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28" r:id="rId2"/>
    <p:sldId id="258" r:id="rId3"/>
    <p:sldId id="335" r:id="rId4"/>
    <p:sldId id="276" r:id="rId5"/>
    <p:sldId id="256" r:id="rId6"/>
    <p:sldId id="310" r:id="rId7"/>
    <p:sldId id="259" r:id="rId8"/>
    <p:sldId id="260" r:id="rId9"/>
    <p:sldId id="286" r:id="rId10"/>
    <p:sldId id="320" r:id="rId11"/>
    <p:sldId id="304" r:id="rId12"/>
    <p:sldId id="257" r:id="rId13"/>
    <p:sldId id="311" r:id="rId14"/>
    <p:sldId id="262" r:id="rId15"/>
    <p:sldId id="314" r:id="rId16"/>
    <p:sldId id="315" r:id="rId17"/>
    <p:sldId id="287" r:id="rId18"/>
    <p:sldId id="316" r:id="rId19"/>
    <p:sldId id="317" r:id="rId20"/>
    <p:sldId id="318" r:id="rId21"/>
    <p:sldId id="284" r:id="rId22"/>
    <p:sldId id="285" r:id="rId23"/>
    <p:sldId id="319" r:id="rId24"/>
    <p:sldId id="281" r:id="rId25"/>
    <p:sldId id="290" r:id="rId26"/>
    <p:sldId id="282" r:id="rId27"/>
    <p:sldId id="336" r:id="rId28"/>
    <p:sldId id="288" r:id="rId29"/>
    <p:sldId id="291" r:id="rId30"/>
    <p:sldId id="326" r:id="rId31"/>
    <p:sldId id="327" r:id="rId32"/>
    <p:sldId id="312" r:id="rId33"/>
    <p:sldId id="292" r:id="rId34"/>
    <p:sldId id="340" r:id="rId35"/>
    <p:sldId id="339" r:id="rId36"/>
    <p:sldId id="344" r:id="rId37"/>
    <p:sldId id="338" r:id="rId38"/>
    <p:sldId id="345" r:id="rId39"/>
    <p:sldId id="337" r:id="rId40"/>
    <p:sldId id="294" r:id="rId41"/>
    <p:sldId id="322" r:id="rId42"/>
    <p:sldId id="348" r:id="rId43"/>
    <p:sldId id="349" r:id="rId44"/>
    <p:sldId id="350" r:id="rId45"/>
    <p:sldId id="352" r:id="rId46"/>
    <p:sldId id="321" r:id="rId47"/>
    <p:sldId id="300" r:id="rId48"/>
    <p:sldId id="299" r:id="rId49"/>
    <p:sldId id="308" r:id="rId50"/>
    <p:sldId id="302" r:id="rId51"/>
    <p:sldId id="323" r:id="rId52"/>
    <p:sldId id="324" r:id="rId53"/>
    <p:sldId id="306" r:id="rId54"/>
    <p:sldId id="325" r:id="rId55"/>
    <p:sldId id="332" r:id="rId56"/>
    <p:sldId id="329"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33CC"/>
    <a:srgbClr val="CE528A"/>
    <a:srgbClr val="006600"/>
    <a:srgbClr val="E36C0A"/>
    <a:srgbClr val="FFFFCC"/>
    <a:srgbClr val="FEF4EC"/>
    <a:srgbClr val="CC33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007" autoAdjust="0"/>
  </p:normalViewPr>
  <p:slideViewPr>
    <p:cSldViewPr>
      <p:cViewPr varScale="1">
        <p:scale>
          <a:sx n="85" d="100"/>
          <a:sy n="85" d="100"/>
        </p:scale>
        <p:origin x="-835" y="-86"/>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7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6836438-7701-47F3-8D15-52A038E669AB}" type="datetimeFigureOut">
              <a:rPr lang="en-US" smtClean="0"/>
              <a:t>11/7/2019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D9A84CF-A2E2-4E28-A08A-6F9C63C99209}" type="slidenum">
              <a:rPr lang="en-US" smtClean="0"/>
              <a:t>‹#›</a:t>
            </a:fld>
            <a:endParaRPr lang="en-US"/>
          </a:p>
        </p:txBody>
      </p:sp>
    </p:spTree>
    <p:extLst>
      <p:ext uri="{BB962C8B-B14F-4D97-AF65-F5344CB8AC3E}">
        <p14:creationId xmlns:p14="http://schemas.microsoft.com/office/powerpoint/2010/main" val="299453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BB6B31C-7EBD-4243-A737-868367E4F75D}" type="datetimeFigureOut">
              <a:rPr lang="en-US" smtClean="0"/>
              <a:t>11/7/2019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0FD38F-C7AF-4014-A274-10CFABE4E4D6}" type="slidenum">
              <a:rPr lang="en-US" smtClean="0"/>
              <a:t>‹#›</a:t>
            </a:fld>
            <a:endParaRPr lang="en-US"/>
          </a:p>
        </p:txBody>
      </p:sp>
    </p:spTree>
    <p:extLst>
      <p:ext uri="{BB962C8B-B14F-4D97-AF65-F5344CB8AC3E}">
        <p14:creationId xmlns:p14="http://schemas.microsoft.com/office/powerpoint/2010/main" val="363493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Slides for helpers on slide 2.</a:t>
            </a:r>
            <a:endParaRPr lang="en-US"/>
          </a:p>
        </p:txBody>
      </p:sp>
      <p:sp>
        <p:nvSpPr>
          <p:cNvPr id="4" name="Slide Number Placeholder 3"/>
          <p:cNvSpPr>
            <a:spLocks noGrp="1"/>
          </p:cNvSpPr>
          <p:nvPr>
            <p:ph type="sldNum" sz="quarter" idx="10"/>
          </p:nvPr>
        </p:nvSpPr>
        <p:spPr/>
        <p:txBody>
          <a:bodyPr/>
          <a:lstStyle/>
          <a:p>
            <a:fld id="{230FD38F-C7AF-4014-A274-10CFABE4E4D6}" type="slidenum">
              <a:rPr lang="en-US" smtClean="0"/>
              <a:t>1</a:t>
            </a:fld>
            <a:endParaRPr lang="en-US"/>
          </a:p>
        </p:txBody>
      </p:sp>
    </p:spTree>
    <p:extLst>
      <p:ext uri="{BB962C8B-B14F-4D97-AF65-F5344CB8AC3E}">
        <p14:creationId xmlns:p14="http://schemas.microsoft.com/office/powerpoint/2010/main" val="210966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FD38F-C7AF-4014-A274-10CFABE4E4D6}" type="slidenum">
              <a:rPr lang="en-US" smtClean="0"/>
              <a:t>27</a:t>
            </a:fld>
            <a:endParaRPr lang="en-US"/>
          </a:p>
        </p:txBody>
      </p:sp>
    </p:spTree>
    <p:extLst>
      <p:ext uri="{BB962C8B-B14F-4D97-AF65-F5344CB8AC3E}">
        <p14:creationId xmlns:p14="http://schemas.microsoft.com/office/powerpoint/2010/main" val="132440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FD38F-C7AF-4014-A274-10CFABE4E4D6}" type="slidenum">
              <a:rPr lang="en-US" smtClean="0"/>
              <a:t>34</a:t>
            </a:fld>
            <a:endParaRPr lang="en-US"/>
          </a:p>
        </p:txBody>
      </p:sp>
    </p:spTree>
    <p:extLst>
      <p:ext uri="{BB962C8B-B14F-4D97-AF65-F5344CB8AC3E}">
        <p14:creationId xmlns:p14="http://schemas.microsoft.com/office/powerpoint/2010/main" val="132440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FD38F-C7AF-4014-A274-10CFABE4E4D6}" type="slidenum">
              <a:rPr lang="en-US" smtClean="0"/>
              <a:t>36</a:t>
            </a:fld>
            <a:endParaRPr lang="en-US"/>
          </a:p>
        </p:txBody>
      </p:sp>
    </p:spTree>
    <p:extLst>
      <p:ext uri="{BB962C8B-B14F-4D97-AF65-F5344CB8AC3E}">
        <p14:creationId xmlns:p14="http://schemas.microsoft.com/office/powerpoint/2010/main" val="132440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story in 2 Kings 7 is about 182 years before King</a:t>
            </a:r>
            <a:r>
              <a:rPr lang="en-US" baseline="0" dirty="0" smtClean="0"/>
              <a:t> Hezekiah.</a:t>
            </a:r>
            <a:endParaRPr lang="en-US" dirty="0"/>
          </a:p>
        </p:txBody>
      </p:sp>
      <p:sp>
        <p:nvSpPr>
          <p:cNvPr id="4" name="Slide Number Placeholder 3"/>
          <p:cNvSpPr>
            <a:spLocks noGrp="1"/>
          </p:cNvSpPr>
          <p:nvPr>
            <p:ph type="sldNum" sz="quarter" idx="10"/>
          </p:nvPr>
        </p:nvSpPr>
        <p:spPr/>
        <p:txBody>
          <a:bodyPr/>
          <a:lstStyle/>
          <a:p>
            <a:fld id="{230FD38F-C7AF-4014-A274-10CFABE4E4D6}" type="slidenum">
              <a:rPr lang="en-US" smtClean="0"/>
              <a:t>40</a:t>
            </a:fld>
            <a:endParaRPr lang="en-US"/>
          </a:p>
        </p:txBody>
      </p:sp>
    </p:spTree>
    <p:extLst>
      <p:ext uri="{BB962C8B-B14F-4D97-AF65-F5344CB8AC3E}">
        <p14:creationId xmlns:p14="http://schemas.microsoft.com/office/powerpoint/2010/main" val="256689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a:t>
            </a:r>
            <a:r>
              <a:rPr lang="en-US" smtClean="0"/>
              <a:t>slide added mar 29</a:t>
            </a:r>
            <a:r>
              <a:rPr lang="en-US" baseline="30000" smtClean="0"/>
              <a:t>th</a:t>
            </a:r>
            <a:r>
              <a:rPr lang="en-US" smtClean="0"/>
              <a:t> 1 pm</a:t>
            </a:r>
            <a:endParaRPr lang="en-US"/>
          </a:p>
        </p:txBody>
      </p:sp>
      <p:sp>
        <p:nvSpPr>
          <p:cNvPr id="4" name="Slide Number Placeholder 3"/>
          <p:cNvSpPr>
            <a:spLocks noGrp="1"/>
          </p:cNvSpPr>
          <p:nvPr>
            <p:ph type="sldNum" sz="quarter" idx="10"/>
          </p:nvPr>
        </p:nvSpPr>
        <p:spPr/>
        <p:txBody>
          <a:bodyPr/>
          <a:lstStyle/>
          <a:p>
            <a:fld id="{230FD38F-C7AF-4014-A274-10CFABE4E4D6}" type="slidenum">
              <a:rPr lang="en-US" smtClean="0"/>
              <a:t>54</a:t>
            </a:fld>
            <a:endParaRPr lang="en-US"/>
          </a:p>
        </p:txBody>
      </p:sp>
    </p:spTree>
    <p:extLst>
      <p:ext uri="{BB962C8B-B14F-4D97-AF65-F5344CB8AC3E}">
        <p14:creationId xmlns:p14="http://schemas.microsoft.com/office/powerpoint/2010/main" val="203932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19607F-6F5F-4CE9-BF19-A67B662B5C91}"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3563314941"/>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98857-BCFD-41FE-8A03-6CA80B1A26F8}"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294574533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9B7B0-DE8E-4ADE-8C7C-383B3BC2D99D}"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405980198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BB88FE-3CB2-4F17-AB0D-08EC80D0F6DE}"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1254324134"/>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538BBB-D8B6-4D56-BD67-C6C6B1CFE0D1}"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207533248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75946-8D15-429B-9659-D86FEE84E4CE}"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288280828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A9197D-6F50-403D-85A0-06D06DE1C487}" type="datetime1">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3442229661"/>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FE5723-5D02-4D6B-9CC6-760C7A28360A}" type="datetime1">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80262092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2ED3E-59FA-4C2A-ACDC-FE389B92C636}" type="datetime1">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194565001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04949-DC66-4353-8D1A-654E9C10EFE9}"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2984439577"/>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EC0C9-7D7E-4EA5-8FE6-9FBDB3AC84FE}"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A9ADF-BF16-47CA-967F-74531E511AEB}" type="slidenum">
              <a:rPr lang="en-US" smtClean="0"/>
              <a:t>‹#›</a:t>
            </a:fld>
            <a:endParaRPr lang="en-US"/>
          </a:p>
        </p:txBody>
      </p:sp>
    </p:spTree>
    <p:extLst>
      <p:ext uri="{BB962C8B-B14F-4D97-AF65-F5344CB8AC3E}">
        <p14:creationId xmlns:p14="http://schemas.microsoft.com/office/powerpoint/2010/main" val="242400585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A42-D061-4FB8-B880-2CBD01A50E2F}" type="datetime1">
              <a:rPr lang="en-US" smtClean="0"/>
              <a:t>11/7/2019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A9ADF-BF16-47CA-967F-74531E511AEB}" type="slidenum">
              <a:rPr lang="en-US" smtClean="0"/>
              <a:t>‹#›</a:t>
            </a:fld>
            <a:endParaRPr lang="en-US"/>
          </a:p>
        </p:txBody>
      </p:sp>
    </p:spTree>
    <p:extLst>
      <p:ext uri="{BB962C8B-B14F-4D97-AF65-F5344CB8AC3E}">
        <p14:creationId xmlns:p14="http://schemas.microsoft.com/office/powerpoint/2010/main" val="416855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12.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jpg"/><Relationship Id="rId2" Type="http://schemas.openxmlformats.org/officeDocument/2006/relationships/image" Target="../media/image41.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2.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hyperlink" Target="mailto:charlene@studythecalendar.com" TargetMode="External"/><Relationship Id="rId5" Type="http://schemas.openxmlformats.org/officeDocument/2006/relationships/hyperlink" Target="http://www.studythecalendar.com/resources" TargetMode="External"/><Relationship Id="rId4" Type="http://schemas.openxmlformats.org/officeDocument/2006/relationships/hyperlink" Target="mailto:tim@studythecalendar.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934200"/>
            <a:ext cx="2133600" cy="365125"/>
          </a:xfrm>
        </p:spPr>
        <p:txBody>
          <a:bodyPr/>
          <a:lstStyle/>
          <a:p>
            <a:fld id="{F9EA9ADF-BF16-47CA-967F-74531E511AEB}" type="slidenum">
              <a:rPr lang="en-US" smtClean="0"/>
              <a:t>1</a:t>
            </a:fld>
            <a:endParaRPr lang="en-US" dirty="0"/>
          </a:p>
        </p:txBody>
      </p:sp>
      <p:sp>
        <p:nvSpPr>
          <p:cNvPr id="3" name="Title 1"/>
          <p:cNvSpPr txBox="1">
            <a:spLocks/>
          </p:cNvSpPr>
          <p:nvPr/>
        </p:nvSpPr>
        <p:spPr>
          <a:xfrm>
            <a:off x="29900" y="5257800"/>
            <a:ext cx="9067800" cy="15539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B050"/>
            </a:solidFill>
          </a:ln>
          <a:scene3d>
            <a:camera prst="orthographicFront"/>
            <a:lightRig rig="flat" dir="t">
              <a:rot lat="0" lon="0" rev="18900000"/>
            </a:lightRig>
          </a:scene3d>
          <a:sp3d>
            <a:bevelT/>
          </a:sp3d>
        </p:spPr>
        <p:style>
          <a:lnRef idx="1">
            <a:schemeClr val="accent3"/>
          </a:lnRef>
          <a:fillRef idx="2">
            <a:schemeClr val="accent3"/>
          </a:fillRef>
          <a:effectRef idx="1">
            <a:schemeClr val="accent3"/>
          </a:effectRef>
          <a:fontRef idx="minor">
            <a:schemeClr val="dk1"/>
          </a:fontRef>
        </p:style>
        <p:txBody>
          <a:bodyPr>
            <a:noAutofit/>
            <a:sp3d extrusionH="31750" contourW="6350" prstMaterial="powder">
              <a:bevelT w="19050" h="19050" prst="angle"/>
              <a:contourClr>
                <a:schemeClr val="accent3">
                  <a:tint val="100000"/>
                  <a:shade val="100000"/>
                  <a:satMod val="100000"/>
                  <a:hueMod val="10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100" b="1" dirty="0" smtClean="0">
              <a:ln w="11430"/>
              <a:solidFill>
                <a:srgbClr val="00B050"/>
              </a:solidFill>
              <a:effectLst>
                <a:glow rad="139700">
                  <a:schemeClr val="accent6">
                    <a:satMod val="175000"/>
                    <a:alpha val="40000"/>
                  </a:schemeClr>
                </a:glow>
                <a:outerShdw blurRad="50800" dist="39000" dir="5460000" algn="tl">
                  <a:srgbClr val="000000">
                    <a:alpha val="38000"/>
                  </a:srgbClr>
                </a:outerShdw>
              </a:effectLst>
              <a:latin typeface="Arial Rounded MT Bold" pitchFamily="34" charset="0"/>
            </a:endParaRPr>
          </a:p>
          <a:p>
            <a:r>
              <a:rPr lang="en-US" sz="6000" b="1" dirty="0" smtClean="0">
                <a:ln w="11430">
                  <a:solidFill>
                    <a:srgbClr val="002060"/>
                  </a:solidFill>
                </a:ln>
                <a:solidFill>
                  <a:srgbClr val="00B050"/>
                </a:solidFill>
                <a:effectLst>
                  <a:glow rad="63500">
                    <a:schemeClr val="bg1"/>
                  </a:glow>
                  <a:outerShdw blurRad="50800" dist="39000" dir="5460000" algn="tl">
                    <a:srgbClr val="000000">
                      <a:alpha val="38000"/>
                    </a:srgbClr>
                  </a:outerShdw>
                </a:effectLst>
                <a:latin typeface="Arial Rounded MT Bold" pitchFamily="34" charset="0"/>
              </a:rPr>
              <a:t>The Honour of Lepers!</a:t>
            </a:r>
            <a:endParaRPr lang="en-US" sz="6000" b="1" dirty="0">
              <a:ln w="11430">
                <a:solidFill>
                  <a:srgbClr val="002060"/>
                </a:solidFill>
              </a:ln>
              <a:solidFill>
                <a:srgbClr val="00B050"/>
              </a:solidFill>
              <a:effectLst>
                <a:glow rad="63500">
                  <a:schemeClr val="bg1"/>
                </a:glow>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102662306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
            <a:ext cx="80010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2 Kings 6:32-33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a:r>
            <a:b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Elisha Has No Fear</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5" name="Content Placeholder 4"/>
          <p:cNvSpPr>
            <a:spLocks noGrp="1"/>
          </p:cNvSpPr>
          <p:nvPr>
            <p:ph idx="1"/>
          </p:nvPr>
        </p:nvSpPr>
        <p:spPr>
          <a:xfrm>
            <a:off x="457200" y="1259839"/>
            <a:ext cx="8305800" cy="5445761"/>
          </a:xfrm>
        </p:spPr>
        <p:txBody>
          <a:bodyPr>
            <a:normAutofit fontScale="55000" lnSpcReduction="20000"/>
            <a:scene3d>
              <a:camera prst="orthographicFront"/>
              <a:lightRig rig="threePt" dir="t"/>
            </a:scene3d>
            <a:sp3d extrusionH="57150">
              <a:bevelT w="38100" h="38100"/>
            </a:sp3d>
          </a:bodyPr>
          <a:lstStyle/>
          <a:p>
            <a:pPr marL="0" indent="0">
              <a:buNone/>
            </a:pPr>
            <a:r>
              <a:rPr lang="en-US" sz="5100" b="1" dirty="0" smtClean="0"/>
              <a:t>32</a:t>
            </a:r>
            <a:r>
              <a:rPr lang="en-US" sz="5100" dirty="0" smtClean="0"/>
              <a:t>  But Elisha sat in his house [</a:t>
            </a:r>
            <a:r>
              <a:rPr lang="en-US" sz="5100" b="1" dirty="0" smtClean="0">
                <a:solidFill>
                  <a:srgbClr val="0070C0"/>
                </a:solidFill>
              </a:rPr>
              <a:t>on that day</a:t>
            </a:r>
            <a:r>
              <a:rPr lang="en-US" sz="5100" dirty="0" smtClean="0"/>
              <a:t>], and the elders sat with him; and the king sent a man from before him: but ere the messenger came to him, </a:t>
            </a:r>
            <a:br>
              <a:rPr lang="en-US" sz="5100" dirty="0" smtClean="0"/>
            </a:br>
            <a:r>
              <a:rPr lang="en-US" sz="5100" dirty="0" smtClean="0"/>
              <a:t>he said to the elders, See ye how this son of a </a:t>
            </a:r>
            <a:br>
              <a:rPr lang="en-US" sz="5100" dirty="0" smtClean="0"/>
            </a:br>
            <a:r>
              <a:rPr lang="en-US" sz="5100" dirty="0" smtClean="0"/>
              <a:t>murderer hath sent to take away mine head [</a:t>
            </a:r>
            <a:r>
              <a:rPr lang="en-US" sz="5100" b="1" dirty="0" smtClean="0">
                <a:solidFill>
                  <a:srgbClr val="0070C0"/>
                </a:solidFill>
              </a:rPr>
              <a:t>this day</a:t>
            </a:r>
            <a:r>
              <a:rPr lang="en-US" sz="5100" dirty="0" smtClean="0"/>
              <a:t>]? </a:t>
            </a:r>
            <a:br>
              <a:rPr lang="en-US" sz="5100" dirty="0" smtClean="0"/>
            </a:br>
            <a:r>
              <a:rPr lang="en-US" sz="5100" dirty="0" smtClean="0"/>
              <a:t>look, when the messenger cometh, shut the door, </a:t>
            </a:r>
            <a:br>
              <a:rPr lang="en-US" sz="5100" dirty="0" smtClean="0"/>
            </a:br>
            <a:r>
              <a:rPr lang="en-US" sz="5100" dirty="0" smtClean="0"/>
              <a:t>and hold him fast at the door:  is not the sound of his master's feet behind him</a:t>
            </a:r>
            <a:r>
              <a:rPr lang="en-US" sz="4500" dirty="0" smtClean="0"/>
              <a:t>?</a:t>
            </a:r>
          </a:p>
          <a:p>
            <a:endParaRPr lang="en-US" sz="700" dirty="0" smtClean="0"/>
          </a:p>
          <a:p>
            <a:pPr marL="0" indent="0">
              <a:buNone/>
            </a:pPr>
            <a:r>
              <a:rPr lang="en-US" sz="5100" b="1" dirty="0" smtClean="0"/>
              <a:t>33</a:t>
            </a:r>
            <a:r>
              <a:rPr lang="en-US" sz="5100" dirty="0" smtClean="0"/>
              <a:t>  And while he yet talked with </a:t>
            </a:r>
            <a:br>
              <a:rPr lang="en-US" sz="5100" dirty="0" smtClean="0"/>
            </a:br>
            <a:r>
              <a:rPr lang="en-US" sz="5100" dirty="0" smtClean="0"/>
              <a:t>them, behold, the messenger </a:t>
            </a:r>
            <a:br>
              <a:rPr lang="en-US" sz="5100" dirty="0" smtClean="0"/>
            </a:br>
            <a:r>
              <a:rPr lang="en-US" sz="4400" dirty="0" smtClean="0"/>
              <a:t>[of the king] </a:t>
            </a:r>
            <a:r>
              <a:rPr lang="en-US" sz="5100" dirty="0" smtClean="0"/>
              <a:t>came down unto him </a:t>
            </a:r>
            <a:br>
              <a:rPr lang="en-US" sz="5100" dirty="0" smtClean="0"/>
            </a:br>
            <a:r>
              <a:rPr lang="en-US" sz="5100" dirty="0" smtClean="0"/>
              <a:t>[</a:t>
            </a:r>
            <a:r>
              <a:rPr lang="en-US" sz="5100" b="1" dirty="0" smtClean="0">
                <a:solidFill>
                  <a:srgbClr val="0070C0"/>
                </a:solidFill>
              </a:rPr>
              <a:t>this day</a:t>
            </a:r>
            <a:r>
              <a:rPr lang="en-US" sz="5100" dirty="0" smtClean="0"/>
              <a:t>]:  and he said, Behold, </a:t>
            </a:r>
            <a:br>
              <a:rPr lang="en-US" sz="5100" dirty="0" smtClean="0"/>
            </a:br>
            <a:r>
              <a:rPr lang="en-US" sz="5100" dirty="0" smtClean="0"/>
              <a:t>this evil is of </a:t>
            </a:r>
            <a:r>
              <a:rPr lang="en-US" sz="5100" b="1" dirty="0" smtClean="0">
                <a:solidFill>
                  <a:srgbClr val="0070C0"/>
                </a:solidFill>
              </a:rPr>
              <a:t>Yahuah;</a:t>
            </a:r>
            <a:r>
              <a:rPr lang="en-US" sz="5100" dirty="0" smtClean="0"/>
              <a:t> why should </a:t>
            </a:r>
            <a:br>
              <a:rPr lang="en-US" sz="5100" dirty="0" smtClean="0"/>
            </a:br>
            <a:r>
              <a:rPr lang="en-US" sz="5100" dirty="0" smtClean="0"/>
              <a:t>I wait for </a:t>
            </a:r>
            <a:r>
              <a:rPr lang="en-US" sz="5100" b="1" dirty="0" smtClean="0">
                <a:solidFill>
                  <a:srgbClr val="0070C0"/>
                </a:solidFill>
              </a:rPr>
              <a:t>Yahuah</a:t>
            </a:r>
            <a:r>
              <a:rPr lang="en-US" sz="5100" dirty="0" smtClean="0"/>
              <a:t> any longer?</a:t>
            </a:r>
          </a:p>
          <a:p>
            <a:endParaRPr lang="en-US" sz="2900" dirty="0" smtClean="0"/>
          </a:p>
          <a:p>
            <a:pPr marL="0" indent="0">
              <a:buNone/>
            </a:pPr>
            <a:endParaRPr lang="en-US" sz="2900" dirty="0" smtClean="0"/>
          </a:p>
          <a:p>
            <a:endParaRPr lang="en-US" dirty="0"/>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bg1"/>
                </a:solidFill>
              </a:rPr>
              <a:t>10</a:t>
            </a:fld>
            <a:endParaRPr lang="en-US" dirty="0">
              <a:solidFill>
                <a:schemeClr val="bg1"/>
              </a:solidFill>
            </a:endParaRPr>
          </a:p>
        </p:txBody>
      </p:sp>
      <p:pic>
        <p:nvPicPr>
          <p:cNvPr id="18434" name="Picture 2" descr="C:\Users\Rae\Desktop\elisah in his h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038600"/>
            <a:ext cx="3124200" cy="2343150"/>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27141"/>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95299" y="152400"/>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0070C0"/>
                </a:solidFill>
                <a:effectLst>
                  <a:outerShdw blurRad="50800" dist="39000" dir="5460000" algn="tl">
                    <a:srgbClr val="000000">
                      <a:alpha val="38000"/>
                    </a:srgbClr>
                  </a:outerShdw>
                </a:effectLst>
                <a:latin typeface="Arial Rounded MT Bold" pitchFamily="34" charset="0"/>
                <a:ea typeface="Calibri"/>
                <a:cs typeface="Times New Roman"/>
              </a:rPr>
              <a:t>2 Kings 7:1 </a:t>
            </a:r>
            <a:br>
              <a:rPr lang="en-US" sz="4000" b="1" dirty="0" smtClean="0">
                <a:ln w="11430"/>
                <a:solidFill>
                  <a:srgbClr val="0070C0"/>
                </a:solidFill>
                <a:effectLst>
                  <a:outerShdw blurRad="50800" dist="39000" dir="5460000" algn="tl">
                    <a:srgbClr val="000000">
                      <a:alpha val="38000"/>
                    </a:srgbClr>
                  </a:outerShdw>
                </a:effectLst>
                <a:latin typeface="Arial Rounded MT Bold" pitchFamily="34" charset="0"/>
                <a:ea typeface="Calibri"/>
                <a:cs typeface="Times New Roman"/>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a typeface="Calibri"/>
                <a:cs typeface="Times New Roman"/>
              </a:rPr>
              <a:t>What was Elisha’s Response?</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1" name="Content Placeholder 10"/>
          <p:cNvSpPr>
            <a:spLocks noGrp="1"/>
          </p:cNvSpPr>
          <p:nvPr>
            <p:ph idx="1"/>
          </p:nvPr>
        </p:nvSpPr>
        <p:spPr>
          <a:xfrm>
            <a:off x="457200" y="1524000"/>
            <a:ext cx="8229600" cy="4906963"/>
          </a:xfrm>
        </p:spPr>
        <p:txBody>
          <a:bodyPr>
            <a:normAutofit fontScale="85000" lnSpcReduction="20000"/>
            <a:scene3d>
              <a:camera prst="orthographicFront"/>
              <a:lightRig rig="threePt" dir="t"/>
            </a:scene3d>
            <a:sp3d extrusionH="57150">
              <a:bevelT w="38100" h="38100"/>
            </a:sp3d>
          </a:bodyPr>
          <a:lstStyle/>
          <a:p>
            <a:pPr marL="0" indent="0">
              <a:buNone/>
            </a:pPr>
            <a:r>
              <a:rPr lang="en-US" b="1" dirty="0" smtClean="0">
                <a:effectLst/>
                <a:ea typeface="Calibri"/>
                <a:cs typeface="Calibri"/>
              </a:rPr>
              <a:t>1</a:t>
            </a:r>
            <a:r>
              <a:rPr lang="en-US" b="1" dirty="0" smtClean="0">
                <a:solidFill>
                  <a:srgbClr val="00B050"/>
                </a:solidFill>
                <a:effectLst/>
                <a:ea typeface="Calibri"/>
                <a:cs typeface="Calibri"/>
              </a:rPr>
              <a:t>  </a:t>
            </a:r>
            <a:r>
              <a:rPr lang="en-US" b="1" dirty="0" smtClean="0">
                <a:solidFill>
                  <a:schemeClr val="tx1">
                    <a:lumMod val="75000"/>
                    <a:lumOff val="25000"/>
                  </a:schemeClr>
                </a:solidFill>
                <a:effectLst/>
                <a:ea typeface="Calibri"/>
                <a:cs typeface="Calibri"/>
              </a:rPr>
              <a:t>And Elisha said, </a:t>
            </a:r>
            <a:r>
              <a:rPr lang="en-US" b="1" dirty="0" smtClean="0">
                <a:solidFill>
                  <a:srgbClr val="0070C0"/>
                </a:solidFill>
                <a:effectLst/>
                <a:ea typeface="Calibri"/>
                <a:cs typeface="Calibri"/>
              </a:rPr>
              <a:t>“Hear the word of Yahuah.  Thus saith Yahuah, </a:t>
            </a:r>
            <a:r>
              <a:rPr lang="en-US" b="1" i="1" dirty="0" smtClean="0">
                <a:solidFill>
                  <a:srgbClr val="B539B5"/>
                </a:solidFill>
                <a:ea typeface="Calibri"/>
                <a:cs typeface="Calibri"/>
              </a:rPr>
              <a:t>T</a:t>
            </a:r>
            <a:r>
              <a:rPr lang="en-US" b="1" i="1" dirty="0" smtClean="0">
                <a:solidFill>
                  <a:srgbClr val="B539B5"/>
                </a:solidFill>
                <a:effectLst/>
                <a:ea typeface="Calibri"/>
                <a:cs typeface="Calibri"/>
              </a:rPr>
              <a:t>o morrow </a:t>
            </a:r>
            <a:r>
              <a:rPr lang="en-US" b="1" dirty="0" smtClean="0">
                <a:solidFill>
                  <a:srgbClr val="0070C0"/>
                </a:solidFill>
                <a:ea typeface="Calibri"/>
                <a:cs typeface="Calibri"/>
              </a:rPr>
              <a:t>a</a:t>
            </a:r>
            <a:r>
              <a:rPr lang="en-US" b="1" dirty="0" smtClean="0">
                <a:solidFill>
                  <a:srgbClr val="0070C0"/>
                </a:solidFill>
                <a:effectLst/>
                <a:ea typeface="Calibri"/>
                <a:cs typeface="Calibri"/>
              </a:rPr>
              <a:t>bout</a:t>
            </a:r>
            <a:r>
              <a:rPr lang="en-US" b="1" dirty="0" smtClean="0">
                <a:solidFill>
                  <a:srgbClr val="E36C0A"/>
                </a:solidFill>
                <a:effectLst/>
                <a:ea typeface="Calibri"/>
                <a:cs typeface="Calibri"/>
              </a:rPr>
              <a:t> </a:t>
            </a:r>
            <a:r>
              <a:rPr lang="en-US" b="1" i="1" dirty="0" smtClean="0">
                <a:solidFill>
                  <a:srgbClr val="B539B5"/>
                </a:solidFill>
                <a:effectLst/>
                <a:ea typeface="Calibri"/>
                <a:cs typeface="Calibri"/>
              </a:rPr>
              <a:t>this time </a:t>
            </a:r>
            <a:r>
              <a:rPr lang="en-US" b="1" dirty="0" smtClean="0">
                <a:solidFill>
                  <a:srgbClr val="0070C0"/>
                </a:solidFill>
                <a:ea typeface="Calibri"/>
                <a:cs typeface="Calibri"/>
              </a:rPr>
              <a:t>shall a measure of fine flour be sold for a shekel, and two measures of barley for a shekel, in the gate of Samaria.  </a:t>
            </a:r>
            <a:r>
              <a:rPr lang="en-US" b="1" dirty="0" smtClean="0">
                <a:solidFill>
                  <a:srgbClr val="0070C0"/>
                </a:solidFill>
                <a:effectLst/>
                <a:ea typeface="Calibri"/>
                <a:cs typeface="Calibri"/>
              </a:rPr>
              <a:t> </a:t>
            </a:r>
            <a:endParaRPr lang="en-US" sz="3600" dirty="0" smtClean="0">
              <a:solidFill>
                <a:srgbClr val="0070C0"/>
              </a:solidFill>
              <a:effectLst/>
              <a:ea typeface="Calibri"/>
              <a:cs typeface="Times New Roman"/>
            </a:endParaRPr>
          </a:p>
          <a:p>
            <a:pPr marL="0" indent="0">
              <a:lnSpc>
                <a:spcPct val="115000"/>
              </a:lnSpc>
              <a:spcAft>
                <a:spcPts val="1000"/>
              </a:spcAft>
              <a:buNone/>
            </a:pPr>
            <a:r>
              <a:rPr lang="en-US" b="1" dirty="0" smtClean="0"/>
              <a:t>2</a:t>
            </a:r>
            <a:r>
              <a:rPr lang="en-US" dirty="0" smtClean="0"/>
              <a:t>  </a:t>
            </a:r>
            <a:r>
              <a:rPr lang="en-US" b="1" dirty="0" smtClean="0">
                <a:solidFill>
                  <a:srgbClr val="E36C0A"/>
                </a:solidFill>
                <a:effectLst>
                  <a:outerShdw blurRad="38100" dist="38100" dir="2700000" algn="tl">
                    <a:srgbClr val="000000">
                      <a:alpha val="43137"/>
                    </a:srgbClr>
                  </a:outerShdw>
                </a:effectLst>
              </a:rPr>
              <a:t>Then</a:t>
            </a:r>
            <a:r>
              <a:rPr lang="en-US" b="1" dirty="0" smtClean="0">
                <a:solidFill>
                  <a:srgbClr val="E36C0A"/>
                </a:solidFill>
              </a:rPr>
              <a:t> </a:t>
            </a:r>
            <a:r>
              <a:rPr lang="en-US" b="1" dirty="0" smtClean="0">
                <a:solidFill>
                  <a:srgbClr val="E36C0A"/>
                </a:solidFill>
                <a:effectLst>
                  <a:outerShdw blurRad="38100" dist="38100" dir="2700000" algn="tl">
                    <a:srgbClr val="000000">
                      <a:alpha val="43137"/>
                    </a:srgbClr>
                  </a:outerShdw>
                </a:effectLst>
              </a:rPr>
              <a:t>a lord on whose hand the king leaned answered the man of </a:t>
            </a:r>
            <a:r>
              <a:rPr lang="en-US" b="1" dirty="0" smtClean="0">
                <a:solidFill>
                  <a:srgbClr val="0070C0"/>
                </a:solidFill>
                <a:effectLst>
                  <a:outerShdw blurRad="38100" dist="38100" dir="2700000" algn="tl">
                    <a:srgbClr val="000000">
                      <a:alpha val="43137"/>
                    </a:srgbClr>
                  </a:outerShdw>
                </a:effectLst>
              </a:rPr>
              <a:t>Yahuah, </a:t>
            </a:r>
            <a:r>
              <a:rPr lang="en-US" b="1" dirty="0" smtClean="0">
                <a:solidFill>
                  <a:srgbClr val="E36C0A"/>
                </a:solidFill>
                <a:effectLst>
                  <a:outerShdw blurRad="38100" dist="38100" dir="2700000" algn="tl">
                    <a:srgbClr val="000000">
                      <a:alpha val="43137"/>
                    </a:srgbClr>
                  </a:outerShdw>
                </a:effectLst>
              </a:rPr>
              <a:t>and said, Behold, if </a:t>
            </a:r>
            <a:r>
              <a:rPr lang="en-US" b="1" dirty="0" smtClean="0">
                <a:solidFill>
                  <a:srgbClr val="0070C0"/>
                </a:solidFill>
                <a:effectLst>
                  <a:outerShdw blurRad="38100" dist="38100" dir="2700000" algn="tl">
                    <a:srgbClr val="000000">
                      <a:alpha val="43137"/>
                    </a:srgbClr>
                  </a:outerShdw>
                </a:effectLst>
              </a:rPr>
              <a:t>Yahuah</a:t>
            </a:r>
            <a:r>
              <a:rPr lang="en-US" b="1" dirty="0" smtClean="0">
                <a:solidFill>
                  <a:srgbClr val="E36C0A"/>
                </a:solidFill>
                <a:effectLst>
                  <a:outerShdw blurRad="38100" dist="38100" dir="2700000" algn="tl">
                    <a:srgbClr val="000000">
                      <a:alpha val="43137"/>
                    </a:srgbClr>
                  </a:outerShdw>
                </a:effectLst>
              </a:rPr>
              <a:t> would make windows in heaven, might this thing be? </a:t>
            </a:r>
            <a:br>
              <a:rPr lang="en-US" b="1" dirty="0" smtClean="0">
                <a:solidFill>
                  <a:srgbClr val="E36C0A"/>
                </a:solidFill>
                <a:effectLst>
                  <a:outerShdw blurRad="38100" dist="38100" dir="2700000" algn="tl">
                    <a:srgbClr val="000000">
                      <a:alpha val="43137"/>
                    </a:srgbClr>
                  </a:outerShdw>
                </a:effectLst>
              </a:rPr>
            </a:br>
            <a:r>
              <a:rPr lang="en-US" b="1" dirty="0" smtClean="0">
                <a:solidFill>
                  <a:schemeClr val="tx1">
                    <a:lumMod val="75000"/>
                    <a:lumOff val="25000"/>
                  </a:schemeClr>
                </a:solidFill>
              </a:rPr>
              <a:t>And he said, </a:t>
            </a:r>
            <a:r>
              <a:rPr lang="en-US" b="1" dirty="0" smtClean="0">
                <a:solidFill>
                  <a:srgbClr val="0070C0"/>
                </a:solidFill>
              </a:rPr>
              <a:t>Behold, thou shalt see it with </a:t>
            </a:r>
            <a:r>
              <a:rPr lang="en-US" b="1" dirty="0" err="1" smtClean="0">
                <a:solidFill>
                  <a:srgbClr val="0070C0"/>
                </a:solidFill>
              </a:rPr>
              <a:t>thine</a:t>
            </a:r>
            <a:r>
              <a:rPr lang="en-US" b="1" dirty="0" smtClean="0">
                <a:solidFill>
                  <a:srgbClr val="0070C0"/>
                </a:solidFill>
              </a:rPr>
              <a:t> eyes, but shalt not eat thereof.</a:t>
            </a:r>
          </a:p>
          <a:p>
            <a:pPr marL="0" marR="0" indent="0" algn="ctr">
              <a:lnSpc>
                <a:spcPct val="115000"/>
              </a:lnSpc>
              <a:spcBef>
                <a:spcPts val="0"/>
              </a:spcBef>
              <a:spcAft>
                <a:spcPts val="1000"/>
              </a:spcAft>
              <a:buNone/>
            </a:pPr>
            <a:r>
              <a:rPr lang="en-US" b="1" dirty="0" smtClean="0">
                <a:solidFill>
                  <a:schemeClr val="accent6">
                    <a:lumMod val="50000"/>
                  </a:schemeClr>
                </a:solidFill>
                <a:effectLst/>
                <a:latin typeface="Ravie" pitchFamily="82" charset="0"/>
                <a:ea typeface="Calibri"/>
                <a:cs typeface="Times New Roman"/>
              </a:rPr>
              <a:t>Question</a:t>
            </a:r>
            <a:r>
              <a:rPr lang="en-US" dirty="0" smtClean="0">
                <a:solidFill>
                  <a:schemeClr val="accent6">
                    <a:lumMod val="50000"/>
                  </a:schemeClr>
                </a:solidFill>
                <a:effectLst/>
                <a:latin typeface="Ravie" pitchFamily="82" charset="0"/>
                <a:ea typeface="Calibri"/>
                <a:cs typeface="Times New Roman"/>
              </a:rPr>
              <a:t>:</a:t>
            </a:r>
            <a:r>
              <a:rPr lang="en-US" dirty="0" smtClean="0">
                <a:solidFill>
                  <a:schemeClr val="accent6">
                    <a:lumMod val="50000"/>
                  </a:schemeClr>
                </a:solidFill>
                <a:effectLst/>
                <a:ea typeface="Calibri"/>
                <a:cs typeface="Times New Roman"/>
              </a:rPr>
              <a:t>  </a:t>
            </a:r>
            <a:r>
              <a:rPr lang="en-US" b="1" dirty="0" smtClean="0">
                <a:solidFill>
                  <a:schemeClr val="tx1">
                    <a:lumMod val="75000"/>
                    <a:lumOff val="25000"/>
                  </a:schemeClr>
                </a:solidFill>
                <a:effectLst/>
                <a:ea typeface="Calibri"/>
                <a:cs typeface="Times New Roman"/>
              </a:rPr>
              <a:t>Is King Jehoram’s referral to </a:t>
            </a:r>
            <a:br>
              <a:rPr lang="en-US" b="1" dirty="0" smtClean="0">
                <a:solidFill>
                  <a:schemeClr val="tx1">
                    <a:lumMod val="75000"/>
                    <a:lumOff val="25000"/>
                  </a:schemeClr>
                </a:solidFill>
                <a:effectLst/>
                <a:ea typeface="Calibri"/>
                <a:cs typeface="Times New Roman"/>
              </a:rPr>
            </a:br>
            <a:r>
              <a:rPr lang="en-US" b="1" dirty="0" smtClean="0">
                <a:solidFill>
                  <a:schemeClr val="tx1">
                    <a:lumMod val="75000"/>
                    <a:lumOff val="25000"/>
                  </a:schemeClr>
                </a:solidFill>
                <a:effectLst/>
                <a:ea typeface="Calibri"/>
                <a:cs typeface="Times New Roman"/>
              </a:rPr>
              <a:t>“this day” the same as Elisha’s referral </a:t>
            </a:r>
            <a:br>
              <a:rPr lang="en-US" b="1" dirty="0" smtClean="0">
                <a:solidFill>
                  <a:schemeClr val="tx1">
                    <a:lumMod val="75000"/>
                    <a:lumOff val="25000"/>
                  </a:schemeClr>
                </a:solidFill>
                <a:effectLst/>
                <a:ea typeface="Calibri"/>
                <a:cs typeface="Times New Roman"/>
              </a:rPr>
            </a:br>
            <a:r>
              <a:rPr lang="en-US" b="1" dirty="0" smtClean="0">
                <a:solidFill>
                  <a:schemeClr val="tx1">
                    <a:lumMod val="75000"/>
                    <a:lumOff val="25000"/>
                  </a:schemeClr>
                </a:solidFill>
                <a:effectLst/>
                <a:ea typeface="Calibri"/>
                <a:cs typeface="Times New Roman"/>
              </a:rPr>
              <a:t>to his “tomorrow”? </a:t>
            </a:r>
          </a:p>
          <a:p>
            <a:pPr marL="0" indent="0">
              <a:buNone/>
            </a:pPr>
            <a:endParaRPr lang="en-US" dirty="0"/>
          </a:p>
        </p:txBody>
      </p:sp>
      <p:sp>
        <p:nvSpPr>
          <p:cNvPr id="2" name="Slide Number Placeholder 1"/>
          <p:cNvSpPr>
            <a:spLocks noGrp="1"/>
          </p:cNvSpPr>
          <p:nvPr>
            <p:ph type="sldNum" sz="quarter" idx="12"/>
          </p:nvPr>
        </p:nvSpPr>
        <p:spPr>
          <a:xfrm>
            <a:off x="6934200" y="6492875"/>
            <a:ext cx="2133600" cy="365125"/>
          </a:xfrm>
        </p:spPr>
        <p:txBody>
          <a:bodyPr/>
          <a:lstStyle/>
          <a:p>
            <a:fld id="{F9EA9ADF-BF16-47CA-967F-74531E511AEB}" type="slidenum">
              <a:rPr lang="en-US" b="1" smtClean="0">
                <a:solidFill>
                  <a:schemeClr val="tx1"/>
                </a:solidFill>
              </a:rPr>
              <a:t>11</a:t>
            </a:fld>
            <a:endParaRPr lang="en-US" b="1" dirty="0">
              <a:solidFill>
                <a:schemeClr val="tx1"/>
              </a:solidFill>
            </a:endParaRPr>
          </a:p>
        </p:txBody>
      </p:sp>
      <p:pic>
        <p:nvPicPr>
          <p:cNvPr id="5" name="Picture 11" descr="C:\Users\Rae\Desktop\Art on Desktop\white man clip art\yellow-blue smiley faces\Smiley Decision Questions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752997"/>
            <a:ext cx="1328766" cy="149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160624"/>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anim calcmode="lin" valueType="num">
                                      <p:cBhvr>
                                        <p:cTn id="14" dur="1500" fill="hold"/>
                                        <p:tgtEl>
                                          <p:spTgt spid="5"/>
                                        </p:tgtEl>
                                        <p:attrNameLst>
                                          <p:attrName>ppt_x</p:attrName>
                                        </p:attrNameLst>
                                      </p:cBhvr>
                                      <p:tavLst>
                                        <p:tav tm="0">
                                          <p:val>
                                            <p:strVal val="#ppt_x"/>
                                          </p:val>
                                        </p:tav>
                                        <p:tav tm="100000">
                                          <p:val>
                                            <p:strVal val="#ppt_x"/>
                                          </p:val>
                                        </p:tav>
                                      </p:tavLst>
                                    </p:anim>
                                    <p:anim calcmode="lin" valueType="num">
                                      <p:cBhvr>
                                        <p:cTn id="15"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95299" y="0"/>
            <a:ext cx="8229600" cy="1143000"/>
          </a:xfrm>
        </p:spPr>
        <p:txBody>
          <a:bodyPr>
            <a:normAutofit/>
            <a:scene3d>
              <a:camera prst="orthographicFront"/>
              <a:lightRig rig="threePt" dir="t"/>
            </a:scene3d>
            <a:sp3d extrusionH="57150">
              <a:bevelT w="38100" h="38100"/>
            </a:sp3d>
          </a:bodyPr>
          <a:lstStyle/>
          <a:p>
            <a:r>
              <a:rPr lang="en-US" b="1" dirty="0" smtClean="0">
                <a:ln w="10541" cmpd="sng">
                  <a:solidFill>
                    <a:schemeClr val="accent1">
                      <a:shade val="88000"/>
                      <a:satMod val="110000"/>
                    </a:schemeClr>
                  </a:solidFill>
                  <a:prstDash val="solid"/>
                </a:ln>
                <a:solidFill>
                  <a:srgbClr val="CC3399"/>
                </a:solidFill>
                <a:latin typeface="Comic Sans MS"/>
                <a:ea typeface="Calibri"/>
                <a:cs typeface="Times New Roman"/>
              </a:rPr>
              <a:t>Definition for “to morrow”</a:t>
            </a:r>
            <a:endParaRPr lang="en-US" b="1" dirty="0">
              <a:ln w="10541" cmpd="sng">
                <a:solidFill>
                  <a:schemeClr val="accent1">
                    <a:shade val="88000"/>
                    <a:satMod val="110000"/>
                  </a:schemeClr>
                </a:solidFill>
                <a:prstDash val="solid"/>
              </a:ln>
              <a:solidFill>
                <a:srgbClr val="CC3399"/>
              </a:solidFill>
            </a:endParaRPr>
          </a:p>
        </p:txBody>
      </p:sp>
      <p:sp>
        <p:nvSpPr>
          <p:cNvPr id="11" name="Content Placeholder 10"/>
          <p:cNvSpPr>
            <a:spLocks noGrp="1"/>
          </p:cNvSpPr>
          <p:nvPr>
            <p:ph idx="1"/>
          </p:nvPr>
        </p:nvSpPr>
        <p:spPr>
          <a:xfrm>
            <a:off x="457200" y="990600"/>
            <a:ext cx="8458200" cy="5135563"/>
          </a:xfrm>
        </p:spPr>
        <p:txBody>
          <a:bodyPr>
            <a:normAutofit fontScale="70000" lnSpcReduction="20000"/>
            <a:scene3d>
              <a:camera prst="orthographicFront"/>
              <a:lightRig rig="threePt" dir="t"/>
            </a:scene3d>
            <a:sp3d extrusionH="57150">
              <a:bevelT w="38100" h="38100"/>
            </a:sp3d>
          </a:bodyPr>
          <a:lstStyle/>
          <a:p>
            <a:pPr marL="0" marR="0" indent="0">
              <a:lnSpc>
                <a:spcPct val="115000"/>
              </a:lnSpc>
              <a:spcBef>
                <a:spcPts val="0"/>
              </a:spcBef>
              <a:spcAft>
                <a:spcPts val="1000"/>
              </a:spcAft>
              <a:buNone/>
            </a:pPr>
            <a:r>
              <a:rPr lang="en-US" sz="3400" b="1" dirty="0" smtClean="0">
                <a:solidFill>
                  <a:srgbClr val="B539B5"/>
                </a:solidFill>
                <a:effectLst/>
                <a:ea typeface="Calibri"/>
                <a:cs typeface="Times New Roman"/>
              </a:rPr>
              <a:t>“to morrow” </a:t>
            </a:r>
            <a:r>
              <a:rPr lang="en-US" sz="3400" dirty="0" smtClean="0">
                <a:effectLst/>
                <a:ea typeface="Calibri"/>
                <a:cs typeface="Times New Roman"/>
              </a:rPr>
              <a:t> in Hebrew is &lt;</a:t>
            </a:r>
            <a:r>
              <a:rPr lang="en-US" sz="3400" b="1" dirty="0" err="1" smtClean="0">
                <a:solidFill>
                  <a:srgbClr val="00B050"/>
                </a:solidFill>
                <a:effectLst/>
                <a:ea typeface="Calibri"/>
                <a:cs typeface="Times New Roman"/>
              </a:rPr>
              <a:t>machar</a:t>
            </a:r>
            <a:r>
              <a:rPr lang="en-US" sz="3400" dirty="0" smtClean="0">
                <a:effectLst/>
                <a:ea typeface="Calibri"/>
                <a:cs typeface="Times New Roman"/>
              </a:rPr>
              <a:t>&gt;.  The definitions are:</a:t>
            </a:r>
            <a:br>
              <a:rPr lang="en-US" sz="3400" dirty="0" smtClean="0">
                <a:effectLst/>
                <a:ea typeface="Calibri"/>
                <a:cs typeface="Times New Roman"/>
              </a:rPr>
            </a:br>
            <a:r>
              <a:rPr lang="en-US" sz="1300" dirty="0" smtClean="0">
                <a:effectLst/>
                <a:ea typeface="Calibri"/>
                <a:cs typeface="Times New Roman"/>
              </a:rPr>
              <a:t/>
            </a:r>
            <a:br>
              <a:rPr lang="en-US" sz="1300" dirty="0" smtClean="0">
                <a:effectLst/>
                <a:ea typeface="Calibri"/>
                <a:cs typeface="Times New Roman"/>
              </a:rPr>
            </a:br>
            <a:r>
              <a:rPr lang="en-US" sz="3400" b="1" i="1" dirty="0" smtClean="0">
                <a:solidFill>
                  <a:srgbClr val="008080"/>
                </a:solidFill>
                <a:effectLst/>
                <a:ea typeface="Calibri"/>
                <a:cs typeface="Calibri"/>
              </a:rPr>
              <a:t>Strong’s:</a:t>
            </a:r>
            <a:r>
              <a:rPr lang="en-US" sz="3400" i="1" dirty="0">
                <a:ea typeface="Calibri"/>
                <a:cs typeface="Calibri"/>
              </a:rPr>
              <a:t> </a:t>
            </a:r>
            <a:r>
              <a:rPr lang="en-US" sz="3400" i="1" dirty="0" smtClean="0">
                <a:ea typeface="Calibri"/>
                <a:cs typeface="Calibri"/>
              </a:rPr>
              <a:t> </a:t>
            </a:r>
            <a:r>
              <a:rPr lang="en-US" sz="3400" b="1" dirty="0" smtClean="0">
                <a:solidFill>
                  <a:schemeClr val="tx1">
                    <a:lumMod val="75000"/>
                    <a:lumOff val="25000"/>
                  </a:schemeClr>
                </a:solidFill>
                <a:effectLst/>
                <a:ea typeface="Calibri"/>
                <a:cs typeface="Calibri"/>
              </a:rPr>
              <a:t>H4279</a:t>
            </a:r>
            <a:r>
              <a:rPr lang="en-US" sz="3400" dirty="0" smtClean="0">
                <a:effectLst/>
                <a:ea typeface="Calibri"/>
                <a:cs typeface="Calibri"/>
              </a:rPr>
              <a:t> - </a:t>
            </a:r>
            <a:r>
              <a:rPr lang="en-US" sz="3400" b="1" dirty="0" smtClean="0">
                <a:solidFill>
                  <a:srgbClr val="0D0D0D"/>
                </a:solidFill>
                <a:effectLst/>
                <a:ea typeface="Calibri"/>
                <a:cs typeface="Calibri"/>
              </a:rPr>
              <a:t>&lt;</a:t>
            </a:r>
            <a:r>
              <a:rPr lang="en-US" sz="3400" b="1" dirty="0" err="1" smtClean="0">
                <a:solidFill>
                  <a:srgbClr val="00B050"/>
                </a:solidFill>
                <a:effectLst/>
                <a:ea typeface="Calibri"/>
                <a:cs typeface="Calibri"/>
              </a:rPr>
              <a:t>machar</a:t>
            </a:r>
            <a:r>
              <a:rPr lang="en-US" sz="3400" b="1" dirty="0" smtClean="0">
                <a:solidFill>
                  <a:srgbClr val="0D0D0D"/>
                </a:solidFill>
                <a:effectLst/>
                <a:ea typeface="Calibri"/>
                <a:cs typeface="Calibri"/>
              </a:rPr>
              <a:t>&gt;</a:t>
            </a:r>
            <a:r>
              <a:rPr lang="en-US" sz="3400" i="1" dirty="0" smtClean="0">
                <a:solidFill>
                  <a:srgbClr val="00B050"/>
                </a:solidFill>
                <a:effectLst/>
                <a:ea typeface="Calibri"/>
                <a:cs typeface="Calibri"/>
              </a:rPr>
              <a:t> </a:t>
            </a:r>
            <a:r>
              <a:rPr lang="en-US" sz="3400" dirty="0" smtClean="0">
                <a:effectLst/>
                <a:ea typeface="Calibri"/>
                <a:cs typeface="Calibri"/>
              </a:rPr>
              <a:t> </a:t>
            </a:r>
            <a:br>
              <a:rPr lang="en-US" sz="3400" dirty="0" smtClean="0">
                <a:effectLst/>
                <a:ea typeface="Calibri"/>
                <a:cs typeface="Calibri"/>
              </a:rPr>
            </a:br>
            <a:r>
              <a:rPr lang="en-US" sz="3400" dirty="0" smtClean="0">
                <a:effectLst/>
                <a:ea typeface="Calibri"/>
                <a:cs typeface="Calibri"/>
              </a:rPr>
              <a:t>                 </a:t>
            </a:r>
            <a:r>
              <a:rPr lang="en-US" sz="3400" b="1" dirty="0" smtClean="0">
                <a:effectLst/>
                <a:ea typeface="Calibri"/>
                <a:cs typeface="Calibri"/>
              </a:rPr>
              <a:t>1)</a:t>
            </a:r>
            <a:r>
              <a:rPr lang="en-US" sz="3400" dirty="0" smtClean="0">
                <a:effectLst/>
                <a:ea typeface="Calibri"/>
                <a:cs typeface="Calibri"/>
              </a:rPr>
              <a:t> tomorrow, </a:t>
            </a:r>
            <a:r>
              <a:rPr lang="en-US" sz="3400" b="1" dirty="0" smtClean="0">
                <a:solidFill>
                  <a:srgbClr val="CC3399"/>
                </a:solidFill>
                <a:effectLst/>
                <a:ea typeface="Calibri"/>
                <a:cs typeface="Calibri"/>
              </a:rPr>
              <a:t>in time to come,</a:t>
            </a:r>
            <a:r>
              <a:rPr lang="en-US" sz="3400" b="1" dirty="0" smtClean="0">
                <a:effectLst/>
                <a:ea typeface="Calibri"/>
                <a:cs typeface="Calibri"/>
              </a:rPr>
              <a:t> </a:t>
            </a:r>
            <a:r>
              <a:rPr lang="en-US" sz="3400" b="1" dirty="0" smtClean="0">
                <a:solidFill>
                  <a:srgbClr val="CC3399"/>
                </a:solidFill>
                <a:effectLst/>
                <a:ea typeface="Calibri"/>
                <a:cs typeface="Calibri"/>
              </a:rPr>
              <a:t>in the future</a:t>
            </a:r>
            <a:br>
              <a:rPr lang="en-US" sz="3400" b="1" dirty="0" smtClean="0">
                <a:solidFill>
                  <a:srgbClr val="CC3399"/>
                </a:solidFill>
                <a:effectLst/>
                <a:ea typeface="Calibri"/>
                <a:cs typeface="Calibri"/>
              </a:rPr>
            </a:br>
            <a:r>
              <a:rPr lang="en-US" sz="3400" dirty="0" smtClean="0">
                <a:effectLst/>
                <a:ea typeface="Calibri"/>
                <a:cs typeface="Calibri"/>
              </a:rPr>
              <a:t>		</a:t>
            </a:r>
            <a:r>
              <a:rPr lang="en-US" sz="3400" b="1" dirty="0" smtClean="0">
                <a:effectLst/>
                <a:ea typeface="Calibri"/>
                <a:cs typeface="Calibri"/>
              </a:rPr>
              <a:t>a)</a:t>
            </a:r>
            <a:r>
              <a:rPr lang="en-US" sz="3400" dirty="0" smtClean="0">
                <a:effectLst/>
                <a:ea typeface="Calibri"/>
                <a:cs typeface="Calibri"/>
              </a:rPr>
              <a:t> tomorrow (</a:t>
            </a:r>
            <a:r>
              <a:rPr lang="en-US" sz="3400" b="1" dirty="0" smtClean="0">
                <a:solidFill>
                  <a:srgbClr val="CC3399"/>
                </a:solidFill>
                <a:effectLst/>
                <a:ea typeface="Calibri"/>
                <a:cs typeface="Calibri"/>
              </a:rPr>
              <a:t>as the day following the present day</a:t>
            </a:r>
            <a:r>
              <a:rPr lang="en-US" sz="3400" dirty="0" smtClean="0">
                <a:effectLst/>
                <a:ea typeface="Calibri"/>
                <a:cs typeface="Calibri"/>
              </a:rPr>
              <a:t>)</a:t>
            </a:r>
            <a:br>
              <a:rPr lang="en-US" sz="3400" dirty="0" smtClean="0">
                <a:effectLst/>
                <a:ea typeface="Calibri"/>
                <a:cs typeface="Calibri"/>
              </a:rPr>
            </a:br>
            <a:r>
              <a:rPr lang="en-US" sz="3400" dirty="0" smtClean="0">
                <a:effectLst/>
                <a:ea typeface="Calibri"/>
                <a:cs typeface="Calibri"/>
              </a:rPr>
              <a:t>		</a:t>
            </a:r>
            <a:r>
              <a:rPr lang="en-US" sz="3400" b="1" dirty="0" smtClean="0">
                <a:effectLst/>
                <a:ea typeface="Calibri"/>
                <a:cs typeface="Calibri"/>
              </a:rPr>
              <a:t>b)</a:t>
            </a:r>
            <a:r>
              <a:rPr lang="en-US" sz="3400" dirty="0" smtClean="0">
                <a:effectLst/>
                <a:ea typeface="Calibri"/>
                <a:cs typeface="Calibri"/>
              </a:rPr>
              <a:t> in future time</a:t>
            </a:r>
          </a:p>
          <a:p>
            <a:pPr marL="0" indent="0">
              <a:buNone/>
            </a:pPr>
            <a:r>
              <a:rPr lang="en-US" sz="3400" dirty="0" smtClean="0"/>
              <a:t>In this study we will seek answers to these questions:  </a:t>
            </a:r>
          </a:p>
          <a:p>
            <a:pPr marL="514350" lvl="0" indent="-514350">
              <a:lnSpc>
                <a:spcPct val="120000"/>
              </a:lnSpc>
              <a:buFont typeface="+mj-lt"/>
              <a:buAutoNum type="arabicPeriod"/>
            </a:pPr>
            <a:r>
              <a:rPr lang="en-US" sz="3400" b="1" i="1" dirty="0" smtClean="0"/>
              <a:t>When</a:t>
            </a:r>
            <a:r>
              <a:rPr lang="en-US" sz="3400" dirty="0" smtClean="0"/>
              <a:t> is this juncture for the next cycle exchange?</a:t>
            </a:r>
          </a:p>
          <a:p>
            <a:pPr marL="514350" lvl="0" indent="-514350">
              <a:lnSpc>
                <a:spcPct val="120000"/>
              </a:lnSpc>
              <a:buFont typeface="+mj-lt"/>
              <a:buAutoNum type="arabicPeriod"/>
            </a:pPr>
            <a:r>
              <a:rPr lang="en-US" sz="3400" dirty="0" smtClean="0"/>
              <a:t>Does the cycle exchange arrive at </a:t>
            </a:r>
            <a:r>
              <a:rPr lang="en-US" sz="3400" b="1" i="1" u="sng" dirty="0" smtClean="0">
                <a:solidFill>
                  <a:srgbClr val="E36C0A"/>
                </a:solidFill>
              </a:rPr>
              <a:t>Sunset</a:t>
            </a:r>
            <a:r>
              <a:rPr lang="en-US" sz="3400" dirty="0" smtClean="0"/>
              <a:t> as most </a:t>
            </a:r>
            <a:br>
              <a:rPr lang="en-US" sz="3400" dirty="0" smtClean="0"/>
            </a:br>
            <a:r>
              <a:rPr lang="en-US" sz="3400" dirty="0" smtClean="0"/>
              <a:t>Christian Sabbath-keepers profess? </a:t>
            </a:r>
          </a:p>
          <a:p>
            <a:pPr marL="514350" lvl="0" indent="-514350">
              <a:lnSpc>
                <a:spcPct val="120000"/>
              </a:lnSpc>
              <a:buFont typeface="+mj-lt"/>
              <a:buAutoNum type="arabicPeriod"/>
            </a:pPr>
            <a:r>
              <a:rPr lang="en-US" sz="3400" dirty="0" smtClean="0"/>
              <a:t>What about a cycle exchange at </a:t>
            </a:r>
            <a:r>
              <a:rPr lang="en-US" sz="3400" b="1" i="1" u="sng" dirty="0" smtClean="0"/>
              <a:t>midnight</a:t>
            </a:r>
            <a:r>
              <a:rPr lang="en-US" sz="3400" dirty="0" smtClean="0"/>
              <a:t>, </a:t>
            </a:r>
            <a:r>
              <a:rPr lang="en-US" sz="4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noon</a:t>
            </a:r>
            <a:r>
              <a:rPr lang="en-US" sz="3400" dirty="0" smtClean="0"/>
              <a:t> or </a:t>
            </a:r>
            <a:r>
              <a:rPr lang="en-US" sz="3400" b="1" i="1" dirty="0" smtClean="0">
                <a:solidFill>
                  <a:srgbClr val="C00000"/>
                </a:solidFill>
              </a:rPr>
              <a:t>sunrise?</a:t>
            </a:r>
          </a:p>
          <a:p>
            <a:pPr marL="514350" lvl="0" indent="-514350">
              <a:lnSpc>
                <a:spcPct val="120000"/>
              </a:lnSpc>
              <a:buFont typeface="+mj-lt"/>
              <a:buAutoNum type="arabicPeriod"/>
            </a:pPr>
            <a:r>
              <a:rPr lang="en-US" sz="3400" dirty="0" smtClean="0"/>
              <a:t>Or will </a:t>
            </a:r>
            <a:r>
              <a:rPr lang="en-US" sz="3400" b="1" i="1" dirty="0" smtClean="0">
                <a:solidFill>
                  <a:srgbClr val="CC3399"/>
                </a:solidFill>
              </a:rPr>
              <a:t>Dawn</a:t>
            </a:r>
            <a:r>
              <a:rPr lang="en-US" sz="3400" dirty="0" smtClean="0"/>
              <a:t> prove to be the </a:t>
            </a:r>
            <a:r>
              <a:rPr lang="en-US" sz="3400" b="1" i="1" dirty="0" smtClean="0"/>
              <a:t>Scriptural</a:t>
            </a:r>
            <a:r>
              <a:rPr lang="en-US" sz="3400" dirty="0" smtClean="0"/>
              <a:t> point of </a:t>
            </a:r>
            <a:br>
              <a:rPr lang="en-US" sz="3400" dirty="0" smtClean="0"/>
            </a:br>
            <a:r>
              <a:rPr lang="en-US" sz="3400" dirty="0" smtClean="0"/>
              <a:t>the cycle exchange in this testimony?</a:t>
            </a:r>
          </a:p>
          <a:p>
            <a:pPr marL="0" indent="0">
              <a:buNone/>
            </a:pPr>
            <a:endParaRPr lang="en-US" dirty="0"/>
          </a:p>
        </p:txBody>
      </p:sp>
      <p:sp>
        <p:nvSpPr>
          <p:cNvPr id="12" name="Slide Number Placeholder 11"/>
          <p:cNvSpPr>
            <a:spLocks noGrp="1"/>
          </p:cNvSpPr>
          <p:nvPr>
            <p:ph type="sldNum" sz="quarter" idx="12"/>
          </p:nvPr>
        </p:nvSpPr>
        <p:spPr/>
        <p:txBody>
          <a:bodyPr/>
          <a:lstStyle/>
          <a:p>
            <a:fld id="{F9EA9ADF-BF16-47CA-967F-74531E511AEB}" type="slidenum">
              <a:rPr lang="en-US" smtClean="0">
                <a:solidFill>
                  <a:schemeClr val="tx1"/>
                </a:solidFill>
              </a:rPr>
              <a:t>12</a:t>
            </a:fld>
            <a:endParaRPr lang="en-US" dirty="0">
              <a:solidFill>
                <a:schemeClr val="tx1"/>
              </a:solidFill>
            </a:endParaRPr>
          </a:p>
        </p:txBody>
      </p:sp>
    </p:spTree>
    <p:extLst>
      <p:ext uri="{BB962C8B-B14F-4D97-AF65-F5344CB8AC3E}">
        <p14:creationId xmlns:p14="http://schemas.microsoft.com/office/powerpoint/2010/main" val="146283171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wipe(left)">
                                      <p:cBhvr>
                                        <p:cTn id="7" dur="125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wipe(left)">
                                      <p:cBhvr>
                                        <p:cTn id="12" dur="125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125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wipe(left)">
                                      <p:cBhvr>
                                        <p:cTn id="22" dur="125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050" name="Picture 2" descr="C:\Users\Rae\Desktop\lepers at g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462" y="3124200"/>
            <a:ext cx="2522538" cy="326476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50837"/>
            <a:ext cx="91440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2 Kings 7:3-5 </a:t>
            </a:r>
            <a:r>
              <a:rPr lang="en-US" b="1" dirty="0">
                <a:ln w="11430"/>
                <a:solidFill>
                  <a:srgbClr val="0070C0"/>
                </a:solidFill>
                <a:effectLst>
                  <a:outerShdw blurRad="50800" dist="39000" dir="5460000" algn="tl">
                    <a:srgbClr val="000000">
                      <a:alpha val="38000"/>
                    </a:srgbClr>
                  </a:outerShdw>
                </a:effectLst>
                <a:latin typeface="Arial Rounded MT Bold" pitchFamily="34" charset="0"/>
              </a:rPr>
              <a:t/>
            </a:r>
            <a:br>
              <a:rPr lang="en-US" b="1" dirty="0">
                <a:ln w="11430"/>
                <a:solidFill>
                  <a:srgbClr val="0070C0"/>
                </a:solidFill>
                <a:effectLst>
                  <a:outerShdw blurRad="50800" dist="39000" dir="5460000" algn="tl">
                    <a:srgbClr val="000000">
                      <a:alpha val="38000"/>
                    </a:srgbClr>
                  </a:outerShdw>
                </a:effectLst>
                <a:latin typeface="Arial Rounded MT Bold" pitchFamily="34" charset="0"/>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The Lepers Have a Plan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5" name="Content Placeholder 4"/>
          <p:cNvSpPr>
            <a:spLocks noGrp="1"/>
          </p:cNvSpPr>
          <p:nvPr>
            <p:ph idx="1"/>
          </p:nvPr>
        </p:nvSpPr>
        <p:spPr>
          <a:xfrm>
            <a:off x="381000" y="1722437"/>
            <a:ext cx="8153400" cy="4525963"/>
          </a:xfrm>
        </p:spPr>
        <p:txBody>
          <a:bodyPr>
            <a:normAutofit fontScale="70000" lnSpcReduction="20000"/>
            <a:scene3d>
              <a:camera prst="orthographicFront"/>
              <a:lightRig rig="threePt" dir="t"/>
            </a:scene3d>
            <a:sp3d extrusionH="57150">
              <a:bevelT w="38100" h="38100"/>
            </a:sp3d>
          </a:bodyPr>
          <a:lstStyle/>
          <a:p>
            <a:pPr marL="514350" indent="-514350">
              <a:buAutoNum type="arabicPlain" startAt="3"/>
            </a:pPr>
            <a:r>
              <a:rPr lang="en-US" sz="3400" dirty="0" smtClean="0"/>
              <a:t>And there were </a:t>
            </a:r>
            <a:r>
              <a:rPr lang="en-US" sz="3400" b="1" dirty="0" smtClean="0">
                <a:solidFill>
                  <a:srgbClr val="00B050"/>
                </a:solidFill>
              </a:rPr>
              <a:t>four leprous men at</a:t>
            </a:r>
            <a:r>
              <a:rPr lang="en-US" sz="3400" dirty="0" smtClean="0">
                <a:solidFill>
                  <a:srgbClr val="00B050"/>
                </a:solidFill>
              </a:rPr>
              <a:t> </a:t>
            </a:r>
            <a:r>
              <a:rPr lang="en-US" sz="3400" dirty="0" smtClean="0"/>
              <a:t>the entering in </a:t>
            </a:r>
            <a:br>
              <a:rPr lang="en-US" sz="3400" dirty="0" smtClean="0"/>
            </a:br>
            <a:r>
              <a:rPr lang="en-US" sz="3400" dirty="0" smtClean="0"/>
              <a:t>of </a:t>
            </a:r>
            <a:r>
              <a:rPr lang="en-US" sz="3400" b="1" dirty="0" smtClean="0">
                <a:solidFill>
                  <a:srgbClr val="00B050"/>
                </a:solidFill>
              </a:rPr>
              <a:t>the gate</a:t>
            </a:r>
            <a:r>
              <a:rPr lang="en-US" sz="3400" dirty="0" smtClean="0">
                <a:solidFill>
                  <a:srgbClr val="00B050"/>
                </a:solidFill>
              </a:rPr>
              <a:t>: </a:t>
            </a:r>
            <a:r>
              <a:rPr lang="en-US" sz="3400" dirty="0" smtClean="0"/>
              <a:t>and they said one to another, </a:t>
            </a:r>
            <a:br>
              <a:rPr lang="en-US" sz="3400" dirty="0" smtClean="0"/>
            </a:br>
            <a:r>
              <a:rPr lang="en-US" sz="3400" b="1" dirty="0" smtClean="0">
                <a:solidFill>
                  <a:srgbClr val="00B050"/>
                </a:solidFill>
              </a:rPr>
              <a:t>Why sit we here until we die?</a:t>
            </a:r>
          </a:p>
          <a:p>
            <a:pPr marL="0" indent="0">
              <a:buNone/>
            </a:pPr>
            <a:endParaRPr lang="en-US" sz="1100" dirty="0" smtClean="0"/>
          </a:p>
          <a:p>
            <a:pPr marL="514350" indent="-514350">
              <a:buAutoNum type="arabicPlain" startAt="4"/>
            </a:pPr>
            <a:r>
              <a:rPr lang="en-US" sz="3400" dirty="0" smtClean="0"/>
              <a:t>If we say, </a:t>
            </a:r>
            <a:r>
              <a:rPr lang="en-US" sz="3400" b="1" dirty="0" smtClean="0">
                <a:solidFill>
                  <a:srgbClr val="00B050"/>
                </a:solidFill>
              </a:rPr>
              <a:t>We will enter into the city, then the famine is in the city, and we shall die there: and if we sit still here, </a:t>
            </a:r>
            <a:br>
              <a:rPr lang="en-US" sz="3400" b="1" dirty="0" smtClean="0">
                <a:solidFill>
                  <a:srgbClr val="00B050"/>
                </a:solidFill>
              </a:rPr>
            </a:br>
            <a:r>
              <a:rPr lang="en-US" sz="3400" b="1" dirty="0" smtClean="0">
                <a:solidFill>
                  <a:srgbClr val="00B050"/>
                </a:solidFill>
              </a:rPr>
              <a:t>we die also.  Now therefore come, and let us fall</a:t>
            </a:r>
            <a:br>
              <a:rPr lang="en-US" sz="3400" b="1" dirty="0" smtClean="0">
                <a:solidFill>
                  <a:srgbClr val="00B050"/>
                </a:solidFill>
              </a:rPr>
            </a:br>
            <a:r>
              <a:rPr lang="en-US" sz="3400" b="1" dirty="0" smtClean="0">
                <a:solidFill>
                  <a:srgbClr val="00B050"/>
                </a:solidFill>
              </a:rPr>
              <a:t>unto the host of the Syrians: if they save us </a:t>
            </a:r>
            <a:br>
              <a:rPr lang="en-US" sz="3400" b="1" dirty="0" smtClean="0">
                <a:solidFill>
                  <a:srgbClr val="00B050"/>
                </a:solidFill>
              </a:rPr>
            </a:br>
            <a:r>
              <a:rPr lang="en-US" sz="3400" b="1" dirty="0" smtClean="0">
                <a:solidFill>
                  <a:srgbClr val="00B050"/>
                </a:solidFill>
              </a:rPr>
              <a:t>alive, we shall live; and if they kill us, </a:t>
            </a:r>
            <a:br>
              <a:rPr lang="en-US" sz="3400" b="1" dirty="0" smtClean="0">
                <a:solidFill>
                  <a:srgbClr val="00B050"/>
                </a:solidFill>
              </a:rPr>
            </a:br>
            <a:r>
              <a:rPr lang="en-US" sz="3400" b="1" dirty="0" smtClean="0">
                <a:solidFill>
                  <a:srgbClr val="00B050"/>
                </a:solidFill>
              </a:rPr>
              <a:t>we shall but die.</a:t>
            </a:r>
          </a:p>
          <a:p>
            <a:pPr marL="0" indent="0">
              <a:buNone/>
            </a:pPr>
            <a:endParaRPr lang="en-US" sz="1100" dirty="0" smtClean="0"/>
          </a:p>
          <a:p>
            <a:pPr marL="514350" indent="-514350">
              <a:buAutoNum type="arabicPlain" startAt="5"/>
            </a:pPr>
            <a:r>
              <a:rPr lang="en-US" sz="3400" dirty="0" smtClean="0"/>
              <a:t>And they rose up in the </a:t>
            </a:r>
            <a:r>
              <a:rPr lang="en-US" sz="3400" b="1" u="sng" dirty="0" smtClean="0">
                <a:solidFill>
                  <a:srgbClr val="E36C0A"/>
                </a:solidFill>
              </a:rPr>
              <a:t>twilight</a:t>
            </a:r>
            <a:r>
              <a:rPr lang="en-US" sz="3400" dirty="0" smtClean="0">
                <a:solidFill>
                  <a:srgbClr val="E36C0A"/>
                </a:solidFill>
              </a:rPr>
              <a:t>, </a:t>
            </a:r>
            <a:r>
              <a:rPr lang="en-US" sz="3400" dirty="0" smtClean="0"/>
              <a:t>to go unto </a:t>
            </a:r>
            <a:br>
              <a:rPr lang="en-US" sz="3400" dirty="0" smtClean="0"/>
            </a:br>
            <a:r>
              <a:rPr lang="en-US" sz="3400" dirty="0" smtClean="0"/>
              <a:t>the camp of the Syrians: and when they were</a:t>
            </a:r>
            <a:br>
              <a:rPr lang="en-US" sz="3400" dirty="0" smtClean="0"/>
            </a:br>
            <a:r>
              <a:rPr lang="en-US" sz="3400" dirty="0" smtClean="0"/>
              <a:t>come to the uttermost part of the camp of</a:t>
            </a:r>
            <a:br>
              <a:rPr lang="en-US" sz="3400" dirty="0" smtClean="0"/>
            </a:br>
            <a:r>
              <a:rPr lang="en-US" sz="3400" dirty="0" smtClean="0"/>
              <a:t>Syria, behold, there was no man there.</a:t>
            </a:r>
          </a:p>
          <a:p>
            <a:pPr marL="0" indent="0">
              <a:buNone/>
            </a:pPr>
            <a:endParaRPr lang="en-US" dirty="0" smtClean="0"/>
          </a:p>
          <a:p>
            <a:pPr marL="0" indent="0">
              <a:buNone/>
            </a:pPr>
            <a:endParaRPr lang="en-US" dirty="0" smtClean="0"/>
          </a:p>
          <a:p>
            <a:endParaRPr lang="en-US" dirty="0"/>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tx1"/>
                </a:solidFill>
              </a:rPr>
              <a:t>13</a:t>
            </a:fld>
            <a:endParaRPr lang="en-US" dirty="0">
              <a:solidFill>
                <a:schemeClr val="tx1"/>
              </a:solidFill>
            </a:endParaRPr>
          </a:p>
        </p:txBody>
      </p:sp>
    </p:spTree>
    <p:extLst>
      <p:ext uri="{BB962C8B-B14F-4D97-AF65-F5344CB8AC3E}">
        <p14:creationId xmlns:p14="http://schemas.microsoft.com/office/powerpoint/2010/main" val="294293230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chemeClr val="accent6">
                    <a:lumMod val="20000"/>
                    <a:lumOff val="80000"/>
                  </a:schemeClr>
                </a:solidFill>
                <a:effectLst>
                  <a:outerShdw blurRad="25400" algn="tl" rotWithShape="0">
                    <a:srgbClr val="000000">
                      <a:alpha val="43000"/>
                    </a:srgbClr>
                  </a:outerShdw>
                </a:effectLst>
                <a:latin typeface="Arial Rounded MT Bold" pitchFamily="34" charset="0"/>
              </a:rPr>
              <a:t>The Meaning of “twilight”</a:t>
            </a:r>
            <a:endParaRPr lang="en-US" b="1" spc="150" dirty="0">
              <a:ln w="11430"/>
              <a:solidFill>
                <a:schemeClr val="accent6">
                  <a:lumMod val="20000"/>
                  <a:lumOff val="80000"/>
                </a:schemeClr>
              </a:solidFill>
              <a:effectLst>
                <a:outerShdw blurRad="25400" algn="tl" rotWithShape="0">
                  <a:srgbClr val="000000">
                    <a:alpha val="43000"/>
                  </a:srgbClr>
                </a:outerShdw>
              </a:effectLst>
              <a:latin typeface="Arial Rounded MT Bold" pitchFamily="34" charset="0"/>
            </a:endParaRPr>
          </a:p>
        </p:txBody>
      </p:sp>
      <p:sp>
        <p:nvSpPr>
          <p:cNvPr id="5" name="Content Placeholder 4"/>
          <p:cNvSpPr>
            <a:spLocks noGrp="1"/>
          </p:cNvSpPr>
          <p:nvPr>
            <p:ph idx="1"/>
          </p:nvPr>
        </p:nvSpPr>
        <p:spPr>
          <a:xfrm>
            <a:off x="152400" y="1143000"/>
            <a:ext cx="8839200" cy="5181600"/>
          </a:xfrm>
          <a:gradFill>
            <a:gsLst>
              <a:gs pos="0">
                <a:schemeClr val="accent1">
                  <a:tint val="66000"/>
                  <a:satMod val="160000"/>
                </a:schemeClr>
              </a:gs>
              <a:gs pos="100000">
                <a:schemeClr val="accent1">
                  <a:tint val="44500"/>
                  <a:satMod val="160000"/>
                  <a:lumMod val="0"/>
                  <a:lumOff val="100000"/>
                  <a:alpha val="0"/>
                </a:schemeClr>
              </a:gs>
              <a:gs pos="100000">
                <a:schemeClr val="accent1">
                  <a:tint val="23500"/>
                  <a:satMod val="160000"/>
                </a:schemeClr>
              </a:gs>
            </a:gsLst>
            <a:lin ang="5400000" scaled="0"/>
          </a:gradFill>
          <a:scene3d>
            <a:camera prst="orthographicFront"/>
            <a:lightRig rig="threePt" dir="t"/>
          </a:scene3d>
          <a:sp3d>
            <a:bevelT/>
          </a:sp3d>
        </p:spPr>
        <p:txBody>
          <a:bodyPr>
            <a:normAutofit fontScale="70000" lnSpcReduction="20000"/>
          </a:bodyPr>
          <a:lstStyle/>
          <a:p>
            <a:r>
              <a:rPr lang="en-US" sz="4400" b="1" i="1" dirty="0" smtClean="0">
                <a:ln>
                  <a:solidFill>
                    <a:schemeClr val="bg1"/>
                  </a:solidFill>
                </a:ln>
                <a:solidFill>
                  <a:schemeClr val="accent1">
                    <a:lumMod val="50000"/>
                  </a:schemeClr>
                </a:solidFill>
              </a:rPr>
              <a:t>Strong’s:</a:t>
            </a:r>
            <a:r>
              <a:rPr lang="en-US" sz="4400" b="1" i="1" dirty="0" smtClean="0">
                <a:solidFill>
                  <a:schemeClr val="accent1">
                    <a:lumMod val="50000"/>
                  </a:schemeClr>
                </a:solidFill>
              </a:rPr>
              <a:t>  </a:t>
            </a:r>
            <a:r>
              <a:rPr lang="en-US" sz="4400" b="1" dirty="0">
                <a:ln>
                  <a:solidFill>
                    <a:sysClr val="windowText" lastClr="000000"/>
                  </a:solidFill>
                </a:ln>
                <a:solidFill>
                  <a:schemeClr val="bg1"/>
                </a:solidFill>
              </a:rPr>
              <a:t>H</a:t>
            </a:r>
            <a:r>
              <a:rPr lang="en-US" sz="4400" b="1" dirty="0" smtClean="0">
                <a:ln>
                  <a:solidFill>
                    <a:sysClr val="windowText" lastClr="000000"/>
                  </a:solidFill>
                </a:ln>
                <a:solidFill>
                  <a:schemeClr val="bg1"/>
                </a:solidFill>
              </a:rPr>
              <a:t>5399 </a:t>
            </a:r>
            <a:r>
              <a:rPr lang="en-US" sz="4400" b="1" dirty="0" smtClean="0">
                <a:ln>
                  <a:solidFill>
                    <a:sysClr val="windowText" lastClr="000000"/>
                  </a:solidFill>
                </a:ln>
                <a:solidFill>
                  <a:schemeClr val="accent6">
                    <a:lumMod val="20000"/>
                    <a:lumOff val="80000"/>
                  </a:schemeClr>
                </a:solidFill>
              </a:rPr>
              <a:t>&lt;nesheph&gt; </a:t>
            </a:r>
            <a:r>
              <a:rPr lang="en-US" sz="4400" b="1" dirty="0" smtClean="0">
                <a:ln>
                  <a:solidFill>
                    <a:sysClr val="windowText" lastClr="000000"/>
                  </a:solidFill>
                </a:ln>
                <a:solidFill>
                  <a:schemeClr val="bg1"/>
                </a:solidFill>
              </a:rPr>
              <a:t>from OT:5398; properly, a breeze, i.e. </a:t>
            </a:r>
            <a:r>
              <a:rPr lang="en-US" sz="3400" b="1" dirty="0" smtClean="0">
                <a:ln>
                  <a:solidFill>
                    <a:sysClr val="windowText" lastClr="000000"/>
                  </a:solidFill>
                </a:ln>
                <a:solidFill>
                  <a:schemeClr val="bg1"/>
                </a:solidFill>
              </a:rPr>
              <a:t>(by implication) </a:t>
            </a:r>
            <a:r>
              <a:rPr lang="en-US" sz="3400" b="1" dirty="0" smtClean="0">
                <a:ln>
                  <a:solidFill>
                    <a:sysClr val="windowText" lastClr="000000"/>
                  </a:solidFill>
                </a:ln>
                <a:solidFill>
                  <a:srgbClr val="0070C0"/>
                </a:solidFill>
              </a:rPr>
              <a:t>[#1] </a:t>
            </a:r>
            <a:r>
              <a:rPr lang="en-US" sz="4400" b="1" u="sng" dirty="0" smtClean="0">
                <a:ln>
                  <a:solidFill>
                    <a:sysClr val="windowText" lastClr="000000"/>
                  </a:solidFill>
                </a:ln>
                <a:solidFill>
                  <a:schemeClr val="accent6">
                    <a:lumMod val="40000"/>
                    <a:lumOff val="60000"/>
                  </a:schemeClr>
                </a:solidFill>
                <a:effectLst>
                  <a:outerShdw blurRad="38100" dist="38100" dir="2700000" algn="tl">
                    <a:srgbClr val="000000">
                      <a:alpha val="43137"/>
                    </a:srgbClr>
                  </a:outerShdw>
                </a:effectLst>
              </a:rPr>
              <a:t>dusk</a:t>
            </a:r>
            <a:r>
              <a:rPr lang="en-US" sz="4400" b="1" dirty="0" smtClean="0">
                <a:ln>
                  <a:solidFill>
                    <a:sysClr val="windowText" lastClr="000000"/>
                  </a:solidFill>
                </a:ln>
                <a:solidFill>
                  <a:schemeClr val="bg1"/>
                </a:solidFill>
              </a:rPr>
              <a:t> </a:t>
            </a:r>
            <a:br>
              <a:rPr lang="en-US" sz="4400" b="1" dirty="0" smtClean="0">
                <a:ln>
                  <a:solidFill>
                    <a:sysClr val="windowText" lastClr="000000"/>
                  </a:solidFill>
                </a:ln>
                <a:solidFill>
                  <a:schemeClr val="bg1"/>
                </a:solidFill>
              </a:rPr>
            </a:br>
            <a:r>
              <a:rPr lang="en-US" sz="4400" b="1" dirty="0" smtClean="0">
                <a:ln>
                  <a:solidFill>
                    <a:sysClr val="windowText" lastClr="000000"/>
                  </a:solidFill>
                </a:ln>
                <a:solidFill>
                  <a:schemeClr val="bg1"/>
                </a:solidFill>
              </a:rPr>
              <a:t>(when </a:t>
            </a:r>
            <a:r>
              <a:rPr lang="en-US" sz="4400" b="1" u="sng" dirty="0" smtClean="0">
                <a:ln>
                  <a:solidFill>
                    <a:sysClr val="windowText" lastClr="000000"/>
                  </a:solidFill>
                </a:ln>
                <a:solidFill>
                  <a:schemeClr val="bg1"/>
                </a:solidFill>
              </a:rPr>
              <a:t>the evening breeze prevails</a:t>
            </a:r>
            <a:r>
              <a:rPr lang="en-US" sz="4400" b="1" dirty="0" smtClean="0">
                <a:ln>
                  <a:solidFill>
                    <a:sysClr val="windowText" lastClr="000000"/>
                  </a:solidFill>
                </a:ln>
                <a:solidFill>
                  <a:schemeClr val="bg1"/>
                </a:solidFill>
              </a:rPr>
              <a:t>): KJV - dark, </a:t>
            </a:r>
            <a:br>
              <a:rPr lang="en-US" sz="4400" b="1" dirty="0" smtClean="0">
                <a:ln>
                  <a:solidFill>
                    <a:sysClr val="windowText" lastClr="000000"/>
                  </a:solidFill>
                </a:ln>
                <a:solidFill>
                  <a:schemeClr val="bg1"/>
                </a:solidFill>
              </a:rPr>
            </a:br>
            <a:r>
              <a:rPr lang="en-US" sz="3400" b="1" dirty="0" smtClean="0">
                <a:ln>
                  <a:solidFill>
                    <a:sysClr val="windowText" lastClr="000000"/>
                  </a:solidFill>
                </a:ln>
                <a:solidFill>
                  <a:srgbClr val="0070C0"/>
                </a:solidFill>
              </a:rPr>
              <a:t>[#2]</a:t>
            </a:r>
            <a:r>
              <a:rPr lang="en-US" sz="4400" b="1" dirty="0" smtClean="0">
                <a:ln>
                  <a:solidFill>
                    <a:sysClr val="windowText" lastClr="000000"/>
                  </a:solidFill>
                </a:ln>
                <a:solidFill>
                  <a:srgbClr val="C00000"/>
                </a:solidFill>
              </a:rPr>
              <a:t> </a:t>
            </a:r>
            <a:r>
              <a:rPr lang="en-US" sz="4400" b="1" dirty="0" smtClean="0">
                <a:ln>
                  <a:solidFill>
                    <a:sysClr val="windowText" lastClr="000000"/>
                  </a:solidFill>
                </a:ln>
                <a:solidFill>
                  <a:srgbClr val="FF33CC"/>
                </a:solidFill>
                <a:effectLst>
                  <a:outerShdw blurRad="38100" dist="38100" dir="2700000" algn="tl">
                    <a:srgbClr val="000000">
                      <a:alpha val="43137"/>
                    </a:srgbClr>
                  </a:outerShdw>
                </a:effectLst>
              </a:rPr>
              <a:t>dawning</a:t>
            </a:r>
            <a:r>
              <a:rPr lang="en-US" sz="4400" b="1" dirty="0" smtClean="0">
                <a:ln>
                  <a:solidFill>
                    <a:sysClr val="windowText" lastClr="000000"/>
                  </a:solidFill>
                </a:ln>
                <a:solidFill>
                  <a:schemeClr val="bg1"/>
                </a:solidFill>
              </a:rPr>
              <a:t> of the day (morning), night, twilight.</a:t>
            </a:r>
          </a:p>
          <a:p>
            <a:pPr lvl="1">
              <a:buFont typeface="Courier New" pitchFamily="49" charset="0"/>
              <a:buChar char="o"/>
            </a:pPr>
            <a:r>
              <a:rPr lang="en-US" sz="3300" b="1" dirty="0">
                <a:ln>
                  <a:solidFill>
                    <a:sysClr val="windowText" lastClr="000000"/>
                  </a:solidFill>
                </a:ln>
                <a:solidFill>
                  <a:srgbClr val="002060"/>
                </a:solidFill>
              </a:rPr>
              <a:t>H</a:t>
            </a:r>
            <a:r>
              <a:rPr lang="en-US" sz="3300" b="1" dirty="0" smtClean="0">
                <a:ln>
                  <a:solidFill>
                    <a:sysClr val="windowText" lastClr="000000"/>
                  </a:solidFill>
                </a:ln>
                <a:solidFill>
                  <a:srgbClr val="002060"/>
                </a:solidFill>
              </a:rPr>
              <a:t>5398; </a:t>
            </a:r>
            <a:r>
              <a:rPr lang="en-US" sz="3300" b="1" dirty="0" err="1" smtClean="0">
                <a:ln>
                  <a:solidFill>
                    <a:sysClr val="windowText" lastClr="000000"/>
                  </a:solidFill>
                </a:ln>
                <a:solidFill>
                  <a:schemeClr val="bg1"/>
                </a:solidFill>
              </a:rPr>
              <a:t>nashaph</a:t>
            </a:r>
            <a:r>
              <a:rPr lang="en-US" sz="3300" b="1" dirty="0" smtClean="0">
                <a:ln>
                  <a:solidFill>
                    <a:sysClr val="windowText" lastClr="000000"/>
                  </a:solidFill>
                </a:ln>
                <a:solidFill>
                  <a:schemeClr val="bg1"/>
                </a:solidFill>
              </a:rPr>
              <a:t>; </a:t>
            </a:r>
            <a:r>
              <a:rPr lang="en-US" sz="3300" b="1" u="sng" dirty="0" smtClean="0">
                <a:ln>
                  <a:solidFill>
                    <a:sysClr val="windowText" lastClr="000000"/>
                  </a:solidFill>
                </a:ln>
                <a:solidFill>
                  <a:schemeClr val="bg1"/>
                </a:solidFill>
              </a:rPr>
              <a:t>a primitive root</a:t>
            </a:r>
            <a:r>
              <a:rPr lang="en-US" sz="3300" b="1" dirty="0" smtClean="0">
                <a:ln>
                  <a:solidFill>
                    <a:sysClr val="windowText" lastClr="000000"/>
                  </a:solidFill>
                </a:ln>
                <a:solidFill>
                  <a:schemeClr val="bg1"/>
                </a:solidFill>
              </a:rPr>
              <a:t>; to breeze, i.e. blow up fresh (as the wind):  KJV - </a:t>
            </a:r>
            <a:r>
              <a:rPr lang="en-US" sz="3300" b="1" u="sng" dirty="0" smtClean="0">
                <a:ln>
                  <a:solidFill>
                    <a:sysClr val="windowText" lastClr="000000"/>
                  </a:solidFill>
                </a:ln>
                <a:solidFill>
                  <a:schemeClr val="bg1"/>
                </a:solidFill>
              </a:rPr>
              <a:t>blow</a:t>
            </a:r>
            <a:r>
              <a:rPr lang="en-US" sz="3300" b="1" dirty="0" smtClean="0">
                <a:ln>
                  <a:solidFill>
                    <a:sysClr val="windowText" lastClr="000000"/>
                  </a:solidFill>
                </a:ln>
                <a:solidFill>
                  <a:schemeClr val="bg1"/>
                </a:solidFill>
              </a:rPr>
              <a:t>.</a:t>
            </a:r>
          </a:p>
          <a:p>
            <a:pPr marL="457200" lvl="1" indent="0">
              <a:buNone/>
            </a:pPr>
            <a:endParaRPr lang="en-US" sz="1100" b="1" dirty="0">
              <a:solidFill>
                <a:schemeClr val="accent6">
                  <a:lumMod val="20000"/>
                  <a:lumOff val="80000"/>
                </a:schemeClr>
              </a:solidFill>
            </a:endParaRPr>
          </a:p>
          <a:p>
            <a:r>
              <a:rPr lang="en-US" sz="4400" b="1" i="1" dirty="0">
                <a:ln>
                  <a:solidFill>
                    <a:schemeClr val="bg1"/>
                  </a:solidFill>
                </a:ln>
                <a:solidFill>
                  <a:schemeClr val="tx2">
                    <a:lumMod val="50000"/>
                  </a:schemeClr>
                </a:solidFill>
              </a:rPr>
              <a:t>Etymological</a:t>
            </a:r>
            <a:r>
              <a:rPr lang="en-US" sz="4400" b="1" i="1" dirty="0">
                <a:solidFill>
                  <a:schemeClr val="tx2">
                    <a:lumMod val="50000"/>
                  </a:schemeClr>
                </a:solidFill>
              </a:rPr>
              <a:t> </a:t>
            </a:r>
            <a:r>
              <a:rPr lang="en-US" sz="4400" b="1" i="1" dirty="0">
                <a:ln>
                  <a:solidFill>
                    <a:schemeClr val="bg1"/>
                  </a:solidFill>
                </a:ln>
                <a:solidFill>
                  <a:schemeClr val="tx2">
                    <a:lumMod val="50000"/>
                  </a:schemeClr>
                </a:solidFill>
              </a:rPr>
              <a:t>Dictionary of the Hebrew </a:t>
            </a:r>
            <a:r>
              <a:rPr lang="en-US" sz="4400" b="1" i="1" dirty="0" smtClean="0">
                <a:ln>
                  <a:solidFill>
                    <a:schemeClr val="bg1"/>
                  </a:solidFill>
                </a:ln>
                <a:solidFill>
                  <a:schemeClr val="tx2">
                    <a:lumMod val="50000"/>
                  </a:schemeClr>
                </a:solidFill>
              </a:rPr>
              <a:t>Language: </a:t>
            </a:r>
            <a:r>
              <a:rPr lang="en-US" sz="4400" b="1" i="1" dirty="0" smtClean="0">
                <a:ln>
                  <a:solidFill>
                    <a:schemeClr val="bg1"/>
                  </a:solidFill>
                </a:ln>
                <a:solidFill>
                  <a:schemeClr val="accent5">
                    <a:lumMod val="20000"/>
                    <a:lumOff val="80000"/>
                  </a:schemeClr>
                </a:solidFill>
              </a:rPr>
              <a:t> </a:t>
            </a:r>
            <a:r>
              <a:rPr lang="en-US" sz="3800" b="1" dirty="0" smtClean="0">
                <a:ln>
                  <a:solidFill>
                    <a:schemeClr val="bg1"/>
                  </a:solidFill>
                </a:ln>
                <a:solidFill>
                  <a:schemeClr val="accent6">
                    <a:lumMod val="40000"/>
                    <a:lumOff val="60000"/>
                  </a:schemeClr>
                </a:solidFill>
                <a:effectLst>
                  <a:outerShdw blurRad="38100" dist="38100" dir="2700000" algn="tl">
                    <a:srgbClr val="000000">
                      <a:alpha val="43137"/>
                    </a:srgbClr>
                  </a:outerShdw>
                </a:effectLst>
              </a:rPr>
              <a:t>twilight:  &lt;</a:t>
            </a:r>
            <a:r>
              <a:rPr lang="en-US" sz="3800" b="1" dirty="0">
                <a:ln>
                  <a:solidFill>
                    <a:schemeClr val="bg1"/>
                  </a:solidFill>
                </a:ln>
                <a:solidFill>
                  <a:schemeClr val="accent6">
                    <a:lumMod val="40000"/>
                    <a:lumOff val="60000"/>
                  </a:schemeClr>
                </a:solidFill>
                <a:effectLst>
                  <a:outerShdw blurRad="38100" dist="38100" dir="2700000" algn="tl">
                    <a:srgbClr val="000000">
                      <a:alpha val="43137"/>
                    </a:srgbClr>
                  </a:outerShdw>
                </a:effectLst>
              </a:rPr>
              <a:t>nesheph&gt;</a:t>
            </a:r>
            <a:r>
              <a:rPr lang="en-US" b="1" dirty="0">
                <a:ln>
                  <a:solidFill>
                    <a:schemeClr val="bg1"/>
                  </a:solidFill>
                </a:ln>
                <a:solidFill>
                  <a:schemeClr val="accent6">
                    <a:lumMod val="20000"/>
                    <a:lumOff val="80000"/>
                  </a:schemeClr>
                </a:solidFill>
              </a:rPr>
              <a:t>	 </a:t>
            </a:r>
            <a:r>
              <a:rPr lang="en-US" b="1" baseline="-25000" dirty="0">
                <a:ln>
                  <a:solidFill>
                    <a:schemeClr val="bg1"/>
                  </a:solidFill>
                </a:ln>
                <a:solidFill>
                  <a:schemeClr val="accent6">
                    <a:lumMod val="20000"/>
                    <a:lumOff val="80000"/>
                  </a:schemeClr>
                </a:solidFill>
              </a:rPr>
              <a:t> </a:t>
            </a:r>
            <a:r>
              <a:rPr lang="en-US" b="1" dirty="0">
                <a:ln>
                  <a:solidFill>
                    <a:schemeClr val="bg1"/>
                  </a:solidFill>
                </a:ln>
                <a:solidFill>
                  <a:schemeClr val="accent6">
                    <a:lumMod val="20000"/>
                    <a:lumOff val="80000"/>
                  </a:schemeClr>
                </a:solidFill>
              </a:rPr>
              <a:t> </a:t>
            </a:r>
          </a:p>
          <a:p>
            <a:pPr marL="400050" lvl="1" indent="0">
              <a:buNone/>
            </a:pPr>
            <a:r>
              <a:rPr lang="en-US" sz="3400" b="1" dirty="0" smtClean="0">
                <a:ln>
                  <a:solidFill>
                    <a:sysClr val="windowText" lastClr="000000"/>
                  </a:solidFill>
                </a:ln>
                <a:solidFill>
                  <a:srgbClr val="FFFF00"/>
                </a:solidFill>
              </a:rPr>
              <a:t>1.  </a:t>
            </a:r>
            <a:r>
              <a:rPr lang="en-US" sz="3400" b="1" dirty="0" smtClean="0">
                <a:ln>
                  <a:solidFill>
                    <a:sysClr val="windowText" lastClr="000000"/>
                  </a:solidFill>
                </a:ln>
                <a:solidFill>
                  <a:schemeClr val="bg1"/>
                </a:solidFill>
              </a:rPr>
              <a:t>to </a:t>
            </a:r>
            <a:r>
              <a:rPr lang="en-US" sz="3400" b="1" u="sng" dirty="0">
                <a:ln>
                  <a:solidFill>
                    <a:sysClr val="windowText" lastClr="000000"/>
                  </a:solidFill>
                </a:ln>
                <a:solidFill>
                  <a:schemeClr val="bg1"/>
                </a:solidFill>
              </a:rPr>
              <a:t>blow</a:t>
            </a:r>
            <a:r>
              <a:rPr lang="en-US" sz="3400" b="1" dirty="0">
                <a:ln>
                  <a:solidFill>
                    <a:sysClr val="windowText" lastClr="000000"/>
                  </a:solidFill>
                </a:ln>
                <a:solidFill>
                  <a:schemeClr val="bg1"/>
                </a:solidFill>
              </a:rPr>
              <a:t>, to blow fiercely</a:t>
            </a:r>
            <a:r>
              <a:rPr lang="en-US" sz="3400" b="1" dirty="0" smtClean="0">
                <a:ln>
                  <a:solidFill>
                    <a:sysClr val="windowText" lastClr="000000"/>
                  </a:solidFill>
                </a:ln>
                <a:solidFill>
                  <a:schemeClr val="bg1"/>
                </a:solidFill>
              </a:rPr>
              <a:t>,	</a:t>
            </a:r>
            <a:r>
              <a:rPr lang="en-US" sz="3400" b="1" dirty="0" smtClean="0">
                <a:ln>
                  <a:solidFill>
                    <a:sysClr val="windowText" lastClr="000000"/>
                  </a:solidFill>
                </a:ln>
                <a:solidFill>
                  <a:srgbClr val="FFFF00"/>
                </a:solidFill>
              </a:rPr>
              <a:t>2.  </a:t>
            </a:r>
            <a:r>
              <a:rPr lang="en-US" sz="3400" b="1" dirty="0" smtClean="0">
                <a:ln>
                  <a:solidFill>
                    <a:sysClr val="windowText" lastClr="000000"/>
                  </a:solidFill>
                </a:ln>
                <a:solidFill>
                  <a:schemeClr val="bg1"/>
                </a:solidFill>
              </a:rPr>
              <a:t>to </a:t>
            </a:r>
            <a:r>
              <a:rPr lang="en-US" sz="3400" b="1" dirty="0">
                <a:ln>
                  <a:solidFill>
                    <a:sysClr val="windowText" lastClr="000000"/>
                  </a:solidFill>
                </a:ln>
                <a:solidFill>
                  <a:schemeClr val="bg1"/>
                </a:solidFill>
              </a:rPr>
              <a:t>become dark, </a:t>
            </a:r>
            <a:endParaRPr lang="en-US" sz="3400" b="1" dirty="0" smtClean="0">
              <a:ln>
                <a:solidFill>
                  <a:sysClr val="windowText" lastClr="000000"/>
                </a:solidFill>
              </a:ln>
              <a:solidFill>
                <a:schemeClr val="bg1"/>
              </a:solidFill>
            </a:endParaRPr>
          </a:p>
          <a:p>
            <a:pPr marL="400050" lvl="1" indent="0">
              <a:buNone/>
            </a:pPr>
            <a:r>
              <a:rPr lang="en-US" sz="3400" b="1" dirty="0" smtClean="0">
                <a:ln>
                  <a:solidFill>
                    <a:sysClr val="windowText" lastClr="000000"/>
                  </a:solidFill>
                </a:ln>
                <a:solidFill>
                  <a:srgbClr val="FFFF00"/>
                </a:solidFill>
              </a:rPr>
              <a:t>3.  </a:t>
            </a:r>
            <a:r>
              <a:rPr lang="en-US" sz="3400" b="1" dirty="0" smtClean="0">
                <a:ln>
                  <a:solidFill>
                    <a:sysClr val="windowText" lastClr="000000"/>
                  </a:solidFill>
                </a:ln>
                <a:solidFill>
                  <a:schemeClr val="bg1"/>
                </a:solidFill>
              </a:rPr>
              <a:t>evening </a:t>
            </a:r>
            <a:r>
              <a:rPr lang="en-US" sz="3400" b="1" dirty="0">
                <a:ln>
                  <a:solidFill>
                    <a:sysClr val="windowText" lastClr="000000"/>
                  </a:solidFill>
                </a:ln>
                <a:solidFill>
                  <a:schemeClr val="bg1"/>
                </a:solidFill>
              </a:rPr>
              <a:t>twilight, evening, morning twilight, </a:t>
            </a:r>
            <a:r>
              <a:rPr lang="en-US" sz="3400" b="1" dirty="0" smtClean="0">
                <a:ln>
                  <a:solidFill>
                    <a:sysClr val="windowText" lastClr="000000"/>
                  </a:solidFill>
                </a:ln>
                <a:solidFill>
                  <a:schemeClr val="bg1"/>
                </a:solidFill>
              </a:rPr>
              <a:t/>
            </a:r>
            <a:br>
              <a:rPr lang="en-US" sz="3400" b="1" dirty="0" smtClean="0">
                <a:ln>
                  <a:solidFill>
                    <a:sysClr val="windowText" lastClr="000000"/>
                  </a:solidFill>
                </a:ln>
                <a:solidFill>
                  <a:schemeClr val="bg1"/>
                </a:solidFill>
              </a:rPr>
            </a:br>
            <a:r>
              <a:rPr lang="en-US" sz="3400" b="1" dirty="0" smtClean="0">
                <a:ln>
                  <a:solidFill>
                    <a:sysClr val="windowText" lastClr="000000"/>
                  </a:solidFill>
                </a:ln>
                <a:solidFill>
                  <a:schemeClr val="bg1"/>
                </a:solidFill>
              </a:rPr>
              <a:t>      properly </a:t>
            </a:r>
            <a:r>
              <a:rPr lang="en-US" sz="3400" b="1" dirty="0">
                <a:ln>
                  <a:solidFill>
                    <a:sysClr val="windowText" lastClr="000000"/>
                  </a:solidFill>
                </a:ln>
                <a:solidFill>
                  <a:schemeClr val="bg1"/>
                </a:solidFill>
              </a:rPr>
              <a:t>denotes </a:t>
            </a:r>
            <a:r>
              <a:rPr lang="en-US" sz="3400" b="1" u="sng" dirty="0">
                <a:ln>
                  <a:solidFill>
                    <a:sysClr val="windowText" lastClr="000000"/>
                  </a:solidFill>
                </a:ln>
                <a:solidFill>
                  <a:schemeClr val="bg1"/>
                </a:solidFill>
              </a:rPr>
              <a:t>the time of the evening breeze</a:t>
            </a:r>
            <a:r>
              <a:rPr lang="en-US" sz="3400" b="1" dirty="0" smtClean="0">
                <a:ln>
                  <a:solidFill>
                    <a:sysClr val="windowText" lastClr="000000"/>
                  </a:solidFill>
                </a:ln>
                <a:solidFill>
                  <a:schemeClr val="bg1"/>
                </a:solidFill>
              </a:rPr>
              <a:t>; </a:t>
            </a:r>
            <a:br>
              <a:rPr lang="en-US" sz="3400" b="1" dirty="0" smtClean="0">
                <a:ln>
                  <a:solidFill>
                    <a:sysClr val="windowText" lastClr="000000"/>
                  </a:solidFill>
                </a:ln>
                <a:solidFill>
                  <a:schemeClr val="bg1"/>
                </a:solidFill>
              </a:rPr>
            </a:br>
            <a:r>
              <a:rPr lang="en-US" sz="3400" b="1" dirty="0" smtClean="0">
                <a:ln>
                  <a:solidFill>
                    <a:sysClr val="windowText" lastClr="000000"/>
                  </a:solidFill>
                </a:ln>
                <a:solidFill>
                  <a:schemeClr val="bg1"/>
                </a:solidFill>
              </a:rPr>
              <a:t>      </a:t>
            </a:r>
            <a: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t>[</a:t>
            </a:r>
            <a:r>
              <a:rPr lang="en-US" sz="2900" b="1" dirty="0">
                <a:ln>
                  <a:solidFill>
                    <a:sysClr val="windowText" lastClr="000000"/>
                  </a:solidFill>
                </a:ln>
                <a:solidFill>
                  <a:srgbClr val="FFFFCC"/>
                </a:solidFill>
                <a:effectLst>
                  <a:outerShdw blurRad="38100" dist="38100" dir="2700000" algn="tl">
                    <a:srgbClr val="000000">
                      <a:alpha val="43137"/>
                    </a:srgbClr>
                  </a:outerShdw>
                </a:effectLst>
              </a:rPr>
              <a:t>See Gen 3:8, </a:t>
            </a:r>
            <a: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t>when Yahuah</a:t>
            </a:r>
            <a:r>
              <a:rPr lang="en-US" sz="2900" b="1" dirty="0">
                <a:ln>
                  <a:solidFill>
                    <a:sysClr val="windowText" lastClr="000000"/>
                  </a:solidFill>
                </a:ln>
                <a:solidFill>
                  <a:srgbClr val="FFFFCC"/>
                </a:solidFill>
                <a:effectLst>
                  <a:outerShdw blurRad="38100" dist="38100" dir="2700000" algn="tl">
                    <a:srgbClr val="000000">
                      <a:alpha val="43137"/>
                    </a:srgbClr>
                  </a:outerShdw>
                </a:effectLst>
              </a:rPr>
              <a:t>, walked with Adam and Eve </a:t>
            </a:r>
            <a: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t/>
            </a:r>
            <a:b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br>
            <a: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t>         in </a:t>
            </a:r>
            <a:r>
              <a:rPr lang="en-US" sz="2900" b="1" dirty="0">
                <a:ln>
                  <a:solidFill>
                    <a:sysClr val="windowText" lastClr="000000"/>
                  </a:solidFill>
                </a:ln>
                <a:solidFill>
                  <a:srgbClr val="FFFFCC"/>
                </a:solidFill>
                <a:effectLst>
                  <a:outerShdw blurRad="38100" dist="38100" dir="2700000" algn="tl">
                    <a:srgbClr val="000000">
                      <a:alpha val="43137"/>
                    </a:srgbClr>
                  </a:outerShdw>
                </a:effectLst>
              </a:rPr>
              <a:t>the Garden of Eden</a:t>
            </a:r>
            <a:r>
              <a:rPr lang="en-US" sz="2900" b="1" dirty="0" smtClean="0">
                <a:ln>
                  <a:solidFill>
                    <a:sysClr val="windowText" lastClr="000000"/>
                  </a:solidFill>
                </a:ln>
                <a:solidFill>
                  <a:srgbClr val="FFFFCC"/>
                </a:solidFill>
                <a:effectLst>
                  <a:outerShdw blurRad="38100" dist="38100" dir="2700000" algn="tl">
                    <a:srgbClr val="000000">
                      <a:alpha val="43137"/>
                    </a:srgbClr>
                  </a:outerShdw>
                </a:effectLst>
              </a:rPr>
              <a:t>.]</a:t>
            </a:r>
            <a:endParaRPr lang="en-US" sz="2900" b="1" dirty="0" smtClean="0">
              <a:ln>
                <a:solidFill>
                  <a:sysClr val="windowText" lastClr="000000"/>
                </a:solidFill>
              </a:ln>
              <a:solidFill>
                <a:srgbClr val="FFFF00"/>
              </a:solidFill>
              <a:effectLst>
                <a:outerShdw blurRad="38100" dist="38100" dir="2700000" algn="tl">
                  <a:srgbClr val="000000">
                    <a:alpha val="43137"/>
                  </a:srgbClr>
                </a:outerShdw>
              </a:effectLst>
            </a:endParaRPr>
          </a:p>
          <a:p>
            <a:pPr marL="400050" lvl="1" indent="0">
              <a:buNone/>
            </a:pPr>
            <a:r>
              <a:rPr lang="en-US" sz="3400" b="1" dirty="0" smtClean="0">
                <a:ln>
                  <a:solidFill>
                    <a:sysClr val="windowText" lastClr="000000"/>
                  </a:solidFill>
                </a:ln>
                <a:solidFill>
                  <a:srgbClr val="FFFF00"/>
                </a:solidFill>
              </a:rPr>
              <a:t>4.  </a:t>
            </a:r>
            <a:r>
              <a:rPr lang="en-US" sz="3400" b="1" dirty="0" smtClean="0">
                <a:ln>
                  <a:solidFill>
                    <a:sysClr val="windowText" lastClr="000000"/>
                  </a:solidFill>
                </a:ln>
                <a:solidFill>
                  <a:schemeClr val="bg1"/>
                </a:solidFill>
              </a:rPr>
              <a:t>Blowing</a:t>
            </a:r>
            <a:endParaRPr lang="en-US" sz="3400" b="1" dirty="0">
              <a:ln>
                <a:solidFill>
                  <a:sysClr val="windowText" lastClr="000000"/>
                </a:solidFill>
              </a:ln>
              <a:solidFill>
                <a:schemeClr val="bg1"/>
              </a:solidFill>
            </a:endParaRPr>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bg1"/>
                </a:solidFill>
              </a:rPr>
              <a:t>14</a:t>
            </a:fld>
            <a:endParaRPr lang="en-US" dirty="0">
              <a:solidFill>
                <a:schemeClr val="bg1"/>
              </a:solidFill>
            </a:endParaRPr>
          </a:p>
        </p:txBody>
      </p:sp>
    </p:spTree>
    <p:extLst>
      <p:ext uri="{BB962C8B-B14F-4D97-AF65-F5344CB8AC3E}">
        <p14:creationId xmlns:p14="http://schemas.microsoft.com/office/powerpoint/2010/main" val="1817394057"/>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anim calcmode="lin" valueType="num">
                                      <p:cBhvr>
                                        <p:cTn id="2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1000"/>
                                        <p:tgtEl>
                                          <p:spTgt spid="5">
                                            <p:txEl>
                                              <p:pRg st="6" end="6"/>
                                            </p:txEl>
                                          </p:spTgt>
                                        </p:tgtEl>
                                      </p:cBhvr>
                                    </p:animEffect>
                                    <p:anim calcmode="lin" valueType="num">
                                      <p:cBhvr>
                                        <p:cTn id="2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chemeClr val="accent6">
                    <a:lumMod val="20000"/>
                    <a:lumOff val="80000"/>
                  </a:schemeClr>
                </a:solidFill>
                <a:effectLst>
                  <a:outerShdw blurRad="25400" algn="tl" rotWithShape="0">
                    <a:srgbClr val="000000">
                      <a:alpha val="43000"/>
                    </a:srgbClr>
                  </a:outerShdw>
                </a:effectLst>
                <a:latin typeface="Arial Rounded MT Bold" pitchFamily="34" charset="0"/>
              </a:rPr>
              <a:t>The Meaning of “twilight”</a:t>
            </a:r>
            <a:endParaRPr lang="en-US" b="1" spc="150" dirty="0">
              <a:ln w="11430"/>
              <a:solidFill>
                <a:schemeClr val="accent6">
                  <a:lumMod val="20000"/>
                  <a:lumOff val="80000"/>
                </a:schemeClr>
              </a:solidFill>
              <a:effectLst>
                <a:outerShdw blurRad="25400" algn="tl" rotWithShape="0">
                  <a:srgbClr val="000000">
                    <a:alpha val="43000"/>
                  </a:srgbClr>
                </a:outerShdw>
              </a:effectLst>
              <a:latin typeface="Arial Rounded MT Bold" pitchFamily="34" charset="0"/>
            </a:endParaRPr>
          </a:p>
        </p:txBody>
      </p:sp>
      <p:sp>
        <p:nvSpPr>
          <p:cNvPr id="5" name="Content Placeholder 4"/>
          <p:cNvSpPr>
            <a:spLocks noGrp="1"/>
          </p:cNvSpPr>
          <p:nvPr>
            <p:ph idx="1"/>
          </p:nvPr>
        </p:nvSpPr>
        <p:spPr>
          <a:xfrm>
            <a:off x="304800" y="1066800"/>
            <a:ext cx="8610600" cy="5029200"/>
          </a:xfrm>
          <a:gradFill>
            <a:gsLst>
              <a:gs pos="0">
                <a:schemeClr val="accent1">
                  <a:tint val="66000"/>
                  <a:satMod val="160000"/>
                </a:schemeClr>
              </a:gs>
              <a:gs pos="100000">
                <a:schemeClr val="accent1">
                  <a:tint val="44500"/>
                  <a:satMod val="160000"/>
                  <a:lumMod val="0"/>
                  <a:lumOff val="100000"/>
                  <a:alpha val="0"/>
                </a:schemeClr>
              </a:gs>
              <a:gs pos="100000">
                <a:schemeClr val="accent1">
                  <a:tint val="23500"/>
                  <a:satMod val="160000"/>
                </a:schemeClr>
              </a:gs>
            </a:gsLst>
            <a:lin ang="5400000" scaled="0"/>
          </a:gradFill>
          <a:scene3d>
            <a:camera prst="orthographicFront"/>
            <a:lightRig rig="threePt" dir="t"/>
          </a:scene3d>
          <a:sp3d>
            <a:bevelT/>
          </a:sp3d>
        </p:spPr>
        <p:txBody>
          <a:bodyPr>
            <a:normAutofit fontScale="85000" lnSpcReduction="20000"/>
            <a:sp3d extrusionH="57150">
              <a:bevelT w="38100" h="38100"/>
            </a:sp3d>
          </a:bodyPr>
          <a:lstStyle/>
          <a:p>
            <a:r>
              <a:rPr lang="en-US" sz="4400" b="1" dirty="0" smtClean="0">
                <a:solidFill>
                  <a:schemeClr val="accent1">
                    <a:lumMod val="50000"/>
                  </a:schemeClr>
                </a:solidFill>
              </a:rPr>
              <a:t>The </a:t>
            </a:r>
            <a:r>
              <a:rPr lang="en-US" sz="4400" b="1" i="1" dirty="0">
                <a:solidFill>
                  <a:schemeClr val="accent1">
                    <a:lumMod val="50000"/>
                  </a:schemeClr>
                </a:solidFill>
              </a:rPr>
              <a:t>Interlinear Scripture Analyzer</a:t>
            </a:r>
            <a:r>
              <a:rPr lang="en-US" sz="4400" b="1" dirty="0">
                <a:solidFill>
                  <a:schemeClr val="accent1">
                    <a:lumMod val="50000"/>
                  </a:schemeClr>
                </a:solidFill>
              </a:rPr>
              <a:t> </a:t>
            </a:r>
            <a:r>
              <a:rPr lang="en-US" sz="4300" b="1" dirty="0">
                <a:solidFill>
                  <a:schemeClr val="bg1"/>
                </a:solidFill>
              </a:rPr>
              <a:t>translates this word </a:t>
            </a:r>
            <a:r>
              <a:rPr lang="en-US" sz="4300" b="1" dirty="0" smtClean="0">
                <a:solidFill>
                  <a:schemeClr val="bg1"/>
                </a:solidFill>
              </a:rPr>
              <a:t>as: </a:t>
            </a:r>
            <a:r>
              <a:rPr lang="en-US" sz="4400" b="1" i="1" dirty="0" smtClean="0">
                <a:solidFill>
                  <a:schemeClr val="accent6">
                    <a:lumMod val="60000"/>
                    <a:lumOff val="40000"/>
                  </a:schemeClr>
                </a:solidFill>
              </a:rPr>
              <a:t>the </a:t>
            </a:r>
            <a:r>
              <a:rPr lang="en-US" sz="4400" b="1" i="1" dirty="0">
                <a:solidFill>
                  <a:schemeClr val="accent6">
                    <a:lumMod val="60000"/>
                    <a:lumOff val="40000"/>
                  </a:schemeClr>
                </a:solidFill>
              </a:rPr>
              <a:t>gloaming</a:t>
            </a:r>
            <a:r>
              <a:rPr lang="en-US" sz="4400" b="1" i="1" dirty="0" smtClean="0">
                <a:solidFill>
                  <a:schemeClr val="accent6">
                    <a:lumMod val="60000"/>
                    <a:lumOff val="40000"/>
                  </a:schemeClr>
                </a:solidFill>
              </a:rPr>
              <a:t>.</a:t>
            </a:r>
            <a:r>
              <a:rPr lang="en-US" b="1" i="1" dirty="0" smtClean="0">
                <a:solidFill>
                  <a:schemeClr val="accent6">
                    <a:lumMod val="60000"/>
                    <a:lumOff val="40000"/>
                  </a:schemeClr>
                </a:solidFill>
              </a:rPr>
              <a:t/>
            </a:r>
            <a:br>
              <a:rPr lang="en-US" b="1" i="1" dirty="0" smtClean="0">
                <a:solidFill>
                  <a:schemeClr val="accent6">
                    <a:lumMod val="60000"/>
                    <a:lumOff val="40000"/>
                  </a:schemeClr>
                </a:solidFill>
              </a:rPr>
            </a:br>
            <a:endParaRPr lang="en-US" sz="1200" b="1" dirty="0">
              <a:solidFill>
                <a:schemeClr val="accent6">
                  <a:lumMod val="60000"/>
                  <a:lumOff val="40000"/>
                </a:schemeClr>
              </a:solidFill>
            </a:endParaRPr>
          </a:p>
          <a:p>
            <a:r>
              <a:rPr lang="en-US" sz="4200" b="1" dirty="0">
                <a:solidFill>
                  <a:schemeClr val="tx2">
                    <a:lumMod val="50000"/>
                  </a:schemeClr>
                </a:solidFill>
              </a:rPr>
              <a:t>The </a:t>
            </a:r>
            <a:r>
              <a:rPr lang="en-US" sz="4200" b="1" i="1" dirty="0">
                <a:solidFill>
                  <a:schemeClr val="tx2">
                    <a:lumMod val="50000"/>
                  </a:schemeClr>
                </a:solidFill>
              </a:rPr>
              <a:t>Webster’s Encyclopedic Dictionary </a:t>
            </a:r>
            <a:r>
              <a:rPr lang="en-US" b="1" i="1" dirty="0" smtClean="0">
                <a:solidFill>
                  <a:schemeClr val="bg1"/>
                </a:solidFill>
              </a:rPr>
              <a:t>claims the</a:t>
            </a:r>
            <a:r>
              <a:rPr lang="en-US" b="1" dirty="0" smtClean="0">
                <a:solidFill>
                  <a:schemeClr val="bg1"/>
                </a:solidFill>
              </a:rPr>
              <a:t> </a:t>
            </a:r>
            <a:r>
              <a:rPr lang="en-US" b="1" dirty="0">
                <a:solidFill>
                  <a:schemeClr val="bg1"/>
                </a:solidFill>
              </a:rPr>
              <a:t>word – </a:t>
            </a:r>
            <a:r>
              <a:rPr lang="en-US" b="1" i="1" dirty="0">
                <a:solidFill>
                  <a:schemeClr val="accent6">
                    <a:lumMod val="60000"/>
                    <a:lumOff val="40000"/>
                  </a:schemeClr>
                </a:solidFill>
              </a:rPr>
              <a:t>gloaming</a:t>
            </a:r>
            <a:r>
              <a:rPr lang="en-US" b="1" dirty="0">
                <a:solidFill>
                  <a:schemeClr val="bg1"/>
                </a:solidFill>
              </a:rPr>
              <a:t> – is of Scottish origin for - </a:t>
            </a:r>
            <a:r>
              <a:rPr lang="en-US" b="1" dirty="0">
                <a:solidFill>
                  <a:schemeClr val="accent6">
                    <a:lumMod val="60000"/>
                    <a:lumOff val="40000"/>
                  </a:schemeClr>
                </a:solidFill>
              </a:rPr>
              <a:t>fall of the evening, </a:t>
            </a:r>
            <a:r>
              <a:rPr lang="en-US" b="1" u="sng" dirty="0">
                <a:solidFill>
                  <a:schemeClr val="bg1"/>
                </a:solidFill>
              </a:rPr>
              <a:t>twilight</a:t>
            </a:r>
            <a:r>
              <a:rPr lang="en-US" b="1" dirty="0">
                <a:solidFill>
                  <a:schemeClr val="bg1"/>
                </a:solidFill>
              </a:rPr>
              <a:t> </a:t>
            </a:r>
            <a:r>
              <a:rPr lang="en-US" b="1" dirty="0">
                <a:solidFill>
                  <a:schemeClr val="accent6">
                    <a:lumMod val="60000"/>
                    <a:lumOff val="40000"/>
                  </a:schemeClr>
                </a:solidFill>
              </a:rPr>
              <a:t>evening period</a:t>
            </a:r>
            <a:r>
              <a:rPr lang="en-US" b="1" dirty="0" smtClean="0">
                <a:solidFill>
                  <a:schemeClr val="accent6">
                    <a:lumMod val="60000"/>
                    <a:lumOff val="40000"/>
                  </a:schemeClr>
                </a:solidFill>
              </a:rPr>
              <a:t>.</a:t>
            </a:r>
          </a:p>
          <a:p>
            <a:endParaRPr lang="en-US" b="1" dirty="0">
              <a:solidFill>
                <a:schemeClr val="accent6">
                  <a:lumMod val="60000"/>
                  <a:lumOff val="40000"/>
                </a:schemeClr>
              </a:solidFill>
            </a:endParaRPr>
          </a:p>
          <a:p>
            <a:pPr marL="0" indent="0" algn="ctr">
              <a:buNone/>
            </a:pP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These four definitions </a:t>
            </a:r>
            <a:b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b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designate twilight:</a:t>
            </a:r>
            <a:b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b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1</a:t>
            </a:r>
            <a:r>
              <a:rPr lang="en-US" sz="4400" baseline="300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st</a:t>
            </a: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 as “evening” </a:t>
            </a:r>
            <a:r>
              <a:rPr lang="en-US" sz="4400" dirty="0" smtClean="0">
                <a:ln w="18415" cmpd="sng">
                  <a:noFill/>
                  <a:prstDash val="solid"/>
                </a:ln>
                <a:solidFill>
                  <a:schemeClr val="accent1">
                    <a:lumMod val="20000"/>
                    <a:lumOff val="80000"/>
                  </a:schemeClr>
                </a:solidFill>
                <a:effectLst>
                  <a:outerShdw blurRad="63500" dir="3600000" algn="tl" rotWithShape="0">
                    <a:srgbClr val="000000">
                      <a:alpha val="70000"/>
                    </a:srgbClr>
                  </a:outerShdw>
                </a:effectLst>
                <a:latin typeface="Arial Rounded MT Bold" pitchFamily="34" charset="0"/>
              </a:rPr>
              <a:t>&amp;</a:t>
            </a: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 2</a:t>
            </a:r>
            <a:r>
              <a:rPr lang="en-US" sz="4400" baseline="300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nd</a:t>
            </a: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 as “dawn.”</a:t>
            </a:r>
          </a:p>
          <a:p>
            <a:pPr marL="0" indent="0" algn="ctr">
              <a:buNone/>
            </a:pPr>
            <a:endParaRPr lang="en-US" sz="9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endParaRPr>
          </a:p>
          <a:p>
            <a:pPr marL="0" indent="0" algn="ctr">
              <a:buNone/>
            </a:pPr>
            <a:r>
              <a:rPr lang="en-US" sz="1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 </a:t>
            </a:r>
            <a: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t/>
            </a:r>
            <a:br>
              <a:rPr lang="en-US" sz="4400" dirty="0" smtClean="0">
                <a:ln w="18415" cmpd="sng">
                  <a:noFill/>
                  <a:prstDash val="solid"/>
                </a:ln>
                <a:solidFill>
                  <a:schemeClr val="accent6">
                    <a:lumMod val="40000"/>
                    <a:lumOff val="60000"/>
                  </a:schemeClr>
                </a:solidFill>
                <a:effectLst>
                  <a:outerShdw blurRad="63500" dir="3600000" algn="tl" rotWithShape="0">
                    <a:srgbClr val="000000">
                      <a:alpha val="70000"/>
                    </a:srgbClr>
                  </a:outerShdw>
                </a:effectLst>
                <a:latin typeface="Arial Rounded MT Bold" pitchFamily="34" charset="0"/>
              </a:rPr>
            </a:br>
            <a:r>
              <a:rPr lang="en-US" sz="4400" dirty="0" smtClean="0">
                <a:ln w="18415" cmpd="sng">
                  <a:noFill/>
                  <a:prstDash val="solid"/>
                </a:ln>
                <a:solidFill>
                  <a:srgbClr val="FFFF00"/>
                </a:solidFill>
                <a:effectLst>
                  <a:outerShdw blurRad="63500" dir="3600000" algn="tl" rotWithShape="0">
                    <a:srgbClr val="000000">
                      <a:alpha val="70000"/>
                    </a:srgbClr>
                  </a:outerShdw>
                </a:effectLst>
                <a:latin typeface="Arial Rounded MT Bold" pitchFamily="34" charset="0"/>
              </a:rPr>
              <a:t>Will that hold true in this study?</a:t>
            </a:r>
            <a:endParaRPr lang="en-US" sz="3600" dirty="0">
              <a:ln w="18415" cmpd="sng">
                <a:noFill/>
                <a:prstDash val="solid"/>
              </a:ln>
              <a:solidFill>
                <a:srgbClr val="FFFF00"/>
              </a:solidFill>
              <a:effectLst>
                <a:outerShdw blurRad="63500" dir="3600000" algn="tl" rotWithShape="0">
                  <a:srgbClr val="000000">
                    <a:alpha val="70000"/>
                  </a:srgbClr>
                </a:outerShd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177643939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500"/>
                                        <p:tgtEl>
                                          <p:spTgt spid="5">
                                            <p:txEl>
                                              <p:pRg st="3" end="3"/>
                                            </p:txEl>
                                          </p:spTgt>
                                        </p:tgtEl>
                                      </p:cBhvr>
                                    </p:animEffect>
                                    <p:anim calcmode="lin" valueType="num">
                                      <p:cBhvr>
                                        <p:cTn id="8" dur="1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500"/>
                                        <p:tgtEl>
                                          <p:spTgt spid="5">
                                            <p:txEl>
                                              <p:pRg st="5" end="5"/>
                                            </p:txEl>
                                          </p:spTgt>
                                        </p:tgtEl>
                                      </p:cBhvr>
                                    </p:animEffect>
                                    <p:anim calcmode="lin" valueType="num">
                                      <p:cBhvr>
                                        <p:cTn id="15" dur="1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EA9ADF-BF16-47CA-967F-74531E511AEB}" type="slidenum">
              <a:rPr lang="en-US" smtClean="0">
                <a:solidFill>
                  <a:schemeClr val="tx1"/>
                </a:solidFill>
              </a:rPr>
              <a:t>16</a:t>
            </a:fld>
            <a:endParaRPr lang="en-US" dirty="0">
              <a:solidFill>
                <a:schemeClr val="tx1"/>
              </a:solidFill>
            </a:endParaRPr>
          </a:p>
        </p:txBody>
      </p:sp>
      <p:sp>
        <p:nvSpPr>
          <p:cNvPr id="3" name="Content Placeholder 4"/>
          <p:cNvSpPr txBox="1">
            <a:spLocks/>
          </p:cNvSpPr>
          <p:nvPr/>
        </p:nvSpPr>
        <p:spPr>
          <a:xfrm>
            <a:off x="463952" y="762000"/>
            <a:ext cx="8229600" cy="6096000"/>
          </a:xfrm>
          <a:prstGeom prst="rect">
            <a:avLst/>
          </a:prstGeom>
        </p:spPr>
        <p:txBody>
          <a:bodyPr>
            <a:normAutofit fontScale="77500" lnSpcReduction="20000"/>
            <a:scene3d>
              <a:camera prst="orthographicFront"/>
              <a:lightRig rig="threePt" dir="t"/>
            </a:scene3d>
            <a:sp3d extrusionH="57150">
              <a:bevelT w="381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solidFill>
                  <a:srgbClr val="663300"/>
                </a:solidFill>
              </a:rPr>
              <a:t>And </a:t>
            </a:r>
            <a:r>
              <a:rPr lang="en-US" b="1" i="1" dirty="0" smtClean="0">
                <a:solidFill>
                  <a:srgbClr val="663300"/>
                </a:solidFill>
              </a:rPr>
              <a:t>why</a:t>
            </a:r>
            <a:r>
              <a:rPr lang="en-US" b="1" dirty="0" smtClean="0">
                <a:solidFill>
                  <a:srgbClr val="663300"/>
                </a:solidFill>
              </a:rPr>
              <a:t> did the Syrians flee in such terrified haste?</a:t>
            </a:r>
          </a:p>
          <a:p>
            <a:pPr marL="0" indent="0">
              <a:buFont typeface="Arial" pitchFamily="34" charset="0"/>
              <a:buNone/>
            </a:pPr>
            <a:r>
              <a:rPr lang="en-US" sz="1300" b="1" dirty="0" smtClean="0"/>
              <a:t/>
            </a:r>
            <a:br>
              <a:rPr lang="en-US" sz="1300" b="1" dirty="0" smtClean="0"/>
            </a:br>
            <a:r>
              <a:rPr lang="en-US" b="1" dirty="0" smtClean="0"/>
              <a:t>6</a:t>
            </a:r>
            <a:r>
              <a:rPr lang="en-US" dirty="0" smtClean="0"/>
              <a:t>  For </a:t>
            </a:r>
            <a:r>
              <a:rPr lang="en-US" b="1" dirty="0" smtClean="0">
                <a:solidFill>
                  <a:srgbClr val="0070C0"/>
                </a:solidFill>
              </a:rPr>
              <a:t>Yahuah</a:t>
            </a:r>
            <a:r>
              <a:rPr lang="en-US" dirty="0" smtClean="0"/>
              <a:t> had made the host </a:t>
            </a:r>
            <a:br>
              <a:rPr lang="en-US" dirty="0" smtClean="0"/>
            </a:br>
            <a:r>
              <a:rPr lang="en-US" dirty="0" smtClean="0"/>
              <a:t>of the Syrians </a:t>
            </a:r>
            <a:r>
              <a:rPr lang="en-US" b="1" u="sng" dirty="0" smtClean="0">
                <a:solidFill>
                  <a:srgbClr val="E36C0A"/>
                </a:solidFill>
              </a:rPr>
              <a:t>to hear a noise of </a:t>
            </a:r>
            <a:br>
              <a:rPr lang="en-US" b="1" u="sng" dirty="0" smtClean="0">
                <a:solidFill>
                  <a:srgbClr val="E36C0A"/>
                </a:solidFill>
              </a:rPr>
            </a:br>
            <a:r>
              <a:rPr lang="en-US" b="1" u="sng" dirty="0" smtClean="0">
                <a:solidFill>
                  <a:srgbClr val="E36C0A"/>
                </a:solidFill>
              </a:rPr>
              <a:t>chariots</a:t>
            </a:r>
            <a:r>
              <a:rPr lang="en-US" b="1" dirty="0" smtClean="0">
                <a:solidFill>
                  <a:srgbClr val="E36C0A"/>
                </a:solidFill>
              </a:rPr>
              <a:t>,</a:t>
            </a:r>
            <a:r>
              <a:rPr lang="en-US" dirty="0" smtClean="0"/>
              <a:t> and </a:t>
            </a:r>
            <a:r>
              <a:rPr lang="en-US" b="1" u="sng" dirty="0" smtClean="0">
                <a:solidFill>
                  <a:srgbClr val="663300"/>
                </a:solidFill>
              </a:rPr>
              <a:t>a noise of horses</a:t>
            </a:r>
            <a:r>
              <a:rPr lang="en-US" b="1" dirty="0" smtClean="0">
                <a:solidFill>
                  <a:srgbClr val="663300"/>
                </a:solidFill>
              </a:rPr>
              <a:t>, </a:t>
            </a:r>
            <a:br>
              <a:rPr lang="en-US" b="1" dirty="0" smtClean="0">
                <a:solidFill>
                  <a:srgbClr val="663300"/>
                </a:solidFill>
              </a:rPr>
            </a:br>
            <a:r>
              <a:rPr lang="en-US" b="1" u="sng" dirty="0" smtClean="0">
                <a:solidFill>
                  <a:srgbClr val="002060"/>
                </a:solidFill>
              </a:rPr>
              <a:t>even the noise of a great host</a:t>
            </a:r>
            <a:r>
              <a:rPr lang="en-US" b="1" dirty="0" smtClean="0">
                <a:solidFill>
                  <a:srgbClr val="002060"/>
                </a:solidFill>
              </a:rPr>
              <a:t>: </a:t>
            </a:r>
            <a:r>
              <a:rPr lang="en-US" dirty="0" smtClean="0"/>
              <a:t>and </a:t>
            </a:r>
            <a:br>
              <a:rPr lang="en-US" dirty="0" smtClean="0"/>
            </a:br>
            <a:r>
              <a:rPr lang="en-US" dirty="0" smtClean="0"/>
              <a:t>they said one to another, </a:t>
            </a:r>
            <a:r>
              <a:rPr lang="en-US" b="1" dirty="0" smtClean="0">
                <a:solidFill>
                  <a:srgbClr val="663300"/>
                </a:solidFill>
              </a:rPr>
              <a:t>Lo, the king </a:t>
            </a:r>
            <a:br>
              <a:rPr lang="en-US" b="1" dirty="0" smtClean="0">
                <a:solidFill>
                  <a:srgbClr val="663300"/>
                </a:solidFill>
              </a:rPr>
            </a:br>
            <a:r>
              <a:rPr lang="en-US" b="1" dirty="0" smtClean="0">
                <a:solidFill>
                  <a:srgbClr val="663300"/>
                </a:solidFill>
              </a:rPr>
              <a:t>of Israel hath hired against us the </a:t>
            </a:r>
            <a:br>
              <a:rPr lang="en-US" b="1" dirty="0" smtClean="0">
                <a:solidFill>
                  <a:srgbClr val="663300"/>
                </a:solidFill>
              </a:rPr>
            </a:br>
            <a:r>
              <a:rPr lang="en-US" b="1" dirty="0" smtClean="0">
                <a:solidFill>
                  <a:srgbClr val="663300"/>
                </a:solidFill>
              </a:rPr>
              <a:t>kings of the Hittites, and the kings </a:t>
            </a:r>
            <a:br>
              <a:rPr lang="en-US" b="1" dirty="0" smtClean="0">
                <a:solidFill>
                  <a:srgbClr val="663300"/>
                </a:solidFill>
              </a:rPr>
            </a:br>
            <a:r>
              <a:rPr lang="en-US" b="1" dirty="0" smtClean="0">
                <a:solidFill>
                  <a:srgbClr val="663300"/>
                </a:solidFill>
              </a:rPr>
              <a:t>of the Egyptians, to come upon us.</a:t>
            </a:r>
          </a:p>
          <a:p>
            <a:pPr lvl="1">
              <a:buFont typeface="Wingdings" pitchFamily="2" charset="2"/>
              <a:buChar char="Ø"/>
            </a:pPr>
            <a:r>
              <a:rPr lang="en-US" sz="3100" b="1" dirty="0" smtClean="0">
                <a:solidFill>
                  <a:srgbClr val="0070C0"/>
                </a:solidFill>
              </a:rPr>
              <a:t>Yahuah</a:t>
            </a:r>
            <a:r>
              <a:rPr lang="en-US" sz="3100" dirty="0" smtClean="0">
                <a:solidFill>
                  <a:srgbClr val="0070C0"/>
                </a:solidFill>
              </a:rPr>
              <a:t> had created a miracle that terrified the Syrians to the bone!  They fled with only the clothes on their back!</a:t>
            </a:r>
          </a:p>
          <a:p>
            <a:pPr marL="0" indent="0">
              <a:buFont typeface="Arial" pitchFamily="34" charset="0"/>
              <a:buNone/>
            </a:pPr>
            <a:endParaRPr lang="en-US" sz="900" b="1" dirty="0" smtClean="0"/>
          </a:p>
          <a:p>
            <a:pPr marL="0" indent="0">
              <a:buFont typeface="Arial" pitchFamily="34" charset="0"/>
              <a:buNone/>
            </a:pPr>
            <a:r>
              <a:rPr lang="en-US" b="1" dirty="0" smtClean="0"/>
              <a:t>7  </a:t>
            </a:r>
            <a:r>
              <a:rPr lang="en-US" dirty="0" smtClean="0"/>
              <a:t>Wherefore </a:t>
            </a:r>
            <a:r>
              <a:rPr lang="en-US" b="1" dirty="0" smtClean="0">
                <a:solidFill>
                  <a:srgbClr val="002060"/>
                </a:solidFill>
              </a:rPr>
              <a:t>they arose and fled in </a:t>
            </a:r>
            <a:r>
              <a:rPr lang="en-US" dirty="0" smtClean="0"/>
              <a:t>the </a:t>
            </a:r>
            <a:r>
              <a:rPr lang="en-US" b="1" u="sng" dirty="0" smtClean="0">
                <a:solidFill>
                  <a:schemeClr val="accent2">
                    <a:lumMod val="50000"/>
                  </a:schemeClr>
                </a:solidFill>
              </a:rPr>
              <a:t>twilight</a:t>
            </a:r>
            <a:r>
              <a:rPr lang="en-US" dirty="0" smtClean="0">
                <a:solidFill>
                  <a:schemeClr val="accent2">
                    <a:lumMod val="50000"/>
                  </a:schemeClr>
                </a:solidFill>
              </a:rPr>
              <a:t>,</a:t>
            </a:r>
            <a:r>
              <a:rPr lang="en-US" dirty="0" smtClean="0"/>
              <a:t> and left their tents, and their horses, and their asses, even the camp as it was, and fled for their life.</a:t>
            </a:r>
          </a:p>
          <a:p>
            <a:pPr marL="857250" lvl="1" indent="-457200">
              <a:buFont typeface="Wingdings" pitchFamily="2" charset="2"/>
              <a:buChar char="Ø"/>
            </a:pPr>
            <a:r>
              <a:rPr lang="en-US" sz="2900" b="1" dirty="0" smtClean="0">
                <a:solidFill>
                  <a:schemeClr val="accent2">
                    <a:lumMod val="75000"/>
                  </a:schemeClr>
                </a:solidFill>
                <a:latin typeface="Ravie" pitchFamily="82" charset="0"/>
              </a:rPr>
              <a:t>Which </a:t>
            </a:r>
            <a:r>
              <a:rPr lang="en-US" sz="2900" b="1" u="sng" dirty="0" smtClean="0">
                <a:solidFill>
                  <a:schemeClr val="accent2">
                    <a:lumMod val="75000"/>
                  </a:schemeClr>
                </a:solidFill>
                <a:latin typeface="Ravie" pitchFamily="82" charset="0"/>
              </a:rPr>
              <a:t>twilight</a:t>
            </a:r>
            <a:r>
              <a:rPr lang="en-US" sz="2900" b="1" dirty="0" smtClean="0">
                <a:solidFill>
                  <a:schemeClr val="accent2">
                    <a:lumMod val="75000"/>
                  </a:schemeClr>
                </a:solidFill>
                <a:latin typeface="Ravie" pitchFamily="82" charset="0"/>
              </a:rPr>
              <a:t>?  </a:t>
            </a:r>
            <a:r>
              <a:rPr lang="en-US" sz="3400" dirty="0" smtClean="0"/>
              <a:t>According to the definitions, </a:t>
            </a:r>
            <a:br>
              <a:rPr lang="en-US" sz="3400" dirty="0" smtClean="0"/>
            </a:br>
            <a:r>
              <a:rPr lang="en-US" sz="3400" dirty="0" smtClean="0"/>
              <a:t>this can be “evening” or “morning” twilight.  </a:t>
            </a:r>
            <a:br>
              <a:rPr lang="en-US" sz="3400" dirty="0" smtClean="0"/>
            </a:br>
            <a:r>
              <a:rPr lang="en-US" sz="2600" dirty="0" smtClean="0"/>
              <a:t>Confirmation follows in verse 12.</a:t>
            </a:r>
            <a:r>
              <a:rPr lang="en-US" sz="2300" dirty="0" smtClean="0"/>
              <a:t/>
            </a:r>
            <a:br>
              <a:rPr lang="en-US" sz="2300" dirty="0" smtClean="0"/>
            </a:b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endParaRPr lang="en-US" dirty="0" smtClean="0"/>
          </a:p>
          <a:p>
            <a:pPr marL="0" indent="0">
              <a:buFont typeface="Arial" pitchFamily="34" charset="0"/>
              <a:buNone/>
            </a:pPr>
            <a:endParaRPr lang="en-US" dirty="0" smtClean="0"/>
          </a:p>
          <a:p>
            <a:endParaRPr lang="en-US" dirty="0"/>
          </a:p>
        </p:txBody>
      </p:sp>
      <p:pic>
        <p:nvPicPr>
          <p:cNvPr id="4" name="Picture 3" descr="C:\Users\Rae\Desktop\chariots and horses at 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95400"/>
            <a:ext cx="3079192" cy="2167730"/>
          </a:xfrm>
          <a:prstGeom prst="rect">
            <a:avLst/>
          </a:prstGeom>
          <a:ln w="57150">
            <a:solidFill>
              <a:srgbClr val="FFC000"/>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152400" y="7620"/>
            <a:ext cx="8839200" cy="1143000"/>
          </a:xfrm>
          <a:prstGeom prst="rect">
            <a:avLst/>
          </a:prstGeo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2 Kings 7:6, 7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The Syrians Flee</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107481614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500"/>
                                        <p:tgtEl>
                                          <p:spTgt spid="3">
                                            <p:txEl>
                                              <p:pRg st="5" end="5"/>
                                            </p:txEl>
                                          </p:spTgt>
                                        </p:tgtEl>
                                      </p:cBhvr>
                                    </p:animEffect>
                                    <p:anim calcmode="lin" valueType="num">
                                      <p:cBhvr>
                                        <p:cTn id="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2 Kings 7:8 </a:t>
            </a:r>
            <a:b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b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Miracles &amp; Surprises for the Lepers </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endParaRPr>
          </a:p>
        </p:txBody>
      </p:sp>
      <p:sp>
        <p:nvSpPr>
          <p:cNvPr id="3" name="Content Placeholder 2"/>
          <p:cNvSpPr>
            <a:spLocks noGrp="1"/>
          </p:cNvSpPr>
          <p:nvPr>
            <p:ph idx="1"/>
          </p:nvPr>
        </p:nvSpPr>
        <p:spPr>
          <a:xfrm>
            <a:off x="457200" y="1295400"/>
            <a:ext cx="8305800" cy="5562600"/>
          </a:xfrm>
        </p:spPr>
        <p:txBody>
          <a:bodyPr>
            <a:normAutofit/>
          </a:bodyPr>
          <a:lstStyle/>
          <a:p>
            <a:pPr>
              <a:buFont typeface="Wingdings" pitchFamily="2" charset="2"/>
              <a:buChar char="Ø"/>
            </a:pP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Upon entering the camp, the hungry lepers began feasting on all the food and stashing valuable items.  However, it is very important to note the honorable thoughts of the lepers!</a:t>
            </a:r>
            <a:b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br>
            <a:endParaRPr lang="en-US" sz="1800"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endParaRPr>
          </a:p>
          <a:p>
            <a:pPr marL="0" indent="0">
              <a:buNone/>
            </a:pPr>
            <a:r>
              <a:rPr lang="en-US" b="1" dirty="0" smtClean="0">
                <a:ln>
                  <a:solidFill>
                    <a:srgbClr val="002060"/>
                  </a:solidFill>
                </a:ln>
                <a:solidFill>
                  <a:srgbClr val="FFFF00"/>
                </a:solidFill>
              </a:rPr>
              <a:t>8</a:t>
            </a:r>
            <a:r>
              <a:rPr lang="en-US" dirty="0" smtClean="0">
                <a:ln>
                  <a:solidFill>
                    <a:srgbClr val="002060"/>
                  </a:solidFill>
                </a:ln>
                <a:solidFill>
                  <a:schemeClr val="bg1"/>
                </a:solidFill>
              </a:rPr>
              <a:t>  </a:t>
            </a:r>
            <a:r>
              <a:rPr lang="en-US" dirty="0" smtClean="0">
                <a:ln>
                  <a:solidFill>
                    <a:srgbClr val="002060"/>
                  </a:solidFill>
                </a:ln>
                <a:solidFill>
                  <a:schemeClr val="bg1"/>
                </a:solidFill>
                <a:effectLst>
                  <a:outerShdw blurRad="38100" dist="38100" dir="2700000" algn="tl">
                    <a:srgbClr val="000000">
                      <a:alpha val="43137"/>
                    </a:srgbClr>
                  </a:outerShdw>
                </a:effectLst>
              </a:rPr>
              <a:t>And when </a:t>
            </a:r>
            <a:r>
              <a:rPr lang="en-US" b="1" dirty="0" smtClean="0">
                <a:ln>
                  <a:solidFill>
                    <a:srgbClr val="002060"/>
                  </a:solidFill>
                </a:ln>
                <a:solidFill>
                  <a:schemeClr val="bg1"/>
                </a:solidFill>
                <a:effectLst>
                  <a:outerShdw blurRad="38100" dist="38100" dir="2700000" algn="tl">
                    <a:srgbClr val="000000">
                      <a:alpha val="43137"/>
                    </a:srgbClr>
                  </a:outerShdw>
                </a:effectLst>
              </a:rPr>
              <a:t>these lepers came to the uttermost part of the camp, </a:t>
            </a:r>
            <a:r>
              <a:rPr lang="en-US" dirty="0" smtClean="0">
                <a:ln>
                  <a:solidFill>
                    <a:srgbClr val="002060"/>
                  </a:solidFill>
                </a:ln>
                <a:solidFill>
                  <a:schemeClr val="bg1"/>
                </a:solidFill>
                <a:effectLst>
                  <a:outerShdw blurRad="38100" dist="38100" dir="2700000" algn="tl">
                    <a:srgbClr val="000000">
                      <a:alpha val="43137"/>
                    </a:srgbClr>
                  </a:outerShdw>
                </a:effectLst>
              </a:rPr>
              <a:t> they went into one tent, and </a:t>
            </a:r>
            <a:r>
              <a:rPr lang="en-US" dirty="0" smtClean="0">
                <a:solidFill>
                  <a:schemeClr val="bg1"/>
                </a:solidFill>
                <a:effectLst>
                  <a:outerShdw blurRad="38100" dist="38100" dir="2700000" algn="tl">
                    <a:srgbClr val="000000">
                      <a:alpha val="43137"/>
                    </a:srgbClr>
                  </a:outerShdw>
                </a:effectLst>
              </a:rPr>
              <a:t>did eat and drink, and carried thence silver, and gold, and raiment, and went and hid it; and came again, and entered into another tent,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and carried thence also, and went and hid it.</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F9EA9ADF-BF16-47CA-967F-74531E511AEB}" type="slidenum">
              <a:rPr lang="en-US" smtClean="0">
                <a:solidFill>
                  <a:schemeClr val="bg1"/>
                </a:solidFill>
              </a:rPr>
              <a:t>17</a:t>
            </a:fld>
            <a:endParaRPr lang="en-US" dirty="0">
              <a:solidFill>
                <a:schemeClr val="bg1"/>
              </a:solidFill>
            </a:endParaRPr>
          </a:p>
        </p:txBody>
      </p:sp>
    </p:spTree>
    <p:extLst>
      <p:ext uri="{BB962C8B-B14F-4D97-AF65-F5344CB8AC3E}">
        <p14:creationId xmlns:p14="http://schemas.microsoft.com/office/powerpoint/2010/main" val="325750528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anim calcmode="lin" valueType="num">
                                      <p:cBhvr>
                                        <p:cTn id="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2 Kings 7:9 </a:t>
            </a:r>
            <a:b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b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Lepers Avoid the Consequences</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endParaRPr>
          </a:p>
        </p:txBody>
      </p:sp>
      <p:sp>
        <p:nvSpPr>
          <p:cNvPr id="3" name="Content Placeholder 2"/>
          <p:cNvSpPr>
            <a:spLocks noGrp="1"/>
          </p:cNvSpPr>
          <p:nvPr>
            <p:ph idx="1"/>
          </p:nvPr>
        </p:nvSpPr>
        <p:spPr>
          <a:xfrm>
            <a:off x="304800" y="1371600"/>
            <a:ext cx="8534400" cy="5562600"/>
          </a:xfrm>
        </p:spPr>
        <p:txBody>
          <a:bodyPr>
            <a:normAutofit/>
          </a:bodyPr>
          <a:lstStyle/>
          <a:p>
            <a:pPr marL="514350" indent="-514350">
              <a:buAutoNum type="arabicPlain" startAt="9"/>
            </a:pPr>
            <a:r>
              <a:rPr lang="en-US" b="1" dirty="0" smtClean="0">
                <a:solidFill>
                  <a:schemeClr val="tx2">
                    <a:lumMod val="50000"/>
                  </a:schemeClr>
                </a:solidFill>
              </a:rPr>
              <a:t>Then</a:t>
            </a:r>
            <a:r>
              <a:rPr lang="en-US" dirty="0" smtClean="0">
                <a:solidFill>
                  <a:schemeClr val="tx2">
                    <a:lumMod val="50000"/>
                  </a:schemeClr>
                </a:solidFill>
              </a:rPr>
              <a:t> </a:t>
            </a:r>
            <a:r>
              <a:rPr lang="en-US" b="1" dirty="0" smtClean="0">
                <a:solidFill>
                  <a:schemeClr val="tx2">
                    <a:lumMod val="50000"/>
                  </a:schemeClr>
                </a:solidFill>
              </a:rPr>
              <a:t>they said one to another, </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We do </a:t>
            </a:r>
            <a:r>
              <a:rPr lang="en-US" b="1" u="sng" dirty="0" smtClean="0">
                <a:ln>
                  <a:solidFill>
                    <a:srgbClr val="002060"/>
                  </a:solidFill>
                </a:ln>
                <a:solidFill>
                  <a:srgbClr val="FFFF00"/>
                </a:solidFill>
                <a:effectLst>
                  <a:outerShdw blurRad="38100" dist="38100" dir="2700000" algn="tl">
                    <a:srgbClr val="000000">
                      <a:alpha val="43137"/>
                    </a:srgbClr>
                  </a:outerShdw>
                </a:effectLst>
              </a:rPr>
              <a:t>not</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well</a:t>
            </a:r>
            <a:r>
              <a:rPr lang="en-US"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a:t>
            </a:r>
            <a:r>
              <a:rPr lang="en-US" b="1" dirty="0" smtClean="0">
                <a:ln>
                  <a:solidFill>
                    <a:srgbClr val="002060"/>
                  </a:solidFill>
                </a:ln>
                <a:solidFill>
                  <a:schemeClr val="accent1">
                    <a:lumMod val="20000"/>
                    <a:lumOff val="80000"/>
                  </a:schemeClr>
                </a:solidFill>
                <a:effectLst>
                  <a:outerShdw blurRad="38100" dist="38100" dir="2700000" algn="tl">
                    <a:srgbClr val="000000">
                      <a:alpha val="43137"/>
                    </a:srgbClr>
                  </a:outerShdw>
                </a:effectLst>
              </a:rPr>
              <a:t>this day</a:t>
            </a:r>
            <a:r>
              <a:rPr lang="en-US" dirty="0" smtClean="0">
                <a:ln>
                  <a:solidFill>
                    <a:srgbClr val="002060"/>
                  </a:solidFill>
                </a:ln>
                <a:solidFill>
                  <a:schemeClr val="accent1">
                    <a:lumMod val="20000"/>
                    <a:lumOff val="80000"/>
                  </a:schemeClr>
                </a:solidFill>
                <a:effectLst>
                  <a:outerShdw blurRad="38100" dist="38100" dir="2700000" algn="tl">
                    <a:srgbClr val="000000">
                      <a:alpha val="43137"/>
                    </a:srgbClr>
                  </a:outerShdw>
                </a:effectLst>
              </a:rPr>
              <a:t> </a:t>
            </a:r>
            <a:r>
              <a:rPr lang="en-US" b="1" dirty="0" smtClean="0">
                <a:ln>
                  <a:solidFill>
                    <a:srgbClr val="002060"/>
                  </a:solidFill>
                </a:ln>
                <a:solidFill>
                  <a:schemeClr val="accent1">
                    <a:lumMod val="20000"/>
                    <a:lumOff val="80000"/>
                  </a:schemeClr>
                </a:solidFill>
                <a:effectLst>
                  <a:outerShdw blurRad="38100" dist="38100" dir="2700000" algn="tl">
                    <a:srgbClr val="000000">
                      <a:alpha val="43137"/>
                    </a:srgbClr>
                  </a:outerShdw>
                </a:effectLst>
              </a:rPr>
              <a:t>is a day of good tidings, and we hold our peace:  if we tarry </a:t>
            </a:r>
            <a:r>
              <a:rPr lang="en-US" b="1" u="sng" dirty="0" smtClean="0">
                <a:ln>
                  <a:solidFill>
                    <a:srgbClr val="002060"/>
                  </a:solidFill>
                </a:ln>
                <a:solidFill>
                  <a:srgbClr val="FFFFCC"/>
                </a:solidFill>
                <a:effectLst>
                  <a:outerShdw blurRad="38100" dist="38100" dir="2700000" algn="tl">
                    <a:srgbClr val="000000">
                      <a:alpha val="43137"/>
                    </a:srgbClr>
                  </a:outerShdw>
                </a:effectLst>
              </a:rPr>
              <a:t>till</a:t>
            </a:r>
            <a:r>
              <a:rPr lang="en-US" b="1" dirty="0" smtClean="0">
                <a:ln>
                  <a:solidFill>
                    <a:srgbClr val="002060"/>
                  </a:solidFill>
                </a:ln>
                <a:solidFill>
                  <a:srgbClr val="FFFFCC"/>
                </a:solidFill>
                <a:effectLst>
                  <a:outerShdw blurRad="38100" dist="38100" dir="2700000" algn="tl">
                    <a:srgbClr val="000000">
                      <a:alpha val="43137"/>
                    </a:srgbClr>
                  </a:outerShdw>
                </a:effectLst>
              </a:rPr>
              <a:t> </a:t>
            </a:r>
            <a:r>
              <a:rPr lang="en-US" b="1" u="sng" dirty="0" smtClean="0">
                <a:ln>
                  <a:solidFill>
                    <a:srgbClr val="002060"/>
                  </a:solidFill>
                </a:ln>
                <a:solidFill>
                  <a:srgbClr val="FF33CC"/>
                </a:solidFill>
                <a:effectLst>
                  <a:outerShdw blurRad="38100" dist="38100" dir="2700000" algn="tl">
                    <a:srgbClr val="000000">
                      <a:alpha val="43137"/>
                    </a:srgbClr>
                  </a:outerShdw>
                </a:effectLst>
              </a:rPr>
              <a:t>the morning light</a:t>
            </a:r>
            <a:r>
              <a:rPr lang="en-US" b="1" dirty="0" smtClean="0">
                <a:ln>
                  <a:solidFill>
                    <a:srgbClr val="002060"/>
                  </a:solidFill>
                </a:ln>
                <a:solidFill>
                  <a:srgbClr val="FF33CC"/>
                </a:solidFill>
                <a:effectLst>
                  <a:outerShdw blurRad="38100" dist="38100" dir="2700000" algn="tl">
                    <a:srgbClr val="000000">
                      <a:alpha val="43137"/>
                    </a:srgbClr>
                  </a:outerShdw>
                </a:effectLst>
              </a:rPr>
              <a:t>, </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some mischief </a:t>
            </a:r>
            <a:r>
              <a:rPr lang="en-US" sz="2000"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[punishment]</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will come upon us</a:t>
            </a:r>
            <a:r>
              <a:rPr lang="en-US"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now therefore </a:t>
            </a:r>
            <a:r>
              <a:rPr lang="en-US" b="1" u="sng"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come</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that we may go and tell the king's household</a:t>
            </a:r>
            <a:r>
              <a:rPr lang="en-US"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a:t>
            </a:r>
          </a:p>
          <a:p>
            <a:pPr marL="0" indent="0" algn="ctr">
              <a:buNone/>
            </a:pPr>
            <a:r>
              <a:rPr lang="en-US" dirty="0" smtClean="0"/>
              <a:t/>
            </a:r>
            <a:br>
              <a:rPr lang="en-US" dirty="0" smtClean="0"/>
            </a:br>
            <a:r>
              <a:rPr lang="en-US" sz="4000" b="1" dirty="0" smtClean="0">
                <a:ln w="1905"/>
                <a:solidFill>
                  <a:schemeClr val="accent6">
                    <a:lumMod val="60000"/>
                    <a:lumOff val="40000"/>
                  </a:schemeClr>
                </a:solidFill>
                <a:effectLst>
                  <a:innerShdw blurRad="69850" dist="43180" dir="5400000">
                    <a:srgbClr val="000000">
                      <a:alpha val="65000"/>
                    </a:srgbClr>
                  </a:innerShdw>
                </a:effectLst>
              </a:rPr>
              <a:t>Does it not appear the </a:t>
            </a:r>
            <a:br>
              <a:rPr lang="en-US" sz="4000" b="1" dirty="0" smtClean="0">
                <a:ln w="1905"/>
                <a:solidFill>
                  <a:schemeClr val="accent6">
                    <a:lumMod val="60000"/>
                    <a:lumOff val="40000"/>
                  </a:schemeClr>
                </a:solidFill>
                <a:effectLst>
                  <a:innerShdw blurRad="69850" dist="43180" dir="5400000">
                    <a:srgbClr val="000000">
                      <a:alpha val="65000"/>
                    </a:srgbClr>
                  </a:innerShdw>
                </a:effectLst>
              </a:rPr>
            </a:br>
            <a:r>
              <a:rPr lang="en-US" sz="4000" b="1" dirty="0" smtClean="0">
                <a:ln w="1905"/>
                <a:solidFill>
                  <a:schemeClr val="accent6">
                    <a:lumMod val="60000"/>
                    <a:lumOff val="40000"/>
                  </a:schemeClr>
                </a:solidFill>
                <a:effectLst>
                  <a:innerShdw blurRad="69850" dist="43180" dir="5400000">
                    <a:srgbClr val="000000">
                      <a:alpha val="65000"/>
                    </a:srgbClr>
                  </a:innerShdw>
                </a:effectLst>
              </a:rPr>
              <a:t>leper’s “day” ended with </a:t>
            </a:r>
            <a:br>
              <a:rPr lang="en-US" sz="4000" b="1" dirty="0" smtClean="0">
                <a:ln w="1905"/>
                <a:solidFill>
                  <a:schemeClr val="accent6">
                    <a:lumMod val="60000"/>
                    <a:lumOff val="40000"/>
                  </a:schemeClr>
                </a:solidFill>
                <a:effectLst>
                  <a:innerShdw blurRad="69850" dist="43180" dir="5400000">
                    <a:srgbClr val="000000">
                      <a:alpha val="65000"/>
                    </a:srgbClr>
                  </a:innerShdw>
                </a:effectLst>
              </a:rPr>
            </a:br>
            <a:r>
              <a:rPr lang="en-US" sz="4000" b="1" dirty="0" smtClean="0">
                <a:ln w="1905"/>
                <a:solidFill>
                  <a:schemeClr val="accent6">
                    <a:lumMod val="60000"/>
                    <a:lumOff val="40000"/>
                  </a:schemeClr>
                </a:solidFill>
                <a:effectLst>
                  <a:innerShdw blurRad="69850" dist="43180" dir="5400000">
                    <a:srgbClr val="000000">
                      <a:alpha val="65000"/>
                    </a:srgbClr>
                  </a:innerShdw>
                </a:effectLst>
              </a:rPr>
              <a:t>the morning light?</a:t>
            </a:r>
            <a:endParaRPr lang="en-US" sz="4000" b="1" dirty="0">
              <a:ln w="1905"/>
              <a:solidFill>
                <a:schemeClr val="accent6">
                  <a:lumMod val="60000"/>
                  <a:lumOff val="40000"/>
                </a:schemeClr>
              </a:soli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p:txBody>
          <a:bodyPr/>
          <a:lstStyle/>
          <a:p>
            <a:fld id="{F9EA9ADF-BF16-47CA-967F-74531E511AEB}"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48178204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2 Kings 7:10</a:t>
            </a:r>
            <a:b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br>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Lepers Share the Good News</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endParaRPr>
          </a:p>
        </p:txBody>
      </p:sp>
      <p:sp>
        <p:nvSpPr>
          <p:cNvPr id="3" name="Content Placeholder 2"/>
          <p:cNvSpPr>
            <a:spLocks noGrp="1"/>
          </p:cNvSpPr>
          <p:nvPr>
            <p:ph idx="1"/>
          </p:nvPr>
        </p:nvSpPr>
        <p:spPr>
          <a:xfrm>
            <a:off x="609600" y="1447800"/>
            <a:ext cx="7924800" cy="5562600"/>
          </a:xfrm>
        </p:spPr>
        <p:txBody>
          <a:bodyPr>
            <a:normAutofit/>
          </a:bodyPr>
          <a:lstStyle/>
          <a:p>
            <a:pPr marL="0" indent="0">
              <a:buNone/>
            </a:pPr>
            <a:r>
              <a:rPr lang="en-US" b="1" dirty="0" smtClean="0">
                <a:solidFill>
                  <a:schemeClr val="bg1">
                    <a:lumMod val="95000"/>
                  </a:schemeClr>
                </a:solidFill>
                <a:effectLst>
                  <a:outerShdw blurRad="38100" dist="38100" dir="2700000" algn="tl">
                    <a:srgbClr val="000000">
                      <a:alpha val="43137"/>
                    </a:srgbClr>
                  </a:outerShdw>
                </a:effectLst>
              </a:rPr>
              <a:t>10</a:t>
            </a:r>
            <a:r>
              <a:rPr lang="en-US" dirty="0" smtClean="0">
                <a:solidFill>
                  <a:schemeClr val="tx2">
                    <a:lumMod val="75000"/>
                  </a:schemeClr>
                </a:solidFill>
              </a:rPr>
              <a:t>  </a:t>
            </a:r>
            <a:r>
              <a:rPr lang="en-US" b="1" dirty="0" smtClean="0">
                <a:solidFill>
                  <a:schemeClr val="tx2">
                    <a:lumMod val="75000"/>
                  </a:schemeClr>
                </a:solidFill>
              </a:rPr>
              <a:t>So they came and called unto the porter of the city: and they told them, saying, </a:t>
            </a:r>
            <a:br>
              <a:rPr lang="en-US" b="1" dirty="0" smtClean="0">
                <a:solidFill>
                  <a:schemeClr val="tx2">
                    <a:lumMod val="75000"/>
                  </a:schemeClr>
                </a:solidFill>
              </a:rPr>
            </a:br>
            <a:r>
              <a:rPr lang="en-US" b="1" dirty="0" smtClean="0">
                <a:solidFill>
                  <a:srgbClr val="FFFF00"/>
                </a:solidFill>
                <a:effectLst>
                  <a:outerShdw blurRad="38100" dist="38100" dir="2700000" algn="tl">
                    <a:srgbClr val="000000">
                      <a:alpha val="43137"/>
                    </a:srgbClr>
                  </a:outerShdw>
                </a:effectLst>
              </a:rPr>
              <a:t>We came to the camp of the Syrians, and, behold, there was no man there, neither voice of man, but horses tied, and asses tied, and the tents as they were.</a:t>
            </a:r>
          </a:p>
          <a:p>
            <a:endParaRPr lang="en-US" dirty="0"/>
          </a:p>
        </p:txBody>
      </p:sp>
      <p:sp>
        <p:nvSpPr>
          <p:cNvPr id="4" name="Slide Number Placeholder 3"/>
          <p:cNvSpPr>
            <a:spLocks noGrp="1"/>
          </p:cNvSpPr>
          <p:nvPr>
            <p:ph type="sldNum" sz="quarter" idx="12"/>
          </p:nvPr>
        </p:nvSpPr>
        <p:spPr/>
        <p:txBody>
          <a:bodyPr/>
          <a:lstStyle/>
          <a:p>
            <a:fld id="{F9EA9ADF-BF16-47CA-967F-74531E511AEB}"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4081499756"/>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5400" b="1" dirty="0" smtClean="0">
                <a:ln w="11430">
                  <a:solidFill>
                    <a:schemeClr val="tx1"/>
                  </a:solidFill>
                </a:ln>
                <a:solidFill>
                  <a:schemeClr val="accent3">
                    <a:lumMod val="75000"/>
                  </a:schemeClr>
                </a:solidFill>
                <a:effectLst>
                  <a:glow rad="88900">
                    <a:schemeClr val="bg1">
                      <a:alpha val="93000"/>
                    </a:schemeClr>
                  </a:glow>
                  <a:outerShdw blurRad="50800" dist="39000" dir="5460000" algn="tl">
                    <a:srgbClr val="000000">
                      <a:alpha val="38000"/>
                    </a:srgbClr>
                  </a:outerShdw>
                </a:effectLst>
                <a:latin typeface="Arial Rounded MT Bold" pitchFamily="34" charset="0"/>
              </a:rPr>
              <a:t>The Honour of Lepers!</a:t>
            </a:r>
            <a:endParaRPr lang="en-US" sz="5400" b="1" dirty="0">
              <a:ln w="11430">
                <a:solidFill>
                  <a:schemeClr val="tx1"/>
                </a:solidFill>
              </a:ln>
              <a:solidFill>
                <a:schemeClr val="accent3">
                  <a:lumMod val="75000"/>
                </a:schemeClr>
              </a:solidFill>
              <a:effectLst>
                <a:glow rad="88900">
                  <a:schemeClr val="bg1">
                    <a:alpha val="93000"/>
                  </a:schemeClr>
                </a:glow>
                <a:outerShdw blurRad="50800" dist="39000" dir="5460000" algn="tl">
                  <a:srgbClr val="000000">
                    <a:alpha val="38000"/>
                  </a:srgbClr>
                </a:outerShdw>
              </a:effectLst>
              <a:latin typeface="Arial Rounded MT Bold" pitchFamily="34" charset="0"/>
            </a:endParaRPr>
          </a:p>
        </p:txBody>
      </p:sp>
      <p:sp>
        <p:nvSpPr>
          <p:cNvPr id="4" name="TextBox 3"/>
          <p:cNvSpPr txBox="1"/>
          <p:nvPr/>
        </p:nvSpPr>
        <p:spPr>
          <a:xfrm>
            <a:off x="-2209800" y="-2895600"/>
            <a:ext cx="2057400" cy="3970318"/>
          </a:xfrm>
          <a:prstGeom prst="rect">
            <a:avLst/>
          </a:prstGeom>
          <a:noFill/>
        </p:spPr>
        <p:txBody>
          <a:bodyPr wrap="square" rtlCol="0">
            <a:spAutoFit/>
          </a:bodyPr>
          <a:lstStyle/>
          <a:p>
            <a:r>
              <a:rPr lang="en-US" dirty="0" smtClean="0"/>
              <a:t>May 30/18 – corrected slide 24 that had 1 Kings instead of 2 Kings.</a:t>
            </a:r>
          </a:p>
          <a:p>
            <a:endParaRPr lang="en-US" dirty="0"/>
          </a:p>
          <a:p>
            <a:r>
              <a:rPr lang="en-US" dirty="0" smtClean="0"/>
              <a:t>June 1/18:  complete facelift on whole ppt.  Should redo charts on 28-29 when time.  Old charts at the end of the ppt.  See 32 for extra chart items.</a:t>
            </a:r>
          </a:p>
          <a:p>
            <a:endParaRPr lang="en-US" dirty="0"/>
          </a:p>
        </p:txBody>
      </p:sp>
      <p:pic>
        <p:nvPicPr>
          <p:cNvPr id="5" name="Picture 4" descr="C:\Documents and Settings\Demo\Desktop\Moon-Month\Astleford Studies - Dawn\12 - 2 Kings 7 Leper's Blessed Day\why sit we here and die 2 kings 7 1-5.jpg"/>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0" y="1315105"/>
            <a:ext cx="4332605" cy="3037205"/>
          </a:xfrm>
          <a:prstGeom prst="rect">
            <a:avLst/>
          </a:prstGeom>
          <a:ln w="57150">
            <a:solidFill>
              <a:srgbClr val="663300"/>
            </a:solidFill>
          </a:ln>
          <a:effectLst>
            <a:outerShdw blurRad="292100" dist="139700" dir="2700000" algn="tl" rotWithShape="0">
              <a:srgbClr val="333333">
                <a:alpha val="65000"/>
              </a:srgbClr>
            </a:outerShdw>
          </a:effectLst>
          <a:scene3d>
            <a:camera prst="orthographicFront"/>
            <a:lightRig rig="threePt" dir="t"/>
          </a:scene3d>
          <a:sp3d>
            <a:bevelT prst="relaxedInset"/>
          </a:sp3d>
        </p:spPr>
      </p:pic>
      <p:pic>
        <p:nvPicPr>
          <p:cNvPr id="6" name="Content Placeholder 5" descr="C:\Documents and Settings\Demo\Desktop\Moon-Month\Astleford Studies - Dawn\12 - 2 Kings 7 Leper's Blessed Day\4-lepers-looting-the-camp-of-the-Syrians.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67300" y="3886200"/>
            <a:ext cx="3390900" cy="2606040"/>
          </a:xfrm>
          <a:prstGeom prst="round2DiagRect">
            <a:avLst>
              <a:gd name="adj1" fmla="val 16667"/>
              <a:gd name="adj2" fmla="val 0"/>
            </a:avLst>
          </a:prstGeom>
          <a:ln w="88900" cap="sq">
            <a:solidFill>
              <a:schemeClr val="bg2">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8" name="Text Box 263"/>
          <p:cNvSpPr txBox="1"/>
          <p:nvPr/>
        </p:nvSpPr>
        <p:spPr>
          <a:xfrm>
            <a:off x="5638800" y="1188720"/>
            <a:ext cx="2830195" cy="2217400"/>
          </a:xfrm>
          <a:prstGeom prst="rect">
            <a:avLst/>
          </a:prstGeom>
          <a:solidFill>
            <a:schemeClr val="accent2">
              <a:lumMod val="50000"/>
            </a:schemeClr>
          </a:solidFill>
          <a:ln w="57150">
            <a:solidFill>
              <a:schemeClr val="bg2">
                <a:lumMod val="50000"/>
              </a:schemeClr>
            </a:solidFill>
          </a:ln>
          <a:effectLst/>
          <a:scene3d>
            <a:camera prst="orthographicFront"/>
            <a:lightRig rig="glow" dir="tl">
              <a:rot lat="0" lon="0" rev="5400000"/>
            </a:lightRig>
          </a:scene3d>
          <a:sp3d>
            <a:bevelT w="114300" prst="artDeco"/>
          </a:sp3d>
        </p:spPr>
        <p:txBody>
          <a:bodyPr rot="0" spcFirstLastPara="0" vert="horz" wrap="square" lIns="91440" tIns="45720" rIns="91440" bIns="45720" numCol="1" spcCol="0" rtlCol="0" fromWordArt="0" anchor="t" anchorCtr="0" forceAA="0" compatLnSpc="1">
            <a:prstTxWarp prst="textNoShape">
              <a:avLst/>
            </a:prstTxWarp>
            <a:noAutofit/>
            <a:sp3d contourW="12700">
              <a:bevelT w="25400" h="25400"/>
              <a:contourClr>
                <a:schemeClr val="accent6">
                  <a:shade val="73000"/>
                </a:schemeClr>
              </a:contourClr>
            </a:sp3d>
          </a:bodyPr>
          <a:lstStyle/>
          <a:p>
            <a:pPr marL="0" marR="0" algn="ctr">
              <a:lnSpc>
                <a:spcPct val="115000"/>
              </a:lnSpc>
              <a:spcBef>
                <a:spcPts val="0"/>
              </a:spcBef>
              <a:spcAft>
                <a:spcPts val="1000"/>
              </a:spcAft>
            </a:pPr>
            <a:r>
              <a:rPr lang="en-US" sz="3600" b="1" dirty="0">
                <a:ln>
                  <a:noFill/>
                </a:ln>
                <a:solidFill>
                  <a:schemeClr val="bg2">
                    <a:lumMod val="50000"/>
                  </a:schemeClr>
                </a:solidFill>
                <a:effectLst>
                  <a:outerShdw blurRad="79997" dist="40005" dir="5040000" algn="tl">
                    <a:srgbClr val="000000">
                      <a:alpha val="30000"/>
                    </a:srgbClr>
                  </a:outerShdw>
                </a:effectLst>
                <a:latin typeface="Arial Rounded MT Bold"/>
                <a:ea typeface="Calibri"/>
                <a:cs typeface="Times New Roman"/>
              </a:rPr>
              <a:t>2 Kings </a:t>
            </a:r>
            <a:endParaRPr lang="en-US" sz="3600" b="1" dirty="0" smtClean="0">
              <a:ln>
                <a:noFill/>
              </a:ln>
              <a:solidFill>
                <a:schemeClr val="bg2">
                  <a:lumMod val="50000"/>
                </a:schemeClr>
              </a:solidFill>
              <a:effectLst>
                <a:outerShdw blurRad="79997" dist="40005" dir="5040000" algn="tl">
                  <a:srgbClr val="000000">
                    <a:alpha val="30000"/>
                  </a:srgbClr>
                </a:outerShdw>
              </a:effectLst>
              <a:latin typeface="Arial Rounded MT Bold"/>
              <a:ea typeface="Calibri"/>
              <a:cs typeface="Times New Roman"/>
            </a:endParaRPr>
          </a:p>
          <a:p>
            <a:pPr marL="0" marR="0" algn="ctr">
              <a:lnSpc>
                <a:spcPct val="115000"/>
              </a:lnSpc>
              <a:spcBef>
                <a:spcPts val="0"/>
              </a:spcBef>
              <a:spcAft>
                <a:spcPts val="1000"/>
              </a:spcAft>
            </a:pPr>
            <a:r>
              <a:rPr lang="en-US" sz="3600" b="1" dirty="0" smtClean="0">
                <a:solidFill>
                  <a:schemeClr val="bg2">
                    <a:lumMod val="50000"/>
                  </a:schemeClr>
                </a:solidFill>
                <a:effectLst>
                  <a:outerShdw blurRad="79997" dist="40005" dir="5040000" algn="tl">
                    <a:srgbClr val="000000">
                      <a:alpha val="30000"/>
                    </a:srgbClr>
                  </a:outerShdw>
                </a:effectLst>
                <a:latin typeface="Arial Rounded MT Bold"/>
                <a:ea typeface="Calibri"/>
                <a:cs typeface="Times New Roman"/>
              </a:rPr>
              <a:t>Chapters</a:t>
            </a:r>
          </a:p>
          <a:p>
            <a:pPr marL="0" marR="0" algn="ctr">
              <a:lnSpc>
                <a:spcPct val="115000"/>
              </a:lnSpc>
              <a:spcBef>
                <a:spcPts val="0"/>
              </a:spcBef>
              <a:spcAft>
                <a:spcPts val="1000"/>
              </a:spcAft>
            </a:pPr>
            <a:r>
              <a:rPr lang="en-US" sz="3600" b="1" dirty="0" smtClean="0">
                <a:ln>
                  <a:noFill/>
                </a:ln>
                <a:solidFill>
                  <a:schemeClr val="bg2">
                    <a:lumMod val="50000"/>
                  </a:schemeClr>
                </a:solidFill>
                <a:effectLst>
                  <a:outerShdw blurRad="79997" dist="40005" dir="5040000" algn="tl">
                    <a:srgbClr val="000000">
                      <a:alpha val="30000"/>
                    </a:srgbClr>
                  </a:outerShdw>
                </a:effectLst>
                <a:latin typeface="Arial Rounded MT Bold"/>
                <a:ea typeface="Calibri"/>
                <a:cs typeface="Times New Roman"/>
              </a:rPr>
              <a:t>6 &amp; 7</a:t>
            </a:r>
            <a:endParaRPr lang="en-US" sz="1200" dirty="0">
              <a:solidFill>
                <a:schemeClr val="bg2">
                  <a:lumMod val="50000"/>
                </a:schemeClr>
              </a:solidFill>
              <a:effectLst/>
              <a:latin typeface="Calibri"/>
              <a:ea typeface="Calibri"/>
              <a:cs typeface="Times New Roman"/>
            </a:endParaRPr>
          </a:p>
        </p:txBody>
      </p:sp>
      <p:sp>
        <p:nvSpPr>
          <p:cNvPr id="9" name="Slide Number Placeholder 8"/>
          <p:cNvSpPr>
            <a:spLocks noGrp="1"/>
          </p:cNvSpPr>
          <p:nvPr>
            <p:ph type="sldNum" sz="quarter" idx="12"/>
          </p:nvPr>
        </p:nvSpPr>
        <p:spPr>
          <a:xfrm>
            <a:off x="6934200" y="6487088"/>
            <a:ext cx="2133600" cy="365125"/>
          </a:xfrm>
        </p:spPr>
        <p:txBody>
          <a:bodyPr/>
          <a:lstStyle/>
          <a:p>
            <a:fld id="{F9EA9ADF-BF16-47CA-967F-74531E511AEB}" type="slidenum">
              <a:rPr lang="en-US" smtClean="0">
                <a:solidFill>
                  <a:schemeClr val="tx1">
                    <a:lumMod val="75000"/>
                    <a:lumOff val="25000"/>
                  </a:schemeClr>
                </a:solidFill>
              </a:rPr>
              <a:t>2</a:t>
            </a:fld>
            <a:endParaRPr lang="en-US" dirty="0">
              <a:solidFill>
                <a:schemeClr val="tx1">
                  <a:lumMod val="75000"/>
                  <a:lumOff val="25000"/>
                </a:schemeClr>
              </a:solidFill>
            </a:endParaRPr>
          </a:p>
        </p:txBody>
      </p:sp>
      <p:pic>
        <p:nvPicPr>
          <p:cNvPr id="3074" name="Picture 2" descr="C:\Users\Rae\Desktop\why sit we here 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4" y="4677533"/>
            <a:ext cx="3896996" cy="1001784"/>
          </a:xfrm>
          <a:prstGeom prst="rect">
            <a:avLst/>
          </a:prstGeom>
          <a:noFill/>
          <a:ln w="76200">
            <a:solidFill>
              <a:schemeClr val="bg2">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84832" y="1315105"/>
            <a:ext cx="2057400" cy="5632311"/>
          </a:xfrm>
          <a:prstGeom prst="rect">
            <a:avLst/>
          </a:prstGeom>
          <a:noFill/>
        </p:spPr>
        <p:txBody>
          <a:bodyPr wrap="square" rtlCol="0">
            <a:spAutoFit/>
          </a:bodyPr>
          <a:lstStyle/>
          <a:p>
            <a:r>
              <a:rPr lang="en-US" dirty="0" err="1" smtClean="0"/>
              <a:t>Charl’s</a:t>
            </a:r>
            <a:r>
              <a:rPr lang="en-US" dirty="0" smtClean="0"/>
              <a:t> slides (12):  </a:t>
            </a:r>
            <a:br>
              <a:rPr lang="en-US" dirty="0" smtClean="0"/>
            </a:br>
            <a:r>
              <a:rPr lang="en-US" dirty="0" smtClean="0"/>
              <a:t>1-2-3-4-7-12</a:t>
            </a:r>
          </a:p>
          <a:p>
            <a:r>
              <a:rPr lang="en-US" dirty="0" smtClean="0"/>
              <a:t>24-35-36-44-45-46-47 End</a:t>
            </a:r>
          </a:p>
          <a:p>
            <a:endParaRPr lang="en-US" dirty="0"/>
          </a:p>
          <a:p>
            <a:r>
              <a:rPr lang="en-US" dirty="0" smtClean="0"/>
              <a:t>Becky’s slides: (12)  5-6-8-  14-15-16  38-39-40-41-42-43</a:t>
            </a:r>
          </a:p>
          <a:p>
            <a:endParaRPr lang="en-US" dirty="0"/>
          </a:p>
          <a:p>
            <a:r>
              <a:rPr lang="en-US" dirty="0" smtClean="0"/>
              <a:t>King’s slides:  (7) Don W   10-11  23  28-29-30-31</a:t>
            </a:r>
          </a:p>
          <a:p>
            <a:endParaRPr lang="en-US" dirty="0"/>
          </a:p>
          <a:p>
            <a:r>
              <a:rPr lang="en-US" dirty="0" smtClean="0"/>
              <a:t>Elisha’s slides:  (7) Walter  10-11  23  28-29-30-31</a:t>
            </a:r>
          </a:p>
          <a:p>
            <a:endParaRPr lang="en-US" dirty="0"/>
          </a:p>
          <a:p>
            <a:r>
              <a:rPr lang="en-US" dirty="0" smtClean="0"/>
              <a:t>Leper Slides (8) Vivian  13 17-18-19- 32-33-34 3 7</a:t>
            </a:r>
            <a:endParaRPr lang="en-US" dirty="0"/>
          </a:p>
        </p:txBody>
      </p:sp>
    </p:spTree>
    <p:extLst>
      <p:ext uri="{BB962C8B-B14F-4D97-AF65-F5344CB8AC3E}">
        <p14:creationId xmlns:p14="http://schemas.microsoft.com/office/powerpoint/2010/main" val="2404794511"/>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00B0F0"/>
                </a:solidFill>
                <a:effectLst>
                  <a:outerShdw blurRad="50800" dist="39000" dir="5460000" algn="tl">
                    <a:srgbClr val="000000">
                      <a:alpha val="38000"/>
                    </a:srgbClr>
                  </a:outerShdw>
                </a:effectLst>
              </a:rPr>
              <a:t>2 Kings 7:11-12 </a:t>
            </a:r>
            <a:r>
              <a:rPr lang="en-US" b="1" dirty="0" smtClean="0">
                <a:ln w="11430"/>
                <a:solidFill>
                  <a:srgbClr val="0070C0"/>
                </a:solidFill>
                <a:effectLst>
                  <a:outerShdw blurRad="50800" dist="39000" dir="5460000" algn="tl">
                    <a:srgbClr val="000000">
                      <a:alpha val="38000"/>
                    </a:srgbClr>
                  </a:outerShdw>
                </a:effectLst>
              </a:rPr>
              <a:t/>
            </a:r>
            <a:br>
              <a:rPr lang="en-US" b="1" dirty="0" smtClean="0">
                <a:ln w="11430"/>
                <a:solidFill>
                  <a:srgbClr val="0070C0"/>
                </a:soli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News for King Jehoram</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971800" y="1447800"/>
            <a:ext cx="6096000" cy="5029200"/>
          </a:xfrm>
        </p:spPr>
        <p:txBody>
          <a:bodyPr>
            <a:normAutofit fontScale="85000" lnSpcReduction="10000"/>
          </a:bodyPr>
          <a:lstStyle/>
          <a:p>
            <a:pPr marL="0" indent="0">
              <a:buNone/>
            </a:pPr>
            <a:r>
              <a:rPr lang="en-US" b="1" dirty="0" smtClean="0">
                <a:solidFill>
                  <a:schemeClr val="accent6">
                    <a:lumMod val="75000"/>
                  </a:schemeClr>
                </a:solidFill>
              </a:rPr>
              <a:t>11</a:t>
            </a:r>
            <a:r>
              <a:rPr lang="en-US" b="1" dirty="0" smtClean="0">
                <a:solidFill>
                  <a:schemeClr val="bg1">
                    <a:lumMod val="95000"/>
                  </a:schemeClr>
                </a:solidFill>
              </a:rPr>
              <a:t>  And he called the porters; and they told it to the king's house within.</a:t>
            </a:r>
          </a:p>
          <a:p>
            <a:pPr marL="0" indent="0">
              <a:buNone/>
            </a:pPr>
            <a:r>
              <a:rPr lang="en-US" b="1" dirty="0" smtClean="0"/>
              <a:t/>
            </a:r>
            <a:br>
              <a:rPr lang="en-US" b="1" dirty="0" smtClean="0"/>
            </a:br>
            <a:r>
              <a:rPr lang="en-US" b="1" dirty="0" smtClean="0">
                <a:solidFill>
                  <a:schemeClr val="accent6">
                    <a:lumMod val="75000"/>
                  </a:schemeClr>
                </a:solidFill>
                <a:effectLst>
                  <a:outerShdw blurRad="38100" dist="38100" dir="2700000" algn="tl">
                    <a:srgbClr val="000000">
                      <a:alpha val="43137"/>
                    </a:srgbClr>
                  </a:outerShdw>
                </a:effectLst>
              </a:rPr>
              <a:t>12</a:t>
            </a:r>
            <a:r>
              <a:rPr lang="en-US" b="1" dirty="0" smtClean="0">
                <a:solidFill>
                  <a:schemeClr val="bg1">
                    <a:lumMod val="95000"/>
                  </a:schemeClr>
                </a:solidFill>
                <a:effectLst>
                  <a:outerShdw blurRad="38100" dist="38100" dir="2700000" algn="tl">
                    <a:srgbClr val="000000">
                      <a:alpha val="43137"/>
                    </a:srgbClr>
                  </a:outerShdw>
                </a:effectLst>
              </a:rPr>
              <a:t>  And </a:t>
            </a:r>
            <a:r>
              <a:rPr lang="en-US" b="1" dirty="0" smtClean="0">
                <a:solidFill>
                  <a:srgbClr val="FF0000"/>
                </a:solidFill>
              </a:rPr>
              <a:t>the king </a:t>
            </a:r>
            <a:r>
              <a:rPr lang="en-US" b="1" u="sng" dirty="0" smtClean="0">
                <a:solidFill>
                  <a:srgbClr val="FF0000"/>
                </a:solidFill>
              </a:rPr>
              <a:t>arose in the night</a:t>
            </a:r>
            <a:r>
              <a:rPr lang="en-US" b="1" dirty="0" smtClean="0">
                <a:solidFill>
                  <a:srgbClr val="FF0000"/>
                </a:solidFill>
                <a:effectLst>
                  <a:outerShdw blurRad="38100" dist="38100" dir="2700000" algn="tl">
                    <a:srgbClr val="000000">
                      <a:alpha val="43137"/>
                    </a:srgbClr>
                  </a:outerShdw>
                </a:effectLst>
              </a:rPr>
              <a:t>,</a:t>
            </a:r>
            <a:r>
              <a:rPr lang="en-US" b="1" dirty="0" smtClean="0">
                <a:solidFill>
                  <a:schemeClr val="bg1">
                    <a:lumMod val="95000"/>
                  </a:schemeClr>
                </a:solidFill>
                <a:effectLst>
                  <a:outerShdw blurRad="38100" dist="38100" dir="2700000" algn="tl">
                    <a:srgbClr val="000000">
                      <a:alpha val="43137"/>
                    </a:srgbClr>
                  </a:outerShdw>
                </a:effectLst>
              </a:rPr>
              <a:t> and said unto his servants, I will now </a:t>
            </a:r>
            <a:r>
              <a:rPr lang="en-US" b="1" dirty="0" err="1" smtClean="0">
                <a:solidFill>
                  <a:schemeClr val="bg1">
                    <a:lumMod val="95000"/>
                  </a:schemeClr>
                </a:solidFill>
                <a:effectLst>
                  <a:outerShdw blurRad="38100" dist="38100" dir="2700000" algn="tl">
                    <a:srgbClr val="000000">
                      <a:alpha val="43137"/>
                    </a:srgbClr>
                  </a:outerShdw>
                </a:effectLst>
              </a:rPr>
              <a:t>shew</a:t>
            </a:r>
            <a:r>
              <a:rPr lang="en-US" b="1" dirty="0" smtClean="0">
                <a:solidFill>
                  <a:schemeClr val="bg1">
                    <a:lumMod val="95000"/>
                  </a:schemeClr>
                </a:solidFill>
                <a:effectLst>
                  <a:outerShdw blurRad="38100" dist="38100" dir="2700000" algn="tl">
                    <a:srgbClr val="000000">
                      <a:alpha val="43137"/>
                    </a:srgbClr>
                  </a:outerShdw>
                </a:effectLst>
              </a:rPr>
              <a:t> you what the Syrians have done to us. They know that we be hungry; therefore are they gone out of the camp to hide themselves in the field, saying, When </a:t>
            </a:r>
            <a:br>
              <a:rPr lang="en-US" b="1" dirty="0" smtClean="0">
                <a:solidFill>
                  <a:schemeClr val="bg1">
                    <a:lumMod val="95000"/>
                  </a:schemeClr>
                </a:solidFill>
                <a:effectLst>
                  <a:outerShdw blurRad="38100" dist="38100" dir="2700000" algn="tl">
                    <a:srgbClr val="000000">
                      <a:alpha val="43137"/>
                    </a:srgbClr>
                  </a:outerShdw>
                </a:effectLst>
              </a:rPr>
            </a:br>
            <a:r>
              <a:rPr lang="en-US" b="1" dirty="0" smtClean="0">
                <a:solidFill>
                  <a:schemeClr val="bg1">
                    <a:lumMod val="95000"/>
                  </a:schemeClr>
                </a:solidFill>
                <a:effectLst>
                  <a:outerShdw blurRad="38100" dist="38100" dir="2700000" algn="tl">
                    <a:srgbClr val="000000">
                      <a:alpha val="43137"/>
                    </a:srgbClr>
                  </a:outerShdw>
                </a:effectLst>
              </a:rPr>
              <a:t>they come out of the city, we shall catch them alive, and get into the city.</a:t>
            </a:r>
          </a:p>
          <a:p>
            <a:pPr lvl="1">
              <a:buFont typeface="Wingdings" pitchFamily="2" charset="2"/>
              <a:buChar char="Ø"/>
            </a:pPr>
            <a:r>
              <a:rPr lang="en-US" b="1" u="sng" dirty="0" smtClean="0">
                <a:solidFill>
                  <a:srgbClr val="FF0000"/>
                </a:solidFill>
              </a:rPr>
              <a:t>arose in the night</a:t>
            </a:r>
            <a:r>
              <a:rPr lang="en-US" b="1" dirty="0" smtClean="0">
                <a:solidFill>
                  <a:srgbClr val="FF0000"/>
                </a:solidFill>
              </a:rPr>
              <a:t> </a:t>
            </a:r>
            <a:r>
              <a:rPr lang="en-US" b="1" dirty="0" smtClean="0">
                <a:solidFill>
                  <a:schemeClr val="bg1">
                    <a:lumMod val="95000"/>
                  </a:schemeClr>
                </a:solidFill>
                <a:effectLst>
                  <a:outerShdw blurRad="38100" dist="38100" dir="2700000" algn="tl">
                    <a:srgbClr val="000000">
                      <a:alpha val="43137"/>
                    </a:srgbClr>
                  </a:outerShdw>
                </a:effectLst>
              </a:rPr>
              <a:t>[this is after the former evening “twilight”].</a:t>
            </a:r>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bg1"/>
                </a:solidFill>
              </a:rPr>
              <a:t>20</a:t>
            </a:fld>
            <a:endParaRPr lang="en-US" dirty="0">
              <a:solidFill>
                <a:schemeClr val="bg1"/>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152400" y="2024051"/>
            <a:ext cx="2913670" cy="23955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72854"/>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750"/>
                                        <p:tgtEl>
                                          <p:spTgt spid="3">
                                            <p:txEl>
                                              <p:pRg st="2" end="2"/>
                                            </p:txEl>
                                          </p:spTgt>
                                        </p:tgtEl>
                                      </p:cBhvr>
                                    </p:animEffect>
                                    <p:anim calcmode="lin" valueType="num">
                                      <p:cBhvr>
                                        <p:cTn id="8" dur="1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rgbClr val="0070C0"/>
                </a:solidFill>
                <a:latin typeface="Arial Rounded MT Bold" pitchFamily="34" charset="0"/>
              </a:rPr>
              <a:t>2 Kings 7:13-15 </a:t>
            </a:r>
            <a:r>
              <a:rPr lang="en-US" b="1" dirty="0" smtClean="0">
                <a:ln w="50800"/>
                <a:solidFill>
                  <a:schemeClr val="bg1">
                    <a:shade val="50000"/>
                  </a:schemeClr>
                </a:solidFill>
                <a:latin typeface="Arial Rounded MT Bold" pitchFamily="34" charset="0"/>
              </a:rPr>
              <a:t/>
            </a:r>
            <a:br>
              <a:rPr lang="en-US" b="1" dirty="0" smtClean="0">
                <a:ln w="50800"/>
                <a:solidFill>
                  <a:schemeClr val="bg1">
                    <a:shade val="50000"/>
                  </a:schemeClr>
                </a:solidFill>
                <a:latin typeface="Arial Rounded MT Bold" pitchFamily="34" charset="0"/>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King Jehoram Investigates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endParaRPr>
          </a:p>
        </p:txBody>
      </p:sp>
      <p:sp>
        <p:nvSpPr>
          <p:cNvPr id="3" name="Content Placeholder 2"/>
          <p:cNvSpPr>
            <a:spLocks noGrp="1"/>
          </p:cNvSpPr>
          <p:nvPr>
            <p:ph idx="1"/>
          </p:nvPr>
        </p:nvSpPr>
        <p:spPr>
          <a:xfrm>
            <a:off x="461963" y="1524000"/>
            <a:ext cx="8229600" cy="5029200"/>
          </a:xfrm>
        </p:spPr>
        <p:txBody>
          <a:bodyPr>
            <a:normAutofit fontScale="85000" lnSpcReduction="20000"/>
          </a:bodyPr>
          <a:lstStyle/>
          <a:p>
            <a:pPr marL="0" indent="0">
              <a:buNone/>
            </a:pPr>
            <a:r>
              <a:rPr lang="en-US" b="1" dirty="0" smtClean="0">
                <a:solidFill>
                  <a:schemeClr val="accent6">
                    <a:lumMod val="75000"/>
                  </a:schemeClr>
                </a:solidFill>
                <a:effectLst>
                  <a:outerShdw blurRad="38100" dist="38100" dir="2700000" algn="tl">
                    <a:srgbClr val="000000">
                      <a:alpha val="43137"/>
                    </a:srgbClr>
                  </a:outerShdw>
                </a:effectLst>
              </a:rPr>
              <a:t>13</a:t>
            </a:r>
            <a:r>
              <a:rPr lang="en-US" dirty="0" smtClean="0">
                <a:solidFill>
                  <a:schemeClr val="bg1">
                    <a:lumMod val="95000"/>
                  </a:schemeClr>
                </a:solidFill>
                <a:effectLst>
                  <a:outerShdw blurRad="38100" dist="38100" dir="2700000" algn="tl">
                    <a:srgbClr val="000000">
                      <a:alpha val="43137"/>
                    </a:srgbClr>
                  </a:outerShdw>
                </a:effectLst>
              </a:rPr>
              <a:t>  And one of his servants answered and said, </a:t>
            </a:r>
            <a:r>
              <a:rPr lang="en-US" b="1" dirty="0" smtClean="0">
                <a:solidFill>
                  <a:schemeClr val="bg1">
                    <a:lumMod val="95000"/>
                  </a:schemeClr>
                </a:solidFill>
                <a:effectLst>
                  <a:outerShdw blurRad="38100" dist="38100" dir="2700000" algn="tl">
                    <a:srgbClr val="000000">
                      <a:alpha val="43137"/>
                    </a:srgbClr>
                  </a:outerShdw>
                </a:effectLst>
              </a:rPr>
              <a:t>Let some </a:t>
            </a:r>
            <a:r>
              <a:rPr lang="en-US" b="1" dirty="0" smtClean="0">
                <a:solidFill>
                  <a:schemeClr val="accent6">
                    <a:lumMod val="75000"/>
                  </a:schemeClr>
                </a:solidFill>
                <a:effectLst>
                  <a:outerShdw blurRad="38100" dist="38100" dir="2700000" algn="tl">
                    <a:srgbClr val="000000">
                      <a:alpha val="43137"/>
                    </a:srgbClr>
                  </a:outerShdw>
                </a:effectLst>
              </a:rPr>
              <a:t>take, </a:t>
            </a:r>
            <a:r>
              <a:rPr lang="en-US" b="1" dirty="0" smtClean="0">
                <a:solidFill>
                  <a:schemeClr val="bg1">
                    <a:lumMod val="95000"/>
                  </a:schemeClr>
                </a:solidFill>
                <a:effectLst>
                  <a:outerShdw blurRad="38100" dist="38100" dir="2700000" algn="tl">
                    <a:srgbClr val="000000">
                      <a:alpha val="43137"/>
                    </a:srgbClr>
                  </a:outerShdw>
                </a:effectLst>
              </a:rPr>
              <a:t>I pray thee, </a:t>
            </a:r>
            <a:r>
              <a:rPr lang="en-US" b="1" dirty="0" smtClean="0">
                <a:solidFill>
                  <a:schemeClr val="accent6">
                    <a:lumMod val="75000"/>
                  </a:schemeClr>
                </a:solidFill>
                <a:effectLst>
                  <a:outerShdw blurRad="38100" dist="38100" dir="2700000" algn="tl">
                    <a:srgbClr val="000000">
                      <a:alpha val="43137"/>
                    </a:srgbClr>
                  </a:outerShdw>
                </a:effectLst>
              </a:rPr>
              <a:t>five of the horses that remain</a:t>
            </a:r>
            <a:r>
              <a:rPr lang="en-US" dirty="0" smtClean="0">
                <a:solidFill>
                  <a:schemeClr val="accent6">
                    <a:lumMod val="75000"/>
                  </a:schemeClr>
                </a:solidFill>
                <a:effectLst>
                  <a:outerShdw blurRad="38100" dist="38100" dir="2700000" algn="tl">
                    <a:srgbClr val="000000">
                      <a:alpha val="43137"/>
                    </a:srgbClr>
                  </a:outerShdw>
                </a:effectLst>
              </a:rPr>
              <a:t>, </a:t>
            </a:r>
            <a:r>
              <a:rPr lang="en-US" dirty="0" smtClean="0">
                <a:solidFill>
                  <a:schemeClr val="bg1">
                    <a:lumMod val="95000"/>
                  </a:schemeClr>
                </a:solidFill>
                <a:effectLst>
                  <a:outerShdw blurRad="38100" dist="38100" dir="2700000" algn="tl">
                    <a:srgbClr val="000000">
                      <a:alpha val="43137"/>
                    </a:srgbClr>
                  </a:outerShdw>
                </a:effectLst>
              </a:rPr>
              <a:t>which are left in the city, (behold, they are as all the multitude of Israel that are left in it: behold, I say, they are even as all the multitude of the Israelites that are consumed:) </a:t>
            </a:r>
            <a:br>
              <a:rPr lang="en-US" dirty="0" smtClean="0">
                <a:solidFill>
                  <a:schemeClr val="bg1">
                    <a:lumMod val="95000"/>
                  </a:schemeClr>
                </a:solidFill>
                <a:effectLst>
                  <a:outerShdw blurRad="38100" dist="38100" dir="2700000" algn="tl">
                    <a:srgbClr val="000000">
                      <a:alpha val="43137"/>
                    </a:srgbClr>
                  </a:outerShdw>
                </a:effectLst>
              </a:rPr>
            </a:br>
            <a:r>
              <a:rPr lang="en-US" dirty="0" smtClean="0">
                <a:solidFill>
                  <a:schemeClr val="bg1">
                    <a:lumMod val="95000"/>
                  </a:schemeClr>
                </a:solidFill>
                <a:effectLst>
                  <a:outerShdw blurRad="38100" dist="38100" dir="2700000" algn="tl">
                    <a:srgbClr val="000000">
                      <a:alpha val="43137"/>
                    </a:srgbClr>
                  </a:outerShdw>
                </a:effectLst>
              </a:rPr>
              <a:t>and let us send and see.</a:t>
            </a:r>
          </a:p>
          <a:p>
            <a:pPr marL="0" indent="0">
              <a:buNone/>
            </a:pPr>
            <a:r>
              <a:rPr lang="en-US" dirty="0" smtClean="0">
                <a:solidFill>
                  <a:schemeClr val="bg1">
                    <a:lumMod val="95000"/>
                  </a:schemeClr>
                </a:solidFill>
                <a:effectLst>
                  <a:outerShdw blurRad="38100" dist="38100" dir="2700000" algn="tl">
                    <a:srgbClr val="000000">
                      <a:alpha val="43137"/>
                    </a:srgbClr>
                  </a:outerShdw>
                </a:effectLst>
              </a:rPr>
              <a:t/>
            </a:r>
            <a:br>
              <a:rPr lang="en-US" dirty="0" smtClean="0">
                <a:solidFill>
                  <a:schemeClr val="bg1">
                    <a:lumMod val="95000"/>
                  </a:schemeClr>
                </a:solidFill>
                <a:effectLst>
                  <a:outerShdw blurRad="38100" dist="38100" dir="2700000" algn="tl">
                    <a:srgbClr val="000000">
                      <a:alpha val="43137"/>
                    </a:srgbClr>
                  </a:outerShdw>
                </a:effectLst>
              </a:rPr>
            </a:br>
            <a:r>
              <a:rPr lang="en-US" b="1" dirty="0" smtClean="0">
                <a:solidFill>
                  <a:schemeClr val="accent6">
                    <a:lumMod val="75000"/>
                  </a:schemeClr>
                </a:solidFill>
                <a:effectLst>
                  <a:outerShdw blurRad="38100" dist="38100" dir="2700000" algn="tl">
                    <a:srgbClr val="000000">
                      <a:alpha val="43137"/>
                    </a:srgbClr>
                  </a:outerShdw>
                </a:effectLst>
              </a:rPr>
              <a:t>14</a:t>
            </a:r>
            <a:r>
              <a:rPr lang="en-US" dirty="0" smtClean="0">
                <a:solidFill>
                  <a:schemeClr val="bg1">
                    <a:lumMod val="95000"/>
                  </a:schemeClr>
                </a:solidFill>
                <a:effectLst>
                  <a:outerShdw blurRad="38100" dist="38100" dir="2700000" algn="tl">
                    <a:srgbClr val="000000">
                      <a:alpha val="43137"/>
                    </a:srgbClr>
                  </a:outerShdw>
                </a:effectLst>
              </a:rPr>
              <a:t>  They took therefore two chariot horses; and the king sent after the host of the Syrians, saying, Go and see.</a:t>
            </a:r>
          </a:p>
          <a:p>
            <a:pPr marL="0" indent="0">
              <a:buNone/>
            </a:pPr>
            <a:r>
              <a:rPr lang="en-US" dirty="0" smtClean="0">
                <a:solidFill>
                  <a:schemeClr val="bg1">
                    <a:lumMod val="95000"/>
                  </a:schemeClr>
                </a:solidFill>
                <a:effectLst>
                  <a:outerShdw blurRad="38100" dist="38100" dir="2700000" algn="tl">
                    <a:srgbClr val="000000">
                      <a:alpha val="43137"/>
                    </a:srgbClr>
                  </a:outerShdw>
                </a:effectLst>
              </a:rPr>
              <a:t/>
            </a:r>
            <a:br>
              <a:rPr lang="en-US" dirty="0" smtClean="0">
                <a:solidFill>
                  <a:schemeClr val="bg1">
                    <a:lumMod val="95000"/>
                  </a:schemeClr>
                </a:solidFill>
                <a:effectLst>
                  <a:outerShdw blurRad="38100" dist="38100" dir="2700000" algn="tl">
                    <a:srgbClr val="000000">
                      <a:alpha val="43137"/>
                    </a:srgbClr>
                  </a:outerShdw>
                </a:effectLst>
              </a:rPr>
            </a:br>
            <a:r>
              <a:rPr lang="en-US" b="1" dirty="0" smtClean="0">
                <a:solidFill>
                  <a:schemeClr val="accent6">
                    <a:lumMod val="75000"/>
                  </a:schemeClr>
                </a:solidFill>
                <a:effectLst>
                  <a:outerShdw blurRad="38100" dist="38100" dir="2700000" algn="tl">
                    <a:srgbClr val="000000">
                      <a:alpha val="43137"/>
                    </a:srgbClr>
                  </a:outerShdw>
                </a:effectLst>
              </a:rPr>
              <a:t>15</a:t>
            </a:r>
            <a:r>
              <a:rPr lang="en-US" dirty="0" smtClean="0">
                <a:solidFill>
                  <a:schemeClr val="bg1">
                    <a:lumMod val="95000"/>
                  </a:schemeClr>
                </a:solidFill>
                <a:effectLst>
                  <a:outerShdw blurRad="38100" dist="38100" dir="2700000" algn="tl">
                    <a:srgbClr val="000000">
                      <a:alpha val="43137"/>
                    </a:srgbClr>
                  </a:outerShdw>
                </a:effectLst>
              </a:rPr>
              <a:t>  </a:t>
            </a:r>
            <a:r>
              <a:rPr lang="en-US" b="1" dirty="0" smtClean="0">
                <a:solidFill>
                  <a:schemeClr val="accent6">
                    <a:lumMod val="75000"/>
                  </a:schemeClr>
                </a:solidFill>
                <a:effectLst>
                  <a:outerShdw blurRad="38100" dist="38100" dir="2700000" algn="tl">
                    <a:srgbClr val="000000">
                      <a:alpha val="43137"/>
                    </a:srgbClr>
                  </a:outerShdw>
                </a:effectLst>
              </a:rPr>
              <a:t>And they went </a:t>
            </a:r>
            <a:r>
              <a:rPr lang="en-US" b="1" dirty="0" smtClean="0">
                <a:solidFill>
                  <a:schemeClr val="bg1">
                    <a:lumMod val="95000"/>
                  </a:schemeClr>
                </a:solidFill>
                <a:effectLst>
                  <a:outerShdw blurRad="38100" dist="38100" dir="2700000" algn="tl">
                    <a:srgbClr val="000000">
                      <a:alpha val="43137"/>
                    </a:srgbClr>
                  </a:outerShdw>
                </a:effectLst>
              </a:rPr>
              <a:t>after them unto Jordan: </a:t>
            </a:r>
            <a:r>
              <a:rPr lang="en-US" b="1" dirty="0" smtClean="0">
                <a:solidFill>
                  <a:schemeClr val="accent6">
                    <a:lumMod val="75000"/>
                  </a:schemeClr>
                </a:solidFill>
                <a:effectLst>
                  <a:outerShdw blurRad="38100" dist="38100" dir="2700000" algn="tl">
                    <a:srgbClr val="000000">
                      <a:alpha val="43137"/>
                    </a:srgbClr>
                  </a:outerShdw>
                </a:effectLst>
              </a:rPr>
              <a:t>and, lo, all the way was full of garments and vessels, which the Syrians had cast away in their haste</a:t>
            </a:r>
            <a:r>
              <a:rPr lang="en-US" dirty="0" smtClean="0">
                <a:solidFill>
                  <a:schemeClr val="accent6">
                    <a:lumMod val="75000"/>
                  </a:schemeClr>
                </a:solidFill>
                <a:effectLst>
                  <a:outerShdw blurRad="38100" dist="38100" dir="2700000" algn="tl">
                    <a:srgbClr val="000000">
                      <a:alpha val="43137"/>
                    </a:srgbClr>
                  </a:outerShdw>
                </a:effectLst>
              </a:rPr>
              <a:t>.  </a:t>
            </a:r>
            <a:br>
              <a:rPr lang="en-US" dirty="0" smtClean="0">
                <a:solidFill>
                  <a:schemeClr val="accent6">
                    <a:lumMod val="75000"/>
                  </a:schemeClr>
                </a:solidFill>
                <a:effectLst>
                  <a:outerShdw blurRad="38100" dist="38100" dir="2700000" algn="tl">
                    <a:srgbClr val="000000">
                      <a:alpha val="43137"/>
                    </a:srgbClr>
                  </a:outerShdw>
                </a:effectLst>
              </a:rPr>
            </a:br>
            <a:r>
              <a:rPr lang="en-US" dirty="0" smtClean="0">
                <a:solidFill>
                  <a:schemeClr val="bg1">
                    <a:lumMod val="95000"/>
                  </a:schemeClr>
                </a:solidFill>
                <a:effectLst>
                  <a:outerShdw blurRad="38100" dist="38100" dir="2700000" algn="tl">
                    <a:srgbClr val="000000">
                      <a:alpha val="43137"/>
                    </a:srgbClr>
                  </a:outerShdw>
                </a:effectLst>
              </a:rPr>
              <a:t>And the messengers returned, and told the king.</a:t>
            </a:r>
          </a:p>
          <a:p>
            <a:endParaRPr lang="en-US" dirty="0">
              <a:solidFill>
                <a:schemeClr val="bg1">
                  <a:lumMod val="95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373287502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rgbClr val="00B0F0"/>
                </a:solidFill>
                <a:latin typeface="Arial Rounded MT Bold" pitchFamily="34" charset="0"/>
              </a:rPr>
              <a:t>2 Kings 7:16-17   </a:t>
            </a:r>
            <a:r>
              <a:rPr lang="en-US" b="1" dirty="0" smtClean="0">
                <a:ln w="50800"/>
                <a:solidFill>
                  <a:srgbClr val="FFC000"/>
                </a:solidFill>
                <a:latin typeface="Arial Rounded MT Bold" pitchFamily="34" charset="0"/>
              </a:rPr>
              <a:t>The Siege is Over!</a:t>
            </a:r>
            <a:endParaRPr lang="en-US" b="1" dirty="0">
              <a:ln w="50800"/>
              <a:solidFill>
                <a:srgbClr val="FFC000"/>
              </a:solidFill>
              <a:latin typeface="Arial Rounded MT Bold" pitchFamily="34" charset="0"/>
            </a:endParaRPr>
          </a:p>
        </p:txBody>
      </p:sp>
      <p:sp>
        <p:nvSpPr>
          <p:cNvPr id="3" name="Content Placeholder 2"/>
          <p:cNvSpPr>
            <a:spLocks noGrp="1"/>
          </p:cNvSpPr>
          <p:nvPr>
            <p:ph idx="1"/>
          </p:nvPr>
        </p:nvSpPr>
        <p:spPr>
          <a:xfrm>
            <a:off x="381000" y="990600"/>
            <a:ext cx="8229600" cy="3962400"/>
          </a:xfrm>
        </p:spPr>
        <p:txBody>
          <a:bodyPr>
            <a:normAutofit fontScale="92500" lnSpcReduction="20000"/>
          </a:bodyPr>
          <a:lstStyle/>
          <a:p>
            <a:pPr marL="0" indent="0">
              <a:buNone/>
            </a:pPr>
            <a:r>
              <a:rPr lang="en-US" b="1" dirty="0" smtClean="0">
                <a:solidFill>
                  <a:schemeClr val="bg1"/>
                </a:solidFill>
              </a:rPr>
              <a:t>16</a:t>
            </a:r>
            <a:r>
              <a:rPr lang="en-US" dirty="0" smtClean="0">
                <a:solidFill>
                  <a:schemeClr val="bg1">
                    <a:lumMod val="95000"/>
                  </a:schemeClr>
                </a:solidFill>
              </a:rPr>
              <a:t>  </a:t>
            </a:r>
            <a:r>
              <a:rPr lang="en-US" b="1" dirty="0" smtClean="0">
                <a:solidFill>
                  <a:schemeClr val="accent6">
                    <a:lumMod val="40000"/>
                    <a:lumOff val="60000"/>
                  </a:schemeClr>
                </a:solidFill>
              </a:rPr>
              <a:t>And the people went out, and spoiled the </a:t>
            </a:r>
            <a:br>
              <a:rPr lang="en-US" b="1" dirty="0" smtClean="0">
                <a:solidFill>
                  <a:schemeClr val="accent6">
                    <a:lumMod val="40000"/>
                    <a:lumOff val="60000"/>
                  </a:schemeClr>
                </a:solidFill>
              </a:rPr>
            </a:br>
            <a:r>
              <a:rPr lang="en-US" b="1" dirty="0" smtClean="0">
                <a:solidFill>
                  <a:schemeClr val="accent6">
                    <a:lumMod val="40000"/>
                    <a:lumOff val="60000"/>
                  </a:schemeClr>
                </a:solidFill>
              </a:rPr>
              <a:t>tents of the Syrians.  </a:t>
            </a:r>
            <a:r>
              <a:rPr lang="en-US" b="1" dirty="0" smtClean="0">
                <a:solidFill>
                  <a:srgbClr val="FFFF00"/>
                </a:solidFill>
              </a:rPr>
              <a:t>So a measure of </a:t>
            </a:r>
            <a:r>
              <a:rPr lang="en-US" b="1" dirty="0" smtClean="0">
                <a:solidFill>
                  <a:schemeClr val="bg1"/>
                </a:solidFill>
              </a:rPr>
              <a:t>fine flour </a:t>
            </a:r>
            <a:br>
              <a:rPr lang="en-US" b="1" dirty="0" smtClean="0">
                <a:solidFill>
                  <a:schemeClr val="bg1"/>
                </a:solidFill>
              </a:rPr>
            </a:br>
            <a:r>
              <a:rPr lang="en-US" b="1" dirty="0" smtClean="0">
                <a:solidFill>
                  <a:srgbClr val="FFFF00"/>
                </a:solidFill>
              </a:rPr>
              <a:t>was sold for </a:t>
            </a:r>
            <a:r>
              <a:rPr lang="en-US" b="1" dirty="0" smtClean="0">
                <a:solidFill>
                  <a:schemeClr val="bg1"/>
                </a:solidFill>
              </a:rPr>
              <a:t>a shekel,</a:t>
            </a:r>
            <a:r>
              <a:rPr lang="en-US" b="1" dirty="0" smtClean="0">
                <a:solidFill>
                  <a:srgbClr val="FFFF00"/>
                </a:solidFill>
              </a:rPr>
              <a:t> and two measures of </a:t>
            </a:r>
            <a:br>
              <a:rPr lang="en-US" b="1" dirty="0" smtClean="0">
                <a:solidFill>
                  <a:srgbClr val="FFFF00"/>
                </a:solidFill>
              </a:rPr>
            </a:br>
            <a:r>
              <a:rPr lang="en-US" b="1" dirty="0" smtClean="0">
                <a:solidFill>
                  <a:schemeClr val="bg1"/>
                </a:solidFill>
              </a:rPr>
              <a:t>barley</a:t>
            </a:r>
            <a:r>
              <a:rPr lang="en-US" b="1" dirty="0" smtClean="0">
                <a:solidFill>
                  <a:srgbClr val="FFFF00"/>
                </a:solidFill>
              </a:rPr>
              <a:t> for </a:t>
            </a:r>
            <a:r>
              <a:rPr lang="en-US" b="1" dirty="0" smtClean="0">
                <a:solidFill>
                  <a:schemeClr val="bg1"/>
                </a:solidFill>
              </a:rPr>
              <a:t>a shekel,</a:t>
            </a:r>
            <a:r>
              <a:rPr lang="en-US" b="1" dirty="0" smtClean="0">
                <a:solidFill>
                  <a:srgbClr val="FFFF00"/>
                </a:solidFill>
              </a:rPr>
              <a:t> </a:t>
            </a:r>
            <a:r>
              <a:rPr lang="en-US" b="1" dirty="0" smtClean="0">
                <a:solidFill>
                  <a:schemeClr val="accent5">
                    <a:lumMod val="40000"/>
                    <a:lumOff val="60000"/>
                  </a:schemeClr>
                </a:solidFill>
              </a:rPr>
              <a:t>according to the word of </a:t>
            </a:r>
            <a:br>
              <a:rPr lang="en-US" b="1" dirty="0" smtClean="0">
                <a:solidFill>
                  <a:schemeClr val="accent5">
                    <a:lumMod val="40000"/>
                    <a:lumOff val="60000"/>
                  </a:schemeClr>
                </a:solidFill>
              </a:rPr>
            </a:br>
            <a:r>
              <a:rPr lang="en-US" b="1" dirty="0" smtClean="0">
                <a:solidFill>
                  <a:schemeClr val="accent5">
                    <a:lumMod val="40000"/>
                    <a:lumOff val="60000"/>
                  </a:schemeClr>
                </a:solidFill>
              </a:rPr>
              <a:t>Yahuah</a:t>
            </a:r>
            <a:r>
              <a:rPr lang="en-US" dirty="0" smtClean="0">
                <a:solidFill>
                  <a:schemeClr val="accent5">
                    <a:lumMod val="40000"/>
                    <a:lumOff val="60000"/>
                  </a:schemeClr>
                </a:solidFill>
              </a:rPr>
              <a:t>.</a:t>
            </a:r>
          </a:p>
          <a:p>
            <a:pPr marL="0" indent="0">
              <a:buNone/>
            </a:pPr>
            <a:r>
              <a:rPr lang="en-US" sz="1050" dirty="0" smtClean="0">
                <a:solidFill>
                  <a:schemeClr val="bg1">
                    <a:lumMod val="95000"/>
                  </a:schemeClr>
                </a:solidFill>
              </a:rPr>
              <a:t/>
            </a:r>
            <a:br>
              <a:rPr lang="en-US" sz="1050" dirty="0" smtClean="0">
                <a:solidFill>
                  <a:schemeClr val="bg1">
                    <a:lumMod val="95000"/>
                  </a:schemeClr>
                </a:solidFill>
              </a:rPr>
            </a:br>
            <a:r>
              <a:rPr lang="en-US" b="1" dirty="0" smtClean="0">
                <a:solidFill>
                  <a:schemeClr val="bg1"/>
                </a:solidFill>
              </a:rPr>
              <a:t>17</a:t>
            </a:r>
            <a:r>
              <a:rPr lang="en-US" dirty="0" smtClean="0">
                <a:solidFill>
                  <a:schemeClr val="bg1">
                    <a:lumMod val="95000"/>
                  </a:schemeClr>
                </a:solidFill>
              </a:rPr>
              <a:t>  </a:t>
            </a:r>
            <a:r>
              <a:rPr lang="en-US" dirty="0" smtClean="0">
                <a:solidFill>
                  <a:srgbClr val="FFFF00"/>
                </a:solidFill>
              </a:rPr>
              <a:t>And the king appointed </a:t>
            </a:r>
            <a:r>
              <a:rPr lang="en-US" b="1" u="sng" dirty="0" smtClean="0">
                <a:solidFill>
                  <a:srgbClr val="FFFF00"/>
                </a:solidFill>
              </a:rPr>
              <a:t>the lord</a:t>
            </a:r>
            <a:r>
              <a:rPr lang="en-US" b="1" dirty="0" smtClean="0">
                <a:solidFill>
                  <a:srgbClr val="FFFF00"/>
                </a:solidFill>
              </a:rPr>
              <a:t> </a:t>
            </a:r>
            <a:r>
              <a:rPr lang="en-US" dirty="0" smtClean="0">
                <a:solidFill>
                  <a:srgbClr val="FFFF00"/>
                </a:solidFill>
              </a:rPr>
              <a:t>on whose hand he leaned to have the charge of the gate:  </a:t>
            </a:r>
            <a:r>
              <a:rPr lang="en-US" dirty="0" smtClean="0">
                <a:solidFill>
                  <a:schemeClr val="accent3">
                    <a:lumMod val="40000"/>
                    <a:lumOff val="60000"/>
                  </a:schemeClr>
                </a:solidFill>
              </a:rPr>
              <a:t>and </a:t>
            </a:r>
            <a:r>
              <a:rPr lang="en-US" b="1" u="sng" dirty="0" smtClean="0">
                <a:solidFill>
                  <a:schemeClr val="accent3">
                    <a:lumMod val="40000"/>
                    <a:lumOff val="60000"/>
                  </a:schemeClr>
                </a:solidFill>
              </a:rPr>
              <a:t>the people </a:t>
            </a:r>
            <a:r>
              <a:rPr lang="en-US" b="1" u="sng" dirty="0" err="1" smtClean="0">
                <a:solidFill>
                  <a:schemeClr val="accent3">
                    <a:lumMod val="40000"/>
                    <a:lumOff val="60000"/>
                  </a:schemeClr>
                </a:solidFill>
              </a:rPr>
              <a:t>trode</a:t>
            </a:r>
            <a:r>
              <a:rPr lang="en-US" b="1" u="sng" dirty="0" smtClean="0">
                <a:solidFill>
                  <a:schemeClr val="accent3">
                    <a:lumMod val="40000"/>
                    <a:lumOff val="60000"/>
                  </a:schemeClr>
                </a:solidFill>
              </a:rPr>
              <a:t> upon him in the gate, and he died</a:t>
            </a:r>
            <a:r>
              <a:rPr lang="en-US" dirty="0" smtClean="0">
                <a:solidFill>
                  <a:schemeClr val="accent3">
                    <a:lumMod val="40000"/>
                    <a:lumOff val="60000"/>
                  </a:schemeClr>
                </a:solidFill>
              </a:rPr>
              <a:t>, </a:t>
            </a:r>
            <a:br>
              <a:rPr lang="en-US" dirty="0" smtClean="0">
                <a:solidFill>
                  <a:schemeClr val="accent3">
                    <a:lumMod val="40000"/>
                    <a:lumOff val="60000"/>
                  </a:schemeClr>
                </a:solidFill>
              </a:rPr>
            </a:br>
            <a:r>
              <a:rPr lang="en-US" b="1" dirty="0" smtClean="0">
                <a:solidFill>
                  <a:schemeClr val="bg1">
                    <a:lumMod val="95000"/>
                  </a:schemeClr>
                </a:solidFill>
              </a:rPr>
              <a:t>as the man of </a:t>
            </a:r>
            <a:r>
              <a:rPr lang="en-US" b="1" dirty="0" smtClean="0">
                <a:solidFill>
                  <a:srgbClr val="00B0F0"/>
                </a:solidFill>
              </a:rPr>
              <a:t>Yahuah</a:t>
            </a:r>
            <a:r>
              <a:rPr lang="en-US" b="1" dirty="0" smtClean="0">
                <a:solidFill>
                  <a:schemeClr val="bg1">
                    <a:lumMod val="95000"/>
                  </a:schemeClr>
                </a:solidFill>
              </a:rPr>
              <a:t> had said, who </a:t>
            </a:r>
            <a:r>
              <a:rPr lang="en-US" b="1" dirty="0" err="1" smtClean="0">
                <a:solidFill>
                  <a:schemeClr val="bg1">
                    <a:lumMod val="95000"/>
                  </a:schemeClr>
                </a:solidFill>
              </a:rPr>
              <a:t>spake</a:t>
            </a:r>
            <a:r>
              <a:rPr lang="en-US" b="1" dirty="0" smtClean="0">
                <a:solidFill>
                  <a:schemeClr val="bg1">
                    <a:lumMod val="95000"/>
                  </a:schemeClr>
                </a:solidFill>
              </a:rPr>
              <a:t> when the king came down to him.</a:t>
            </a:r>
          </a:p>
        </p:txBody>
      </p:sp>
      <p:sp>
        <p:nvSpPr>
          <p:cNvPr id="4" name="Slide Number Placeholder 3"/>
          <p:cNvSpPr>
            <a:spLocks noGrp="1"/>
          </p:cNvSpPr>
          <p:nvPr>
            <p:ph type="sldNum" sz="quarter" idx="12"/>
          </p:nvPr>
        </p:nvSpPr>
        <p:spPr>
          <a:xfrm>
            <a:off x="6934200" y="6483910"/>
            <a:ext cx="2133600" cy="365125"/>
          </a:xfrm>
        </p:spPr>
        <p:txBody>
          <a:bodyPr/>
          <a:lstStyle/>
          <a:p>
            <a:fld id="{F9EA9ADF-BF16-47CA-967F-74531E511AEB}"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362173913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010400" cy="11430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rgbClr val="00B0F0"/>
                </a:solidFill>
                <a:latin typeface="Arial Rounded MT Bold" pitchFamily="34" charset="0"/>
              </a:rPr>
              <a:t>2 Kings 7:18-20 </a:t>
            </a:r>
            <a:r>
              <a:rPr lang="en-US" b="1" dirty="0" smtClean="0">
                <a:ln w="50800"/>
                <a:solidFill>
                  <a:schemeClr val="bg1">
                    <a:shade val="50000"/>
                  </a:schemeClr>
                </a:solidFill>
                <a:latin typeface="Arial Rounded MT Bold" pitchFamily="34" charset="0"/>
              </a:rPr>
              <a:t/>
            </a:r>
            <a:br>
              <a:rPr lang="en-US" b="1" dirty="0" smtClean="0">
                <a:ln w="50800"/>
                <a:solidFill>
                  <a:schemeClr val="bg1">
                    <a:shade val="50000"/>
                  </a:schemeClr>
                </a:solidFill>
                <a:latin typeface="Arial Rounded MT Bold" pitchFamily="34" charset="0"/>
              </a:rPr>
            </a:br>
            <a:r>
              <a:rPr lang="en-US" b="1" dirty="0">
                <a:ln w="50800"/>
                <a:solidFill>
                  <a:schemeClr val="accent5">
                    <a:lumMod val="60000"/>
                    <a:lumOff val="40000"/>
                  </a:schemeClr>
                </a:solidFill>
                <a:latin typeface="Arial Rounded MT Bold" pitchFamily="34" charset="0"/>
              </a:rPr>
              <a:t>Elisha’s Prophecy Fulfilled</a:t>
            </a:r>
            <a:endParaRPr lang="en-US" b="1" dirty="0">
              <a:ln w="50800"/>
              <a:solidFill>
                <a:schemeClr val="bg1">
                  <a:shade val="50000"/>
                </a:schemeClr>
              </a:solidFill>
              <a:latin typeface="Arial Rounded MT Bold" pitchFamily="34" charset="0"/>
            </a:endParaRPr>
          </a:p>
        </p:txBody>
      </p:sp>
      <p:sp>
        <p:nvSpPr>
          <p:cNvPr id="3" name="Content Placeholder 2"/>
          <p:cNvSpPr>
            <a:spLocks noGrp="1"/>
          </p:cNvSpPr>
          <p:nvPr>
            <p:ph idx="1"/>
          </p:nvPr>
        </p:nvSpPr>
        <p:spPr>
          <a:xfrm>
            <a:off x="381000" y="1371600"/>
            <a:ext cx="7848600" cy="4953000"/>
          </a:xfrm>
          <a:effectLst>
            <a:glow rad="228600">
              <a:schemeClr val="accent5">
                <a:satMod val="175000"/>
                <a:alpha val="40000"/>
              </a:schemeClr>
            </a:glow>
          </a:effectLst>
        </p:spPr>
        <p:txBody>
          <a:bodyPr>
            <a:normAutofit lnSpcReduction="10000"/>
          </a:bodyPr>
          <a:lstStyle/>
          <a:p>
            <a:pPr marL="0" indent="0">
              <a:buNone/>
            </a:pPr>
            <a:r>
              <a:rPr lang="en-US" sz="2600" b="1" dirty="0" smtClean="0">
                <a:solidFill>
                  <a:schemeClr val="bg1">
                    <a:lumMod val="95000"/>
                  </a:schemeClr>
                </a:solidFill>
              </a:rPr>
              <a:t>18</a:t>
            </a:r>
            <a:r>
              <a:rPr lang="en-US" sz="2600" dirty="0" smtClean="0">
                <a:solidFill>
                  <a:schemeClr val="accent3">
                    <a:lumMod val="40000"/>
                    <a:lumOff val="60000"/>
                  </a:schemeClr>
                </a:solidFill>
              </a:rPr>
              <a:t>  </a:t>
            </a:r>
            <a:r>
              <a:rPr lang="en-US" sz="2600" b="1" dirty="0" smtClean="0">
                <a:solidFill>
                  <a:srgbClr val="FFFFCC"/>
                </a:solidFill>
              </a:rPr>
              <a:t>And it came to pass as the man of </a:t>
            </a:r>
            <a:r>
              <a:rPr lang="en-US" sz="2600" b="1" dirty="0" smtClean="0">
                <a:solidFill>
                  <a:srgbClr val="00B0F0"/>
                </a:solidFill>
              </a:rPr>
              <a:t>Yahuah</a:t>
            </a:r>
            <a:r>
              <a:rPr lang="en-US" sz="2600" b="1" dirty="0" smtClean="0">
                <a:solidFill>
                  <a:srgbClr val="FFFFCC"/>
                </a:solidFill>
              </a:rPr>
              <a:t> had spoken to the king, saying, Two measures of barley for a shekel, and a measure of fine flour for a shekel, shall be </a:t>
            </a:r>
            <a:r>
              <a:rPr lang="en-US" sz="2600" b="1" dirty="0" smtClean="0">
                <a:solidFill>
                  <a:srgbClr val="FFC000"/>
                </a:solidFill>
              </a:rPr>
              <a:t>to morrow about this time </a:t>
            </a:r>
            <a:r>
              <a:rPr lang="en-US" sz="2600" b="1" dirty="0" smtClean="0">
                <a:solidFill>
                  <a:srgbClr val="FFFFCC"/>
                </a:solidFill>
              </a:rPr>
              <a:t>in the gate of </a:t>
            </a:r>
            <a:r>
              <a:rPr lang="en-US" sz="2600" b="1" dirty="0" smtClean="0">
                <a:solidFill>
                  <a:srgbClr val="FFFFCC"/>
                </a:solidFill>
                <a:effectLst>
                  <a:outerShdw blurRad="38100" dist="38100" dir="2700000" algn="tl">
                    <a:srgbClr val="000000">
                      <a:alpha val="43137"/>
                    </a:srgbClr>
                  </a:outerShdw>
                </a:effectLst>
              </a:rPr>
              <a:t>Samaria</a:t>
            </a:r>
            <a:r>
              <a:rPr lang="en-US" sz="2600" b="1" dirty="0" smtClean="0">
                <a:solidFill>
                  <a:srgbClr val="FFFFCC"/>
                </a:solidFill>
              </a:rPr>
              <a:t>:</a:t>
            </a:r>
          </a:p>
          <a:p>
            <a:pPr marL="0" indent="0">
              <a:buNone/>
            </a:pPr>
            <a:r>
              <a:rPr lang="en-US" sz="500" b="1" dirty="0" smtClean="0"/>
              <a:t/>
            </a:r>
            <a:br>
              <a:rPr lang="en-US" sz="500" b="1" dirty="0" smtClean="0"/>
            </a:br>
            <a:r>
              <a:rPr lang="en-US" sz="2600" b="1" dirty="0" smtClean="0">
                <a:solidFill>
                  <a:schemeClr val="bg1">
                    <a:lumMod val="95000"/>
                  </a:schemeClr>
                </a:solidFill>
              </a:rPr>
              <a:t>19</a:t>
            </a:r>
            <a:r>
              <a:rPr lang="en-US" sz="2600" b="1" dirty="0" smtClean="0">
                <a:solidFill>
                  <a:schemeClr val="accent3">
                    <a:lumMod val="40000"/>
                    <a:lumOff val="60000"/>
                  </a:schemeClr>
                </a:solidFill>
              </a:rPr>
              <a:t>  </a:t>
            </a:r>
            <a:r>
              <a:rPr lang="en-US" sz="2600" b="1" dirty="0" smtClean="0">
                <a:solidFill>
                  <a:srgbClr val="FFFFCC"/>
                </a:solidFill>
              </a:rPr>
              <a:t>And that lord answered the man of </a:t>
            </a:r>
            <a:r>
              <a:rPr lang="en-US" sz="2600" b="1" dirty="0" smtClean="0">
                <a:solidFill>
                  <a:srgbClr val="00B0F0"/>
                </a:solidFill>
              </a:rPr>
              <a:t>Yahuah,</a:t>
            </a:r>
            <a:r>
              <a:rPr lang="en-US" sz="2600" b="1" dirty="0" smtClean="0">
                <a:solidFill>
                  <a:srgbClr val="FFFFCC"/>
                </a:solidFill>
              </a:rPr>
              <a:t> and said, Now, behold, if </a:t>
            </a:r>
            <a:r>
              <a:rPr lang="en-US" sz="2600" b="1" dirty="0">
                <a:solidFill>
                  <a:srgbClr val="00B0F0"/>
                </a:solidFill>
              </a:rPr>
              <a:t>Yahuah </a:t>
            </a:r>
            <a:r>
              <a:rPr lang="en-US" sz="2600" b="1" dirty="0" smtClean="0">
                <a:solidFill>
                  <a:srgbClr val="FFFFCC"/>
                </a:solidFill>
              </a:rPr>
              <a:t>should make windows in heaven, might such a thing be?  And he said, Behold, thou shalt see it with thine eyes, but shalt not eat thereof.</a:t>
            </a:r>
          </a:p>
          <a:p>
            <a:pPr marL="0" indent="0">
              <a:buNone/>
            </a:pPr>
            <a:r>
              <a:rPr lang="en-US" sz="600" b="1" dirty="0" smtClean="0">
                <a:solidFill>
                  <a:schemeClr val="accent3">
                    <a:lumMod val="40000"/>
                    <a:lumOff val="60000"/>
                  </a:schemeClr>
                </a:solidFill>
              </a:rPr>
              <a:t/>
            </a:r>
            <a:br>
              <a:rPr lang="en-US" sz="600" b="1" dirty="0" smtClean="0">
                <a:solidFill>
                  <a:schemeClr val="accent3">
                    <a:lumMod val="40000"/>
                    <a:lumOff val="60000"/>
                  </a:schemeClr>
                </a:solidFill>
              </a:rPr>
            </a:br>
            <a:r>
              <a:rPr lang="en-US" sz="2600" b="1" dirty="0" smtClean="0">
                <a:solidFill>
                  <a:schemeClr val="bg1">
                    <a:lumMod val="95000"/>
                  </a:schemeClr>
                </a:solidFill>
              </a:rPr>
              <a:t>20</a:t>
            </a:r>
            <a:r>
              <a:rPr lang="en-US" sz="2600" b="1" dirty="0" smtClean="0">
                <a:solidFill>
                  <a:schemeClr val="accent3">
                    <a:lumMod val="40000"/>
                    <a:lumOff val="60000"/>
                  </a:schemeClr>
                </a:solidFill>
              </a:rPr>
              <a:t>  </a:t>
            </a:r>
            <a:r>
              <a:rPr lang="en-US" b="1" spc="50" dirty="0" smtClean="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t>And so it fell out unto him: for the people </a:t>
            </a:r>
            <a:r>
              <a:rPr lang="en-US" b="1" spc="50" dirty="0" err="1" smtClean="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t>trode</a:t>
            </a:r>
            <a:r>
              <a:rPr lang="en-US" b="1" spc="50" dirty="0" smtClean="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t> upon him in the gate, </a:t>
            </a:r>
            <a:r>
              <a:rPr lang="en-US" b="1" spc="50" dirty="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t/>
            </a:r>
            <a:br>
              <a:rPr lang="en-US" b="1" spc="50" dirty="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glow rad="228600">
                    <a:schemeClr val="accent1">
                      <a:satMod val="175000"/>
                      <a:alpha val="40000"/>
                    </a:schemeClr>
                  </a:glow>
                  <a:outerShdw blurRad="38100" dist="38100" dir="2700000" algn="tl">
                    <a:srgbClr val="000000">
                      <a:alpha val="43137"/>
                    </a:srgbClr>
                  </a:outerShdw>
                </a:effectLst>
              </a:rPr>
              <a:t>and he died.</a:t>
            </a:r>
          </a:p>
          <a:p>
            <a:pPr marL="0" indent="0">
              <a:buNone/>
            </a:pPr>
            <a:endParaRPr lang="en-US" dirty="0" smtClean="0">
              <a:solidFill>
                <a:schemeClr val="accent3">
                  <a:lumMod val="40000"/>
                  <a:lumOff val="60000"/>
                </a:schemeClr>
              </a:solidFill>
            </a:endParaRPr>
          </a:p>
          <a:p>
            <a:endParaRPr lang="en-US" dirty="0">
              <a:solidFill>
                <a:schemeClr val="accent3">
                  <a:lumMod val="40000"/>
                  <a:lumOff val="60000"/>
                </a:schemeClr>
              </a:solidFill>
            </a:endParaRPr>
          </a:p>
        </p:txBody>
      </p:sp>
      <p:sp>
        <p:nvSpPr>
          <p:cNvPr id="4" name="Slide Number Placeholder 3"/>
          <p:cNvSpPr>
            <a:spLocks noGrp="1"/>
          </p:cNvSpPr>
          <p:nvPr>
            <p:ph type="sldNum" sz="quarter" idx="12"/>
          </p:nvPr>
        </p:nvSpPr>
        <p:spPr>
          <a:xfrm>
            <a:off x="6858000" y="6400800"/>
            <a:ext cx="2133600" cy="365125"/>
          </a:xfrm>
        </p:spPr>
        <p:txBody>
          <a:bodyPr/>
          <a:lstStyle/>
          <a:p>
            <a:fld id="{F9EA9ADF-BF16-47CA-967F-74531E511AEB}" type="slidenum">
              <a:rPr lang="en-US" smtClean="0">
                <a:ln>
                  <a:solidFill>
                    <a:schemeClr val="bg1"/>
                  </a:solidFill>
                </a:ln>
              </a:rPr>
              <a:t>23</a:t>
            </a:fld>
            <a:endParaRPr lang="en-US" dirty="0">
              <a:ln>
                <a:solidFill>
                  <a:schemeClr val="bg1"/>
                </a:solidFill>
              </a:ln>
            </a:endParaRPr>
          </a:p>
        </p:txBody>
      </p:sp>
    </p:spTree>
    <p:extLst>
      <p:ext uri="{BB962C8B-B14F-4D97-AF65-F5344CB8AC3E}">
        <p14:creationId xmlns:p14="http://schemas.microsoft.com/office/powerpoint/2010/main" val="3732822121"/>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6248400"/>
            <a:ext cx="9296400" cy="646331"/>
          </a:xfrm>
          <a:prstGeom prst="rect">
            <a:avLst/>
          </a:prstGeom>
          <a:solidFill>
            <a:srgbClr val="FF000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bodyPr>
          <a:lstStyle/>
          <a:p>
            <a:endParaRPr lang="en-US" dirty="0" smtClean="0"/>
          </a:p>
          <a:p>
            <a:endParaRPr lang="en-US" dirty="0"/>
          </a:p>
        </p:txBody>
      </p:sp>
      <p:sp>
        <p:nvSpPr>
          <p:cNvPr id="2" name="Title 1"/>
          <p:cNvSpPr>
            <a:spLocks noGrp="1"/>
          </p:cNvSpPr>
          <p:nvPr>
            <p:ph type="title"/>
          </p:nvPr>
        </p:nvSpPr>
        <p:spPr>
          <a:xfrm>
            <a:off x="0" y="116504"/>
            <a:ext cx="9144000" cy="874096"/>
          </a:xfrm>
          <a:noFill/>
          <a:effectLst>
            <a:glow rad="228600">
              <a:schemeClr val="accent2">
                <a:satMod val="175000"/>
                <a:alpha val="40000"/>
              </a:schemeClr>
            </a:glow>
          </a:effectLst>
        </p:spPr>
        <p:txBody>
          <a:bodyPr>
            <a:noAutofit/>
            <a:scene3d>
              <a:camera prst="orthographicFront"/>
              <a:lightRig rig="threePt" dir="t"/>
            </a:scene3d>
            <a:sp3d extrusionH="57150">
              <a:bevelT w="38100" h="38100"/>
            </a:sp3d>
          </a:bodyPr>
          <a:lstStyle/>
          <a:p>
            <a:r>
              <a:rPr lang="en-US" sz="36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Is Everyone’s “day” on the Same Page?</a:t>
            </a:r>
            <a:endParaRPr lang="en-US" sz="3600" dirty="0">
              <a:latin typeface="Arial Rounded MT Bold" pitchFamily="34" charset="0"/>
            </a:endParaRPr>
          </a:p>
        </p:txBody>
      </p:sp>
      <p:pic>
        <p:nvPicPr>
          <p:cNvPr id="7170" name="Picture 2" descr="C:\Users\Rae\Desktop\do boy gla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53200" y="1371600"/>
            <a:ext cx="252196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Rae\Desktop\dough boy 3 red arrow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6000"/>
            <a:ext cx="4743404" cy="4724400"/>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1424681"/>
            <a:ext cx="2738250"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King </a:t>
            </a:r>
          </a:p>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Jehoram’s</a:t>
            </a:r>
          </a:p>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“day.”</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4343400" y="1219200"/>
            <a:ext cx="226658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Elisha’s</a:t>
            </a:r>
          </a:p>
          <a:p>
            <a:pPr algn="ctr"/>
            <a:r>
              <a:rPr lang="en-US" sz="5400" b="1" dirty="0" smtClean="0">
                <a:ln w="11430"/>
                <a:solidFill>
                  <a:srgbClr val="00B0F0"/>
                </a:solidFill>
                <a:effectLst>
                  <a:outerShdw blurRad="50800" dist="39000" dir="5460000" algn="tl">
                    <a:srgbClr val="000000">
                      <a:alpha val="38000"/>
                    </a:srgbClr>
                  </a:outerShdw>
                </a:effectLst>
              </a:rPr>
              <a:t>“day.”</a:t>
            </a:r>
            <a:endParaRPr lang="en-US" sz="5400" b="1" cap="none" spc="0" dirty="0">
              <a:ln w="11430"/>
              <a:solidFill>
                <a:srgbClr val="00B0F0"/>
              </a:solidFill>
              <a:effectLst>
                <a:outerShdw blurRad="50800" dist="39000" dir="5460000" algn="tl">
                  <a:srgbClr val="000000">
                    <a:alpha val="38000"/>
                  </a:srgbClr>
                </a:outerShdw>
              </a:effectLst>
            </a:endParaRPr>
          </a:p>
        </p:txBody>
      </p:sp>
      <p:sp>
        <p:nvSpPr>
          <p:cNvPr id="8" name="Rectangle 7"/>
          <p:cNvSpPr/>
          <p:nvPr/>
        </p:nvSpPr>
        <p:spPr>
          <a:xfrm>
            <a:off x="5465417" y="3810000"/>
            <a:ext cx="344998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50"/>
                </a:solidFill>
                <a:effectLst>
                  <a:outerShdw blurRad="50800" dist="39000" dir="5460000" algn="tl">
                    <a:srgbClr val="000000">
                      <a:alpha val="38000"/>
                    </a:srgbClr>
                  </a:outerShdw>
                </a:effectLst>
              </a:rPr>
              <a:t>The Leper’s</a:t>
            </a:r>
          </a:p>
          <a:p>
            <a:pPr algn="ctr"/>
            <a:r>
              <a:rPr lang="en-US" sz="5400" b="1" dirty="0" smtClean="0">
                <a:ln w="11430"/>
                <a:solidFill>
                  <a:srgbClr val="00B050"/>
                </a:solidFill>
                <a:effectLst>
                  <a:outerShdw blurRad="50800" dist="39000" dir="5460000" algn="tl">
                    <a:srgbClr val="000000">
                      <a:alpha val="38000"/>
                    </a:srgbClr>
                  </a:outerShdw>
                </a:effectLst>
              </a:rPr>
              <a:t>“day.”</a:t>
            </a:r>
            <a:endParaRPr lang="en-US" sz="5400" b="1" cap="none" spc="0" dirty="0">
              <a:ln w="11430"/>
              <a:solidFill>
                <a:srgbClr val="00B050"/>
              </a:solidFill>
              <a:effectLst>
                <a:outerShdw blurRad="50800" dist="39000" dir="5460000" algn="tl">
                  <a:srgbClr val="000000">
                    <a:alpha val="38000"/>
                  </a:srgbClr>
                </a:outerShdw>
              </a:effectLst>
            </a:endParaRPr>
          </a:p>
        </p:txBody>
      </p:sp>
      <p:sp>
        <p:nvSpPr>
          <p:cNvPr id="6" name="Slide Number Placeholder 5"/>
          <p:cNvSpPr>
            <a:spLocks noGrp="1"/>
          </p:cNvSpPr>
          <p:nvPr>
            <p:ph type="sldNum" sz="quarter" idx="12"/>
          </p:nvPr>
        </p:nvSpPr>
        <p:spPr>
          <a:xfrm>
            <a:off x="6941562" y="6492875"/>
            <a:ext cx="2133600" cy="365125"/>
          </a:xfrm>
        </p:spPr>
        <p:txBody>
          <a:bodyPr/>
          <a:lstStyle/>
          <a:p>
            <a:fld id="{F9EA9ADF-BF16-47CA-967F-74531E511AEB}" type="slidenum">
              <a:rPr lang="en-US" smtClean="0">
                <a:ln>
                  <a:solidFill>
                    <a:schemeClr val="bg1"/>
                  </a:solidFill>
                </a:ln>
              </a:rPr>
              <a:t>24</a:t>
            </a:fld>
            <a:endParaRPr lang="en-US" dirty="0">
              <a:ln>
                <a:solidFill>
                  <a:schemeClr val="bg1"/>
                </a:solidFill>
              </a:ln>
            </a:endParaRPr>
          </a:p>
        </p:txBody>
      </p:sp>
    </p:spTree>
    <p:extLst>
      <p:ext uri="{BB962C8B-B14F-4D97-AF65-F5344CB8AC3E}">
        <p14:creationId xmlns:p14="http://schemas.microsoft.com/office/powerpoint/2010/main" val="361268616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0"/>
                                        <p:tgtEl>
                                          <p:spTgt spid="8"/>
                                        </p:tgtEl>
                                      </p:cBhvr>
                                    </p:animEffect>
                                    <p:anim calcmode="lin" valueType="num">
                                      <p:cBhvr>
                                        <p:cTn id="20" dur="1500" fill="hold"/>
                                        <p:tgtEl>
                                          <p:spTgt spid="8"/>
                                        </p:tgtEl>
                                        <p:attrNameLst>
                                          <p:attrName>ppt_x</p:attrName>
                                        </p:attrNameLst>
                                      </p:cBhvr>
                                      <p:tavLst>
                                        <p:tav tm="0">
                                          <p:val>
                                            <p:strVal val="#ppt_x"/>
                                          </p:val>
                                        </p:tav>
                                        <p:tav tm="100000">
                                          <p:val>
                                            <p:strVal val="#ppt_x"/>
                                          </p:val>
                                        </p:tav>
                                      </p:tavLst>
                                    </p:anim>
                                    <p:anim calcmode="lin" valueType="num">
                                      <p:cBhvr>
                                        <p:cTn id="21"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923330"/>
            <a:ext cx="8229600" cy="4983163"/>
          </a:xfrm>
        </p:spPr>
        <p:txBody>
          <a:bodyPr>
            <a:normAutofit fontScale="92500"/>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King Jehoram was the son of the very wicked King Ahab of the northern tribes of Israel.</a:t>
            </a:r>
          </a:p>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Most of the time the kings of Israel followed the pagan ways of worship and led the people to practice these wicked ways.</a:t>
            </a:r>
          </a:p>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Who knows whether King Jehoram was honoring </a:t>
            </a:r>
            <a:r>
              <a:rPr lang="en-US" b="1" spc="50" dirty="0" smtClean="0">
                <a:ln w="13500">
                  <a:solidFill>
                    <a:schemeClr val="accent1">
                      <a:shade val="2500"/>
                      <a:alpha val="6500"/>
                    </a:schemeClr>
                  </a:solidFill>
                  <a:prstDash val="solid"/>
                </a:ln>
                <a:solidFill>
                  <a:srgbClr val="00B0F0">
                    <a:alpha val="95000"/>
                  </a:srgbClr>
                </a:solidFill>
                <a:effectLst>
                  <a:innerShdw blurRad="50900" dist="38500" dir="13500000">
                    <a:srgbClr val="000000">
                      <a:alpha val="60000"/>
                    </a:srgbClr>
                  </a:innerShdw>
                </a:effectLst>
              </a:rPr>
              <a:t>Yahuah’s</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“Covenant of the Day”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this time?! </a:t>
            </a:r>
          </a:p>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Or, will the details in this account reveal the truth about this matter?</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4" name="Rectangle 3"/>
          <p:cNvSpPr/>
          <p:nvPr/>
        </p:nvSpPr>
        <p:spPr>
          <a:xfrm>
            <a:off x="152400" y="0"/>
            <a:ext cx="89154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King Jehoram’s “Day”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5" name="Slide Number Placeholder 4"/>
          <p:cNvSpPr>
            <a:spLocks noGrp="1"/>
          </p:cNvSpPr>
          <p:nvPr>
            <p:ph type="sldNum" sz="quarter" idx="12"/>
          </p:nvPr>
        </p:nvSpPr>
        <p:spPr>
          <a:xfrm>
            <a:off x="6934200" y="6400800"/>
            <a:ext cx="2133600" cy="365125"/>
          </a:xfrm>
        </p:spPr>
        <p:txBody>
          <a:bodyPr/>
          <a:lstStyle/>
          <a:p>
            <a:fld id="{F9EA9ADF-BF16-47CA-967F-74531E511AEB}" type="slidenum">
              <a:rPr lang="en-US" smtClean="0">
                <a:ln>
                  <a:solidFill>
                    <a:schemeClr val="bg1"/>
                  </a:solidFill>
                </a:ln>
                <a:solidFill>
                  <a:schemeClr val="bg1"/>
                </a:solidFill>
              </a:rPr>
              <a:t>25</a:t>
            </a:fld>
            <a:endParaRPr lang="en-US" dirty="0">
              <a:ln>
                <a:solidFill>
                  <a:schemeClr val="bg1"/>
                </a:solidFill>
              </a:ln>
              <a:solidFill>
                <a:schemeClr val="bg1"/>
              </a:solidFill>
            </a:endParaRPr>
          </a:p>
        </p:txBody>
      </p:sp>
    </p:spTree>
    <p:extLst>
      <p:ext uri="{BB962C8B-B14F-4D97-AF65-F5344CB8AC3E}">
        <p14:creationId xmlns:p14="http://schemas.microsoft.com/office/powerpoint/2010/main" val="399190491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When is “King Jehoram’s day”?</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3" name="Content Placeholder 2"/>
          <p:cNvSpPr>
            <a:spLocks noGrp="1"/>
          </p:cNvSpPr>
          <p:nvPr>
            <p:ph idx="1"/>
          </p:nvPr>
        </p:nvSpPr>
        <p:spPr>
          <a:xfrm>
            <a:off x="228600" y="990600"/>
            <a:ext cx="8686800" cy="5867400"/>
          </a:xfrm>
        </p:spPr>
        <p:txBody>
          <a:bodyPr>
            <a:normAutofit fontScale="47500" lnSpcReduction="20000"/>
          </a:bodyPr>
          <a:lstStyle/>
          <a:p>
            <a:pPr marL="0" indent="0" algn="ctr">
              <a:buNone/>
            </a:pPr>
            <a:r>
              <a:rPr lang="en-US" sz="5900" b="1" dirty="0" smtClean="0">
                <a:solidFill>
                  <a:schemeClr val="tx1">
                    <a:lumMod val="75000"/>
                    <a:lumOff val="25000"/>
                  </a:schemeClr>
                </a:solidFill>
              </a:rPr>
              <a:t>The terminology around the events of </a:t>
            </a:r>
            <a:br>
              <a:rPr lang="en-US" sz="5900" b="1" dirty="0" smtClean="0">
                <a:solidFill>
                  <a:schemeClr val="tx1">
                    <a:lumMod val="75000"/>
                    <a:lumOff val="25000"/>
                  </a:schemeClr>
                </a:solidFill>
              </a:rPr>
            </a:br>
            <a:r>
              <a:rPr lang="en-US" sz="5900" b="1" dirty="0" smtClean="0">
                <a:solidFill>
                  <a:schemeClr val="tx1">
                    <a:lumMod val="75000"/>
                    <a:lumOff val="25000"/>
                  </a:schemeClr>
                </a:solidFill>
              </a:rPr>
              <a:t>King Jehoram is given as </a:t>
            </a:r>
            <a:r>
              <a:rPr lang="en-US" sz="5900" b="1" dirty="0" smtClean="0">
                <a:ln>
                  <a:solidFill>
                    <a:srgbClr val="002060"/>
                  </a:solidFill>
                </a:ln>
                <a:solidFill>
                  <a:srgbClr val="FFFF00"/>
                </a:solidFill>
                <a:effectLst>
                  <a:outerShdw blurRad="38100" dist="38100" dir="2700000" algn="tl">
                    <a:srgbClr val="000000">
                      <a:alpha val="43137"/>
                    </a:srgbClr>
                  </a:outerShdw>
                </a:effectLst>
              </a:rPr>
              <a:t>“this day.”</a:t>
            </a:r>
          </a:p>
          <a:p>
            <a:pPr marL="0" indent="0">
              <a:buNone/>
            </a:pPr>
            <a:endParaRPr lang="en-US" sz="4200" b="1" dirty="0" smtClean="0"/>
          </a:p>
          <a:p>
            <a:pPr marL="0" indent="0">
              <a:buNone/>
            </a:pPr>
            <a:r>
              <a:rPr lang="en-US" sz="5100" b="1" dirty="0">
                <a:solidFill>
                  <a:srgbClr val="002060"/>
                </a:solidFill>
              </a:rPr>
              <a:t>2</a:t>
            </a:r>
            <a:r>
              <a:rPr lang="en-US" sz="5100" b="1" dirty="0" smtClean="0">
                <a:solidFill>
                  <a:srgbClr val="002060"/>
                </a:solidFill>
              </a:rPr>
              <a:t> Kings 6:26</a:t>
            </a:r>
            <a:r>
              <a:rPr lang="en-US" sz="5100" dirty="0" smtClean="0">
                <a:solidFill>
                  <a:srgbClr val="002060"/>
                </a:solidFill>
              </a:rPr>
              <a:t>  </a:t>
            </a:r>
            <a:r>
              <a:rPr lang="en-US" sz="5100" dirty="0" smtClean="0"/>
              <a:t>And as the king of Israel </a:t>
            </a:r>
            <a:r>
              <a:rPr lang="en-US" sz="3800" dirty="0" smtClean="0"/>
              <a:t>[King Jehoram] </a:t>
            </a:r>
            <a:r>
              <a:rPr lang="en-US" sz="5100" dirty="0" smtClean="0"/>
              <a:t>was passing by upon the wall …</a:t>
            </a:r>
          </a:p>
          <a:p>
            <a:pPr marL="0" indent="0">
              <a:buNone/>
            </a:pPr>
            <a:endParaRPr lang="en-US" sz="1800" b="1" dirty="0" smtClean="0"/>
          </a:p>
          <a:p>
            <a:pPr marL="0" indent="0">
              <a:buNone/>
            </a:pPr>
            <a:r>
              <a:rPr lang="en-US" sz="5100" b="1" dirty="0" smtClean="0">
                <a:solidFill>
                  <a:srgbClr val="002060"/>
                </a:solidFill>
              </a:rPr>
              <a:t>2 Kings 6:31</a:t>
            </a:r>
            <a:r>
              <a:rPr lang="en-US" sz="5100" dirty="0" smtClean="0">
                <a:solidFill>
                  <a:srgbClr val="002060"/>
                </a:solidFill>
              </a:rPr>
              <a:t>  </a:t>
            </a:r>
            <a:r>
              <a:rPr lang="en-US" sz="5100" dirty="0" smtClean="0"/>
              <a:t>Then he said, </a:t>
            </a:r>
            <a:r>
              <a:rPr lang="en-US" sz="5100" b="1" dirty="0" smtClean="0">
                <a:solidFill>
                  <a:srgbClr val="0070C0"/>
                </a:solidFill>
              </a:rPr>
              <a:t>Yahuah</a:t>
            </a:r>
            <a:r>
              <a:rPr lang="en-US" sz="5100" dirty="0" smtClean="0"/>
              <a:t> do so and more also to me, if </a:t>
            </a:r>
            <a:br>
              <a:rPr lang="en-US" sz="5100" dirty="0" smtClean="0"/>
            </a:br>
            <a:r>
              <a:rPr lang="en-US" sz="5100" dirty="0" smtClean="0"/>
              <a:t>the head of Elisha the son of </a:t>
            </a:r>
            <a:r>
              <a:rPr lang="en-US" sz="5100" dirty="0" err="1" smtClean="0"/>
              <a:t>Shaphat</a:t>
            </a:r>
            <a:r>
              <a:rPr lang="en-US" sz="5100" dirty="0" smtClean="0"/>
              <a:t> shall stand on him </a:t>
            </a:r>
            <a:r>
              <a:rPr lang="en-US" sz="5100" b="1" u="sng" dirty="0" smtClean="0">
                <a:ln>
                  <a:solidFill>
                    <a:srgbClr val="002060"/>
                  </a:solidFill>
                </a:ln>
                <a:solidFill>
                  <a:srgbClr val="FFFF00"/>
                </a:solidFill>
                <a:effectLst>
                  <a:outerShdw blurRad="38100" dist="38100" dir="2700000" algn="tl">
                    <a:srgbClr val="000000">
                      <a:alpha val="43137"/>
                    </a:srgbClr>
                  </a:outerShdw>
                </a:effectLst>
              </a:rPr>
              <a:t>this day</a:t>
            </a:r>
            <a:r>
              <a:rPr lang="en-US" sz="5100" dirty="0" smtClean="0">
                <a:ln>
                  <a:solidFill>
                    <a:srgbClr val="002060"/>
                  </a:solidFill>
                </a:ln>
                <a:solidFill>
                  <a:srgbClr val="FFFF00"/>
                </a:solidFill>
                <a:effectLst>
                  <a:outerShdw blurRad="38100" dist="38100" dir="2700000" algn="tl">
                    <a:srgbClr val="000000">
                      <a:alpha val="43137"/>
                    </a:srgbClr>
                  </a:outerShdw>
                </a:effectLst>
              </a:rPr>
              <a:t>.</a:t>
            </a:r>
            <a:br>
              <a:rPr lang="en-US" sz="5100" dirty="0" smtClean="0">
                <a:ln>
                  <a:solidFill>
                    <a:srgbClr val="002060"/>
                  </a:solidFill>
                </a:ln>
                <a:solidFill>
                  <a:srgbClr val="FFFF00"/>
                </a:solidFill>
                <a:effectLst>
                  <a:outerShdw blurRad="38100" dist="38100" dir="2700000" algn="tl">
                    <a:srgbClr val="000000">
                      <a:alpha val="43137"/>
                    </a:srgbClr>
                  </a:outerShdw>
                </a:effectLst>
              </a:rPr>
            </a:br>
            <a:endParaRPr lang="en-US" sz="5100" dirty="0" smtClean="0">
              <a:ln>
                <a:solidFill>
                  <a:srgbClr val="002060"/>
                </a:solidFill>
              </a:ln>
              <a:solidFill>
                <a:srgbClr val="FFFF00"/>
              </a:solidFill>
              <a:effectLst>
                <a:outerShdw blurRad="38100" dist="38100" dir="2700000" algn="tl">
                  <a:srgbClr val="000000">
                    <a:alpha val="43137"/>
                  </a:srgbClr>
                </a:outerShdw>
              </a:effectLst>
            </a:endParaRPr>
          </a:p>
          <a:p>
            <a:pPr lvl="1">
              <a:buFont typeface="Wingdings" pitchFamily="2" charset="2"/>
              <a:buChar char="Ø"/>
            </a:pPr>
            <a:r>
              <a:rPr lang="en-US" sz="5100" b="1" dirty="0" smtClean="0">
                <a:solidFill>
                  <a:srgbClr val="002060"/>
                </a:solidFill>
              </a:rPr>
              <a:t>According to the context, this event is taking place during </a:t>
            </a:r>
            <a:br>
              <a:rPr lang="en-US" sz="5100" b="1" dirty="0" smtClean="0">
                <a:solidFill>
                  <a:srgbClr val="002060"/>
                </a:solidFill>
              </a:rPr>
            </a:br>
            <a:r>
              <a:rPr lang="en-US" sz="5100" b="1" dirty="0" smtClean="0">
                <a:solidFill>
                  <a:srgbClr val="002060"/>
                </a:solidFill>
              </a:rPr>
              <a:t>the Day Season hours, not the evening, or Night Season.</a:t>
            </a:r>
            <a:r>
              <a:rPr lang="en-US" sz="5100" b="1" dirty="0" smtClean="0"/>
              <a:t/>
            </a:r>
            <a:br>
              <a:rPr lang="en-US" sz="5100" b="1" dirty="0" smtClean="0"/>
            </a:br>
            <a:endParaRPr lang="en-US" sz="5100" b="1" dirty="0" smtClean="0"/>
          </a:p>
          <a:p>
            <a:pPr lvl="1">
              <a:buFont typeface="Wingdings" pitchFamily="2" charset="2"/>
              <a:buChar char="Ø"/>
            </a:pPr>
            <a:r>
              <a:rPr lang="en-US" sz="5100" b="1" dirty="0" smtClean="0">
                <a:ln>
                  <a:solidFill>
                    <a:srgbClr val="002060"/>
                  </a:solidFill>
                </a:ln>
                <a:solidFill>
                  <a:srgbClr val="FF0000"/>
                </a:solidFill>
              </a:rPr>
              <a:t>Jehoram’s threat to Elisha is to be carried out on </a:t>
            </a:r>
            <a:r>
              <a:rPr lang="en-US" sz="5100" b="1" u="sng" dirty="0" smtClean="0">
                <a:ln>
                  <a:solidFill>
                    <a:srgbClr val="002060"/>
                  </a:solidFill>
                </a:ln>
                <a:solidFill>
                  <a:srgbClr val="FFFF00"/>
                </a:solidFill>
                <a:effectLst>
                  <a:outerShdw blurRad="38100" dist="38100" dir="2700000" algn="tl">
                    <a:srgbClr val="000000">
                      <a:alpha val="43137"/>
                    </a:srgbClr>
                  </a:outerShdw>
                </a:effectLst>
              </a:rPr>
              <a:t>this day</a:t>
            </a:r>
            <a:r>
              <a:rPr lang="en-US" sz="5100" b="1" dirty="0" smtClean="0">
                <a:ln>
                  <a:solidFill>
                    <a:srgbClr val="002060"/>
                  </a:solidFill>
                </a:ln>
                <a:solidFill>
                  <a:srgbClr val="FFFF00"/>
                </a:solidFill>
                <a:effectLst>
                  <a:outerShdw blurRad="38100" dist="38100" dir="2700000" algn="tl">
                    <a:srgbClr val="000000">
                      <a:alpha val="43137"/>
                    </a:srgbClr>
                  </a:outerShdw>
                </a:effectLst>
              </a:rPr>
              <a:t>.</a:t>
            </a:r>
          </a:p>
          <a:p>
            <a:pPr lvl="1">
              <a:buFont typeface="Wingdings" pitchFamily="2" charset="2"/>
              <a:buChar char="Ø"/>
            </a:pPr>
            <a:r>
              <a:rPr lang="en-US" sz="5100" b="1" dirty="0" smtClean="0">
                <a:ln>
                  <a:solidFill>
                    <a:srgbClr val="002060"/>
                  </a:solidFill>
                </a:ln>
                <a:solidFill>
                  <a:srgbClr val="FFFF00"/>
                </a:solidFill>
                <a:effectLst>
                  <a:outerShdw blurRad="38100" dist="38100" dir="2700000" algn="tl">
                    <a:srgbClr val="000000">
                      <a:alpha val="43137"/>
                    </a:srgbClr>
                  </a:outerShdw>
                </a:effectLst>
              </a:rPr>
              <a:t>Which day is “</a:t>
            </a:r>
            <a:r>
              <a:rPr lang="en-US" sz="5100" b="1" u="sng" dirty="0" smtClean="0">
                <a:ln>
                  <a:solidFill>
                    <a:srgbClr val="002060"/>
                  </a:solidFill>
                </a:ln>
                <a:solidFill>
                  <a:srgbClr val="FFFF00"/>
                </a:solidFill>
                <a:effectLst>
                  <a:outerShdw blurRad="38100" dist="38100" dir="2700000" algn="tl">
                    <a:srgbClr val="000000">
                      <a:alpha val="43137"/>
                    </a:srgbClr>
                  </a:outerShdw>
                </a:effectLst>
              </a:rPr>
              <a:t>this day</a:t>
            </a:r>
            <a:r>
              <a:rPr lang="en-US" sz="5100" b="1" dirty="0" smtClean="0">
                <a:ln>
                  <a:solidFill>
                    <a:srgbClr val="002060"/>
                  </a:solidFill>
                </a:ln>
                <a:solidFill>
                  <a:srgbClr val="FFFF00"/>
                </a:solidFill>
                <a:effectLst>
                  <a:outerShdw blurRad="38100" dist="38100" dir="2700000" algn="tl">
                    <a:srgbClr val="000000">
                      <a:alpha val="43137"/>
                    </a:srgbClr>
                  </a:outerShdw>
                </a:effectLst>
              </a:rPr>
              <a:t>”?</a:t>
            </a:r>
            <a:r>
              <a:rPr lang="en-US" sz="5100" b="1" dirty="0" smtClean="0">
                <a:ln>
                  <a:solidFill>
                    <a:srgbClr val="002060"/>
                  </a:solidFill>
                </a:ln>
                <a:solidFill>
                  <a:srgbClr val="FFFF00"/>
                </a:solidFill>
              </a:rPr>
              <a:t> </a:t>
            </a:r>
            <a:r>
              <a:rPr lang="en-US" sz="5100" b="1" dirty="0" smtClean="0">
                <a:solidFill>
                  <a:srgbClr val="FFFF00"/>
                </a:solidFill>
              </a:rPr>
              <a:t>  </a:t>
            </a:r>
            <a:r>
              <a:rPr lang="en-US" sz="5100" b="1" dirty="0" smtClean="0">
                <a:solidFill>
                  <a:srgbClr val="002060"/>
                </a:solidFill>
              </a:rPr>
              <a:t>A “day” that ends at sunset, </a:t>
            </a:r>
            <a:br>
              <a:rPr lang="en-US" sz="5100" b="1" dirty="0" smtClean="0">
                <a:solidFill>
                  <a:srgbClr val="002060"/>
                </a:solidFill>
              </a:rPr>
            </a:br>
            <a:r>
              <a:rPr lang="en-US" sz="5100" b="1" dirty="0" smtClean="0">
                <a:solidFill>
                  <a:srgbClr val="002060"/>
                </a:solidFill>
              </a:rPr>
              <a:t>or a “day” that ends with the break of daylight.</a:t>
            </a:r>
          </a:p>
          <a:p>
            <a:pPr marL="0" indent="0">
              <a:buNone/>
            </a:pPr>
            <a:endParaRPr lang="en-US" sz="5800" dirty="0" smtClean="0"/>
          </a:p>
          <a:p>
            <a:pPr marL="0" indent="0" algn="ctr">
              <a:buNone/>
            </a:pPr>
            <a:r>
              <a:rPr lang="en-US" sz="7600" b="1" cap="all" dirty="0" smtClean="0">
                <a:ln w="9000" cmpd="sng">
                  <a:solidFill>
                    <a:srgbClr val="00B0F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Let’s examine the two choices:</a:t>
            </a:r>
            <a:endParaRPr lang="en-US" sz="6700" b="1" cap="all" dirty="0">
              <a:ln w="9000" cmpd="sng">
                <a:solidFill>
                  <a:srgbClr val="00B0F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Slide Number Placeholder 3"/>
          <p:cNvSpPr>
            <a:spLocks noGrp="1"/>
          </p:cNvSpPr>
          <p:nvPr>
            <p:ph type="sldNum" sz="quarter" idx="12"/>
          </p:nvPr>
        </p:nvSpPr>
        <p:spPr>
          <a:xfrm>
            <a:off x="6934200" y="6465981"/>
            <a:ext cx="2133600" cy="365125"/>
          </a:xfrm>
        </p:spPr>
        <p:txBody>
          <a:bodyPr/>
          <a:lstStyle/>
          <a:p>
            <a:fld id="{F9EA9ADF-BF16-47CA-967F-74531E511AEB}" type="slidenum">
              <a:rPr lang="en-US" smtClean="0">
                <a:ln>
                  <a:solidFill>
                    <a:schemeClr val="tx1"/>
                  </a:solidFill>
                </a:ln>
              </a:rPr>
              <a:t>26</a:t>
            </a:fld>
            <a:endParaRPr lang="en-US" dirty="0">
              <a:ln>
                <a:solidFill>
                  <a:schemeClr val="tx1"/>
                </a:solidFill>
              </a:ln>
            </a:endParaRPr>
          </a:p>
        </p:txBody>
      </p:sp>
    </p:spTree>
    <p:extLst>
      <p:ext uri="{BB962C8B-B14F-4D97-AF65-F5344CB8AC3E}">
        <p14:creationId xmlns:p14="http://schemas.microsoft.com/office/powerpoint/2010/main" val="3866301046"/>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500"/>
                                        <p:tgtEl>
                                          <p:spTgt spid="3">
                                            <p:txEl>
                                              <p:pRg st="5" end="5"/>
                                            </p:txEl>
                                          </p:spTgt>
                                        </p:tgtEl>
                                      </p:cBhvr>
                                    </p:animEffect>
                                    <p:anim calcmode="lin" valueType="num">
                                      <p:cBhvr>
                                        <p:cTn id="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500"/>
                                        <p:tgtEl>
                                          <p:spTgt spid="3">
                                            <p:txEl>
                                              <p:pRg st="6" end="6"/>
                                            </p:txEl>
                                          </p:spTgt>
                                        </p:tgtEl>
                                      </p:cBhvr>
                                    </p:animEffect>
                                    <p:anim calcmode="lin" valueType="num">
                                      <p:cBhvr>
                                        <p:cTn id="15"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500"/>
                                        <p:tgtEl>
                                          <p:spTgt spid="3">
                                            <p:txEl>
                                              <p:pRg st="7" end="7"/>
                                            </p:txEl>
                                          </p:spTgt>
                                        </p:tgtEl>
                                      </p:cBhvr>
                                    </p:animEffect>
                                    <p:anim calcmode="lin" valueType="num">
                                      <p:cBhvr>
                                        <p:cTn id="22"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500"/>
                                        <p:tgtEl>
                                          <p:spTgt spid="3">
                                            <p:txEl>
                                              <p:pRg st="9" end="9"/>
                                            </p:txEl>
                                          </p:spTgt>
                                        </p:tgtEl>
                                      </p:cBhvr>
                                    </p:animEffect>
                                    <p:anim calcmode="lin" valueType="num">
                                      <p:cBhvr>
                                        <p:cTn id="29" dur="1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020"/>
            <a:ext cx="9144000" cy="957580"/>
          </a:xfrm>
        </p:spPr>
        <p:txBody>
          <a:bodyPr>
            <a:normAutofit fontScale="90000"/>
            <a:scene3d>
              <a:camera prst="orthographicFront"/>
              <a:lightRig rig="threePt" dir="t"/>
            </a:scene3d>
            <a:sp3d extrusionH="57150">
              <a:bevelT w="38100" h="38100"/>
            </a:sp3d>
          </a:bodyPr>
          <a:lstStyle/>
          <a:p>
            <a:r>
              <a:rPr lang="en-US" b="1" dirty="0" smtClean="0">
                <a:ln w="11430"/>
                <a:solidFill>
                  <a:schemeClr val="accent6">
                    <a:lumMod val="40000"/>
                    <a:lumOff val="60000"/>
                  </a:schemeClr>
                </a:solidFill>
                <a:effectLst>
                  <a:outerShdw blurRad="50800" dist="39000" dir="5460000" algn="tl">
                    <a:srgbClr val="000000">
                      <a:alpha val="38000"/>
                    </a:srgbClr>
                  </a:outerShdw>
                </a:effectLst>
              </a:rPr>
              <a:t>When Does “King Jehoram’s day” Begin?</a:t>
            </a:r>
            <a:endParaRPr lang="en-US" dirty="0">
              <a:solidFill>
                <a:schemeClr val="accent6">
                  <a:lumMod val="40000"/>
                  <a:lumOff val="60000"/>
                </a:schemeClr>
              </a:solidFill>
            </a:endParaRPr>
          </a:p>
        </p:txBody>
      </p:sp>
      <p:cxnSp>
        <p:nvCxnSpPr>
          <p:cNvPr id="12" name="Straight Arrow Connector 11"/>
          <p:cNvCxnSpPr>
            <a:cxnSpLocks/>
          </p:cNvCxnSpPr>
          <p:nvPr/>
        </p:nvCxnSpPr>
        <p:spPr>
          <a:xfrm flipV="1">
            <a:off x="10556875" y="12051030"/>
            <a:ext cx="0" cy="369570"/>
          </a:xfrm>
          <a:prstGeom prst="straightConnector1">
            <a:avLst/>
          </a:prstGeom>
          <a:noFill/>
          <a:ln w="38100" cap="flat" cmpd="sng" algn="ctr">
            <a:solidFill>
              <a:srgbClr val="002060"/>
            </a:solidFill>
            <a:prstDash val="solid"/>
            <a:tailEnd type="arrow"/>
          </a:ln>
          <a:effectLst>
            <a:glow rad="63500">
              <a:schemeClr val="accent2">
                <a:satMod val="175000"/>
                <a:alpha val="40000"/>
              </a:schemeClr>
            </a:glow>
          </a:effectLst>
        </p:spPr>
      </p:cxnSp>
      <p:sp>
        <p:nvSpPr>
          <p:cNvPr id="21" name="Slide Number Placeholder 4"/>
          <p:cNvSpPr txBox="1">
            <a:spLocks/>
          </p:cNvSpPr>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EA9ADF-BF16-47CA-967F-74531E511AEB}" type="slidenum">
              <a:rPr lang="en-US" smtClean="0">
                <a:ln>
                  <a:solidFill>
                    <a:schemeClr val="bg1"/>
                  </a:solidFill>
                </a:ln>
                <a:solidFill>
                  <a:schemeClr val="bg1"/>
                </a:solidFill>
              </a:rPr>
              <a:pPr/>
              <a:t>27</a:t>
            </a:fld>
            <a:endParaRPr lang="en-US" dirty="0">
              <a:ln>
                <a:solidFill>
                  <a:schemeClr val="bg1"/>
                </a:solidFill>
              </a:ln>
              <a:solidFill>
                <a:schemeClr val="bg1"/>
              </a:solidFill>
            </a:endParaRPr>
          </a:p>
        </p:txBody>
      </p:sp>
      <p:sp>
        <p:nvSpPr>
          <p:cNvPr id="20" name="Left Bracket 19"/>
          <p:cNvSpPr/>
          <p:nvPr/>
        </p:nvSpPr>
        <p:spPr>
          <a:xfrm rot="16200000" flipH="1">
            <a:off x="3505548" y="-736040"/>
            <a:ext cx="304108" cy="6248399"/>
          </a:xfrm>
          <a:prstGeom prst="leftBracket">
            <a:avLst>
              <a:gd name="adj" fmla="val 154582"/>
            </a:avLst>
          </a:prstGeom>
          <a:solidFill>
            <a:schemeClr val="tx2">
              <a:lumMod val="20000"/>
              <a:lumOff val="80000"/>
            </a:schemeClr>
          </a:solidFill>
          <a:ln w="571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533401" y="2557686"/>
            <a:ext cx="456794" cy="646331"/>
          </a:xfrm>
          <a:prstGeom prst="rect">
            <a:avLst/>
          </a:prstGeom>
          <a:solidFill>
            <a:schemeClr val="accent6">
              <a:lumMod val="75000"/>
            </a:schemeClr>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23" name="TextBox 22"/>
          <p:cNvSpPr txBox="1"/>
          <p:nvPr/>
        </p:nvSpPr>
        <p:spPr>
          <a:xfrm>
            <a:off x="845512" y="2558811"/>
            <a:ext cx="2866169" cy="646331"/>
          </a:xfrm>
          <a:prstGeom prst="rect">
            <a:avLst/>
          </a:prstGeom>
          <a:solidFill>
            <a:srgbClr val="002060"/>
          </a:solidFill>
          <a:ln>
            <a:solidFill>
              <a:schemeClr val="bg1">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sz="3600" b="1" dirty="0" smtClean="0">
                <a:solidFill>
                  <a:srgbClr val="00B0F0"/>
                </a:solidFill>
              </a:rPr>
              <a:t>Night Season</a:t>
            </a:r>
            <a:endParaRPr lang="en-US" sz="2000" b="1" dirty="0">
              <a:solidFill>
                <a:srgbClr val="00B0F0"/>
              </a:solidFill>
            </a:endParaRPr>
          </a:p>
        </p:txBody>
      </p:sp>
      <p:sp>
        <p:nvSpPr>
          <p:cNvPr id="24" name="TextBox 23"/>
          <p:cNvSpPr txBox="1"/>
          <p:nvPr/>
        </p:nvSpPr>
        <p:spPr>
          <a:xfrm>
            <a:off x="4011764" y="2557686"/>
            <a:ext cx="2770036"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w="38100" h="38100" prst="angle"/>
            </a:sp3d>
          </a:bodyPr>
          <a:lstStyle/>
          <a:p>
            <a:pPr algn="ctr"/>
            <a:r>
              <a:rPr lang="en-US" sz="3600" dirty="0" smtClean="0">
                <a:ln w="18415" cmpd="sng">
                  <a:noFill/>
                  <a:prstDash val="solid"/>
                </a:ln>
                <a:solidFill>
                  <a:srgbClr val="00B0F0"/>
                </a:solidFill>
                <a:effectLst>
                  <a:outerShdw blurRad="63500" dir="3600000" algn="tl" rotWithShape="0">
                    <a:srgbClr val="000000">
                      <a:alpha val="70000"/>
                    </a:srgbClr>
                  </a:outerShdw>
                </a:effectLst>
              </a:rPr>
              <a:t>Day Season</a:t>
            </a:r>
            <a:endParaRPr lang="en-US" sz="3200" b="1" dirty="0">
              <a:ln w="18415" cmpd="sng">
                <a:noFill/>
                <a:prstDash val="solid"/>
              </a:ln>
              <a:solidFill>
                <a:srgbClr val="00B0F0"/>
              </a:solidFill>
            </a:endParaRPr>
          </a:p>
        </p:txBody>
      </p:sp>
      <p:sp>
        <p:nvSpPr>
          <p:cNvPr id="25" name="TextBox 24"/>
          <p:cNvSpPr txBox="1"/>
          <p:nvPr/>
        </p:nvSpPr>
        <p:spPr>
          <a:xfrm>
            <a:off x="3723732" y="2557686"/>
            <a:ext cx="288032" cy="646331"/>
          </a:xfrm>
          <a:prstGeom prst="rect">
            <a:avLst/>
          </a:prstGeom>
          <a:solidFill>
            <a:srgbClr val="FF99FF"/>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26" name="TextBox 25"/>
          <p:cNvSpPr txBox="1"/>
          <p:nvPr/>
        </p:nvSpPr>
        <p:spPr>
          <a:xfrm>
            <a:off x="6781800" y="2559427"/>
            <a:ext cx="288032" cy="646331"/>
          </a:xfrm>
          <a:prstGeom prst="rect">
            <a:avLst/>
          </a:prstGeom>
          <a:solidFill>
            <a:schemeClr val="accent6">
              <a:lumMod val="75000"/>
            </a:schemeClr>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27" name="TextBox 26"/>
          <p:cNvSpPr txBox="1"/>
          <p:nvPr/>
        </p:nvSpPr>
        <p:spPr>
          <a:xfrm>
            <a:off x="533400" y="1022700"/>
            <a:ext cx="6248399" cy="369332"/>
          </a:xfrm>
          <a:prstGeom prst="rect">
            <a:avLst/>
          </a:prstGeom>
          <a:solidFill>
            <a:schemeClr val="accent6">
              <a:lumMod val="60000"/>
              <a:lumOff val="40000"/>
            </a:schemeClr>
          </a:solidFill>
          <a:ln w="57150">
            <a:solidFill>
              <a:schemeClr val="accent6">
                <a:lumMod val="50000"/>
              </a:schemeClr>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accent6">
                    <a:lumMod val="50000"/>
                  </a:schemeClr>
                </a:solidFill>
                <a:latin typeface="Comic Sans MS" pitchFamily="66" charset="0"/>
              </a:rPr>
              <a:t>At Sunset? … to the next Sunset?</a:t>
            </a:r>
            <a:endParaRPr lang="en-US" b="1" dirty="0">
              <a:solidFill>
                <a:schemeClr val="accent6">
                  <a:lumMod val="50000"/>
                </a:schemeClr>
              </a:solidFill>
            </a:endParaRPr>
          </a:p>
        </p:txBody>
      </p:sp>
      <p:cxnSp>
        <p:nvCxnSpPr>
          <p:cNvPr id="28" name="Straight Connector 27"/>
          <p:cNvCxnSpPr/>
          <p:nvPr/>
        </p:nvCxnSpPr>
        <p:spPr>
          <a:xfrm flipV="1">
            <a:off x="533400" y="1423518"/>
            <a:ext cx="0" cy="1929283"/>
          </a:xfrm>
          <a:prstGeom prst="line">
            <a:avLst/>
          </a:prstGeom>
          <a:ln w="76200">
            <a:solidFill>
              <a:schemeClr val="accent6">
                <a:lumMod val="50000"/>
              </a:schemeClr>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29" name="Left Bracket 28"/>
          <p:cNvSpPr/>
          <p:nvPr/>
        </p:nvSpPr>
        <p:spPr>
          <a:xfrm rot="16200000" flipH="1">
            <a:off x="3505549" y="2284941"/>
            <a:ext cx="304108" cy="6248397"/>
          </a:xfrm>
          <a:prstGeom prst="leftBracket">
            <a:avLst>
              <a:gd name="adj" fmla="val 154582"/>
            </a:avLst>
          </a:prstGeom>
          <a:solidFill>
            <a:schemeClr val="tx2">
              <a:lumMod val="20000"/>
              <a:lumOff val="80000"/>
            </a:schemeClr>
          </a:solidFill>
          <a:ln w="571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845512" y="5574711"/>
            <a:ext cx="2866169"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w="38100" h="38100" prst="angle"/>
            </a:sp3d>
          </a:bodyPr>
          <a:lstStyle/>
          <a:p>
            <a:pPr algn="ctr"/>
            <a:r>
              <a:rPr lang="en-US" sz="3600" b="1" dirty="0" smtClean="0">
                <a:solidFill>
                  <a:srgbClr val="00B0F0"/>
                </a:solidFill>
              </a:rPr>
              <a:t>Day Season</a:t>
            </a:r>
            <a:endParaRPr lang="en-US" sz="2000" b="1" dirty="0">
              <a:solidFill>
                <a:srgbClr val="00B0F0"/>
              </a:solidFill>
            </a:endParaRPr>
          </a:p>
        </p:txBody>
      </p:sp>
      <p:sp>
        <p:nvSpPr>
          <p:cNvPr id="31" name="TextBox 30"/>
          <p:cNvSpPr txBox="1"/>
          <p:nvPr/>
        </p:nvSpPr>
        <p:spPr>
          <a:xfrm>
            <a:off x="4011764" y="5573586"/>
            <a:ext cx="2770036" cy="646331"/>
          </a:xfrm>
          <a:prstGeom prst="rect">
            <a:avLst/>
          </a:prstGeom>
          <a:solidFill>
            <a:srgbClr val="002060"/>
          </a:solidFill>
          <a:ln>
            <a:solidFill>
              <a:schemeClr val="bg1">
                <a:lumMod val="50000"/>
              </a:schemeClr>
            </a:solidFill>
          </a:ln>
          <a:scene3d>
            <a:camera prst="orthographicFront"/>
            <a:lightRig rig="threePt" dir="t"/>
          </a:scene3d>
          <a:sp3d>
            <a:bevelT/>
          </a:sp3d>
        </p:spPr>
        <p:txBody>
          <a:bodyPr wrap="square" rtlCol="0">
            <a:spAutoFit/>
            <a:sp3d extrusionH="57150">
              <a:bevelT w="38100" h="38100" prst="angle"/>
            </a:sp3d>
          </a:bodyPr>
          <a:lstStyle/>
          <a:p>
            <a:pPr algn="ctr"/>
            <a:r>
              <a:rPr lang="en-US" sz="3600" b="1" dirty="0" smtClean="0">
                <a:ln w="18415" cmpd="sng">
                  <a:noFill/>
                  <a:prstDash val="solid"/>
                </a:ln>
                <a:solidFill>
                  <a:srgbClr val="00B0F0"/>
                </a:solidFill>
                <a:effectLst>
                  <a:outerShdw blurRad="63500" dir="3600000" algn="tl" rotWithShape="0">
                    <a:srgbClr val="000000">
                      <a:alpha val="70000"/>
                    </a:srgbClr>
                  </a:outerShdw>
                </a:effectLst>
              </a:rPr>
              <a:t>Night Season</a:t>
            </a:r>
            <a:endParaRPr lang="en-US" sz="3200" b="1" dirty="0">
              <a:ln w="18415" cmpd="sng">
                <a:noFill/>
                <a:prstDash val="solid"/>
              </a:ln>
              <a:solidFill>
                <a:srgbClr val="00B0F0"/>
              </a:solidFill>
            </a:endParaRPr>
          </a:p>
        </p:txBody>
      </p:sp>
      <p:sp>
        <p:nvSpPr>
          <p:cNvPr id="32" name="TextBox 31"/>
          <p:cNvSpPr txBox="1"/>
          <p:nvPr/>
        </p:nvSpPr>
        <p:spPr>
          <a:xfrm>
            <a:off x="3723732" y="5573586"/>
            <a:ext cx="288032" cy="646331"/>
          </a:xfrm>
          <a:prstGeom prst="rect">
            <a:avLst/>
          </a:prstGeom>
          <a:solidFill>
            <a:schemeClr val="accent6">
              <a:lumMod val="75000"/>
            </a:schemeClr>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33" name="TextBox 32"/>
          <p:cNvSpPr txBox="1"/>
          <p:nvPr/>
        </p:nvSpPr>
        <p:spPr>
          <a:xfrm>
            <a:off x="6781800" y="5575327"/>
            <a:ext cx="288032" cy="646331"/>
          </a:xfrm>
          <a:prstGeom prst="rect">
            <a:avLst/>
          </a:prstGeom>
          <a:solidFill>
            <a:srgbClr val="FF99FF"/>
          </a:solidFill>
          <a:ln>
            <a:solidFill>
              <a:srgbClr val="FF99FF"/>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34" name="TextBox 33"/>
          <p:cNvSpPr txBox="1"/>
          <p:nvPr/>
        </p:nvSpPr>
        <p:spPr>
          <a:xfrm>
            <a:off x="533400" y="4038600"/>
            <a:ext cx="6248399" cy="369332"/>
          </a:xfrm>
          <a:prstGeom prst="rect">
            <a:avLst/>
          </a:prstGeom>
          <a:solidFill>
            <a:srgbClr val="FFCCFF"/>
          </a:solidFill>
          <a:ln w="57150">
            <a:solidFill>
              <a:srgbClr val="0070C0"/>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rgbClr val="CC3399"/>
                </a:solidFill>
                <a:latin typeface="Comic Sans MS" pitchFamily="66" charset="0"/>
              </a:rPr>
              <a:t>At Dawn? … to the next Dawn?</a:t>
            </a:r>
            <a:endParaRPr lang="en-US" b="1" dirty="0">
              <a:solidFill>
                <a:schemeClr val="bg2"/>
              </a:solidFill>
            </a:endParaRPr>
          </a:p>
        </p:txBody>
      </p:sp>
      <p:sp>
        <p:nvSpPr>
          <p:cNvPr id="35" name="Content Placeholder 7"/>
          <p:cNvSpPr>
            <a:spLocks noGrp="1"/>
          </p:cNvSpPr>
          <p:nvPr>
            <p:ph sz="quarter" idx="4294967295"/>
          </p:nvPr>
        </p:nvSpPr>
        <p:spPr>
          <a:xfrm>
            <a:off x="7315200" y="928219"/>
            <a:ext cx="1600200" cy="5167782"/>
          </a:xfrm>
          <a:prstGeom prst="rect">
            <a:avLst/>
          </a:prstGeom>
          <a:solidFill>
            <a:schemeClr val="bg1">
              <a:alpha val="54000"/>
            </a:schemeClr>
          </a:solidFill>
          <a:ln w="38100">
            <a:solidFill>
              <a:srgbClr val="002060"/>
            </a:solidFill>
          </a:ln>
          <a:scene3d>
            <a:camera prst="orthographicFront"/>
            <a:lightRig rig="threePt" dir="t"/>
          </a:scene3d>
          <a:sp3d>
            <a:bevelT prst="relaxedInset"/>
          </a:sp3d>
        </p:spPr>
        <p:txBody>
          <a:bodyPr>
            <a:normAutofit lnSpcReduction="10000"/>
          </a:bodyPr>
          <a:lstStyle/>
          <a:p>
            <a:pPr marL="0" indent="0" algn="ctr">
              <a:buNone/>
            </a:pPr>
            <a:r>
              <a:rPr lang="en-US" sz="2300" b="1" dirty="0" smtClean="0">
                <a:solidFill>
                  <a:srgbClr val="002060"/>
                </a:solidFill>
              </a:rPr>
              <a:t>Depending on when King Jehoram’s day begins, he only has so much time to </a:t>
            </a:r>
            <a:br>
              <a:rPr lang="en-US" sz="2300" b="1" dirty="0" smtClean="0">
                <a:solidFill>
                  <a:srgbClr val="002060"/>
                </a:solidFill>
              </a:rPr>
            </a:br>
            <a:r>
              <a:rPr lang="en-US" sz="2300" b="1" dirty="0" smtClean="0">
                <a:solidFill>
                  <a:srgbClr val="002060"/>
                </a:solidFill>
              </a:rPr>
              <a:t>carry out </a:t>
            </a:r>
            <a:br>
              <a:rPr lang="en-US" sz="2300" b="1" dirty="0" smtClean="0">
                <a:solidFill>
                  <a:srgbClr val="002060"/>
                </a:solidFill>
              </a:rPr>
            </a:br>
            <a:r>
              <a:rPr lang="en-US" sz="2300" b="1" dirty="0" smtClean="0">
                <a:solidFill>
                  <a:srgbClr val="002060"/>
                </a:solidFill>
              </a:rPr>
              <a:t>his death threat against Elisha before </a:t>
            </a:r>
            <a:br>
              <a:rPr lang="en-US" sz="2300" b="1" dirty="0" smtClean="0">
                <a:solidFill>
                  <a:srgbClr val="002060"/>
                </a:solidFill>
              </a:rPr>
            </a:br>
            <a:r>
              <a:rPr lang="en-US" sz="2300" b="1" dirty="0" smtClean="0">
                <a:solidFill>
                  <a:srgbClr val="002060"/>
                </a:solidFill>
              </a:rPr>
              <a:t>“his day” ends!</a:t>
            </a:r>
            <a:endParaRPr lang="en-US" sz="2300" b="1" dirty="0">
              <a:solidFill>
                <a:srgbClr val="002060"/>
              </a:solidFill>
            </a:endParaRPr>
          </a:p>
        </p:txBody>
      </p:sp>
      <p:cxnSp>
        <p:nvCxnSpPr>
          <p:cNvPr id="36" name="Straight Arrow Connector 35"/>
          <p:cNvCxnSpPr/>
          <p:nvPr/>
        </p:nvCxnSpPr>
        <p:spPr>
          <a:xfrm flipV="1">
            <a:off x="5074158" y="3048000"/>
            <a:ext cx="0" cy="533400"/>
          </a:xfrm>
          <a:prstGeom prst="straightConnector1">
            <a:avLst/>
          </a:prstGeom>
          <a:ln w="38100">
            <a:solidFill>
              <a:schemeClr val="accent2"/>
            </a:solidFill>
            <a:tailEnd type="arrow"/>
          </a:ln>
          <a:effectLst>
            <a:glow rad="101600">
              <a:schemeClr val="bg1">
                <a:alpha val="60000"/>
              </a:schemeClr>
            </a:glo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65776" y="3581400"/>
            <a:ext cx="1828800" cy="0"/>
          </a:xfrm>
          <a:prstGeom prst="straightConnector1">
            <a:avLst/>
          </a:prstGeom>
          <a:ln w="38100">
            <a:solidFill>
              <a:schemeClr val="accent2"/>
            </a:solidFill>
            <a:tailEnd type="arrow"/>
          </a:ln>
          <a:effectLst>
            <a:glow rad="101600">
              <a:schemeClr val="accent6">
                <a:lumMod val="20000"/>
                <a:lumOff val="80000"/>
                <a:alpha val="60000"/>
              </a:schemeClr>
            </a:glo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958983" y="6019800"/>
            <a:ext cx="0" cy="533400"/>
          </a:xfrm>
          <a:prstGeom prst="straightConnector1">
            <a:avLst/>
          </a:prstGeom>
          <a:ln w="38100">
            <a:solidFill>
              <a:schemeClr val="accent2"/>
            </a:solidFill>
            <a:tailEnd type="arrow"/>
          </a:ln>
          <a:effectLst>
            <a:glow rad="101600">
              <a:schemeClr val="accent6">
                <a:lumMod val="20000"/>
                <a:lumOff val="80000"/>
                <a:alpha val="60000"/>
              </a:schemeClr>
            </a:glo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956238" y="6553200"/>
            <a:ext cx="5968562" cy="0"/>
          </a:xfrm>
          <a:prstGeom prst="straightConnector1">
            <a:avLst/>
          </a:prstGeom>
          <a:ln w="38100">
            <a:solidFill>
              <a:schemeClr val="accent2"/>
            </a:solidFill>
            <a:tailEnd type="arrow"/>
          </a:ln>
          <a:effectLst>
            <a:glow rad="101600">
              <a:schemeClr val="accent6">
                <a:lumMod val="20000"/>
                <a:lumOff val="80000"/>
                <a:alpha val="60000"/>
              </a:schemeClr>
            </a:glo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55952" y="5574129"/>
            <a:ext cx="288032" cy="646331"/>
          </a:xfrm>
          <a:prstGeom prst="rect">
            <a:avLst/>
          </a:prstGeom>
          <a:solidFill>
            <a:srgbClr val="FF99FF"/>
          </a:solidFill>
          <a:ln>
            <a:solidFill>
              <a:srgbClr val="FF99FF"/>
            </a:solidFill>
          </a:ln>
          <a:scene3d>
            <a:camera prst="orthographicFront"/>
            <a:lightRig rig="threePt" dir="t"/>
          </a:scene3d>
          <a:sp3d>
            <a:bevelT/>
          </a:sp3d>
        </p:spPr>
        <p:txBody>
          <a:bodyPr wrap="square" rtlCol="0">
            <a:spAutoFit/>
          </a:bodyPr>
          <a:lstStyle/>
          <a:p>
            <a:endParaRPr lang="en-US" dirty="0" smtClean="0"/>
          </a:p>
          <a:p>
            <a:endParaRPr lang="en-US" dirty="0"/>
          </a:p>
        </p:txBody>
      </p:sp>
      <p:cxnSp>
        <p:nvCxnSpPr>
          <p:cNvPr id="41" name="Straight Connector 40"/>
          <p:cNvCxnSpPr/>
          <p:nvPr/>
        </p:nvCxnSpPr>
        <p:spPr>
          <a:xfrm flipV="1">
            <a:off x="533400" y="4439418"/>
            <a:ext cx="0" cy="1929283"/>
          </a:xfrm>
          <a:prstGeom prst="line">
            <a:avLst/>
          </a:prstGeom>
          <a:ln w="76200">
            <a:solidFill>
              <a:srgbClr val="FF99FF"/>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42" name="Rectangle 41"/>
          <p:cNvSpPr/>
          <p:nvPr/>
        </p:nvSpPr>
        <p:spPr>
          <a:xfrm>
            <a:off x="814579" y="1475360"/>
            <a:ext cx="5814821"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000" b="1" cap="none" spc="0"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6">
                      <a:lumMod val="20000"/>
                      <a:lumOff val="80000"/>
                    </a:schemeClr>
                  </a:glow>
                  <a:innerShdw blurRad="69850" dist="43180" dir="5400000">
                    <a:srgbClr val="000000">
                      <a:alpha val="65000"/>
                    </a:srgbClr>
                  </a:innerShdw>
                </a:effectLst>
              </a:rPr>
              <a:t>With a Sunset day, the threat given during the </a:t>
            </a:r>
            <a:br>
              <a:rPr lang="en-US" sz="2000" b="1" cap="none" spc="0"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6">
                      <a:lumMod val="20000"/>
                      <a:lumOff val="80000"/>
                    </a:schemeClr>
                  </a:glow>
                  <a:innerShdw blurRad="69850" dist="43180" dir="5400000">
                    <a:srgbClr val="000000">
                      <a:alpha val="65000"/>
                    </a:srgbClr>
                  </a:innerShdw>
                </a:effectLst>
              </a:rPr>
            </a:br>
            <a:r>
              <a:rPr lang="en-US" sz="2000" b="1" cap="none" spc="0"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6">
                      <a:lumMod val="20000"/>
                      <a:lumOff val="80000"/>
                    </a:schemeClr>
                  </a:glow>
                  <a:innerShdw blurRad="69850" dist="43180" dir="5400000">
                    <a:srgbClr val="000000">
                      <a:alpha val="65000"/>
                    </a:srgbClr>
                  </a:innerShdw>
                </a:effectLst>
              </a:rPr>
              <a:t>“Day Season” will end in less than 12 hours. </a:t>
            </a:r>
            <a:endParaRPr lang="en-US" sz="2000" b="1" cap="none" spc="0"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6">
                    <a:lumMod val="20000"/>
                    <a:lumOff val="80000"/>
                  </a:schemeClr>
                </a:glow>
                <a:innerShdw blurRad="69850" dist="43180" dir="5400000">
                  <a:srgbClr val="000000">
                    <a:alpha val="65000"/>
                  </a:srgbClr>
                </a:innerShdw>
              </a:effectLst>
            </a:endParaRPr>
          </a:p>
        </p:txBody>
      </p:sp>
      <p:sp>
        <p:nvSpPr>
          <p:cNvPr id="43" name="Rectangle 42"/>
          <p:cNvSpPr/>
          <p:nvPr/>
        </p:nvSpPr>
        <p:spPr>
          <a:xfrm>
            <a:off x="793174" y="4484243"/>
            <a:ext cx="5814821"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000" b="1" cap="none" spc="0" dirty="0" smtClean="0">
                <a:ln w="1905">
                  <a:solidFill>
                    <a:schemeClr val="accent2">
                      <a:lumMod val="75000"/>
                    </a:schemeClr>
                  </a:solidFill>
                </a:ln>
                <a:solidFill>
                  <a:srgbClr val="FF33CC"/>
                </a:solidFill>
                <a:effectLst>
                  <a:glow rad="127000">
                    <a:srgbClr val="FEF4EC"/>
                  </a:glow>
                  <a:innerShdw blurRad="69850" dist="43180" dir="5400000">
                    <a:srgbClr val="000000">
                      <a:alpha val="65000"/>
                    </a:srgbClr>
                  </a:innerShdw>
                </a:effectLst>
              </a:rPr>
              <a:t>With a Dawn day, the threat given during the </a:t>
            </a:r>
            <a:br>
              <a:rPr lang="en-US" sz="2000" b="1" cap="none" spc="0" dirty="0" smtClean="0">
                <a:ln w="1905">
                  <a:solidFill>
                    <a:schemeClr val="accent2">
                      <a:lumMod val="75000"/>
                    </a:schemeClr>
                  </a:solidFill>
                </a:ln>
                <a:solidFill>
                  <a:srgbClr val="FF33CC"/>
                </a:solidFill>
                <a:effectLst>
                  <a:glow rad="127000">
                    <a:srgbClr val="FEF4EC"/>
                  </a:glow>
                  <a:innerShdw blurRad="69850" dist="43180" dir="5400000">
                    <a:srgbClr val="000000">
                      <a:alpha val="65000"/>
                    </a:srgbClr>
                  </a:innerShdw>
                </a:effectLst>
              </a:rPr>
            </a:br>
            <a:r>
              <a:rPr lang="en-US" sz="2000" b="1" cap="none" spc="0" dirty="0" smtClean="0">
                <a:ln w="1905">
                  <a:solidFill>
                    <a:schemeClr val="accent2">
                      <a:lumMod val="75000"/>
                    </a:schemeClr>
                  </a:solidFill>
                </a:ln>
                <a:solidFill>
                  <a:srgbClr val="FF33CC"/>
                </a:solidFill>
                <a:effectLst>
                  <a:glow rad="127000">
                    <a:srgbClr val="FEF4EC"/>
                  </a:glow>
                  <a:innerShdw blurRad="69850" dist="43180" dir="5400000">
                    <a:srgbClr val="000000">
                      <a:alpha val="65000"/>
                    </a:srgbClr>
                  </a:innerShdw>
                </a:effectLst>
              </a:rPr>
              <a:t>“Day Season” can extend nearly 24 hours! </a:t>
            </a:r>
            <a:endParaRPr lang="en-US" sz="2000" b="1" cap="none" spc="0" dirty="0">
              <a:ln w="1905">
                <a:solidFill>
                  <a:schemeClr val="accent2">
                    <a:lumMod val="75000"/>
                  </a:schemeClr>
                </a:solidFill>
              </a:ln>
              <a:solidFill>
                <a:srgbClr val="FF33CC"/>
              </a:solidFill>
              <a:effectLst>
                <a:glow rad="127000">
                  <a:srgbClr val="FEF4EC"/>
                </a:glow>
                <a:innerShdw blurRad="69850" dist="43180" dir="5400000">
                  <a:srgbClr val="000000">
                    <a:alpha val="65000"/>
                  </a:srgbClr>
                </a:innerShdw>
              </a:effectLst>
            </a:endParaRPr>
          </a:p>
        </p:txBody>
      </p:sp>
      <p:cxnSp>
        <p:nvCxnSpPr>
          <p:cNvPr id="44" name="Straight Connector 43"/>
          <p:cNvCxnSpPr/>
          <p:nvPr/>
        </p:nvCxnSpPr>
        <p:spPr>
          <a:xfrm flipV="1">
            <a:off x="6781800" y="4444622"/>
            <a:ext cx="0" cy="1929283"/>
          </a:xfrm>
          <a:prstGeom prst="line">
            <a:avLst/>
          </a:prstGeom>
          <a:ln w="76200">
            <a:solidFill>
              <a:srgbClr val="FF99FF"/>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45" name="Straight Connector 44"/>
          <p:cNvCxnSpPr/>
          <p:nvPr/>
        </p:nvCxnSpPr>
        <p:spPr>
          <a:xfrm flipV="1">
            <a:off x="6781800" y="1429870"/>
            <a:ext cx="0" cy="1929283"/>
          </a:xfrm>
          <a:prstGeom prst="line">
            <a:avLst/>
          </a:prstGeom>
          <a:ln w="76200">
            <a:solidFill>
              <a:schemeClr val="accent6">
                <a:lumMod val="50000"/>
              </a:schemeClr>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46" name="Rectangle 45"/>
          <p:cNvSpPr/>
          <p:nvPr/>
        </p:nvSpPr>
        <p:spPr>
          <a:xfrm>
            <a:off x="623805" y="3160078"/>
            <a:ext cx="178606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2">
                    <a:lumMod val="75000"/>
                  </a:schemeClr>
                </a:solidFill>
                <a:effectLst>
                  <a:outerShdw blurRad="50800" dist="39000" dir="5460000" algn="tl">
                    <a:srgbClr val="000000">
                      <a:alpha val="38000"/>
                    </a:srgbClr>
                  </a:outerShdw>
                </a:effectLst>
                <a:latin typeface="Algerian" pitchFamily="82" charset="0"/>
              </a:rPr>
              <a:t>Or …</a:t>
            </a:r>
            <a:endParaRPr lang="en-US" sz="5400" b="1" cap="none" spc="0" dirty="0">
              <a:ln w="11430"/>
              <a:solidFill>
                <a:schemeClr val="accent2">
                  <a:lumMod val="75000"/>
                </a:schemeClr>
              </a:solidFill>
              <a:effectLst>
                <a:outerShdw blurRad="50800" dist="39000" dir="5460000" algn="tl">
                  <a:srgbClr val="000000">
                    <a:alpha val="38000"/>
                  </a:srgbClr>
                </a:outerShdw>
              </a:effectLst>
              <a:latin typeface="Algerian" pitchFamily="82" charset="0"/>
            </a:endParaRPr>
          </a:p>
        </p:txBody>
      </p:sp>
    </p:spTree>
    <p:extLst>
      <p:ext uri="{BB962C8B-B14F-4D97-AF65-F5344CB8AC3E}">
        <p14:creationId xmlns:p14="http://schemas.microsoft.com/office/powerpoint/2010/main" val="76005269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000"/>
                                        <p:tgtEl>
                                          <p:spTgt spid="27"/>
                                        </p:tgtEl>
                                      </p:cBhvr>
                                    </p:animEffect>
                                  </p:childTnLst>
                                </p:cTn>
                              </p:par>
                            </p:childTnLst>
                          </p:cTn>
                        </p:par>
                        <p:par>
                          <p:cTn id="8" fill="hold">
                            <p:stCondLst>
                              <p:cond delay="2000"/>
                            </p:stCondLst>
                            <p:childTnLst>
                              <p:par>
                                <p:cTn id="9" presetID="2" presetClass="entr" presetSubtype="8" fill="hold" nodeType="afterEffect">
                                  <p:stCondLst>
                                    <p:cond delay="1000"/>
                                  </p:stCondLst>
                                  <p:childTnLst>
                                    <p:set>
                                      <p:cBhvr>
                                        <p:cTn id="10" dur="1" fill="hold">
                                          <p:stCondLst>
                                            <p:cond delay="0"/>
                                          </p:stCondLst>
                                        </p:cTn>
                                        <p:tgtEl>
                                          <p:spTgt spid="46">
                                            <p:txEl>
                                              <p:pRg st="0" end="0"/>
                                            </p:txEl>
                                          </p:spTgt>
                                        </p:tgtEl>
                                        <p:attrNameLst>
                                          <p:attrName>style.visibility</p:attrName>
                                        </p:attrNameLst>
                                      </p:cBhvr>
                                      <p:to>
                                        <p:strVal val="visible"/>
                                      </p:to>
                                    </p:set>
                                    <p:anim calcmode="lin" valueType="num">
                                      <p:cBhvr additive="base">
                                        <p:cTn id="11" dur="1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4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000"/>
                                        <p:tgtEl>
                                          <p:spTgt spid="34"/>
                                        </p:tgtEl>
                                      </p:cBhvr>
                                    </p:animEffect>
                                  </p:childTnLst>
                                </p:cTn>
                              </p:par>
                            </p:childTnLst>
                          </p:cTn>
                        </p:par>
                        <p:par>
                          <p:cTn id="17" fill="hold">
                            <p:stCondLst>
                              <p:cond delay="6500"/>
                            </p:stCondLst>
                            <p:childTnLst>
                              <p:par>
                                <p:cTn id="18" presetID="42" presetClass="entr" presetSubtype="0" fill="hold" grpId="0" nodeType="afterEffect">
                                  <p:stCondLst>
                                    <p:cond delay="1000"/>
                                  </p:stCondLst>
                                  <p:childTnLst>
                                    <p:set>
                                      <p:cBhvr>
                                        <p:cTn id="19" dur="1" fill="hold">
                                          <p:stCondLst>
                                            <p:cond delay="0"/>
                                          </p:stCondLst>
                                        </p:cTn>
                                        <p:tgtEl>
                                          <p:spTgt spid="35">
                                            <p:bg/>
                                          </p:spTgt>
                                        </p:tgtEl>
                                        <p:attrNameLst>
                                          <p:attrName>style.visibility</p:attrName>
                                        </p:attrNameLst>
                                      </p:cBhvr>
                                      <p:to>
                                        <p:strVal val="visible"/>
                                      </p:to>
                                    </p:set>
                                    <p:animEffect transition="in" filter="fade">
                                      <p:cBhvr>
                                        <p:cTn id="20" dur="1500"/>
                                        <p:tgtEl>
                                          <p:spTgt spid="35">
                                            <p:bg/>
                                          </p:spTgt>
                                        </p:tgtEl>
                                      </p:cBhvr>
                                    </p:animEffect>
                                    <p:anim calcmode="lin" valueType="num">
                                      <p:cBhvr>
                                        <p:cTn id="21" dur="1500" fill="hold"/>
                                        <p:tgtEl>
                                          <p:spTgt spid="35">
                                            <p:bg/>
                                          </p:spTgt>
                                        </p:tgtEl>
                                        <p:attrNameLst>
                                          <p:attrName>ppt_x</p:attrName>
                                        </p:attrNameLst>
                                      </p:cBhvr>
                                      <p:tavLst>
                                        <p:tav tm="0">
                                          <p:val>
                                            <p:strVal val="#ppt_x"/>
                                          </p:val>
                                        </p:tav>
                                        <p:tav tm="100000">
                                          <p:val>
                                            <p:strVal val="#ppt_x"/>
                                          </p:val>
                                        </p:tav>
                                      </p:tavLst>
                                    </p:anim>
                                    <p:anim calcmode="lin" valueType="num">
                                      <p:cBhvr>
                                        <p:cTn id="22" dur="1500" fill="hold"/>
                                        <p:tgtEl>
                                          <p:spTgt spid="35">
                                            <p:bg/>
                                          </p:spTgt>
                                        </p:tgtEl>
                                        <p:attrNameLst>
                                          <p:attrName>ppt_y</p:attrName>
                                        </p:attrNameLst>
                                      </p:cBhvr>
                                      <p:tavLst>
                                        <p:tav tm="0">
                                          <p:val>
                                            <p:strVal val="#ppt_y+.1"/>
                                          </p:val>
                                        </p:tav>
                                        <p:tav tm="100000">
                                          <p:val>
                                            <p:strVal val="#ppt_y"/>
                                          </p:val>
                                        </p:tav>
                                      </p:tavLst>
                                    </p:anim>
                                  </p:childTnLst>
                                </p:cTn>
                              </p:par>
                            </p:childTnLst>
                          </p:cTn>
                        </p:par>
                        <p:par>
                          <p:cTn id="23" fill="hold">
                            <p:stCondLst>
                              <p:cond delay="9000"/>
                            </p:stCondLst>
                            <p:childTnLst>
                              <p:par>
                                <p:cTn id="24" presetID="42" presetClass="entr" presetSubtype="0" fill="hold" grpId="0" nodeType="afterEffect">
                                  <p:stCondLst>
                                    <p:cond delay="0"/>
                                  </p:stCondLst>
                                  <p:childTnLst>
                                    <p:set>
                                      <p:cBhvr>
                                        <p:cTn id="25" dur="1" fill="hold">
                                          <p:stCondLst>
                                            <p:cond delay="0"/>
                                          </p:stCondLst>
                                        </p:cTn>
                                        <p:tgtEl>
                                          <p:spTgt spid="35">
                                            <p:txEl>
                                              <p:pRg st="0" end="0"/>
                                            </p:txEl>
                                          </p:spTgt>
                                        </p:tgtEl>
                                        <p:attrNameLst>
                                          <p:attrName>style.visibility</p:attrName>
                                        </p:attrNameLst>
                                      </p:cBhvr>
                                      <p:to>
                                        <p:strVal val="visible"/>
                                      </p:to>
                                    </p:set>
                                    <p:animEffect transition="in" filter="fade">
                                      <p:cBhvr>
                                        <p:cTn id="26" dur="1500"/>
                                        <p:tgtEl>
                                          <p:spTgt spid="35">
                                            <p:txEl>
                                              <p:pRg st="0" end="0"/>
                                            </p:txEl>
                                          </p:spTgt>
                                        </p:tgtEl>
                                      </p:cBhvr>
                                    </p:animEffect>
                                    <p:anim calcmode="lin" valueType="num">
                                      <p:cBhvr>
                                        <p:cTn id="27" dur="1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8" dur="15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2">
                                            <p:txEl>
                                              <p:pRg st="0" end="0"/>
                                            </p:txEl>
                                          </p:spTgt>
                                        </p:tgtEl>
                                        <p:attrNameLst>
                                          <p:attrName>style.visibility</p:attrName>
                                        </p:attrNameLst>
                                      </p:cBhvr>
                                      <p:to>
                                        <p:strVal val="visible"/>
                                      </p:to>
                                    </p:set>
                                    <p:animEffect transition="in" filter="barn(inVertical)">
                                      <p:cBhvr>
                                        <p:cTn id="33" dur="1500"/>
                                        <p:tgtEl>
                                          <p:spTgt spid="42">
                                            <p:txEl>
                                              <p:pRg st="0" end="0"/>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2000"/>
                                        <p:tgtEl>
                                          <p:spTgt spid="20"/>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2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arn(inVertical)">
                                      <p:cBhvr>
                                        <p:cTn id="51" dur="1500"/>
                                        <p:tgtEl>
                                          <p:spTgt spid="4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2000"/>
                                        <p:tgtEl>
                                          <p:spTgt spid="29"/>
                                        </p:tgtEl>
                                      </p:cBhvr>
                                    </p:animEffect>
                                  </p:childTnLst>
                                </p:cTn>
                              </p:par>
                            </p:childTnLst>
                          </p:cTn>
                        </p:par>
                        <p:par>
                          <p:cTn id="55" fill="hold">
                            <p:stCondLst>
                              <p:cond delay="2000"/>
                            </p:stCondLst>
                            <p:childTnLst>
                              <p:par>
                                <p:cTn id="56" presetID="42"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500"/>
                                        <p:tgtEl>
                                          <p:spTgt spid="38"/>
                                        </p:tgtEl>
                                      </p:cBhvr>
                                    </p:animEffect>
                                    <p:anim calcmode="lin" valueType="num">
                                      <p:cBhvr>
                                        <p:cTn id="59" dur="1500" fill="hold"/>
                                        <p:tgtEl>
                                          <p:spTgt spid="38"/>
                                        </p:tgtEl>
                                        <p:attrNameLst>
                                          <p:attrName>ppt_x</p:attrName>
                                        </p:attrNameLst>
                                      </p:cBhvr>
                                      <p:tavLst>
                                        <p:tav tm="0">
                                          <p:val>
                                            <p:strVal val="#ppt_x"/>
                                          </p:val>
                                        </p:tav>
                                        <p:tav tm="100000">
                                          <p:val>
                                            <p:strVal val="#ppt_x"/>
                                          </p:val>
                                        </p:tav>
                                      </p:tavLst>
                                    </p:anim>
                                    <p:anim calcmode="lin" valueType="num">
                                      <p:cBhvr>
                                        <p:cTn id="60" dur="1500" fill="hold"/>
                                        <p:tgtEl>
                                          <p:spTgt spid="38"/>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22" presetClass="entr" presetSubtype="8"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2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9" grpId="0" animBg="1"/>
      <p:bldP spid="34" grpId="0" animBg="1"/>
      <p:bldP spid="35" grpId="0" uiExpand="1" build="p" animBg="1"/>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23330"/>
            <a:ext cx="8610600" cy="5782270"/>
          </a:xfrm>
        </p:spPr>
        <p:txBody>
          <a:bodyPr>
            <a:normAutofit fontScale="92500" lnSpcReduction="20000"/>
          </a:bodyPr>
          <a:lstStyle/>
          <a:p>
            <a:pPr marL="0" indent="0" algn="ctr">
              <a:buNone/>
            </a:pPr>
            <a:r>
              <a:rPr lang="en-US" sz="3800" b="1" dirty="0" smtClean="0">
                <a:solidFill>
                  <a:srgbClr val="002060"/>
                </a:solidFill>
              </a:rPr>
              <a:t>The terminology around the events of Elisha </a:t>
            </a:r>
            <a:br>
              <a:rPr lang="en-US" sz="3800" b="1" dirty="0" smtClean="0">
                <a:solidFill>
                  <a:srgbClr val="002060"/>
                </a:solidFill>
              </a:rPr>
            </a:br>
            <a:r>
              <a:rPr lang="en-US" sz="3800" b="1" dirty="0" smtClean="0">
                <a:solidFill>
                  <a:srgbClr val="002060"/>
                </a:solidFill>
              </a:rPr>
              <a:t>is given as </a:t>
            </a:r>
            <a:r>
              <a:rPr lang="en-US" sz="3800" b="1" dirty="0" smtClean="0">
                <a:ln>
                  <a:solidFill>
                    <a:srgbClr val="002060"/>
                  </a:solidFill>
                </a:ln>
                <a:solidFill>
                  <a:srgbClr val="CC3399"/>
                </a:solidFill>
                <a:effectLst>
                  <a:outerShdw blurRad="38100" dist="38100" dir="2700000" algn="tl">
                    <a:srgbClr val="000000">
                      <a:alpha val="43137"/>
                    </a:srgbClr>
                  </a:outerShdw>
                </a:effectLst>
              </a:rPr>
              <a:t>“tomorrow.” </a:t>
            </a:r>
          </a:p>
          <a:p>
            <a:pPr marL="0" indent="0">
              <a:buNone/>
            </a:pPr>
            <a:endParaRPr lang="en-US" sz="1400" b="1" dirty="0"/>
          </a:p>
          <a:p>
            <a:pPr marL="0" indent="0">
              <a:buNone/>
            </a:pPr>
            <a:r>
              <a:rPr lang="en-US" sz="2600" b="1" dirty="0" smtClean="0">
                <a:solidFill>
                  <a:srgbClr val="002060"/>
                </a:solidFill>
              </a:rPr>
              <a:t>2 Kings 6:32</a:t>
            </a:r>
            <a:r>
              <a:rPr lang="en-US" sz="2600" dirty="0" smtClean="0">
                <a:solidFill>
                  <a:srgbClr val="002060"/>
                </a:solidFill>
              </a:rPr>
              <a:t>  </a:t>
            </a:r>
            <a:r>
              <a:rPr lang="en-US" sz="2600" dirty="0" smtClean="0"/>
              <a:t>But Elisha sat in his house [</a:t>
            </a:r>
            <a:r>
              <a:rPr lang="en-US" sz="2600" b="1" dirty="0" smtClean="0">
                <a:ln>
                  <a:solidFill>
                    <a:srgbClr val="002060"/>
                  </a:solidFill>
                </a:ln>
                <a:solidFill>
                  <a:srgbClr val="0070C0"/>
                </a:solidFill>
              </a:rPr>
              <a:t>on that “same day” </a:t>
            </a:r>
            <a:r>
              <a:rPr lang="en-US" sz="2600" dirty="0" smtClean="0"/>
              <a:t>of the king’s proclamation], and the elders sat with him … he said to the elders, </a:t>
            </a:r>
            <a:r>
              <a:rPr lang="en-US" sz="2600" b="1" dirty="0" smtClean="0">
                <a:solidFill>
                  <a:srgbClr val="002060"/>
                </a:solidFill>
              </a:rPr>
              <a:t>See ye how this son of a murderer hath sent to take away mine head </a:t>
            </a:r>
            <a:r>
              <a:rPr lang="en-US" sz="2600" dirty="0" smtClean="0"/>
              <a:t>[</a:t>
            </a:r>
            <a:r>
              <a:rPr lang="en-US" sz="2600" b="1" dirty="0" smtClean="0">
                <a:ln>
                  <a:solidFill>
                    <a:srgbClr val="002060"/>
                  </a:solidFill>
                </a:ln>
                <a:solidFill>
                  <a:srgbClr val="0070C0"/>
                </a:solidFill>
              </a:rPr>
              <a:t>this day</a:t>
            </a:r>
            <a:r>
              <a:rPr lang="en-US" sz="2600" dirty="0" smtClean="0">
                <a:solidFill>
                  <a:srgbClr val="002060"/>
                </a:solidFill>
              </a:rPr>
              <a:t>]</a:t>
            </a:r>
            <a:r>
              <a:rPr lang="en-US" sz="2600" b="1" dirty="0" smtClean="0">
                <a:solidFill>
                  <a:srgbClr val="002060"/>
                </a:solidFill>
              </a:rPr>
              <a:t>?</a:t>
            </a:r>
            <a:r>
              <a:rPr lang="en-US" sz="2600" dirty="0" smtClean="0">
                <a:solidFill>
                  <a:srgbClr val="002060"/>
                </a:solidFill>
              </a:rPr>
              <a:t>  </a:t>
            </a:r>
            <a:r>
              <a:rPr lang="en-US" sz="2600" b="1" dirty="0" smtClean="0">
                <a:solidFill>
                  <a:srgbClr val="002060"/>
                </a:solidFill>
              </a:rPr>
              <a:t>Look, when </a:t>
            </a:r>
            <a:r>
              <a:rPr lang="en-US" sz="2600" b="1" u="sng" dirty="0" smtClean="0">
                <a:solidFill>
                  <a:srgbClr val="002060"/>
                </a:solidFill>
              </a:rPr>
              <a:t>the messenger</a:t>
            </a:r>
            <a:r>
              <a:rPr lang="en-US" sz="2600" b="1" dirty="0" smtClean="0">
                <a:solidFill>
                  <a:srgbClr val="002060"/>
                </a:solidFill>
              </a:rPr>
              <a:t> cometh, shut the door, and hold him fast at the door … </a:t>
            </a:r>
          </a:p>
          <a:p>
            <a:pPr marL="0" indent="0">
              <a:buNone/>
            </a:pPr>
            <a:r>
              <a:rPr lang="en-US" sz="2600" b="1" dirty="0" smtClean="0">
                <a:solidFill>
                  <a:srgbClr val="002060"/>
                </a:solidFill>
              </a:rPr>
              <a:t>2 Kings 6: 33</a:t>
            </a:r>
            <a:r>
              <a:rPr lang="en-US" sz="2600" dirty="0" smtClean="0">
                <a:solidFill>
                  <a:srgbClr val="002060"/>
                </a:solidFill>
              </a:rPr>
              <a:t>  </a:t>
            </a:r>
            <a:r>
              <a:rPr lang="en-US" sz="2600" dirty="0" smtClean="0"/>
              <a:t>And while he [Elisha] yet talked with them, </a:t>
            </a:r>
            <a:br>
              <a:rPr lang="en-US" sz="2600" dirty="0" smtClean="0"/>
            </a:br>
            <a:r>
              <a:rPr lang="en-US" sz="2600" dirty="0" smtClean="0"/>
              <a:t>behold, </a:t>
            </a:r>
            <a:r>
              <a:rPr lang="en-US" sz="2600" b="1" u="sng" dirty="0" smtClean="0"/>
              <a:t>the messenger</a:t>
            </a:r>
            <a:r>
              <a:rPr lang="en-US" sz="2600" dirty="0" smtClean="0"/>
              <a:t> came down unto him [</a:t>
            </a:r>
            <a:r>
              <a:rPr lang="en-US" sz="2600" b="1" dirty="0" smtClean="0">
                <a:ln>
                  <a:solidFill>
                    <a:srgbClr val="002060"/>
                  </a:solidFill>
                </a:ln>
                <a:solidFill>
                  <a:srgbClr val="0070C0"/>
                </a:solidFill>
              </a:rPr>
              <a:t>this day</a:t>
            </a:r>
            <a:r>
              <a:rPr lang="en-US" sz="2600" dirty="0" smtClean="0"/>
              <a:t>] …</a:t>
            </a:r>
          </a:p>
          <a:p>
            <a:pPr marL="0" indent="0">
              <a:buNone/>
            </a:pPr>
            <a:endParaRPr lang="en-US" sz="1300" dirty="0"/>
          </a:p>
          <a:p>
            <a:pPr marL="0" indent="0">
              <a:buNone/>
            </a:pPr>
            <a:r>
              <a:rPr lang="en-US" b="1" dirty="0" smtClean="0">
                <a:ln>
                  <a:solidFill>
                    <a:srgbClr val="002060"/>
                  </a:solidFill>
                </a:ln>
                <a:solidFill>
                  <a:srgbClr val="00B050"/>
                </a:solidFill>
                <a:effectLst>
                  <a:outerShdw blurRad="38100" dist="38100" dir="2700000" algn="tl">
                    <a:srgbClr val="000000">
                      <a:alpha val="43137"/>
                    </a:srgbClr>
                  </a:outerShdw>
                </a:effectLst>
                <a:ea typeface="Calibri"/>
                <a:cs typeface="Calibri"/>
              </a:rPr>
              <a:t>2 Kings 7:1</a:t>
            </a:r>
            <a:r>
              <a:rPr lang="en-US" dirty="0" smtClean="0">
                <a:ln>
                  <a:solidFill>
                    <a:srgbClr val="002060"/>
                  </a:solidFill>
                </a:ln>
                <a:effectLst>
                  <a:outerShdw blurRad="38100" dist="38100" dir="2700000" algn="tl">
                    <a:srgbClr val="000000">
                      <a:alpha val="43137"/>
                    </a:srgbClr>
                  </a:outerShdw>
                </a:effectLst>
                <a:ea typeface="Calibri"/>
                <a:cs typeface="Calibri"/>
              </a:rPr>
              <a:t>  </a:t>
            </a:r>
            <a:r>
              <a:rPr lang="en-US" b="1" dirty="0" smtClean="0">
                <a:solidFill>
                  <a:schemeClr val="tx1">
                    <a:lumMod val="85000"/>
                    <a:lumOff val="15000"/>
                  </a:schemeClr>
                </a:solidFill>
                <a:effectLst>
                  <a:outerShdw blurRad="38100" dist="38100" dir="2700000" algn="tl">
                    <a:srgbClr val="000000">
                      <a:alpha val="43137"/>
                    </a:srgbClr>
                  </a:outerShdw>
                </a:effectLst>
                <a:ea typeface="Calibri"/>
                <a:cs typeface="Calibri"/>
              </a:rPr>
              <a:t>And Elisha said, </a:t>
            </a:r>
            <a:r>
              <a:rPr lang="en-US" b="1" dirty="0" smtClean="0">
                <a:solidFill>
                  <a:srgbClr val="002060"/>
                </a:solidFill>
                <a:effectLst>
                  <a:outerShdw blurRad="38100" dist="38100" dir="2700000" algn="tl">
                    <a:srgbClr val="000000">
                      <a:alpha val="43137"/>
                    </a:srgbClr>
                  </a:outerShdw>
                </a:effectLst>
                <a:ea typeface="Calibri"/>
                <a:cs typeface="Calibri"/>
              </a:rPr>
              <a:t>“Hear the word </a:t>
            </a:r>
            <a:br>
              <a:rPr lang="en-US" b="1" dirty="0" smtClean="0">
                <a:solidFill>
                  <a:srgbClr val="002060"/>
                </a:solidFill>
                <a:effectLst>
                  <a:outerShdw blurRad="38100" dist="38100" dir="2700000" algn="tl">
                    <a:srgbClr val="000000">
                      <a:alpha val="43137"/>
                    </a:srgbClr>
                  </a:outerShdw>
                </a:effectLst>
                <a:ea typeface="Calibri"/>
                <a:cs typeface="Calibri"/>
              </a:rPr>
            </a:br>
            <a:r>
              <a:rPr lang="en-US" b="1" dirty="0" smtClean="0">
                <a:solidFill>
                  <a:srgbClr val="002060"/>
                </a:solidFill>
                <a:effectLst>
                  <a:outerShdw blurRad="38100" dist="38100" dir="2700000" algn="tl">
                    <a:srgbClr val="000000">
                      <a:alpha val="43137"/>
                    </a:srgbClr>
                  </a:outerShdw>
                </a:effectLst>
                <a:ea typeface="Calibri"/>
                <a:cs typeface="Calibri"/>
              </a:rPr>
              <a:t>of </a:t>
            </a:r>
            <a:r>
              <a:rPr lang="en-US" b="1" dirty="0" smtClean="0">
                <a:solidFill>
                  <a:srgbClr val="0070C0"/>
                </a:solidFill>
                <a:effectLst>
                  <a:outerShdw blurRad="38100" dist="38100" dir="2700000" algn="tl">
                    <a:srgbClr val="000000">
                      <a:alpha val="43137"/>
                    </a:srgbClr>
                  </a:outerShdw>
                </a:effectLst>
                <a:ea typeface="Calibri"/>
                <a:cs typeface="Calibri"/>
              </a:rPr>
              <a:t>Yahuah.</a:t>
            </a:r>
            <a:r>
              <a:rPr lang="en-US" b="1" dirty="0" smtClean="0">
                <a:solidFill>
                  <a:srgbClr val="002060"/>
                </a:solidFill>
                <a:effectLst>
                  <a:outerShdw blurRad="38100" dist="38100" dir="2700000" algn="tl">
                    <a:srgbClr val="000000">
                      <a:alpha val="43137"/>
                    </a:srgbClr>
                  </a:outerShdw>
                </a:effectLst>
                <a:ea typeface="Calibri"/>
                <a:cs typeface="Calibri"/>
              </a:rPr>
              <a:t>  Thus saith </a:t>
            </a:r>
            <a:r>
              <a:rPr lang="en-US" b="1" dirty="0" smtClean="0">
                <a:solidFill>
                  <a:srgbClr val="0070C0"/>
                </a:solidFill>
                <a:effectLst>
                  <a:outerShdw blurRad="38100" dist="38100" dir="2700000" algn="tl">
                    <a:srgbClr val="000000">
                      <a:alpha val="43137"/>
                    </a:srgbClr>
                  </a:outerShdw>
                </a:effectLst>
                <a:ea typeface="Calibri"/>
                <a:cs typeface="Calibri"/>
              </a:rPr>
              <a:t>Yahuah,</a:t>
            </a:r>
            <a:r>
              <a:rPr lang="en-US" b="1" dirty="0" smtClean="0">
                <a:solidFill>
                  <a:srgbClr val="002060"/>
                </a:solidFill>
                <a:effectLst>
                  <a:outerShdw blurRad="38100" dist="38100" dir="2700000" algn="tl">
                    <a:srgbClr val="000000">
                      <a:alpha val="43137"/>
                    </a:srgbClr>
                  </a:outerShdw>
                </a:effectLst>
                <a:ea typeface="Calibri"/>
                <a:cs typeface="Calibri"/>
              </a:rPr>
              <a:t> </a:t>
            </a:r>
            <a:r>
              <a:rPr lang="en-US" b="1" i="1" dirty="0" smtClean="0">
                <a:ln>
                  <a:solidFill>
                    <a:srgbClr val="002060"/>
                  </a:solidFill>
                </a:ln>
                <a:solidFill>
                  <a:srgbClr val="CC3399"/>
                </a:solidFill>
                <a:effectLst>
                  <a:outerShdw blurRad="38100" dist="38100" dir="2700000" algn="tl">
                    <a:srgbClr val="000000">
                      <a:alpha val="43137"/>
                    </a:srgbClr>
                  </a:outerShdw>
                </a:effectLst>
                <a:ea typeface="Calibri"/>
                <a:cs typeface="Calibri"/>
              </a:rPr>
              <a:t>To</a:t>
            </a:r>
            <a:r>
              <a:rPr lang="en-US" b="1" i="1" dirty="0" smtClean="0">
                <a:ln>
                  <a:solidFill>
                    <a:srgbClr val="002060"/>
                  </a:solidFill>
                </a:ln>
                <a:solidFill>
                  <a:srgbClr val="B539B5"/>
                </a:solidFill>
                <a:effectLst>
                  <a:outerShdw blurRad="38100" dist="38100" dir="2700000" algn="tl">
                    <a:srgbClr val="000000">
                      <a:alpha val="43137"/>
                    </a:srgbClr>
                  </a:outerShdw>
                </a:effectLst>
                <a:ea typeface="Calibri"/>
                <a:cs typeface="Calibri"/>
              </a:rPr>
              <a:t> </a:t>
            </a:r>
            <a:r>
              <a:rPr lang="en-US" b="1" i="1" dirty="0" smtClean="0">
                <a:ln>
                  <a:solidFill>
                    <a:srgbClr val="002060"/>
                  </a:solidFill>
                </a:ln>
                <a:solidFill>
                  <a:srgbClr val="CC3399"/>
                </a:solidFill>
                <a:effectLst>
                  <a:outerShdw blurRad="38100" dist="38100" dir="2700000" algn="tl">
                    <a:srgbClr val="000000">
                      <a:alpha val="43137"/>
                    </a:srgbClr>
                  </a:outerShdw>
                </a:effectLst>
                <a:ea typeface="Calibri"/>
                <a:cs typeface="Calibri"/>
              </a:rPr>
              <a:t>morrow</a:t>
            </a:r>
            <a:r>
              <a:rPr lang="en-US" b="1" i="1" dirty="0" smtClean="0">
                <a:ln>
                  <a:solidFill>
                    <a:srgbClr val="002060"/>
                  </a:solidFill>
                </a:ln>
                <a:solidFill>
                  <a:srgbClr val="B539B5"/>
                </a:solidFill>
                <a:effectLst>
                  <a:outerShdw blurRad="38100" dist="38100" dir="2700000" algn="tl">
                    <a:srgbClr val="000000">
                      <a:alpha val="43137"/>
                    </a:srgbClr>
                  </a:outerShdw>
                </a:effectLst>
                <a:ea typeface="Calibri"/>
                <a:cs typeface="Calibri"/>
              </a:rPr>
              <a:t> </a:t>
            </a:r>
            <a:r>
              <a:rPr lang="en-US" b="1" i="1" dirty="0" smtClean="0">
                <a:solidFill>
                  <a:srgbClr val="B539B5"/>
                </a:solidFill>
                <a:effectLst>
                  <a:outerShdw blurRad="38100" dist="38100" dir="2700000" algn="tl">
                    <a:srgbClr val="000000">
                      <a:alpha val="43137"/>
                    </a:srgbClr>
                  </a:outerShdw>
                </a:effectLst>
                <a:ea typeface="Calibri"/>
                <a:cs typeface="Calibri"/>
              </a:rPr>
              <a:t/>
            </a:r>
            <a:br>
              <a:rPr lang="en-US" b="1" i="1" dirty="0" smtClean="0">
                <a:solidFill>
                  <a:srgbClr val="B539B5"/>
                </a:solidFill>
                <a:effectLst>
                  <a:outerShdw blurRad="38100" dist="38100" dir="2700000" algn="tl">
                    <a:srgbClr val="000000">
                      <a:alpha val="43137"/>
                    </a:srgbClr>
                  </a:outerShdw>
                </a:effectLst>
                <a:ea typeface="Calibri"/>
                <a:cs typeface="Calibri"/>
              </a:rPr>
            </a:br>
            <a:r>
              <a:rPr lang="en-US" b="1" dirty="0" smtClean="0">
                <a:solidFill>
                  <a:srgbClr val="002060"/>
                </a:solidFill>
                <a:effectLst>
                  <a:outerShdw blurRad="38100" dist="38100" dir="2700000" algn="tl">
                    <a:srgbClr val="000000">
                      <a:alpha val="43137"/>
                    </a:srgbClr>
                  </a:outerShdw>
                </a:effectLst>
                <a:ea typeface="Calibri"/>
                <a:cs typeface="Calibri"/>
              </a:rPr>
              <a:t>about</a:t>
            </a:r>
            <a:r>
              <a:rPr lang="en-US" b="1" dirty="0" smtClean="0">
                <a:solidFill>
                  <a:srgbClr val="E36C0A"/>
                </a:solidFill>
                <a:effectLst>
                  <a:outerShdw blurRad="38100" dist="38100" dir="2700000" algn="tl">
                    <a:srgbClr val="000000">
                      <a:alpha val="43137"/>
                    </a:srgbClr>
                  </a:outerShdw>
                </a:effectLst>
                <a:ea typeface="Calibri"/>
                <a:cs typeface="Calibri"/>
              </a:rPr>
              <a:t> </a:t>
            </a:r>
            <a:r>
              <a:rPr lang="en-US" b="1" i="1" dirty="0" smtClean="0">
                <a:ln>
                  <a:solidFill>
                    <a:srgbClr val="002060"/>
                  </a:solidFill>
                </a:ln>
                <a:solidFill>
                  <a:srgbClr val="CC3399"/>
                </a:solidFill>
                <a:effectLst>
                  <a:outerShdw blurRad="38100" dist="38100" dir="2700000" algn="tl">
                    <a:srgbClr val="000000">
                      <a:alpha val="43137"/>
                    </a:srgbClr>
                  </a:outerShdw>
                </a:effectLst>
                <a:ea typeface="Calibri"/>
                <a:cs typeface="Calibri"/>
              </a:rPr>
              <a:t>this time </a:t>
            </a:r>
            <a:r>
              <a:rPr lang="en-US" b="1" dirty="0" smtClean="0">
                <a:solidFill>
                  <a:srgbClr val="002060"/>
                </a:solidFill>
                <a:effectLst>
                  <a:outerShdw blurRad="38100" dist="38100" dir="2700000" algn="tl">
                    <a:srgbClr val="000000">
                      <a:alpha val="43137"/>
                    </a:srgbClr>
                  </a:outerShdw>
                </a:effectLst>
                <a:ea typeface="Calibri"/>
                <a:cs typeface="Calibri"/>
              </a:rPr>
              <a:t>shall a measure of fine flour </a:t>
            </a:r>
            <a:br>
              <a:rPr lang="en-US" b="1" dirty="0" smtClean="0">
                <a:solidFill>
                  <a:srgbClr val="002060"/>
                </a:solidFill>
                <a:effectLst>
                  <a:outerShdw blurRad="38100" dist="38100" dir="2700000" algn="tl">
                    <a:srgbClr val="000000">
                      <a:alpha val="43137"/>
                    </a:srgbClr>
                  </a:outerShdw>
                </a:effectLst>
                <a:ea typeface="Calibri"/>
                <a:cs typeface="Calibri"/>
              </a:rPr>
            </a:br>
            <a:r>
              <a:rPr lang="en-US" b="1" dirty="0" smtClean="0">
                <a:solidFill>
                  <a:srgbClr val="002060"/>
                </a:solidFill>
                <a:effectLst>
                  <a:outerShdw blurRad="38100" dist="38100" dir="2700000" algn="tl">
                    <a:srgbClr val="000000">
                      <a:alpha val="43137"/>
                    </a:srgbClr>
                  </a:outerShdw>
                </a:effectLst>
                <a:ea typeface="Calibri"/>
                <a:cs typeface="Calibri"/>
              </a:rPr>
              <a:t>be sold for a shekel, and </a:t>
            </a:r>
            <a:r>
              <a:rPr lang="en-US" b="1" smtClean="0">
                <a:solidFill>
                  <a:srgbClr val="002060"/>
                </a:solidFill>
                <a:effectLst>
                  <a:outerShdw blurRad="38100" dist="38100" dir="2700000" algn="tl">
                    <a:srgbClr val="000000">
                      <a:alpha val="43137"/>
                    </a:srgbClr>
                  </a:outerShdw>
                </a:effectLst>
                <a:ea typeface="Calibri"/>
                <a:cs typeface="Calibri"/>
              </a:rPr>
              <a:t>two </a:t>
            </a:r>
            <a:r>
              <a:rPr lang="en-US" b="1" smtClean="0">
                <a:solidFill>
                  <a:srgbClr val="002060"/>
                </a:solidFill>
                <a:effectLst>
                  <a:outerShdw blurRad="38100" dist="38100" dir="2700000" algn="tl">
                    <a:srgbClr val="000000">
                      <a:alpha val="43137"/>
                    </a:srgbClr>
                  </a:outerShdw>
                </a:effectLst>
                <a:ea typeface="Calibri"/>
                <a:cs typeface="Calibri"/>
              </a:rPr>
              <a:t>measures </a:t>
            </a:r>
            <a:r>
              <a:rPr lang="en-US" b="1" dirty="0" smtClean="0">
                <a:solidFill>
                  <a:srgbClr val="002060"/>
                </a:solidFill>
                <a:effectLst>
                  <a:outerShdw blurRad="38100" dist="38100" dir="2700000" algn="tl">
                    <a:srgbClr val="000000">
                      <a:alpha val="43137"/>
                    </a:srgbClr>
                  </a:outerShdw>
                </a:effectLst>
                <a:ea typeface="Calibri"/>
                <a:cs typeface="Calibri"/>
              </a:rPr>
              <a:t>of </a:t>
            </a:r>
            <a:br>
              <a:rPr lang="en-US" b="1" dirty="0" smtClean="0">
                <a:solidFill>
                  <a:srgbClr val="002060"/>
                </a:solidFill>
                <a:effectLst>
                  <a:outerShdw blurRad="38100" dist="38100" dir="2700000" algn="tl">
                    <a:srgbClr val="000000">
                      <a:alpha val="43137"/>
                    </a:srgbClr>
                  </a:outerShdw>
                </a:effectLst>
                <a:ea typeface="Calibri"/>
                <a:cs typeface="Calibri"/>
              </a:rPr>
            </a:br>
            <a:r>
              <a:rPr lang="en-US" b="1" dirty="0" smtClean="0">
                <a:solidFill>
                  <a:srgbClr val="002060"/>
                </a:solidFill>
                <a:effectLst>
                  <a:outerShdw blurRad="38100" dist="38100" dir="2700000" algn="tl">
                    <a:srgbClr val="000000">
                      <a:alpha val="43137"/>
                    </a:srgbClr>
                  </a:outerShdw>
                </a:effectLst>
                <a:ea typeface="Calibri"/>
                <a:cs typeface="Calibri"/>
              </a:rPr>
              <a:t>barley for a shekel, in the gate of Samaria.</a:t>
            </a:r>
            <a:r>
              <a:rPr lang="en-US" b="1" dirty="0" smtClean="0">
                <a:solidFill>
                  <a:srgbClr val="663300"/>
                </a:solidFill>
                <a:effectLst>
                  <a:outerShdw blurRad="38100" dist="38100" dir="2700000" algn="tl">
                    <a:srgbClr val="000000">
                      <a:alpha val="43137"/>
                    </a:srgbClr>
                  </a:outerShdw>
                </a:effectLst>
                <a:ea typeface="Calibri"/>
                <a:cs typeface="Calibri"/>
              </a:rPr>
              <a:t>   </a:t>
            </a:r>
            <a:endParaRPr lang="en-US" sz="3600" dirty="0" smtClean="0">
              <a:solidFill>
                <a:srgbClr val="663300"/>
              </a:solidFill>
              <a:effectLst>
                <a:outerShdw blurRad="38100" dist="38100" dir="2700000" algn="tl">
                  <a:srgbClr val="000000">
                    <a:alpha val="43137"/>
                  </a:srgbClr>
                </a:outerShdw>
              </a:effectLst>
              <a:ea typeface="Calibri"/>
              <a:cs typeface="Times New Roman"/>
            </a:endParaRPr>
          </a:p>
          <a:p>
            <a:pPr marL="0" indent="0">
              <a:buNone/>
            </a:pPr>
            <a:endParaRPr lang="en-US" dirty="0" smtClean="0"/>
          </a:p>
          <a:p>
            <a:endParaRPr lang="en-US" dirty="0"/>
          </a:p>
        </p:txBody>
      </p:sp>
      <p:sp>
        <p:nvSpPr>
          <p:cNvPr id="4" name="Rectangle 3"/>
          <p:cNvSpPr/>
          <p:nvPr/>
        </p:nvSpPr>
        <p:spPr>
          <a:xfrm>
            <a:off x="0" y="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When is Elisha’s “Day”?</a:t>
            </a:r>
            <a:endParaRPr lang="en-US" sz="5400" b="1" cap="none" spc="0" dirty="0">
              <a:ln w="11430"/>
              <a:solidFill>
                <a:srgbClr val="00B0F0"/>
              </a:solidFill>
              <a:effectLst>
                <a:outerShdw blurRad="50800" dist="39000" dir="5460000" algn="tl">
                  <a:srgbClr val="000000">
                    <a:alpha val="38000"/>
                  </a:srgbClr>
                </a:outerShdw>
              </a:effectLst>
            </a:endParaRPr>
          </a:p>
        </p:txBody>
      </p:sp>
      <p:sp>
        <p:nvSpPr>
          <p:cNvPr id="6" name="Slide Number Placeholder 5"/>
          <p:cNvSpPr>
            <a:spLocks noGrp="1"/>
          </p:cNvSpPr>
          <p:nvPr>
            <p:ph type="sldNum" sz="quarter" idx="12"/>
          </p:nvPr>
        </p:nvSpPr>
        <p:spPr>
          <a:xfrm>
            <a:off x="7010400" y="6457016"/>
            <a:ext cx="2133600" cy="365125"/>
          </a:xfrm>
        </p:spPr>
        <p:txBody>
          <a:bodyPr/>
          <a:lstStyle/>
          <a:p>
            <a:fld id="{F9EA9ADF-BF16-47CA-967F-74531E511AEB}" type="slidenum">
              <a:rPr lang="en-US" sz="1400" b="1" smtClean="0">
                <a:solidFill>
                  <a:schemeClr val="bg1"/>
                </a:solidFill>
              </a:rPr>
              <a:t>28</a:t>
            </a:fld>
            <a:endParaRPr lang="en-US" b="1" dirty="0">
              <a:solidFill>
                <a:schemeClr val="bg1"/>
              </a:solidFill>
            </a:endParaRPr>
          </a:p>
        </p:txBody>
      </p:sp>
    </p:spTree>
    <p:extLst>
      <p:ext uri="{BB962C8B-B14F-4D97-AF65-F5344CB8AC3E}">
        <p14:creationId xmlns:p14="http://schemas.microsoft.com/office/powerpoint/2010/main" val="175415104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750"/>
                                        <p:tgtEl>
                                          <p:spTgt spid="3">
                                            <p:txEl>
                                              <p:pRg st="5" end="5"/>
                                            </p:txEl>
                                          </p:spTgt>
                                        </p:tgtEl>
                                      </p:cBhvr>
                                    </p:animEffect>
                                    <p:anim calcmode="lin" valueType="num">
                                      <p:cBhvr>
                                        <p:cTn id="8" dur="1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066800"/>
            <a:ext cx="8229600" cy="4525963"/>
          </a:xfrm>
        </p:spPr>
        <p:txBody>
          <a:bodyPr/>
          <a:lstStyle/>
          <a:p>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The prophet Elisha would have kept and taught </a:t>
            </a:r>
            <a:r>
              <a:rPr lang="en-US" b="1" dirty="0" smtClean="0">
                <a:ln>
                  <a:solidFill>
                    <a:srgbClr val="002060"/>
                  </a:solidFill>
                </a:ln>
                <a:solidFill>
                  <a:srgbClr val="00B0F0"/>
                </a:solidFill>
                <a:effectLst>
                  <a:outerShdw blurRad="38100" dist="38100" dir="2700000" algn="tl">
                    <a:srgbClr val="000000">
                      <a:alpha val="43137"/>
                    </a:srgbClr>
                  </a:outerShdw>
                </a:effectLst>
              </a:rPr>
              <a:t>Yahuah’s</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Covenant Laws including the Laws of Moses and the Covenant of the Day.  </a:t>
            </a:r>
            <a:r>
              <a:rPr lang="en-US" sz="2400"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(See </a:t>
            </a:r>
            <a:r>
              <a:rPr lang="en-US" sz="2400" b="1" dirty="0" err="1"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Jer</a:t>
            </a:r>
            <a:r>
              <a:rPr lang="en-US" sz="2400"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33:20-26.)</a:t>
            </a:r>
            <a:r>
              <a:rPr lang="en-US" sz="3600"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  </a:t>
            </a:r>
            <a:endPar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endParaRPr>
          </a:p>
          <a:p>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He would have understood the day begins with morning &lt;</a:t>
            </a:r>
            <a:r>
              <a:rPr lang="en-US" b="1" dirty="0" smtClean="0">
                <a:ln>
                  <a:solidFill>
                    <a:srgbClr val="002060"/>
                  </a:solidFill>
                </a:ln>
                <a:solidFill>
                  <a:srgbClr val="CC3399"/>
                </a:solidFill>
                <a:effectLst>
                  <a:outerShdw blurRad="38100" dist="38100" dir="2700000" algn="tl">
                    <a:srgbClr val="000000">
                      <a:alpha val="43137"/>
                    </a:srgbClr>
                  </a:outerShdw>
                </a:effectLst>
              </a:rPr>
              <a:t>boqer</a:t>
            </a: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&gt;, or the first light </a:t>
            </a:r>
            <a:b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br>
            <a:r>
              <a:rPr lang="en-US" b="1" dirty="0" smtClean="0">
                <a:ln>
                  <a:solidFill>
                    <a:srgbClr val="002060"/>
                  </a:solidFill>
                </a:ln>
                <a:solidFill>
                  <a:schemeClr val="accent6">
                    <a:lumMod val="20000"/>
                    <a:lumOff val="80000"/>
                  </a:schemeClr>
                </a:solidFill>
                <a:effectLst>
                  <a:outerShdw blurRad="38100" dist="38100" dir="2700000" algn="tl">
                    <a:srgbClr val="000000">
                      <a:alpha val="43137"/>
                    </a:srgbClr>
                  </a:outerShdw>
                </a:effectLst>
              </a:rPr>
              <a:t>that breaks the day.</a:t>
            </a:r>
            <a:endParaRPr lang="en-US" b="1" dirty="0">
              <a:ln>
                <a:solidFill>
                  <a:srgbClr val="002060"/>
                </a:solidFill>
              </a:ln>
              <a:solidFill>
                <a:schemeClr val="accent6">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0" y="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Prophet Elisha’s “Day”</a:t>
            </a:r>
            <a:endParaRPr lang="en-US" sz="5400" b="1" cap="none" spc="0" dirty="0">
              <a:ln w="11430"/>
              <a:solidFill>
                <a:srgbClr val="00B0F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a:xfrm>
            <a:off x="6974541" y="6483910"/>
            <a:ext cx="2133600" cy="365125"/>
          </a:xfrm>
        </p:spPr>
        <p:txBody>
          <a:bodyPr/>
          <a:lstStyle/>
          <a:p>
            <a:fld id="{F9EA9ADF-BF16-47CA-967F-74531E511AEB}" type="slidenum">
              <a:rPr lang="en-US" smtClean="0">
                <a:solidFill>
                  <a:schemeClr val="bg1"/>
                </a:solidFill>
              </a:rPr>
              <a:t>29</a:t>
            </a:fld>
            <a:endParaRPr lang="en-US" dirty="0">
              <a:solidFill>
                <a:schemeClr val="bg1"/>
              </a:solidFill>
            </a:endParaRPr>
          </a:p>
        </p:txBody>
      </p:sp>
      <p:pic>
        <p:nvPicPr>
          <p:cNvPr id="6" name="Picture 2" descr="C:\Users\Rae\Desktop\elisah in his h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38650"/>
            <a:ext cx="2895600" cy="2114550"/>
          </a:xfrm>
          <a:prstGeom prst="round2DiagRect">
            <a:avLst>
              <a:gd name="adj1" fmla="val 16667"/>
              <a:gd name="adj2" fmla="val 0"/>
            </a:avLst>
          </a:prstGeom>
          <a:ln w="88900" cap="sq">
            <a:solidFill>
              <a:schemeClr val="accent6">
                <a:lumMod val="20000"/>
                <a:lumOff val="80000"/>
              </a:schemeClr>
            </a:solidFill>
            <a:miter lim="800000"/>
          </a:ln>
          <a:effectLst>
            <a:outerShdw blurRad="254000" algn="tl" rotWithShape="0">
              <a:srgbClr val="000000">
                <a:alpha val="43000"/>
              </a:srgbClr>
            </a:outerShd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58107"/>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750"/>
                                        <p:tgtEl>
                                          <p:spTgt spid="3">
                                            <p:txEl>
                                              <p:pRg st="1" end="1"/>
                                            </p:txEl>
                                          </p:spTgt>
                                        </p:tgtEl>
                                      </p:cBhvr>
                                    </p:animEffect>
                                    <p:anim calcmode="lin" valueType="num">
                                      <p:cBhvr>
                                        <p:cTn id="8" dur="1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EA9ADF-BF16-47CA-967F-74531E511AEB}" type="slidenum">
              <a:rPr lang="en-US" smtClean="0"/>
              <a:t>3</a:t>
            </a:fld>
            <a:endParaRPr lang="en-US"/>
          </a:p>
        </p:txBody>
      </p:sp>
      <p:sp>
        <p:nvSpPr>
          <p:cNvPr id="3" name="Slide Number Placeholder 1"/>
          <p:cNvSpPr txBox="1">
            <a:spLocks/>
          </p:cNvSpPr>
          <p:nvPr/>
        </p:nvSpPr>
        <p:spPr>
          <a:xfrm>
            <a:off x="8229600" y="6477001"/>
            <a:ext cx="762000" cy="2444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34CC77-AFBD-49B8-AB88-7B6E3FAC7633}" type="slidenum">
              <a:rPr lang="en-CA" b="1" smtClean="0">
                <a:solidFill>
                  <a:schemeClr val="accent6">
                    <a:lumMod val="20000"/>
                    <a:lumOff val="80000"/>
                  </a:schemeClr>
                </a:solidFill>
              </a:rPr>
              <a:pPr/>
              <a:t>3</a:t>
            </a:fld>
            <a:endParaRPr lang="en-CA" b="1" dirty="0">
              <a:solidFill>
                <a:schemeClr val="accent6">
                  <a:lumMod val="20000"/>
                  <a:lumOff val="80000"/>
                </a:schemeClr>
              </a:solidFill>
            </a:endParaRPr>
          </a:p>
        </p:txBody>
      </p:sp>
      <p:sp>
        <p:nvSpPr>
          <p:cNvPr id="4" name="Rectangle 3"/>
          <p:cNvSpPr/>
          <p:nvPr/>
        </p:nvSpPr>
        <p:spPr>
          <a:xfrm>
            <a:off x="1043608" y="5934670"/>
            <a:ext cx="7632848"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none" spc="50" dirty="0" smtClean="0">
                <a:ln w="12700" cmpd="sng">
                  <a:solidFill>
                    <a:schemeClr val="tx1"/>
                  </a:solidFill>
                  <a:prstDash val="solid"/>
                </a:ln>
                <a:solidFill>
                  <a:schemeClr val="accent6">
                    <a:tint val="1000"/>
                  </a:schemeClr>
                </a:solidFill>
                <a:effectLst>
                  <a:glow rad="63500">
                    <a:srgbClr val="A3E7FF">
                      <a:alpha val="82000"/>
                    </a:srgbClr>
                  </a:glow>
                </a:effectLst>
                <a:latin typeface="Rockwell" pitchFamily="18" charset="0"/>
              </a:rPr>
              <a:t>Words of  Wisdom</a:t>
            </a:r>
            <a:endParaRPr lang="en-US" sz="5400" b="1" cap="none" spc="50" dirty="0">
              <a:ln w="12700" cmpd="sng">
                <a:solidFill>
                  <a:schemeClr val="tx1"/>
                </a:solidFill>
                <a:prstDash val="solid"/>
              </a:ln>
              <a:solidFill>
                <a:schemeClr val="accent6">
                  <a:tint val="1000"/>
                </a:schemeClr>
              </a:solidFill>
              <a:effectLst>
                <a:glow rad="63500">
                  <a:srgbClr val="A3E7FF">
                    <a:alpha val="82000"/>
                  </a:srgbClr>
                </a:glow>
              </a:effectLst>
              <a:latin typeface="Rockwell" pitchFamily="18" charset="0"/>
            </a:endParaRPr>
          </a:p>
        </p:txBody>
      </p:sp>
      <p:sp>
        <p:nvSpPr>
          <p:cNvPr id="5" name="Content Placeholder 2"/>
          <p:cNvSpPr txBox="1">
            <a:spLocks/>
          </p:cNvSpPr>
          <p:nvPr/>
        </p:nvSpPr>
        <p:spPr>
          <a:xfrm>
            <a:off x="365914" y="221637"/>
            <a:ext cx="8515672" cy="4719531"/>
          </a:xfrm>
          <a:prstGeom prst="rect">
            <a:avLst/>
          </a:prstGeom>
        </p:spPr>
        <p:txBody>
          <a:bodyPr>
            <a:normAutofit fontScale="62500" lnSpcReduction="20000"/>
            <a:scene3d>
              <a:camera prst="orthographicFront"/>
              <a:lightRig rig="soft" dir="t">
                <a:rot lat="0" lon="0" rev="10800000"/>
              </a:lightRig>
            </a:scene3d>
            <a:sp3d>
              <a:bevelT w="27940" h="12700"/>
              <a:contourClr>
                <a:srgbClr val="DDDDDD"/>
              </a:contourClr>
            </a:sp3d>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nSpc>
                <a:spcPct val="120000"/>
              </a:lnSpc>
              <a:buFont typeface="Wingdings" pitchFamily="2" charset="2"/>
              <a:buChar char="v"/>
            </a:pP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Yahuah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 presenting to the minds of </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many,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divinely appointed precious gems of truth, appropriate for our time. Yahuah has rescued these truths from the companionship </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error, and has placed them in their proper frame-work.  When these truths are given their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rightful position in Yahuah's</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great plan</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when they are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presented intelligently</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and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earnestly</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reverential </a:t>
            </a:r>
            <a:r>
              <a:rPr lang="en-US" sz="3800" b="1" u="sng"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awe</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by Yahusha’s servants, </a:t>
            </a:r>
            <a:r>
              <a:rPr lang="en-US" sz="38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many will conscientiously believe because of the weight of evidence</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without waiting for every supposed difficulty </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(which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may suggest itself to their </a:t>
            </a:r>
            <a:r>
              <a:rPr lang="en-US" sz="3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minds), </a:t>
            </a:r>
            <a:r>
              <a:rPr lang="en-US"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to be removed.</a:t>
            </a:r>
            <a:endParaRPr lang="en-CA" sz="3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buFont typeface="Wingdings" pitchFamily="2" charset="2"/>
              <a:buChar char="v"/>
            </a:pPr>
            <a:endParaRPr lang="en-CA"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54341186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500"/>
                                        <p:tgtEl>
                                          <p:spTgt spid="4">
                                            <p:txEl>
                                              <p:pRg st="0" end="0"/>
                                            </p:txEl>
                                          </p:spTgt>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750"/>
                                        <p:tgtEl>
                                          <p:spTgt spid="5"/>
                                        </p:tgtEl>
                                      </p:cBhvr>
                                    </p:animEffect>
                                    <p:anim calcmode="lin" valueType="num">
                                      <p:cBhvr>
                                        <p:cTn id="12" dur="1750" fill="hold"/>
                                        <p:tgtEl>
                                          <p:spTgt spid="5"/>
                                        </p:tgtEl>
                                        <p:attrNameLst>
                                          <p:attrName>ppt_x</p:attrName>
                                        </p:attrNameLst>
                                      </p:cBhvr>
                                      <p:tavLst>
                                        <p:tav tm="0">
                                          <p:val>
                                            <p:strVal val="#ppt_x"/>
                                          </p:val>
                                        </p:tav>
                                        <p:tav tm="100000">
                                          <p:val>
                                            <p:strVal val="#ppt_x"/>
                                          </p:val>
                                        </p:tav>
                                      </p:tavLst>
                                    </p:anim>
                                    <p:anim calcmode="lin" valueType="num">
                                      <p:cBhvr>
                                        <p:cTn id="13"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0" y="159603"/>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2060"/>
                </a:solidFill>
                <a:effectLst>
                  <a:outerShdw blurRad="50800" dist="39000" dir="5460000" algn="tl">
                    <a:srgbClr val="000000">
                      <a:alpha val="38000"/>
                    </a:srgbClr>
                  </a:outerShdw>
                </a:effectLst>
              </a:rPr>
              <a:t>When Did Elisha’s “Day” Begin?</a:t>
            </a:r>
            <a:endParaRPr lang="en-US" sz="4800" b="1" cap="none" spc="0" dirty="0">
              <a:ln w="11430"/>
              <a:solidFill>
                <a:srgbClr val="00206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a:xfrm>
            <a:off x="6969760" y="6492875"/>
            <a:ext cx="2133600" cy="365125"/>
          </a:xfrm>
        </p:spPr>
        <p:txBody>
          <a:bodyPr/>
          <a:lstStyle/>
          <a:p>
            <a:fld id="{F9EA9ADF-BF16-47CA-967F-74531E511AEB}" type="slidenum">
              <a:rPr lang="en-US" smtClean="0">
                <a:solidFill>
                  <a:schemeClr val="tx1"/>
                </a:solidFill>
              </a:rPr>
              <a:t>30</a:t>
            </a:fld>
            <a:endParaRPr lang="en-US" dirty="0">
              <a:solidFill>
                <a:schemeClr val="tx1"/>
              </a:solidFill>
            </a:endParaRPr>
          </a:p>
        </p:txBody>
      </p:sp>
      <p:sp>
        <p:nvSpPr>
          <p:cNvPr id="6" name="Left Bracket 5"/>
          <p:cNvSpPr/>
          <p:nvPr/>
        </p:nvSpPr>
        <p:spPr>
          <a:xfrm rot="16200000" flipH="1">
            <a:off x="3399846" y="-315180"/>
            <a:ext cx="304108" cy="5850200"/>
          </a:xfrm>
          <a:prstGeom prst="leftBracket">
            <a:avLst>
              <a:gd name="adj" fmla="val 154582"/>
            </a:avLst>
          </a:prstGeom>
          <a:solidFill>
            <a:schemeClr val="tx2">
              <a:lumMod val="20000"/>
              <a:lumOff val="80000"/>
            </a:schemeClr>
          </a:solidFill>
          <a:ln w="571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73359" y="2779446"/>
            <a:ext cx="316835" cy="646331"/>
          </a:xfrm>
          <a:prstGeom prst="rect">
            <a:avLst/>
          </a:prstGeom>
          <a:solidFill>
            <a:srgbClr val="FF99FF"/>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9" name="TextBox 8"/>
          <p:cNvSpPr txBox="1"/>
          <p:nvPr/>
        </p:nvSpPr>
        <p:spPr>
          <a:xfrm>
            <a:off x="845512" y="2780571"/>
            <a:ext cx="2866169"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rgbClr val="00B0F0"/>
                </a:solidFill>
              </a:rPr>
              <a:t>1</a:t>
            </a:r>
            <a:r>
              <a:rPr lang="en-US" b="1" baseline="30000" dirty="0" smtClean="0">
                <a:solidFill>
                  <a:srgbClr val="00B0F0"/>
                </a:solidFill>
              </a:rPr>
              <a:t>st</a:t>
            </a:r>
            <a:r>
              <a:rPr lang="en-US" b="1" dirty="0" smtClean="0">
                <a:solidFill>
                  <a:srgbClr val="00B0F0"/>
                </a:solidFill>
              </a:rPr>
              <a:t> DAY Season</a:t>
            </a:r>
          </a:p>
          <a:p>
            <a:pPr algn="ctr"/>
            <a:endParaRPr lang="en-US" b="1" dirty="0">
              <a:solidFill>
                <a:srgbClr val="00B0F0"/>
              </a:solidFill>
            </a:endParaRPr>
          </a:p>
        </p:txBody>
      </p:sp>
      <p:sp>
        <p:nvSpPr>
          <p:cNvPr id="12" name="TextBox 11"/>
          <p:cNvSpPr txBox="1"/>
          <p:nvPr/>
        </p:nvSpPr>
        <p:spPr>
          <a:xfrm>
            <a:off x="4011764" y="2779446"/>
            <a:ext cx="2465236" cy="646331"/>
          </a:xfrm>
          <a:prstGeom prst="rect">
            <a:avLst/>
          </a:prstGeom>
          <a:solidFill>
            <a:srgbClr val="002060"/>
          </a:solidFill>
          <a:ln>
            <a:solidFill>
              <a:schemeClr val="bg1">
                <a:lumMod val="50000"/>
              </a:schemeClr>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ln w="1905">
                  <a:solidFill>
                    <a:schemeClr val="bg1"/>
                  </a:solidFill>
                </a:ln>
                <a:solidFill>
                  <a:schemeClr val="bg1"/>
                </a:solidFill>
                <a:effectLst>
                  <a:innerShdw blurRad="69850" dist="43180" dir="5400000">
                    <a:srgbClr val="000000">
                      <a:alpha val="65000"/>
                    </a:srgbClr>
                  </a:innerShdw>
                </a:effectLst>
              </a:rPr>
              <a:t>1</a:t>
            </a:r>
            <a:r>
              <a:rPr lang="en-US" b="1" baseline="30000" dirty="0" smtClean="0">
                <a:ln w="1905">
                  <a:solidFill>
                    <a:schemeClr val="bg1"/>
                  </a:solidFill>
                </a:ln>
                <a:solidFill>
                  <a:schemeClr val="bg1"/>
                </a:solidFill>
                <a:effectLst>
                  <a:innerShdw blurRad="69850" dist="43180" dir="5400000">
                    <a:srgbClr val="000000">
                      <a:alpha val="65000"/>
                    </a:srgbClr>
                  </a:innerShdw>
                </a:effectLst>
              </a:rPr>
              <a:t>st</a:t>
            </a:r>
            <a:r>
              <a:rPr lang="en-US" b="1" dirty="0" smtClean="0">
                <a:ln w="1905">
                  <a:solidFill>
                    <a:schemeClr val="bg1"/>
                  </a:solidFill>
                </a:ln>
                <a:solidFill>
                  <a:schemeClr val="bg1"/>
                </a:solidFill>
                <a:effectLst>
                  <a:innerShdw blurRad="69850" dist="43180" dir="5400000">
                    <a:srgbClr val="000000">
                      <a:alpha val="65000"/>
                    </a:srgbClr>
                  </a:innerShdw>
                </a:effectLst>
              </a:rPr>
              <a:t> NIGHT Season</a:t>
            </a:r>
          </a:p>
          <a:p>
            <a:pPr algn="ctr"/>
            <a:endParaRPr lang="en-US" b="1" dirty="0">
              <a:solidFill>
                <a:schemeClr val="bg1"/>
              </a:solidFill>
            </a:endParaRPr>
          </a:p>
        </p:txBody>
      </p:sp>
      <p:sp>
        <p:nvSpPr>
          <p:cNvPr id="14" name="TextBox 13"/>
          <p:cNvSpPr txBox="1"/>
          <p:nvPr/>
        </p:nvSpPr>
        <p:spPr>
          <a:xfrm>
            <a:off x="3723732" y="2779446"/>
            <a:ext cx="288032" cy="646331"/>
          </a:xfrm>
          <a:prstGeom prst="rect">
            <a:avLst/>
          </a:prstGeom>
          <a:solidFill>
            <a:schemeClr val="accent6">
              <a:lumMod val="75000"/>
            </a:schemeClr>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15" name="TextBox 14"/>
          <p:cNvSpPr txBox="1"/>
          <p:nvPr/>
        </p:nvSpPr>
        <p:spPr>
          <a:xfrm>
            <a:off x="6477000" y="2781187"/>
            <a:ext cx="288032" cy="646331"/>
          </a:xfrm>
          <a:prstGeom prst="rect">
            <a:avLst/>
          </a:prstGeom>
          <a:solidFill>
            <a:srgbClr val="FF99FF"/>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16" name="TextBox 15"/>
          <p:cNvSpPr txBox="1"/>
          <p:nvPr/>
        </p:nvSpPr>
        <p:spPr>
          <a:xfrm>
            <a:off x="6765032" y="2779446"/>
            <a:ext cx="2150368"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rgbClr val="00B0F0"/>
                </a:solidFill>
              </a:rPr>
              <a:t>2</a:t>
            </a:r>
            <a:r>
              <a:rPr lang="en-US" b="1" baseline="30000" dirty="0" smtClean="0">
                <a:solidFill>
                  <a:srgbClr val="00B0F0"/>
                </a:solidFill>
              </a:rPr>
              <a:t>nd</a:t>
            </a:r>
            <a:r>
              <a:rPr lang="en-US" b="1" dirty="0" smtClean="0">
                <a:solidFill>
                  <a:srgbClr val="00B0F0"/>
                </a:solidFill>
              </a:rPr>
              <a:t> DAY Season</a:t>
            </a:r>
          </a:p>
          <a:p>
            <a:pPr algn="ctr"/>
            <a:endParaRPr lang="en-US" b="1" dirty="0">
              <a:solidFill>
                <a:srgbClr val="00B0F0"/>
              </a:solidFill>
            </a:endParaRPr>
          </a:p>
        </p:txBody>
      </p:sp>
      <p:cxnSp>
        <p:nvCxnSpPr>
          <p:cNvPr id="19" name="Straight Connector 18"/>
          <p:cNvCxnSpPr/>
          <p:nvPr/>
        </p:nvCxnSpPr>
        <p:spPr>
          <a:xfrm flipV="1">
            <a:off x="3667760" y="2102960"/>
            <a:ext cx="0" cy="1430469"/>
          </a:xfrm>
          <a:prstGeom prst="line">
            <a:avLst/>
          </a:prstGeom>
          <a:ln w="76200">
            <a:solidFill>
              <a:schemeClr val="accent3"/>
            </a:solidFill>
            <a:headEnd type="oval" w="med" len="med"/>
            <a:tailEnd type="triangle" w="med" len="med"/>
          </a:ln>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
        <p:nvSpPr>
          <p:cNvPr id="24" name="TextBox 23"/>
          <p:cNvSpPr txBox="1"/>
          <p:nvPr/>
        </p:nvSpPr>
        <p:spPr>
          <a:xfrm>
            <a:off x="152400" y="1219200"/>
            <a:ext cx="977750" cy="369332"/>
          </a:xfrm>
          <a:prstGeom prst="rect">
            <a:avLst/>
          </a:prstGeom>
          <a:solidFill>
            <a:srgbClr val="FF99FF"/>
          </a:solidFill>
          <a:ln w="57150">
            <a:solidFill>
              <a:schemeClr val="accent1"/>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accent1">
                    <a:lumMod val="75000"/>
                  </a:schemeClr>
                </a:solidFill>
                <a:latin typeface="Comic Sans MS" pitchFamily="66" charset="0"/>
              </a:rPr>
              <a:t>Dawn</a:t>
            </a:r>
            <a:r>
              <a:rPr lang="en-US" dirty="0" smtClean="0"/>
              <a:t> </a:t>
            </a:r>
            <a:endParaRPr lang="en-US" dirty="0"/>
          </a:p>
        </p:txBody>
      </p:sp>
      <p:sp>
        <p:nvSpPr>
          <p:cNvPr id="26" name="TextBox 25"/>
          <p:cNvSpPr txBox="1"/>
          <p:nvPr/>
        </p:nvSpPr>
        <p:spPr>
          <a:xfrm>
            <a:off x="3117540" y="1691946"/>
            <a:ext cx="1080120" cy="369332"/>
          </a:xfrm>
          <a:prstGeom prst="rect">
            <a:avLst/>
          </a:prstGeom>
          <a:solidFill>
            <a:schemeClr val="accent4">
              <a:lumMod val="50000"/>
            </a:schemeClr>
          </a:solidFill>
          <a:ln w="57150">
            <a:solidFill>
              <a:schemeClr val="accent3"/>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bg2"/>
                </a:solidFill>
                <a:latin typeface="Comic Sans MS" pitchFamily="66" charset="0"/>
              </a:rPr>
              <a:t>Sunset</a:t>
            </a:r>
            <a:r>
              <a:rPr lang="en-US" b="1" dirty="0" smtClean="0">
                <a:solidFill>
                  <a:schemeClr val="bg2"/>
                </a:solidFill>
              </a:rPr>
              <a:t> </a:t>
            </a:r>
            <a:endParaRPr lang="en-US" b="1" dirty="0">
              <a:solidFill>
                <a:schemeClr val="bg2"/>
              </a:solidFill>
            </a:endParaRPr>
          </a:p>
        </p:txBody>
      </p:sp>
      <p:sp>
        <p:nvSpPr>
          <p:cNvPr id="29" name="TextBox 28"/>
          <p:cNvSpPr txBox="1"/>
          <p:nvPr/>
        </p:nvSpPr>
        <p:spPr>
          <a:xfrm>
            <a:off x="1130149" y="4247163"/>
            <a:ext cx="2224751" cy="1477328"/>
          </a:xfrm>
          <a:prstGeom prst="rect">
            <a:avLst/>
          </a:prstGeom>
          <a:solidFill>
            <a:srgbClr val="FFFF8F"/>
          </a:solidFill>
          <a:ln w="57150">
            <a:solidFill>
              <a:schemeClr val="accent1"/>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solidFill>
                <a:latin typeface="Comic Sans MS" pitchFamily="66" charset="0"/>
              </a:rPr>
              <a:t>1.  King Jehoram</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threatens Elisha’s</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life before</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this day is over.</a:t>
            </a:r>
            <a:br>
              <a:rPr lang="en-US" b="1" dirty="0" smtClean="0">
                <a:solidFill>
                  <a:schemeClr val="accent1"/>
                </a:solidFill>
                <a:latin typeface="Comic Sans MS" pitchFamily="66" charset="0"/>
              </a:rPr>
            </a:br>
            <a:r>
              <a:rPr lang="en-US" b="1" dirty="0" smtClean="0">
                <a:solidFill>
                  <a:srgbClr val="FF33CC"/>
                </a:solidFill>
                <a:latin typeface="Comic Sans MS" pitchFamily="66" charset="0"/>
              </a:rPr>
              <a:t>2 Kings 6:31</a:t>
            </a:r>
            <a:endParaRPr lang="en-US" dirty="0">
              <a:solidFill>
                <a:srgbClr val="FF33CC"/>
              </a:solidFill>
              <a:latin typeface="Comic Sans MS" pitchFamily="66" charset="0"/>
            </a:endParaRPr>
          </a:p>
        </p:txBody>
      </p:sp>
      <p:cxnSp>
        <p:nvCxnSpPr>
          <p:cNvPr id="36" name="Straight Connector 35"/>
          <p:cNvCxnSpPr/>
          <p:nvPr/>
        </p:nvCxnSpPr>
        <p:spPr>
          <a:xfrm flipV="1">
            <a:off x="626800" y="1604146"/>
            <a:ext cx="0" cy="1929283"/>
          </a:xfrm>
          <a:prstGeom prst="line">
            <a:avLst/>
          </a:prstGeom>
          <a:ln w="76200">
            <a:solidFill>
              <a:srgbClr val="00B0F0"/>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2382520" y="3876463"/>
            <a:ext cx="4038600" cy="0"/>
          </a:xfrm>
          <a:prstGeom prst="line">
            <a:avLst/>
          </a:prstGeom>
          <a:ln w="76200">
            <a:solidFill>
              <a:srgbClr val="00B0F0"/>
            </a:solidFill>
            <a:headEnd type="diamond"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flipV="1">
            <a:off x="2232365" y="3231716"/>
            <a:ext cx="0" cy="974807"/>
          </a:xfrm>
          <a:prstGeom prst="line">
            <a:avLst/>
          </a:prstGeom>
          <a:ln w="76200">
            <a:solidFill>
              <a:schemeClr val="accent6">
                <a:lumMod val="75000"/>
              </a:schemeClr>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45" name="TextBox 44"/>
          <p:cNvSpPr txBox="1"/>
          <p:nvPr/>
        </p:nvSpPr>
        <p:spPr>
          <a:xfrm>
            <a:off x="4006684" y="4269375"/>
            <a:ext cx="2614332" cy="1477328"/>
          </a:xfrm>
          <a:prstGeom prst="rect">
            <a:avLst/>
          </a:prstGeom>
          <a:solidFill>
            <a:srgbClr val="FFFF8F"/>
          </a:solidFill>
          <a:ln w="57150">
            <a:solidFill>
              <a:schemeClr val="accent1"/>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solidFill>
                <a:latin typeface="Comic Sans MS" pitchFamily="66" charset="0"/>
              </a:rPr>
              <a:t>2. Elisha is not</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worried as the “day”</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is not over until the</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morning light.</a:t>
            </a:r>
            <a:br>
              <a:rPr lang="en-US" b="1" dirty="0" smtClean="0">
                <a:solidFill>
                  <a:schemeClr val="accent1"/>
                </a:solidFill>
                <a:latin typeface="Comic Sans MS" pitchFamily="66" charset="0"/>
              </a:rPr>
            </a:br>
            <a:r>
              <a:rPr lang="en-US" b="1" dirty="0" smtClean="0">
                <a:solidFill>
                  <a:srgbClr val="FF33CC"/>
                </a:solidFill>
                <a:latin typeface="Comic Sans MS" pitchFamily="66" charset="0"/>
              </a:rPr>
              <a:t>1 Kings 7:1</a:t>
            </a:r>
            <a:endParaRPr lang="en-US" dirty="0">
              <a:solidFill>
                <a:srgbClr val="FF33CC"/>
              </a:solidFill>
              <a:latin typeface="Comic Sans MS" pitchFamily="66" charset="0"/>
            </a:endParaRPr>
          </a:p>
        </p:txBody>
      </p:sp>
      <p:sp>
        <p:nvSpPr>
          <p:cNvPr id="48" name="TextBox 47"/>
          <p:cNvSpPr txBox="1"/>
          <p:nvPr/>
        </p:nvSpPr>
        <p:spPr>
          <a:xfrm>
            <a:off x="5992010" y="1234814"/>
            <a:ext cx="977750" cy="369332"/>
          </a:xfrm>
          <a:prstGeom prst="rect">
            <a:avLst/>
          </a:prstGeom>
          <a:solidFill>
            <a:srgbClr val="FF99FF"/>
          </a:solidFill>
          <a:ln w="57150">
            <a:solidFill>
              <a:schemeClr val="accent1"/>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accent1">
                    <a:lumMod val="75000"/>
                  </a:schemeClr>
                </a:solidFill>
                <a:latin typeface="Comic Sans MS" pitchFamily="66" charset="0"/>
              </a:rPr>
              <a:t>Dawn</a:t>
            </a:r>
            <a:r>
              <a:rPr lang="en-US" dirty="0" smtClean="0"/>
              <a:t> </a:t>
            </a:r>
            <a:endParaRPr lang="en-US" dirty="0"/>
          </a:p>
        </p:txBody>
      </p:sp>
      <p:cxnSp>
        <p:nvCxnSpPr>
          <p:cNvPr id="37" name="Straight Connector 36"/>
          <p:cNvCxnSpPr/>
          <p:nvPr/>
        </p:nvCxnSpPr>
        <p:spPr>
          <a:xfrm flipV="1">
            <a:off x="6477000" y="1604146"/>
            <a:ext cx="0" cy="2846565"/>
          </a:xfrm>
          <a:prstGeom prst="line">
            <a:avLst/>
          </a:prstGeom>
          <a:ln w="76200">
            <a:solidFill>
              <a:srgbClr val="00B0F0"/>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21" name="Striped Right Arrow 20"/>
          <p:cNvSpPr/>
          <p:nvPr/>
        </p:nvSpPr>
        <p:spPr>
          <a:xfrm>
            <a:off x="1096645" y="5889038"/>
            <a:ext cx="5524371" cy="371030"/>
          </a:xfrm>
          <a:prstGeom prst="stripedRightArrow">
            <a:avLst>
              <a:gd name="adj1" fmla="val 50000"/>
              <a:gd name="adj2" fmla="val 91075"/>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6260068"/>
            <a:ext cx="9144000" cy="4462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300" b="1" dirty="0" smtClean="0">
                <a:solidFill>
                  <a:schemeClr val="accent2">
                    <a:lumMod val="50000"/>
                  </a:schemeClr>
                </a:solidFill>
                <a:effectLst>
                  <a:glow rad="127000">
                    <a:srgbClr val="A3E7FF"/>
                  </a:glow>
                </a:effectLst>
              </a:rPr>
              <a:t>There is a Forward Progressive Movement of the verses and the events.</a:t>
            </a:r>
            <a:endParaRPr lang="en-US" sz="2300" b="1" dirty="0">
              <a:solidFill>
                <a:schemeClr val="accent2">
                  <a:lumMod val="50000"/>
                </a:schemeClr>
              </a:solidFill>
              <a:effectLst>
                <a:glow rad="127000">
                  <a:srgbClr val="A3E7FF"/>
                </a:glow>
              </a:effectLst>
            </a:endParaRPr>
          </a:p>
        </p:txBody>
      </p:sp>
      <p:pic>
        <p:nvPicPr>
          <p:cNvPr id="23" name="Picture 3" descr="C:\Users\Rae\Desktop\Art on Desktop\white man clip art\3d white people\3d quiz righ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4587" y="4540998"/>
            <a:ext cx="1851258" cy="1215659"/>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51906"/>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1500"/>
                                        <p:tgtEl>
                                          <p:spTgt spid="30"/>
                                        </p:tgtEl>
                                      </p:cBhvr>
                                    </p:animEffect>
                                  </p:childTnLst>
                                </p:cTn>
                              </p:par>
                            </p:childTnLst>
                          </p:cTn>
                        </p:par>
                        <p:par>
                          <p:cTn id="18" fill="hold">
                            <p:stCondLst>
                              <p:cond delay="50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20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1500"/>
                                        <p:tgtEl>
                                          <p:spTgt spid="45"/>
                                        </p:tgtEl>
                                      </p:cBhvr>
                                    </p:animEffect>
                                  </p:childTnLst>
                                </p:cTn>
                              </p:par>
                            </p:childTnLst>
                          </p:cTn>
                        </p:par>
                        <p:par>
                          <p:cTn id="27" fill="hold">
                            <p:stCondLst>
                              <p:cond delay="1500"/>
                            </p:stCondLst>
                            <p:childTnLst>
                              <p:par>
                                <p:cTn id="28" presetID="32" presetClass="emph" presetSubtype="0" fill="hold" nodeType="afterEffect">
                                  <p:stCondLst>
                                    <p:cond delay="0"/>
                                  </p:stCondLst>
                                  <p:childTnLst>
                                    <p:animRot by="120000">
                                      <p:cBhvr>
                                        <p:cTn id="29" dur="100" fill="hold">
                                          <p:stCondLst>
                                            <p:cond delay="0"/>
                                          </p:stCondLst>
                                        </p:cTn>
                                        <p:tgtEl>
                                          <p:spTgt spid="37"/>
                                        </p:tgtEl>
                                        <p:attrNameLst>
                                          <p:attrName>r</p:attrName>
                                        </p:attrNameLst>
                                      </p:cBhvr>
                                    </p:animRot>
                                    <p:animRot by="-240000">
                                      <p:cBhvr>
                                        <p:cTn id="30" dur="200" fill="hold">
                                          <p:stCondLst>
                                            <p:cond delay="200"/>
                                          </p:stCondLst>
                                        </p:cTn>
                                        <p:tgtEl>
                                          <p:spTgt spid="37"/>
                                        </p:tgtEl>
                                        <p:attrNameLst>
                                          <p:attrName>r</p:attrName>
                                        </p:attrNameLst>
                                      </p:cBhvr>
                                    </p:animRot>
                                    <p:animRot by="240000">
                                      <p:cBhvr>
                                        <p:cTn id="31" dur="200" fill="hold">
                                          <p:stCondLst>
                                            <p:cond delay="400"/>
                                          </p:stCondLst>
                                        </p:cTn>
                                        <p:tgtEl>
                                          <p:spTgt spid="37"/>
                                        </p:tgtEl>
                                        <p:attrNameLst>
                                          <p:attrName>r</p:attrName>
                                        </p:attrNameLst>
                                      </p:cBhvr>
                                    </p:animRot>
                                    <p:animRot by="-240000">
                                      <p:cBhvr>
                                        <p:cTn id="32" dur="200" fill="hold">
                                          <p:stCondLst>
                                            <p:cond delay="600"/>
                                          </p:stCondLst>
                                        </p:cTn>
                                        <p:tgtEl>
                                          <p:spTgt spid="37"/>
                                        </p:tgtEl>
                                        <p:attrNameLst>
                                          <p:attrName>r</p:attrName>
                                        </p:attrNameLst>
                                      </p:cBhvr>
                                    </p:animRot>
                                    <p:animRot by="120000">
                                      <p:cBhvr>
                                        <p:cTn id="33" dur="200" fill="hold">
                                          <p:stCondLst>
                                            <p:cond delay="800"/>
                                          </p:stCondLst>
                                        </p:cTn>
                                        <p:tgtEl>
                                          <p:spTgt spid="37"/>
                                        </p:tgtEl>
                                        <p:attrNameLst>
                                          <p:attrName>r</p:attrName>
                                        </p:attrNameLst>
                                      </p:cBhvr>
                                    </p:animRot>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100" fill="hold">
                                          <p:stCondLst>
                                            <p:cond delay="0"/>
                                          </p:stCondLst>
                                        </p:cTn>
                                        <p:tgtEl>
                                          <p:spTgt spid="37"/>
                                        </p:tgtEl>
                                        <p:attrNameLst>
                                          <p:attrName>r</p:attrName>
                                        </p:attrNameLst>
                                      </p:cBhvr>
                                    </p:animRot>
                                    <p:animRot by="-240000">
                                      <p:cBhvr>
                                        <p:cTn id="37" dur="200" fill="hold">
                                          <p:stCondLst>
                                            <p:cond delay="200"/>
                                          </p:stCondLst>
                                        </p:cTn>
                                        <p:tgtEl>
                                          <p:spTgt spid="37"/>
                                        </p:tgtEl>
                                        <p:attrNameLst>
                                          <p:attrName>r</p:attrName>
                                        </p:attrNameLst>
                                      </p:cBhvr>
                                    </p:animRot>
                                    <p:animRot by="240000">
                                      <p:cBhvr>
                                        <p:cTn id="38" dur="200" fill="hold">
                                          <p:stCondLst>
                                            <p:cond delay="400"/>
                                          </p:stCondLst>
                                        </p:cTn>
                                        <p:tgtEl>
                                          <p:spTgt spid="37"/>
                                        </p:tgtEl>
                                        <p:attrNameLst>
                                          <p:attrName>r</p:attrName>
                                        </p:attrNameLst>
                                      </p:cBhvr>
                                    </p:animRot>
                                    <p:animRot by="-240000">
                                      <p:cBhvr>
                                        <p:cTn id="39" dur="200" fill="hold">
                                          <p:stCondLst>
                                            <p:cond delay="600"/>
                                          </p:stCondLst>
                                        </p:cTn>
                                        <p:tgtEl>
                                          <p:spTgt spid="37"/>
                                        </p:tgtEl>
                                        <p:attrNameLst>
                                          <p:attrName>r</p:attrName>
                                        </p:attrNameLst>
                                      </p:cBhvr>
                                    </p:animRot>
                                    <p:animRot by="120000">
                                      <p:cBhvr>
                                        <p:cTn id="40" dur="200" fill="hold">
                                          <p:stCondLst>
                                            <p:cond delay="800"/>
                                          </p:stCondLst>
                                        </p:cTn>
                                        <p:tgtEl>
                                          <p:spTgt spid="37"/>
                                        </p:tgtEl>
                                        <p:attrNameLst>
                                          <p:attrName>r</p:attrName>
                                        </p:attrNameLst>
                                      </p:cBhvr>
                                    </p:animRot>
                                  </p:childTnLst>
                                </p:cTn>
                              </p:par>
                            </p:childTnLst>
                          </p:cTn>
                        </p:par>
                        <p:par>
                          <p:cTn id="41" fill="hold">
                            <p:stCondLst>
                              <p:cond delay="3500"/>
                            </p:stCondLst>
                            <p:childTnLst>
                              <p:par>
                                <p:cTn id="42" presetID="32" presetClass="emph" presetSubtype="0" fill="hold" nodeType="afterEffect">
                                  <p:stCondLst>
                                    <p:cond delay="0"/>
                                  </p:stCondLst>
                                  <p:childTnLst>
                                    <p:animRot by="120000">
                                      <p:cBhvr>
                                        <p:cTn id="43" dur="100" fill="hold">
                                          <p:stCondLst>
                                            <p:cond delay="0"/>
                                          </p:stCondLst>
                                        </p:cTn>
                                        <p:tgtEl>
                                          <p:spTgt spid="37"/>
                                        </p:tgtEl>
                                        <p:attrNameLst>
                                          <p:attrName>r</p:attrName>
                                        </p:attrNameLst>
                                      </p:cBhvr>
                                    </p:animRot>
                                    <p:animRot by="-240000">
                                      <p:cBhvr>
                                        <p:cTn id="44" dur="200" fill="hold">
                                          <p:stCondLst>
                                            <p:cond delay="200"/>
                                          </p:stCondLst>
                                        </p:cTn>
                                        <p:tgtEl>
                                          <p:spTgt spid="37"/>
                                        </p:tgtEl>
                                        <p:attrNameLst>
                                          <p:attrName>r</p:attrName>
                                        </p:attrNameLst>
                                      </p:cBhvr>
                                    </p:animRot>
                                    <p:animRot by="240000">
                                      <p:cBhvr>
                                        <p:cTn id="45" dur="200" fill="hold">
                                          <p:stCondLst>
                                            <p:cond delay="400"/>
                                          </p:stCondLst>
                                        </p:cTn>
                                        <p:tgtEl>
                                          <p:spTgt spid="37"/>
                                        </p:tgtEl>
                                        <p:attrNameLst>
                                          <p:attrName>r</p:attrName>
                                        </p:attrNameLst>
                                      </p:cBhvr>
                                    </p:animRot>
                                    <p:animRot by="-240000">
                                      <p:cBhvr>
                                        <p:cTn id="46" dur="200" fill="hold">
                                          <p:stCondLst>
                                            <p:cond delay="600"/>
                                          </p:stCondLst>
                                        </p:cTn>
                                        <p:tgtEl>
                                          <p:spTgt spid="37"/>
                                        </p:tgtEl>
                                        <p:attrNameLst>
                                          <p:attrName>r</p:attrName>
                                        </p:attrNameLst>
                                      </p:cBhvr>
                                    </p:animRot>
                                    <p:animRot by="120000">
                                      <p:cBhvr>
                                        <p:cTn id="47" dur="200" fill="hold">
                                          <p:stCondLst>
                                            <p:cond delay="800"/>
                                          </p:stCondLst>
                                        </p:cTn>
                                        <p:tgtEl>
                                          <p:spTgt spid="37"/>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1500" fill="hold"/>
                                        <p:tgtEl>
                                          <p:spTgt spid="22"/>
                                        </p:tgtEl>
                                        <p:attrNameLst>
                                          <p:attrName>ppt_w</p:attrName>
                                        </p:attrNameLst>
                                      </p:cBhvr>
                                      <p:tavLst>
                                        <p:tav tm="0">
                                          <p:val>
                                            <p:fltVal val="0"/>
                                          </p:val>
                                        </p:tav>
                                        <p:tav tm="100000">
                                          <p:val>
                                            <p:strVal val="#ppt_w"/>
                                          </p:val>
                                        </p:tav>
                                      </p:tavLst>
                                    </p:anim>
                                    <p:anim calcmode="lin" valueType="num">
                                      <p:cBhvr>
                                        <p:cTn id="53" dur="1500" fill="hold"/>
                                        <p:tgtEl>
                                          <p:spTgt spid="22"/>
                                        </p:tgtEl>
                                        <p:attrNameLst>
                                          <p:attrName>ppt_h</p:attrName>
                                        </p:attrNameLst>
                                      </p:cBhvr>
                                      <p:tavLst>
                                        <p:tav tm="0">
                                          <p:val>
                                            <p:fltVal val="0"/>
                                          </p:val>
                                        </p:tav>
                                        <p:tav tm="100000">
                                          <p:val>
                                            <p:strVal val="#ppt_h"/>
                                          </p:val>
                                        </p:tav>
                                      </p:tavLst>
                                    </p:anim>
                                    <p:animEffect transition="in" filter="fade">
                                      <p:cBhvr>
                                        <p:cTn id="54" dur="1500"/>
                                        <p:tgtEl>
                                          <p:spTgt spid="22"/>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2500"/>
                                        <p:tgtEl>
                                          <p:spTgt spid="21"/>
                                        </p:tgtEl>
                                      </p:cBhvr>
                                    </p:animEffect>
                                  </p:childTnLst>
                                </p:cTn>
                              </p:par>
                              <p:par>
                                <p:cTn id="59" presetID="47"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000"/>
                                        <p:tgtEl>
                                          <p:spTgt spid="23"/>
                                        </p:tgtEl>
                                      </p:cBhvr>
                                    </p:animEffect>
                                    <p:anim calcmode="lin" valueType="num">
                                      <p:cBhvr>
                                        <p:cTn id="62" dur="2000" fill="hold"/>
                                        <p:tgtEl>
                                          <p:spTgt spid="23"/>
                                        </p:tgtEl>
                                        <p:attrNameLst>
                                          <p:attrName>ppt_x</p:attrName>
                                        </p:attrNameLst>
                                      </p:cBhvr>
                                      <p:tavLst>
                                        <p:tav tm="0">
                                          <p:val>
                                            <p:strVal val="#ppt_x"/>
                                          </p:val>
                                        </p:tav>
                                        <p:tav tm="100000">
                                          <p:val>
                                            <p:strVal val="#ppt_x"/>
                                          </p:val>
                                        </p:tav>
                                      </p:tavLst>
                                    </p:anim>
                                    <p:anim calcmode="lin" valueType="num">
                                      <p:cBhvr>
                                        <p:cTn id="63"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45" grpId="0" animBg="1"/>
      <p:bldP spid="21"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4130"/>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B0F0"/>
                </a:solidFill>
                <a:effectLst>
                  <a:outerShdw blurRad="50800" dist="39000" dir="5460000" algn="tl">
                    <a:srgbClr val="000000">
                      <a:alpha val="38000"/>
                    </a:srgbClr>
                  </a:outerShdw>
                </a:effectLst>
              </a:rPr>
              <a:t>Where is “tomorrow” for Elisha?</a:t>
            </a:r>
            <a:endParaRPr lang="en-US" sz="4800" b="1" cap="none" spc="0" dirty="0">
              <a:ln w="11430"/>
              <a:solidFill>
                <a:srgbClr val="00B0F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a:xfrm>
            <a:off x="6969760" y="6492875"/>
            <a:ext cx="2133600" cy="365125"/>
          </a:xfrm>
        </p:spPr>
        <p:txBody>
          <a:bodyPr/>
          <a:lstStyle/>
          <a:p>
            <a:fld id="{F9EA9ADF-BF16-47CA-967F-74531E511AEB}" type="slidenum">
              <a:rPr lang="en-US" smtClean="0">
                <a:solidFill>
                  <a:schemeClr val="bg1"/>
                </a:solidFill>
              </a:rPr>
              <a:t>31</a:t>
            </a:fld>
            <a:endParaRPr lang="en-US" dirty="0">
              <a:solidFill>
                <a:schemeClr val="bg1"/>
              </a:solidFill>
            </a:endParaRPr>
          </a:p>
        </p:txBody>
      </p:sp>
      <p:sp>
        <p:nvSpPr>
          <p:cNvPr id="6" name="Left Bracket 5"/>
          <p:cNvSpPr/>
          <p:nvPr/>
        </p:nvSpPr>
        <p:spPr>
          <a:xfrm rot="16200000" flipH="1">
            <a:off x="3399846" y="-772380"/>
            <a:ext cx="304108" cy="5850200"/>
          </a:xfrm>
          <a:prstGeom prst="leftBracket">
            <a:avLst>
              <a:gd name="adj" fmla="val 154582"/>
            </a:avLst>
          </a:prstGeom>
          <a:solidFill>
            <a:schemeClr val="tx2">
              <a:lumMod val="20000"/>
              <a:lumOff val="80000"/>
            </a:schemeClr>
          </a:solidFill>
          <a:ln w="571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73359" y="2322246"/>
            <a:ext cx="316835" cy="646331"/>
          </a:xfrm>
          <a:prstGeom prst="rect">
            <a:avLst/>
          </a:prstGeom>
          <a:solidFill>
            <a:srgbClr val="FF99FF"/>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9" name="TextBox 8"/>
          <p:cNvSpPr txBox="1"/>
          <p:nvPr/>
        </p:nvSpPr>
        <p:spPr>
          <a:xfrm>
            <a:off x="845512" y="2323371"/>
            <a:ext cx="2866169"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rgbClr val="00B0F0"/>
                </a:solidFill>
              </a:rPr>
              <a:t>1</a:t>
            </a:r>
            <a:r>
              <a:rPr lang="en-US" b="1" baseline="30000" dirty="0" smtClean="0">
                <a:solidFill>
                  <a:srgbClr val="00B0F0"/>
                </a:solidFill>
              </a:rPr>
              <a:t>st</a:t>
            </a:r>
            <a:r>
              <a:rPr lang="en-US" b="1" dirty="0" smtClean="0">
                <a:solidFill>
                  <a:srgbClr val="00B0F0"/>
                </a:solidFill>
              </a:rPr>
              <a:t> DAY Season</a:t>
            </a:r>
          </a:p>
          <a:p>
            <a:pPr algn="ctr"/>
            <a:endParaRPr lang="en-US" b="1" dirty="0">
              <a:solidFill>
                <a:srgbClr val="00B0F0"/>
              </a:solidFill>
            </a:endParaRPr>
          </a:p>
        </p:txBody>
      </p:sp>
      <p:sp>
        <p:nvSpPr>
          <p:cNvPr id="12" name="TextBox 11"/>
          <p:cNvSpPr txBox="1"/>
          <p:nvPr/>
        </p:nvSpPr>
        <p:spPr>
          <a:xfrm>
            <a:off x="4011764" y="2322246"/>
            <a:ext cx="2465236" cy="646331"/>
          </a:xfrm>
          <a:prstGeom prst="rect">
            <a:avLst/>
          </a:prstGeom>
          <a:solidFill>
            <a:srgbClr val="002060"/>
          </a:solidFill>
          <a:ln>
            <a:solidFill>
              <a:schemeClr val="bg1">
                <a:lumMod val="50000"/>
              </a:schemeClr>
            </a:solidFill>
          </a:ln>
          <a:scene3d>
            <a:camera prst="orthographicFront"/>
            <a:lightRig rig="threePt" dir="t"/>
          </a:scene3d>
          <a:sp3d>
            <a:bevelT/>
          </a:sp3d>
        </p:spPr>
        <p:txBody>
          <a:bodyPr wrap="square" rtlCol="0">
            <a:spAutoFit/>
            <a:sp3d/>
          </a:bodyPr>
          <a:lstStyle/>
          <a:p>
            <a:pPr algn="ctr"/>
            <a:r>
              <a:rPr lang="en-US" b="1" dirty="0">
                <a:ln w="1905">
                  <a:solidFill>
                    <a:schemeClr val="bg1"/>
                  </a:solidFill>
                </a:ln>
                <a:solidFill>
                  <a:schemeClr val="bg1"/>
                </a:solidFill>
                <a:effectLst>
                  <a:innerShdw blurRad="69850" dist="43180" dir="5400000">
                    <a:srgbClr val="000000">
                      <a:alpha val="65000"/>
                    </a:srgbClr>
                  </a:innerShdw>
                </a:effectLst>
              </a:rPr>
              <a:t>1</a:t>
            </a:r>
            <a:r>
              <a:rPr lang="en-US" b="1" baseline="30000" dirty="0">
                <a:ln w="1905">
                  <a:solidFill>
                    <a:schemeClr val="bg1"/>
                  </a:solidFill>
                </a:ln>
                <a:solidFill>
                  <a:schemeClr val="bg1"/>
                </a:solidFill>
                <a:effectLst>
                  <a:innerShdw blurRad="69850" dist="43180" dir="5400000">
                    <a:srgbClr val="000000">
                      <a:alpha val="65000"/>
                    </a:srgbClr>
                  </a:innerShdw>
                </a:effectLst>
              </a:rPr>
              <a:t>st</a:t>
            </a:r>
            <a:r>
              <a:rPr lang="en-US" b="1" dirty="0">
                <a:ln w="1905">
                  <a:solidFill>
                    <a:schemeClr val="bg1"/>
                  </a:solidFill>
                </a:ln>
                <a:solidFill>
                  <a:schemeClr val="bg1"/>
                </a:solidFill>
                <a:effectLst>
                  <a:innerShdw blurRad="69850" dist="43180" dir="5400000">
                    <a:srgbClr val="000000">
                      <a:alpha val="65000"/>
                    </a:srgbClr>
                  </a:innerShdw>
                </a:effectLst>
              </a:rPr>
              <a:t> NIGHT Season</a:t>
            </a:r>
          </a:p>
          <a:p>
            <a:pPr algn="ctr"/>
            <a:endParaRPr lang="en-US" b="1" dirty="0">
              <a:solidFill>
                <a:schemeClr val="bg1"/>
              </a:solidFill>
            </a:endParaRPr>
          </a:p>
        </p:txBody>
      </p:sp>
      <p:sp>
        <p:nvSpPr>
          <p:cNvPr id="14" name="TextBox 13"/>
          <p:cNvSpPr txBox="1"/>
          <p:nvPr/>
        </p:nvSpPr>
        <p:spPr>
          <a:xfrm>
            <a:off x="3723732" y="2322246"/>
            <a:ext cx="288032" cy="646331"/>
          </a:xfrm>
          <a:prstGeom prst="rect">
            <a:avLst/>
          </a:prstGeom>
          <a:solidFill>
            <a:schemeClr val="accent6">
              <a:lumMod val="75000"/>
            </a:schemeClr>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15" name="TextBox 14"/>
          <p:cNvSpPr txBox="1"/>
          <p:nvPr/>
        </p:nvSpPr>
        <p:spPr>
          <a:xfrm>
            <a:off x="6477000" y="2323987"/>
            <a:ext cx="288032" cy="646331"/>
          </a:xfrm>
          <a:prstGeom prst="rect">
            <a:avLst/>
          </a:prstGeom>
          <a:solidFill>
            <a:srgbClr val="FF99FF"/>
          </a:solidFill>
          <a:ln>
            <a:solidFill>
              <a:schemeClr val="bg1">
                <a:lumMod val="50000"/>
              </a:schemeClr>
            </a:solidFill>
          </a:ln>
          <a:scene3d>
            <a:camera prst="orthographicFront"/>
            <a:lightRig rig="threePt" dir="t"/>
          </a:scene3d>
          <a:sp3d>
            <a:bevelT/>
          </a:sp3d>
        </p:spPr>
        <p:txBody>
          <a:bodyPr wrap="square" rtlCol="0">
            <a:spAutoFit/>
          </a:bodyPr>
          <a:lstStyle/>
          <a:p>
            <a:endParaRPr lang="en-US" dirty="0" smtClean="0"/>
          </a:p>
          <a:p>
            <a:endParaRPr lang="en-US" dirty="0"/>
          </a:p>
        </p:txBody>
      </p:sp>
      <p:sp>
        <p:nvSpPr>
          <p:cNvPr id="16" name="TextBox 15"/>
          <p:cNvSpPr txBox="1"/>
          <p:nvPr/>
        </p:nvSpPr>
        <p:spPr>
          <a:xfrm>
            <a:off x="6765032" y="2322246"/>
            <a:ext cx="2150368" cy="646331"/>
          </a:xfrm>
          <a:prstGeom prst="rect">
            <a:avLst/>
          </a:prstGeom>
          <a:solidFill>
            <a:srgbClr val="FFFF00"/>
          </a:solidFill>
          <a:ln>
            <a:solidFill>
              <a:schemeClr val="bg1">
                <a:lumMod val="50000"/>
              </a:schemeClr>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rgbClr val="00B0F0"/>
                </a:solidFill>
              </a:rPr>
              <a:t>2</a:t>
            </a:r>
            <a:r>
              <a:rPr lang="en-US" b="1" baseline="30000" dirty="0" smtClean="0">
                <a:solidFill>
                  <a:srgbClr val="00B0F0"/>
                </a:solidFill>
              </a:rPr>
              <a:t>nd</a:t>
            </a:r>
            <a:r>
              <a:rPr lang="en-US" b="1" dirty="0" smtClean="0">
                <a:solidFill>
                  <a:srgbClr val="00B0F0"/>
                </a:solidFill>
              </a:rPr>
              <a:t> DAY Season</a:t>
            </a:r>
          </a:p>
          <a:p>
            <a:pPr algn="ctr"/>
            <a:endParaRPr lang="en-US" b="1" dirty="0">
              <a:solidFill>
                <a:srgbClr val="00B0F0"/>
              </a:solidFill>
            </a:endParaRPr>
          </a:p>
        </p:txBody>
      </p:sp>
      <p:cxnSp>
        <p:nvCxnSpPr>
          <p:cNvPr id="19" name="Straight Connector 18"/>
          <p:cNvCxnSpPr/>
          <p:nvPr/>
        </p:nvCxnSpPr>
        <p:spPr>
          <a:xfrm flipV="1">
            <a:off x="3667760" y="1645760"/>
            <a:ext cx="0" cy="1430469"/>
          </a:xfrm>
          <a:prstGeom prst="line">
            <a:avLst/>
          </a:prstGeom>
          <a:ln w="76200">
            <a:solidFill>
              <a:schemeClr val="accent3"/>
            </a:solidFill>
            <a:headEnd type="oval" w="med" len="med"/>
            <a:tailEnd type="triangle" w="med" len="med"/>
          </a:ln>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
        <p:nvSpPr>
          <p:cNvPr id="24" name="TextBox 23"/>
          <p:cNvSpPr txBox="1"/>
          <p:nvPr/>
        </p:nvSpPr>
        <p:spPr>
          <a:xfrm>
            <a:off x="152400" y="762000"/>
            <a:ext cx="977750" cy="369332"/>
          </a:xfrm>
          <a:prstGeom prst="rect">
            <a:avLst/>
          </a:prstGeom>
          <a:solidFill>
            <a:srgbClr val="FF99FF"/>
          </a:solidFill>
          <a:ln w="57150">
            <a:solidFill>
              <a:schemeClr val="accent1"/>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accent1">
                    <a:lumMod val="75000"/>
                  </a:schemeClr>
                </a:solidFill>
                <a:latin typeface="Comic Sans MS" pitchFamily="66" charset="0"/>
              </a:rPr>
              <a:t>Dawn</a:t>
            </a:r>
            <a:r>
              <a:rPr lang="en-US" dirty="0" smtClean="0"/>
              <a:t> </a:t>
            </a:r>
            <a:endParaRPr lang="en-US" dirty="0"/>
          </a:p>
        </p:txBody>
      </p:sp>
      <p:sp>
        <p:nvSpPr>
          <p:cNvPr id="26" name="TextBox 25"/>
          <p:cNvSpPr txBox="1"/>
          <p:nvPr/>
        </p:nvSpPr>
        <p:spPr>
          <a:xfrm>
            <a:off x="3117540" y="1234746"/>
            <a:ext cx="1080120" cy="369332"/>
          </a:xfrm>
          <a:prstGeom prst="rect">
            <a:avLst/>
          </a:prstGeom>
          <a:solidFill>
            <a:schemeClr val="accent4">
              <a:lumMod val="50000"/>
            </a:schemeClr>
          </a:solidFill>
          <a:ln w="57150">
            <a:solidFill>
              <a:schemeClr val="accent3"/>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bg2"/>
                </a:solidFill>
                <a:latin typeface="Comic Sans MS" pitchFamily="66" charset="0"/>
              </a:rPr>
              <a:t>Sunset</a:t>
            </a:r>
            <a:r>
              <a:rPr lang="en-US" b="1" dirty="0" smtClean="0">
                <a:solidFill>
                  <a:schemeClr val="bg2"/>
                </a:solidFill>
              </a:rPr>
              <a:t> </a:t>
            </a:r>
            <a:endParaRPr lang="en-US" b="1" dirty="0">
              <a:solidFill>
                <a:schemeClr val="bg2"/>
              </a:solidFill>
            </a:endParaRPr>
          </a:p>
        </p:txBody>
      </p:sp>
      <p:sp>
        <p:nvSpPr>
          <p:cNvPr id="29" name="TextBox 28"/>
          <p:cNvSpPr txBox="1"/>
          <p:nvPr/>
        </p:nvSpPr>
        <p:spPr>
          <a:xfrm>
            <a:off x="1130149" y="3789963"/>
            <a:ext cx="2224751" cy="1384995"/>
          </a:xfrm>
          <a:prstGeom prst="rect">
            <a:avLst/>
          </a:prstGeom>
          <a:solidFill>
            <a:srgbClr val="FFFF8F"/>
          </a:solidFill>
          <a:ln w="57150">
            <a:solidFill>
              <a:schemeClr val="accent1"/>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solidFill>
                <a:latin typeface="Comic Sans MS" pitchFamily="66" charset="0"/>
              </a:rPr>
              <a:t>1.  King Jehoram</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threatens Elisha’s</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life before</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this day is over.</a:t>
            </a:r>
            <a:br>
              <a:rPr lang="en-US" b="1" dirty="0" smtClean="0">
                <a:solidFill>
                  <a:schemeClr val="accent1"/>
                </a:solidFill>
                <a:latin typeface="Comic Sans MS" pitchFamily="66" charset="0"/>
              </a:rPr>
            </a:br>
            <a:r>
              <a:rPr lang="en-US" sz="1200" b="1" dirty="0" smtClean="0">
                <a:solidFill>
                  <a:srgbClr val="FF33CC"/>
                </a:solidFill>
                <a:latin typeface="Comic Sans MS" pitchFamily="66" charset="0"/>
              </a:rPr>
              <a:t>2 Kings 6:31</a:t>
            </a:r>
            <a:endParaRPr lang="en-US" dirty="0">
              <a:solidFill>
                <a:srgbClr val="FF33CC"/>
              </a:solidFill>
              <a:latin typeface="Comic Sans MS" pitchFamily="66" charset="0"/>
            </a:endParaRPr>
          </a:p>
        </p:txBody>
      </p:sp>
      <p:cxnSp>
        <p:nvCxnSpPr>
          <p:cNvPr id="36" name="Straight Connector 35"/>
          <p:cNvCxnSpPr/>
          <p:nvPr/>
        </p:nvCxnSpPr>
        <p:spPr>
          <a:xfrm flipV="1">
            <a:off x="626800" y="1146946"/>
            <a:ext cx="0" cy="1929283"/>
          </a:xfrm>
          <a:prstGeom prst="line">
            <a:avLst/>
          </a:prstGeom>
          <a:ln w="76200">
            <a:solidFill>
              <a:srgbClr val="00B0F0"/>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2382520" y="3419263"/>
            <a:ext cx="4038600" cy="0"/>
          </a:xfrm>
          <a:prstGeom prst="line">
            <a:avLst/>
          </a:prstGeom>
          <a:ln w="76200">
            <a:solidFill>
              <a:schemeClr val="accent6">
                <a:lumMod val="75000"/>
              </a:schemeClr>
            </a:solidFill>
            <a:headEnd type="diamond"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flipV="1">
            <a:off x="2232365" y="2774516"/>
            <a:ext cx="0" cy="974807"/>
          </a:xfrm>
          <a:prstGeom prst="line">
            <a:avLst/>
          </a:prstGeom>
          <a:ln w="76200">
            <a:solidFill>
              <a:schemeClr val="accent6">
                <a:lumMod val="75000"/>
              </a:schemeClr>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45" name="TextBox 44"/>
          <p:cNvSpPr txBox="1"/>
          <p:nvPr/>
        </p:nvSpPr>
        <p:spPr>
          <a:xfrm>
            <a:off x="4011764" y="3812175"/>
            <a:ext cx="2617636" cy="1384995"/>
          </a:xfrm>
          <a:prstGeom prst="rect">
            <a:avLst/>
          </a:prstGeom>
          <a:solidFill>
            <a:srgbClr val="FFFF8F"/>
          </a:solidFill>
          <a:ln w="57150">
            <a:solidFill>
              <a:schemeClr val="accent1"/>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solidFill>
                <a:latin typeface="Comic Sans MS" pitchFamily="66" charset="0"/>
              </a:rPr>
              <a:t>2. Elisha is not</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worried as the “day” is not over until the</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morning light.</a:t>
            </a:r>
            <a:br>
              <a:rPr lang="en-US" b="1" dirty="0" smtClean="0">
                <a:solidFill>
                  <a:schemeClr val="accent1"/>
                </a:solidFill>
                <a:latin typeface="Comic Sans MS" pitchFamily="66" charset="0"/>
              </a:rPr>
            </a:br>
            <a:r>
              <a:rPr lang="en-US" sz="1200" b="1" dirty="0" smtClean="0">
                <a:solidFill>
                  <a:srgbClr val="FF33CC"/>
                </a:solidFill>
                <a:latin typeface="Comic Sans MS" pitchFamily="66" charset="0"/>
              </a:rPr>
              <a:t>2 Kings 7:1</a:t>
            </a:r>
            <a:endParaRPr lang="en-US" dirty="0">
              <a:solidFill>
                <a:srgbClr val="FF33CC"/>
              </a:solidFill>
              <a:latin typeface="Comic Sans MS" pitchFamily="66" charset="0"/>
            </a:endParaRPr>
          </a:p>
        </p:txBody>
      </p:sp>
      <p:sp>
        <p:nvSpPr>
          <p:cNvPr id="48" name="TextBox 47"/>
          <p:cNvSpPr txBox="1"/>
          <p:nvPr/>
        </p:nvSpPr>
        <p:spPr>
          <a:xfrm>
            <a:off x="5992010" y="777614"/>
            <a:ext cx="977750" cy="369332"/>
          </a:xfrm>
          <a:prstGeom prst="rect">
            <a:avLst/>
          </a:prstGeom>
          <a:solidFill>
            <a:srgbClr val="FF99FF"/>
          </a:solidFill>
          <a:ln w="57150">
            <a:solidFill>
              <a:schemeClr val="accent1"/>
            </a:solidFill>
          </a:ln>
          <a:scene3d>
            <a:camera prst="orthographicFront"/>
            <a:lightRig rig="threePt" dir="t"/>
          </a:scene3d>
          <a:sp3d>
            <a:bevelT/>
          </a:sp3d>
        </p:spPr>
        <p:txBody>
          <a:bodyPr wrap="square" rtlCol="0">
            <a:spAutoFit/>
            <a:sp3d extrusionH="57150">
              <a:bevelT h="25400" prst="softRound"/>
            </a:sp3d>
          </a:bodyPr>
          <a:lstStyle/>
          <a:p>
            <a:pPr algn="ctr"/>
            <a:r>
              <a:rPr lang="en-US" b="1" dirty="0" smtClean="0">
                <a:solidFill>
                  <a:schemeClr val="accent1">
                    <a:lumMod val="75000"/>
                  </a:schemeClr>
                </a:solidFill>
                <a:latin typeface="Comic Sans MS" pitchFamily="66" charset="0"/>
              </a:rPr>
              <a:t>Dawn</a:t>
            </a:r>
            <a:r>
              <a:rPr lang="en-US" dirty="0" smtClean="0"/>
              <a:t> </a:t>
            </a:r>
            <a:endParaRPr lang="en-US" dirty="0"/>
          </a:p>
        </p:txBody>
      </p:sp>
      <p:cxnSp>
        <p:nvCxnSpPr>
          <p:cNvPr id="37" name="Straight Connector 36"/>
          <p:cNvCxnSpPr/>
          <p:nvPr/>
        </p:nvCxnSpPr>
        <p:spPr>
          <a:xfrm flipV="1">
            <a:off x="6477000" y="1146946"/>
            <a:ext cx="0" cy="2846565"/>
          </a:xfrm>
          <a:prstGeom prst="line">
            <a:avLst/>
          </a:prstGeom>
          <a:ln w="76200">
            <a:solidFill>
              <a:srgbClr val="00B0F0"/>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6858000" y="3393345"/>
            <a:ext cx="2057400" cy="2862322"/>
          </a:xfrm>
          <a:prstGeom prst="rect">
            <a:avLst/>
          </a:prstGeom>
          <a:solidFill>
            <a:srgbClr val="FFFF8F"/>
          </a:solidFill>
          <a:ln w="57150">
            <a:solidFill>
              <a:schemeClr val="accent1"/>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solidFill>
                <a:latin typeface="Comic Sans MS" pitchFamily="66" charset="0"/>
              </a:rPr>
              <a:t>3. Elisha’s prophecy</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fulfilled on the</a:t>
            </a:r>
            <a:br>
              <a:rPr lang="en-US" b="1" dirty="0" smtClean="0">
                <a:solidFill>
                  <a:schemeClr val="accent1"/>
                </a:solidFill>
                <a:latin typeface="Comic Sans MS" pitchFamily="66" charset="0"/>
              </a:rPr>
            </a:br>
            <a:r>
              <a:rPr lang="en-US" b="1" dirty="0" smtClean="0">
                <a:solidFill>
                  <a:srgbClr val="FF33CC"/>
                </a:solidFill>
                <a:latin typeface="Comic Sans MS" pitchFamily="66" charset="0"/>
              </a:rPr>
              <a:t>“tomorrow” </a:t>
            </a:r>
            <a:r>
              <a:rPr lang="en-US" b="1" dirty="0" smtClean="0">
                <a:solidFill>
                  <a:schemeClr val="accent1"/>
                </a:solidFill>
                <a:latin typeface="Comic Sans MS" pitchFamily="66" charset="0"/>
              </a:rPr>
              <a:t>about the same time on the </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next day from</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King Jehoram’s</a:t>
            </a:r>
            <a:br>
              <a:rPr lang="en-US" b="1" dirty="0" smtClean="0">
                <a:solidFill>
                  <a:schemeClr val="accent1"/>
                </a:solidFill>
                <a:latin typeface="Comic Sans MS" pitchFamily="66" charset="0"/>
              </a:rPr>
            </a:br>
            <a:r>
              <a:rPr lang="en-US" b="1" dirty="0" smtClean="0">
                <a:solidFill>
                  <a:schemeClr val="accent1"/>
                </a:solidFill>
                <a:latin typeface="Comic Sans MS" pitchFamily="66" charset="0"/>
              </a:rPr>
              <a:t>original threat.</a:t>
            </a:r>
            <a:br>
              <a:rPr lang="en-US" b="1" dirty="0" smtClean="0">
                <a:solidFill>
                  <a:schemeClr val="accent1"/>
                </a:solidFill>
                <a:latin typeface="Comic Sans MS" pitchFamily="66" charset="0"/>
              </a:rPr>
            </a:br>
            <a:r>
              <a:rPr lang="en-US" sz="1600" b="1" dirty="0" smtClean="0">
                <a:solidFill>
                  <a:srgbClr val="FF33CC"/>
                </a:solidFill>
                <a:latin typeface="Comic Sans MS" pitchFamily="66" charset="0"/>
              </a:rPr>
              <a:t>2 Kings 7:18 </a:t>
            </a:r>
            <a:endParaRPr lang="en-US" sz="1600" dirty="0">
              <a:solidFill>
                <a:srgbClr val="FF33CC"/>
              </a:solidFill>
              <a:latin typeface="Comic Sans MS" pitchFamily="66" charset="0"/>
            </a:endParaRPr>
          </a:p>
        </p:txBody>
      </p:sp>
      <p:cxnSp>
        <p:nvCxnSpPr>
          <p:cNvPr id="38" name="Straight Connector 37"/>
          <p:cNvCxnSpPr/>
          <p:nvPr/>
        </p:nvCxnSpPr>
        <p:spPr>
          <a:xfrm flipV="1">
            <a:off x="7086600" y="2731786"/>
            <a:ext cx="0" cy="816582"/>
          </a:xfrm>
          <a:prstGeom prst="line">
            <a:avLst/>
          </a:prstGeom>
          <a:ln w="76200">
            <a:solidFill>
              <a:srgbClr val="00B0F0"/>
            </a:solidFill>
            <a:headEnd type="oval"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42" name="Rectangle 41"/>
          <p:cNvSpPr/>
          <p:nvPr/>
        </p:nvSpPr>
        <p:spPr>
          <a:xfrm>
            <a:off x="-22412" y="6248400"/>
            <a:ext cx="9101597"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chemeClr val="accent6">
                    <a:lumMod val="40000"/>
                    <a:lumOff val="60000"/>
                  </a:schemeClr>
                </a:solidFill>
                <a:effectLst>
                  <a:outerShdw blurRad="50800" dist="39000" dir="5460000" algn="tl">
                    <a:srgbClr val="000000">
                      <a:alpha val="38000"/>
                    </a:srgbClr>
                  </a:outerShdw>
                </a:effectLst>
              </a:rPr>
              <a:t>Do you think </a:t>
            </a:r>
            <a:r>
              <a:rPr lang="en-US" sz="3200" b="1" dirty="0" smtClean="0">
                <a:ln w="11430"/>
                <a:solidFill>
                  <a:srgbClr val="00B0F0"/>
                </a:solidFill>
                <a:effectLst>
                  <a:outerShdw blurRad="50800" dist="39000" dir="5460000" algn="tl">
                    <a:srgbClr val="000000">
                      <a:alpha val="38000"/>
                    </a:srgbClr>
                  </a:outerShdw>
                </a:effectLst>
              </a:rPr>
              <a:t>Elisha</a:t>
            </a:r>
            <a:r>
              <a:rPr lang="en-US" sz="3200" b="1" dirty="0" smtClean="0">
                <a:ln w="11430"/>
                <a:solidFill>
                  <a:schemeClr val="accent6">
                    <a:lumMod val="40000"/>
                    <a:lumOff val="60000"/>
                  </a:schemeClr>
                </a:solidFill>
                <a:effectLst>
                  <a:outerShdw blurRad="50800" dist="39000" dir="5460000" algn="tl">
                    <a:srgbClr val="000000">
                      <a:alpha val="38000"/>
                    </a:srgbClr>
                  </a:outerShdw>
                </a:effectLst>
              </a:rPr>
              <a:t> may have the “last word”?</a:t>
            </a:r>
            <a:endParaRPr lang="en-US" sz="3200" b="1" cap="none" spc="0" dirty="0">
              <a:ln w="11430"/>
              <a:solidFill>
                <a:schemeClr val="accent6">
                  <a:lumMod val="40000"/>
                  <a:lumOff val="60000"/>
                </a:schemeClr>
              </a:solidFill>
              <a:effectLst>
                <a:outerShdw blurRad="50800" dist="39000" dir="5460000" algn="tl">
                  <a:srgbClr val="000000">
                    <a:alpha val="38000"/>
                  </a:srgbClr>
                </a:outerShdw>
              </a:effectLst>
            </a:endParaRPr>
          </a:p>
        </p:txBody>
      </p:sp>
      <p:sp>
        <p:nvSpPr>
          <p:cNvPr id="25" name="Striped Right Arrow 24"/>
          <p:cNvSpPr/>
          <p:nvPr/>
        </p:nvSpPr>
        <p:spPr>
          <a:xfrm>
            <a:off x="1096645" y="5387904"/>
            <a:ext cx="5524371" cy="403296"/>
          </a:xfrm>
          <a:prstGeom prst="stripedRightArrow">
            <a:avLst>
              <a:gd name="adj1" fmla="val 50000"/>
              <a:gd name="adj2" fmla="val 97866"/>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5848290"/>
            <a:ext cx="6787444" cy="4001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b="1" dirty="0" smtClean="0">
                <a:solidFill>
                  <a:schemeClr val="accent2">
                    <a:lumMod val="50000"/>
                  </a:schemeClr>
                </a:solidFill>
                <a:effectLst>
                  <a:glow rad="127000">
                    <a:srgbClr val="A3E7FF"/>
                  </a:glow>
                </a:effectLst>
              </a:rPr>
              <a:t>Forward Progressive Movement of the verses and the events.</a:t>
            </a:r>
            <a:endParaRPr lang="en-US" sz="2000" b="1" dirty="0">
              <a:solidFill>
                <a:schemeClr val="accent2">
                  <a:lumMod val="50000"/>
                </a:schemeClr>
              </a:solidFill>
              <a:effectLst>
                <a:glow rad="127000">
                  <a:srgbClr val="A3E7FF"/>
                </a:glow>
              </a:effectLst>
            </a:endParaRPr>
          </a:p>
        </p:txBody>
      </p:sp>
    </p:spTree>
    <p:extLst>
      <p:ext uri="{BB962C8B-B14F-4D97-AF65-F5344CB8AC3E}">
        <p14:creationId xmlns:p14="http://schemas.microsoft.com/office/powerpoint/2010/main" val="221918996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1500"/>
                                        <p:tgtEl>
                                          <p:spTgt spid="34"/>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1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 calcmode="lin" valueType="num">
                                      <p:cBhvr>
                                        <p:cTn id="18" dur="1000" fill="hold"/>
                                        <p:tgtEl>
                                          <p:spTgt spid="27"/>
                                        </p:tgtEl>
                                        <p:attrNameLst>
                                          <p:attrName>style.rotation</p:attrName>
                                        </p:attrNameLst>
                                      </p:cBhvr>
                                      <p:tavLst>
                                        <p:tav tm="0">
                                          <p:val>
                                            <p:fltVal val="90"/>
                                          </p:val>
                                        </p:tav>
                                        <p:tav tm="100000">
                                          <p:val>
                                            <p:fltVal val="0"/>
                                          </p:val>
                                        </p:tav>
                                      </p:tavLst>
                                    </p:anim>
                                    <p:animEffect transition="in" filter="fade">
                                      <p:cBhvr>
                                        <p:cTn id="19" dur="1000"/>
                                        <p:tgtEl>
                                          <p:spTgt spid="2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2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wipe(left)">
                                      <p:cBhvr>
                                        <p:cTn id="28" dur="2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5" grpId="0" animBg="1"/>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64973" y="6407739"/>
            <a:ext cx="2133600" cy="365125"/>
          </a:xfrm>
        </p:spPr>
        <p:txBody>
          <a:bodyPr/>
          <a:lstStyle/>
          <a:p>
            <a:fld id="{F9EA9ADF-BF16-47CA-967F-74531E511AEB}" type="slidenum">
              <a:rPr lang="en-US" smtClean="0">
                <a:solidFill>
                  <a:schemeClr val="tx1">
                    <a:lumMod val="85000"/>
                    <a:lumOff val="15000"/>
                  </a:schemeClr>
                </a:solidFill>
              </a:rPr>
              <a:t>32</a:t>
            </a:fld>
            <a:endParaRPr lang="en-US" dirty="0">
              <a:solidFill>
                <a:schemeClr val="tx1">
                  <a:lumMod val="85000"/>
                  <a:lumOff val="15000"/>
                </a:schemeClr>
              </a:solidFill>
            </a:endParaRPr>
          </a:p>
        </p:txBody>
      </p:sp>
      <p:pic>
        <p:nvPicPr>
          <p:cNvPr id="2050" name="Picture 2" descr="C:\Users\Rae\Desktop\lepers at g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514600"/>
            <a:ext cx="2979738" cy="385648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304800" y="1219200"/>
            <a:ext cx="8534400" cy="5047524"/>
          </a:xfrm>
        </p:spPr>
        <p:txBody>
          <a:bodyPr>
            <a:normAutofit fontScale="85000" lnSpcReduction="10000"/>
            <a:scene3d>
              <a:camera prst="orthographicFront"/>
              <a:lightRig rig="threePt" dir="t"/>
            </a:scene3d>
            <a:sp3d extrusionH="57150">
              <a:bevelT w="38100" h="38100"/>
            </a:sp3d>
          </a:bodyPr>
          <a:lstStyle/>
          <a:p>
            <a:r>
              <a:rPr lang="en-US" b="1" dirty="0" smtClean="0">
                <a:solidFill>
                  <a:srgbClr val="C00000"/>
                </a:solidFill>
              </a:rPr>
              <a:t>The Lepers were from Samaria, ruled by King Jehoram.</a:t>
            </a:r>
          </a:p>
          <a:p>
            <a:r>
              <a:rPr lang="en-US" b="1" dirty="0" smtClean="0">
                <a:solidFill>
                  <a:schemeClr val="accent3">
                    <a:lumMod val="50000"/>
                  </a:schemeClr>
                </a:solidFill>
              </a:rPr>
              <a:t>We do not know the length of time they were living outside the city gate.</a:t>
            </a:r>
          </a:p>
          <a:p>
            <a:r>
              <a:rPr lang="en-US" b="1" dirty="0" smtClean="0">
                <a:solidFill>
                  <a:srgbClr val="0070C0"/>
                </a:solidFill>
              </a:rPr>
              <a:t>If the </a:t>
            </a:r>
            <a:r>
              <a:rPr lang="en-US" b="1" u="sng" dirty="0" smtClean="0">
                <a:solidFill>
                  <a:srgbClr val="0070C0"/>
                </a:solidFill>
              </a:rPr>
              <a:t>people of Samaria</a:t>
            </a:r>
            <a:r>
              <a:rPr lang="en-US" b="1" dirty="0" smtClean="0">
                <a:solidFill>
                  <a:srgbClr val="0070C0"/>
                </a:solidFill>
              </a:rPr>
              <a:t> were following King Jehoram’s ways, including how he honored the </a:t>
            </a:r>
            <a:br>
              <a:rPr lang="en-US" b="1" dirty="0" smtClean="0">
                <a:solidFill>
                  <a:srgbClr val="0070C0"/>
                </a:solidFill>
              </a:rPr>
            </a:br>
            <a:r>
              <a:rPr lang="en-US" b="1" dirty="0" smtClean="0">
                <a:solidFill>
                  <a:srgbClr val="0070C0"/>
                </a:solidFill>
              </a:rPr>
              <a:t>“day-start” – is it possible the </a:t>
            </a:r>
            <a:r>
              <a:rPr lang="en-US" b="1" u="sng" dirty="0" smtClean="0">
                <a:solidFill>
                  <a:srgbClr val="0070C0"/>
                </a:solidFill>
              </a:rPr>
              <a:t>Lepers</a:t>
            </a:r>
            <a:r>
              <a:rPr lang="en-US" b="1" dirty="0" smtClean="0">
                <a:solidFill>
                  <a:srgbClr val="0070C0"/>
                </a:solidFill>
              </a:rPr>
              <a:t> </a:t>
            </a:r>
            <a:br>
              <a:rPr lang="en-US" b="1" dirty="0" smtClean="0">
                <a:solidFill>
                  <a:srgbClr val="0070C0"/>
                </a:solidFill>
              </a:rPr>
            </a:br>
            <a:r>
              <a:rPr lang="en-US" b="1" dirty="0" smtClean="0">
                <a:solidFill>
                  <a:srgbClr val="0070C0"/>
                </a:solidFill>
              </a:rPr>
              <a:t>were </a:t>
            </a:r>
            <a:r>
              <a:rPr lang="en-US" b="1" u="sng" dirty="0" smtClean="0">
                <a:solidFill>
                  <a:srgbClr val="0070C0"/>
                </a:solidFill>
              </a:rPr>
              <a:t>following the same pattern</a:t>
            </a:r>
            <a:r>
              <a:rPr lang="en-US" b="1" dirty="0" smtClean="0">
                <a:solidFill>
                  <a:srgbClr val="0070C0"/>
                </a:solidFill>
              </a:rPr>
              <a:t>? </a:t>
            </a:r>
          </a:p>
          <a:p>
            <a:r>
              <a:rPr lang="en-US" b="1" dirty="0" smtClean="0">
                <a:solidFill>
                  <a:srgbClr val="C00000"/>
                </a:solidFill>
              </a:rPr>
              <a:t>Or, were the Lepers practicing </a:t>
            </a:r>
            <a:br>
              <a:rPr lang="en-US" b="1" dirty="0" smtClean="0">
                <a:solidFill>
                  <a:srgbClr val="C00000"/>
                </a:solidFill>
              </a:rPr>
            </a:br>
            <a:r>
              <a:rPr lang="en-US" b="1" dirty="0" smtClean="0">
                <a:solidFill>
                  <a:srgbClr val="C00000"/>
                </a:solidFill>
              </a:rPr>
              <a:t>an alternative “day-start”?  </a:t>
            </a:r>
          </a:p>
          <a:p>
            <a:r>
              <a:rPr lang="en-US" b="1" dirty="0" smtClean="0">
                <a:solidFill>
                  <a:schemeClr val="accent3">
                    <a:lumMod val="50000"/>
                  </a:schemeClr>
                </a:solidFill>
              </a:rPr>
              <a:t>Or, does it matter?</a:t>
            </a:r>
          </a:p>
          <a:p>
            <a:r>
              <a:rPr lang="en-US" b="1" u="sng" dirty="0" smtClean="0">
                <a:solidFill>
                  <a:srgbClr val="0070C0"/>
                </a:solidFill>
              </a:rPr>
              <a:t>Note</a:t>
            </a:r>
            <a:r>
              <a:rPr lang="en-US" b="1" dirty="0" smtClean="0">
                <a:solidFill>
                  <a:srgbClr val="0070C0"/>
                </a:solidFill>
              </a:rPr>
              <a:t>:  The Lepers will have the </a:t>
            </a:r>
            <a:br>
              <a:rPr lang="en-US" b="1" dirty="0" smtClean="0">
                <a:solidFill>
                  <a:srgbClr val="0070C0"/>
                </a:solidFill>
              </a:rPr>
            </a:br>
            <a:r>
              <a:rPr lang="en-US" b="1" dirty="0" smtClean="0">
                <a:solidFill>
                  <a:srgbClr val="0070C0"/>
                </a:solidFill>
              </a:rPr>
              <a:t>clues to solve this whole mystery</a:t>
            </a:r>
            <a:r>
              <a:rPr lang="en-US" b="1" dirty="0">
                <a:solidFill>
                  <a:srgbClr val="0070C0"/>
                </a:solidFill>
              </a:rPr>
              <a:t>!</a:t>
            </a:r>
          </a:p>
        </p:txBody>
      </p:sp>
      <p:sp>
        <p:nvSpPr>
          <p:cNvPr id="9" name="Rectangle 8"/>
          <p:cNvSpPr/>
          <p:nvPr/>
        </p:nvSpPr>
        <p:spPr>
          <a:xfrm>
            <a:off x="0" y="29587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50"/>
                </a:solidFill>
                <a:effectLst>
                  <a:outerShdw blurRad="50800" dist="39000" dir="5460000" algn="tl">
                    <a:srgbClr val="000000">
                      <a:alpha val="38000"/>
                    </a:srgbClr>
                  </a:outerShdw>
                </a:effectLst>
              </a:rPr>
              <a:t>The Leper’s “Day”</a:t>
            </a:r>
            <a:endParaRPr lang="en-US" sz="5400" b="1" cap="none" spc="0" dirty="0">
              <a:ln w="11430"/>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191756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up)">
                                      <p:cBhvr>
                                        <p:cTn id="7" dur="1750"/>
                                        <p:tgtEl>
                                          <p:spTgt spid="8">
                                            <p:txEl>
                                              <p:pRg st="2" end="2"/>
                                            </p:txEl>
                                          </p:spTgt>
                                        </p:tgtEl>
                                      </p:cBhvr>
                                    </p:animEffect>
                                  </p:childTnLst>
                                </p:cTn>
                              </p:par>
                            </p:childTnLst>
                          </p:cTn>
                        </p:par>
                        <p:par>
                          <p:cTn id="8" fill="hold">
                            <p:stCondLst>
                              <p:cond delay="1750"/>
                            </p:stCondLst>
                            <p:childTnLst>
                              <p:par>
                                <p:cTn id="9" presetID="22" presetClass="entr" presetSubtype="8" fill="hold" nodeType="afterEffect">
                                  <p:stCondLst>
                                    <p:cond delay="2500"/>
                                  </p:stCondLst>
                                  <p:childTnLst>
                                    <p:set>
                                      <p:cBhvr>
                                        <p:cTn id="10" dur="1" fill="hold">
                                          <p:stCondLst>
                                            <p:cond delay="0"/>
                                          </p:stCondLst>
                                        </p:cTn>
                                        <p:tgtEl>
                                          <p:spTgt spid="8">
                                            <p:txEl>
                                              <p:pRg st="3" end="3"/>
                                            </p:txEl>
                                          </p:spTgt>
                                        </p:tgtEl>
                                        <p:attrNameLst>
                                          <p:attrName>style.visibility</p:attrName>
                                        </p:attrNameLst>
                                      </p:cBhvr>
                                      <p:to>
                                        <p:strVal val="visible"/>
                                      </p:to>
                                    </p:set>
                                    <p:animEffect transition="in" filter="wipe(left)">
                                      <p:cBhvr>
                                        <p:cTn id="11" dur="1750"/>
                                        <p:tgtEl>
                                          <p:spTgt spid="8">
                                            <p:txEl>
                                              <p:pRg st="3" end="3"/>
                                            </p:txEl>
                                          </p:spTgt>
                                        </p:tgtEl>
                                      </p:cBhvr>
                                    </p:animEffect>
                                  </p:childTnLst>
                                </p:cTn>
                              </p:par>
                            </p:childTnLst>
                          </p:cTn>
                        </p:par>
                        <p:par>
                          <p:cTn id="12" fill="hold">
                            <p:stCondLst>
                              <p:cond delay="6000"/>
                            </p:stCondLst>
                            <p:childTnLst>
                              <p:par>
                                <p:cTn id="13" presetID="22" presetClass="entr" presetSubtype="8" fill="hold" nodeType="afterEffect">
                                  <p:stCondLst>
                                    <p:cond delay="250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left)">
                                      <p:cBhvr>
                                        <p:cTn id="15" dur="1750"/>
                                        <p:tgtEl>
                                          <p:spTgt spid="8">
                                            <p:txEl>
                                              <p:pRg st="4" end="4"/>
                                            </p:txEl>
                                          </p:spTgt>
                                        </p:tgtEl>
                                      </p:cBhvr>
                                    </p:animEffect>
                                  </p:childTnLst>
                                </p:cTn>
                              </p:par>
                            </p:childTnLst>
                          </p:cTn>
                        </p:par>
                        <p:par>
                          <p:cTn id="16" fill="hold">
                            <p:stCondLst>
                              <p:cond delay="10250"/>
                            </p:stCondLst>
                            <p:childTnLst>
                              <p:par>
                                <p:cTn id="17" presetID="22" presetClass="entr" presetSubtype="8" fill="hold" nodeType="afterEffect">
                                  <p:stCondLst>
                                    <p:cond delay="250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wipe(left)">
                                      <p:cBhvr>
                                        <p:cTn id="19" dur="175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762000" y="953906"/>
            <a:ext cx="7620000" cy="5751694"/>
          </a:xfrm>
        </p:spPr>
        <p:txBody>
          <a:bodyPr>
            <a:normAutofit fontScale="62500" lnSpcReduction="20000"/>
          </a:bodyPr>
          <a:lstStyle/>
          <a:p>
            <a:pPr marL="0" indent="0" algn="ctr">
              <a:buNone/>
            </a:pPr>
            <a:r>
              <a:rPr lang="en-US" sz="4500" dirty="0" smtClean="0"/>
              <a:t>The terminology around the events of the Lepers </a:t>
            </a:r>
            <a:br>
              <a:rPr lang="en-US" sz="4500" dirty="0" smtClean="0"/>
            </a:br>
            <a:r>
              <a:rPr lang="en-US" sz="4500" dirty="0" smtClean="0"/>
              <a:t>is given as </a:t>
            </a:r>
            <a:r>
              <a:rPr lang="en-US" sz="4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“twilight” </a:t>
            </a:r>
            <a:r>
              <a:rPr lang="en-US" sz="4500" dirty="0" smtClean="0"/>
              <a:t>and </a:t>
            </a:r>
            <a:r>
              <a:rPr lang="en-US" sz="4500" b="1" dirty="0" smtClean="0">
                <a:ln w="1905"/>
                <a:solidFill>
                  <a:srgbClr val="CC3399"/>
                </a:solidFill>
                <a:effectLst>
                  <a:innerShdw blurRad="69850" dist="43180" dir="5400000">
                    <a:srgbClr val="000000">
                      <a:alpha val="65000"/>
                    </a:srgbClr>
                  </a:innerShdw>
                </a:effectLst>
              </a:rPr>
              <a:t>“morning light.”  </a:t>
            </a:r>
          </a:p>
          <a:p>
            <a:pPr marL="0" indent="0">
              <a:buNone/>
            </a:pPr>
            <a:endParaRPr lang="en-US" sz="1600" b="1" dirty="0" smtClean="0"/>
          </a:p>
          <a:p>
            <a:pPr marL="0" indent="0">
              <a:buNone/>
            </a:pPr>
            <a:r>
              <a:rPr lang="en-US" sz="3800" b="1" dirty="0" smtClean="0">
                <a:solidFill>
                  <a:srgbClr val="006600"/>
                </a:solidFill>
              </a:rPr>
              <a:t>2 Kings 7:5  </a:t>
            </a:r>
            <a:r>
              <a:rPr lang="en-US" dirty="0" smtClean="0"/>
              <a:t>And they [the Lepers] rose up in the </a:t>
            </a:r>
            <a:r>
              <a:rPr lang="en-US"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twilight</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dirty="0" smtClean="0"/>
              <a:t> to go unto </a:t>
            </a:r>
            <a:br>
              <a:rPr lang="en-US" dirty="0" smtClean="0"/>
            </a:br>
            <a:r>
              <a:rPr lang="en-US" dirty="0" smtClean="0"/>
              <a:t>                          the camp … </a:t>
            </a:r>
          </a:p>
          <a:p>
            <a:pPr marL="0" indent="0">
              <a:buNone/>
            </a:pPr>
            <a:endParaRPr lang="en-US" sz="1400" dirty="0" smtClean="0"/>
          </a:p>
          <a:p>
            <a:pPr marL="0" indent="0">
              <a:buNone/>
            </a:pPr>
            <a:r>
              <a:rPr lang="en-US" sz="3800" b="1" dirty="0" smtClean="0">
                <a:solidFill>
                  <a:srgbClr val="006600"/>
                </a:solidFill>
              </a:rPr>
              <a:t>2 Kings 7:7  </a:t>
            </a:r>
            <a:r>
              <a:rPr lang="en-US" dirty="0" smtClean="0"/>
              <a:t>Wherefore they [Syrians] arose and fled in the </a:t>
            </a:r>
            <a:r>
              <a:rPr lang="en-US"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twilight</a:t>
            </a:r>
            <a:r>
              <a:rPr lang="en-US" dirty="0" smtClean="0"/>
              <a:t> … </a:t>
            </a:r>
            <a:br>
              <a:rPr lang="en-US" dirty="0" smtClean="0"/>
            </a:br>
            <a:r>
              <a:rPr lang="en-US" dirty="0" smtClean="0"/>
              <a:t>                          [they] fled for their life.</a:t>
            </a:r>
          </a:p>
          <a:p>
            <a:pPr marL="0" indent="0">
              <a:buNone/>
            </a:pPr>
            <a:endParaRPr lang="en-US" sz="1400" dirty="0" smtClean="0"/>
          </a:p>
          <a:p>
            <a:pPr marL="0" indent="0">
              <a:buNone/>
            </a:pPr>
            <a:r>
              <a:rPr lang="en-US" sz="3800" b="1" dirty="0" smtClean="0">
                <a:solidFill>
                  <a:srgbClr val="006600"/>
                </a:solidFill>
              </a:rPr>
              <a:t>2 Kings 7:8</a:t>
            </a:r>
            <a:r>
              <a:rPr lang="en-US" sz="3800" dirty="0" smtClean="0">
                <a:solidFill>
                  <a:srgbClr val="006600"/>
                </a:solidFill>
              </a:rPr>
              <a:t>  </a:t>
            </a:r>
            <a:r>
              <a:rPr lang="en-US" dirty="0" smtClean="0"/>
              <a:t>And when </a:t>
            </a:r>
            <a:r>
              <a:rPr lang="en-US" b="1" dirty="0" smtClean="0"/>
              <a:t>these lepers came to the uttermost part of </a:t>
            </a:r>
            <a:br>
              <a:rPr lang="en-US" b="1" dirty="0" smtClean="0"/>
            </a:br>
            <a:r>
              <a:rPr lang="en-US" b="1" dirty="0" smtClean="0"/>
              <a:t>                          the camp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[after the evening twilight!], </a:t>
            </a:r>
            <a:r>
              <a:rPr lang="en-US" dirty="0" smtClean="0"/>
              <a:t>they [found the </a:t>
            </a:r>
            <a:br>
              <a:rPr lang="en-US" dirty="0" smtClean="0"/>
            </a:br>
            <a:r>
              <a:rPr lang="en-US" dirty="0" smtClean="0"/>
              <a:t>                          camp deserted]!</a:t>
            </a:r>
            <a:br>
              <a:rPr lang="en-US" dirty="0" smtClean="0"/>
            </a:br>
            <a:endParaRPr lang="en-US" dirty="0" smtClean="0"/>
          </a:p>
          <a:p>
            <a:pPr marL="0" indent="0">
              <a:buNone/>
            </a:pPr>
            <a:r>
              <a:rPr lang="en-US" sz="3800" b="1" dirty="0" smtClean="0">
                <a:solidFill>
                  <a:srgbClr val="006600"/>
                </a:solidFill>
              </a:rPr>
              <a:t>2 Kings 7:9</a:t>
            </a:r>
            <a:r>
              <a:rPr lang="en-US" sz="3800" dirty="0" smtClean="0">
                <a:solidFill>
                  <a:srgbClr val="006600"/>
                </a:solidFill>
              </a:rPr>
              <a:t>  </a:t>
            </a:r>
            <a:r>
              <a:rPr lang="en-US" dirty="0" smtClean="0"/>
              <a:t>Then they said one to another, </a:t>
            </a:r>
            <a:r>
              <a:rPr lang="en-US" b="1" dirty="0" smtClean="0"/>
              <a:t>We do </a:t>
            </a:r>
            <a:r>
              <a:rPr lang="en-US" b="1" u="sng" dirty="0" smtClean="0">
                <a:solidFill>
                  <a:srgbClr val="FF0000"/>
                </a:solidFill>
              </a:rPr>
              <a:t>not</a:t>
            </a:r>
            <a:r>
              <a:rPr lang="en-US" b="1" dirty="0" smtClean="0"/>
              <a:t> well</a:t>
            </a:r>
            <a:r>
              <a:rPr lang="en-US" dirty="0" smtClean="0"/>
              <a:t>:  </a:t>
            </a:r>
            <a:r>
              <a:rPr lang="en-US" b="1" dirty="0" smtClean="0">
                <a:solidFill>
                  <a:srgbClr val="0070C0"/>
                </a:solidFill>
              </a:rPr>
              <a:t>this day</a:t>
            </a:r>
            <a:r>
              <a:rPr lang="en-US" dirty="0" smtClean="0"/>
              <a:t> </a:t>
            </a:r>
            <a:br>
              <a:rPr lang="en-US" dirty="0" smtClean="0"/>
            </a:br>
            <a:r>
              <a:rPr lang="en-US" dirty="0" smtClean="0"/>
              <a:t>                          is a day of good tidings … </a:t>
            </a:r>
            <a:r>
              <a:rPr lang="en-US" b="1" dirty="0" smtClean="0"/>
              <a:t>if we tarry </a:t>
            </a:r>
            <a:r>
              <a:rPr lang="en-US" b="1" dirty="0" smtClean="0">
                <a:solidFill>
                  <a:srgbClr val="CC3399"/>
                </a:solidFill>
              </a:rPr>
              <a:t>till the morning </a:t>
            </a:r>
            <a:br>
              <a:rPr lang="en-US" b="1" dirty="0" smtClean="0">
                <a:solidFill>
                  <a:srgbClr val="CC3399"/>
                </a:solidFill>
              </a:rPr>
            </a:br>
            <a:r>
              <a:rPr lang="en-US" b="1" dirty="0" smtClean="0">
                <a:solidFill>
                  <a:srgbClr val="CC3399"/>
                </a:solidFill>
              </a:rPr>
              <a:t>                          light, </a:t>
            </a:r>
            <a:r>
              <a:rPr lang="en-US" b="1" dirty="0" smtClean="0"/>
              <a:t>some mischief will come upon us … </a:t>
            </a:r>
          </a:p>
          <a:p>
            <a:pPr marL="0" indent="0" algn="ctr">
              <a:buNone/>
            </a:pPr>
            <a:r>
              <a:rPr lang="en-US" sz="4500" b="1" dirty="0">
                <a:ln w="1905"/>
                <a:solidFill>
                  <a:srgbClr val="006600"/>
                </a:solidFill>
                <a:effectLst>
                  <a:innerShdw blurRad="69850" dist="43180" dir="5400000">
                    <a:srgbClr val="000000">
                      <a:alpha val="65000"/>
                    </a:srgbClr>
                  </a:innerShdw>
                </a:effectLst>
              </a:rPr>
              <a:t>There is more information in the Scriptures </a:t>
            </a:r>
            <a:r>
              <a:rPr lang="en-US" sz="4500" b="1" dirty="0" smtClean="0">
                <a:ln w="1905"/>
                <a:solidFill>
                  <a:srgbClr val="00B0F0"/>
                </a:solidFill>
                <a:effectLst>
                  <a:innerShdw blurRad="69850" dist="43180" dir="5400000">
                    <a:srgbClr val="000000">
                      <a:alpha val="65000"/>
                    </a:srgbClr>
                  </a:innerShdw>
                </a:effectLst>
              </a:rPr>
              <a:t/>
            </a:r>
            <a:br>
              <a:rPr lang="en-US" sz="4500" b="1" dirty="0" smtClean="0">
                <a:ln w="1905"/>
                <a:solidFill>
                  <a:srgbClr val="00B0F0"/>
                </a:solidFill>
                <a:effectLst>
                  <a:innerShdw blurRad="69850" dist="43180" dir="5400000">
                    <a:srgbClr val="000000">
                      <a:alpha val="65000"/>
                    </a:srgbClr>
                  </a:innerShdw>
                </a:effectLst>
              </a:rPr>
            </a:br>
            <a:r>
              <a:rPr lang="en-US" sz="5800" b="1" dirty="0" smtClean="0">
                <a:ln w="1905">
                  <a:solidFill>
                    <a:srgbClr val="002060"/>
                  </a:solidFill>
                </a:ln>
                <a:solidFill>
                  <a:srgbClr val="00B050"/>
                </a:solidFill>
                <a:effectLst>
                  <a:innerShdw blurRad="69850" dist="43180" dir="5400000">
                    <a:srgbClr val="000000">
                      <a:alpha val="65000"/>
                    </a:srgbClr>
                  </a:innerShdw>
                </a:effectLst>
              </a:rPr>
              <a:t>for </a:t>
            </a:r>
            <a:r>
              <a:rPr lang="en-US" sz="5800" b="1" dirty="0">
                <a:ln w="1905">
                  <a:solidFill>
                    <a:srgbClr val="002060"/>
                  </a:solidFill>
                </a:ln>
                <a:solidFill>
                  <a:srgbClr val="00B050"/>
                </a:solidFill>
                <a:effectLst>
                  <a:innerShdw blurRad="69850" dist="43180" dir="5400000">
                    <a:srgbClr val="000000">
                      <a:alpha val="65000"/>
                    </a:srgbClr>
                  </a:innerShdw>
                </a:effectLst>
              </a:rPr>
              <a:t>the </a:t>
            </a:r>
            <a:r>
              <a:rPr lang="en-US" sz="5800" b="1" dirty="0" smtClean="0">
                <a:ln w="1905">
                  <a:solidFill>
                    <a:srgbClr val="002060"/>
                  </a:solidFill>
                </a:ln>
                <a:solidFill>
                  <a:srgbClr val="00B050"/>
                </a:solidFill>
                <a:effectLst>
                  <a:innerShdw blurRad="69850" dist="43180" dir="5400000">
                    <a:srgbClr val="000000">
                      <a:alpha val="65000"/>
                    </a:srgbClr>
                  </a:innerShdw>
                </a:effectLst>
              </a:rPr>
              <a:t>Lepers </a:t>
            </a:r>
            <a:r>
              <a:rPr lang="en-US" sz="5800" b="1" dirty="0">
                <a:ln w="1905">
                  <a:solidFill>
                    <a:srgbClr val="002060"/>
                  </a:solidFill>
                </a:ln>
                <a:solidFill>
                  <a:srgbClr val="00B050"/>
                </a:solidFill>
                <a:effectLst>
                  <a:innerShdw blurRad="69850" dist="43180" dir="5400000">
                    <a:srgbClr val="000000">
                      <a:alpha val="65000"/>
                    </a:srgbClr>
                  </a:innerShdw>
                </a:effectLst>
              </a:rPr>
              <a:t/>
            </a:r>
            <a:br>
              <a:rPr lang="en-US" sz="5800" b="1" dirty="0">
                <a:ln w="1905">
                  <a:solidFill>
                    <a:srgbClr val="002060"/>
                  </a:solidFill>
                </a:ln>
                <a:solidFill>
                  <a:srgbClr val="00B050"/>
                </a:solidFill>
                <a:effectLst>
                  <a:innerShdw blurRad="69850" dist="43180" dir="5400000">
                    <a:srgbClr val="000000">
                      <a:alpha val="65000"/>
                    </a:srgbClr>
                  </a:innerShdw>
                </a:effectLst>
              </a:rPr>
            </a:br>
            <a:r>
              <a:rPr lang="en-US" sz="4500" b="1" dirty="0">
                <a:ln w="1905">
                  <a:solidFill>
                    <a:srgbClr val="002060"/>
                  </a:solidFill>
                </a:ln>
                <a:solidFill>
                  <a:srgbClr val="00B0F0"/>
                </a:solidFill>
                <a:effectLst>
                  <a:innerShdw blurRad="69850" dist="43180" dir="5400000">
                    <a:srgbClr val="000000">
                      <a:alpha val="65000"/>
                    </a:srgbClr>
                  </a:innerShdw>
                </a:effectLst>
              </a:rPr>
              <a:t>than for the King, or for Elisha.  </a:t>
            </a:r>
          </a:p>
          <a:p>
            <a:pPr marL="0" indent="0">
              <a:buNone/>
            </a:pPr>
            <a:endParaRPr lang="en-US" dirty="0">
              <a:ln>
                <a:solidFill>
                  <a:srgbClr val="002060"/>
                </a:solidFill>
              </a:ln>
            </a:endParaRPr>
          </a:p>
        </p:txBody>
      </p:sp>
      <p:sp>
        <p:nvSpPr>
          <p:cNvPr id="8" name="Rectangle 7"/>
          <p:cNvSpPr/>
          <p:nvPr/>
        </p:nvSpPr>
        <p:spPr>
          <a:xfrm>
            <a:off x="0" y="159603"/>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B050"/>
                </a:solidFill>
                <a:effectLst>
                  <a:outerShdw blurRad="50800" dist="39000" dir="5460000" algn="tl">
                    <a:srgbClr val="000000">
                      <a:alpha val="38000"/>
                    </a:srgbClr>
                  </a:outerShdw>
                </a:effectLst>
              </a:rPr>
              <a:t>When is the Leper’s “Day”?</a:t>
            </a:r>
            <a:endParaRPr lang="en-US" sz="4800" b="1" cap="none" spc="0" dirty="0">
              <a:ln w="11430"/>
              <a:solidFill>
                <a:srgbClr val="00B05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a:xfrm>
            <a:off x="6974541" y="6483910"/>
            <a:ext cx="2133600" cy="365125"/>
          </a:xfrm>
        </p:spPr>
        <p:txBody>
          <a:bodyPr/>
          <a:lstStyle/>
          <a:p>
            <a:fld id="{F9EA9ADF-BF16-47CA-967F-74531E511AEB}" type="slidenum">
              <a:rPr lang="en-US" b="1" smtClean="0">
                <a:solidFill>
                  <a:schemeClr val="bg1"/>
                </a:solidFill>
              </a:rPr>
              <a:t>33</a:t>
            </a:fld>
            <a:endParaRPr lang="en-US" b="1" dirty="0">
              <a:solidFill>
                <a:schemeClr val="bg1"/>
              </a:solidFill>
            </a:endParaRPr>
          </a:p>
        </p:txBody>
      </p:sp>
      <p:pic>
        <p:nvPicPr>
          <p:cNvPr id="6" name="Picture 11" descr="C:\Users\Rae\Desktop\Art on Desktop\white man clip art\yellow-blue smiley faces\Smiley Decision Questions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540909"/>
            <a:ext cx="1170324" cy="131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4053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Effect transition="in" filter="fade">
                                      <p:cBhvr>
                                        <p:cTn id="7" dur="1000"/>
                                        <p:tgtEl>
                                          <p:spTgt spid="7">
                                            <p:txEl>
                                              <p:pRg st="8" end="8"/>
                                            </p:txEl>
                                          </p:spTgt>
                                        </p:tgtEl>
                                      </p:cBhvr>
                                    </p:animEffect>
                                    <p:anim calcmode="lin" valueType="num">
                                      <p:cBhvr>
                                        <p:cTn id="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880" y="-228600"/>
            <a:ext cx="8382000" cy="1981200"/>
          </a:xfrm>
        </p:spPr>
        <p:txBody>
          <a:bodyPr>
            <a:normAutofit fontScale="90000"/>
            <a:scene3d>
              <a:camera prst="orthographicFront"/>
              <a:lightRig rig="threePt" dir="t"/>
            </a:scene3d>
            <a:sp3d extrusionH="57150">
              <a:bevelT w="38100" h="38100"/>
            </a:sp3d>
          </a:bodyPr>
          <a:lstStyle/>
          <a:p>
            <a: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The next slide charts the </a:t>
            </a:r>
            <a:r>
              <a:rPr lang="en-US" b="1" u="sng"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major</a:t>
            </a:r>
            <a: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 timed events of the King, Elisha and Lepers.</a:t>
            </a:r>
            <a:endParaRPr lang="en-US" dirty="0">
              <a:solidFill>
                <a:schemeClr val="accent6">
                  <a:lumMod val="40000"/>
                  <a:lumOff val="60000"/>
                </a:schemeClr>
              </a:solidFill>
              <a:effectLst>
                <a:glow rad="127000">
                  <a:schemeClr val="tx1"/>
                </a:glow>
                <a:outerShdw blurRad="50800" dist="39000" dir="5460000" algn="tl">
                  <a:srgbClr val="000000">
                    <a:alpha val="38000"/>
                  </a:srgbClr>
                </a:outerShdw>
              </a:effectLst>
            </a:endParaRPr>
          </a:p>
        </p:txBody>
      </p:sp>
      <p:sp>
        <p:nvSpPr>
          <p:cNvPr id="47" name="Slide Number Placeholder 1"/>
          <p:cNvSpPr>
            <a:spLocks noGrp="1"/>
          </p:cNvSpPr>
          <p:nvPr>
            <p:ph type="sldNum" sz="quarter" idx="12"/>
          </p:nvPr>
        </p:nvSpPr>
        <p:spPr>
          <a:xfrm>
            <a:off x="6934200" y="6400800"/>
            <a:ext cx="2133600" cy="365125"/>
          </a:xfrm>
        </p:spPr>
        <p:txBody>
          <a:bodyPr/>
          <a:lstStyle/>
          <a:p>
            <a:fld id="{F9EA9ADF-BF16-47CA-967F-74531E511AEB}" type="slidenum">
              <a:rPr lang="en-US" smtClean="0">
                <a:solidFill>
                  <a:schemeClr val="bg1"/>
                </a:solidFill>
              </a:rPr>
              <a:t>34</a:t>
            </a:fld>
            <a:endParaRPr lang="en-US" dirty="0">
              <a:solidFill>
                <a:schemeClr val="bg1"/>
              </a:solidFill>
            </a:endParaRPr>
          </a:p>
        </p:txBody>
      </p:sp>
      <p:pic>
        <p:nvPicPr>
          <p:cNvPr id="49" name="Picture 2" descr="C:\Users\Rae\Desktop\elisah in his 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464" y="1905000"/>
            <a:ext cx="3038380" cy="22188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 name="Picture 2" descr="C:\Users\Rae\Desktop\king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2245360" cy="27716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C:\Users\Rae\Desktop\lepers of samaria  10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4267917"/>
            <a:ext cx="2643378" cy="19676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905000" y="1432560"/>
            <a:ext cx="5222240" cy="268224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This calendar testimony </a:t>
            </a:r>
            <a:b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must demonstrate the </a:t>
            </a:r>
            <a:b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Forward </a:t>
            </a:r>
            <a:b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Progressive </a:t>
            </a:r>
            <a:b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Movement of:</a:t>
            </a:r>
            <a:endParaRPr lang="en-US" sz="40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endParaRPr>
          </a:p>
        </p:txBody>
      </p:sp>
      <p:sp>
        <p:nvSpPr>
          <p:cNvPr id="11" name="Title 1"/>
          <p:cNvSpPr txBox="1">
            <a:spLocks/>
          </p:cNvSpPr>
          <p:nvPr/>
        </p:nvSpPr>
        <p:spPr>
          <a:xfrm>
            <a:off x="304800" y="3886200"/>
            <a:ext cx="3429000" cy="268224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#1  The verses from:</a:t>
            </a:r>
          </a:p>
          <a:p>
            <a:pPr marL="571500" indent="-571500" algn="l">
              <a:buFont typeface="+mj-lt"/>
              <a:buAutoNum type="romanLcPeriod"/>
            </a:pPr>
            <a:r>
              <a:rPr lang="en-US" sz="28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1 Kings 6:31</a:t>
            </a:r>
          </a:p>
          <a:p>
            <a:pPr marL="571500" indent="-571500" algn="l">
              <a:buFont typeface="+mj-lt"/>
              <a:buAutoNum type="romanLcPeriod"/>
            </a:pPr>
            <a:r>
              <a:rPr lang="en-US" sz="28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2 Kings 7:5, 8-10</a:t>
            </a:r>
          </a:p>
          <a:p>
            <a:pPr marL="571500" indent="-571500" algn="l">
              <a:buFont typeface="+mj-lt"/>
              <a:buAutoNum type="romanLcPeriod"/>
            </a:pPr>
            <a:r>
              <a:rPr lang="en-US" sz="28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2 Kings 7:12-15</a:t>
            </a:r>
          </a:p>
          <a:p>
            <a:pPr marL="571500" indent="-571500" algn="l">
              <a:buFont typeface="+mj-lt"/>
              <a:buAutoNum type="romanLcPeriod"/>
            </a:pPr>
            <a:r>
              <a:rPr lang="en-US" sz="28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2 Kings 7:16 &amp; 18</a:t>
            </a:r>
            <a:endParaRPr lang="en-US" sz="2800" dirty="0">
              <a:solidFill>
                <a:schemeClr val="accent6">
                  <a:lumMod val="40000"/>
                  <a:lumOff val="60000"/>
                </a:schemeClr>
              </a:solidFill>
              <a:effectLst>
                <a:glow rad="127000">
                  <a:schemeClr val="tx1"/>
                </a:glow>
                <a:outerShdw blurRad="50800" dist="39000" dir="5460000" algn="tl">
                  <a:srgbClr val="000000">
                    <a:alpha val="38000"/>
                  </a:srgbClr>
                </a:outerShdw>
              </a:effectLst>
            </a:endParaRPr>
          </a:p>
        </p:txBody>
      </p:sp>
      <p:sp>
        <p:nvSpPr>
          <p:cNvPr id="12" name="Title 1"/>
          <p:cNvSpPr txBox="1">
            <a:spLocks/>
          </p:cNvSpPr>
          <p:nvPr/>
        </p:nvSpPr>
        <p:spPr>
          <a:xfrm>
            <a:off x="5842444" y="3901440"/>
            <a:ext cx="3453956" cy="29718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#2  The events of the </a:t>
            </a:r>
            <a:b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       next 24 hours from:</a:t>
            </a:r>
          </a:p>
          <a:p>
            <a:pPr marL="571500" indent="-571500" algn="l">
              <a:buFont typeface="+mj-lt"/>
              <a:buAutoNum type="romanLcPeriod"/>
            </a:pP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Day 1 </a:t>
            </a:r>
            <a:r>
              <a:rPr lang="en-US" sz="2000" b="1" dirty="0" smtClean="0">
                <a:ln w="11430"/>
                <a:solidFill>
                  <a:srgbClr val="00B0F0"/>
                </a:solidFill>
                <a:effectLst>
                  <a:glow rad="127000">
                    <a:schemeClr val="tx1"/>
                  </a:glow>
                  <a:outerShdw blurRad="50800" dist="39000" dir="5460000" algn="tl">
                    <a:srgbClr val="000000">
                      <a:alpha val="38000"/>
                    </a:srgbClr>
                  </a:outerShdw>
                </a:effectLst>
              </a:rPr>
              <a:t>Light Season</a:t>
            </a:r>
          </a:p>
          <a:p>
            <a:pPr marL="571500" indent="-571500" algn="l">
              <a:buFont typeface="+mj-lt"/>
              <a:buAutoNum type="romanLcPeriod"/>
            </a:pP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Twilight </a:t>
            </a:r>
            <a:r>
              <a:rPr lang="en-US" sz="20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(dusk)</a:t>
            </a:r>
          </a:p>
          <a:p>
            <a:pPr marL="571500" indent="-571500" algn="l">
              <a:buFont typeface="+mj-lt"/>
              <a:buAutoNum type="romanLcPeriod"/>
            </a:pP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Night of Day 1 </a:t>
            </a:r>
            <a:r>
              <a:rPr lang="en-US" sz="20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(to …)</a:t>
            </a:r>
          </a:p>
          <a:p>
            <a:pPr marL="571500" indent="-571500" algn="l">
              <a:buFont typeface="+mj-lt"/>
              <a:buAutoNum type="romanLcPeriod"/>
            </a:pP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Tomorrow of </a:t>
            </a:r>
            <a:b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24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Day 2 </a:t>
            </a:r>
            <a:r>
              <a:rPr lang="en-US" sz="2000" b="1" dirty="0" smtClean="0">
                <a:ln w="11430"/>
                <a:solidFill>
                  <a:srgbClr val="00B0F0"/>
                </a:solidFill>
                <a:effectLst>
                  <a:glow rad="127000">
                    <a:schemeClr val="tx1"/>
                  </a:glow>
                  <a:outerShdw blurRad="50800" dist="39000" dir="5460000" algn="tl">
                    <a:srgbClr val="000000">
                      <a:alpha val="38000"/>
                    </a:srgbClr>
                  </a:outerShdw>
                </a:effectLst>
              </a:rPr>
              <a:t>(about the </a:t>
            </a:r>
            <a:br>
              <a:rPr lang="en-US" sz="2000" b="1" dirty="0" smtClean="0">
                <a:ln w="11430"/>
                <a:solidFill>
                  <a:srgbClr val="00B0F0"/>
                </a:solidFill>
                <a:effectLst>
                  <a:glow rad="127000">
                    <a:schemeClr val="tx1"/>
                  </a:glow>
                  <a:outerShdw blurRad="50800" dist="39000" dir="5460000" algn="tl">
                    <a:srgbClr val="000000">
                      <a:alpha val="38000"/>
                    </a:srgbClr>
                  </a:outerShdw>
                </a:effectLst>
              </a:rPr>
            </a:br>
            <a:r>
              <a:rPr lang="en-US" sz="2000" b="1" dirty="0" smtClean="0">
                <a:ln w="11430"/>
                <a:solidFill>
                  <a:srgbClr val="00B0F0"/>
                </a:solidFill>
                <a:effectLst>
                  <a:glow rad="127000">
                    <a:schemeClr val="tx1"/>
                  </a:glow>
                  <a:outerShdw blurRad="50800" dist="39000" dir="5460000" algn="tl">
                    <a:srgbClr val="000000">
                      <a:alpha val="38000"/>
                    </a:srgbClr>
                  </a:outerShdw>
                </a:effectLst>
              </a:rPr>
              <a:t>same time as Day 1)</a:t>
            </a:r>
          </a:p>
        </p:txBody>
      </p:sp>
      <p:sp>
        <p:nvSpPr>
          <p:cNvPr id="13" name="Striped Right Arrow 12"/>
          <p:cNvSpPr/>
          <p:nvPr/>
        </p:nvSpPr>
        <p:spPr>
          <a:xfrm rot="5400000">
            <a:off x="-800453" y="5265772"/>
            <a:ext cx="2075053" cy="230310"/>
          </a:xfrm>
          <a:prstGeom prst="striped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8900000" scaled="1"/>
                <a:tileRect/>
              </a:gradFill>
            </a:endParaRPr>
          </a:p>
        </p:txBody>
      </p:sp>
      <p:sp>
        <p:nvSpPr>
          <p:cNvPr id="14" name="Striped Right Arrow 13"/>
          <p:cNvSpPr/>
          <p:nvPr/>
        </p:nvSpPr>
        <p:spPr>
          <a:xfrm rot="5400000">
            <a:off x="4689762" y="5265772"/>
            <a:ext cx="2075053" cy="230310"/>
          </a:xfrm>
          <a:prstGeom prst="striped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47195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out)">
                                      <p:cBhvr>
                                        <p:cTn id="7" dur="2000"/>
                                        <p:tgtEl>
                                          <p:spTgt spid="51"/>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circle(out)">
                                      <p:cBhvr>
                                        <p:cTn id="11" dur="2000"/>
                                        <p:tgtEl>
                                          <p:spTgt spid="49"/>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childTnLst>
                          </p:cTn>
                        </p:par>
                        <p:par>
                          <p:cTn id="16" fill="hold">
                            <p:stCondLst>
                              <p:cond delay="6000"/>
                            </p:stCondLst>
                            <p:childTnLst>
                              <p:par>
                                <p:cTn id="17" presetID="42" presetClass="entr" presetSubtype="0" fill="hold" grpId="0" nodeType="after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2250"/>
                                        <p:tgtEl>
                                          <p:spTgt spid="11"/>
                                        </p:tgtEl>
                                      </p:cBhvr>
                                    </p:animEffect>
                                  </p:childTnLst>
                                </p:cTn>
                              </p:par>
                            </p:childTnLst>
                          </p:cTn>
                        </p:par>
                        <p:par>
                          <p:cTn id="27" fill="hold">
                            <p:stCondLst>
                              <p:cond delay="2250"/>
                            </p:stCondLst>
                            <p:childTnLst>
                              <p:par>
                                <p:cTn id="28" presetID="22" presetClass="entr" presetSubtype="1" fill="hold" grpId="0" nodeType="afterEffect">
                                  <p:stCondLst>
                                    <p:cond delay="225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225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2250"/>
                                        <p:tgtEl>
                                          <p:spTgt spid="12"/>
                                        </p:tgtEl>
                                      </p:cBhvr>
                                    </p:animEffect>
                                  </p:childTnLst>
                                </p:cTn>
                              </p:par>
                            </p:childTnLst>
                          </p:cTn>
                        </p:par>
                        <p:par>
                          <p:cTn id="36" fill="hold">
                            <p:stCondLst>
                              <p:cond delay="225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2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65981"/>
            <a:ext cx="2133600" cy="365125"/>
          </a:xfrm>
        </p:spPr>
        <p:txBody>
          <a:bodyPr/>
          <a:lstStyle/>
          <a:p>
            <a:fld id="{F9EA9ADF-BF16-47CA-967F-74531E511AEB}" type="slidenum">
              <a:rPr lang="en-US" smtClean="0">
                <a:ln>
                  <a:solidFill>
                    <a:srgbClr val="002060"/>
                  </a:solidFill>
                </a:ln>
              </a:rPr>
              <a:t>35</a:t>
            </a:fld>
            <a:endParaRPr lang="en-US" dirty="0">
              <a:ln>
                <a:solidFill>
                  <a:srgbClr val="002060"/>
                </a:solidFill>
              </a:ln>
            </a:endParaRPr>
          </a:p>
        </p:txBody>
      </p:sp>
      <p:graphicFrame>
        <p:nvGraphicFramePr>
          <p:cNvPr id="10" name="Table 9"/>
          <p:cNvGraphicFramePr>
            <a:graphicFrameLocks noGrp="1"/>
          </p:cNvGraphicFramePr>
          <p:nvPr>
            <p:extLst>
              <p:ext uri="{D42A27DB-BD31-4B8C-83A1-F6EECF244321}">
                <p14:modId xmlns:p14="http://schemas.microsoft.com/office/powerpoint/2010/main" val="675072347"/>
              </p:ext>
            </p:extLst>
          </p:nvPr>
        </p:nvGraphicFramePr>
        <p:xfrm>
          <a:off x="1266317" y="2900362"/>
          <a:ext cx="6526530" cy="420624"/>
        </p:xfrm>
        <a:graphic>
          <a:graphicData uri="http://schemas.openxmlformats.org/drawingml/2006/table">
            <a:tbl>
              <a:tblPr firstRow="1" firstCol="1" bandRow="1">
                <a:tableStyleId>{5C22544A-7EE6-4342-B048-85BDC9FD1C3A}</a:tableStyleId>
              </a:tblPr>
              <a:tblGrid>
                <a:gridCol w="178435"/>
                <a:gridCol w="2061845"/>
                <a:gridCol w="171450"/>
                <a:gridCol w="2000250"/>
                <a:gridCol w="171450"/>
                <a:gridCol w="1771650"/>
                <a:gridCol w="171450"/>
              </a:tblGrid>
              <a:tr h="413385">
                <a:tc>
                  <a:txBody>
                    <a:bodyPr/>
                    <a:lstStyle/>
                    <a:p>
                      <a:pPr marL="0" marR="0" algn="l">
                        <a:lnSpc>
                          <a:spcPct val="115000"/>
                        </a:lnSpc>
                        <a:spcBef>
                          <a:spcPts val="0"/>
                        </a:spcBef>
                        <a:spcAft>
                          <a:spcPts val="0"/>
                        </a:spcAft>
                      </a:pPr>
                      <a:r>
                        <a:rPr lang="en-US" sz="1200" dirty="0">
                          <a:effectLst/>
                        </a:rPr>
                        <a:t> </a:t>
                      </a:r>
                    </a:p>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ysClr val="windowText" lastClr="000000"/>
                            </a:solidFill>
                          </a:ln>
                          <a:effectLst/>
                        </a:rPr>
                        <a:t>1</a:t>
                      </a:r>
                      <a:r>
                        <a:rPr lang="en-US" sz="1900" baseline="30000" dirty="0">
                          <a:ln>
                            <a:solidFill>
                              <a:sysClr val="windowText" lastClr="000000"/>
                            </a:solidFill>
                          </a:ln>
                          <a:effectLst/>
                        </a:rPr>
                        <a:t>st</a:t>
                      </a:r>
                      <a:r>
                        <a:rPr lang="en-US" sz="1900" dirty="0">
                          <a:ln>
                            <a:solidFill>
                              <a:sysClr val="windowText" lastClr="000000"/>
                            </a:solidFill>
                          </a:ln>
                          <a:effectLst/>
                        </a:rPr>
                        <a:t> Day Season </a:t>
                      </a:r>
                      <a:endParaRPr lang="en-US" sz="1200" dirty="0">
                        <a:ln>
                          <a:solidFill>
                            <a:sysClr val="windowText" lastClr="00000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a:ln>
                            <a:noFill/>
                          </a:ln>
                          <a:effectLst/>
                        </a:rPr>
                        <a:t>1</a:t>
                      </a:r>
                      <a:r>
                        <a:rPr lang="en-US" sz="1900" baseline="30000" dirty="0">
                          <a:ln>
                            <a:noFill/>
                          </a:ln>
                          <a:effectLst/>
                        </a:rPr>
                        <a:t>st</a:t>
                      </a:r>
                      <a:r>
                        <a:rPr lang="en-US" sz="1900" dirty="0">
                          <a:ln>
                            <a:noFill/>
                          </a:ln>
                          <a:effectLst/>
                        </a:rPr>
                        <a:t> Night Season</a:t>
                      </a:r>
                      <a:endParaRPr lang="en-US" sz="1200" dirty="0">
                        <a:ln>
                          <a:no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rgbClr val="002060"/>
                            </a:solidFill>
                          </a:ln>
                          <a:effectLst/>
                        </a:rPr>
                        <a:t>2</a:t>
                      </a:r>
                      <a:r>
                        <a:rPr lang="en-US" sz="1900" baseline="30000" dirty="0">
                          <a:ln>
                            <a:solidFill>
                              <a:srgbClr val="002060"/>
                            </a:solidFill>
                          </a:ln>
                          <a:effectLst/>
                        </a:rPr>
                        <a:t>nd</a:t>
                      </a:r>
                      <a:r>
                        <a:rPr lang="en-US" sz="1900" dirty="0">
                          <a:ln>
                            <a:solidFill>
                              <a:srgbClr val="002060"/>
                            </a:solidFill>
                          </a:ln>
                          <a:effectLst/>
                        </a:rPr>
                        <a:t> Day Season</a:t>
                      </a:r>
                      <a:endParaRPr lang="en-US" sz="1200" dirty="0">
                        <a:ln>
                          <a:solidFill>
                            <a:srgbClr val="00206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r>
            </a:tbl>
          </a:graphicData>
        </a:graphic>
      </p:graphicFrame>
      <p:sp>
        <p:nvSpPr>
          <p:cNvPr id="11" name="Text Box 232"/>
          <p:cNvSpPr txBox="1"/>
          <p:nvPr/>
        </p:nvSpPr>
        <p:spPr>
          <a:xfrm>
            <a:off x="3626225" y="3683000"/>
            <a:ext cx="1835150" cy="2870200"/>
          </a:xfrm>
          <a:prstGeom prst="rect">
            <a:avLst/>
          </a:prstGeom>
          <a:solidFill>
            <a:schemeClr val="tx1">
              <a:lumMod val="75000"/>
              <a:lumOff val="25000"/>
            </a:schemeClr>
          </a:solidFill>
          <a:ln w="38100">
            <a:solidFill>
              <a:schemeClr val="tx1"/>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b="1" dirty="0">
                <a:effectLst>
                  <a:glow rad="76200">
                    <a:schemeClr val="bg1">
                      <a:alpha val="90000"/>
                    </a:schemeClr>
                  </a:glow>
                </a:effectLst>
                <a:ea typeface="Calibri"/>
                <a:cs typeface="Times New Roman"/>
              </a:rPr>
              <a:t>6</a:t>
            </a:r>
            <a:r>
              <a:rPr lang="en-US" sz="1400" b="1" dirty="0" smtClean="0">
                <a:effectLst>
                  <a:glow rad="76200">
                    <a:schemeClr val="bg1">
                      <a:alpha val="90000"/>
                    </a:schemeClr>
                  </a:glow>
                </a:effectLst>
                <a:ea typeface="Calibri"/>
                <a:cs typeface="Times New Roman"/>
              </a:rPr>
              <a:t>.  </a:t>
            </a:r>
            <a:r>
              <a:rPr lang="en-US" sz="1400" b="1" dirty="0">
                <a:effectLst>
                  <a:glow rad="76200">
                    <a:schemeClr val="bg1">
                      <a:alpha val="90000"/>
                    </a:schemeClr>
                  </a:glow>
                </a:effectLst>
                <a:ea typeface="Calibri"/>
                <a:cs typeface="Times New Roman"/>
              </a:rPr>
              <a:t>King Jehoram arose </a:t>
            </a:r>
            <a:r>
              <a:rPr lang="en-US" sz="1400" b="1" dirty="0">
                <a:solidFill>
                  <a:srgbClr val="C00000"/>
                </a:solidFill>
                <a:effectLst>
                  <a:glow rad="76200">
                    <a:schemeClr val="bg1">
                      <a:alpha val="90000"/>
                    </a:schemeClr>
                  </a:glow>
                </a:effectLst>
                <a:ea typeface="Calibri"/>
                <a:cs typeface="Times New Roman"/>
              </a:rPr>
              <a:t>in the night </a:t>
            </a:r>
            <a:r>
              <a:rPr lang="en-US" sz="1400" b="1" dirty="0">
                <a:effectLst>
                  <a:glow rad="76200">
                    <a:schemeClr val="bg1">
                      <a:alpha val="90000"/>
                    </a:schemeClr>
                  </a:glow>
                </a:effectLst>
                <a:ea typeface="Calibri"/>
                <a:cs typeface="Times New Roman"/>
              </a:rPr>
              <a:t>to investigate the report.  It was true</a:t>
            </a:r>
            <a:r>
              <a:rPr lang="en-US" sz="1400" b="1" dirty="0" smtClean="0">
                <a:effectLst>
                  <a:glow rad="76200">
                    <a:schemeClr val="bg1">
                      <a:alpha val="90000"/>
                    </a:schemeClr>
                  </a:glow>
                </a:effectLst>
                <a:ea typeface="Calibri"/>
                <a:cs typeface="Times New Roman"/>
              </a:rPr>
              <a:t>! </a:t>
            </a:r>
            <a:br>
              <a:rPr lang="en-US" sz="1400" b="1" dirty="0" smtClean="0">
                <a:effectLst>
                  <a:glow rad="76200">
                    <a:schemeClr val="bg1">
                      <a:alpha val="90000"/>
                    </a:schemeClr>
                  </a:glow>
                </a:effectLst>
                <a:ea typeface="Calibri"/>
                <a:cs typeface="Times New Roman"/>
              </a:rPr>
            </a:br>
            <a:r>
              <a:rPr lang="en-US" sz="1400" b="1" dirty="0" smtClean="0">
                <a:solidFill>
                  <a:srgbClr val="CC3399"/>
                </a:solidFill>
                <a:effectLst>
                  <a:glow rad="76200">
                    <a:schemeClr val="bg1">
                      <a:alpha val="90000"/>
                    </a:schemeClr>
                  </a:glow>
                </a:effectLst>
                <a:ea typeface="Calibri"/>
                <a:cs typeface="Times New Roman"/>
              </a:rPr>
              <a:t> </a:t>
            </a:r>
            <a:r>
              <a:rPr lang="en-US" sz="1100" b="1" dirty="0" smtClean="0">
                <a:solidFill>
                  <a:srgbClr val="CC3399"/>
                </a:solidFill>
                <a:effectLst>
                  <a:glow rad="76200">
                    <a:schemeClr val="bg1">
                      <a:alpha val="90000"/>
                    </a:schemeClr>
                  </a:glow>
                </a:effectLst>
                <a:ea typeface="Calibri"/>
                <a:cs typeface="Times New Roman"/>
              </a:rPr>
              <a:t>2 Kings 7:12-15</a:t>
            </a:r>
            <a:r>
              <a:rPr lang="en-US" sz="1400" b="1" dirty="0">
                <a:solidFill>
                  <a:srgbClr val="0070C0"/>
                </a:solidFill>
                <a:effectLst>
                  <a:glow rad="76200">
                    <a:schemeClr val="bg1">
                      <a:alpha val="90000"/>
                    </a:schemeClr>
                  </a:glow>
                </a:effectLst>
                <a:ea typeface="Calibri"/>
                <a:cs typeface="Times New Roman"/>
              </a:rPr>
              <a:t/>
            </a:r>
            <a:br>
              <a:rPr lang="en-US" sz="1400" b="1" dirty="0">
                <a:solidFill>
                  <a:srgbClr val="0070C0"/>
                </a:solidFill>
                <a:effectLst>
                  <a:glow rad="76200">
                    <a:schemeClr val="bg1">
                      <a:alpha val="90000"/>
                    </a:schemeClr>
                  </a:glow>
                </a:effectLst>
                <a:ea typeface="Calibri"/>
                <a:cs typeface="Times New Roman"/>
              </a:rPr>
            </a:br>
            <a:r>
              <a:rPr lang="en-US" sz="1400" b="1" dirty="0">
                <a:effectLst>
                  <a:glow rad="76200">
                    <a:schemeClr val="bg1">
                      <a:alpha val="90000"/>
                    </a:schemeClr>
                  </a:glow>
                </a:effectLst>
                <a:ea typeface="Calibri"/>
                <a:cs typeface="Times New Roman"/>
              </a:rPr>
              <a:t>This is </a:t>
            </a:r>
            <a:r>
              <a:rPr lang="en-US" sz="1400" b="1" u="sng" dirty="0">
                <a:effectLst>
                  <a:glow rad="76200">
                    <a:schemeClr val="bg1">
                      <a:alpha val="90000"/>
                    </a:schemeClr>
                  </a:glow>
                </a:effectLst>
                <a:ea typeface="Calibri"/>
                <a:cs typeface="Times New Roman"/>
              </a:rPr>
              <a:t>between</a:t>
            </a:r>
            <a:r>
              <a:rPr lang="en-US" sz="1400" b="1" dirty="0">
                <a:effectLst>
                  <a:glow rad="76200">
                    <a:schemeClr val="bg1">
                      <a:alpha val="90000"/>
                    </a:schemeClr>
                  </a:glow>
                </a:effectLst>
                <a:ea typeface="Calibri"/>
                <a:cs typeface="Times New Roman"/>
              </a:rPr>
              <a:t> the </a:t>
            </a:r>
            <a:br>
              <a:rPr lang="en-US" sz="1400" b="1" dirty="0">
                <a:effectLst>
                  <a:glow rad="76200">
                    <a:schemeClr val="bg1">
                      <a:alpha val="90000"/>
                    </a:schemeClr>
                  </a:glow>
                </a:effectLst>
                <a:ea typeface="Calibri"/>
                <a:cs typeface="Times New Roman"/>
              </a:rPr>
            </a:br>
            <a:r>
              <a:rPr lang="en-US" sz="1400" b="1" dirty="0">
                <a:solidFill>
                  <a:srgbClr val="CC3399"/>
                </a:solidFill>
                <a:effectLst>
                  <a:glow rad="76200">
                    <a:schemeClr val="bg1">
                      <a:alpha val="90000"/>
                    </a:schemeClr>
                  </a:glow>
                </a:effectLst>
                <a:ea typeface="Calibri"/>
                <a:cs typeface="Times New Roman"/>
              </a:rPr>
              <a:t>two twilights.  </a:t>
            </a:r>
            <a:r>
              <a:rPr lang="en-US" sz="1400" b="1" dirty="0">
                <a:effectLst>
                  <a:glow rad="76200">
                    <a:schemeClr val="bg1">
                      <a:alpha val="90000"/>
                    </a:schemeClr>
                  </a:glow>
                </a:effectLst>
                <a:ea typeface="Calibri"/>
                <a:cs typeface="Times New Roman"/>
              </a:rPr>
              <a:t/>
            </a:r>
            <a:br>
              <a:rPr lang="en-US" sz="1400" b="1" dirty="0">
                <a:effectLst>
                  <a:glow rad="76200">
                    <a:schemeClr val="bg1">
                      <a:alpha val="90000"/>
                    </a:schemeClr>
                  </a:glow>
                </a:effectLst>
                <a:ea typeface="Calibri"/>
                <a:cs typeface="Times New Roman"/>
              </a:rPr>
            </a:br>
            <a:r>
              <a:rPr lang="en-US" sz="1400" b="1" dirty="0" smtClean="0">
                <a:effectLst>
                  <a:glow rad="76200">
                    <a:schemeClr val="bg1">
                      <a:alpha val="90000"/>
                    </a:schemeClr>
                  </a:glow>
                </a:effectLst>
                <a:ea typeface="Calibri"/>
                <a:cs typeface="Times New Roman"/>
              </a:rPr>
              <a:t>Did </a:t>
            </a:r>
            <a:r>
              <a:rPr lang="en-US" sz="1400" b="1" u="sng" dirty="0">
                <a:effectLst>
                  <a:glow rad="76200">
                    <a:schemeClr val="bg1">
                      <a:alpha val="90000"/>
                    </a:schemeClr>
                  </a:glow>
                </a:effectLst>
                <a:ea typeface="Calibri"/>
                <a:cs typeface="Times New Roman"/>
              </a:rPr>
              <a:t>his day </a:t>
            </a:r>
            <a:r>
              <a:rPr lang="en-US" sz="1400" b="1" u="sng" dirty="0" smtClean="0">
                <a:effectLst>
                  <a:glow rad="76200">
                    <a:schemeClr val="bg1">
                      <a:alpha val="90000"/>
                    </a:schemeClr>
                  </a:glow>
                </a:effectLst>
                <a:ea typeface="Calibri"/>
                <a:cs typeface="Times New Roman"/>
              </a:rPr>
              <a:t>end</a:t>
            </a:r>
            <a:r>
              <a:rPr lang="en-US" sz="1400" b="1" dirty="0" smtClean="0">
                <a:effectLst>
                  <a:glow rad="76200">
                    <a:schemeClr val="bg1">
                      <a:alpha val="90000"/>
                    </a:schemeClr>
                  </a:glow>
                </a:effectLst>
                <a:ea typeface="Calibri"/>
                <a:cs typeface="Times New Roman"/>
              </a:rPr>
              <a:t> </a:t>
            </a:r>
            <a:br>
              <a:rPr lang="en-US" sz="1400" b="1" dirty="0" smtClean="0">
                <a:effectLst>
                  <a:glow rad="76200">
                    <a:schemeClr val="bg1">
                      <a:alpha val="90000"/>
                    </a:schemeClr>
                  </a:glow>
                </a:effectLst>
                <a:ea typeface="Calibri"/>
                <a:cs typeface="Times New Roman"/>
              </a:rPr>
            </a:br>
            <a:r>
              <a:rPr lang="en-US" sz="1400" b="1" dirty="0" smtClean="0">
                <a:effectLst>
                  <a:glow rad="76200">
                    <a:schemeClr val="bg1">
                      <a:alpha val="90000"/>
                    </a:schemeClr>
                  </a:glow>
                </a:effectLst>
                <a:ea typeface="Calibri"/>
                <a:cs typeface="Times New Roman"/>
              </a:rPr>
              <a:t>at </a:t>
            </a:r>
            <a:r>
              <a:rPr lang="en-US" sz="1400" b="1" dirty="0">
                <a:effectLst>
                  <a:glow rad="76200">
                    <a:schemeClr val="bg1">
                      <a:alpha val="90000"/>
                    </a:schemeClr>
                  </a:glow>
                </a:effectLst>
                <a:ea typeface="Calibri"/>
                <a:cs typeface="Times New Roman"/>
              </a:rPr>
              <a:t>the </a:t>
            </a:r>
            <a:r>
              <a:rPr lang="en-US" sz="1400" b="1" dirty="0">
                <a:solidFill>
                  <a:srgbClr val="E36C0A"/>
                </a:solidFill>
                <a:effectLst>
                  <a:glow rad="76200">
                    <a:schemeClr val="bg1">
                      <a:alpha val="90000"/>
                    </a:schemeClr>
                  </a:glow>
                </a:effectLst>
                <a:ea typeface="Calibri"/>
                <a:cs typeface="Times New Roman"/>
              </a:rPr>
              <a:t>past sunset, </a:t>
            </a:r>
            <a:r>
              <a:rPr lang="en-US" sz="1400" b="1" dirty="0" smtClean="0">
                <a:solidFill>
                  <a:srgbClr val="E36C0A"/>
                </a:solidFill>
                <a:effectLst>
                  <a:glow rad="76200">
                    <a:schemeClr val="bg1">
                      <a:alpha val="90000"/>
                    </a:schemeClr>
                  </a:glow>
                </a:effectLst>
                <a:ea typeface="Calibri"/>
                <a:cs typeface="Times New Roman"/>
              </a:rPr>
              <a:t/>
            </a:r>
            <a:br>
              <a:rPr lang="en-US" sz="1400" b="1" dirty="0" smtClean="0">
                <a:solidFill>
                  <a:srgbClr val="E36C0A"/>
                </a:solidFill>
                <a:effectLst>
                  <a:glow rad="76200">
                    <a:schemeClr val="bg1">
                      <a:alpha val="90000"/>
                    </a:schemeClr>
                  </a:glow>
                </a:effectLst>
                <a:ea typeface="Calibri"/>
                <a:cs typeface="Times New Roman"/>
              </a:rPr>
            </a:br>
            <a:r>
              <a:rPr lang="en-US" sz="1400" b="1" dirty="0" smtClean="0">
                <a:effectLst>
                  <a:glow rad="76200">
                    <a:schemeClr val="bg1">
                      <a:alpha val="90000"/>
                    </a:schemeClr>
                  </a:glow>
                </a:effectLst>
                <a:ea typeface="Calibri"/>
                <a:cs typeface="Times New Roman"/>
              </a:rPr>
              <a:t>or </a:t>
            </a:r>
            <a:r>
              <a:rPr lang="en-US" sz="1400" b="1" dirty="0">
                <a:effectLst>
                  <a:glow rad="76200">
                    <a:schemeClr val="bg1">
                      <a:alpha val="90000"/>
                    </a:schemeClr>
                  </a:glow>
                </a:effectLst>
                <a:ea typeface="Calibri"/>
                <a:cs typeface="Times New Roman"/>
              </a:rPr>
              <a:t>it will end with the </a:t>
            </a:r>
            <a:r>
              <a:rPr lang="en-US" sz="1400" b="1" dirty="0">
                <a:solidFill>
                  <a:srgbClr val="CE528A"/>
                </a:solidFill>
                <a:effectLst>
                  <a:glow rad="76200">
                    <a:schemeClr val="bg1">
                      <a:alpha val="90000"/>
                    </a:schemeClr>
                  </a:glow>
                </a:effectLst>
                <a:ea typeface="Calibri"/>
                <a:cs typeface="Times New Roman"/>
              </a:rPr>
              <a:t>morning </a:t>
            </a:r>
            <a:r>
              <a:rPr lang="en-US" sz="1400" b="1" dirty="0" smtClean="0">
                <a:solidFill>
                  <a:srgbClr val="CE528A"/>
                </a:solidFill>
                <a:effectLst>
                  <a:glow rad="76200">
                    <a:schemeClr val="bg1">
                      <a:alpha val="90000"/>
                    </a:schemeClr>
                  </a:glow>
                </a:effectLst>
                <a:ea typeface="Calibri"/>
                <a:cs typeface="Times New Roman"/>
              </a:rPr>
              <a:t>light?</a:t>
            </a:r>
            <a:endParaRPr lang="en-US" sz="1200" dirty="0">
              <a:effectLst>
                <a:glow rad="76200">
                  <a:schemeClr val="bg1">
                    <a:alpha val="90000"/>
                  </a:schemeClr>
                </a:glow>
              </a:effectLst>
              <a:ea typeface="Calibri"/>
              <a:cs typeface="Times New Roman"/>
            </a:endParaRPr>
          </a:p>
        </p:txBody>
      </p:sp>
      <p:sp>
        <p:nvSpPr>
          <p:cNvPr id="12" name="Text Box 225"/>
          <p:cNvSpPr txBox="1"/>
          <p:nvPr/>
        </p:nvSpPr>
        <p:spPr>
          <a:xfrm>
            <a:off x="6902577" y="3914775"/>
            <a:ext cx="1784223" cy="2257425"/>
          </a:xfrm>
          <a:prstGeom prst="rect">
            <a:avLst/>
          </a:prstGeom>
          <a:solidFill>
            <a:schemeClr val="accent5">
              <a:lumMod val="20000"/>
              <a:lumOff val="80000"/>
            </a:schemeClr>
          </a:solidFill>
          <a:ln w="38100">
            <a:solidFill>
              <a:srgbClr val="00B0F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a:solidFill>
                  <a:srgbClr val="002060"/>
                </a:solidFill>
                <a:ea typeface="Calibri"/>
                <a:cs typeface="Times New Roman"/>
              </a:rPr>
              <a:t>8</a:t>
            </a:r>
            <a:r>
              <a:rPr lang="en-US" sz="1400" b="1" dirty="0" smtClean="0">
                <a:solidFill>
                  <a:srgbClr val="002060"/>
                </a:solidFill>
                <a:ea typeface="Calibri"/>
                <a:cs typeface="Times New Roman"/>
              </a:rPr>
              <a:t>.  </a:t>
            </a:r>
            <a:r>
              <a:rPr lang="en-US" sz="1400" b="1" dirty="0">
                <a:solidFill>
                  <a:srgbClr val="002060"/>
                </a:solidFill>
                <a:ea typeface="Calibri"/>
                <a:cs typeface="Times New Roman"/>
              </a:rPr>
              <a:t>Elisha’s prophecy fulfilled </a:t>
            </a:r>
            <a:r>
              <a:rPr lang="en-US" sz="1400" b="1" dirty="0" smtClean="0">
                <a:solidFill>
                  <a:srgbClr val="002060"/>
                </a:solidFill>
                <a:ea typeface="Calibri"/>
                <a:cs typeface="Times New Roman"/>
              </a:rPr>
              <a:t/>
            </a:r>
            <a:br>
              <a:rPr lang="en-US" sz="1400" b="1" dirty="0" smtClean="0">
                <a:solidFill>
                  <a:srgbClr val="002060"/>
                </a:solidFill>
                <a:ea typeface="Calibri"/>
                <a:cs typeface="Times New Roman"/>
              </a:rPr>
            </a:br>
            <a:r>
              <a:rPr lang="en-US" sz="1400" b="1" u="sng" dirty="0" smtClean="0">
                <a:solidFill>
                  <a:srgbClr val="CE528A"/>
                </a:solidFill>
                <a:ea typeface="Calibri"/>
                <a:cs typeface="Times New Roman"/>
              </a:rPr>
              <a:t>on </a:t>
            </a:r>
            <a:r>
              <a:rPr lang="en-US" sz="1400" b="1" u="sng" dirty="0">
                <a:solidFill>
                  <a:srgbClr val="CE528A"/>
                </a:solidFill>
                <a:ea typeface="Calibri"/>
                <a:cs typeface="Times New Roman"/>
              </a:rPr>
              <a:t>the</a:t>
            </a:r>
            <a:r>
              <a:rPr lang="en-US" sz="1400" b="1" dirty="0">
                <a:solidFill>
                  <a:srgbClr val="CE528A"/>
                </a:solidFill>
                <a:ea typeface="Calibri"/>
                <a:cs typeface="Times New Roman"/>
              </a:rPr>
              <a:t> “</a:t>
            </a:r>
            <a:r>
              <a:rPr lang="en-US" sz="1400" b="1" u="sng" dirty="0">
                <a:solidFill>
                  <a:srgbClr val="CE528A"/>
                </a:solidFill>
                <a:ea typeface="Calibri"/>
                <a:cs typeface="Times New Roman"/>
              </a:rPr>
              <a:t>tomorrow</a:t>
            </a:r>
            <a:r>
              <a:rPr lang="en-US" sz="1400" b="1" dirty="0">
                <a:solidFill>
                  <a:srgbClr val="CE528A"/>
                </a:solidFill>
                <a:ea typeface="Calibri"/>
                <a:cs typeface="Times New Roman"/>
              </a:rPr>
              <a:t>”</a:t>
            </a:r>
            <a:r>
              <a:rPr lang="en-US" sz="1400" b="1" dirty="0">
                <a:ea typeface="Calibri"/>
                <a:cs typeface="Times New Roman"/>
              </a:rPr>
              <a:t> </a:t>
            </a:r>
            <a:r>
              <a:rPr lang="en-US" sz="1400" b="1" dirty="0">
                <a:solidFill>
                  <a:srgbClr val="002060"/>
                </a:solidFill>
                <a:ea typeface="Calibri"/>
                <a:cs typeface="Times New Roman"/>
              </a:rPr>
              <a:t>about the same </a:t>
            </a:r>
            <a:r>
              <a:rPr lang="en-US" sz="1400" b="1" dirty="0" smtClean="0">
                <a:solidFill>
                  <a:srgbClr val="002060"/>
                </a:solidFill>
                <a:ea typeface="Calibri"/>
                <a:cs typeface="Times New Roman"/>
              </a:rPr>
              <a:t>time he said it would be</a:t>
            </a:r>
            <a:br>
              <a:rPr lang="en-US" sz="1400" b="1" dirty="0" smtClean="0">
                <a:solidFill>
                  <a:srgbClr val="002060"/>
                </a:solidFill>
                <a:ea typeface="Calibri"/>
                <a:cs typeface="Times New Roman"/>
              </a:rPr>
            </a:br>
            <a:r>
              <a:rPr lang="en-US" sz="1400" b="1" dirty="0" smtClean="0">
                <a:solidFill>
                  <a:srgbClr val="002060"/>
                </a:solidFill>
                <a:ea typeface="Calibri"/>
                <a:cs typeface="Times New Roman"/>
              </a:rPr>
              <a:t> </a:t>
            </a:r>
            <a:r>
              <a:rPr lang="en-US" sz="1400" b="1" dirty="0" smtClean="0">
                <a:solidFill>
                  <a:srgbClr val="CC3399"/>
                </a:solidFill>
                <a:ea typeface="Calibri"/>
                <a:cs typeface="Times New Roman"/>
              </a:rPr>
              <a:t>“</a:t>
            </a:r>
            <a:r>
              <a:rPr lang="en-US" sz="1400" b="1" u="sng" dirty="0" smtClean="0">
                <a:solidFill>
                  <a:srgbClr val="CC3399"/>
                </a:solidFill>
                <a:ea typeface="Calibri"/>
                <a:cs typeface="Times New Roman"/>
              </a:rPr>
              <a:t>on the next day</a:t>
            </a:r>
            <a:r>
              <a:rPr lang="en-US" sz="1400" b="1" dirty="0" smtClean="0">
                <a:solidFill>
                  <a:srgbClr val="CC3399"/>
                </a:solidFill>
                <a:ea typeface="Calibri"/>
                <a:cs typeface="Times New Roman"/>
              </a:rPr>
              <a:t>”</a:t>
            </a:r>
            <a:r>
              <a:rPr lang="en-US" sz="1400" b="1" dirty="0" smtClean="0">
                <a:ea typeface="Calibri"/>
                <a:cs typeface="Times New Roman"/>
              </a:rPr>
              <a:t> </a:t>
            </a:r>
            <a:r>
              <a:rPr lang="en-US" sz="1400" b="1" dirty="0" smtClean="0">
                <a:solidFill>
                  <a:srgbClr val="002060"/>
                </a:solidFill>
                <a:ea typeface="Calibri"/>
                <a:cs typeface="Times New Roman"/>
              </a:rPr>
              <a:t>from King </a:t>
            </a:r>
            <a:r>
              <a:rPr lang="en-US" sz="1400" b="1" dirty="0">
                <a:solidFill>
                  <a:srgbClr val="002060"/>
                </a:solidFill>
                <a:ea typeface="Calibri"/>
                <a:cs typeface="Times New Roman"/>
              </a:rPr>
              <a:t>Jehoram’s original threat</a:t>
            </a:r>
            <a:r>
              <a:rPr lang="en-US" sz="1400" b="1" dirty="0" smtClean="0">
                <a:solidFill>
                  <a:srgbClr val="002060"/>
                </a:solidFill>
                <a:ea typeface="Calibri"/>
                <a:cs typeface="Times New Roman"/>
              </a:rPr>
              <a:t>. </a:t>
            </a:r>
            <a:br>
              <a:rPr lang="en-US" sz="1400" b="1" dirty="0" smtClean="0">
                <a:solidFill>
                  <a:srgbClr val="002060"/>
                </a:solidFill>
                <a:ea typeface="Calibri"/>
                <a:cs typeface="Times New Roman"/>
              </a:rPr>
            </a:br>
            <a:r>
              <a:rPr lang="en-US" sz="1100" b="1" dirty="0" smtClean="0">
                <a:solidFill>
                  <a:srgbClr val="CC3399"/>
                </a:solidFill>
                <a:ea typeface="Calibri"/>
                <a:cs typeface="Times New Roman"/>
              </a:rPr>
              <a:t>2 Kings 7:18</a:t>
            </a:r>
            <a:endParaRPr lang="en-US" sz="1200" dirty="0">
              <a:solidFill>
                <a:srgbClr val="CC3399"/>
              </a:solidFill>
              <a:ea typeface="Calibri"/>
              <a:cs typeface="Times New Roman"/>
            </a:endParaRPr>
          </a:p>
        </p:txBody>
      </p:sp>
      <p:sp>
        <p:nvSpPr>
          <p:cNvPr id="13" name="Text Box 227"/>
          <p:cNvSpPr txBox="1"/>
          <p:nvPr/>
        </p:nvSpPr>
        <p:spPr>
          <a:xfrm>
            <a:off x="1417447" y="3663950"/>
            <a:ext cx="2035175" cy="1136650"/>
          </a:xfrm>
          <a:prstGeom prst="rect">
            <a:avLst/>
          </a:prstGeom>
          <a:solidFill>
            <a:srgbClr val="0070C0"/>
          </a:solidFill>
          <a:ln w="38100">
            <a:solidFill>
              <a:srgbClr val="00206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h="25400" prst="softRound"/>
            </a:sp3d>
          </a:bodyPr>
          <a:lstStyle/>
          <a:p>
            <a:pPr algn="ctr">
              <a:lnSpc>
                <a:spcPct val="115000"/>
              </a:lnSpc>
              <a:spcAft>
                <a:spcPts val="1000"/>
              </a:spcAft>
            </a:pPr>
            <a:r>
              <a:rPr lang="en-US" sz="1400" b="1" dirty="0" smtClean="0">
                <a:solidFill>
                  <a:schemeClr val="bg1"/>
                </a:solidFill>
                <a:effectLst/>
                <a:ea typeface="Calibri"/>
                <a:cs typeface="Times New Roman"/>
              </a:rPr>
              <a:t>5.  </a:t>
            </a:r>
            <a:r>
              <a:rPr lang="en-US" sz="1400" b="1" dirty="0">
                <a:solidFill>
                  <a:schemeClr val="bg1"/>
                </a:solidFill>
                <a:effectLst/>
                <a:ea typeface="Calibri"/>
                <a:cs typeface="Times New Roman"/>
              </a:rPr>
              <a:t>Leper’s </a:t>
            </a:r>
            <a:r>
              <a:rPr lang="en-US" sz="1400" b="1" dirty="0" smtClean="0">
                <a:solidFill>
                  <a:schemeClr val="bg1"/>
                </a:solidFill>
                <a:effectLst/>
                <a:ea typeface="Calibri"/>
                <a:cs typeface="Times New Roman"/>
              </a:rPr>
              <a:t>go to the porter of the city </a:t>
            </a:r>
            <a:r>
              <a:rPr lang="en-US" sz="1400" b="1" u="sng" dirty="0" smtClean="0">
                <a:solidFill>
                  <a:schemeClr val="bg1"/>
                </a:solidFill>
                <a:effectLst/>
                <a:ea typeface="Calibri"/>
                <a:cs typeface="Times New Roman"/>
              </a:rPr>
              <a:t>during the night</a:t>
            </a:r>
            <a:r>
              <a:rPr lang="en-US" sz="1400" b="1" dirty="0" smtClean="0">
                <a:solidFill>
                  <a:schemeClr val="bg1"/>
                </a:solidFill>
                <a:effectLst/>
                <a:ea typeface="Calibri"/>
                <a:cs typeface="Times New Roman"/>
              </a:rPr>
              <a:t> to share the good news</a:t>
            </a:r>
            <a:r>
              <a:rPr lang="en-US" sz="1100" b="1" dirty="0" smtClean="0">
                <a:solidFill>
                  <a:schemeClr val="bg1"/>
                </a:solidFill>
                <a:effectLst/>
                <a:ea typeface="Calibri"/>
                <a:cs typeface="Times New Roman"/>
              </a:rPr>
              <a:t>.  </a:t>
            </a:r>
            <a:r>
              <a:rPr lang="en-US" sz="1100" b="1" dirty="0" smtClean="0">
                <a:solidFill>
                  <a:srgbClr val="CC3399"/>
                </a:solidFill>
                <a:effectLst>
                  <a:glow rad="101600">
                    <a:schemeClr val="bg1">
                      <a:alpha val="98000"/>
                    </a:schemeClr>
                  </a:glow>
                </a:effectLst>
                <a:ea typeface="Calibri"/>
                <a:cs typeface="Times New Roman"/>
              </a:rPr>
              <a:t>2 </a:t>
            </a:r>
            <a:r>
              <a:rPr lang="en-US" sz="1100" b="1" dirty="0">
                <a:solidFill>
                  <a:srgbClr val="CC3399"/>
                </a:solidFill>
                <a:effectLst>
                  <a:glow rad="101600">
                    <a:schemeClr val="bg1">
                      <a:alpha val="98000"/>
                    </a:schemeClr>
                  </a:glow>
                </a:effectLst>
                <a:ea typeface="Calibri"/>
                <a:cs typeface="Times New Roman"/>
              </a:rPr>
              <a:t>Kings </a:t>
            </a:r>
            <a:r>
              <a:rPr lang="en-US" sz="1100" b="1" dirty="0" smtClean="0">
                <a:solidFill>
                  <a:srgbClr val="CC3399"/>
                </a:solidFill>
                <a:effectLst>
                  <a:glow rad="101600">
                    <a:schemeClr val="bg1">
                      <a:alpha val="98000"/>
                    </a:schemeClr>
                  </a:glow>
                </a:effectLst>
                <a:ea typeface="Calibri"/>
                <a:cs typeface="Times New Roman"/>
              </a:rPr>
              <a:t>7:10</a:t>
            </a:r>
            <a:endParaRPr lang="en-US" sz="1100" dirty="0">
              <a:solidFill>
                <a:srgbClr val="CC3399"/>
              </a:solidFill>
              <a:effectLst/>
              <a:ea typeface="Calibri"/>
              <a:cs typeface="Times New Roman"/>
            </a:endParaRPr>
          </a:p>
        </p:txBody>
      </p:sp>
      <p:sp>
        <p:nvSpPr>
          <p:cNvPr id="14" name="Text Box 26"/>
          <p:cNvSpPr txBox="1"/>
          <p:nvPr/>
        </p:nvSpPr>
        <p:spPr>
          <a:xfrm>
            <a:off x="5704967" y="2222627"/>
            <a:ext cx="2347912" cy="434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700" b="1" dirty="0">
                <a:ln>
                  <a:solidFill>
                    <a:sysClr val="windowText" lastClr="000000"/>
                  </a:solidFill>
                </a:ln>
                <a:solidFill>
                  <a:srgbClr val="CE528A"/>
                </a:solidFill>
                <a:effectLst>
                  <a:outerShdw blurRad="69850" dist="43180" dir="5400000" sx="0" sy="0">
                    <a:srgbClr val="000000">
                      <a:alpha val="65000"/>
                    </a:srgbClr>
                  </a:outerShdw>
                </a:effectLst>
                <a:ea typeface="Calibri"/>
                <a:cs typeface="Times New Roman"/>
              </a:rPr>
              <a:t>Tomorrow Begins Here</a:t>
            </a:r>
            <a:endParaRPr lang="en-US" sz="1200" dirty="0">
              <a:ln>
                <a:solidFill>
                  <a:sysClr val="windowText" lastClr="000000"/>
                </a:solidFill>
              </a:ln>
              <a:effectLst/>
              <a:ea typeface="Calibri"/>
              <a:cs typeface="Times New Roman"/>
            </a:endParaRPr>
          </a:p>
        </p:txBody>
      </p:sp>
      <p:sp>
        <p:nvSpPr>
          <p:cNvPr id="15" name="Text Box 226"/>
          <p:cNvSpPr txBox="1"/>
          <p:nvPr/>
        </p:nvSpPr>
        <p:spPr>
          <a:xfrm>
            <a:off x="228600" y="1098175"/>
            <a:ext cx="1940560" cy="1037572"/>
          </a:xfrm>
          <a:prstGeom prst="rect">
            <a:avLst/>
          </a:prstGeom>
          <a:solidFill>
            <a:schemeClr val="accent6">
              <a:lumMod val="20000"/>
              <a:lumOff val="80000"/>
            </a:schemeClr>
          </a:solidFill>
          <a:ln w="38100">
            <a:solidFill>
              <a:srgbClr val="FFFF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rgbClr val="E36C0A"/>
                </a:solidFill>
                <a:effectLst/>
                <a:ea typeface="Calibri"/>
                <a:cs typeface="Times New Roman"/>
              </a:rPr>
              <a:t>1.  King Jehoram threatens Elisha’s life before this day is over</a:t>
            </a:r>
            <a:r>
              <a:rPr lang="en-US" sz="1400" b="1" dirty="0" smtClean="0">
                <a:solidFill>
                  <a:srgbClr val="E36C0A"/>
                </a:solidFill>
                <a:effectLst/>
                <a:ea typeface="Calibri"/>
                <a:cs typeface="Times New Roman"/>
              </a:rPr>
              <a:t>.</a:t>
            </a:r>
            <a:br>
              <a:rPr lang="en-US" sz="1400" b="1" dirty="0" smtClean="0">
                <a:solidFill>
                  <a:srgbClr val="E36C0A"/>
                </a:solidFill>
                <a:effectLst/>
                <a:ea typeface="Calibri"/>
                <a:cs typeface="Times New Roman"/>
              </a:rPr>
            </a:br>
            <a:r>
              <a:rPr lang="en-US" sz="1100" b="1" dirty="0" smtClean="0">
                <a:solidFill>
                  <a:srgbClr val="CC3399"/>
                </a:solidFill>
                <a:effectLst/>
                <a:ea typeface="Calibri"/>
                <a:cs typeface="Times New Roman"/>
              </a:rPr>
              <a:t>2 Kings 6:31</a:t>
            </a:r>
            <a:endParaRPr lang="en-US" sz="1200" dirty="0">
              <a:solidFill>
                <a:srgbClr val="CC3399"/>
              </a:solidFill>
              <a:effectLst/>
              <a:ea typeface="Calibri"/>
              <a:cs typeface="Times New Roman"/>
            </a:endParaRPr>
          </a:p>
        </p:txBody>
      </p:sp>
      <p:cxnSp>
        <p:nvCxnSpPr>
          <p:cNvPr id="17" name="Straight Connector 16"/>
          <p:cNvCxnSpPr>
            <a:cxnSpLocks/>
          </p:cNvCxnSpPr>
          <p:nvPr/>
        </p:nvCxnSpPr>
        <p:spPr>
          <a:xfrm flipH="1" flipV="1">
            <a:off x="6477000" y="3201987"/>
            <a:ext cx="488575" cy="742484"/>
          </a:xfrm>
          <a:prstGeom prst="line">
            <a:avLst/>
          </a:prstGeom>
          <a:noFill/>
          <a:ln w="57150" cap="flat" cmpd="sng" algn="ctr">
            <a:solidFill>
              <a:srgbClr val="00B0F0"/>
            </a:solidFill>
            <a:prstDash val="solid"/>
            <a:headEnd type="diamond" w="med" len="med"/>
            <a:tailEnd type="triangle" w="med" len="med"/>
          </a:ln>
          <a:effectLst>
            <a:glow rad="63500">
              <a:schemeClr val="accent5">
                <a:satMod val="175000"/>
                <a:alpha val="40000"/>
              </a:schemeClr>
            </a:glow>
          </a:effectLst>
          <a:scene3d>
            <a:camera prst="orthographicFront"/>
            <a:lightRig rig="threePt" dir="t"/>
          </a:scene3d>
          <a:sp3d>
            <a:bevelT w="152400" h="50800" prst="softRound"/>
          </a:sp3d>
        </p:spPr>
      </p:cxnSp>
      <p:sp>
        <p:nvSpPr>
          <p:cNvPr id="18" name="Text Box 229"/>
          <p:cNvSpPr txBox="1"/>
          <p:nvPr/>
        </p:nvSpPr>
        <p:spPr>
          <a:xfrm>
            <a:off x="4903695" y="988895"/>
            <a:ext cx="4038600" cy="1297105"/>
          </a:xfrm>
          <a:prstGeom prst="rect">
            <a:avLst/>
          </a:prstGeom>
          <a:solidFill>
            <a:srgbClr val="0070C0"/>
          </a:solidFill>
          <a:ln w="38100">
            <a:solidFill>
              <a:srgbClr val="00206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h="25400" prst="softRound"/>
            </a:sp3d>
          </a:bodyPr>
          <a:lstStyle/>
          <a:p>
            <a:pPr algn="ctr">
              <a:lnSpc>
                <a:spcPct val="115000"/>
              </a:lnSpc>
              <a:spcAft>
                <a:spcPts val="1000"/>
              </a:spcAft>
            </a:pPr>
            <a:r>
              <a:rPr lang="en-US" sz="1400" b="1" dirty="0" smtClean="0">
                <a:solidFill>
                  <a:schemeClr val="bg1"/>
                </a:solidFill>
                <a:effectLst/>
                <a:ea typeface="Calibri"/>
                <a:cs typeface="Times New Roman"/>
              </a:rPr>
              <a:t>4.  </a:t>
            </a:r>
            <a:r>
              <a:rPr lang="en-US" sz="1400" b="1" dirty="0">
                <a:solidFill>
                  <a:schemeClr val="bg1"/>
                </a:solidFill>
                <a:effectLst/>
                <a:ea typeface="Calibri"/>
                <a:cs typeface="Times New Roman"/>
              </a:rPr>
              <a:t>Leper’s enter the Syrian </a:t>
            </a:r>
            <a:r>
              <a:rPr lang="en-US" sz="1400" b="1" dirty="0" smtClean="0">
                <a:solidFill>
                  <a:schemeClr val="bg1"/>
                </a:solidFill>
                <a:effectLst/>
                <a:ea typeface="Calibri"/>
                <a:cs typeface="Times New Roman"/>
              </a:rPr>
              <a:t>camp </a:t>
            </a:r>
            <a:r>
              <a:rPr lang="en-US" sz="1400" b="1" u="sng" dirty="0" smtClean="0">
                <a:solidFill>
                  <a:schemeClr val="bg1"/>
                </a:solidFill>
                <a:effectLst/>
                <a:ea typeface="Calibri"/>
                <a:cs typeface="Times New Roman"/>
              </a:rPr>
              <a:t>after</a:t>
            </a:r>
            <a:r>
              <a:rPr lang="en-US" sz="1400" b="1" dirty="0" smtClean="0">
                <a:solidFill>
                  <a:schemeClr val="bg1"/>
                </a:solidFill>
                <a:effectLst/>
                <a:ea typeface="Calibri"/>
                <a:cs typeface="Times New Roman"/>
              </a:rPr>
              <a:t> </a:t>
            </a:r>
            <a:r>
              <a:rPr lang="en-US" sz="1400" b="1" dirty="0">
                <a:solidFill>
                  <a:schemeClr val="bg1"/>
                </a:solidFill>
                <a:effectLst/>
                <a:ea typeface="Calibri"/>
                <a:cs typeface="Times New Roman"/>
              </a:rPr>
              <a:t>twilight</a:t>
            </a:r>
            <a:r>
              <a:rPr lang="en-US" sz="1400" b="1" dirty="0" smtClean="0">
                <a:solidFill>
                  <a:schemeClr val="bg1"/>
                </a:solidFill>
                <a:effectLst/>
                <a:ea typeface="Calibri"/>
                <a:cs typeface="Times New Roman"/>
              </a:rPr>
              <a:t>. </a:t>
            </a:r>
            <a:br>
              <a:rPr lang="en-US" sz="1400" b="1" dirty="0" smtClean="0">
                <a:solidFill>
                  <a:schemeClr val="bg1"/>
                </a:solidFill>
                <a:effectLst/>
                <a:ea typeface="Calibri"/>
                <a:cs typeface="Times New Roman"/>
              </a:rPr>
            </a:br>
            <a:r>
              <a:rPr lang="en-US" sz="1400" b="1" dirty="0" smtClean="0">
                <a:solidFill>
                  <a:srgbClr val="CC3399"/>
                </a:solidFill>
                <a:effectLst>
                  <a:glow rad="101600">
                    <a:schemeClr val="bg1">
                      <a:alpha val="98000"/>
                    </a:schemeClr>
                  </a:glow>
                </a:effectLst>
                <a:ea typeface="Calibri"/>
                <a:cs typeface="Times New Roman"/>
              </a:rPr>
              <a:t>[</a:t>
            </a:r>
            <a:r>
              <a:rPr lang="en-US" sz="1100" b="1" dirty="0" smtClean="0">
                <a:solidFill>
                  <a:srgbClr val="CC3399"/>
                </a:solidFill>
                <a:effectLst>
                  <a:glow rad="101600">
                    <a:schemeClr val="bg1">
                      <a:alpha val="98000"/>
                    </a:schemeClr>
                  </a:glow>
                </a:effectLst>
                <a:ea typeface="Calibri"/>
                <a:cs typeface="Times New Roman"/>
              </a:rPr>
              <a:t>2 Kings 7:8]</a:t>
            </a:r>
            <a:r>
              <a:rPr lang="en-US" sz="1400" b="1" dirty="0" smtClean="0">
                <a:solidFill>
                  <a:srgbClr val="CC3399"/>
                </a:solidFill>
                <a:effectLst>
                  <a:glow rad="101600">
                    <a:schemeClr val="bg1">
                      <a:alpha val="98000"/>
                    </a:schemeClr>
                  </a:glow>
                </a:effectLst>
                <a:ea typeface="Calibri"/>
                <a:cs typeface="Times New Roman"/>
              </a:rPr>
              <a:t>  </a:t>
            </a:r>
            <a:r>
              <a:rPr lang="en-US" sz="1400" b="1" dirty="0">
                <a:solidFill>
                  <a:schemeClr val="bg1"/>
                </a:solidFill>
                <a:effectLst/>
                <a:ea typeface="Calibri"/>
                <a:cs typeface="Times New Roman"/>
              </a:rPr>
              <a:t>It’s deserted! </a:t>
            </a:r>
            <a:r>
              <a:rPr lang="en-US" sz="1400" b="1" dirty="0" smtClean="0">
                <a:solidFill>
                  <a:schemeClr val="bg1"/>
                </a:solidFill>
                <a:effectLst/>
                <a:ea typeface="Calibri"/>
                <a:cs typeface="Times New Roman"/>
              </a:rPr>
              <a:t>  They </a:t>
            </a:r>
            <a:r>
              <a:rPr lang="en-US" sz="1400" b="1" dirty="0">
                <a:solidFill>
                  <a:schemeClr val="bg1"/>
                </a:solidFill>
                <a:effectLst/>
                <a:ea typeface="Calibri"/>
                <a:cs typeface="Times New Roman"/>
              </a:rPr>
              <a:t>have a feast on food &amp; </a:t>
            </a:r>
            <a:r>
              <a:rPr lang="en-US" sz="1400" b="1" dirty="0" smtClean="0">
                <a:solidFill>
                  <a:schemeClr val="bg1"/>
                </a:solidFill>
                <a:effectLst/>
                <a:ea typeface="Calibri"/>
                <a:cs typeface="Times New Roman"/>
              </a:rPr>
              <a:t>treasures then remember their good tidings must be shared with those in the city </a:t>
            </a:r>
            <a:r>
              <a:rPr lang="en-US" sz="1400" b="1" dirty="0">
                <a:solidFill>
                  <a:srgbClr val="CE528A"/>
                </a:solidFill>
                <a:effectLst>
                  <a:glow rad="127000">
                    <a:schemeClr val="bg1"/>
                  </a:glow>
                </a:effectLst>
                <a:ea typeface="Calibri"/>
                <a:cs typeface="Times New Roman"/>
              </a:rPr>
              <a:t>before the morning light</a:t>
            </a:r>
            <a:r>
              <a:rPr lang="en-US" sz="1400" b="1" dirty="0">
                <a:ea typeface="Calibri"/>
                <a:cs typeface="Times New Roman"/>
              </a:rPr>
              <a:t> </a:t>
            </a:r>
            <a:r>
              <a:rPr lang="en-US" sz="1400" b="1" dirty="0">
                <a:solidFill>
                  <a:schemeClr val="bg1"/>
                </a:solidFill>
                <a:ea typeface="Calibri"/>
                <a:cs typeface="Times New Roman"/>
              </a:rPr>
              <a:t>to avoid mischief [punishment</a:t>
            </a:r>
            <a:r>
              <a:rPr lang="en-US" sz="1400" b="1" dirty="0" smtClean="0">
                <a:solidFill>
                  <a:schemeClr val="bg1"/>
                </a:solidFill>
                <a:ea typeface="Calibri"/>
                <a:cs typeface="Times New Roman"/>
              </a:rPr>
              <a:t>](</a:t>
            </a:r>
            <a:r>
              <a:rPr lang="en-US" sz="1100" b="1" dirty="0" err="1" smtClean="0">
                <a:solidFill>
                  <a:srgbClr val="CC3399"/>
                </a:solidFill>
                <a:effectLst>
                  <a:glow rad="101600">
                    <a:schemeClr val="bg1">
                      <a:alpha val="98000"/>
                    </a:schemeClr>
                  </a:glow>
                </a:effectLst>
                <a:ea typeface="Calibri"/>
                <a:cs typeface="Times New Roman"/>
              </a:rPr>
              <a:t>vs</a:t>
            </a:r>
            <a:r>
              <a:rPr lang="en-US" sz="1100" b="1" dirty="0" smtClean="0">
                <a:solidFill>
                  <a:srgbClr val="CC3399"/>
                </a:solidFill>
                <a:effectLst>
                  <a:glow rad="101600">
                    <a:schemeClr val="bg1">
                      <a:alpha val="98000"/>
                    </a:schemeClr>
                  </a:glow>
                </a:effectLst>
                <a:ea typeface="Calibri"/>
                <a:cs typeface="Times New Roman"/>
              </a:rPr>
              <a:t> 9</a:t>
            </a:r>
            <a:r>
              <a:rPr lang="en-US" sz="1400" b="1" dirty="0" smtClean="0">
                <a:solidFill>
                  <a:schemeClr val="bg1"/>
                </a:solidFill>
                <a:ea typeface="Calibri"/>
                <a:cs typeface="Times New Roman"/>
              </a:rPr>
              <a:t>)</a:t>
            </a:r>
            <a:r>
              <a:rPr lang="en-US" sz="1400" b="1" dirty="0" smtClean="0">
                <a:solidFill>
                  <a:schemeClr val="bg1"/>
                </a:solidFill>
                <a:effectLst/>
                <a:ea typeface="Calibri"/>
                <a:cs typeface="Times New Roman"/>
              </a:rPr>
              <a:t>!</a:t>
            </a:r>
            <a:endParaRPr lang="en-US" sz="1200" dirty="0">
              <a:solidFill>
                <a:schemeClr val="bg1"/>
              </a:solidFill>
              <a:effectLst/>
              <a:ea typeface="Calibri"/>
              <a:cs typeface="Times New Roman"/>
            </a:endParaRPr>
          </a:p>
        </p:txBody>
      </p:sp>
      <p:sp>
        <p:nvSpPr>
          <p:cNvPr id="19" name="Rectangle 19"/>
          <p:cNvSpPr>
            <a:spLocks noChangeArrowheads="1"/>
          </p:cNvSpPr>
          <p:nvPr/>
        </p:nvSpPr>
        <p:spPr bwMode="auto">
          <a:xfrm>
            <a:off x="1181772" y="2252472"/>
            <a:ext cx="51054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solidFill>
                    <a:sysClr val="windowText" lastClr="000000"/>
                  </a:solidFill>
                </a:ln>
                <a:solidFill>
                  <a:srgbClr val="CC3399"/>
                </a:solidFill>
                <a:effectLst/>
                <a:latin typeface="Calibri" pitchFamily="34" charset="0"/>
                <a:ea typeface="Calibri" pitchFamily="34" charset="0"/>
                <a:cs typeface="Times New Roman" pitchFamily="18" charset="0"/>
              </a:rPr>
              <a:t>Dawn</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chemeClr val="accent6"/>
                </a:solidFill>
                <a:effectLst/>
                <a:latin typeface="Calibri" pitchFamily="34" charset="0"/>
                <a:ea typeface="Calibri" pitchFamily="34" charset="0"/>
                <a:cs typeface="Times New Roman" pitchFamily="18" charset="0"/>
              </a:rPr>
              <a:t>Sunset</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CC3399"/>
                </a:solidFill>
                <a:effectLst/>
                <a:latin typeface="Calibri" pitchFamily="34" charset="0"/>
                <a:ea typeface="Calibri" pitchFamily="34" charset="0"/>
                <a:cs typeface="Times New Roman" pitchFamily="18" charset="0"/>
              </a:rPr>
              <a:t>Dawn</a:t>
            </a:r>
            <a:r>
              <a:rPr kumimoji="0" lang="en-US" sz="1200" b="0"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solidFill>
                  <a:sysClr val="windowText" lastClr="000000"/>
                </a:solidFill>
              </a:ln>
              <a:solidFill>
                <a:schemeClr val="tx1"/>
              </a:solidFill>
              <a:effectLst/>
              <a:latin typeface="Arial" pitchFamily="34" charset="0"/>
              <a:cs typeface="Arial" pitchFamily="34" charset="0"/>
            </a:endParaRPr>
          </a:p>
        </p:txBody>
      </p:sp>
      <p:cxnSp>
        <p:nvCxnSpPr>
          <p:cNvPr id="21" name="Straight Connector 20"/>
          <p:cNvCxnSpPr>
            <a:cxnSpLocks/>
          </p:cNvCxnSpPr>
          <p:nvPr/>
        </p:nvCxnSpPr>
        <p:spPr>
          <a:xfrm flipV="1">
            <a:off x="7626540" y="2715514"/>
            <a:ext cx="4763" cy="675958"/>
          </a:xfrm>
          <a:prstGeom prst="line">
            <a:avLst/>
          </a:prstGeom>
          <a:noFill/>
          <a:ln w="57150" cap="flat" cmpd="sng" algn="ctr">
            <a:solidFill>
              <a:schemeClr val="accent6">
                <a:lumMod val="75000"/>
              </a:schemeClr>
            </a:solidFill>
            <a:prstDash val="solid"/>
            <a:headEnd type="oval" w="med" len="med"/>
            <a:tailEnd type="oval" w="med" len="med"/>
          </a:ln>
          <a:effectLst/>
          <a:scene3d>
            <a:camera prst="orthographicFront"/>
            <a:lightRig rig="threePt" dir="t"/>
          </a:scene3d>
          <a:sp3d>
            <a:bevelT w="152400" h="50800" prst="softRound"/>
          </a:sp3d>
        </p:spPr>
      </p:cxnSp>
      <p:sp>
        <p:nvSpPr>
          <p:cNvPr id="22" name="Left Brace 21"/>
          <p:cNvSpPr/>
          <p:nvPr/>
        </p:nvSpPr>
        <p:spPr>
          <a:xfrm rot="5400000">
            <a:off x="3302023" y="551474"/>
            <a:ext cx="380446" cy="4405122"/>
          </a:xfrm>
          <a:prstGeom prst="leftBrace">
            <a:avLst>
              <a:gd name="adj1" fmla="val 47816"/>
              <a:gd name="adj2" fmla="val 73255"/>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a:cxnSpLocks/>
          </p:cNvCxnSpPr>
          <p:nvPr/>
        </p:nvCxnSpPr>
        <p:spPr>
          <a:xfrm>
            <a:off x="2133600" y="2144712"/>
            <a:ext cx="0" cy="838200"/>
          </a:xfrm>
          <a:prstGeom prst="line">
            <a:avLst/>
          </a:prstGeom>
          <a:noFill/>
          <a:ln w="57150" cap="flat" cmpd="sng" algn="ctr">
            <a:solidFill>
              <a:srgbClr val="FFFF0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25" name="Straight Connector 24"/>
          <p:cNvCxnSpPr>
            <a:cxnSpLocks/>
          </p:cNvCxnSpPr>
          <p:nvPr/>
        </p:nvCxnSpPr>
        <p:spPr>
          <a:xfrm flipV="1">
            <a:off x="3505835" y="2514600"/>
            <a:ext cx="0" cy="840296"/>
          </a:xfrm>
          <a:prstGeom prst="line">
            <a:avLst/>
          </a:prstGeom>
          <a:noFill/>
          <a:ln w="57150" cap="flat" cmpd="sng" algn="ctr">
            <a:solidFill>
              <a:schemeClr val="accent6"/>
            </a:solidFill>
            <a:prstDash val="solid"/>
            <a:headEnd type="diamond" w="med" len="med"/>
            <a:tailEnd type="triangle" w="med" len="med"/>
          </a:ln>
          <a:effectLst/>
          <a:scene3d>
            <a:camera prst="orthographicFront"/>
            <a:lightRig rig="threePt" dir="t"/>
          </a:scene3d>
          <a:sp3d>
            <a:bevelT w="152400" h="50800" prst="softRound"/>
          </a:sp3d>
        </p:spPr>
      </p:cxnSp>
      <p:cxnSp>
        <p:nvCxnSpPr>
          <p:cNvPr id="26" name="Straight Connector 25"/>
          <p:cNvCxnSpPr>
            <a:cxnSpLocks/>
          </p:cNvCxnSpPr>
          <p:nvPr/>
        </p:nvCxnSpPr>
        <p:spPr>
          <a:xfrm flipH="1">
            <a:off x="4125753" y="2133132"/>
            <a:ext cx="935197" cy="795115"/>
          </a:xfrm>
          <a:prstGeom prst="line">
            <a:avLst/>
          </a:prstGeom>
          <a:noFill/>
          <a:ln w="57150" cap="flat" cmpd="sng" algn="ctr">
            <a:solidFill>
              <a:srgbClr val="002060"/>
            </a:solidFill>
            <a:prstDash val="solid"/>
            <a:headEnd type="diamond" w="med" len="med"/>
            <a:tailEnd type="triangle" w="med" len="med"/>
          </a:ln>
          <a:effectLst>
            <a:glow rad="101600">
              <a:schemeClr val="bg1">
                <a:alpha val="77000"/>
              </a:schemeClr>
            </a:glow>
          </a:effectLst>
          <a:scene3d>
            <a:camera prst="orthographicFront"/>
            <a:lightRig rig="threePt" dir="t"/>
          </a:scene3d>
          <a:sp3d>
            <a:bevelT w="152400" h="50800" prst="softRound"/>
          </a:sp3d>
        </p:spPr>
      </p:cxnSp>
      <p:cxnSp>
        <p:nvCxnSpPr>
          <p:cNvPr id="27" name="Straight Connector 26"/>
          <p:cNvCxnSpPr>
            <a:cxnSpLocks/>
          </p:cNvCxnSpPr>
          <p:nvPr/>
        </p:nvCxnSpPr>
        <p:spPr>
          <a:xfrm flipV="1">
            <a:off x="1257935" y="2616771"/>
            <a:ext cx="6350" cy="776288"/>
          </a:xfrm>
          <a:prstGeom prst="line">
            <a:avLst/>
          </a:prstGeom>
          <a:noFill/>
          <a:ln w="57150" cap="flat" cmpd="sng" algn="ctr">
            <a:solidFill>
              <a:schemeClr val="accent2">
                <a:lumMod val="60000"/>
                <a:lumOff val="40000"/>
              </a:schemeClr>
            </a:solidFill>
            <a:prstDash val="solid"/>
            <a:headEnd type="oval" w="med" len="med"/>
            <a:tailEnd type="oval" w="med" len="med"/>
          </a:ln>
          <a:effectLst/>
          <a:scene3d>
            <a:camera prst="orthographicFront"/>
            <a:lightRig rig="threePt" dir="t"/>
          </a:scene3d>
          <a:sp3d>
            <a:bevelT w="152400" h="50800" prst="softRound"/>
          </a:sp3d>
        </p:spPr>
      </p:cxnSp>
      <p:sp>
        <p:nvSpPr>
          <p:cNvPr id="28" name="Text Box 229"/>
          <p:cNvSpPr txBox="1"/>
          <p:nvPr/>
        </p:nvSpPr>
        <p:spPr>
          <a:xfrm>
            <a:off x="2362200" y="1098175"/>
            <a:ext cx="1306195" cy="1049244"/>
          </a:xfrm>
          <a:prstGeom prst="rect">
            <a:avLst/>
          </a:prstGeom>
          <a:solidFill>
            <a:schemeClr val="accent6">
              <a:lumMod val="40000"/>
              <a:lumOff val="60000"/>
            </a:schemeClr>
          </a:solidFill>
          <a:ln w="38100">
            <a:solidFill>
              <a:schemeClr val="accent6">
                <a:lumMod val="50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chemeClr val="accent2">
                    <a:lumMod val="75000"/>
                  </a:schemeClr>
                </a:solidFill>
                <a:effectLst/>
                <a:ea typeface="Calibri"/>
                <a:cs typeface="Times New Roman"/>
              </a:rPr>
              <a:t>2.  </a:t>
            </a:r>
            <a:r>
              <a:rPr lang="en-US" sz="1400" b="1" dirty="0" smtClean="0">
                <a:solidFill>
                  <a:schemeClr val="accent2">
                    <a:lumMod val="75000"/>
                  </a:schemeClr>
                </a:solidFill>
                <a:effectLst/>
                <a:ea typeface="Calibri"/>
                <a:cs typeface="Times New Roman"/>
              </a:rPr>
              <a:t>Leper’s rise up at ereb twilight. </a:t>
            </a:r>
            <a:br>
              <a:rPr lang="en-US" sz="1400" b="1" dirty="0" smtClean="0">
                <a:solidFill>
                  <a:schemeClr val="accent2">
                    <a:lumMod val="75000"/>
                  </a:schemeClr>
                </a:solidFill>
                <a:effectLst/>
                <a:ea typeface="Calibri"/>
                <a:cs typeface="Times New Roman"/>
              </a:rPr>
            </a:br>
            <a:r>
              <a:rPr lang="en-US" sz="1100" b="1" dirty="0" smtClean="0">
                <a:solidFill>
                  <a:srgbClr val="CC3399"/>
                </a:solidFill>
                <a:effectLst/>
                <a:ea typeface="Calibri"/>
                <a:cs typeface="Times New Roman"/>
              </a:rPr>
              <a:t>2 Kings 7:5</a:t>
            </a:r>
            <a:endParaRPr lang="en-US" sz="1200" dirty="0">
              <a:solidFill>
                <a:srgbClr val="CC3399"/>
              </a:solidFill>
              <a:effectLst/>
              <a:ea typeface="Calibri"/>
              <a:cs typeface="Times New Roman"/>
            </a:endParaRPr>
          </a:p>
        </p:txBody>
      </p:sp>
      <p:cxnSp>
        <p:nvCxnSpPr>
          <p:cNvPr id="29" name="Straight Connector 28"/>
          <p:cNvCxnSpPr>
            <a:cxnSpLocks/>
          </p:cNvCxnSpPr>
          <p:nvPr/>
        </p:nvCxnSpPr>
        <p:spPr>
          <a:xfrm>
            <a:off x="3626225" y="2133600"/>
            <a:ext cx="0" cy="838200"/>
          </a:xfrm>
          <a:prstGeom prst="line">
            <a:avLst/>
          </a:prstGeom>
          <a:noFill/>
          <a:ln w="57150" cap="flat" cmpd="sng" algn="ctr">
            <a:solidFill>
              <a:schemeClr val="accent6">
                <a:lumMod val="50000"/>
              </a:schemeClr>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sp>
        <p:nvSpPr>
          <p:cNvPr id="30" name="Text Box 229"/>
          <p:cNvSpPr txBox="1"/>
          <p:nvPr/>
        </p:nvSpPr>
        <p:spPr>
          <a:xfrm>
            <a:off x="3775981" y="1104432"/>
            <a:ext cx="948419" cy="1042987"/>
          </a:xfrm>
          <a:prstGeom prst="rect">
            <a:avLst/>
          </a:prstGeom>
          <a:solidFill>
            <a:schemeClr val="accent2">
              <a:lumMod val="20000"/>
              <a:lumOff val="80000"/>
            </a:schemeClr>
          </a:solidFill>
          <a:ln w="38100">
            <a:solidFill>
              <a:srgbClr val="C000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rgbClr val="C00000"/>
                </a:solidFill>
                <a:ea typeface="Calibri"/>
                <a:cs typeface="Times New Roman"/>
              </a:rPr>
              <a:t>3</a:t>
            </a:r>
            <a:r>
              <a:rPr lang="en-US" sz="1400" b="1" dirty="0" smtClean="0">
                <a:solidFill>
                  <a:srgbClr val="C00000"/>
                </a:solidFill>
                <a:effectLst/>
                <a:ea typeface="Calibri"/>
                <a:cs typeface="Times New Roman"/>
              </a:rPr>
              <a:t>.  Syrians fled AT twilight.</a:t>
            </a:r>
            <a:br>
              <a:rPr lang="en-US" sz="1400" b="1" dirty="0" smtClean="0">
                <a:solidFill>
                  <a:srgbClr val="C00000"/>
                </a:solidFill>
                <a:effectLst/>
                <a:ea typeface="Calibri"/>
                <a:cs typeface="Times New Roman"/>
              </a:rPr>
            </a:br>
            <a:r>
              <a:rPr lang="en-US" sz="1100" b="1" dirty="0" smtClean="0">
                <a:solidFill>
                  <a:srgbClr val="CC3399"/>
                </a:solidFill>
                <a:effectLst/>
                <a:ea typeface="Calibri"/>
                <a:cs typeface="Times New Roman"/>
              </a:rPr>
              <a:t>2 Kings 7:7</a:t>
            </a:r>
            <a:endParaRPr lang="en-US" sz="1200" dirty="0">
              <a:solidFill>
                <a:srgbClr val="CC3399"/>
              </a:solidFill>
              <a:effectLst/>
              <a:ea typeface="Calibri"/>
              <a:cs typeface="Times New Roman"/>
            </a:endParaRPr>
          </a:p>
        </p:txBody>
      </p:sp>
      <p:cxnSp>
        <p:nvCxnSpPr>
          <p:cNvPr id="31" name="Straight Connector 30"/>
          <p:cNvCxnSpPr>
            <a:cxnSpLocks/>
          </p:cNvCxnSpPr>
          <p:nvPr/>
        </p:nvCxnSpPr>
        <p:spPr>
          <a:xfrm flipH="1">
            <a:off x="3617261" y="2115023"/>
            <a:ext cx="499527" cy="1095929"/>
          </a:xfrm>
          <a:prstGeom prst="line">
            <a:avLst/>
          </a:prstGeom>
          <a:noFill/>
          <a:ln w="57150" cap="flat" cmpd="sng" algn="ctr">
            <a:solidFill>
              <a:srgbClr val="C0000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16" name="Straight Connector 15"/>
          <p:cNvCxnSpPr>
            <a:cxnSpLocks/>
          </p:cNvCxnSpPr>
          <p:nvPr/>
        </p:nvCxnSpPr>
        <p:spPr>
          <a:xfrm>
            <a:off x="4450080" y="2895600"/>
            <a:ext cx="1205547" cy="0"/>
          </a:xfrm>
          <a:prstGeom prst="line">
            <a:avLst/>
          </a:prstGeom>
          <a:noFill/>
          <a:ln w="57150" cap="flat" cmpd="sng" algn="ctr">
            <a:solidFill>
              <a:srgbClr val="FF99FF"/>
            </a:solidFill>
            <a:prstDash val="solid"/>
            <a:headEnd type="diamond" w="med" len="med"/>
            <a:tailEnd type="triangle" w="med" len="med"/>
          </a:ln>
          <a:effectLst>
            <a:glow rad="63500">
              <a:schemeClr val="accent2">
                <a:satMod val="175000"/>
                <a:alpha val="40000"/>
              </a:schemeClr>
            </a:glow>
          </a:effectLst>
          <a:scene3d>
            <a:camera prst="orthographicFront"/>
            <a:lightRig rig="threePt" dir="t"/>
          </a:scene3d>
          <a:sp3d>
            <a:bevelT w="152400" h="50800" prst="softRound"/>
          </a:sp3d>
        </p:spPr>
      </p:cxnSp>
      <p:sp>
        <p:nvSpPr>
          <p:cNvPr id="32" name="Rectangle 31"/>
          <p:cNvSpPr/>
          <p:nvPr/>
        </p:nvSpPr>
        <p:spPr>
          <a:xfrm>
            <a:off x="7848600" y="2362200"/>
            <a:ext cx="1141658" cy="147732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b="1" cap="none" spc="0" dirty="0" smtClean="0">
                <a:ln w="1905"/>
                <a:solidFill>
                  <a:srgbClr val="FF33CC"/>
                </a:solidFill>
                <a:effectLst>
                  <a:innerShdw blurRad="69850" dist="43180" dir="5400000">
                    <a:srgbClr val="000000">
                      <a:alpha val="65000"/>
                    </a:srgbClr>
                  </a:innerShdw>
                </a:effectLst>
              </a:rPr>
              <a:t>Dawn is the </a:t>
            </a:r>
            <a:r>
              <a:rPr lang="en-US" b="1" cap="none" spc="0" dirty="0" smtClean="0">
                <a:ln w="1905">
                  <a:solidFill>
                    <a:sysClr val="windowText" lastClr="000000"/>
                  </a:solidFill>
                </a:ln>
                <a:solidFill>
                  <a:srgbClr val="FF33CC"/>
                </a:solidFill>
                <a:effectLst>
                  <a:innerShdw blurRad="69850" dist="43180" dir="5400000">
                    <a:srgbClr val="000000">
                      <a:alpha val="65000"/>
                    </a:srgbClr>
                  </a:innerShdw>
                </a:effectLst>
              </a:rPr>
              <a:t>cycle</a:t>
            </a:r>
            <a:r>
              <a:rPr lang="en-US" b="1" cap="none" spc="0" dirty="0" smtClean="0">
                <a:ln w="1905"/>
                <a:solidFill>
                  <a:srgbClr val="FF33CC"/>
                </a:solidFill>
                <a:effectLst>
                  <a:innerShdw blurRad="69850" dist="43180" dir="5400000">
                    <a:srgbClr val="000000">
                      <a:alpha val="65000"/>
                    </a:srgbClr>
                  </a:innerShdw>
                </a:effectLst>
              </a:rPr>
              <a:t> </a:t>
            </a:r>
            <a:r>
              <a:rPr lang="en-US" b="1" cap="none" spc="0" dirty="0" smtClean="0">
                <a:ln w="1905">
                  <a:solidFill>
                    <a:sysClr val="windowText" lastClr="000000"/>
                  </a:solidFill>
                </a:ln>
                <a:solidFill>
                  <a:srgbClr val="FF33CC"/>
                </a:solidFill>
                <a:effectLst>
                  <a:innerShdw blurRad="69850" dist="43180" dir="5400000">
                    <a:srgbClr val="000000">
                      <a:alpha val="65000"/>
                    </a:srgbClr>
                  </a:innerShdw>
                </a:effectLst>
              </a:rPr>
              <a:t>exchange</a:t>
            </a:r>
            <a:r>
              <a:rPr lang="en-US" b="1" cap="none" spc="0" dirty="0" smtClean="0">
                <a:ln w="1905"/>
                <a:solidFill>
                  <a:srgbClr val="FF33CC"/>
                </a:solidFill>
                <a:effectLst>
                  <a:innerShdw blurRad="69850" dist="43180" dir="5400000">
                    <a:srgbClr val="000000">
                      <a:alpha val="65000"/>
                    </a:srgbClr>
                  </a:innerShdw>
                </a:effectLst>
              </a:rPr>
              <a:t> for the Lepers.</a:t>
            </a:r>
            <a:endParaRPr lang="en-US" b="1" cap="none" spc="0" dirty="0">
              <a:ln w="1905"/>
              <a:solidFill>
                <a:srgbClr val="FF33CC"/>
              </a:solidFill>
              <a:effectLst>
                <a:innerShdw blurRad="69850" dist="43180" dir="5400000">
                  <a:srgbClr val="000000">
                    <a:alpha val="65000"/>
                  </a:srgbClr>
                </a:innerShdw>
              </a:effectLst>
            </a:endParaRPr>
          </a:p>
        </p:txBody>
      </p:sp>
      <p:sp>
        <p:nvSpPr>
          <p:cNvPr id="39" name="Text Box 225"/>
          <p:cNvSpPr txBox="1"/>
          <p:nvPr/>
        </p:nvSpPr>
        <p:spPr>
          <a:xfrm>
            <a:off x="5665695" y="3915728"/>
            <a:ext cx="1011648" cy="2485072"/>
          </a:xfrm>
          <a:prstGeom prst="rect">
            <a:avLst/>
          </a:prstGeom>
          <a:solidFill>
            <a:schemeClr val="accent3">
              <a:lumMod val="40000"/>
              <a:lumOff val="60000"/>
            </a:schemeClr>
          </a:solidFill>
          <a:ln w="38100">
            <a:solidFill>
              <a:schemeClr val="accent3">
                <a:lumMod val="50000"/>
              </a:schemeClr>
            </a:solidFill>
          </a:ln>
          <a:effectLst>
            <a:glow rad="76200">
              <a:schemeClr val="accent6">
                <a:lumMod val="75000"/>
                <a:alpha val="94000"/>
              </a:schemeClr>
            </a:glow>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smtClean="0">
                <a:solidFill>
                  <a:schemeClr val="accent3">
                    <a:lumMod val="50000"/>
                  </a:schemeClr>
                </a:solidFill>
                <a:effectLst/>
                <a:ea typeface="Calibri"/>
                <a:cs typeface="Times New Roman"/>
              </a:rPr>
              <a:t>7.  City people spoil Syrian camp. </a:t>
            </a:r>
            <a:br>
              <a:rPr lang="en-US" sz="1400" b="1" dirty="0" smtClean="0">
                <a:solidFill>
                  <a:schemeClr val="accent3">
                    <a:lumMod val="50000"/>
                  </a:schemeClr>
                </a:solidFill>
                <a:effectLst/>
                <a:ea typeface="Calibri"/>
                <a:cs typeface="Times New Roman"/>
              </a:rPr>
            </a:br>
            <a:r>
              <a:rPr lang="en-US" sz="1100" b="1" dirty="0" smtClean="0">
                <a:solidFill>
                  <a:srgbClr val="CC3399"/>
                </a:solidFill>
                <a:ea typeface="Calibri"/>
                <a:cs typeface="Times New Roman"/>
              </a:rPr>
              <a:t>2 Kings 7:16</a:t>
            </a:r>
            <a:r>
              <a:rPr lang="en-US" sz="1200" dirty="0">
                <a:ea typeface="Calibri"/>
                <a:cs typeface="Times New Roman"/>
              </a:rPr>
              <a:t/>
            </a:r>
            <a:br>
              <a:rPr lang="en-US" sz="1200" dirty="0">
                <a:ea typeface="Calibri"/>
                <a:cs typeface="Times New Roman"/>
              </a:rPr>
            </a:br>
            <a:r>
              <a:rPr lang="en-US" sz="1400" b="1" dirty="0" smtClean="0">
                <a:solidFill>
                  <a:schemeClr val="accent3">
                    <a:lumMod val="50000"/>
                  </a:schemeClr>
                </a:solidFill>
                <a:ea typeface="Calibri"/>
                <a:cs typeface="Times New Roman"/>
              </a:rPr>
              <a:t>Keeper of the gate is trampled. </a:t>
            </a:r>
            <a:r>
              <a:rPr lang="en-US" sz="1100" b="1" dirty="0" smtClean="0">
                <a:solidFill>
                  <a:schemeClr val="accent3">
                    <a:lumMod val="50000"/>
                  </a:schemeClr>
                </a:solidFill>
                <a:ea typeface="Calibri"/>
                <a:cs typeface="Times New Roman"/>
              </a:rPr>
              <a:t/>
            </a:r>
            <a:br>
              <a:rPr lang="en-US" sz="1100" b="1" dirty="0" smtClean="0">
                <a:solidFill>
                  <a:schemeClr val="accent3">
                    <a:lumMod val="50000"/>
                  </a:schemeClr>
                </a:solidFill>
                <a:ea typeface="Calibri"/>
                <a:cs typeface="Times New Roman"/>
              </a:rPr>
            </a:br>
            <a:r>
              <a:rPr lang="en-US" sz="1100" b="1" dirty="0" smtClean="0">
                <a:solidFill>
                  <a:srgbClr val="CC3399"/>
                </a:solidFill>
                <a:ea typeface="Calibri"/>
                <a:cs typeface="Times New Roman"/>
              </a:rPr>
              <a:t>2 Kings 7:17</a:t>
            </a:r>
            <a:endParaRPr lang="en-US" sz="1400" b="1" dirty="0" smtClean="0">
              <a:solidFill>
                <a:srgbClr val="CC3399"/>
              </a:solidFill>
              <a:effectLst/>
              <a:ea typeface="Calibri"/>
              <a:cs typeface="Times New Roman"/>
            </a:endParaRPr>
          </a:p>
        </p:txBody>
      </p:sp>
      <p:cxnSp>
        <p:nvCxnSpPr>
          <p:cNvPr id="33" name="Straight Connector 32"/>
          <p:cNvCxnSpPr>
            <a:cxnSpLocks/>
          </p:cNvCxnSpPr>
          <p:nvPr/>
        </p:nvCxnSpPr>
        <p:spPr>
          <a:xfrm flipV="1">
            <a:off x="3452622" y="3293157"/>
            <a:ext cx="575224" cy="389843"/>
          </a:xfrm>
          <a:prstGeom prst="line">
            <a:avLst/>
          </a:prstGeom>
          <a:noFill/>
          <a:ln w="57150" cap="flat" cmpd="sng" algn="ctr">
            <a:solidFill>
              <a:srgbClr val="00206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cxnSp>
        <p:nvCxnSpPr>
          <p:cNvPr id="40" name="Straight Connector 39"/>
          <p:cNvCxnSpPr>
            <a:cxnSpLocks/>
          </p:cNvCxnSpPr>
          <p:nvPr/>
        </p:nvCxnSpPr>
        <p:spPr>
          <a:xfrm flipV="1">
            <a:off x="6096000" y="3250295"/>
            <a:ext cx="1" cy="664480"/>
          </a:xfrm>
          <a:prstGeom prst="line">
            <a:avLst/>
          </a:prstGeom>
          <a:noFill/>
          <a:ln w="57150" cap="flat" cmpd="sng" algn="ctr">
            <a:solidFill>
              <a:schemeClr val="accent3">
                <a:lumMod val="50000"/>
              </a:schemeClr>
            </a:solidFill>
            <a:prstDash val="solid"/>
            <a:headEnd type="diamond" w="med" len="med"/>
            <a:tailEnd type="triangle" w="med" len="med"/>
          </a:ln>
          <a:effectLst>
            <a:glow rad="50800">
              <a:schemeClr val="accent6">
                <a:lumMod val="75000"/>
                <a:alpha val="85000"/>
              </a:schemeClr>
            </a:glow>
          </a:effectLst>
          <a:scene3d>
            <a:camera prst="orthographicFront"/>
            <a:lightRig rig="threePt" dir="t"/>
          </a:scene3d>
          <a:sp3d>
            <a:bevelT w="152400" h="50800" prst="softRound"/>
          </a:sp3d>
        </p:spPr>
      </p:cxnSp>
      <p:sp>
        <p:nvSpPr>
          <p:cNvPr id="45" name="Rectangle 44"/>
          <p:cNvSpPr/>
          <p:nvPr/>
        </p:nvSpPr>
        <p:spPr>
          <a:xfrm>
            <a:off x="76200" y="4876800"/>
            <a:ext cx="3276600" cy="193899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none" spc="0" dirty="0" smtClean="0">
                <a:ln w="1905">
                  <a:solidFill>
                    <a:schemeClr val="accent5">
                      <a:lumMod val="50000"/>
                    </a:schemeClr>
                  </a:solidFill>
                </a:ln>
                <a:solidFill>
                  <a:schemeClr val="accent5">
                    <a:lumMod val="75000"/>
                  </a:schemeClr>
                </a:solidFill>
                <a:effectLst>
                  <a:glow rad="127000">
                    <a:schemeClr val="bg1"/>
                  </a:glow>
                  <a:innerShdw blurRad="69850" dist="43180" dir="5400000">
                    <a:srgbClr val="000000">
                      <a:alpha val="65000"/>
                    </a:srgbClr>
                  </a:innerShdw>
                </a:effectLst>
                <a:latin typeface="Comic Sans MS" pitchFamily="66" charset="0"/>
              </a:rPr>
              <a:t>Remember: </a:t>
            </a:r>
            <a:br>
              <a:rPr lang="en-US" sz="2400" b="1" cap="none" spc="0" dirty="0" smtClean="0">
                <a:ln w="1905">
                  <a:solidFill>
                    <a:schemeClr val="accent5">
                      <a:lumMod val="50000"/>
                    </a:schemeClr>
                  </a:solidFill>
                </a:ln>
                <a:solidFill>
                  <a:schemeClr val="accent5">
                    <a:lumMod val="75000"/>
                  </a:schemeClr>
                </a:soli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solidFill>
                    <a:schemeClr val="accent5">
                      <a:lumMod val="50000"/>
                    </a:schemeClr>
                  </a:solidFill>
                </a:ln>
                <a:solidFill>
                  <a:schemeClr val="accent5">
                    <a:lumMod val="75000"/>
                  </a:schemeClr>
                </a:solidFill>
                <a:effectLst>
                  <a:glow rad="127000">
                    <a:schemeClr val="bg1"/>
                  </a:glow>
                  <a:innerShdw blurRad="69850" dist="43180" dir="5400000">
                    <a:srgbClr val="000000">
                      <a:alpha val="65000"/>
                    </a:srgbClr>
                  </a:innerShdw>
                </a:effectLst>
                <a:latin typeface="Comic Sans MS" pitchFamily="66" charset="0"/>
              </a:rPr>
              <a:t> All verses &amp; events must </a:t>
            </a:r>
            <a:r>
              <a:rPr lang="en-US" sz="2400" b="1" cap="none" spc="0" dirty="0" smtClean="0">
                <a:ln w="1905">
                  <a:solidFill>
                    <a:schemeClr val="accent5">
                      <a:lumMod val="50000"/>
                    </a:schemeClr>
                  </a:solidFill>
                </a:ln>
                <a:gradFill>
                  <a:gsLst>
                    <a:gs pos="0">
                      <a:srgbClr val="FF3399"/>
                    </a:gs>
                    <a:gs pos="25000">
                      <a:srgbClr val="FF6633"/>
                    </a:gs>
                    <a:gs pos="50000">
                      <a:srgbClr val="FFFF00"/>
                    </a:gs>
                    <a:gs pos="75000">
                      <a:srgbClr val="01A78F"/>
                    </a:gs>
                    <a:gs pos="100000">
                      <a:srgbClr val="3366FF"/>
                    </a:gs>
                  </a:gsLst>
                  <a:lin ang="13500000" scaled="0"/>
                </a:gradFill>
                <a:effectLst>
                  <a:glow rad="127000">
                    <a:schemeClr val="bg1"/>
                  </a:glow>
                  <a:innerShdw blurRad="69850" dist="43180" dir="5400000">
                    <a:srgbClr val="000000">
                      <a:alpha val="65000"/>
                    </a:srgbClr>
                  </a:innerShdw>
                </a:effectLst>
                <a:latin typeface="Comic Sans MS" pitchFamily="66" charset="0"/>
              </a:rPr>
              <a:t>move forward </a:t>
            </a:r>
            <a:r>
              <a:rPr lang="en-US" sz="2400" b="1" cap="none" spc="0" dirty="0" smtClean="0">
                <a:ln w="1905">
                  <a:solidFill>
                    <a:schemeClr val="accent5">
                      <a:lumMod val="50000"/>
                    </a:schemeClr>
                  </a:solidFill>
                </a:ln>
                <a:solidFill>
                  <a:schemeClr val="accent5">
                    <a:lumMod val="75000"/>
                  </a:schemeClr>
                </a:solidFill>
                <a:effectLst>
                  <a:glow rad="127000">
                    <a:schemeClr val="bg1"/>
                  </a:glow>
                  <a:innerShdw blurRad="69850" dist="43180" dir="5400000">
                    <a:srgbClr val="000000">
                      <a:alpha val="65000"/>
                    </a:srgbClr>
                  </a:innerShdw>
                </a:effectLst>
                <a:latin typeface="Comic Sans MS" pitchFamily="66" charset="0"/>
              </a:rPr>
              <a:t>in an orderly manner!</a:t>
            </a:r>
            <a:endParaRPr lang="en-US" sz="2400" b="1" cap="none" spc="0" dirty="0">
              <a:ln w="1905">
                <a:solidFill>
                  <a:schemeClr val="accent5">
                    <a:lumMod val="50000"/>
                  </a:schemeClr>
                </a:solidFill>
              </a:ln>
              <a:solidFill>
                <a:schemeClr val="accent5">
                  <a:lumMod val="75000"/>
                </a:schemeClr>
              </a:solidFill>
              <a:effectLst>
                <a:glow rad="127000">
                  <a:schemeClr val="bg1"/>
                </a:glow>
                <a:innerShdw blurRad="69850" dist="43180" dir="5400000">
                  <a:srgbClr val="000000">
                    <a:alpha val="65000"/>
                  </a:srgbClr>
                </a:innerShdw>
              </a:effectLst>
              <a:latin typeface="Comic Sans MS" pitchFamily="66" charset="0"/>
            </a:endParaRPr>
          </a:p>
        </p:txBody>
      </p:sp>
      <p:sp>
        <p:nvSpPr>
          <p:cNvPr id="34" name="Title 1"/>
          <p:cNvSpPr txBox="1">
            <a:spLocks/>
          </p:cNvSpPr>
          <p:nvPr/>
        </p:nvSpPr>
        <p:spPr>
          <a:xfrm>
            <a:off x="0" y="76199"/>
            <a:ext cx="9144000" cy="76200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rPr>
              <a:t>Forward Progressive Movement</a:t>
            </a:r>
            <a:endParaRPr lang="en-US" sz="48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endParaRPr>
          </a:p>
        </p:txBody>
      </p:sp>
      <p:sp>
        <p:nvSpPr>
          <p:cNvPr id="35" name="Left Bracket 34"/>
          <p:cNvSpPr/>
          <p:nvPr/>
        </p:nvSpPr>
        <p:spPr>
          <a:xfrm rot="5400000">
            <a:off x="5975144" y="2491624"/>
            <a:ext cx="181171" cy="705993"/>
          </a:xfrm>
          <a:prstGeom prst="leftBracket">
            <a:avLst>
              <a:gd name="adj" fmla="val 97759"/>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p:cNvCxnSpPr>
            <a:cxnSpLocks/>
          </p:cNvCxnSpPr>
          <p:nvPr/>
        </p:nvCxnSpPr>
        <p:spPr>
          <a:xfrm flipV="1">
            <a:off x="4859612" y="3250295"/>
            <a:ext cx="0" cy="432705"/>
          </a:xfrm>
          <a:prstGeom prst="line">
            <a:avLst/>
          </a:prstGeom>
          <a:noFill/>
          <a:ln w="57150" cap="flat" cmpd="sng" algn="ctr">
            <a:solidFill>
              <a:schemeClr val="tx1"/>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cxnSp>
        <p:nvCxnSpPr>
          <p:cNvPr id="24" name="Straight Connector 23"/>
          <p:cNvCxnSpPr>
            <a:cxnSpLocks/>
          </p:cNvCxnSpPr>
          <p:nvPr/>
        </p:nvCxnSpPr>
        <p:spPr>
          <a:xfrm flipV="1">
            <a:off x="5698871" y="2440115"/>
            <a:ext cx="0" cy="1133114"/>
          </a:xfrm>
          <a:prstGeom prst="line">
            <a:avLst/>
          </a:prstGeom>
          <a:noFill/>
          <a:ln w="57150" cap="flat" cmpd="sng" algn="ctr">
            <a:solidFill>
              <a:srgbClr val="CE528A"/>
            </a:solidFill>
            <a:prstDash val="solid"/>
            <a:headEnd type="oval" w="med" len="med"/>
            <a:tailEnd type="oval" w="med" len="med"/>
          </a:ln>
          <a:effectLst/>
          <a:scene3d>
            <a:camera prst="orthographicFront"/>
            <a:lightRig rig="threePt" dir="t"/>
          </a:scene3d>
          <a:sp3d>
            <a:bevelT w="152400" h="50800" prst="softRound"/>
          </a:sp3d>
        </p:spPr>
      </p:cxnSp>
    </p:spTree>
    <p:extLst>
      <p:ext uri="{BB962C8B-B14F-4D97-AF65-F5344CB8AC3E}">
        <p14:creationId xmlns:p14="http://schemas.microsoft.com/office/powerpoint/2010/main" val="134581003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500"/>
                                        <p:tgtEl>
                                          <p:spTgt spid="34"/>
                                        </p:tgtEl>
                                      </p:cBhvr>
                                    </p:animEffect>
                                  </p:childTnLst>
                                </p:cTn>
                              </p:par>
                            </p:childTnLst>
                          </p:cTn>
                        </p:par>
                        <p:par>
                          <p:cTn id="8" fill="hold">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250"/>
                                        <p:tgtEl>
                                          <p:spTgt spid="45"/>
                                        </p:tgtEl>
                                      </p:cBhvr>
                                    </p:animEffect>
                                    <p:anim calcmode="lin" valueType="num">
                                      <p:cBhvr>
                                        <p:cTn id="12" dur="1250" fill="hold"/>
                                        <p:tgtEl>
                                          <p:spTgt spid="45"/>
                                        </p:tgtEl>
                                        <p:attrNameLst>
                                          <p:attrName>ppt_x</p:attrName>
                                        </p:attrNameLst>
                                      </p:cBhvr>
                                      <p:tavLst>
                                        <p:tav tm="0">
                                          <p:val>
                                            <p:strVal val="#ppt_x"/>
                                          </p:val>
                                        </p:tav>
                                        <p:tav tm="100000">
                                          <p:val>
                                            <p:strVal val="#ppt_x"/>
                                          </p:val>
                                        </p:tav>
                                      </p:tavLst>
                                    </p:anim>
                                    <p:anim calcmode="lin" valueType="num">
                                      <p:cBhvr>
                                        <p:cTn id="13" dur="125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2750"/>
                                        <p:tgtEl>
                                          <p:spTgt spid="19"/>
                                        </p:tgtEl>
                                      </p:cBhvr>
                                    </p:animEffect>
                                  </p:childTnLst>
                                </p:cTn>
                              </p:par>
                            </p:childTnLst>
                          </p:cTn>
                        </p:par>
                        <p:par>
                          <p:cTn id="19" fill="hold">
                            <p:stCondLst>
                              <p:cond delay="275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2000"/>
                                        <p:tgtEl>
                                          <p:spTgt spid="35"/>
                                        </p:tgtEl>
                                      </p:cBhvr>
                                    </p:animEffect>
                                  </p:childTnLst>
                                </p:cTn>
                              </p:par>
                            </p:childTnLst>
                          </p:cTn>
                        </p:par>
                        <p:par>
                          <p:cTn id="33" fill="hold">
                            <p:stCondLst>
                              <p:cond delay="2000"/>
                            </p:stCondLst>
                            <p:childTnLst>
                              <p:par>
                                <p:cTn id="34" presetID="19" presetClass="emph" presetSubtype="0" fill="hold" grpId="2" nodeType="afterEffect">
                                  <p:stCondLst>
                                    <p:cond delay="0"/>
                                  </p:stCondLst>
                                  <p:childTnLst>
                                    <p:animClr clrSpc="rgb" dir="cw">
                                      <p:cBhvr override="childStyle">
                                        <p:cTn id="35" dur="1750" fill="hold"/>
                                        <p:tgtEl>
                                          <p:spTgt spid="35"/>
                                        </p:tgtEl>
                                        <p:attrNameLst>
                                          <p:attrName>style.color</p:attrName>
                                        </p:attrNameLst>
                                      </p:cBhvr>
                                      <p:to>
                                        <a:schemeClr val="accent2"/>
                                      </p:to>
                                    </p:animClr>
                                    <p:animClr clrSpc="rgb" dir="cw">
                                      <p:cBhvr>
                                        <p:cTn id="36" dur="1750" fill="hold"/>
                                        <p:tgtEl>
                                          <p:spTgt spid="35"/>
                                        </p:tgtEl>
                                        <p:attrNameLst>
                                          <p:attrName>fillcolor</p:attrName>
                                        </p:attrNameLst>
                                      </p:cBhvr>
                                      <p:to>
                                        <a:schemeClr val="accent2"/>
                                      </p:to>
                                    </p:animClr>
                                    <p:set>
                                      <p:cBhvr>
                                        <p:cTn id="37" dur="1750" fill="hold"/>
                                        <p:tgtEl>
                                          <p:spTgt spid="35"/>
                                        </p:tgtEl>
                                        <p:attrNameLst>
                                          <p:attrName>fill.type</p:attrName>
                                        </p:attrNameLst>
                                      </p:cBhvr>
                                      <p:to>
                                        <p:strVal val="solid"/>
                                      </p:to>
                                    </p:set>
                                    <p:set>
                                      <p:cBhvr>
                                        <p:cTn id="38" dur="1750" fill="hold"/>
                                        <p:tgtEl>
                                          <p:spTgt spid="35"/>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wipe(up)">
                                      <p:cBhvr>
                                        <p:cTn id="43" dur="1750"/>
                                        <p:tgtEl>
                                          <p:spTgt spid="15">
                                            <p:txEl>
                                              <p:pRg st="0" end="0"/>
                                            </p:txEl>
                                          </p:spTgt>
                                        </p:tgtEl>
                                      </p:cBhvr>
                                    </p:animEffect>
                                  </p:childTnLst>
                                </p:cTn>
                              </p:par>
                            </p:childTnLst>
                          </p:cTn>
                        </p:par>
                        <p:par>
                          <p:cTn id="44" fill="hold">
                            <p:stCondLst>
                              <p:cond delay="1750"/>
                            </p:stCondLst>
                            <p:childTnLst>
                              <p:par>
                                <p:cTn id="45" presetID="22" presetClass="entr" presetSubtype="1"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1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wipe(up)">
                                      <p:cBhvr>
                                        <p:cTn id="52" dur="1750"/>
                                        <p:tgtEl>
                                          <p:spTgt spid="28">
                                            <p:txEl>
                                              <p:pRg st="0" end="0"/>
                                            </p:txEl>
                                          </p:spTgt>
                                        </p:tgtEl>
                                      </p:cBhvr>
                                    </p:animEffect>
                                  </p:childTnLst>
                                </p:cTn>
                              </p:par>
                            </p:childTnLst>
                          </p:cTn>
                        </p:par>
                        <p:par>
                          <p:cTn id="53" fill="hold">
                            <p:stCondLst>
                              <p:cond delay="1750"/>
                            </p:stCondLst>
                            <p:childTnLst>
                              <p:par>
                                <p:cTn id="54" presetID="22" presetClass="entr" presetSubtype="1"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up)">
                                      <p:cBhvr>
                                        <p:cTn id="56" dur="1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0">
                                            <p:txEl>
                                              <p:pRg st="0" end="0"/>
                                            </p:txEl>
                                          </p:spTgt>
                                        </p:tgtEl>
                                        <p:attrNameLst>
                                          <p:attrName>style.visibility</p:attrName>
                                        </p:attrNameLst>
                                      </p:cBhvr>
                                      <p:to>
                                        <p:strVal val="visible"/>
                                      </p:to>
                                    </p:set>
                                    <p:animEffect transition="in" filter="wipe(up)">
                                      <p:cBhvr>
                                        <p:cTn id="61" dur="1750"/>
                                        <p:tgtEl>
                                          <p:spTgt spid="30">
                                            <p:txEl>
                                              <p:pRg st="0" end="0"/>
                                            </p:txEl>
                                          </p:spTgt>
                                        </p:tgtEl>
                                      </p:cBhvr>
                                    </p:animEffect>
                                  </p:childTnLst>
                                </p:cTn>
                              </p:par>
                            </p:childTnLst>
                          </p:cTn>
                        </p:par>
                        <p:par>
                          <p:cTn id="62" fill="hold">
                            <p:stCondLst>
                              <p:cond delay="1750"/>
                            </p:stCondLst>
                            <p:childTnLst>
                              <p:par>
                                <p:cTn id="63" presetID="22" presetClass="entr" presetSubtype="1"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up)">
                                      <p:cBhvr>
                                        <p:cTn id="65" dur="1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wipe(left)">
                                      <p:cBhvr>
                                        <p:cTn id="70" dur="1750"/>
                                        <p:tgtEl>
                                          <p:spTgt spid="18">
                                            <p:txEl>
                                              <p:pRg st="0" end="0"/>
                                            </p:txEl>
                                          </p:spTgt>
                                        </p:tgtEl>
                                      </p:cBhvr>
                                    </p:animEffect>
                                  </p:childTnLst>
                                </p:cTn>
                              </p:par>
                            </p:childTnLst>
                          </p:cTn>
                        </p:par>
                        <p:par>
                          <p:cTn id="71" fill="hold">
                            <p:stCondLst>
                              <p:cond delay="1750"/>
                            </p:stCondLst>
                            <p:childTnLst>
                              <p:par>
                                <p:cTn id="72" presetID="22" presetClass="entr" presetSubtype="1"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up)">
                                      <p:cBhvr>
                                        <p:cTn id="74" dur="175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2000"/>
                                        <p:tgtEl>
                                          <p:spTgt spid="16"/>
                                        </p:tgtEl>
                                      </p:cBhvr>
                                    </p:animEffect>
                                  </p:childTnLst>
                                </p:cTn>
                              </p:par>
                            </p:childTnLst>
                          </p:cTn>
                        </p:par>
                        <p:par>
                          <p:cTn id="80" fill="hold">
                            <p:stCondLst>
                              <p:cond delay="2000"/>
                            </p:stCondLst>
                            <p:childTnLst>
                              <p:par>
                                <p:cTn id="81" presetID="22" presetClass="entr" presetSubtype="1"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20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13">
                                            <p:txEl>
                                              <p:pRg st="0" end="0"/>
                                            </p:txEl>
                                          </p:spTgt>
                                        </p:tgtEl>
                                        <p:attrNameLst>
                                          <p:attrName>style.visibility</p:attrName>
                                        </p:attrNameLst>
                                      </p:cBhvr>
                                      <p:to>
                                        <p:strVal val="visible"/>
                                      </p:to>
                                    </p:set>
                                    <p:animEffect transition="in" filter="wipe(up)">
                                      <p:cBhvr>
                                        <p:cTn id="88" dur="2000"/>
                                        <p:tgtEl>
                                          <p:spTgt spid="13">
                                            <p:txEl>
                                              <p:pRg st="0" end="0"/>
                                            </p:txEl>
                                          </p:spTgt>
                                        </p:tgtEl>
                                      </p:cBhvr>
                                    </p:animEffect>
                                  </p:childTnLst>
                                </p:cTn>
                              </p:par>
                            </p:childTnLst>
                          </p:cTn>
                        </p:par>
                        <p:par>
                          <p:cTn id="89" fill="hold">
                            <p:stCondLst>
                              <p:cond delay="2000"/>
                            </p:stCondLst>
                            <p:childTnLst>
                              <p:par>
                                <p:cTn id="90" presetID="22" presetClass="entr" presetSubtype="4"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down)">
                                      <p:cBhvr>
                                        <p:cTn id="92" dur="175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11">
                                            <p:txEl>
                                              <p:pRg st="0" end="0"/>
                                            </p:txEl>
                                          </p:spTgt>
                                        </p:tgtEl>
                                        <p:attrNameLst>
                                          <p:attrName>style.visibility</p:attrName>
                                        </p:attrNameLst>
                                      </p:cBhvr>
                                      <p:to>
                                        <p:strVal val="visible"/>
                                      </p:to>
                                    </p:set>
                                    <p:animEffect transition="in" filter="wipe(up)">
                                      <p:cBhvr>
                                        <p:cTn id="97" dur="2000"/>
                                        <p:tgtEl>
                                          <p:spTgt spid="11">
                                            <p:txEl>
                                              <p:pRg st="0" end="0"/>
                                            </p:txEl>
                                          </p:spTgt>
                                        </p:tgtEl>
                                      </p:cBhvr>
                                    </p:animEffect>
                                  </p:childTnLst>
                                </p:cTn>
                              </p:par>
                            </p:childTnLst>
                          </p:cTn>
                        </p:par>
                        <p:par>
                          <p:cTn id="98" fill="hold">
                            <p:stCondLst>
                              <p:cond delay="2000"/>
                            </p:stCondLst>
                            <p:childTnLst>
                              <p:par>
                                <p:cTn id="99" presetID="2" presetClass="entr" presetSubtype="6" fill="hold" nodeType="after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1500" fill="hold"/>
                                        <p:tgtEl>
                                          <p:spTgt spid="36"/>
                                        </p:tgtEl>
                                        <p:attrNameLst>
                                          <p:attrName>ppt_x</p:attrName>
                                        </p:attrNameLst>
                                      </p:cBhvr>
                                      <p:tavLst>
                                        <p:tav tm="0">
                                          <p:val>
                                            <p:strVal val="1+#ppt_w/2"/>
                                          </p:val>
                                        </p:tav>
                                        <p:tav tm="100000">
                                          <p:val>
                                            <p:strVal val="#ppt_x"/>
                                          </p:val>
                                        </p:tav>
                                      </p:tavLst>
                                    </p:anim>
                                    <p:anim calcmode="lin" valueType="num">
                                      <p:cBhvr additive="base">
                                        <p:cTn id="102" dur="1500" fill="hold"/>
                                        <p:tgtEl>
                                          <p:spTgt spid="36"/>
                                        </p:tgtEl>
                                        <p:attrNameLst>
                                          <p:attrName>ppt_y</p:attrName>
                                        </p:attrNameLst>
                                      </p:cBhvr>
                                      <p:tavLst>
                                        <p:tav tm="0">
                                          <p:val>
                                            <p:strVal val="1+#ppt_h/2"/>
                                          </p:val>
                                        </p:tav>
                                        <p:tav tm="100000">
                                          <p:val>
                                            <p:strVal val="#ppt_y"/>
                                          </p:val>
                                        </p:tav>
                                      </p:tavLst>
                                    </p:anim>
                                  </p:childTnLst>
                                </p:cTn>
                              </p:par>
                            </p:childTnLst>
                          </p:cTn>
                        </p:par>
                        <p:par>
                          <p:cTn id="103" fill="hold">
                            <p:stCondLst>
                              <p:cond delay="3500"/>
                            </p:stCondLst>
                            <p:childTnLst>
                              <p:par>
                                <p:cTn id="104" presetID="32" presetClass="emph" presetSubtype="0" repeatCount="3000" fill="hold" nodeType="afterEffect">
                                  <p:stCondLst>
                                    <p:cond delay="0"/>
                                  </p:stCondLst>
                                  <p:childTnLst>
                                    <p:animRot by="120000">
                                      <p:cBhvr>
                                        <p:cTn id="105" dur="275" fill="hold">
                                          <p:stCondLst>
                                            <p:cond delay="0"/>
                                          </p:stCondLst>
                                        </p:cTn>
                                        <p:tgtEl>
                                          <p:spTgt spid="24"/>
                                        </p:tgtEl>
                                        <p:attrNameLst>
                                          <p:attrName>r</p:attrName>
                                        </p:attrNameLst>
                                      </p:cBhvr>
                                    </p:animRot>
                                    <p:animRot by="-240000">
                                      <p:cBhvr>
                                        <p:cTn id="106" dur="550" fill="hold">
                                          <p:stCondLst>
                                            <p:cond delay="550"/>
                                          </p:stCondLst>
                                        </p:cTn>
                                        <p:tgtEl>
                                          <p:spTgt spid="24"/>
                                        </p:tgtEl>
                                        <p:attrNameLst>
                                          <p:attrName>r</p:attrName>
                                        </p:attrNameLst>
                                      </p:cBhvr>
                                    </p:animRot>
                                    <p:animRot by="240000">
                                      <p:cBhvr>
                                        <p:cTn id="107" dur="550" fill="hold">
                                          <p:stCondLst>
                                            <p:cond delay="1100"/>
                                          </p:stCondLst>
                                        </p:cTn>
                                        <p:tgtEl>
                                          <p:spTgt spid="24"/>
                                        </p:tgtEl>
                                        <p:attrNameLst>
                                          <p:attrName>r</p:attrName>
                                        </p:attrNameLst>
                                      </p:cBhvr>
                                    </p:animRot>
                                    <p:animRot by="-240000">
                                      <p:cBhvr>
                                        <p:cTn id="108" dur="550" fill="hold">
                                          <p:stCondLst>
                                            <p:cond delay="1650"/>
                                          </p:stCondLst>
                                        </p:cTn>
                                        <p:tgtEl>
                                          <p:spTgt spid="24"/>
                                        </p:tgtEl>
                                        <p:attrNameLst>
                                          <p:attrName>r</p:attrName>
                                        </p:attrNameLst>
                                      </p:cBhvr>
                                    </p:animRot>
                                    <p:animRot by="120000">
                                      <p:cBhvr>
                                        <p:cTn id="109" dur="550" fill="hold">
                                          <p:stCondLst>
                                            <p:cond delay="2200"/>
                                          </p:stCondLst>
                                        </p:cTn>
                                        <p:tgtEl>
                                          <p:spTgt spid="24"/>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39">
                                            <p:txEl>
                                              <p:pRg st="0" end="0"/>
                                            </p:txEl>
                                          </p:spTgt>
                                        </p:tgtEl>
                                        <p:attrNameLst>
                                          <p:attrName>style.visibility</p:attrName>
                                        </p:attrNameLst>
                                      </p:cBhvr>
                                      <p:to>
                                        <p:strVal val="visible"/>
                                      </p:to>
                                    </p:set>
                                    <p:animEffect transition="in" filter="wipe(up)">
                                      <p:cBhvr>
                                        <p:cTn id="114" dur="2000"/>
                                        <p:tgtEl>
                                          <p:spTgt spid="39">
                                            <p:txEl>
                                              <p:pRg st="0" end="0"/>
                                            </p:txEl>
                                          </p:spTgt>
                                        </p:tgtEl>
                                      </p:cBhvr>
                                    </p:animEffect>
                                  </p:childTnLst>
                                </p:cTn>
                              </p:par>
                            </p:childTnLst>
                          </p:cTn>
                        </p:par>
                        <p:par>
                          <p:cTn id="115" fill="hold">
                            <p:stCondLst>
                              <p:cond delay="2000"/>
                            </p:stCondLst>
                            <p:childTnLst>
                              <p:par>
                                <p:cTn id="116" presetID="22" presetClass="entr" presetSubtype="4"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20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12">
                                            <p:txEl>
                                              <p:pRg st="0" end="0"/>
                                            </p:txEl>
                                          </p:spTgt>
                                        </p:tgtEl>
                                        <p:attrNameLst>
                                          <p:attrName>style.visibility</p:attrName>
                                        </p:attrNameLst>
                                      </p:cBhvr>
                                      <p:to>
                                        <p:strVal val="visible"/>
                                      </p:to>
                                    </p:set>
                                    <p:animEffect transition="in" filter="wipe(up)">
                                      <p:cBhvr>
                                        <p:cTn id="123" dur="2000"/>
                                        <p:tgtEl>
                                          <p:spTgt spid="12">
                                            <p:txEl>
                                              <p:pRg st="0" end="0"/>
                                            </p:txEl>
                                          </p:spTgt>
                                        </p:tgtEl>
                                      </p:cBhvr>
                                    </p:animEffect>
                                  </p:childTnLst>
                                </p:cTn>
                              </p:par>
                            </p:childTnLst>
                          </p:cTn>
                        </p:par>
                        <p:par>
                          <p:cTn id="124" fill="hold">
                            <p:stCondLst>
                              <p:cond delay="2000"/>
                            </p:stCondLst>
                            <p:childTnLst>
                              <p:par>
                                <p:cTn id="125" presetID="22" presetClass="entr" presetSubtype="4" fill="hold" nodeType="after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wipe(down)">
                                      <p:cBhvr>
                                        <p:cTn id="1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animBg="1"/>
      <p:bldP spid="32" grpId="0"/>
      <p:bldP spid="45" grpId="0"/>
      <p:bldP spid="34" grpId="0"/>
      <p:bldP spid="35" grpId="0" animBg="1"/>
      <p:bldP spid="3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18" y="152400"/>
            <a:ext cx="7421882" cy="1981200"/>
          </a:xfrm>
        </p:spPr>
        <p:txBody>
          <a:bodyPr>
            <a:normAutofit fontScale="90000"/>
            <a:scene3d>
              <a:camera prst="orthographicFront"/>
              <a:lightRig rig="threePt" dir="t"/>
            </a:scene3d>
            <a:sp3d extrusionH="57150">
              <a:bevelT w="38100" h="38100"/>
            </a:sp3d>
          </a:bodyPr>
          <a:lstStyle/>
          <a:p>
            <a: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Everyone wants to know if </a:t>
            </a:r>
            <a:b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King Jehoram was using a </a:t>
            </a:r>
            <a:b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sunset day commencement!</a:t>
            </a:r>
            <a:endParaRPr lang="en-US" dirty="0">
              <a:solidFill>
                <a:schemeClr val="accent6">
                  <a:lumMod val="40000"/>
                  <a:lumOff val="60000"/>
                </a:schemeClr>
              </a:solidFill>
              <a:effectLst>
                <a:glow rad="127000">
                  <a:schemeClr val="tx1"/>
                </a:glow>
                <a:outerShdw blurRad="50800" dist="39000" dir="5460000" algn="tl">
                  <a:srgbClr val="000000">
                    <a:alpha val="38000"/>
                  </a:srgbClr>
                </a:outerShdw>
              </a:effectLst>
            </a:endParaRPr>
          </a:p>
        </p:txBody>
      </p:sp>
      <p:sp>
        <p:nvSpPr>
          <p:cNvPr id="47" name="Slide Number Placeholder 1"/>
          <p:cNvSpPr>
            <a:spLocks noGrp="1"/>
          </p:cNvSpPr>
          <p:nvPr>
            <p:ph type="sldNum" sz="quarter" idx="12"/>
          </p:nvPr>
        </p:nvSpPr>
        <p:spPr>
          <a:xfrm>
            <a:off x="6934200" y="6400800"/>
            <a:ext cx="2133600" cy="365125"/>
          </a:xfrm>
        </p:spPr>
        <p:txBody>
          <a:bodyPr/>
          <a:lstStyle/>
          <a:p>
            <a:fld id="{F9EA9ADF-BF16-47CA-967F-74531E511AEB}" type="slidenum">
              <a:rPr lang="en-US" smtClean="0">
                <a:solidFill>
                  <a:schemeClr val="bg1"/>
                </a:solidFill>
              </a:rPr>
              <a:t>36</a:t>
            </a:fld>
            <a:endParaRPr lang="en-US" dirty="0">
              <a:solidFill>
                <a:schemeClr val="bg1"/>
              </a:solidFill>
            </a:endParaRPr>
          </a:p>
        </p:txBody>
      </p:sp>
      <p:pic>
        <p:nvPicPr>
          <p:cNvPr id="51" name="Picture 2" descr="C:\Users\Rae\Desktop\ki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34200" y="1571748"/>
            <a:ext cx="1981200" cy="27716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533400" y="2514600"/>
            <a:ext cx="6019800" cy="33528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The next chart will </a:t>
            </a:r>
            <a:r>
              <a:rPr lang="en-US" sz="3200" b="1" u="sng"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attempt</a:t>
            </a:r>
            <a: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 </a:t>
            </a:r>
            <a:b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t>to demonstrate the </a:t>
            </a:r>
            <a:br>
              <a:rPr lang="en-US" sz="3200" b="1" dirty="0" smtClean="0">
                <a:ln w="11430"/>
                <a:solidFill>
                  <a:schemeClr val="accent6">
                    <a:lumMod val="40000"/>
                    <a:lumOff val="60000"/>
                  </a:schemeClr>
                </a:soli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Forward Progressive </a:t>
            </a:r>
            <a:b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Movement according to </a:t>
            </a:r>
            <a:b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br>
            <a:r>
              <a:rPr lang="en-US" sz="40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rPr>
              <a:t>a sunset day-start.</a:t>
            </a:r>
            <a:endParaRPr lang="en-US" sz="40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chemeClr val="tx1"/>
                </a:glow>
                <a:outerShdw blurRad="50800" dist="39000" dir="5460000" algn="tl">
                  <a:srgbClr val="000000">
                    <a:alpha val="38000"/>
                  </a:srgbClr>
                </a:outerShdw>
              </a:effectLst>
            </a:endParaRPr>
          </a:p>
        </p:txBody>
      </p:sp>
      <p:sp>
        <p:nvSpPr>
          <p:cNvPr id="15" name="Notched Right Arrow 14"/>
          <p:cNvSpPr/>
          <p:nvPr/>
        </p:nvSpPr>
        <p:spPr>
          <a:xfrm>
            <a:off x="2743200" y="5909644"/>
            <a:ext cx="5791200" cy="643556"/>
          </a:xfrm>
          <a:prstGeom prst="notchedRightArrow">
            <a:avLst>
              <a:gd name="adj1" fmla="val 56315"/>
              <a:gd name="adj2" fmla="val 112209"/>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tileRect/>
          </a:gra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99885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out)">
                                      <p:cBhvr>
                                        <p:cTn id="7" dur="2000"/>
                                        <p:tgtEl>
                                          <p:spTgt spid="51"/>
                                        </p:tgtEl>
                                      </p:cBhvr>
                                    </p:animEffect>
                                  </p:childTnLst>
                                </p:cTn>
                              </p:par>
                            </p:childTnLst>
                          </p:cTn>
                        </p:par>
                        <p:par>
                          <p:cTn id="8" fill="hold">
                            <p:stCondLst>
                              <p:cond delay="2000"/>
                            </p:stCondLst>
                            <p:childTnLst>
                              <p:par>
                                <p:cTn id="9" presetID="16" presetClass="entr" presetSubtype="21" fill="hold" grpId="0"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500"/>
                                        <p:tgtEl>
                                          <p:spTgt spid="10"/>
                                        </p:tgtEl>
                                      </p:cBhvr>
                                    </p:animEffect>
                                  </p:childTnLst>
                                </p:cTn>
                              </p:par>
                            </p:childTnLst>
                          </p:cTn>
                        </p:par>
                        <p:par>
                          <p:cTn id="12" fill="hold">
                            <p:stCondLst>
                              <p:cond delay="5000"/>
                            </p:stCondLst>
                            <p:childTnLst>
                              <p:par>
                                <p:cTn id="13" presetID="22" presetClass="entr" presetSubtype="8" fill="hold" grpId="0" nodeType="afterEffect">
                                  <p:stCondLst>
                                    <p:cond delay="200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9" name="Text Box 225"/>
          <p:cNvSpPr txBox="1"/>
          <p:nvPr/>
        </p:nvSpPr>
        <p:spPr>
          <a:xfrm>
            <a:off x="1066800" y="4122620"/>
            <a:ext cx="1669753" cy="1998158"/>
          </a:xfrm>
          <a:prstGeom prst="rect">
            <a:avLst/>
          </a:prstGeom>
          <a:solidFill>
            <a:schemeClr val="accent3">
              <a:lumMod val="40000"/>
              <a:lumOff val="60000"/>
            </a:schemeClr>
          </a:solidFill>
          <a:ln w="38100">
            <a:solidFill>
              <a:schemeClr val="accent3">
                <a:lumMod val="50000"/>
              </a:schemeClr>
            </a:solidFill>
          </a:ln>
          <a:effectLst>
            <a:glow rad="76200">
              <a:schemeClr val="accent6">
                <a:lumMod val="75000"/>
                <a:alpha val="94000"/>
              </a:schemeClr>
            </a:glow>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smtClean="0">
                <a:solidFill>
                  <a:schemeClr val="accent2">
                    <a:lumMod val="75000"/>
                  </a:schemeClr>
                </a:solidFill>
                <a:ea typeface="Calibri"/>
                <a:cs typeface="Times New Roman"/>
              </a:rPr>
              <a:t>4. If it is Night #1, this is before the king’s anger at Elisha or any of the story events!</a:t>
            </a:r>
          </a:p>
          <a:p>
            <a:pPr algn="ctr">
              <a:lnSpc>
                <a:spcPct val="115000"/>
              </a:lnSpc>
              <a:spcAft>
                <a:spcPts val="1000"/>
              </a:spcAft>
            </a:pPr>
            <a:r>
              <a:rPr lang="en-US" sz="1600" b="1" dirty="0" smtClean="0">
                <a:ln>
                  <a:solidFill>
                    <a:schemeClr val="accent2">
                      <a:lumMod val="50000"/>
                    </a:schemeClr>
                  </a:solidFill>
                </a:ln>
                <a:gradFill flip="none" rotWithShape="1">
                  <a:gsLst>
                    <a:gs pos="0">
                      <a:srgbClr val="FFF200"/>
                    </a:gs>
                    <a:gs pos="45000">
                      <a:srgbClr val="FF7A00"/>
                    </a:gs>
                    <a:gs pos="70000">
                      <a:srgbClr val="FF0300"/>
                    </a:gs>
                    <a:gs pos="100000">
                      <a:srgbClr val="4D0808"/>
                    </a:gs>
                  </a:gsLst>
                  <a:lin ang="10800000" scaled="1"/>
                  <a:tileRect/>
                </a:gradFill>
                <a:effectLst/>
                <a:latin typeface="Cooper Black" pitchFamily="18" charset="0"/>
                <a:ea typeface="Calibri"/>
                <a:cs typeface="Times New Roman"/>
              </a:rPr>
              <a:t>Everything is backwards.</a:t>
            </a:r>
          </a:p>
        </p:txBody>
      </p:sp>
      <p:sp>
        <p:nvSpPr>
          <p:cNvPr id="5" name="Rectangle 4"/>
          <p:cNvSpPr/>
          <p:nvPr/>
        </p:nvSpPr>
        <p:spPr>
          <a:xfrm>
            <a:off x="0" y="5498"/>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3">
                    <a:lumMod val="60000"/>
                    <a:lumOff val="40000"/>
                  </a:schemeClr>
                </a:solidFill>
                <a:effectLst>
                  <a:outerShdw blurRad="50800" dist="39000" dir="5460000" algn="tl">
                    <a:srgbClr val="000000">
                      <a:alpha val="38000"/>
                    </a:srgbClr>
                  </a:outerShdw>
                </a:effectLst>
              </a:rPr>
              <a:t>Did the King honor a sunset day?</a:t>
            </a:r>
            <a:endParaRPr lang="en-US" sz="4800" b="1" cap="none" spc="0" dirty="0">
              <a:ln w="11430"/>
              <a:solidFill>
                <a:schemeClr val="accent3">
                  <a:lumMod val="60000"/>
                  <a:lumOff val="40000"/>
                </a:schemeClr>
              </a:soli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12"/>
          </p:nvPr>
        </p:nvSpPr>
        <p:spPr>
          <a:xfrm>
            <a:off x="6934200" y="6492875"/>
            <a:ext cx="2133600" cy="365125"/>
          </a:xfrm>
        </p:spPr>
        <p:txBody>
          <a:bodyPr/>
          <a:lstStyle/>
          <a:p>
            <a:fld id="{F9EA9ADF-BF16-47CA-967F-74531E511AEB}" type="slidenum">
              <a:rPr lang="en-US" smtClean="0">
                <a:solidFill>
                  <a:schemeClr val="bg1"/>
                </a:solidFill>
              </a:rPr>
              <a:t>37</a:t>
            </a:fld>
            <a:endParaRPr lang="en-US"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264799278"/>
              </p:ext>
            </p:extLst>
          </p:nvPr>
        </p:nvGraphicFramePr>
        <p:xfrm>
          <a:off x="884977" y="2900362"/>
          <a:ext cx="7268423" cy="492697"/>
        </p:xfrm>
        <a:graphic>
          <a:graphicData uri="http://schemas.openxmlformats.org/drawingml/2006/table">
            <a:tbl>
              <a:tblPr firstRow="1" firstCol="1" bandRow="1">
                <a:tableStyleId>{5C22544A-7EE6-4342-B048-85BDC9FD1C3A}</a:tableStyleId>
              </a:tblPr>
              <a:tblGrid>
                <a:gridCol w="241938"/>
                <a:gridCol w="1853139"/>
                <a:gridCol w="231642"/>
                <a:gridCol w="2165683"/>
                <a:gridCol w="261421"/>
                <a:gridCol w="2289519"/>
                <a:gridCol w="225081"/>
              </a:tblGrid>
              <a:tr h="492697">
                <a:tc>
                  <a:txBody>
                    <a:bodyPr/>
                    <a:lstStyle/>
                    <a:p>
                      <a:pPr marL="0" marR="0" algn="l">
                        <a:lnSpc>
                          <a:spcPct val="115000"/>
                        </a:lnSpc>
                        <a:spcBef>
                          <a:spcPts val="0"/>
                        </a:spcBef>
                        <a:spcAft>
                          <a:spcPts val="0"/>
                        </a:spcAft>
                      </a:pPr>
                      <a:r>
                        <a:rPr lang="en-US" sz="1200" dirty="0">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smtClean="0">
                          <a:ln>
                            <a:noFill/>
                          </a:ln>
                          <a:effectLst/>
                        </a:rPr>
                        <a:t>#1 Night Season</a:t>
                      </a:r>
                      <a:endParaRPr lang="en-US" sz="1200" dirty="0">
                        <a:ln>
                          <a:noFill/>
                        </a:ln>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smtClean="0">
                          <a:ln>
                            <a:solidFill>
                              <a:srgbClr val="002060"/>
                            </a:solidFill>
                          </a:ln>
                          <a:effectLst/>
                        </a:rPr>
                        <a:t>Day</a:t>
                      </a:r>
                      <a:r>
                        <a:rPr lang="en-US" sz="1900" baseline="0" dirty="0" smtClean="0">
                          <a:ln>
                            <a:solidFill>
                              <a:srgbClr val="002060"/>
                            </a:solidFill>
                          </a:ln>
                          <a:effectLst/>
                        </a:rPr>
                        <a:t> </a:t>
                      </a:r>
                      <a:r>
                        <a:rPr lang="en-US" sz="1900" dirty="0" smtClean="0">
                          <a:ln>
                            <a:solidFill>
                              <a:srgbClr val="002060"/>
                            </a:solidFill>
                          </a:ln>
                          <a:effectLst/>
                        </a:rPr>
                        <a:t>Season</a:t>
                      </a:r>
                      <a:endParaRPr lang="en-US" sz="1200" dirty="0">
                        <a:ln>
                          <a:solidFill>
                            <a:srgbClr val="00206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smtClean="0">
                          <a:ln>
                            <a:noFill/>
                          </a:ln>
                          <a:effectLst/>
                        </a:rPr>
                        <a:t>#2 Night Season</a:t>
                      </a:r>
                      <a:endParaRPr lang="en-US" sz="1200" dirty="0">
                        <a:ln>
                          <a:no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r>
            </a:tbl>
          </a:graphicData>
        </a:graphic>
      </p:graphicFrame>
      <p:sp>
        <p:nvSpPr>
          <p:cNvPr id="12" name="Text Box 225"/>
          <p:cNvSpPr txBox="1"/>
          <p:nvPr/>
        </p:nvSpPr>
        <p:spPr>
          <a:xfrm>
            <a:off x="4340522" y="897455"/>
            <a:ext cx="2212678" cy="1122720"/>
          </a:xfrm>
          <a:prstGeom prst="rect">
            <a:avLst/>
          </a:prstGeom>
          <a:solidFill>
            <a:schemeClr val="accent5">
              <a:lumMod val="20000"/>
              <a:lumOff val="80000"/>
            </a:schemeClr>
          </a:solidFill>
          <a:ln w="38100">
            <a:solidFill>
              <a:schemeClr val="accent2">
                <a:lumMod val="75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a:solidFill>
                  <a:schemeClr val="accent2">
                    <a:lumMod val="75000"/>
                  </a:schemeClr>
                </a:solidFill>
                <a:ea typeface="Calibri"/>
                <a:cs typeface="Times New Roman"/>
              </a:rPr>
              <a:t>2</a:t>
            </a:r>
            <a:r>
              <a:rPr lang="en-US" sz="1400" b="1" dirty="0" smtClean="0">
                <a:solidFill>
                  <a:schemeClr val="accent2">
                    <a:lumMod val="75000"/>
                  </a:schemeClr>
                </a:solidFill>
                <a:ea typeface="Calibri"/>
                <a:cs typeface="Times New Roman"/>
              </a:rPr>
              <a:t>.  This means Elisha has about 9 hours to live before the 24 hour day ends at sunset.</a:t>
            </a:r>
            <a:endParaRPr lang="en-US" sz="1200" dirty="0">
              <a:solidFill>
                <a:srgbClr val="CC3399"/>
              </a:solidFill>
              <a:ea typeface="Calibri"/>
              <a:cs typeface="Times New Roman"/>
            </a:endParaRPr>
          </a:p>
        </p:txBody>
      </p:sp>
      <p:sp>
        <p:nvSpPr>
          <p:cNvPr id="14" name="Text Box 26"/>
          <p:cNvSpPr txBox="1"/>
          <p:nvPr/>
        </p:nvSpPr>
        <p:spPr>
          <a:xfrm>
            <a:off x="1213593" y="2270519"/>
            <a:ext cx="2347912" cy="3580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dirty="0" smtClean="0">
                <a:ln>
                  <a:solidFill>
                    <a:sysClr val="windowText" lastClr="000000"/>
                  </a:solidFill>
                </a:ln>
                <a:solidFill>
                  <a:srgbClr val="CE528A"/>
                </a:solidFill>
                <a:effectLst>
                  <a:glow rad="63500">
                    <a:srgbClr val="FEF4EC"/>
                  </a:glow>
                  <a:outerShdw blurRad="69850" dist="43180" dir="5400000" sx="0" sy="0">
                    <a:srgbClr val="000000">
                      <a:alpha val="65000"/>
                    </a:srgbClr>
                  </a:outerShdw>
                </a:effectLst>
                <a:latin typeface="+mj-lt"/>
                <a:ea typeface="Calibri"/>
                <a:cs typeface="Times New Roman"/>
              </a:rPr>
              <a:t>Begins New Day   </a:t>
            </a:r>
            <a:endParaRPr lang="en-US" sz="1050" dirty="0">
              <a:ln>
                <a:solidFill>
                  <a:sysClr val="windowText" lastClr="000000"/>
                </a:solidFill>
              </a:ln>
              <a:effectLst>
                <a:glow rad="63500">
                  <a:srgbClr val="FEF4EC"/>
                </a:glow>
                <a:outerShdw blurRad="69850" dist="43180" dir="5400000" sx="0" sy="0">
                  <a:srgbClr val="000000">
                    <a:alpha val="65000"/>
                  </a:srgbClr>
                </a:outerShdw>
              </a:effectLst>
              <a:latin typeface="+mj-lt"/>
              <a:ea typeface="Calibri"/>
              <a:cs typeface="Times New Roman"/>
            </a:endParaRPr>
          </a:p>
        </p:txBody>
      </p:sp>
      <p:sp>
        <p:nvSpPr>
          <p:cNvPr id="15" name="Text Box 226"/>
          <p:cNvSpPr txBox="1"/>
          <p:nvPr/>
        </p:nvSpPr>
        <p:spPr>
          <a:xfrm>
            <a:off x="1143000" y="914400"/>
            <a:ext cx="2971800" cy="1073083"/>
          </a:xfrm>
          <a:prstGeom prst="rect">
            <a:avLst/>
          </a:prstGeom>
          <a:solidFill>
            <a:schemeClr val="accent6">
              <a:lumMod val="20000"/>
              <a:lumOff val="80000"/>
            </a:schemeClr>
          </a:solidFill>
          <a:ln w="38100">
            <a:solidFill>
              <a:srgbClr val="FFFF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chemeClr val="accent3">
                    <a:lumMod val="50000"/>
                  </a:schemeClr>
                </a:solidFill>
                <a:effectLst/>
                <a:ea typeface="Calibri"/>
                <a:cs typeface="Times New Roman"/>
              </a:rPr>
              <a:t>1.  </a:t>
            </a:r>
            <a:r>
              <a:rPr lang="en-US" sz="1400" b="1" dirty="0" smtClean="0">
                <a:solidFill>
                  <a:schemeClr val="accent3">
                    <a:lumMod val="50000"/>
                  </a:schemeClr>
                </a:solidFill>
                <a:effectLst/>
                <a:ea typeface="Calibri"/>
                <a:cs typeface="Times New Roman"/>
              </a:rPr>
              <a:t>It was during the Day Season that King Jehoram threatened Elisha </a:t>
            </a:r>
            <a:br>
              <a:rPr lang="en-US" sz="1400" b="1" dirty="0" smtClean="0">
                <a:solidFill>
                  <a:schemeClr val="accent3">
                    <a:lumMod val="50000"/>
                  </a:schemeClr>
                </a:solidFill>
                <a:effectLst/>
                <a:ea typeface="Calibri"/>
                <a:cs typeface="Times New Roman"/>
              </a:rPr>
            </a:br>
            <a:r>
              <a:rPr lang="en-US" sz="1400" b="1" dirty="0" smtClean="0">
                <a:solidFill>
                  <a:schemeClr val="accent3">
                    <a:lumMod val="50000"/>
                  </a:schemeClr>
                </a:solidFill>
                <a:effectLst/>
                <a:ea typeface="Calibri"/>
                <a:cs typeface="Times New Roman"/>
              </a:rPr>
              <a:t>he would lose his head </a:t>
            </a:r>
            <a:r>
              <a:rPr lang="en-US" sz="1400" b="1" dirty="0">
                <a:solidFill>
                  <a:schemeClr val="accent3">
                    <a:lumMod val="50000"/>
                  </a:schemeClr>
                </a:solidFill>
                <a:effectLst/>
                <a:ea typeface="Calibri"/>
                <a:cs typeface="Times New Roman"/>
              </a:rPr>
              <a:t>before </a:t>
            </a:r>
            <a:r>
              <a:rPr lang="en-US" sz="1400" b="1" dirty="0" smtClean="0">
                <a:solidFill>
                  <a:schemeClr val="accent3">
                    <a:lumMod val="50000"/>
                  </a:schemeClr>
                </a:solidFill>
                <a:effectLst/>
                <a:ea typeface="Calibri"/>
                <a:cs typeface="Times New Roman"/>
              </a:rPr>
              <a:t/>
            </a:r>
            <a:br>
              <a:rPr lang="en-US" sz="1400" b="1" dirty="0" smtClean="0">
                <a:solidFill>
                  <a:schemeClr val="accent3">
                    <a:lumMod val="50000"/>
                  </a:schemeClr>
                </a:solidFill>
                <a:effectLst/>
                <a:ea typeface="Calibri"/>
                <a:cs typeface="Times New Roman"/>
              </a:rPr>
            </a:br>
            <a:r>
              <a:rPr lang="en-US" sz="1400" b="1" dirty="0" smtClean="0">
                <a:solidFill>
                  <a:schemeClr val="accent3">
                    <a:lumMod val="50000"/>
                  </a:schemeClr>
                </a:solidFill>
                <a:effectLst/>
                <a:ea typeface="Calibri"/>
                <a:cs typeface="Times New Roman"/>
              </a:rPr>
              <a:t>this </a:t>
            </a:r>
            <a:r>
              <a:rPr lang="en-US" sz="1400" b="1" dirty="0">
                <a:solidFill>
                  <a:schemeClr val="accent3">
                    <a:lumMod val="50000"/>
                  </a:schemeClr>
                </a:solidFill>
                <a:effectLst/>
                <a:ea typeface="Calibri"/>
                <a:cs typeface="Times New Roman"/>
              </a:rPr>
              <a:t>day </a:t>
            </a:r>
            <a:r>
              <a:rPr lang="en-US" sz="1400" b="1" dirty="0" smtClean="0">
                <a:solidFill>
                  <a:schemeClr val="accent3">
                    <a:lumMod val="50000"/>
                  </a:schemeClr>
                </a:solidFill>
                <a:effectLst/>
                <a:ea typeface="Calibri"/>
                <a:cs typeface="Times New Roman"/>
              </a:rPr>
              <a:t>was </a:t>
            </a:r>
            <a:r>
              <a:rPr lang="en-US" sz="1400" b="1" dirty="0">
                <a:solidFill>
                  <a:schemeClr val="accent3">
                    <a:lumMod val="50000"/>
                  </a:schemeClr>
                </a:solidFill>
                <a:effectLst/>
                <a:ea typeface="Calibri"/>
                <a:cs typeface="Times New Roman"/>
              </a:rPr>
              <a:t>over</a:t>
            </a:r>
            <a:r>
              <a:rPr lang="en-US" sz="1400" b="1" dirty="0" smtClean="0">
                <a:solidFill>
                  <a:schemeClr val="accent3">
                    <a:lumMod val="50000"/>
                  </a:schemeClr>
                </a:solidFill>
                <a:effectLst/>
                <a:ea typeface="Calibri"/>
                <a:cs typeface="Times New Roman"/>
              </a:rPr>
              <a:t>. </a:t>
            </a:r>
            <a:endParaRPr lang="en-US" sz="1200" dirty="0">
              <a:solidFill>
                <a:schemeClr val="accent3">
                  <a:lumMod val="50000"/>
                </a:schemeClr>
              </a:solidFill>
              <a:effectLst/>
              <a:ea typeface="Calibri"/>
              <a:cs typeface="Times New Roman"/>
            </a:endParaRPr>
          </a:p>
        </p:txBody>
      </p:sp>
      <p:sp>
        <p:nvSpPr>
          <p:cNvPr id="19" name="Rectangle 19"/>
          <p:cNvSpPr>
            <a:spLocks noChangeArrowheads="1"/>
          </p:cNvSpPr>
          <p:nvPr/>
        </p:nvSpPr>
        <p:spPr bwMode="auto">
          <a:xfrm>
            <a:off x="228600" y="2252472"/>
            <a:ext cx="12954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700" b="1" dirty="0" smtClean="0">
                <a:ln>
                  <a:solidFill>
                    <a:sysClr val="windowText" lastClr="000000"/>
                  </a:solidFill>
                </a:ln>
                <a:solidFill>
                  <a:schemeClr val="accent6"/>
                </a:solidFill>
                <a:latin typeface="Calibri" pitchFamily="34" charset="0"/>
                <a:ea typeface="Calibri" pitchFamily="34" charset="0"/>
                <a:cs typeface="Times New Roman" pitchFamily="18" charset="0"/>
              </a:rPr>
              <a:t> </a:t>
            </a:r>
            <a:r>
              <a:rPr lang="en-US" sz="1700" b="1" dirty="0" smtClean="0">
                <a:ln>
                  <a:solidFill>
                    <a:sysClr val="windowText" lastClr="000000"/>
                  </a:solidFill>
                </a:ln>
                <a:solidFill>
                  <a:schemeClr val="accent6"/>
                </a:solidFill>
                <a:effectLst>
                  <a:glow rad="63500">
                    <a:schemeClr val="accent6">
                      <a:lumMod val="20000"/>
                      <a:lumOff val="80000"/>
                    </a:schemeClr>
                  </a:glow>
                </a:effectLst>
                <a:latin typeface="Calibri" pitchFamily="34" charset="0"/>
                <a:ea typeface="Calibri" pitchFamily="34" charset="0"/>
                <a:cs typeface="Times New Roman" pitchFamily="18" charset="0"/>
              </a:rPr>
              <a:t>#1 Sunset</a:t>
            </a:r>
            <a:endParaRPr kumimoji="0" lang="en-US" sz="1800" b="0" i="0" u="none" strike="noStrike" cap="none" normalizeH="0" baseline="0" dirty="0" smtClean="0">
              <a:ln>
                <a:solidFill>
                  <a:sysClr val="windowText" lastClr="000000"/>
                </a:solidFill>
              </a:ln>
              <a:solidFill>
                <a:schemeClr val="tx1"/>
              </a:solidFill>
              <a:effectLst>
                <a:glow rad="63500">
                  <a:schemeClr val="accent6">
                    <a:lumMod val="20000"/>
                    <a:lumOff val="80000"/>
                  </a:schemeClr>
                </a:glow>
              </a:effectLst>
              <a:latin typeface="Arial" pitchFamily="34" charset="0"/>
              <a:cs typeface="Arial" pitchFamily="34" charset="0"/>
            </a:endParaRPr>
          </a:p>
        </p:txBody>
      </p:sp>
      <p:sp>
        <p:nvSpPr>
          <p:cNvPr id="22" name="Left Brace 21"/>
          <p:cNvSpPr/>
          <p:nvPr/>
        </p:nvSpPr>
        <p:spPr>
          <a:xfrm rot="5400000">
            <a:off x="2979316" y="486539"/>
            <a:ext cx="380446" cy="4481322"/>
          </a:xfrm>
          <a:prstGeom prst="leftBrace">
            <a:avLst>
              <a:gd name="adj1" fmla="val 47816"/>
              <a:gd name="adj2" fmla="val 79971"/>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a:cxnSpLocks/>
          </p:cNvCxnSpPr>
          <p:nvPr/>
        </p:nvCxnSpPr>
        <p:spPr>
          <a:xfrm>
            <a:off x="3693160" y="1955613"/>
            <a:ext cx="0" cy="838200"/>
          </a:xfrm>
          <a:prstGeom prst="line">
            <a:avLst/>
          </a:prstGeom>
          <a:noFill/>
          <a:ln w="57150" cap="flat" cmpd="sng" algn="ctr">
            <a:solidFill>
              <a:srgbClr val="FFFF0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27" name="Straight Connector 26"/>
          <p:cNvCxnSpPr>
            <a:cxnSpLocks/>
          </p:cNvCxnSpPr>
          <p:nvPr/>
        </p:nvCxnSpPr>
        <p:spPr>
          <a:xfrm flipV="1">
            <a:off x="2978150" y="2432491"/>
            <a:ext cx="0" cy="1108818"/>
          </a:xfrm>
          <a:prstGeom prst="line">
            <a:avLst/>
          </a:prstGeom>
          <a:noFill/>
          <a:ln w="57150" cap="flat" cmpd="sng" algn="ctr">
            <a:solidFill>
              <a:srgbClr val="CC3399"/>
            </a:solidFill>
            <a:prstDash val="solid"/>
            <a:headEnd type="oval" w="med" len="med"/>
            <a:tailEnd type="oval" w="med" len="med"/>
          </a:ln>
          <a:effectLst/>
          <a:scene3d>
            <a:camera prst="orthographicFront"/>
            <a:lightRig rig="threePt" dir="t"/>
          </a:scene3d>
          <a:sp3d>
            <a:bevelT w="152400" h="50800" prst="softRound"/>
          </a:sp3d>
        </p:spPr>
      </p:cxnSp>
      <p:cxnSp>
        <p:nvCxnSpPr>
          <p:cNvPr id="16" name="Straight Connector 15"/>
          <p:cNvCxnSpPr>
            <a:cxnSpLocks/>
          </p:cNvCxnSpPr>
          <p:nvPr/>
        </p:nvCxnSpPr>
        <p:spPr>
          <a:xfrm flipV="1">
            <a:off x="3774228" y="2816790"/>
            <a:ext cx="1595332" cy="1"/>
          </a:xfrm>
          <a:prstGeom prst="line">
            <a:avLst/>
          </a:prstGeom>
          <a:noFill/>
          <a:ln w="57150" cap="flat" cmpd="sng" algn="ctr">
            <a:solidFill>
              <a:schemeClr val="accent2">
                <a:lumMod val="75000"/>
              </a:schemeClr>
            </a:solidFill>
            <a:prstDash val="solid"/>
            <a:headEnd type="diamond" w="med" len="med"/>
            <a:tailEnd type="triangle" w="med" len="med"/>
          </a:ln>
          <a:effectLst>
            <a:glow rad="63500">
              <a:schemeClr val="bg1">
                <a:alpha val="75000"/>
              </a:schemeClr>
            </a:glow>
          </a:effectLst>
          <a:scene3d>
            <a:camera prst="orthographicFront"/>
            <a:lightRig rig="threePt" dir="t"/>
          </a:scene3d>
          <a:sp3d>
            <a:bevelT w="152400" h="50800" prst="softRound"/>
          </a:sp3d>
        </p:spPr>
      </p:cxnSp>
      <p:cxnSp>
        <p:nvCxnSpPr>
          <p:cNvPr id="33" name="Straight Connector 32"/>
          <p:cNvCxnSpPr>
            <a:cxnSpLocks/>
          </p:cNvCxnSpPr>
          <p:nvPr/>
        </p:nvCxnSpPr>
        <p:spPr>
          <a:xfrm flipV="1">
            <a:off x="1427480" y="3250295"/>
            <a:ext cx="0" cy="847710"/>
          </a:xfrm>
          <a:prstGeom prst="line">
            <a:avLst/>
          </a:prstGeom>
          <a:noFill/>
          <a:ln w="57150" cap="flat" cmpd="sng" algn="ctr">
            <a:solidFill>
              <a:srgbClr val="00206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cxnSp>
        <p:nvCxnSpPr>
          <p:cNvPr id="34" name="Straight Connector 33"/>
          <p:cNvCxnSpPr>
            <a:cxnSpLocks/>
          </p:cNvCxnSpPr>
          <p:nvPr/>
        </p:nvCxnSpPr>
        <p:spPr>
          <a:xfrm flipV="1">
            <a:off x="904240" y="2536977"/>
            <a:ext cx="0" cy="896563"/>
          </a:xfrm>
          <a:prstGeom prst="line">
            <a:avLst/>
          </a:prstGeom>
          <a:noFill/>
          <a:ln w="57150" cap="flat" cmpd="sng" algn="ctr">
            <a:solidFill>
              <a:schemeClr val="accent6"/>
            </a:solidFill>
            <a:prstDash val="solid"/>
            <a:headEnd type="diamond" w="med" len="med"/>
            <a:tailEnd type="triangle" w="med" len="med"/>
          </a:ln>
          <a:effectLst/>
          <a:scene3d>
            <a:camera prst="orthographicFront"/>
            <a:lightRig rig="threePt" dir="t"/>
          </a:scene3d>
          <a:sp3d>
            <a:bevelT w="152400" h="50800" prst="softRound"/>
          </a:sp3d>
        </p:spPr>
      </p:cxnSp>
      <p:sp>
        <p:nvSpPr>
          <p:cNvPr id="35" name="Rectangle 19"/>
          <p:cNvSpPr>
            <a:spLocks noChangeArrowheads="1"/>
          </p:cNvSpPr>
          <p:nvPr/>
        </p:nvSpPr>
        <p:spPr bwMode="auto">
          <a:xfrm>
            <a:off x="2856827" y="2255520"/>
            <a:ext cx="63834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glow rad="63500">
                    <a:srgbClr val="FFFFCC"/>
                  </a:glow>
                </a:effectLst>
                <a:latin typeface="Calibri" pitchFamily="34" charset="0"/>
                <a:ea typeface="Calibri" pitchFamily="34" charset="0"/>
                <a:cs typeface="Times New Roman" pitchFamily="18" charset="0"/>
              </a:rPr>
              <a:t>Dawn</a:t>
            </a:r>
            <a:r>
              <a:rPr kumimoji="0" lang="en-US" sz="1200" b="1"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lang="en-US" sz="1700" b="1" dirty="0" smtClean="0">
                <a:ln>
                  <a:solidFill>
                    <a:sysClr val="windowText" lastClr="000000"/>
                  </a:solidFill>
                </a:ln>
                <a:solidFill>
                  <a:schemeClr val="accent6"/>
                </a:solidFill>
                <a:effectLst>
                  <a:glow rad="63500">
                    <a:srgbClr val="FFFFCC"/>
                  </a:glow>
                </a:effectLst>
                <a:latin typeface="Calibri" pitchFamily="34" charset="0"/>
                <a:ea typeface="Calibri" pitchFamily="34" charset="0"/>
                <a:cs typeface="Times New Roman" pitchFamily="18" charset="0"/>
              </a:rPr>
              <a:t>#2 Sunset                          </a:t>
            </a:r>
            <a:r>
              <a:rPr lang="en-US" sz="1200" b="1" dirty="0" smtClean="0">
                <a:ln>
                  <a:solidFill>
                    <a:sysClr val="windowText" lastClr="000000"/>
                  </a:solidFill>
                </a:ln>
                <a:solidFill>
                  <a:schemeClr val="accent6"/>
                </a:solidFill>
                <a:effectLst>
                  <a:glow rad="63500">
                    <a:srgbClr val="FFFFCC"/>
                  </a:glow>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glow rad="63500">
                    <a:srgbClr val="FFFFCC"/>
                  </a:glow>
                </a:effectLst>
                <a:latin typeface="Calibri" pitchFamily="34" charset="0"/>
                <a:ea typeface="Calibri" pitchFamily="34" charset="0"/>
                <a:cs typeface="Times New Roman" pitchFamily="18" charset="0"/>
              </a:rPr>
              <a:t>Dawn</a:t>
            </a:r>
            <a:r>
              <a:rPr kumimoji="0" lang="en-US" sz="1200" b="0"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solidFill>
                  <a:sysClr val="windowText" lastClr="000000"/>
                </a:solidFill>
              </a:ln>
              <a:solidFill>
                <a:schemeClr val="tx1"/>
              </a:solidFill>
              <a:effectLst>
                <a:glow rad="63500">
                  <a:srgbClr val="FFFFCC"/>
                </a:glow>
              </a:effectLst>
              <a:latin typeface="Arial" pitchFamily="34" charset="0"/>
              <a:cs typeface="Arial" pitchFamily="34" charset="0"/>
            </a:endParaRPr>
          </a:p>
        </p:txBody>
      </p:sp>
      <p:cxnSp>
        <p:nvCxnSpPr>
          <p:cNvPr id="41" name="Straight Connector 40"/>
          <p:cNvCxnSpPr>
            <a:cxnSpLocks/>
          </p:cNvCxnSpPr>
          <p:nvPr/>
        </p:nvCxnSpPr>
        <p:spPr>
          <a:xfrm flipV="1">
            <a:off x="7924800" y="2432491"/>
            <a:ext cx="0" cy="1108818"/>
          </a:xfrm>
          <a:prstGeom prst="line">
            <a:avLst/>
          </a:prstGeom>
          <a:noFill/>
          <a:ln w="57150" cap="flat" cmpd="sng" algn="ctr">
            <a:solidFill>
              <a:srgbClr val="CC3399"/>
            </a:solidFill>
            <a:prstDash val="solid"/>
            <a:headEnd type="oval" w="med" len="med"/>
            <a:tailEnd type="oval" w="med" len="med"/>
          </a:ln>
          <a:effectLst/>
          <a:scene3d>
            <a:camera prst="orthographicFront"/>
            <a:lightRig rig="threePt" dir="t"/>
          </a:scene3d>
          <a:sp3d>
            <a:bevelT w="152400" h="50800" prst="softRound"/>
          </a:sp3d>
        </p:spPr>
      </p:cxnSp>
      <p:cxnSp>
        <p:nvCxnSpPr>
          <p:cNvPr id="29" name="Straight Connector 28"/>
          <p:cNvCxnSpPr>
            <a:cxnSpLocks/>
          </p:cNvCxnSpPr>
          <p:nvPr/>
        </p:nvCxnSpPr>
        <p:spPr>
          <a:xfrm>
            <a:off x="4572476" y="1889000"/>
            <a:ext cx="0" cy="904813"/>
          </a:xfrm>
          <a:prstGeom prst="line">
            <a:avLst/>
          </a:prstGeom>
          <a:noFill/>
          <a:ln w="57150" cap="flat" cmpd="sng" algn="ctr">
            <a:solidFill>
              <a:schemeClr val="accent6">
                <a:lumMod val="50000"/>
              </a:schemeClr>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sp>
        <p:nvSpPr>
          <p:cNvPr id="45" name="Text Box 232"/>
          <p:cNvSpPr txBox="1"/>
          <p:nvPr/>
        </p:nvSpPr>
        <p:spPr>
          <a:xfrm>
            <a:off x="6781800" y="914400"/>
            <a:ext cx="1981104" cy="1189821"/>
          </a:xfrm>
          <a:prstGeom prst="rect">
            <a:avLst/>
          </a:prstGeom>
          <a:solidFill>
            <a:schemeClr val="tx1">
              <a:lumMod val="75000"/>
              <a:lumOff val="25000"/>
            </a:schemeClr>
          </a:solidFill>
          <a:ln w="38100">
            <a:solidFill>
              <a:srgbClr val="C000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500" b="1" dirty="0">
                <a:effectLst>
                  <a:glow rad="76200">
                    <a:schemeClr val="bg1">
                      <a:alpha val="90000"/>
                    </a:schemeClr>
                  </a:glow>
                </a:effectLst>
                <a:ea typeface="Calibri"/>
                <a:cs typeface="Times New Roman"/>
              </a:rPr>
              <a:t>3</a:t>
            </a:r>
            <a:r>
              <a:rPr lang="en-US" sz="1500" b="1" dirty="0" smtClean="0">
                <a:effectLst>
                  <a:glow rad="76200">
                    <a:schemeClr val="bg1">
                      <a:alpha val="90000"/>
                    </a:schemeClr>
                  </a:glow>
                </a:effectLst>
                <a:ea typeface="Calibri"/>
                <a:cs typeface="Times New Roman"/>
              </a:rPr>
              <a:t>.  If King Jehoram’s threat is to be completed, he must act quickly!</a:t>
            </a:r>
            <a:endParaRPr lang="en-US" sz="1500" dirty="0">
              <a:effectLst>
                <a:glow rad="76200">
                  <a:schemeClr val="bg1">
                    <a:alpha val="90000"/>
                  </a:schemeClr>
                </a:glow>
              </a:effectLst>
              <a:ea typeface="Calibri"/>
              <a:cs typeface="Times New Roman"/>
            </a:endParaRPr>
          </a:p>
        </p:txBody>
      </p:sp>
      <p:cxnSp>
        <p:nvCxnSpPr>
          <p:cNvPr id="46" name="Straight Connector 45"/>
          <p:cNvCxnSpPr>
            <a:cxnSpLocks/>
          </p:cNvCxnSpPr>
          <p:nvPr/>
        </p:nvCxnSpPr>
        <p:spPr>
          <a:xfrm flipV="1">
            <a:off x="6400800" y="1295400"/>
            <a:ext cx="685800" cy="533401"/>
          </a:xfrm>
          <a:prstGeom prst="line">
            <a:avLst/>
          </a:prstGeom>
          <a:noFill/>
          <a:ln w="57150" cap="flat" cmpd="sng" algn="ctr">
            <a:solidFill>
              <a:srgbClr val="C0000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sp>
        <p:nvSpPr>
          <p:cNvPr id="52" name="Rectangle 51"/>
          <p:cNvSpPr/>
          <p:nvPr/>
        </p:nvSpPr>
        <p:spPr>
          <a:xfrm>
            <a:off x="2743201" y="4154031"/>
            <a:ext cx="3048000" cy="224676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00206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Night</a:t>
            </a: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 follows </a:t>
            </a:r>
            <a:r>
              <a:rPr lang="en-US" sz="2000" b="1" dirty="0" smtClean="0">
                <a:ln w="11430"/>
                <a:solidFill>
                  <a:schemeClr val="accent6">
                    <a:lumMod val="75000"/>
                  </a:schemeClr>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sunset!</a:t>
            </a:r>
          </a:p>
          <a:p>
            <a:pPr algn="ctr">
              <a:lnSpc>
                <a:spcPct val="150000"/>
              </a:lnSpc>
            </a:pP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Which </a:t>
            </a:r>
            <a:r>
              <a:rPr lang="en-US" sz="2000" b="1" dirty="0" smtClean="0">
                <a:ln w="11430"/>
                <a:solidFill>
                  <a:srgbClr val="00206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“night” </a:t>
            </a: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did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the King rise up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to investigate the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leper’s report?</a:t>
            </a:r>
            <a:endParaRPr lang="en-US" sz="2000" b="1" cap="none" spc="0" dirty="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endParaRPr>
          </a:p>
        </p:txBody>
      </p:sp>
      <p:sp>
        <p:nvSpPr>
          <p:cNvPr id="55" name="Text Box 225"/>
          <p:cNvSpPr txBox="1"/>
          <p:nvPr/>
        </p:nvSpPr>
        <p:spPr>
          <a:xfrm>
            <a:off x="5791201" y="4122619"/>
            <a:ext cx="2438399" cy="2354381"/>
          </a:xfrm>
          <a:prstGeom prst="rect">
            <a:avLst/>
          </a:prstGeom>
          <a:solidFill>
            <a:schemeClr val="accent3">
              <a:lumMod val="40000"/>
              <a:lumOff val="60000"/>
            </a:schemeClr>
          </a:solidFill>
          <a:ln w="38100">
            <a:solidFill>
              <a:schemeClr val="accent3">
                <a:lumMod val="50000"/>
              </a:schemeClr>
            </a:solidFill>
          </a:ln>
          <a:effectLst>
            <a:glow rad="76200">
              <a:schemeClr val="accent6">
                <a:lumMod val="75000"/>
                <a:alpha val="94000"/>
              </a:schemeClr>
            </a:glow>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smtClean="0">
                <a:solidFill>
                  <a:srgbClr val="C00000"/>
                </a:solidFill>
                <a:ea typeface="Calibri"/>
                <a:cs typeface="Times New Roman"/>
              </a:rPr>
              <a:t>5. If it is Night #2 there has been a cycle change.  It’s not the “same day” anymore and Elisha is still around.</a:t>
            </a:r>
          </a:p>
          <a:p>
            <a:pPr algn="ctr">
              <a:lnSpc>
                <a:spcPct val="115000"/>
              </a:lnSpc>
              <a:spcAft>
                <a:spcPts val="1000"/>
              </a:spcAft>
            </a:pP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The events move forward, but </a:t>
            </a:r>
            <a:r>
              <a:rPr lang="en-US" sz="1600" b="1" dirty="0" smtClean="0">
                <a:ln>
                  <a:solidFill>
                    <a:srgbClr val="002060"/>
                  </a:solidFill>
                </a:ln>
                <a:solidFill>
                  <a:srgbClr val="FF0000"/>
                </a:solidFill>
                <a:latin typeface="Cooper Black" pitchFamily="18" charset="0"/>
                <a:ea typeface="Calibri"/>
                <a:cs typeface="Times New Roman"/>
              </a:rPr>
              <a:t>do not </a:t>
            </a: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remain on the </a:t>
            </a:r>
            <a:b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b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“same day.”</a:t>
            </a:r>
            <a:endParaRPr lang="en-US" sz="1600" b="1" dirty="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endParaRPr>
          </a:p>
          <a:p>
            <a:pPr algn="ctr">
              <a:lnSpc>
                <a:spcPct val="115000"/>
              </a:lnSpc>
              <a:spcAft>
                <a:spcPts val="1000"/>
              </a:spcAft>
            </a:pPr>
            <a:endParaRPr lang="en-US" sz="1400" b="1" dirty="0" smtClean="0">
              <a:solidFill>
                <a:srgbClr val="CC3399"/>
              </a:solidFill>
              <a:effectLst/>
              <a:ea typeface="Calibri"/>
              <a:cs typeface="Times New Roman"/>
            </a:endParaRPr>
          </a:p>
        </p:txBody>
      </p:sp>
      <p:sp>
        <p:nvSpPr>
          <p:cNvPr id="57" name="Striped Right Arrow 56"/>
          <p:cNvSpPr/>
          <p:nvPr/>
        </p:nvSpPr>
        <p:spPr>
          <a:xfrm flipH="1">
            <a:off x="928876" y="3550920"/>
            <a:ext cx="2764281" cy="391969"/>
          </a:xfrm>
          <a:prstGeom prst="stripedRightArrow">
            <a:avLst/>
          </a:prstGeom>
          <a:gradFill flip="none" rotWithShape="1">
            <a:gsLst>
              <a:gs pos="0">
                <a:srgbClr val="FFF200"/>
              </a:gs>
              <a:gs pos="45000">
                <a:srgbClr val="FF7A00"/>
              </a:gs>
              <a:gs pos="70000">
                <a:srgbClr val="FF0300"/>
              </a:gs>
              <a:gs pos="100000">
                <a:srgbClr val="4D0808"/>
              </a:gs>
            </a:gsLst>
            <a:lin ang="10800000" scaled="1"/>
            <a:tileRect/>
          </a:gra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 descr="C:\Users\Rae\Desktop\Art on Desktop\white man clip art\3d white people\png\3d quiz wrong 2.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495274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Rae\Desktop\Art on Desktop\white man clip art\3d white people\png\3d quiz wrong 2.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96200" y="5181600"/>
            <a:ext cx="13716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a:cxnSpLocks/>
          </p:cNvCxnSpPr>
          <p:nvPr/>
        </p:nvCxnSpPr>
        <p:spPr>
          <a:xfrm flipV="1">
            <a:off x="5410200" y="2545278"/>
            <a:ext cx="0" cy="1201626"/>
          </a:xfrm>
          <a:prstGeom prst="line">
            <a:avLst/>
          </a:prstGeom>
          <a:noFill/>
          <a:ln w="57150" cap="flat" cmpd="sng" algn="ctr">
            <a:solidFill>
              <a:schemeClr val="accent6"/>
            </a:solidFill>
            <a:prstDash val="solid"/>
            <a:headEnd type="diamond" w="med" len="med"/>
            <a:tailEnd type="triangle" w="med" len="med"/>
          </a:ln>
          <a:effectLst/>
          <a:scene3d>
            <a:camera prst="orthographicFront"/>
            <a:lightRig rig="threePt" dir="t"/>
          </a:scene3d>
          <a:sp3d>
            <a:bevelT w="152400" h="50800" prst="softRound"/>
          </a:sp3d>
        </p:spPr>
      </p:cxnSp>
      <p:cxnSp>
        <p:nvCxnSpPr>
          <p:cNvPr id="64" name="Straight Connector 63"/>
          <p:cNvCxnSpPr>
            <a:cxnSpLocks/>
          </p:cNvCxnSpPr>
          <p:nvPr/>
        </p:nvCxnSpPr>
        <p:spPr>
          <a:xfrm flipV="1">
            <a:off x="6162040" y="3250295"/>
            <a:ext cx="0" cy="847710"/>
          </a:xfrm>
          <a:prstGeom prst="line">
            <a:avLst/>
          </a:prstGeom>
          <a:noFill/>
          <a:ln w="57150" cap="flat" cmpd="sng" algn="ctr">
            <a:solidFill>
              <a:srgbClr val="00206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sp>
        <p:nvSpPr>
          <p:cNvPr id="58" name="Striped Right Arrow 57"/>
          <p:cNvSpPr/>
          <p:nvPr/>
        </p:nvSpPr>
        <p:spPr>
          <a:xfrm>
            <a:off x="3774229" y="3550920"/>
            <a:ext cx="4074371" cy="391969"/>
          </a:xfrm>
          <a:prstGeom prst="stripedRightArrow">
            <a:avLst/>
          </a:prstGeom>
          <a:gradFill flip="none" rotWithShape="1">
            <a:gsLst>
              <a:gs pos="0">
                <a:srgbClr val="03D4A8"/>
              </a:gs>
              <a:gs pos="25000">
                <a:srgbClr val="21D6E0"/>
              </a:gs>
              <a:gs pos="75000">
                <a:srgbClr val="0087E6"/>
              </a:gs>
              <a:gs pos="100000">
                <a:srgbClr val="005CBF"/>
              </a:gs>
            </a:gsLst>
            <a:lin ang="10800000" scaled="0"/>
            <a:tileRect/>
          </a:gra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6"/>
          <p:cNvSpPr txBox="1"/>
          <p:nvPr/>
        </p:nvSpPr>
        <p:spPr>
          <a:xfrm>
            <a:off x="5744528" y="2278380"/>
            <a:ext cx="2347912" cy="3580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dirty="0" smtClean="0">
                <a:ln>
                  <a:solidFill>
                    <a:sysClr val="windowText" lastClr="000000"/>
                  </a:solidFill>
                </a:ln>
                <a:solidFill>
                  <a:srgbClr val="CE528A"/>
                </a:solidFill>
                <a:effectLst>
                  <a:glow rad="63500">
                    <a:srgbClr val="FEF4EC"/>
                  </a:glow>
                  <a:outerShdw blurRad="69850" dist="43180" dir="5400000" sx="0" sy="0">
                    <a:srgbClr val="000000">
                      <a:alpha val="65000"/>
                    </a:srgbClr>
                  </a:outerShdw>
                </a:effectLst>
                <a:latin typeface="+mj-lt"/>
                <a:ea typeface="Calibri"/>
                <a:cs typeface="Times New Roman"/>
              </a:rPr>
              <a:t>Begins Tomorrow   </a:t>
            </a:r>
            <a:endParaRPr lang="en-US" sz="1050" dirty="0">
              <a:ln>
                <a:solidFill>
                  <a:sysClr val="windowText" lastClr="000000"/>
                </a:solidFill>
              </a:ln>
              <a:effectLst>
                <a:glow rad="63500">
                  <a:srgbClr val="FEF4EC"/>
                </a:glow>
                <a:outerShdw blurRad="69850" dist="43180" dir="5400000" sx="0" sy="0">
                  <a:srgbClr val="000000">
                    <a:alpha val="65000"/>
                  </a:srgbClr>
                </a:outerShdw>
              </a:effectLst>
              <a:latin typeface="+mj-lt"/>
              <a:ea typeface="Calibri"/>
              <a:cs typeface="Times New Roman"/>
            </a:endParaRPr>
          </a:p>
        </p:txBody>
      </p:sp>
    </p:spTree>
    <p:extLst>
      <p:ext uri="{BB962C8B-B14F-4D97-AF65-F5344CB8AC3E}">
        <p14:creationId xmlns:p14="http://schemas.microsoft.com/office/powerpoint/2010/main" val="368866620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750"/>
                                        <p:tgtEl>
                                          <p:spTgt spid="15">
                                            <p:txEl>
                                              <p:pRg st="0" end="0"/>
                                            </p:txEl>
                                          </p:spTgt>
                                        </p:tgtEl>
                                      </p:cBhvr>
                                    </p:animEffect>
                                  </p:childTnLst>
                                </p:cTn>
                              </p:par>
                            </p:childTnLst>
                          </p:cTn>
                        </p:par>
                        <p:par>
                          <p:cTn id="13" fill="hold">
                            <p:stCondLst>
                              <p:cond delay="175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1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2000"/>
                                        <p:tgtEl>
                                          <p:spTgt spid="12">
                                            <p:txEl>
                                              <p:pRg st="0" end="0"/>
                                            </p:txEl>
                                          </p:spTgt>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1500"/>
                                        <p:tgtEl>
                                          <p:spTgt spid="29"/>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1750"/>
                                        <p:tgtEl>
                                          <p:spTgt spid="46"/>
                                        </p:tgtEl>
                                      </p:cBhvr>
                                    </p:animEffect>
                                  </p:childTnLst>
                                </p:cTn>
                              </p:par>
                            </p:childTnLst>
                          </p:cTn>
                        </p:par>
                        <p:par>
                          <p:cTn id="35" fill="hold">
                            <p:stCondLst>
                              <p:cond delay="1750"/>
                            </p:stCondLst>
                            <p:childTnLst>
                              <p:par>
                                <p:cTn id="36" presetID="22" presetClass="entr" presetSubtype="1" fill="hold"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20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225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2000"/>
                                        <p:tgtEl>
                                          <p:spTgt spid="39"/>
                                        </p:tgtEl>
                                      </p:cBhvr>
                                    </p:animEffect>
                                  </p:childTnLst>
                                </p:cTn>
                              </p:par>
                            </p:childTnLst>
                          </p:cTn>
                        </p:par>
                        <p:par>
                          <p:cTn id="49" fill="hold">
                            <p:stCondLst>
                              <p:cond delay="2000"/>
                            </p:stCondLst>
                            <p:childTnLst>
                              <p:par>
                                <p:cTn id="50" presetID="22" presetClass="entr" presetSubtype="4"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2000"/>
                                        <p:tgtEl>
                                          <p:spTgt spid="33"/>
                                        </p:tgtEl>
                                      </p:cBhvr>
                                    </p:animEffect>
                                  </p:childTnLst>
                                </p:cTn>
                              </p:par>
                            </p:childTnLst>
                          </p:cTn>
                        </p:par>
                        <p:par>
                          <p:cTn id="53" fill="hold">
                            <p:stCondLst>
                              <p:cond delay="4000"/>
                            </p:stCondLst>
                            <p:childTnLst>
                              <p:par>
                                <p:cTn id="54" presetID="22" presetClass="entr" presetSubtype="2"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right)">
                                      <p:cBhvr>
                                        <p:cTn id="56" dur="2000"/>
                                        <p:tgtEl>
                                          <p:spTgt spid="57"/>
                                        </p:tgtEl>
                                      </p:cBhvr>
                                    </p:animEffect>
                                  </p:childTnLst>
                                </p:cTn>
                              </p:par>
                            </p:childTnLst>
                          </p:cTn>
                        </p:par>
                        <p:par>
                          <p:cTn id="57" fill="hold">
                            <p:stCondLst>
                              <p:cond delay="6000"/>
                            </p:stCondLst>
                            <p:childTnLst>
                              <p:par>
                                <p:cTn id="58" presetID="45" presetClass="entr" presetSubtype="0" fill="hold" nodeType="afterEffect">
                                  <p:stCondLst>
                                    <p:cond delay="200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2000"/>
                                        <p:tgtEl>
                                          <p:spTgt spid="59"/>
                                        </p:tgtEl>
                                      </p:cBhvr>
                                    </p:animEffect>
                                    <p:anim calcmode="lin" valueType="num">
                                      <p:cBhvr>
                                        <p:cTn id="61" dur="2000" fill="hold"/>
                                        <p:tgtEl>
                                          <p:spTgt spid="59"/>
                                        </p:tgtEl>
                                        <p:attrNameLst>
                                          <p:attrName>ppt_w</p:attrName>
                                        </p:attrNameLst>
                                      </p:cBhvr>
                                      <p:tavLst>
                                        <p:tav tm="0" fmla="#ppt_w*sin(2.5*pi*$)">
                                          <p:val>
                                            <p:fltVal val="0"/>
                                          </p:val>
                                        </p:tav>
                                        <p:tav tm="100000">
                                          <p:val>
                                            <p:fltVal val="1"/>
                                          </p:val>
                                        </p:tav>
                                      </p:tavLst>
                                    </p:anim>
                                    <p:anim calcmode="lin" valueType="num">
                                      <p:cBhvr>
                                        <p:cTn id="62"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2000"/>
                                        <p:tgtEl>
                                          <p:spTgt spid="55"/>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down)">
                                      <p:cBhvr>
                                        <p:cTn id="71" dur="2000"/>
                                        <p:tgtEl>
                                          <p:spTgt spid="64"/>
                                        </p:tgtEl>
                                      </p:cBhvr>
                                    </p:animEffect>
                                  </p:childTnLst>
                                </p:cTn>
                              </p:par>
                            </p:childTnLst>
                          </p:cTn>
                        </p:par>
                        <p:par>
                          <p:cTn id="72" fill="hold">
                            <p:stCondLst>
                              <p:cond delay="4000"/>
                            </p:stCondLst>
                            <p:childTnLst>
                              <p:par>
                                <p:cTn id="73" presetID="22" presetClass="entr" presetSubtype="8"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left)">
                                      <p:cBhvr>
                                        <p:cTn id="75" dur="2250"/>
                                        <p:tgtEl>
                                          <p:spTgt spid="58"/>
                                        </p:tgtEl>
                                      </p:cBhvr>
                                    </p:animEffect>
                                  </p:childTnLst>
                                </p:cTn>
                              </p:par>
                            </p:childTnLst>
                          </p:cTn>
                        </p:par>
                        <p:par>
                          <p:cTn id="76" fill="hold">
                            <p:stCondLst>
                              <p:cond delay="6250"/>
                            </p:stCondLst>
                            <p:childTnLst>
                              <p:par>
                                <p:cTn id="77" presetID="45" presetClass="entr" presetSubtype="0" fill="hold" nodeType="afterEffect">
                                  <p:stCondLst>
                                    <p:cond delay="200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2000"/>
                                        <p:tgtEl>
                                          <p:spTgt spid="60"/>
                                        </p:tgtEl>
                                      </p:cBhvr>
                                    </p:animEffect>
                                    <p:anim calcmode="lin" valueType="num">
                                      <p:cBhvr>
                                        <p:cTn id="80" dur="2000" fill="hold"/>
                                        <p:tgtEl>
                                          <p:spTgt spid="60"/>
                                        </p:tgtEl>
                                        <p:attrNameLst>
                                          <p:attrName>ppt_w</p:attrName>
                                        </p:attrNameLst>
                                      </p:cBhvr>
                                      <p:tavLst>
                                        <p:tav tm="0" fmla="#ppt_w*sin(2.5*pi*$)">
                                          <p:val>
                                            <p:fltVal val="0"/>
                                          </p:val>
                                        </p:tav>
                                        <p:tav tm="100000">
                                          <p:val>
                                            <p:fltVal val="1"/>
                                          </p:val>
                                        </p:tav>
                                      </p:tavLst>
                                    </p:anim>
                                    <p:anim calcmode="lin" valueType="num">
                                      <p:cBhvr>
                                        <p:cTn id="81" dur="2000" fill="hold"/>
                                        <p:tgtEl>
                                          <p:spTgt spid="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2" grpId="0" animBg="1"/>
      <p:bldP spid="52" grpId="0"/>
      <p:bldP spid="55" grpId="0" animBg="1"/>
      <p:bldP spid="57"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9" name="Text Box 225"/>
          <p:cNvSpPr txBox="1"/>
          <p:nvPr/>
        </p:nvSpPr>
        <p:spPr>
          <a:xfrm>
            <a:off x="1066800" y="4122620"/>
            <a:ext cx="1669753" cy="1998158"/>
          </a:xfrm>
          <a:prstGeom prst="rect">
            <a:avLst/>
          </a:prstGeom>
          <a:solidFill>
            <a:schemeClr val="accent3">
              <a:lumMod val="40000"/>
              <a:lumOff val="60000"/>
            </a:schemeClr>
          </a:solidFill>
          <a:ln w="38100">
            <a:solidFill>
              <a:schemeClr val="accent3">
                <a:lumMod val="50000"/>
              </a:schemeClr>
            </a:solidFill>
          </a:ln>
          <a:effectLst>
            <a:glow rad="76200">
              <a:schemeClr val="accent6">
                <a:lumMod val="75000"/>
                <a:alpha val="94000"/>
              </a:schemeClr>
            </a:glow>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smtClean="0">
                <a:solidFill>
                  <a:schemeClr val="accent2">
                    <a:lumMod val="75000"/>
                  </a:schemeClr>
                </a:solidFill>
                <a:ea typeface="Calibri"/>
                <a:cs typeface="Times New Roman"/>
              </a:rPr>
              <a:t>4. If it is Night #1, this is before the king’s anger at Elisha or any of the story events!</a:t>
            </a:r>
          </a:p>
          <a:p>
            <a:pPr algn="ctr">
              <a:lnSpc>
                <a:spcPct val="115000"/>
              </a:lnSpc>
              <a:spcAft>
                <a:spcPts val="1000"/>
              </a:spcAft>
            </a:pPr>
            <a:r>
              <a:rPr lang="en-US" sz="1600" b="1" dirty="0" smtClean="0">
                <a:ln>
                  <a:solidFill>
                    <a:schemeClr val="accent2">
                      <a:lumMod val="50000"/>
                    </a:schemeClr>
                  </a:solidFill>
                </a:ln>
                <a:gradFill flip="none" rotWithShape="1">
                  <a:gsLst>
                    <a:gs pos="0">
                      <a:srgbClr val="FFF200"/>
                    </a:gs>
                    <a:gs pos="45000">
                      <a:srgbClr val="FF7A00"/>
                    </a:gs>
                    <a:gs pos="70000">
                      <a:srgbClr val="FF0300"/>
                    </a:gs>
                    <a:gs pos="100000">
                      <a:srgbClr val="4D0808"/>
                    </a:gs>
                  </a:gsLst>
                  <a:lin ang="10800000" scaled="1"/>
                  <a:tileRect/>
                </a:gradFill>
                <a:effectLst/>
                <a:latin typeface="Cooper Black" pitchFamily="18" charset="0"/>
                <a:ea typeface="Calibri"/>
                <a:cs typeface="Times New Roman"/>
              </a:rPr>
              <a:t>Everything is backwards.</a:t>
            </a:r>
          </a:p>
        </p:txBody>
      </p:sp>
      <p:sp>
        <p:nvSpPr>
          <p:cNvPr id="5" name="Rectangle 4"/>
          <p:cNvSpPr/>
          <p:nvPr/>
        </p:nvSpPr>
        <p:spPr>
          <a:xfrm>
            <a:off x="0" y="5498"/>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3"/>
                </a:solidFill>
                <a:effectLst>
                  <a:outerShdw blurRad="50800" dist="39000" dir="5460000" algn="tl">
                    <a:srgbClr val="000000">
                      <a:alpha val="38000"/>
                    </a:srgbClr>
                  </a:outerShdw>
                </a:effectLst>
              </a:rPr>
              <a:t>Did the King honor a sunset day?</a:t>
            </a:r>
            <a:endParaRPr lang="en-US" sz="4800" b="1" cap="none" spc="0" dirty="0">
              <a:ln w="11430"/>
              <a:solidFill>
                <a:schemeClr val="accent3"/>
              </a:soli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12"/>
          </p:nvPr>
        </p:nvSpPr>
        <p:spPr>
          <a:xfrm>
            <a:off x="7010400" y="6492875"/>
            <a:ext cx="2133600" cy="365125"/>
          </a:xfrm>
        </p:spPr>
        <p:txBody>
          <a:bodyPr/>
          <a:lstStyle/>
          <a:p>
            <a:fld id="{F9EA9ADF-BF16-47CA-967F-74531E511AEB}" type="slidenum">
              <a:rPr lang="en-US" smtClean="0">
                <a:solidFill>
                  <a:schemeClr val="bg1"/>
                </a:solidFill>
              </a:rPr>
              <a:t>38</a:t>
            </a:fld>
            <a:endParaRPr lang="en-US"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892023549"/>
              </p:ext>
            </p:extLst>
          </p:nvPr>
        </p:nvGraphicFramePr>
        <p:xfrm>
          <a:off x="884977" y="2900362"/>
          <a:ext cx="7268423" cy="492697"/>
        </p:xfrm>
        <a:graphic>
          <a:graphicData uri="http://schemas.openxmlformats.org/drawingml/2006/table">
            <a:tbl>
              <a:tblPr firstRow="1" firstCol="1" bandRow="1">
                <a:tableStyleId>{5C22544A-7EE6-4342-B048-85BDC9FD1C3A}</a:tableStyleId>
              </a:tblPr>
              <a:tblGrid>
                <a:gridCol w="241938"/>
                <a:gridCol w="1853139"/>
                <a:gridCol w="231642"/>
                <a:gridCol w="2165683"/>
                <a:gridCol w="261421"/>
                <a:gridCol w="2289519"/>
                <a:gridCol w="225081"/>
              </a:tblGrid>
              <a:tr h="492697">
                <a:tc>
                  <a:txBody>
                    <a:bodyPr/>
                    <a:lstStyle/>
                    <a:p>
                      <a:pPr marL="0" marR="0" algn="l">
                        <a:lnSpc>
                          <a:spcPct val="115000"/>
                        </a:lnSpc>
                        <a:spcBef>
                          <a:spcPts val="0"/>
                        </a:spcBef>
                        <a:spcAft>
                          <a:spcPts val="0"/>
                        </a:spcAft>
                      </a:pPr>
                      <a:r>
                        <a:rPr lang="en-US" sz="1200" dirty="0">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smtClean="0">
                          <a:ln>
                            <a:noFill/>
                          </a:ln>
                          <a:effectLst/>
                        </a:rPr>
                        <a:t>#1 Night Season</a:t>
                      </a:r>
                      <a:endParaRPr lang="en-US" sz="1200" dirty="0">
                        <a:ln>
                          <a:noFill/>
                        </a:ln>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smtClean="0">
                          <a:ln>
                            <a:solidFill>
                              <a:srgbClr val="002060"/>
                            </a:solidFill>
                          </a:ln>
                          <a:effectLst/>
                        </a:rPr>
                        <a:t>Day</a:t>
                      </a:r>
                      <a:r>
                        <a:rPr lang="en-US" sz="1900" baseline="0" dirty="0" smtClean="0">
                          <a:ln>
                            <a:solidFill>
                              <a:srgbClr val="002060"/>
                            </a:solidFill>
                          </a:ln>
                          <a:effectLst/>
                        </a:rPr>
                        <a:t> </a:t>
                      </a:r>
                      <a:r>
                        <a:rPr lang="en-US" sz="1900" dirty="0" smtClean="0">
                          <a:ln>
                            <a:solidFill>
                              <a:srgbClr val="002060"/>
                            </a:solidFill>
                          </a:ln>
                          <a:effectLst/>
                        </a:rPr>
                        <a:t>Season</a:t>
                      </a:r>
                      <a:endParaRPr lang="en-US" sz="1200" dirty="0">
                        <a:ln>
                          <a:solidFill>
                            <a:srgbClr val="00206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smtClean="0">
                          <a:ln>
                            <a:noFill/>
                          </a:ln>
                          <a:effectLst/>
                        </a:rPr>
                        <a:t>#2 Night Season</a:t>
                      </a:r>
                      <a:endParaRPr lang="en-US" sz="1200" dirty="0">
                        <a:ln>
                          <a:no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r>
            </a:tbl>
          </a:graphicData>
        </a:graphic>
      </p:graphicFrame>
      <p:sp>
        <p:nvSpPr>
          <p:cNvPr id="12" name="Text Box 225"/>
          <p:cNvSpPr txBox="1"/>
          <p:nvPr/>
        </p:nvSpPr>
        <p:spPr>
          <a:xfrm>
            <a:off x="4340522" y="897455"/>
            <a:ext cx="2212678" cy="1122720"/>
          </a:xfrm>
          <a:prstGeom prst="rect">
            <a:avLst/>
          </a:prstGeom>
          <a:solidFill>
            <a:schemeClr val="accent5">
              <a:lumMod val="20000"/>
              <a:lumOff val="80000"/>
            </a:schemeClr>
          </a:solidFill>
          <a:ln w="38100">
            <a:solidFill>
              <a:schemeClr val="accent2">
                <a:lumMod val="75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a:solidFill>
                  <a:schemeClr val="accent2">
                    <a:lumMod val="75000"/>
                  </a:schemeClr>
                </a:solidFill>
                <a:ea typeface="Calibri"/>
                <a:cs typeface="Times New Roman"/>
              </a:rPr>
              <a:t>2</a:t>
            </a:r>
            <a:r>
              <a:rPr lang="en-US" sz="1400" b="1" dirty="0" smtClean="0">
                <a:solidFill>
                  <a:schemeClr val="accent2">
                    <a:lumMod val="75000"/>
                  </a:schemeClr>
                </a:solidFill>
                <a:ea typeface="Calibri"/>
                <a:cs typeface="Times New Roman"/>
              </a:rPr>
              <a:t>.  This means Elisha has about 9 hours to live before the 24 hour day ends at sunset.</a:t>
            </a:r>
            <a:endParaRPr lang="en-US" sz="1200" dirty="0">
              <a:solidFill>
                <a:srgbClr val="CC3399"/>
              </a:solidFill>
              <a:ea typeface="Calibri"/>
              <a:cs typeface="Times New Roman"/>
            </a:endParaRPr>
          </a:p>
        </p:txBody>
      </p:sp>
      <p:sp>
        <p:nvSpPr>
          <p:cNvPr id="14" name="Text Box 26"/>
          <p:cNvSpPr txBox="1"/>
          <p:nvPr/>
        </p:nvSpPr>
        <p:spPr>
          <a:xfrm>
            <a:off x="1213593" y="2270519"/>
            <a:ext cx="2347912" cy="3580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dirty="0" smtClean="0">
                <a:ln>
                  <a:solidFill>
                    <a:sysClr val="windowText" lastClr="000000"/>
                  </a:solidFill>
                </a:ln>
                <a:solidFill>
                  <a:srgbClr val="CE528A"/>
                </a:solidFill>
                <a:effectLst>
                  <a:glow rad="63500">
                    <a:srgbClr val="FEF4EC"/>
                  </a:glow>
                  <a:outerShdw blurRad="69850" dist="43180" dir="5400000" sx="0" sy="0">
                    <a:srgbClr val="000000">
                      <a:alpha val="65000"/>
                    </a:srgbClr>
                  </a:outerShdw>
                </a:effectLst>
                <a:latin typeface="+mj-lt"/>
                <a:ea typeface="Calibri"/>
                <a:cs typeface="Times New Roman"/>
              </a:rPr>
              <a:t>Begins Tomorrow   </a:t>
            </a:r>
            <a:endParaRPr lang="en-US" sz="1050" dirty="0">
              <a:ln>
                <a:solidFill>
                  <a:sysClr val="windowText" lastClr="000000"/>
                </a:solidFill>
              </a:ln>
              <a:effectLst>
                <a:glow rad="63500">
                  <a:srgbClr val="FEF4EC"/>
                </a:glow>
                <a:outerShdw blurRad="69850" dist="43180" dir="5400000" sx="0" sy="0">
                  <a:srgbClr val="000000">
                    <a:alpha val="65000"/>
                  </a:srgbClr>
                </a:outerShdw>
              </a:effectLst>
              <a:latin typeface="+mj-lt"/>
              <a:ea typeface="Calibri"/>
              <a:cs typeface="Times New Roman"/>
            </a:endParaRPr>
          </a:p>
        </p:txBody>
      </p:sp>
      <p:sp>
        <p:nvSpPr>
          <p:cNvPr id="15" name="Text Box 226"/>
          <p:cNvSpPr txBox="1"/>
          <p:nvPr/>
        </p:nvSpPr>
        <p:spPr>
          <a:xfrm>
            <a:off x="1143000" y="914400"/>
            <a:ext cx="2971800" cy="1073083"/>
          </a:xfrm>
          <a:prstGeom prst="rect">
            <a:avLst/>
          </a:prstGeom>
          <a:solidFill>
            <a:schemeClr val="accent6">
              <a:lumMod val="20000"/>
              <a:lumOff val="80000"/>
            </a:schemeClr>
          </a:solidFill>
          <a:ln w="38100">
            <a:solidFill>
              <a:srgbClr val="FFFF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b="1" dirty="0">
                <a:effectLst/>
                <a:ea typeface="Calibri"/>
                <a:cs typeface="Times New Roman"/>
              </a:rPr>
              <a:t>1.  </a:t>
            </a:r>
            <a:r>
              <a:rPr lang="en-US" sz="1400" b="1" dirty="0" smtClean="0">
                <a:effectLst/>
                <a:ea typeface="Calibri"/>
                <a:cs typeface="Times New Roman"/>
              </a:rPr>
              <a:t>It was during the Day Season that King Jehoram threatened Elisha </a:t>
            </a:r>
            <a:br>
              <a:rPr lang="en-US" sz="1400" b="1" dirty="0" smtClean="0">
                <a:effectLst/>
                <a:ea typeface="Calibri"/>
                <a:cs typeface="Times New Roman"/>
              </a:rPr>
            </a:br>
            <a:r>
              <a:rPr lang="en-US" sz="1400" b="1" dirty="0" smtClean="0">
                <a:effectLst/>
                <a:ea typeface="Calibri"/>
                <a:cs typeface="Times New Roman"/>
              </a:rPr>
              <a:t>he would lose his head </a:t>
            </a:r>
            <a:r>
              <a:rPr lang="en-US" sz="1400" b="1" dirty="0">
                <a:effectLst/>
                <a:ea typeface="Calibri"/>
                <a:cs typeface="Times New Roman"/>
              </a:rPr>
              <a:t>before </a:t>
            </a:r>
            <a:r>
              <a:rPr lang="en-US" sz="1400" b="1" dirty="0" smtClean="0">
                <a:effectLst/>
                <a:ea typeface="Calibri"/>
                <a:cs typeface="Times New Roman"/>
              </a:rPr>
              <a:t/>
            </a:r>
            <a:br>
              <a:rPr lang="en-US" sz="1400" b="1" dirty="0" smtClean="0">
                <a:effectLst/>
                <a:ea typeface="Calibri"/>
                <a:cs typeface="Times New Roman"/>
              </a:rPr>
            </a:br>
            <a:r>
              <a:rPr lang="en-US" sz="1400" b="1" dirty="0" smtClean="0">
                <a:effectLst/>
                <a:ea typeface="Calibri"/>
                <a:cs typeface="Times New Roman"/>
              </a:rPr>
              <a:t>this </a:t>
            </a:r>
            <a:r>
              <a:rPr lang="en-US" sz="1400" b="1" dirty="0">
                <a:effectLst/>
                <a:ea typeface="Calibri"/>
                <a:cs typeface="Times New Roman"/>
              </a:rPr>
              <a:t>day </a:t>
            </a:r>
            <a:r>
              <a:rPr lang="en-US" sz="1400" b="1" dirty="0" smtClean="0">
                <a:effectLst/>
                <a:ea typeface="Calibri"/>
                <a:cs typeface="Times New Roman"/>
              </a:rPr>
              <a:t>was </a:t>
            </a:r>
            <a:r>
              <a:rPr lang="en-US" sz="1400" b="1" dirty="0">
                <a:effectLst/>
                <a:ea typeface="Calibri"/>
                <a:cs typeface="Times New Roman"/>
              </a:rPr>
              <a:t>over</a:t>
            </a:r>
            <a:r>
              <a:rPr lang="en-US" sz="1400" b="1" dirty="0" smtClean="0">
                <a:effectLst/>
                <a:ea typeface="Calibri"/>
                <a:cs typeface="Times New Roman"/>
              </a:rPr>
              <a:t>. </a:t>
            </a:r>
            <a:endParaRPr lang="en-US" sz="1200" dirty="0">
              <a:solidFill>
                <a:srgbClr val="CC3399"/>
              </a:solidFill>
              <a:effectLst/>
              <a:ea typeface="Calibri"/>
              <a:cs typeface="Times New Roman"/>
            </a:endParaRPr>
          </a:p>
        </p:txBody>
      </p:sp>
      <p:sp>
        <p:nvSpPr>
          <p:cNvPr id="19" name="Rectangle 19"/>
          <p:cNvSpPr>
            <a:spLocks noChangeArrowheads="1"/>
          </p:cNvSpPr>
          <p:nvPr/>
        </p:nvSpPr>
        <p:spPr bwMode="auto">
          <a:xfrm>
            <a:off x="228600" y="2252472"/>
            <a:ext cx="12954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700" b="1" dirty="0" smtClean="0">
                <a:ln>
                  <a:solidFill>
                    <a:sysClr val="windowText" lastClr="000000"/>
                  </a:solidFill>
                </a:ln>
                <a:solidFill>
                  <a:schemeClr val="accent6"/>
                </a:solidFill>
                <a:latin typeface="Calibri" pitchFamily="34" charset="0"/>
                <a:ea typeface="Calibri" pitchFamily="34" charset="0"/>
                <a:cs typeface="Times New Roman" pitchFamily="18" charset="0"/>
              </a:rPr>
              <a:t> </a:t>
            </a:r>
            <a:r>
              <a:rPr lang="en-US" sz="1700" b="1" dirty="0" smtClean="0">
                <a:ln>
                  <a:solidFill>
                    <a:sysClr val="windowText" lastClr="000000"/>
                  </a:solidFill>
                </a:ln>
                <a:solidFill>
                  <a:schemeClr val="accent6"/>
                </a:solidFill>
                <a:effectLst>
                  <a:glow rad="63500">
                    <a:schemeClr val="accent6">
                      <a:lumMod val="20000"/>
                      <a:lumOff val="80000"/>
                    </a:schemeClr>
                  </a:glow>
                </a:effectLst>
                <a:latin typeface="Calibri" pitchFamily="34" charset="0"/>
                <a:ea typeface="Calibri" pitchFamily="34" charset="0"/>
                <a:cs typeface="Times New Roman" pitchFamily="18" charset="0"/>
              </a:rPr>
              <a:t>#1 Sunset</a:t>
            </a:r>
            <a:endParaRPr kumimoji="0" lang="en-US" sz="1800" b="0" i="0" u="none" strike="noStrike" cap="none" normalizeH="0" baseline="0" dirty="0" smtClean="0">
              <a:ln>
                <a:solidFill>
                  <a:sysClr val="windowText" lastClr="000000"/>
                </a:solidFill>
              </a:ln>
              <a:solidFill>
                <a:schemeClr val="tx1"/>
              </a:solidFill>
              <a:effectLst>
                <a:glow rad="63500">
                  <a:schemeClr val="accent6">
                    <a:lumMod val="20000"/>
                    <a:lumOff val="80000"/>
                  </a:schemeClr>
                </a:glow>
              </a:effectLst>
              <a:latin typeface="Arial" pitchFamily="34" charset="0"/>
              <a:cs typeface="Arial" pitchFamily="34" charset="0"/>
            </a:endParaRPr>
          </a:p>
        </p:txBody>
      </p:sp>
      <p:sp>
        <p:nvSpPr>
          <p:cNvPr id="22" name="Left Brace 21"/>
          <p:cNvSpPr/>
          <p:nvPr/>
        </p:nvSpPr>
        <p:spPr>
          <a:xfrm rot="5400000">
            <a:off x="2979316" y="486539"/>
            <a:ext cx="380446" cy="4481322"/>
          </a:xfrm>
          <a:prstGeom prst="leftBrace">
            <a:avLst>
              <a:gd name="adj1" fmla="val 47816"/>
              <a:gd name="adj2" fmla="val 79971"/>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a:cxnSpLocks/>
          </p:cNvCxnSpPr>
          <p:nvPr/>
        </p:nvCxnSpPr>
        <p:spPr>
          <a:xfrm>
            <a:off x="3693160" y="1955613"/>
            <a:ext cx="0" cy="838200"/>
          </a:xfrm>
          <a:prstGeom prst="line">
            <a:avLst/>
          </a:prstGeom>
          <a:noFill/>
          <a:ln w="57150" cap="flat" cmpd="sng" algn="ctr">
            <a:solidFill>
              <a:srgbClr val="FFFF0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27" name="Straight Connector 26"/>
          <p:cNvCxnSpPr>
            <a:cxnSpLocks/>
          </p:cNvCxnSpPr>
          <p:nvPr/>
        </p:nvCxnSpPr>
        <p:spPr>
          <a:xfrm flipV="1">
            <a:off x="2978150" y="2432491"/>
            <a:ext cx="0" cy="1108818"/>
          </a:xfrm>
          <a:prstGeom prst="line">
            <a:avLst/>
          </a:prstGeom>
          <a:noFill/>
          <a:ln w="57150" cap="flat" cmpd="sng" algn="ctr">
            <a:solidFill>
              <a:srgbClr val="CC3399"/>
            </a:solidFill>
            <a:prstDash val="solid"/>
            <a:headEnd type="oval" w="med" len="med"/>
            <a:tailEnd type="oval" w="med" len="med"/>
          </a:ln>
          <a:effectLst/>
          <a:scene3d>
            <a:camera prst="orthographicFront"/>
            <a:lightRig rig="threePt" dir="t"/>
          </a:scene3d>
          <a:sp3d>
            <a:bevelT w="152400" h="50800" prst="softRound"/>
          </a:sp3d>
        </p:spPr>
      </p:cxnSp>
      <p:cxnSp>
        <p:nvCxnSpPr>
          <p:cNvPr id="16" name="Straight Connector 15"/>
          <p:cNvCxnSpPr>
            <a:cxnSpLocks/>
          </p:cNvCxnSpPr>
          <p:nvPr/>
        </p:nvCxnSpPr>
        <p:spPr>
          <a:xfrm flipV="1">
            <a:off x="3774228" y="2816790"/>
            <a:ext cx="1595332" cy="1"/>
          </a:xfrm>
          <a:prstGeom prst="line">
            <a:avLst/>
          </a:prstGeom>
          <a:noFill/>
          <a:ln w="57150" cap="flat" cmpd="sng" algn="ctr">
            <a:solidFill>
              <a:schemeClr val="accent2">
                <a:lumMod val="75000"/>
              </a:schemeClr>
            </a:solidFill>
            <a:prstDash val="solid"/>
            <a:headEnd type="diamond" w="med" len="med"/>
            <a:tailEnd type="triangle" w="med" len="med"/>
          </a:ln>
          <a:effectLst>
            <a:glow rad="63500">
              <a:schemeClr val="bg1">
                <a:alpha val="75000"/>
              </a:schemeClr>
            </a:glow>
          </a:effectLst>
          <a:scene3d>
            <a:camera prst="orthographicFront"/>
            <a:lightRig rig="threePt" dir="t"/>
          </a:scene3d>
          <a:sp3d>
            <a:bevelT w="152400" h="50800" prst="softRound"/>
          </a:sp3d>
        </p:spPr>
      </p:cxnSp>
      <p:cxnSp>
        <p:nvCxnSpPr>
          <p:cNvPr id="33" name="Straight Connector 32"/>
          <p:cNvCxnSpPr>
            <a:cxnSpLocks/>
          </p:cNvCxnSpPr>
          <p:nvPr/>
        </p:nvCxnSpPr>
        <p:spPr>
          <a:xfrm flipV="1">
            <a:off x="1427480" y="3250295"/>
            <a:ext cx="0" cy="847710"/>
          </a:xfrm>
          <a:prstGeom prst="line">
            <a:avLst/>
          </a:prstGeom>
          <a:noFill/>
          <a:ln w="57150" cap="flat" cmpd="sng" algn="ctr">
            <a:solidFill>
              <a:srgbClr val="00206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cxnSp>
        <p:nvCxnSpPr>
          <p:cNvPr id="34" name="Straight Connector 33"/>
          <p:cNvCxnSpPr>
            <a:cxnSpLocks/>
          </p:cNvCxnSpPr>
          <p:nvPr/>
        </p:nvCxnSpPr>
        <p:spPr>
          <a:xfrm flipV="1">
            <a:off x="904240" y="2536977"/>
            <a:ext cx="0" cy="896563"/>
          </a:xfrm>
          <a:prstGeom prst="line">
            <a:avLst/>
          </a:prstGeom>
          <a:noFill/>
          <a:ln w="57150" cap="flat" cmpd="sng" algn="ctr">
            <a:solidFill>
              <a:schemeClr val="accent6"/>
            </a:solidFill>
            <a:prstDash val="solid"/>
            <a:headEnd type="diamond" w="med" len="med"/>
            <a:tailEnd type="triangle" w="med" len="med"/>
          </a:ln>
          <a:effectLst/>
          <a:scene3d>
            <a:camera prst="orthographicFront"/>
            <a:lightRig rig="threePt" dir="t"/>
          </a:scene3d>
          <a:sp3d>
            <a:bevelT w="152400" h="50800" prst="softRound"/>
          </a:sp3d>
        </p:spPr>
      </p:cxnSp>
      <p:sp>
        <p:nvSpPr>
          <p:cNvPr id="35" name="Rectangle 19"/>
          <p:cNvSpPr>
            <a:spLocks noChangeArrowheads="1"/>
          </p:cNvSpPr>
          <p:nvPr/>
        </p:nvSpPr>
        <p:spPr bwMode="auto">
          <a:xfrm>
            <a:off x="2856827" y="2255520"/>
            <a:ext cx="638343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glow rad="63500">
                    <a:srgbClr val="FFFFCC"/>
                  </a:glow>
                </a:effectLst>
                <a:latin typeface="Calibri" pitchFamily="34" charset="0"/>
                <a:ea typeface="Calibri" pitchFamily="34" charset="0"/>
                <a:cs typeface="Times New Roman" pitchFamily="18" charset="0"/>
              </a:rPr>
              <a:t>Dawn</a:t>
            </a:r>
            <a:r>
              <a:rPr kumimoji="0" lang="en-US" sz="1200" b="1"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r>
              <a:rPr lang="en-US" sz="1700" b="1" dirty="0" smtClean="0">
                <a:ln>
                  <a:solidFill>
                    <a:sysClr val="windowText" lastClr="000000"/>
                  </a:solidFill>
                </a:ln>
                <a:solidFill>
                  <a:schemeClr val="accent6"/>
                </a:solidFill>
                <a:effectLst>
                  <a:glow rad="63500">
                    <a:srgbClr val="FFFFCC"/>
                  </a:glow>
                </a:effectLst>
                <a:latin typeface="Calibri" pitchFamily="34" charset="0"/>
                <a:ea typeface="Calibri" pitchFamily="34" charset="0"/>
                <a:cs typeface="Times New Roman" pitchFamily="18" charset="0"/>
              </a:rPr>
              <a:t>#2 Sunset                          </a:t>
            </a:r>
            <a:r>
              <a:rPr lang="en-US" sz="1200" b="1" dirty="0" smtClean="0">
                <a:ln>
                  <a:solidFill>
                    <a:sysClr val="windowText" lastClr="000000"/>
                  </a:solidFill>
                </a:ln>
                <a:solidFill>
                  <a:schemeClr val="accent6"/>
                </a:solidFill>
                <a:effectLst>
                  <a:glow rad="63500">
                    <a:srgbClr val="FFFFCC"/>
                  </a:glow>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glow rad="63500">
                    <a:srgbClr val="FFFFCC"/>
                  </a:glow>
                </a:effectLst>
                <a:latin typeface="Calibri" pitchFamily="34" charset="0"/>
                <a:ea typeface="Calibri" pitchFamily="34" charset="0"/>
                <a:cs typeface="Times New Roman" pitchFamily="18" charset="0"/>
              </a:rPr>
              <a:t>Dawn</a:t>
            </a:r>
            <a:r>
              <a:rPr kumimoji="0" lang="en-US" sz="1200" b="0" i="0" u="none" strike="noStrike" cap="none" normalizeH="0" baseline="0" dirty="0" smtClean="0">
                <a:ln>
                  <a:solidFill>
                    <a:sysClr val="windowText" lastClr="000000"/>
                  </a:solidFill>
                </a:ln>
                <a:solidFill>
                  <a:srgbClr val="F79646"/>
                </a:solidFill>
                <a:effectLst>
                  <a:glow rad="63500">
                    <a:srgbClr val="FFFFCC"/>
                  </a:glow>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solidFill>
                  <a:sysClr val="windowText" lastClr="000000"/>
                </a:solidFill>
              </a:ln>
              <a:solidFill>
                <a:schemeClr val="tx1"/>
              </a:solidFill>
              <a:effectLst>
                <a:glow rad="63500">
                  <a:srgbClr val="FFFFCC"/>
                </a:glow>
              </a:effectLst>
              <a:latin typeface="Arial" pitchFamily="34" charset="0"/>
              <a:cs typeface="Arial" pitchFamily="34" charset="0"/>
            </a:endParaRPr>
          </a:p>
        </p:txBody>
      </p:sp>
      <p:cxnSp>
        <p:nvCxnSpPr>
          <p:cNvPr id="41" name="Straight Connector 40"/>
          <p:cNvCxnSpPr>
            <a:cxnSpLocks/>
          </p:cNvCxnSpPr>
          <p:nvPr/>
        </p:nvCxnSpPr>
        <p:spPr>
          <a:xfrm flipV="1">
            <a:off x="7924800" y="2432491"/>
            <a:ext cx="0" cy="1108818"/>
          </a:xfrm>
          <a:prstGeom prst="line">
            <a:avLst/>
          </a:prstGeom>
          <a:noFill/>
          <a:ln w="57150" cap="flat" cmpd="sng" algn="ctr">
            <a:solidFill>
              <a:srgbClr val="CC3399"/>
            </a:solidFill>
            <a:prstDash val="solid"/>
            <a:headEnd type="oval" w="med" len="med"/>
            <a:tailEnd type="oval" w="med" len="med"/>
          </a:ln>
          <a:effectLst/>
          <a:scene3d>
            <a:camera prst="orthographicFront"/>
            <a:lightRig rig="threePt" dir="t"/>
          </a:scene3d>
          <a:sp3d>
            <a:bevelT w="152400" h="50800" prst="softRound"/>
          </a:sp3d>
        </p:spPr>
      </p:cxnSp>
      <p:cxnSp>
        <p:nvCxnSpPr>
          <p:cNvPr id="29" name="Straight Connector 28"/>
          <p:cNvCxnSpPr>
            <a:cxnSpLocks/>
          </p:cNvCxnSpPr>
          <p:nvPr/>
        </p:nvCxnSpPr>
        <p:spPr>
          <a:xfrm>
            <a:off x="4572476" y="1889000"/>
            <a:ext cx="0" cy="904813"/>
          </a:xfrm>
          <a:prstGeom prst="line">
            <a:avLst/>
          </a:prstGeom>
          <a:noFill/>
          <a:ln w="57150" cap="flat" cmpd="sng" algn="ctr">
            <a:solidFill>
              <a:schemeClr val="accent6">
                <a:lumMod val="50000"/>
              </a:schemeClr>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sp>
        <p:nvSpPr>
          <p:cNvPr id="45" name="Text Box 232"/>
          <p:cNvSpPr txBox="1"/>
          <p:nvPr/>
        </p:nvSpPr>
        <p:spPr>
          <a:xfrm>
            <a:off x="6781800" y="914400"/>
            <a:ext cx="1981104" cy="1189821"/>
          </a:xfrm>
          <a:prstGeom prst="rect">
            <a:avLst/>
          </a:prstGeom>
          <a:solidFill>
            <a:schemeClr val="tx1">
              <a:lumMod val="75000"/>
              <a:lumOff val="25000"/>
            </a:schemeClr>
          </a:solidFill>
          <a:ln w="38100">
            <a:solidFill>
              <a:srgbClr val="C0000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500" b="1" dirty="0">
                <a:effectLst>
                  <a:glow rad="76200">
                    <a:schemeClr val="bg1">
                      <a:alpha val="90000"/>
                    </a:schemeClr>
                  </a:glow>
                </a:effectLst>
                <a:ea typeface="Calibri"/>
                <a:cs typeface="Times New Roman"/>
              </a:rPr>
              <a:t>3</a:t>
            </a:r>
            <a:r>
              <a:rPr lang="en-US" sz="1500" b="1" dirty="0" smtClean="0">
                <a:effectLst>
                  <a:glow rad="76200">
                    <a:schemeClr val="bg1">
                      <a:alpha val="90000"/>
                    </a:schemeClr>
                  </a:glow>
                </a:effectLst>
                <a:ea typeface="Calibri"/>
                <a:cs typeface="Times New Roman"/>
              </a:rPr>
              <a:t>.  If King Jehoram’s threat is to be completed, he must act quickly!</a:t>
            </a:r>
            <a:endParaRPr lang="en-US" sz="1500" dirty="0">
              <a:effectLst>
                <a:glow rad="76200">
                  <a:schemeClr val="bg1">
                    <a:alpha val="90000"/>
                  </a:schemeClr>
                </a:glow>
              </a:effectLst>
              <a:ea typeface="Calibri"/>
              <a:cs typeface="Times New Roman"/>
            </a:endParaRPr>
          </a:p>
        </p:txBody>
      </p:sp>
      <p:cxnSp>
        <p:nvCxnSpPr>
          <p:cNvPr id="46" name="Straight Connector 45"/>
          <p:cNvCxnSpPr>
            <a:cxnSpLocks/>
          </p:cNvCxnSpPr>
          <p:nvPr/>
        </p:nvCxnSpPr>
        <p:spPr>
          <a:xfrm flipV="1">
            <a:off x="6400800" y="1295400"/>
            <a:ext cx="685800" cy="533401"/>
          </a:xfrm>
          <a:prstGeom prst="line">
            <a:avLst/>
          </a:prstGeom>
          <a:noFill/>
          <a:ln w="57150" cap="flat" cmpd="sng" algn="ctr">
            <a:solidFill>
              <a:srgbClr val="C0000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sp>
        <p:nvSpPr>
          <p:cNvPr id="52" name="Rectangle 51"/>
          <p:cNvSpPr/>
          <p:nvPr/>
        </p:nvSpPr>
        <p:spPr>
          <a:xfrm>
            <a:off x="2743201" y="4154031"/>
            <a:ext cx="3048000" cy="224676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00206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Night</a:t>
            </a: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 follows </a:t>
            </a:r>
            <a:r>
              <a:rPr lang="en-US" sz="2000" b="1" dirty="0" smtClean="0">
                <a:ln w="11430"/>
                <a:solidFill>
                  <a:schemeClr val="accent6">
                    <a:lumMod val="75000"/>
                  </a:schemeClr>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sunset!</a:t>
            </a:r>
          </a:p>
          <a:p>
            <a:pPr algn="ctr">
              <a:lnSpc>
                <a:spcPct val="150000"/>
              </a:lnSpc>
            </a:pP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Which </a:t>
            </a:r>
            <a:r>
              <a:rPr lang="en-US" sz="2000" b="1" dirty="0" smtClean="0">
                <a:ln w="11430"/>
                <a:solidFill>
                  <a:srgbClr val="00206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“night” </a:t>
            </a: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did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the King rise up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to investigate the </a:t>
            </a:r>
            <a:b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br>
            <a:r>
              <a:rPr lang="en-US" sz="2000" b="1" dirty="0" smtClean="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rPr>
              <a:t>leper’s report?</a:t>
            </a:r>
            <a:endParaRPr lang="en-US" sz="2000" b="1" cap="none" spc="0" dirty="0">
              <a:ln w="11430"/>
              <a:solidFill>
                <a:srgbClr val="C00000"/>
              </a:solidFill>
              <a:effectLst>
                <a:glow rad="76200">
                  <a:schemeClr val="accent2">
                    <a:lumMod val="20000"/>
                    <a:lumOff val="80000"/>
                  </a:schemeClr>
                </a:glow>
                <a:outerShdw blurRad="50800" dist="39000" dir="5460000" algn="tl">
                  <a:srgbClr val="000000">
                    <a:alpha val="38000"/>
                  </a:srgbClr>
                </a:outerShdw>
              </a:effectLst>
              <a:latin typeface="Comic Sans MS" pitchFamily="66" charset="0"/>
            </a:endParaRPr>
          </a:p>
        </p:txBody>
      </p:sp>
      <p:sp>
        <p:nvSpPr>
          <p:cNvPr id="55" name="Text Box 225"/>
          <p:cNvSpPr txBox="1"/>
          <p:nvPr/>
        </p:nvSpPr>
        <p:spPr>
          <a:xfrm>
            <a:off x="5791201" y="4122619"/>
            <a:ext cx="2438399" cy="2354381"/>
          </a:xfrm>
          <a:prstGeom prst="rect">
            <a:avLst/>
          </a:prstGeom>
          <a:solidFill>
            <a:schemeClr val="accent3">
              <a:lumMod val="40000"/>
              <a:lumOff val="60000"/>
            </a:schemeClr>
          </a:solidFill>
          <a:ln w="38100">
            <a:solidFill>
              <a:schemeClr val="accent3">
                <a:lumMod val="50000"/>
              </a:schemeClr>
            </a:solidFill>
          </a:ln>
          <a:effectLst>
            <a:glow rad="76200">
              <a:schemeClr val="accent6">
                <a:lumMod val="75000"/>
                <a:alpha val="94000"/>
              </a:schemeClr>
            </a:glow>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1400" b="1" dirty="0" smtClean="0">
                <a:solidFill>
                  <a:srgbClr val="C00000"/>
                </a:solidFill>
                <a:ea typeface="Calibri"/>
                <a:cs typeface="Times New Roman"/>
              </a:rPr>
              <a:t>5. If it is Night #2 there has been a cycle change.  It’s not the “same day” anymore and Elisha is still around.</a:t>
            </a:r>
          </a:p>
          <a:p>
            <a:pPr algn="ctr">
              <a:lnSpc>
                <a:spcPct val="115000"/>
              </a:lnSpc>
              <a:spcAft>
                <a:spcPts val="1000"/>
              </a:spcAft>
            </a:pP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The events move forward, but </a:t>
            </a:r>
            <a:r>
              <a:rPr lang="en-US" sz="1600" b="1" dirty="0" smtClean="0">
                <a:ln>
                  <a:solidFill>
                    <a:srgbClr val="002060"/>
                  </a:solidFill>
                </a:ln>
                <a:solidFill>
                  <a:srgbClr val="FF0000"/>
                </a:solidFill>
                <a:latin typeface="Cooper Black" pitchFamily="18" charset="0"/>
                <a:ea typeface="Calibri"/>
                <a:cs typeface="Times New Roman"/>
              </a:rPr>
              <a:t>do not </a:t>
            </a: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remain on the </a:t>
            </a:r>
            <a:b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br>
            <a:r>
              <a:rPr lang="en-US" sz="1600" b="1" dirty="0" smtClean="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rPr>
              <a:t>“same day.”</a:t>
            </a:r>
            <a:endParaRPr lang="en-US" sz="1600" b="1" dirty="0">
              <a:ln>
                <a:solidFill>
                  <a:srgbClr val="002060"/>
                </a:solidFill>
              </a:ln>
              <a:gradFill flip="none" rotWithShape="1">
                <a:gsLst>
                  <a:gs pos="0">
                    <a:srgbClr val="03D4A8"/>
                  </a:gs>
                  <a:gs pos="25000">
                    <a:srgbClr val="21D6E0"/>
                  </a:gs>
                  <a:gs pos="70000">
                    <a:srgbClr val="0087E6"/>
                  </a:gs>
                  <a:gs pos="100000">
                    <a:srgbClr val="005CBF"/>
                  </a:gs>
                </a:gsLst>
                <a:lin ang="10800000" scaled="0"/>
                <a:tileRect/>
              </a:gradFill>
              <a:latin typeface="Cooper Black" pitchFamily="18" charset="0"/>
              <a:ea typeface="Calibri"/>
              <a:cs typeface="Times New Roman"/>
            </a:endParaRPr>
          </a:p>
          <a:p>
            <a:pPr algn="ctr">
              <a:lnSpc>
                <a:spcPct val="115000"/>
              </a:lnSpc>
              <a:spcAft>
                <a:spcPts val="1000"/>
              </a:spcAft>
            </a:pPr>
            <a:endParaRPr lang="en-US" sz="1400" b="1" dirty="0" smtClean="0">
              <a:solidFill>
                <a:srgbClr val="CC3399"/>
              </a:solidFill>
              <a:effectLst/>
              <a:ea typeface="Calibri"/>
              <a:cs typeface="Times New Roman"/>
            </a:endParaRPr>
          </a:p>
        </p:txBody>
      </p:sp>
      <p:sp>
        <p:nvSpPr>
          <p:cNvPr id="57" name="Striped Right Arrow 56"/>
          <p:cNvSpPr/>
          <p:nvPr/>
        </p:nvSpPr>
        <p:spPr>
          <a:xfrm flipH="1">
            <a:off x="928876" y="3550920"/>
            <a:ext cx="2764281" cy="391969"/>
          </a:xfrm>
          <a:prstGeom prst="stripedRightArrow">
            <a:avLst/>
          </a:prstGeom>
          <a:gradFill flip="none" rotWithShape="1">
            <a:gsLst>
              <a:gs pos="0">
                <a:srgbClr val="FFF200"/>
              </a:gs>
              <a:gs pos="45000">
                <a:srgbClr val="FF7A00"/>
              </a:gs>
              <a:gs pos="70000">
                <a:srgbClr val="FF0300"/>
              </a:gs>
              <a:gs pos="100000">
                <a:srgbClr val="4D0808"/>
              </a:gs>
            </a:gsLst>
            <a:lin ang="10800000" scaled="1"/>
            <a:tileRect/>
          </a:gra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 descr="C:\Users\Rae\Desktop\Art on Desktop\white man clip art\3d white people\png\3d quiz wrong 2.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495274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Rae\Desktop\Art on Desktop\white man clip art\3d white people\png\3d quiz wrong 2.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96200" y="5181600"/>
            <a:ext cx="13716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a:cxnSpLocks/>
          </p:cNvCxnSpPr>
          <p:nvPr/>
        </p:nvCxnSpPr>
        <p:spPr>
          <a:xfrm flipV="1">
            <a:off x="5410200" y="2545278"/>
            <a:ext cx="0" cy="1201626"/>
          </a:xfrm>
          <a:prstGeom prst="line">
            <a:avLst/>
          </a:prstGeom>
          <a:noFill/>
          <a:ln w="57150" cap="flat" cmpd="sng" algn="ctr">
            <a:solidFill>
              <a:schemeClr val="accent6"/>
            </a:solidFill>
            <a:prstDash val="solid"/>
            <a:headEnd type="diamond" w="med" len="med"/>
            <a:tailEnd type="triangle" w="med" len="med"/>
          </a:ln>
          <a:effectLst/>
          <a:scene3d>
            <a:camera prst="orthographicFront"/>
            <a:lightRig rig="threePt" dir="t"/>
          </a:scene3d>
          <a:sp3d>
            <a:bevelT w="152400" h="50800" prst="softRound"/>
          </a:sp3d>
        </p:spPr>
      </p:cxnSp>
      <p:cxnSp>
        <p:nvCxnSpPr>
          <p:cNvPr id="64" name="Straight Connector 63"/>
          <p:cNvCxnSpPr>
            <a:cxnSpLocks/>
          </p:cNvCxnSpPr>
          <p:nvPr/>
        </p:nvCxnSpPr>
        <p:spPr>
          <a:xfrm flipV="1">
            <a:off x="6162040" y="3250295"/>
            <a:ext cx="0" cy="847710"/>
          </a:xfrm>
          <a:prstGeom prst="line">
            <a:avLst/>
          </a:prstGeom>
          <a:noFill/>
          <a:ln w="57150" cap="flat" cmpd="sng" algn="ctr">
            <a:solidFill>
              <a:srgbClr val="002060"/>
            </a:solidFill>
            <a:prstDash val="solid"/>
            <a:headEnd type="diamond" w="med" len="med"/>
            <a:tailEnd type="triangle" w="med" len="med"/>
          </a:ln>
          <a:effectLst>
            <a:glow rad="101600">
              <a:schemeClr val="bg1">
                <a:alpha val="83000"/>
              </a:schemeClr>
            </a:glow>
          </a:effectLst>
          <a:scene3d>
            <a:camera prst="orthographicFront"/>
            <a:lightRig rig="threePt" dir="t"/>
          </a:scene3d>
          <a:sp3d>
            <a:bevelT w="152400" h="50800" prst="softRound"/>
          </a:sp3d>
        </p:spPr>
      </p:cxnSp>
      <p:sp>
        <p:nvSpPr>
          <p:cNvPr id="58" name="Striped Right Arrow 57"/>
          <p:cNvSpPr/>
          <p:nvPr/>
        </p:nvSpPr>
        <p:spPr>
          <a:xfrm>
            <a:off x="3774229" y="3550920"/>
            <a:ext cx="4074371" cy="391969"/>
          </a:xfrm>
          <a:prstGeom prst="stripedRightArrow">
            <a:avLst/>
          </a:prstGeom>
          <a:gradFill flip="none" rotWithShape="1">
            <a:gsLst>
              <a:gs pos="0">
                <a:srgbClr val="03D4A8"/>
              </a:gs>
              <a:gs pos="25000">
                <a:srgbClr val="21D6E0"/>
              </a:gs>
              <a:gs pos="75000">
                <a:srgbClr val="0087E6"/>
              </a:gs>
              <a:gs pos="100000">
                <a:srgbClr val="005CBF"/>
              </a:gs>
            </a:gsLst>
            <a:lin ang="10800000" scaled="0"/>
            <a:tileRect/>
          </a:gra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313480" y="3573016"/>
            <a:ext cx="8680222" cy="3046988"/>
          </a:xfrm>
          <a:prstGeom prst="homePlate">
            <a:avLst/>
          </a:prstGeom>
          <a:blipFill>
            <a:blip r:embed="rId7"/>
            <a:stretch>
              <a:fillRect/>
            </a:stretch>
          </a:blip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4800" dirty="0" smtClean="0">
                <a:ln w="18415" cmpd="sng">
                  <a:solidFill>
                    <a:srgbClr val="FFFFFF"/>
                  </a:solidFill>
                  <a:prstDash val="solid"/>
                </a:ln>
                <a:solidFill>
                  <a:srgbClr val="FFFFFF"/>
                </a:solidFill>
                <a:effectLst>
                  <a:glow rad="63500">
                    <a:srgbClr val="002060">
                      <a:alpha val="92000"/>
                    </a:srgbClr>
                  </a:glow>
                  <a:outerShdw blurRad="63500" dir="3600000" algn="tl" rotWithShape="0">
                    <a:srgbClr val="000000">
                      <a:alpha val="70000"/>
                    </a:srgbClr>
                  </a:outerShdw>
                </a:effectLst>
              </a:rPr>
              <a:t>The events in this day-start testimony do not recognize a sunset day commencement!</a:t>
            </a:r>
            <a:br>
              <a:rPr lang="en-US" sz="4800" dirty="0" smtClean="0">
                <a:ln w="18415" cmpd="sng">
                  <a:solidFill>
                    <a:srgbClr val="FFFFFF"/>
                  </a:solidFill>
                  <a:prstDash val="solid"/>
                </a:ln>
                <a:solidFill>
                  <a:srgbClr val="FFFFFF"/>
                </a:solidFill>
                <a:effectLst>
                  <a:glow rad="63500">
                    <a:srgbClr val="002060">
                      <a:alpha val="92000"/>
                    </a:srgbClr>
                  </a:glow>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glow rad="63500">
                    <a:srgbClr val="002060">
                      <a:alpha val="92000"/>
                    </a:srgbClr>
                  </a:glow>
                  <a:outerShdw blurRad="63500" dir="3600000" algn="tl" rotWithShape="0">
                    <a:srgbClr val="000000">
                      <a:alpha val="70000"/>
                    </a:srgbClr>
                  </a:outerShdw>
                </a:effectLst>
              </a:rPr>
              <a:t>Neither did King Jehoram!</a:t>
            </a:r>
            <a:endParaRPr lang="en-US" sz="4800" dirty="0">
              <a:ln w="18415" cmpd="sng">
                <a:solidFill>
                  <a:srgbClr val="FFFFFF"/>
                </a:solidFill>
                <a:prstDash val="solid"/>
              </a:ln>
              <a:solidFill>
                <a:srgbClr val="FFFFFF"/>
              </a:solidFill>
              <a:effectLst>
                <a:glow rad="63500">
                  <a:srgbClr val="002060">
                    <a:alpha val="92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3858797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7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
                                            <p:txEl>
                                              <p:pRg st="0" end="0"/>
                                            </p:txEl>
                                          </p:spTgt>
                                        </p:tgtEl>
                                      </p:cBhvr>
                                    </p:animEffect>
                                  </p:childTnLst>
                                </p:cTn>
                              </p:par>
                            </p:childTnLst>
                          </p:cTn>
                        </p:par>
                        <p:par>
                          <p:cTn id="12" fill="hold">
                            <p:stCondLst>
                              <p:cond delay="2625"/>
                            </p:stCondLst>
                            <p:childTnLst>
                              <p:par>
                                <p:cTn id="13" presetID="16" presetClass="entr" presetSubtype="21" fill="hold" nodeType="afterEffect">
                                  <p:stCondLst>
                                    <p:cond delay="100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barn(inVertical)">
                                      <p:cBhvr>
                                        <p:cTn id="15" dur="1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0" y="5498"/>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B050"/>
                </a:solidFill>
                <a:effectLst>
                  <a:outerShdw blurRad="50800" dist="39000" dir="5460000" algn="tl">
                    <a:srgbClr val="000000">
                      <a:alpha val="38000"/>
                    </a:srgbClr>
                  </a:outerShdw>
                </a:effectLst>
              </a:rPr>
              <a:t>When Did the Leper’s “Day” Begin?</a:t>
            </a:r>
            <a:endParaRPr lang="en-US" sz="4800" b="1" cap="none" spc="0" dirty="0">
              <a:ln w="11430"/>
              <a:solidFill>
                <a:srgbClr val="00B050"/>
              </a:soli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12"/>
          </p:nvPr>
        </p:nvSpPr>
        <p:spPr>
          <a:xfrm>
            <a:off x="6858000" y="6492875"/>
            <a:ext cx="2133600" cy="365125"/>
          </a:xfrm>
        </p:spPr>
        <p:txBody>
          <a:bodyPr/>
          <a:lstStyle/>
          <a:p>
            <a:fld id="{F9EA9ADF-BF16-47CA-967F-74531E511AEB}" type="slidenum">
              <a:rPr lang="en-US" smtClean="0">
                <a:solidFill>
                  <a:schemeClr val="tx1"/>
                </a:solidFill>
              </a:rPr>
              <a:t>39</a:t>
            </a:fld>
            <a:endParaRPr lang="en-US"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407446025"/>
              </p:ext>
            </p:extLst>
          </p:nvPr>
        </p:nvGraphicFramePr>
        <p:xfrm>
          <a:off x="1266317" y="2538472"/>
          <a:ext cx="6526530" cy="420624"/>
        </p:xfrm>
        <a:graphic>
          <a:graphicData uri="http://schemas.openxmlformats.org/drawingml/2006/table">
            <a:tbl>
              <a:tblPr firstRow="1" firstCol="1" bandRow="1">
                <a:tableStyleId>{5C22544A-7EE6-4342-B048-85BDC9FD1C3A}</a:tableStyleId>
              </a:tblPr>
              <a:tblGrid>
                <a:gridCol w="178435"/>
                <a:gridCol w="2061845"/>
                <a:gridCol w="171450"/>
                <a:gridCol w="2000250"/>
                <a:gridCol w="171450"/>
                <a:gridCol w="1771650"/>
                <a:gridCol w="171450"/>
              </a:tblGrid>
              <a:tr h="413385">
                <a:tc>
                  <a:txBody>
                    <a:bodyPr/>
                    <a:lstStyle/>
                    <a:p>
                      <a:pPr marL="0" marR="0" algn="l">
                        <a:lnSpc>
                          <a:spcPct val="115000"/>
                        </a:lnSpc>
                        <a:spcBef>
                          <a:spcPts val="0"/>
                        </a:spcBef>
                        <a:spcAft>
                          <a:spcPts val="0"/>
                        </a:spcAft>
                      </a:pPr>
                      <a:r>
                        <a:rPr lang="en-US" sz="1200" dirty="0">
                          <a:effectLst/>
                        </a:rPr>
                        <a:t> </a:t>
                      </a:r>
                    </a:p>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ysClr val="windowText" lastClr="000000"/>
                            </a:solidFill>
                          </a:ln>
                          <a:effectLst/>
                        </a:rPr>
                        <a:t>1</a:t>
                      </a:r>
                      <a:r>
                        <a:rPr lang="en-US" sz="1900" baseline="30000" dirty="0">
                          <a:ln>
                            <a:solidFill>
                              <a:sysClr val="windowText" lastClr="000000"/>
                            </a:solidFill>
                          </a:ln>
                          <a:effectLst/>
                        </a:rPr>
                        <a:t>st</a:t>
                      </a:r>
                      <a:r>
                        <a:rPr lang="en-US" sz="1900" dirty="0">
                          <a:ln>
                            <a:solidFill>
                              <a:sysClr val="windowText" lastClr="000000"/>
                            </a:solidFill>
                          </a:ln>
                          <a:effectLst/>
                        </a:rPr>
                        <a:t> Day Season </a:t>
                      </a:r>
                      <a:endParaRPr lang="en-US" sz="1200" dirty="0">
                        <a:ln>
                          <a:solidFill>
                            <a:sysClr val="windowText" lastClr="00000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a:ln>
                            <a:noFill/>
                          </a:ln>
                          <a:effectLst/>
                        </a:rPr>
                        <a:t>1</a:t>
                      </a:r>
                      <a:r>
                        <a:rPr lang="en-US" sz="1900" baseline="30000" dirty="0">
                          <a:ln>
                            <a:noFill/>
                          </a:ln>
                          <a:effectLst/>
                        </a:rPr>
                        <a:t>st</a:t>
                      </a:r>
                      <a:r>
                        <a:rPr lang="en-US" sz="1900" dirty="0">
                          <a:ln>
                            <a:noFill/>
                          </a:ln>
                          <a:effectLst/>
                        </a:rPr>
                        <a:t> Night Season</a:t>
                      </a:r>
                      <a:endParaRPr lang="en-US" sz="1200" dirty="0">
                        <a:ln>
                          <a:no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rgbClr val="002060"/>
                            </a:solidFill>
                          </a:ln>
                          <a:effectLst/>
                        </a:rPr>
                        <a:t>2</a:t>
                      </a:r>
                      <a:r>
                        <a:rPr lang="en-US" sz="1900" baseline="30000" dirty="0">
                          <a:ln>
                            <a:solidFill>
                              <a:srgbClr val="002060"/>
                            </a:solidFill>
                          </a:ln>
                          <a:effectLst/>
                        </a:rPr>
                        <a:t>nd</a:t>
                      </a:r>
                      <a:r>
                        <a:rPr lang="en-US" sz="1900" dirty="0">
                          <a:ln>
                            <a:solidFill>
                              <a:srgbClr val="002060"/>
                            </a:solidFill>
                          </a:ln>
                          <a:effectLst/>
                        </a:rPr>
                        <a:t> Day Season</a:t>
                      </a:r>
                      <a:endParaRPr lang="en-US" sz="1200" dirty="0">
                        <a:ln>
                          <a:solidFill>
                            <a:srgbClr val="00206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r>
            </a:tbl>
          </a:graphicData>
        </a:graphic>
      </p:graphicFrame>
      <p:sp>
        <p:nvSpPr>
          <p:cNvPr id="11" name="Text Box 232"/>
          <p:cNvSpPr txBox="1"/>
          <p:nvPr/>
        </p:nvSpPr>
        <p:spPr>
          <a:xfrm>
            <a:off x="3713480" y="3321110"/>
            <a:ext cx="1835150" cy="2794000"/>
          </a:xfrm>
          <a:prstGeom prst="rect">
            <a:avLst/>
          </a:prstGeom>
          <a:solidFill>
            <a:schemeClr val="accent6">
              <a:lumMod val="20000"/>
              <a:lumOff val="80000"/>
            </a:schemeClr>
          </a:solidFill>
          <a:ln w="38100">
            <a:solidFill>
              <a:schemeClr val="tx1">
                <a:lumMod val="95000"/>
                <a:lumOff val="5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effectLst/>
                <a:ea typeface="Calibri"/>
                <a:cs typeface="Times New Roman"/>
              </a:rPr>
              <a:t>4.  King Jehoram arose in the night to investigate the report.  It was true!</a:t>
            </a:r>
            <a:br>
              <a:rPr lang="en-US" sz="1400" b="1" dirty="0">
                <a:effectLst/>
                <a:ea typeface="Calibri"/>
                <a:cs typeface="Times New Roman"/>
              </a:rPr>
            </a:br>
            <a:r>
              <a:rPr lang="en-US" sz="1400" b="1" dirty="0">
                <a:effectLst/>
                <a:ea typeface="Calibri"/>
                <a:cs typeface="Times New Roman"/>
              </a:rPr>
              <a:t>This is </a:t>
            </a:r>
            <a:r>
              <a:rPr lang="en-US" sz="1400" b="1" u="sng" dirty="0">
                <a:effectLst/>
                <a:ea typeface="Calibri"/>
                <a:cs typeface="Times New Roman"/>
              </a:rPr>
              <a:t>between</a:t>
            </a:r>
            <a:r>
              <a:rPr lang="en-US" sz="1400" b="1" dirty="0">
                <a:effectLst/>
                <a:ea typeface="Calibri"/>
                <a:cs typeface="Times New Roman"/>
              </a:rPr>
              <a:t> the </a:t>
            </a:r>
            <a:br>
              <a:rPr lang="en-US" sz="1400" b="1" dirty="0">
                <a:effectLst/>
                <a:ea typeface="Calibri"/>
                <a:cs typeface="Times New Roman"/>
              </a:rPr>
            </a:br>
            <a:r>
              <a:rPr lang="en-US" sz="1400" b="1" dirty="0">
                <a:effectLst/>
                <a:ea typeface="Calibri"/>
                <a:cs typeface="Times New Roman"/>
              </a:rPr>
              <a:t>two twilights.  </a:t>
            </a:r>
            <a:br>
              <a:rPr lang="en-US" sz="1400" b="1" dirty="0">
                <a:effectLst/>
                <a:ea typeface="Calibri"/>
                <a:cs typeface="Times New Roman"/>
              </a:rPr>
            </a:br>
            <a:r>
              <a:rPr lang="en-US" sz="1400" b="1" dirty="0" smtClean="0">
                <a:effectLst/>
                <a:ea typeface="Calibri"/>
                <a:cs typeface="Times New Roman"/>
              </a:rPr>
              <a:t>It is impossible for </a:t>
            </a:r>
            <a:br>
              <a:rPr lang="en-US" sz="1400" b="1" dirty="0" smtClean="0">
                <a:effectLst/>
                <a:ea typeface="Calibri"/>
                <a:cs typeface="Times New Roman"/>
              </a:rPr>
            </a:br>
            <a:r>
              <a:rPr lang="en-US" sz="1400" b="1" u="sng" dirty="0" smtClean="0">
                <a:effectLst/>
                <a:ea typeface="Calibri"/>
                <a:cs typeface="Times New Roman"/>
              </a:rPr>
              <a:t>his day to end</a:t>
            </a:r>
            <a:r>
              <a:rPr lang="en-US" sz="1400" b="1" dirty="0" smtClean="0">
                <a:effectLst/>
                <a:ea typeface="Calibri"/>
                <a:cs typeface="Times New Roman"/>
              </a:rPr>
              <a:t> </a:t>
            </a:r>
            <a:r>
              <a:rPr lang="en-US" sz="1400" b="1" dirty="0">
                <a:effectLst/>
                <a:ea typeface="Calibri"/>
                <a:cs typeface="Times New Roman"/>
              </a:rPr>
              <a:t>at the </a:t>
            </a:r>
            <a:r>
              <a:rPr lang="en-US" sz="1400" b="1" dirty="0" smtClean="0">
                <a:solidFill>
                  <a:srgbClr val="E36C0A"/>
                </a:solidFill>
                <a:ea typeface="Calibri"/>
                <a:cs typeface="Times New Roman"/>
              </a:rPr>
              <a:t>former</a:t>
            </a:r>
            <a:r>
              <a:rPr lang="en-US" sz="1400" b="1" dirty="0" smtClean="0">
                <a:solidFill>
                  <a:srgbClr val="E36C0A"/>
                </a:solidFill>
                <a:effectLst/>
                <a:ea typeface="Calibri"/>
                <a:cs typeface="Times New Roman"/>
              </a:rPr>
              <a:t> sunset.  </a:t>
            </a:r>
            <a:r>
              <a:rPr lang="en-US" sz="1400" b="1" dirty="0" smtClean="0">
                <a:effectLst/>
                <a:ea typeface="Calibri"/>
                <a:cs typeface="Times New Roman"/>
              </a:rPr>
              <a:t>There are no Scriptural details for this.</a:t>
            </a:r>
            <a:endParaRPr lang="en-US" sz="1200" dirty="0">
              <a:effectLst/>
              <a:ea typeface="Calibri"/>
              <a:cs typeface="Times New Roman"/>
            </a:endParaRPr>
          </a:p>
        </p:txBody>
      </p:sp>
      <p:sp>
        <p:nvSpPr>
          <p:cNvPr id="12" name="Text Box 225"/>
          <p:cNvSpPr txBox="1"/>
          <p:nvPr/>
        </p:nvSpPr>
        <p:spPr>
          <a:xfrm>
            <a:off x="5923280" y="3339207"/>
            <a:ext cx="1708023" cy="1876425"/>
          </a:xfrm>
          <a:prstGeom prst="rect">
            <a:avLst/>
          </a:prstGeom>
          <a:solidFill>
            <a:schemeClr val="accent5">
              <a:lumMod val="20000"/>
              <a:lumOff val="80000"/>
            </a:schemeClr>
          </a:solidFill>
          <a:ln w="38100">
            <a:solidFill>
              <a:srgbClr val="00B0F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effectLst/>
                <a:ea typeface="Calibri"/>
                <a:cs typeface="Times New Roman"/>
              </a:rPr>
              <a:t>5</a:t>
            </a:r>
            <a:r>
              <a:rPr lang="en-US" sz="1400" b="1" dirty="0">
                <a:solidFill>
                  <a:srgbClr val="0070C0"/>
                </a:solidFill>
                <a:effectLst/>
                <a:ea typeface="Calibri"/>
                <a:cs typeface="Times New Roman"/>
              </a:rPr>
              <a:t>.  Elisha’s prophecy fulfilled </a:t>
            </a:r>
            <a:r>
              <a:rPr lang="en-US" sz="1400" b="1" dirty="0">
                <a:solidFill>
                  <a:srgbClr val="CE528A"/>
                </a:solidFill>
                <a:effectLst/>
                <a:ea typeface="Calibri"/>
                <a:cs typeface="Times New Roman"/>
              </a:rPr>
              <a:t>on the “tomorrow” </a:t>
            </a:r>
            <a:r>
              <a:rPr lang="en-US" sz="1400" b="1" dirty="0">
                <a:solidFill>
                  <a:srgbClr val="0070C0"/>
                </a:solidFill>
                <a:effectLst/>
                <a:ea typeface="Calibri"/>
                <a:cs typeface="Times New Roman"/>
              </a:rPr>
              <a:t>about the </a:t>
            </a:r>
            <a:r>
              <a:rPr lang="en-US" sz="1400" b="1" dirty="0" smtClean="0">
                <a:solidFill>
                  <a:srgbClr val="0070C0"/>
                </a:solidFill>
                <a:effectLst/>
                <a:ea typeface="Calibri"/>
                <a:cs typeface="Times New Roman"/>
              </a:rPr>
              <a:t>same time</a:t>
            </a:r>
            <a:r>
              <a:rPr lang="en-US" sz="1400" b="1" dirty="0" smtClean="0">
                <a:solidFill>
                  <a:srgbClr val="CE528A"/>
                </a:solidFill>
                <a:effectLst/>
                <a:ea typeface="Calibri"/>
                <a:cs typeface="Times New Roman"/>
              </a:rPr>
              <a:t> “on</a:t>
            </a:r>
            <a:r>
              <a:rPr lang="en-US" sz="1400" b="1" dirty="0">
                <a:solidFill>
                  <a:srgbClr val="CE528A"/>
                </a:solidFill>
                <a:effectLst/>
                <a:ea typeface="Calibri"/>
                <a:cs typeface="Times New Roman"/>
              </a:rPr>
              <a:t/>
            </a:r>
            <a:br>
              <a:rPr lang="en-US" sz="1400" b="1" dirty="0">
                <a:solidFill>
                  <a:srgbClr val="CE528A"/>
                </a:solidFill>
                <a:effectLst/>
                <a:ea typeface="Calibri"/>
                <a:cs typeface="Times New Roman"/>
              </a:rPr>
            </a:br>
            <a:r>
              <a:rPr lang="en-US" sz="1400" b="1" dirty="0">
                <a:solidFill>
                  <a:srgbClr val="CE528A"/>
                </a:solidFill>
                <a:effectLst/>
                <a:ea typeface="Calibri"/>
                <a:cs typeface="Times New Roman"/>
              </a:rPr>
              <a:t> the next </a:t>
            </a:r>
            <a:r>
              <a:rPr lang="en-US" sz="1400" b="1" dirty="0" smtClean="0">
                <a:solidFill>
                  <a:srgbClr val="CE528A"/>
                </a:solidFill>
                <a:effectLst/>
                <a:ea typeface="Calibri"/>
                <a:cs typeface="Times New Roman"/>
              </a:rPr>
              <a:t>day”</a:t>
            </a:r>
            <a:r>
              <a:rPr lang="en-US" sz="1400" b="1" dirty="0" smtClean="0">
                <a:solidFill>
                  <a:srgbClr val="0070C0"/>
                </a:solidFill>
                <a:effectLst/>
                <a:ea typeface="Calibri"/>
                <a:cs typeface="Times New Roman"/>
              </a:rPr>
              <a:t> </a:t>
            </a:r>
            <a:r>
              <a:rPr lang="en-US" sz="1400" b="1" dirty="0">
                <a:solidFill>
                  <a:srgbClr val="0070C0"/>
                </a:solidFill>
                <a:effectLst/>
                <a:ea typeface="Calibri"/>
                <a:cs typeface="Times New Roman"/>
              </a:rPr>
              <a:t>from </a:t>
            </a:r>
            <a:br>
              <a:rPr lang="en-US" sz="1400" b="1" dirty="0">
                <a:solidFill>
                  <a:srgbClr val="0070C0"/>
                </a:solidFill>
                <a:effectLst/>
                <a:ea typeface="Calibri"/>
                <a:cs typeface="Times New Roman"/>
              </a:rPr>
            </a:br>
            <a:r>
              <a:rPr lang="en-US" sz="1400" b="1" dirty="0">
                <a:solidFill>
                  <a:srgbClr val="0070C0"/>
                </a:solidFill>
                <a:effectLst/>
                <a:ea typeface="Calibri"/>
                <a:cs typeface="Times New Roman"/>
              </a:rPr>
              <a:t>King Jehoram’s original threat.</a:t>
            </a:r>
            <a:endParaRPr lang="en-US" sz="1200" dirty="0">
              <a:solidFill>
                <a:srgbClr val="0070C0"/>
              </a:solidFill>
              <a:effectLst/>
              <a:ea typeface="Calibri"/>
              <a:cs typeface="Times New Roman"/>
            </a:endParaRPr>
          </a:p>
        </p:txBody>
      </p:sp>
      <p:sp>
        <p:nvSpPr>
          <p:cNvPr id="13" name="Text Box 227"/>
          <p:cNvSpPr txBox="1"/>
          <p:nvPr/>
        </p:nvSpPr>
        <p:spPr>
          <a:xfrm>
            <a:off x="1417447" y="3149660"/>
            <a:ext cx="2035175" cy="1746250"/>
          </a:xfrm>
          <a:prstGeom prst="rect">
            <a:avLst/>
          </a:prstGeom>
          <a:solidFill>
            <a:schemeClr val="accent3">
              <a:lumMod val="20000"/>
              <a:lumOff val="80000"/>
            </a:schemeClr>
          </a:solidFill>
          <a:ln w="38100">
            <a:solidFill>
              <a:srgbClr val="00B05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600" b="1" dirty="0">
                <a:effectLst/>
                <a:ea typeface="Calibri"/>
                <a:cs typeface="Times New Roman"/>
              </a:rPr>
              <a:t/>
            </a:r>
            <a:br>
              <a:rPr lang="en-US" sz="600" b="1" dirty="0">
                <a:effectLst/>
                <a:ea typeface="Calibri"/>
                <a:cs typeface="Times New Roman"/>
              </a:rPr>
            </a:br>
            <a:r>
              <a:rPr lang="en-US" sz="1400" b="1" dirty="0">
                <a:solidFill>
                  <a:srgbClr val="006600"/>
                </a:solidFill>
                <a:effectLst/>
                <a:ea typeface="Calibri"/>
                <a:cs typeface="Times New Roman"/>
              </a:rPr>
              <a:t>3.  Leper’s remember all their good tidings must be shared with those in the city </a:t>
            </a:r>
            <a:r>
              <a:rPr lang="en-US" sz="1400" b="1" dirty="0">
                <a:solidFill>
                  <a:srgbClr val="CE528A"/>
                </a:solidFill>
                <a:effectLst/>
                <a:ea typeface="Calibri"/>
                <a:cs typeface="Times New Roman"/>
              </a:rPr>
              <a:t>before the morning light</a:t>
            </a:r>
            <a:r>
              <a:rPr lang="en-US" sz="1400" b="1" dirty="0">
                <a:effectLst/>
                <a:ea typeface="Calibri"/>
                <a:cs typeface="Times New Roman"/>
              </a:rPr>
              <a:t> </a:t>
            </a:r>
            <a:r>
              <a:rPr lang="en-US" sz="1400" b="1" dirty="0">
                <a:solidFill>
                  <a:srgbClr val="006600"/>
                </a:solidFill>
                <a:effectLst/>
                <a:ea typeface="Calibri"/>
                <a:cs typeface="Times New Roman"/>
              </a:rPr>
              <a:t>to avoid mischief [punishment].  </a:t>
            </a:r>
            <a:endParaRPr lang="en-US" sz="1200" dirty="0">
              <a:solidFill>
                <a:srgbClr val="006600"/>
              </a:solidFill>
              <a:effectLst/>
              <a:ea typeface="Calibri"/>
              <a:cs typeface="Times New Roman"/>
            </a:endParaRPr>
          </a:p>
        </p:txBody>
      </p:sp>
      <p:sp>
        <p:nvSpPr>
          <p:cNvPr id="14" name="Text Box 26"/>
          <p:cNvSpPr txBox="1"/>
          <p:nvPr/>
        </p:nvSpPr>
        <p:spPr>
          <a:xfrm>
            <a:off x="5704967" y="1836353"/>
            <a:ext cx="2347912" cy="434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700" b="1" dirty="0">
                <a:ln>
                  <a:solidFill>
                    <a:sysClr val="windowText" lastClr="000000"/>
                  </a:solidFill>
                </a:ln>
                <a:solidFill>
                  <a:srgbClr val="CE528A"/>
                </a:solidFill>
                <a:effectLst>
                  <a:outerShdw blurRad="69850" dist="43180" dir="5400000" sx="0" sy="0">
                    <a:srgbClr val="000000">
                      <a:alpha val="65000"/>
                    </a:srgbClr>
                  </a:outerShdw>
                </a:effectLst>
                <a:ea typeface="Calibri"/>
                <a:cs typeface="Times New Roman"/>
              </a:rPr>
              <a:t>Tomorrow Begins Here</a:t>
            </a:r>
            <a:endParaRPr lang="en-US" sz="1200" dirty="0">
              <a:ln>
                <a:solidFill>
                  <a:sysClr val="windowText" lastClr="000000"/>
                </a:solidFill>
              </a:ln>
              <a:effectLst/>
              <a:ea typeface="Calibri"/>
              <a:cs typeface="Times New Roman"/>
            </a:endParaRPr>
          </a:p>
        </p:txBody>
      </p:sp>
      <p:sp>
        <p:nvSpPr>
          <p:cNvPr id="15" name="Text Box 226"/>
          <p:cNvSpPr txBox="1"/>
          <p:nvPr/>
        </p:nvSpPr>
        <p:spPr>
          <a:xfrm>
            <a:off x="1607947" y="920810"/>
            <a:ext cx="2047875" cy="938212"/>
          </a:xfrm>
          <a:prstGeom prst="rect">
            <a:avLst/>
          </a:prstGeom>
          <a:solidFill>
            <a:schemeClr val="accent6">
              <a:lumMod val="20000"/>
              <a:lumOff val="80000"/>
            </a:schemeClr>
          </a:solidFill>
          <a:ln w="38100">
            <a:solidFill>
              <a:schemeClr val="accent6">
                <a:lumMod val="75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chemeClr val="accent6">
                    <a:lumMod val="50000"/>
                  </a:schemeClr>
                </a:solidFill>
                <a:effectLst/>
                <a:ea typeface="Calibri"/>
                <a:cs typeface="Times New Roman"/>
              </a:rPr>
              <a:t>1.  King Jehoram threatens Elisha’s life before this day is over.</a:t>
            </a:r>
            <a:endParaRPr lang="en-US" sz="1200" dirty="0">
              <a:solidFill>
                <a:schemeClr val="accent6">
                  <a:lumMod val="50000"/>
                </a:schemeClr>
              </a:solidFill>
              <a:effectLst/>
              <a:ea typeface="Calibri"/>
              <a:cs typeface="Times New Roman"/>
            </a:endParaRPr>
          </a:p>
        </p:txBody>
      </p:sp>
      <p:cxnSp>
        <p:nvCxnSpPr>
          <p:cNvPr id="16" name="Straight Connector 15"/>
          <p:cNvCxnSpPr>
            <a:cxnSpLocks/>
          </p:cNvCxnSpPr>
          <p:nvPr/>
        </p:nvCxnSpPr>
        <p:spPr>
          <a:xfrm>
            <a:off x="2626360" y="3162360"/>
            <a:ext cx="2998787" cy="0"/>
          </a:xfrm>
          <a:prstGeom prst="line">
            <a:avLst/>
          </a:prstGeom>
          <a:noFill/>
          <a:ln w="57150" cap="flat" cmpd="sng" algn="ctr">
            <a:solidFill>
              <a:srgbClr val="00B050"/>
            </a:solidFill>
            <a:prstDash val="solid"/>
            <a:headEnd type="diamond" w="med" len="med"/>
            <a:tailEnd type="triangle" w="med" len="med"/>
          </a:ln>
          <a:effectLst>
            <a:glow rad="63500">
              <a:schemeClr val="accent2">
                <a:satMod val="175000"/>
                <a:alpha val="40000"/>
              </a:schemeClr>
            </a:glow>
          </a:effectLst>
          <a:scene3d>
            <a:camera prst="orthographicFront"/>
            <a:lightRig rig="threePt" dir="t"/>
          </a:scene3d>
          <a:sp3d>
            <a:bevelT w="152400" h="50800" prst="softRound"/>
          </a:sp3d>
        </p:spPr>
      </p:cxnSp>
      <p:cxnSp>
        <p:nvCxnSpPr>
          <p:cNvPr id="17" name="Straight Connector 16"/>
          <p:cNvCxnSpPr>
            <a:cxnSpLocks/>
          </p:cNvCxnSpPr>
          <p:nvPr/>
        </p:nvCxnSpPr>
        <p:spPr>
          <a:xfrm flipV="1">
            <a:off x="6380480" y="2837557"/>
            <a:ext cx="0" cy="519113"/>
          </a:xfrm>
          <a:prstGeom prst="line">
            <a:avLst/>
          </a:prstGeom>
          <a:noFill/>
          <a:ln w="57150" cap="flat" cmpd="sng" algn="ctr">
            <a:solidFill>
              <a:srgbClr val="00B0F0"/>
            </a:solidFill>
            <a:prstDash val="solid"/>
            <a:headEnd type="diamond" w="med" len="med"/>
            <a:tailEnd type="triangle" w="med" len="med"/>
          </a:ln>
          <a:effectLst>
            <a:glow rad="63500">
              <a:schemeClr val="accent5">
                <a:satMod val="175000"/>
                <a:alpha val="40000"/>
              </a:schemeClr>
            </a:glow>
          </a:effectLst>
          <a:scene3d>
            <a:camera prst="orthographicFront"/>
            <a:lightRig rig="threePt" dir="t"/>
          </a:scene3d>
          <a:sp3d>
            <a:bevelT w="152400" h="50800" prst="softRound"/>
          </a:sp3d>
        </p:spPr>
      </p:cxnSp>
      <p:sp>
        <p:nvSpPr>
          <p:cNvPr id="18" name="Text Box 229"/>
          <p:cNvSpPr txBox="1"/>
          <p:nvPr/>
        </p:nvSpPr>
        <p:spPr>
          <a:xfrm>
            <a:off x="3970147" y="920810"/>
            <a:ext cx="3130550" cy="931862"/>
          </a:xfrm>
          <a:prstGeom prst="rect">
            <a:avLst/>
          </a:prstGeom>
          <a:solidFill>
            <a:schemeClr val="accent3">
              <a:lumMod val="20000"/>
              <a:lumOff val="80000"/>
            </a:schemeClr>
          </a:solidFill>
          <a:ln w="38100">
            <a:solidFill>
              <a:srgbClr val="00B05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400" b="1" dirty="0">
                <a:solidFill>
                  <a:srgbClr val="006600"/>
                </a:solidFill>
                <a:effectLst/>
                <a:ea typeface="Calibri"/>
                <a:cs typeface="Times New Roman"/>
              </a:rPr>
              <a:t>2.  Leper’s enter the Syrian camp </a:t>
            </a:r>
            <a:br>
              <a:rPr lang="en-US" sz="1400" b="1" dirty="0">
                <a:solidFill>
                  <a:srgbClr val="006600"/>
                </a:solidFill>
                <a:effectLst/>
                <a:ea typeface="Calibri"/>
                <a:cs typeface="Times New Roman"/>
              </a:rPr>
            </a:br>
            <a:r>
              <a:rPr lang="en-US" sz="1400" b="1" dirty="0" smtClean="0">
                <a:solidFill>
                  <a:srgbClr val="006600"/>
                </a:solidFill>
                <a:effectLst/>
                <a:ea typeface="Calibri"/>
                <a:cs typeface="Times New Roman"/>
              </a:rPr>
              <a:t>after dusk </a:t>
            </a:r>
            <a:r>
              <a:rPr lang="en-US" sz="1400" b="1" dirty="0">
                <a:solidFill>
                  <a:srgbClr val="006600"/>
                </a:solidFill>
                <a:effectLst/>
                <a:ea typeface="Calibri"/>
                <a:cs typeface="Times New Roman"/>
              </a:rPr>
              <a:t>twilight.  It’s deserted!  </a:t>
            </a:r>
            <a:br>
              <a:rPr lang="en-US" sz="1400" b="1" dirty="0">
                <a:solidFill>
                  <a:srgbClr val="006600"/>
                </a:solidFill>
                <a:effectLst/>
                <a:ea typeface="Calibri"/>
                <a:cs typeface="Times New Roman"/>
              </a:rPr>
            </a:br>
            <a:r>
              <a:rPr lang="en-US" sz="1400" b="1" dirty="0">
                <a:solidFill>
                  <a:srgbClr val="006600"/>
                </a:solidFill>
                <a:effectLst/>
                <a:ea typeface="Calibri"/>
                <a:cs typeface="Times New Roman"/>
              </a:rPr>
              <a:t>They have a feast on food &amp; treasures!</a:t>
            </a:r>
            <a:endParaRPr lang="en-US" sz="1200" dirty="0">
              <a:solidFill>
                <a:srgbClr val="006600"/>
              </a:solidFill>
              <a:effectLst/>
              <a:ea typeface="Calibri"/>
              <a:cs typeface="Times New Roman"/>
            </a:endParaRPr>
          </a:p>
        </p:txBody>
      </p:sp>
      <p:sp>
        <p:nvSpPr>
          <p:cNvPr id="19" name="Rectangle 19"/>
          <p:cNvSpPr>
            <a:spLocks noChangeArrowheads="1"/>
          </p:cNvSpPr>
          <p:nvPr/>
        </p:nvSpPr>
        <p:spPr bwMode="auto">
          <a:xfrm>
            <a:off x="1181772" y="1847910"/>
            <a:ext cx="51054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Dawn</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FFC000"/>
                </a:solidFill>
                <a:effectLst/>
                <a:latin typeface="Calibri" pitchFamily="34" charset="0"/>
                <a:ea typeface="Calibri" pitchFamily="34" charset="0"/>
                <a:cs typeface="Times New Roman" pitchFamily="18" charset="0"/>
              </a:rPr>
              <a:t>Sunset</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Dawn</a:t>
            </a:r>
            <a:r>
              <a:rPr kumimoji="0" lang="en-US" sz="1200" b="0"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solidFill>
                  <a:sysClr val="windowText" lastClr="000000"/>
                </a:solidFill>
              </a:ln>
              <a:solidFill>
                <a:schemeClr val="tx1"/>
              </a:solidFill>
              <a:effectLst/>
              <a:latin typeface="Arial" pitchFamily="34" charset="0"/>
              <a:cs typeface="Arial" pitchFamily="34" charset="0"/>
            </a:endParaRPr>
          </a:p>
        </p:txBody>
      </p:sp>
      <p:cxnSp>
        <p:nvCxnSpPr>
          <p:cNvPr id="21" name="Straight Connector 20"/>
          <p:cNvCxnSpPr>
            <a:cxnSpLocks/>
          </p:cNvCxnSpPr>
          <p:nvPr/>
        </p:nvCxnSpPr>
        <p:spPr>
          <a:xfrm flipV="1">
            <a:off x="7626540" y="2353624"/>
            <a:ext cx="4763" cy="675958"/>
          </a:xfrm>
          <a:prstGeom prst="line">
            <a:avLst/>
          </a:prstGeom>
          <a:noFill/>
          <a:ln w="57150" cap="flat" cmpd="sng" algn="ctr">
            <a:solidFill>
              <a:schemeClr val="accent6">
                <a:lumMod val="75000"/>
              </a:schemeClr>
            </a:solidFill>
            <a:prstDash val="solid"/>
            <a:headEnd type="oval" w="med" len="med"/>
            <a:tailEnd type="oval" w="med" len="med"/>
          </a:ln>
          <a:effectLst/>
          <a:scene3d>
            <a:camera prst="orthographicFront"/>
            <a:lightRig rig="threePt" dir="t"/>
          </a:scene3d>
          <a:sp3d>
            <a:bevelT w="152400" h="50800" prst="softRound"/>
          </a:sp3d>
        </p:spPr>
      </p:cxnSp>
      <p:sp>
        <p:nvSpPr>
          <p:cNvPr id="22" name="Left Brace 21"/>
          <p:cNvSpPr/>
          <p:nvPr/>
        </p:nvSpPr>
        <p:spPr>
          <a:xfrm rot="5400000">
            <a:off x="3302023" y="189584"/>
            <a:ext cx="380445" cy="4405122"/>
          </a:xfrm>
          <a:prstGeom prst="leftBrace">
            <a:avLst>
              <a:gd name="adj1" fmla="val 47816"/>
              <a:gd name="adj2" fmla="val 71480"/>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a:cxnSpLocks/>
          </p:cNvCxnSpPr>
          <p:nvPr/>
        </p:nvCxnSpPr>
        <p:spPr>
          <a:xfrm>
            <a:off x="2057400" y="1782822"/>
            <a:ext cx="0" cy="838200"/>
          </a:xfrm>
          <a:prstGeom prst="line">
            <a:avLst/>
          </a:prstGeom>
          <a:noFill/>
          <a:ln w="57150" cap="flat" cmpd="sng" algn="ctr">
            <a:solidFill>
              <a:schemeClr val="accent6">
                <a:lumMod val="75000"/>
              </a:schemeClr>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24" name="Straight Connector 23"/>
          <p:cNvCxnSpPr>
            <a:cxnSpLocks/>
            <a:endCxn id="14" idx="1"/>
          </p:cNvCxnSpPr>
          <p:nvPr/>
        </p:nvCxnSpPr>
        <p:spPr>
          <a:xfrm flipV="1">
            <a:off x="5704967" y="2053841"/>
            <a:ext cx="0" cy="1560956"/>
          </a:xfrm>
          <a:prstGeom prst="line">
            <a:avLst/>
          </a:prstGeom>
          <a:noFill/>
          <a:ln w="57150" cap="flat" cmpd="sng" algn="ctr">
            <a:solidFill>
              <a:srgbClr val="CE528A"/>
            </a:solidFill>
            <a:prstDash val="solid"/>
            <a:headEnd type="oval" w="med" len="med"/>
            <a:tailEnd type="oval" w="med" len="med"/>
          </a:ln>
          <a:effectLst/>
          <a:scene3d>
            <a:camera prst="orthographicFront"/>
            <a:lightRig rig="threePt" dir="t"/>
          </a:scene3d>
          <a:sp3d>
            <a:bevelT w="152400" h="50800" prst="softRound"/>
          </a:sp3d>
        </p:spPr>
      </p:cxnSp>
      <p:cxnSp>
        <p:nvCxnSpPr>
          <p:cNvPr id="25" name="Straight Connector 24"/>
          <p:cNvCxnSpPr>
            <a:cxnSpLocks/>
          </p:cNvCxnSpPr>
          <p:nvPr/>
        </p:nvCxnSpPr>
        <p:spPr>
          <a:xfrm flipV="1">
            <a:off x="3505835" y="2152710"/>
            <a:ext cx="0" cy="840296"/>
          </a:xfrm>
          <a:prstGeom prst="line">
            <a:avLst/>
          </a:prstGeom>
          <a:noFill/>
          <a:ln w="57150" cap="flat" cmpd="sng" algn="ctr">
            <a:solidFill>
              <a:schemeClr val="accent6">
                <a:lumMod val="75000"/>
              </a:schemeClr>
            </a:solidFill>
            <a:prstDash val="solid"/>
            <a:headEnd type="diamond" w="med" len="med"/>
            <a:tailEnd type="triangle" w="med" len="med"/>
          </a:ln>
          <a:effectLst/>
          <a:scene3d>
            <a:camera prst="orthographicFront"/>
            <a:lightRig rig="threePt" dir="t"/>
          </a:scene3d>
          <a:sp3d>
            <a:bevelT w="152400" h="50800" prst="softRound"/>
          </a:sp3d>
        </p:spPr>
      </p:cxnSp>
      <p:cxnSp>
        <p:nvCxnSpPr>
          <p:cNvPr id="26" name="Straight Connector 25"/>
          <p:cNvCxnSpPr>
            <a:cxnSpLocks/>
          </p:cNvCxnSpPr>
          <p:nvPr/>
        </p:nvCxnSpPr>
        <p:spPr>
          <a:xfrm flipH="1">
            <a:off x="3778250" y="1847910"/>
            <a:ext cx="488950" cy="838200"/>
          </a:xfrm>
          <a:prstGeom prst="line">
            <a:avLst/>
          </a:prstGeom>
          <a:noFill/>
          <a:ln w="57150" cap="flat" cmpd="sng" algn="ctr">
            <a:solidFill>
              <a:srgbClr val="00B05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cxnSp>
        <p:nvCxnSpPr>
          <p:cNvPr id="27" name="Straight Connector 26"/>
          <p:cNvCxnSpPr>
            <a:cxnSpLocks/>
          </p:cNvCxnSpPr>
          <p:nvPr/>
        </p:nvCxnSpPr>
        <p:spPr>
          <a:xfrm flipV="1">
            <a:off x="1257935" y="2254881"/>
            <a:ext cx="6350" cy="776288"/>
          </a:xfrm>
          <a:prstGeom prst="line">
            <a:avLst/>
          </a:prstGeom>
          <a:noFill/>
          <a:ln w="57150" cap="flat" cmpd="sng" algn="ctr">
            <a:solidFill>
              <a:schemeClr val="accent2">
                <a:lumMod val="60000"/>
                <a:lumOff val="40000"/>
              </a:schemeClr>
            </a:solidFill>
            <a:prstDash val="solid"/>
            <a:headEnd type="oval" w="med" len="med"/>
            <a:tailEnd type="oval" w="med" len="med"/>
          </a:ln>
          <a:effectLst/>
          <a:scene3d>
            <a:camera prst="orthographicFront"/>
            <a:lightRig rig="threePt" dir="t"/>
          </a:scene3d>
          <a:sp3d>
            <a:bevelT w="152400" h="50800" prst="softRound"/>
          </a:sp3d>
        </p:spPr>
      </p:cxnSp>
      <p:sp>
        <p:nvSpPr>
          <p:cNvPr id="2" name="Rectangle 1"/>
          <p:cNvSpPr/>
          <p:nvPr/>
        </p:nvSpPr>
        <p:spPr>
          <a:xfrm>
            <a:off x="249555" y="-609600"/>
            <a:ext cx="8763000" cy="400110"/>
          </a:xfrm>
          <a:prstGeom prst="rect">
            <a:avLst/>
          </a:prstGeom>
          <a:solidFill>
            <a:schemeClr val="accent3">
              <a:lumMod val="40000"/>
              <a:lumOff val="60000"/>
            </a:schemeClr>
          </a:solid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Re-worded the original slide – information does not match the new slides.</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8" name="Straight Connector 27"/>
          <p:cNvCxnSpPr>
            <a:cxnSpLocks/>
          </p:cNvCxnSpPr>
          <p:nvPr/>
        </p:nvCxnSpPr>
        <p:spPr>
          <a:xfrm flipV="1">
            <a:off x="3896995" y="2902803"/>
            <a:ext cx="0" cy="519113"/>
          </a:xfrm>
          <a:prstGeom prst="line">
            <a:avLst/>
          </a:prstGeom>
          <a:noFill/>
          <a:ln w="57150" cap="flat" cmpd="sng" algn="ctr">
            <a:solidFill>
              <a:schemeClr val="tx1">
                <a:lumMod val="75000"/>
                <a:lumOff val="25000"/>
              </a:schemeClr>
            </a:solidFill>
            <a:prstDash val="solid"/>
            <a:headEnd type="diamond" w="med" len="med"/>
            <a:tailEnd type="triangle" w="med" len="med"/>
          </a:ln>
          <a:effectLst>
            <a:glow rad="63500">
              <a:schemeClr val="accent5">
                <a:satMod val="175000"/>
                <a:alpha val="40000"/>
              </a:schemeClr>
            </a:glow>
          </a:effectLst>
          <a:scene3d>
            <a:camera prst="orthographicFront"/>
            <a:lightRig rig="threePt" dir="t"/>
          </a:scene3d>
          <a:sp3d>
            <a:bevelT w="152400" h="50800" prst="softRound"/>
          </a:sp3d>
        </p:spPr>
      </p:cxnSp>
      <p:sp>
        <p:nvSpPr>
          <p:cNvPr id="29" name="Rectangle 28"/>
          <p:cNvSpPr/>
          <p:nvPr/>
        </p:nvSpPr>
        <p:spPr>
          <a:xfrm>
            <a:off x="1" y="6140825"/>
            <a:ext cx="9220199" cy="49244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600" b="1" dirty="0" smtClean="0">
                <a:ln w="11430"/>
                <a:solidFill>
                  <a:srgbClr val="0070C0"/>
                </a:solidFill>
                <a:effectLst>
                  <a:glow rad="101600">
                    <a:schemeClr val="bg1">
                      <a:alpha val="84000"/>
                    </a:schemeClr>
                  </a:glow>
                  <a:outerShdw blurRad="50800" dist="39000" dir="5460000" algn="tl">
                    <a:srgbClr val="000000">
                      <a:alpha val="38000"/>
                    </a:srgbClr>
                  </a:outerShdw>
                </a:effectLst>
              </a:rPr>
              <a:t>The record of events show</a:t>
            </a:r>
            <a:r>
              <a:rPr lang="en-US" sz="2600" b="1" dirty="0" smtClean="0">
                <a:ln w="11430"/>
                <a:solidFill>
                  <a:srgbClr val="FF0000"/>
                </a:solidFill>
                <a:effectLst>
                  <a:glow rad="101600">
                    <a:schemeClr val="bg1">
                      <a:alpha val="84000"/>
                    </a:schemeClr>
                  </a:glow>
                  <a:outerShdw blurRad="50800" dist="39000" dir="5460000" algn="tl">
                    <a:srgbClr val="000000">
                      <a:alpha val="38000"/>
                    </a:srgbClr>
                  </a:outerShdw>
                </a:effectLst>
              </a:rPr>
              <a:t> </a:t>
            </a:r>
            <a:r>
              <a:rPr lang="en-US" sz="2600" b="1" dirty="0" smtClean="0">
                <a:ln w="11430"/>
                <a:solidFill>
                  <a:srgbClr val="00B050"/>
                </a:solidFill>
                <a:effectLst>
                  <a:glow rad="101600">
                    <a:schemeClr val="bg1">
                      <a:alpha val="84000"/>
                    </a:schemeClr>
                  </a:glow>
                  <a:outerShdw blurRad="50800" dist="39000" dir="5460000" algn="tl">
                    <a:srgbClr val="000000">
                      <a:alpha val="38000"/>
                    </a:srgbClr>
                  </a:outerShdw>
                </a:effectLst>
              </a:rPr>
              <a:t>the Leper’s </a:t>
            </a:r>
            <a:r>
              <a:rPr lang="en-US" sz="2600" b="1" dirty="0" smtClean="0">
                <a:ln w="11430"/>
                <a:solidFill>
                  <a:srgbClr val="0070C0"/>
                </a:solidFill>
                <a:effectLst>
                  <a:glow rad="101600">
                    <a:schemeClr val="bg1">
                      <a:alpha val="84000"/>
                    </a:schemeClr>
                  </a:glow>
                  <a:outerShdw blurRad="50800" dist="39000" dir="5460000" algn="tl">
                    <a:srgbClr val="000000">
                      <a:alpha val="38000"/>
                    </a:srgbClr>
                  </a:outerShdw>
                </a:effectLst>
              </a:rPr>
              <a:t>new day arrives at dawn!</a:t>
            </a:r>
            <a:endParaRPr lang="en-US" sz="2600" b="1" cap="none" spc="0" dirty="0">
              <a:ln w="11430"/>
              <a:solidFill>
                <a:srgbClr val="0070C0"/>
              </a:solidFill>
              <a:effectLst>
                <a:glow rad="101600">
                  <a:schemeClr val="bg1">
                    <a:alpha val="84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417860742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750"/>
                                        <p:tgtEl>
                                          <p:spTgt spid="15">
                                            <p:txEl>
                                              <p:pRg st="0" end="0"/>
                                            </p:txEl>
                                          </p:spTgt>
                                        </p:tgtEl>
                                      </p:cBhvr>
                                    </p:animEffect>
                                  </p:childTnLst>
                                </p:cTn>
                              </p:par>
                            </p:childTnLst>
                          </p:cTn>
                        </p:par>
                        <p:par>
                          <p:cTn id="13" fill="hold">
                            <p:stCondLst>
                              <p:cond delay="175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1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175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up)">
                                      <p:cBhvr>
                                        <p:cTn id="30" dur="2000"/>
                                        <p:tgtEl>
                                          <p:spTgt spid="13">
                                            <p:txEl>
                                              <p:pRg st="0" end="0"/>
                                            </p:txEl>
                                          </p:spTgt>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up)">
                                      <p:cBhvr>
                                        <p:cTn id="39" dur="2000"/>
                                        <p:tgtEl>
                                          <p:spTgt spid="11">
                                            <p:txEl>
                                              <p:pRg st="0" end="0"/>
                                            </p:txEl>
                                          </p:spTgt>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2000"/>
                                        <p:tgtEl>
                                          <p:spTgt spid="28"/>
                                        </p:tgtEl>
                                      </p:cBhvr>
                                    </p:animEffect>
                                  </p:childTnLst>
                                </p:cTn>
                              </p:par>
                            </p:childTnLst>
                          </p:cTn>
                        </p:par>
                        <p:par>
                          <p:cTn id="44" fill="hold">
                            <p:stCondLst>
                              <p:cond delay="4000"/>
                            </p:stCondLst>
                            <p:childTnLst>
                              <p:par>
                                <p:cTn id="45" presetID="32" presetClass="emph" presetSubtype="0" repeatCount="3000" fill="hold" nodeType="afterEffect">
                                  <p:stCondLst>
                                    <p:cond delay="1500"/>
                                  </p:stCondLst>
                                  <p:childTnLst>
                                    <p:animRot by="120000">
                                      <p:cBhvr>
                                        <p:cTn id="46" dur="275" fill="hold">
                                          <p:stCondLst>
                                            <p:cond delay="0"/>
                                          </p:stCondLst>
                                        </p:cTn>
                                        <p:tgtEl>
                                          <p:spTgt spid="24"/>
                                        </p:tgtEl>
                                        <p:attrNameLst>
                                          <p:attrName>r</p:attrName>
                                        </p:attrNameLst>
                                      </p:cBhvr>
                                    </p:animRot>
                                    <p:animRot by="-240000">
                                      <p:cBhvr>
                                        <p:cTn id="47" dur="550" fill="hold">
                                          <p:stCondLst>
                                            <p:cond delay="550"/>
                                          </p:stCondLst>
                                        </p:cTn>
                                        <p:tgtEl>
                                          <p:spTgt spid="24"/>
                                        </p:tgtEl>
                                        <p:attrNameLst>
                                          <p:attrName>r</p:attrName>
                                        </p:attrNameLst>
                                      </p:cBhvr>
                                    </p:animRot>
                                    <p:animRot by="240000">
                                      <p:cBhvr>
                                        <p:cTn id="48" dur="550" fill="hold">
                                          <p:stCondLst>
                                            <p:cond delay="1100"/>
                                          </p:stCondLst>
                                        </p:cTn>
                                        <p:tgtEl>
                                          <p:spTgt spid="24"/>
                                        </p:tgtEl>
                                        <p:attrNameLst>
                                          <p:attrName>r</p:attrName>
                                        </p:attrNameLst>
                                      </p:cBhvr>
                                    </p:animRot>
                                    <p:animRot by="-240000">
                                      <p:cBhvr>
                                        <p:cTn id="49" dur="550" fill="hold">
                                          <p:stCondLst>
                                            <p:cond delay="1650"/>
                                          </p:stCondLst>
                                        </p:cTn>
                                        <p:tgtEl>
                                          <p:spTgt spid="24"/>
                                        </p:tgtEl>
                                        <p:attrNameLst>
                                          <p:attrName>r</p:attrName>
                                        </p:attrNameLst>
                                      </p:cBhvr>
                                    </p:animRot>
                                    <p:animRot by="120000">
                                      <p:cBhvr>
                                        <p:cTn id="50" dur="550" fill="hold">
                                          <p:stCondLst>
                                            <p:cond delay="2200"/>
                                          </p:stCondLst>
                                        </p:cTn>
                                        <p:tgtEl>
                                          <p:spTgt spid="2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Effect transition="in" filter="wipe(up)">
                                      <p:cBhvr>
                                        <p:cTn id="55" dur="2000"/>
                                        <p:tgtEl>
                                          <p:spTgt spid="12">
                                            <p:txEl>
                                              <p:pRg st="0" end="0"/>
                                            </p:txEl>
                                          </p:spTgt>
                                        </p:tgtEl>
                                      </p:cBhvr>
                                    </p:animEffect>
                                  </p:childTnLst>
                                </p:cTn>
                              </p:par>
                            </p:childTnLst>
                          </p:cTn>
                        </p:par>
                        <p:par>
                          <p:cTn id="56" fill="hold">
                            <p:stCondLst>
                              <p:cond delay="2000"/>
                            </p:stCondLst>
                            <p:childTnLst>
                              <p:par>
                                <p:cTn id="57" presetID="22" presetClass="entr" presetSubtype="4"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fade">
                                      <p:cBhvr>
                                        <p:cTn id="64" dur="1250"/>
                                        <p:tgtEl>
                                          <p:spTgt spid="29">
                                            <p:txEl>
                                              <p:pRg st="0" end="0"/>
                                            </p:txEl>
                                          </p:spTgt>
                                        </p:tgtEl>
                                      </p:cBhvr>
                                    </p:animEffect>
                                    <p:anim calcmode="lin" valueType="num">
                                      <p:cBhvr>
                                        <p:cTn id="65" dur="125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66" dur="125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8991600" cy="1143000"/>
          </a:xfrm>
        </p:spPr>
        <p:txBody>
          <a:bodyPr>
            <a:normAutofit fontScale="90000"/>
            <a:scene3d>
              <a:camera prst="orthographicFront"/>
              <a:lightRig rig="threePt" dir="t"/>
            </a:scene3d>
            <a:sp3d extrusionH="57150">
              <a:bevelT h="25400" prst="softRound"/>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Counsel from Colossians 1</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endParaRPr>
          </a:p>
        </p:txBody>
      </p:sp>
      <p:sp>
        <p:nvSpPr>
          <p:cNvPr id="5" name="Content Placeholder 4"/>
          <p:cNvSpPr>
            <a:spLocks noGrp="1"/>
          </p:cNvSpPr>
          <p:nvPr>
            <p:ph idx="1"/>
          </p:nvPr>
        </p:nvSpPr>
        <p:spPr>
          <a:xfrm>
            <a:off x="457200" y="1066800"/>
            <a:ext cx="8458200" cy="5486400"/>
          </a:xfrm>
        </p:spPr>
        <p:txBody>
          <a:bodyPr>
            <a:normAutofit fontScale="70000" lnSpcReduction="20000"/>
            <a:scene3d>
              <a:camera prst="orthographicFront"/>
              <a:lightRig rig="threePt" dir="t"/>
            </a:scene3d>
            <a:sp3d extrusionH="57150">
              <a:bevelT w="38100" h="38100"/>
            </a:sp3d>
          </a:bodyPr>
          <a:lstStyle/>
          <a:p>
            <a:pPr marL="0" indent="0" algn="ctr">
              <a:lnSpc>
                <a:spcPct val="120000"/>
              </a:lnSpc>
              <a:buNone/>
            </a:pP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ebuchet MS" pitchFamily="34" charset="0"/>
              </a:rPr>
              <a:t>Along with Paul, this is our prayer </a:t>
            </a:r>
            <a:b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ebuchet MS" pitchFamily="34" charset="0"/>
              </a:rPr>
            </a:b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ebuchet MS" pitchFamily="34" charset="0"/>
              </a:rPr>
              <a:t>for those that are searching </a:t>
            </a:r>
            <a:b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ebuchet MS" pitchFamily="34" charset="0"/>
              </a:rPr>
            </a:b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ebuchet MS" pitchFamily="34" charset="0"/>
              </a:rPr>
              <a:t>for Yahusha’s end time truths.</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en-US" dirty="0" smtClean="0"/>
          </a:p>
          <a:p>
            <a:pPr marL="0" indent="0">
              <a:buNone/>
            </a:pPr>
            <a:r>
              <a:rPr lang="en-US" b="1" dirty="0" smtClean="0">
                <a:solidFill>
                  <a:srgbClr val="0070C0"/>
                </a:solidFill>
              </a:rPr>
              <a:t>9</a:t>
            </a:r>
            <a:r>
              <a:rPr lang="en-US" dirty="0" smtClean="0"/>
              <a:t>  For this cause </a:t>
            </a:r>
            <a:r>
              <a:rPr lang="en-US" b="1" dirty="0" smtClean="0">
                <a:solidFill>
                  <a:srgbClr val="7030A0"/>
                </a:solidFill>
              </a:rPr>
              <a:t>we</a:t>
            </a:r>
            <a:r>
              <a:rPr lang="en-US" dirty="0" smtClean="0"/>
              <a:t> also, since the day we heard it, </a:t>
            </a:r>
            <a:r>
              <a:rPr lang="en-US" b="1" dirty="0" smtClean="0">
                <a:solidFill>
                  <a:srgbClr val="7030A0"/>
                </a:solidFill>
              </a:rPr>
              <a:t>do not cease to pray for you</a:t>
            </a:r>
            <a:r>
              <a:rPr lang="en-US" dirty="0" smtClean="0">
                <a:solidFill>
                  <a:srgbClr val="7030A0"/>
                </a:solidFill>
              </a:rPr>
              <a:t>,</a:t>
            </a:r>
            <a:r>
              <a:rPr lang="en-US" dirty="0" smtClean="0"/>
              <a:t> and to desire </a:t>
            </a:r>
            <a:r>
              <a:rPr lang="en-US" b="1" dirty="0" smtClean="0">
                <a:solidFill>
                  <a:srgbClr val="7030A0"/>
                </a:solidFill>
              </a:rPr>
              <a:t>that</a:t>
            </a:r>
            <a:r>
              <a:rPr lang="en-US" dirty="0" smtClean="0">
                <a:solidFill>
                  <a:srgbClr val="7030A0"/>
                </a:solidFill>
              </a:rPr>
              <a:t> </a:t>
            </a:r>
            <a:r>
              <a:rPr lang="en-US" b="1" dirty="0" smtClean="0">
                <a:solidFill>
                  <a:srgbClr val="7030A0"/>
                </a:solidFill>
              </a:rPr>
              <a:t>ye might be filled with the knowledge </a:t>
            </a:r>
            <a:r>
              <a:rPr lang="en-US" dirty="0" smtClean="0"/>
              <a:t>of his will in all wisdom </a:t>
            </a:r>
            <a:r>
              <a:rPr lang="en-US" b="1" dirty="0" smtClean="0">
                <a:solidFill>
                  <a:srgbClr val="7030A0"/>
                </a:solidFill>
              </a:rPr>
              <a:t>and spiritual understanding</a:t>
            </a:r>
            <a:r>
              <a:rPr lang="en-US" dirty="0" smtClean="0">
                <a:solidFill>
                  <a:srgbClr val="7030A0"/>
                </a:solidFill>
              </a:rPr>
              <a:t>;</a:t>
            </a:r>
          </a:p>
          <a:p>
            <a:endParaRPr lang="en-US" sz="1300" dirty="0" smtClean="0"/>
          </a:p>
          <a:p>
            <a:pPr marL="0" indent="0">
              <a:buNone/>
            </a:pPr>
            <a:r>
              <a:rPr lang="en-US" b="1" dirty="0" smtClean="0">
                <a:solidFill>
                  <a:srgbClr val="0070C0"/>
                </a:solidFill>
              </a:rPr>
              <a:t>10</a:t>
            </a:r>
            <a:r>
              <a:rPr lang="en-US" dirty="0" smtClean="0"/>
              <a:t>  That ye might walk worthy of the Master unto all pleasing, being fruitful in every good work, and </a:t>
            </a:r>
            <a:r>
              <a:rPr lang="en-US" b="1" dirty="0" smtClean="0">
                <a:solidFill>
                  <a:srgbClr val="7030A0"/>
                </a:solidFill>
              </a:rPr>
              <a:t>increasing in the knowledge of Yahuah</a:t>
            </a:r>
            <a:r>
              <a:rPr lang="en-US" dirty="0" smtClean="0">
                <a:solidFill>
                  <a:srgbClr val="7030A0"/>
                </a:solidFill>
              </a:rPr>
              <a:t>;</a:t>
            </a:r>
          </a:p>
          <a:p>
            <a:endParaRPr lang="en-US" sz="1100" dirty="0" smtClean="0"/>
          </a:p>
          <a:p>
            <a:pPr marL="0" indent="0">
              <a:buNone/>
            </a:pPr>
            <a:r>
              <a:rPr lang="en-US" b="1" dirty="0" smtClean="0">
                <a:solidFill>
                  <a:srgbClr val="0070C0"/>
                </a:solidFill>
              </a:rPr>
              <a:t>12</a:t>
            </a:r>
            <a:r>
              <a:rPr lang="en-US" dirty="0" smtClean="0"/>
              <a:t>  Giving thanks unto the Father, which hath made us meet </a:t>
            </a:r>
            <a:r>
              <a:rPr lang="en-US" b="1" dirty="0" smtClean="0">
                <a:solidFill>
                  <a:srgbClr val="7030A0"/>
                </a:solidFill>
              </a:rPr>
              <a:t>to be partakers </a:t>
            </a:r>
            <a:r>
              <a:rPr lang="en-US" dirty="0" smtClean="0"/>
              <a:t>of the inheritance of the saints </a:t>
            </a:r>
            <a:r>
              <a:rPr lang="en-US" b="1" dirty="0" smtClean="0">
                <a:solidFill>
                  <a:srgbClr val="7030A0"/>
                </a:solidFill>
              </a:rPr>
              <a:t>in light</a:t>
            </a:r>
            <a:r>
              <a:rPr lang="en-US" dirty="0" smtClean="0">
                <a:solidFill>
                  <a:srgbClr val="7030A0"/>
                </a:solidFill>
              </a:rPr>
              <a:t>:</a:t>
            </a:r>
          </a:p>
          <a:p>
            <a:endParaRPr lang="en-US" sz="1100" dirty="0" smtClean="0"/>
          </a:p>
          <a:p>
            <a:pPr marL="0" indent="0">
              <a:buNone/>
            </a:pPr>
            <a:r>
              <a:rPr lang="en-US" b="1" dirty="0" smtClean="0">
                <a:solidFill>
                  <a:srgbClr val="0070C0"/>
                </a:solidFill>
              </a:rPr>
              <a:t>13</a:t>
            </a:r>
            <a:r>
              <a:rPr lang="en-US" b="1" dirty="0" smtClean="0"/>
              <a:t> </a:t>
            </a:r>
            <a:r>
              <a:rPr lang="en-US" dirty="0" smtClean="0"/>
              <a:t> </a:t>
            </a:r>
            <a:r>
              <a:rPr lang="en-US" b="1" dirty="0" smtClean="0"/>
              <a:t>Who hath delivered us from the power of darkness</a:t>
            </a:r>
            <a:r>
              <a:rPr lang="en-US" dirty="0" smtClean="0"/>
              <a:t>, and hath translated us into the kingdom of his dear Son.</a:t>
            </a:r>
          </a:p>
        </p:txBody>
      </p:sp>
      <p:sp>
        <p:nvSpPr>
          <p:cNvPr id="2" name="Slide Number Placeholder 1"/>
          <p:cNvSpPr>
            <a:spLocks noGrp="1"/>
          </p:cNvSpPr>
          <p:nvPr>
            <p:ph type="sldNum" sz="quarter" idx="12"/>
          </p:nvPr>
        </p:nvSpPr>
        <p:spPr>
          <a:xfrm>
            <a:off x="6934200" y="6528435"/>
            <a:ext cx="2133600" cy="365125"/>
          </a:xfrm>
        </p:spPr>
        <p:txBody>
          <a:bodyPr/>
          <a:lstStyle/>
          <a:p>
            <a:fld id="{F9EA9ADF-BF16-47CA-967F-74531E511AEB}" type="slidenum">
              <a:rPr lang="en-US" smtClean="0">
                <a:solidFill>
                  <a:schemeClr val="tx1"/>
                </a:solidFill>
              </a:rPr>
              <a:t>4</a:t>
            </a:fld>
            <a:endParaRPr lang="en-US" dirty="0">
              <a:solidFill>
                <a:schemeClr val="tx1"/>
              </a:solidFill>
            </a:endParaRPr>
          </a:p>
        </p:txBody>
      </p:sp>
    </p:spTree>
    <p:extLst>
      <p:ext uri="{BB962C8B-B14F-4D97-AF65-F5344CB8AC3E}">
        <p14:creationId xmlns:p14="http://schemas.microsoft.com/office/powerpoint/2010/main" val="276464492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0" r="-7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83910"/>
            <a:ext cx="2133600" cy="365125"/>
          </a:xfrm>
        </p:spPr>
        <p:txBody>
          <a:bodyPr/>
          <a:lstStyle/>
          <a:p>
            <a:fld id="{F9EA9ADF-BF16-47CA-967F-74531E511AEB}" type="slidenum">
              <a:rPr lang="en-US" smtClean="0">
                <a:solidFill>
                  <a:schemeClr val="accent6">
                    <a:lumMod val="20000"/>
                    <a:lumOff val="80000"/>
                  </a:schemeClr>
                </a:solidFill>
              </a:rPr>
              <a:t>40</a:t>
            </a:fld>
            <a:endParaRPr lang="en-US" dirty="0">
              <a:solidFill>
                <a:schemeClr val="accent6">
                  <a:lumMod val="20000"/>
                  <a:lumOff val="80000"/>
                </a:schemeClr>
              </a:solidFill>
            </a:endParaRPr>
          </a:p>
        </p:txBody>
      </p:sp>
      <p:sp>
        <p:nvSpPr>
          <p:cNvPr id="10" name="Left Brace 9"/>
          <p:cNvSpPr/>
          <p:nvPr/>
        </p:nvSpPr>
        <p:spPr>
          <a:xfrm rot="5400000">
            <a:off x="3261383" y="639976"/>
            <a:ext cx="380445" cy="4405122"/>
          </a:xfrm>
          <a:prstGeom prst="leftBrace">
            <a:avLst>
              <a:gd name="adj1" fmla="val 47816"/>
              <a:gd name="adj2" fmla="val 73108"/>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76200" y="5181600"/>
            <a:ext cx="93726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70C0"/>
                </a:solidFill>
                <a:effectLst>
                  <a:glow rad="101600">
                    <a:schemeClr val="bg1">
                      <a:alpha val="84000"/>
                    </a:schemeClr>
                  </a:glow>
                  <a:outerShdw blurRad="50800" dist="39000" dir="5460000" algn="tl">
                    <a:srgbClr val="000000">
                      <a:alpha val="38000"/>
                    </a:srgbClr>
                  </a:outerShdw>
                </a:effectLst>
              </a:rPr>
              <a:t>Yes!  Definitely, </a:t>
            </a:r>
            <a:r>
              <a:rPr lang="en-US" sz="3200" b="1" dirty="0" smtClean="0">
                <a:ln w="11430"/>
                <a:solidFill>
                  <a:srgbClr val="FF0000"/>
                </a:solidFill>
                <a:effectLst>
                  <a:glow rad="101600">
                    <a:schemeClr val="bg1">
                      <a:alpha val="84000"/>
                    </a:schemeClr>
                  </a:glow>
                  <a:outerShdw blurRad="50800" dist="39000" dir="5460000" algn="tl">
                    <a:srgbClr val="000000">
                      <a:alpha val="38000"/>
                    </a:srgbClr>
                  </a:outerShdw>
                </a:effectLst>
              </a:rPr>
              <a:t>King Jehoram, </a:t>
            </a:r>
            <a:r>
              <a:rPr lang="en-US" sz="3200" b="1" dirty="0" smtClean="0">
                <a:ln w="11430"/>
                <a:solidFill>
                  <a:srgbClr val="00B050"/>
                </a:solidFill>
                <a:effectLst>
                  <a:glow rad="101600">
                    <a:schemeClr val="bg1">
                      <a:alpha val="84000"/>
                    </a:schemeClr>
                  </a:glow>
                  <a:outerShdw blurRad="50800" dist="39000" dir="5460000" algn="tl">
                    <a:srgbClr val="000000">
                      <a:alpha val="38000"/>
                    </a:srgbClr>
                  </a:outerShdw>
                </a:effectLst>
              </a:rPr>
              <a:t>the Lepers </a:t>
            </a:r>
            <a:br>
              <a:rPr lang="en-US" sz="3200" b="1" dirty="0" smtClean="0">
                <a:ln w="11430"/>
                <a:solidFill>
                  <a:srgbClr val="00B050"/>
                </a:solidFill>
                <a:effectLst>
                  <a:glow rad="101600">
                    <a:schemeClr val="bg1">
                      <a:alpha val="84000"/>
                    </a:schemeClr>
                  </a:glow>
                  <a:outerShdw blurRad="50800" dist="39000" dir="5460000" algn="tl">
                    <a:srgbClr val="000000">
                      <a:alpha val="38000"/>
                    </a:srgbClr>
                  </a:outerShdw>
                </a:effectLst>
              </a:rPr>
            </a:br>
            <a:r>
              <a:rPr lang="en-US" sz="3200" b="1" dirty="0" smtClean="0">
                <a:ln w="11430"/>
                <a:solidFill>
                  <a:srgbClr val="0070C0"/>
                </a:solidFill>
                <a:effectLst>
                  <a:glow rad="101600">
                    <a:schemeClr val="bg1">
                      <a:alpha val="84000"/>
                    </a:schemeClr>
                  </a:glow>
                  <a:outerShdw blurRad="50800" dist="39000" dir="5460000" algn="tl">
                    <a:srgbClr val="000000">
                      <a:alpha val="38000"/>
                    </a:srgbClr>
                  </a:outerShdw>
                </a:effectLst>
              </a:rPr>
              <a:t>and </a:t>
            </a:r>
            <a:r>
              <a:rPr lang="en-US" sz="3200" b="1" dirty="0" smtClean="0">
                <a:ln w="11430"/>
                <a:solidFill>
                  <a:srgbClr val="00B0F0"/>
                </a:solidFill>
                <a:effectLst>
                  <a:glow rad="101600">
                    <a:schemeClr val="bg1">
                      <a:alpha val="84000"/>
                    </a:schemeClr>
                  </a:glow>
                  <a:outerShdw blurRad="50800" dist="39000" dir="5460000" algn="tl">
                    <a:srgbClr val="000000">
                      <a:alpha val="38000"/>
                    </a:srgbClr>
                  </a:outerShdw>
                </a:effectLst>
              </a:rPr>
              <a:t>Elisha the Prophet </a:t>
            </a:r>
            <a:r>
              <a:rPr lang="en-US" sz="3200" b="1" dirty="0" smtClean="0">
                <a:ln w="11430"/>
                <a:solidFill>
                  <a:srgbClr val="0070C0"/>
                </a:solidFill>
                <a:effectLst>
                  <a:glow rad="101600">
                    <a:schemeClr val="bg1">
                      <a:alpha val="84000"/>
                    </a:schemeClr>
                  </a:glow>
                  <a:outerShdw blurRad="50800" dist="39000" dir="5460000" algn="tl">
                    <a:srgbClr val="000000">
                      <a:alpha val="38000"/>
                    </a:srgbClr>
                  </a:outerShdw>
                </a:effectLst>
              </a:rPr>
              <a:t>understood </a:t>
            </a:r>
            <a:br>
              <a:rPr lang="en-US" sz="3200" b="1" dirty="0" smtClean="0">
                <a:ln w="11430"/>
                <a:solidFill>
                  <a:srgbClr val="0070C0"/>
                </a:solidFill>
                <a:effectLst>
                  <a:glow rad="101600">
                    <a:schemeClr val="bg1">
                      <a:alpha val="84000"/>
                    </a:schemeClr>
                  </a:glow>
                  <a:outerShdw blurRad="50800" dist="39000" dir="5460000" algn="tl">
                    <a:srgbClr val="000000">
                      <a:alpha val="38000"/>
                    </a:srgbClr>
                  </a:outerShdw>
                </a:effectLst>
              </a:rPr>
            </a:br>
            <a:r>
              <a:rPr lang="en-US" sz="3200" b="1" dirty="0" smtClean="0">
                <a:ln w="11430"/>
                <a:solidFill>
                  <a:srgbClr val="0070C0"/>
                </a:solidFill>
                <a:effectLst>
                  <a:glow rad="101600">
                    <a:schemeClr val="bg1">
                      <a:alpha val="84000"/>
                    </a:schemeClr>
                  </a:glow>
                  <a:outerShdw blurRad="50800" dist="39000" dir="5460000" algn="tl">
                    <a:srgbClr val="000000">
                      <a:alpha val="38000"/>
                    </a:srgbClr>
                  </a:outerShdw>
                </a:effectLst>
              </a:rPr>
              <a:t>each new day arrives at dawn!</a:t>
            </a:r>
            <a:endParaRPr lang="en-US" sz="3200" b="1" cap="none" spc="0" dirty="0">
              <a:ln w="11430"/>
              <a:solidFill>
                <a:srgbClr val="0070C0"/>
              </a:solidFill>
              <a:effectLst>
                <a:glow rad="101600">
                  <a:schemeClr val="bg1">
                    <a:alpha val="84000"/>
                  </a:schemeClr>
                </a:glow>
                <a:outerShdw blurRad="50800" dist="39000" dir="5460000" algn="tl">
                  <a:srgbClr val="000000">
                    <a:alpha val="38000"/>
                  </a:srgbClr>
                </a:outerShdw>
              </a:effectLst>
            </a:endParaRPr>
          </a:p>
        </p:txBody>
      </p:sp>
      <p:sp>
        <p:nvSpPr>
          <p:cNvPr id="13" name="Rectangle 12"/>
          <p:cNvSpPr/>
          <p:nvPr/>
        </p:nvSpPr>
        <p:spPr>
          <a:xfrm>
            <a:off x="0" y="159603"/>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smtClean="0">
                <a:ln w="11430"/>
                <a:solidFill>
                  <a:srgbClr val="00B0F0"/>
                </a:solidFill>
                <a:effectLst>
                  <a:glow rad="101600">
                    <a:schemeClr val="bg1">
                      <a:alpha val="90000"/>
                    </a:schemeClr>
                  </a:glow>
                  <a:outerShdw blurRad="50800" dist="39000" dir="5460000" algn="tl">
                    <a:srgbClr val="000000">
                      <a:alpha val="38000"/>
                    </a:srgbClr>
                  </a:outerShdw>
                </a:effectLst>
              </a:rPr>
              <a:t>Was Everyone on the Same Page?</a:t>
            </a:r>
            <a:endParaRPr lang="en-US" sz="4800" b="1" cap="none" spc="0" dirty="0">
              <a:ln w="11430"/>
              <a:solidFill>
                <a:srgbClr val="00B0F0"/>
              </a:solidFill>
              <a:effectLst>
                <a:glow rad="101600">
                  <a:schemeClr val="bg1">
                    <a:alpha val="90000"/>
                  </a:schemeClr>
                </a:glow>
                <a:outerShdw blurRad="50800" dist="39000" dir="5460000" algn="tl">
                  <a:srgbClr val="000000">
                    <a:alpha val="38000"/>
                  </a:srgbClr>
                </a:outerShdw>
              </a:effectLst>
            </a:endParaRPr>
          </a:p>
        </p:txBody>
      </p:sp>
      <p:graphicFrame>
        <p:nvGraphicFramePr>
          <p:cNvPr id="14" name="Table 13"/>
          <p:cNvGraphicFramePr>
            <a:graphicFrameLocks noGrp="1"/>
          </p:cNvGraphicFramePr>
          <p:nvPr>
            <p:extLst>
              <p:ext uri="{D42A27DB-BD31-4B8C-83A1-F6EECF244321}">
                <p14:modId xmlns:p14="http://schemas.microsoft.com/office/powerpoint/2010/main" val="1570477684"/>
              </p:ext>
            </p:extLst>
          </p:nvPr>
        </p:nvGraphicFramePr>
        <p:xfrm>
          <a:off x="1233170" y="3052762"/>
          <a:ext cx="6526530" cy="420624"/>
        </p:xfrm>
        <a:graphic>
          <a:graphicData uri="http://schemas.openxmlformats.org/drawingml/2006/table">
            <a:tbl>
              <a:tblPr firstRow="1" firstCol="1" bandRow="1">
                <a:tableStyleId>{5C22544A-7EE6-4342-B048-85BDC9FD1C3A}</a:tableStyleId>
              </a:tblPr>
              <a:tblGrid>
                <a:gridCol w="178435"/>
                <a:gridCol w="2061845"/>
                <a:gridCol w="171450"/>
                <a:gridCol w="2000250"/>
                <a:gridCol w="171450"/>
                <a:gridCol w="1771650"/>
                <a:gridCol w="171450"/>
              </a:tblGrid>
              <a:tr h="413385">
                <a:tc>
                  <a:txBody>
                    <a:bodyPr/>
                    <a:lstStyle/>
                    <a:p>
                      <a:pPr marL="0" marR="0" algn="l">
                        <a:lnSpc>
                          <a:spcPct val="115000"/>
                        </a:lnSpc>
                        <a:spcBef>
                          <a:spcPts val="0"/>
                        </a:spcBef>
                        <a:spcAft>
                          <a:spcPts val="0"/>
                        </a:spcAft>
                      </a:pPr>
                      <a:r>
                        <a:rPr lang="en-US" sz="1200" dirty="0">
                          <a:effectLst/>
                        </a:rPr>
                        <a:t> </a:t>
                      </a:r>
                    </a:p>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ysClr val="windowText" lastClr="000000"/>
                            </a:solidFill>
                          </a:ln>
                          <a:effectLst/>
                        </a:rPr>
                        <a:t>1</a:t>
                      </a:r>
                      <a:r>
                        <a:rPr lang="en-US" sz="1900" baseline="30000" dirty="0">
                          <a:ln>
                            <a:solidFill>
                              <a:sysClr val="windowText" lastClr="000000"/>
                            </a:solidFill>
                          </a:ln>
                          <a:effectLst/>
                        </a:rPr>
                        <a:t>st</a:t>
                      </a:r>
                      <a:r>
                        <a:rPr lang="en-US" sz="1900" dirty="0">
                          <a:ln>
                            <a:solidFill>
                              <a:sysClr val="windowText" lastClr="000000"/>
                            </a:solidFill>
                          </a:ln>
                          <a:effectLst/>
                        </a:rPr>
                        <a:t> Day Season </a:t>
                      </a:r>
                      <a:endParaRPr lang="en-US" sz="1200" dirty="0">
                        <a:ln>
                          <a:solidFill>
                            <a:sysClr val="windowText" lastClr="00000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c>
                  <a:txBody>
                    <a:bodyPr/>
                    <a:lstStyle/>
                    <a:p>
                      <a:pPr marL="0" marR="0" algn="ctr">
                        <a:lnSpc>
                          <a:spcPct val="115000"/>
                        </a:lnSpc>
                        <a:spcBef>
                          <a:spcPts val="0"/>
                        </a:spcBef>
                        <a:spcAft>
                          <a:spcPts val="0"/>
                        </a:spcAft>
                      </a:pPr>
                      <a:r>
                        <a:rPr lang="en-US" sz="1900" dirty="0">
                          <a:ln>
                            <a:noFill/>
                          </a:ln>
                          <a:effectLst/>
                        </a:rPr>
                        <a:t>1</a:t>
                      </a:r>
                      <a:r>
                        <a:rPr lang="en-US" sz="1900" baseline="30000" dirty="0">
                          <a:ln>
                            <a:noFill/>
                          </a:ln>
                          <a:effectLst/>
                        </a:rPr>
                        <a:t>st</a:t>
                      </a:r>
                      <a:r>
                        <a:rPr lang="en-US" sz="1900" dirty="0">
                          <a:ln>
                            <a:noFill/>
                          </a:ln>
                          <a:effectLst/>
                        </a:rPr>
                        <a:t> Night Season</a:t>
                      </a:r>
                      <a:endParaRPr lang="en-US" sz="1200" dirty="0">
                        <a:ln>
                          <a:no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206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99FF"/>
                    </a:solidFill>
                  </a:tcPr>
                </a:tc>
                <a:tc>
                  <a:txBody>
                    <a:bodyPr/>
                    <a:lstStyle/>
                    <a:p>
                      <a:pPr marL="0" marR="0" algn="ctr">
                        <a:lnSpc>
                          <a:spcPct val="115000"/>
                        </a:lnSpc>
                        <a:spcBef>
                          <a:spcPts val="0"/>
                        </a:spcBef>
                        <a:spcAft>
                          <a:spcPts val="0"/>
                        </a:spcAft>
                      </a:pPr>
                      <a:r>
                        <a:rPr lang="en-US" sz="1900" dirty="0">
                          <a:ln>
                            <a:solidFill>
                              <a:srgbClr val="002060"/>
                            </a:solidFill>
                          </a:ln>
                          <a:effectLst/>
                        </a:rPr>
                        <a:t>2</a:t>
                      </a:r>
                      <a:r>
                        <a:rPr lang="en-US" sz="1900" baseline="30000" dirty="0">
                          <a:ln>
                            <a:solidFill>
                              <a:srgbClr val="002060"/>
                            </a:solidFill>
                          </a:ln>
                          <a:effectLst/>
                        </a:rPr>
                        <a:t>nd</a:t>
                      </a:r>
                      <a:r>
                        <a:rPr lang="en-US" sz="1900" dirty="0">
                          <a:ln>
                            <a:solidFill>
                              <a:srgbClr val="002060"/>
                            </a:solidFill>
                          </a:ln>
                          <a:effectLst/>
                        </a:rPr>
                        <a:t> Day Season</a:t>
                      </a:r>
                      <a:endParaRPr lang="en-US" sz="1200" dirty="0">
                        <a:ln>
                          <a:solidFill>
                            <a:srgbClr val="002060"/>
                          </a:solidFill>
                        </a:ln>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FF00"/>
                    </a:solidFill>
                  </a:tcPr>
                </a:tc>
                <a:tc>
                  <a:txBody>
                    <a:bodyPr/>
                    <a:lstStyle/>
                    <a:p>
                      <a:pPr marL="0" marR="0" algn="l">
                        <a:lnSpc>
                          <a:spcPct val="115000"/>
                        </a:lnSpc>
                        <a:spcBef>
                          <a:spcPts val="0"/>
                        </a:spcBef>
                        <a:spcAft>
                          <a:spcPts val="0"/>
                        </a:spcAft>
                      </a:pPr>
                      <a:r>
                        <a:rPr lang="en-US" sz="1200" dirty="0">
                          <a:effectLst/>
                        </a:rPr>
                        <a:t> </a:t>
                      </a: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chemeClr val="accent6">
                        <a:lumMod val="75000"/>
                      </a:schemeClr>
                    </a:solidFill>
                  </a:tcPr>
                </a:tc>
              </a:tr>
            </a:tbl>
          </a:graphicData>
        </a:graphic>
      </p:graphicFrame>
      <p:sp>
        <p:nvSpPr>
          <p:cNvPr id="15" name="Text Box 232"/>
          <p:cNvSpPr txBox="1"/>
          <p:nvPr/>
        </p:nvSpPr>
        <p:spPr>
          <a:xfrm>
            <a:off x="1656080" y="3835400"/>
            <a:ext cx="3981450" cy="1117600"/>
          </a:xfrm>
          <a:prstGeom prst="rect">
            <a:avLst/>
          </a:prstGeom>
          <a:solidFill>
            <a:schemeClr val="accent5">
              <a:lumMod val="20000"/>
              <a:lumOff val="80000"/>
            </a:schemeClr>
          </a:solidFill>
          <a:ln w="38100">
            <a:solidFill>
              <a:srgbClr val="00B0F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r>
              <a:rPr lang="en-US" sz="1600" b="1" dirty="0"/>
              <a:t>2.  Elisha told the king about </a:t>
            </a:r>
            <a:r>
              <a:rPr lang="en-US" sz="1600" b="1" dirty="0">
                <a:solidFill>
                  <a:srgbClr val="CE528A"/>
                </a:solidFill>
              </a:rPr>
              <a:t>this time tomorrow, </a:t>
            </a:r>
            <a:r>
              <a:rPr lang="en-US" sz="1600" b="1" dirty="0"/>
              <a:t>everything will change.  </a:t>
            </a:r>
            <a:br>
              <a:rPr lang="en-US" sz="1600" b="1" dirty="0"/>
            </a:br>
            <a:r>
              <a:rPr lang="en-US" sz="1600" b="1" u="sng" dirty="0"/>
              <a:t>Elisha knew</a:t>
            </a:r>
            <a:r>
              <a:rPr lang="en-US" sz="1600" b="1" dirty="0"/>
              <a:t> the </a:t>
            </a:r>
            <a:r>
              <a:rPr lang="en-US" sz="1600" b="1" dirty="0">
                <a:solidFill>
                  <a:srgbClr val="CE528A"/>
                </a:solidFill>
              </a:rPr>
              <a:t>“tomorrow” </a:t>
            </a:r>
            <a:r>
              <a:rPr lang="en-US" sz="1600" b="1" dirty="0"/>
              <a:t>began with the </a:t>
            </a:r>
            <a:r>
              <a:rPr lang="en-US" sz="1600" b="1" dirty="0">
                <a:solidFill>
                  <a:srgbClr val="CE528A"/>
                </a:solidFill>
              </a:rPr>
              <a:t>morning light </a:t>
            </a:r>
            <a:r>
              <a:rPr lang="en-US" sz="1600" b="1" dirty="0"/>
              <a:t>ushering in the next day.</a:t>
            </a:r>
            <a:endParaRPr lang="en-US" sz="1600" dirty="0"/>
          </a:p>
        </p:txBody>
      </p:sp>
      <p:sp>
        <p:nvSpPr>
          <p:cNvPr id="16" name="Text Box 225"/>
          <p:cNvSpPr txBox="1"/>
          <p:nvPr/>
        </p:nvSpPr>
        <p:spPr>
          <a:xfrm>
            <a:off x="5867400" y="3823912"/>
            <a:ext cx="2016125" cy="1312863"/>
          </a:xfrm>
          <a:prstGeom prst="rect">
            <a:avLst/>
          </a:prstGeom>
          <a:solidFill>
            <a:schemeClr val="accent5">
              <a:lumMod val="20000"/>
              <a:lumOff val="80000"/>
            </a:schemeClr>
          </a:solidFill>
          <a:ln w="38100">
            <a:solidFill>
              <a:srgbClr val="00B0F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1600" b="1" dirty="0">
                <a:ea typeface="Calibri"/>
                <a:cs typeface="Times New Roman"/>
              </a:rPr>
              <a:t>4</a:t>
            </a:r>
            <a:r>
              <a:rPr lang="en-US" sz="1600" b="1" dirty="0" smtClean="0">
                <a:effectLst/>
                <a:ea typeface="Calibri"/>
                <a:cs typeface="Times New Roman"/>
              </a:rPr>
              <a:t>.  </a:t>
            </a:r>
            <a:r>
              <a:rPr lang="en-US" sz="1600" b="1" dirty="0">
                <a:effectLst/>
                <a:ea typeface="Calibri"/>
                <a:cs typeface="Times New Roman"/>
              </a:rPr>
              <a:t>Elisha’s prophecy </a:t>
            </a:r>
            <a:r>
              <a:rPr lang="en-US" sz="1600" b="1" dirty="0" smtClean="0">
                <a:effectLst/>
                <a:ea typeface="Calibri"/>
                <a:cs typeface="Times New Roman"/>
              </a:rPr>
              <a:t>was fulfilled </a:t>
            </a:r>
            <a:r>
              <a:rPr lang="en-US" sz="1600" b="1" dirty="0">
                <a:solidFill>
                  <a:srgbClr val="CE528A"/>
                </a:solidFill>
                <a:effectLst/>
                <a:ea typeface="Calibri"/>
                <a:cs typeface="Times New Roman"/>
              </a:rPr>
              <a:t>on the “tomorrow”</a:t>
            </a:r>
            <a:r>
              <a:rPr lang="en-US" sz="1600" b="1" dirty="0">
                <a:effectLst/>
                <a:ea typeface="Calibri"/>
                <a:cs typeface="Times New Roman"/>
              </a:rPr>
              <a:t> </a:t>
            </a:r>
            <a:r>
              <a:rPr lang="en-US" sz="1600" b="1" dirty="0" smtClean="0">
                <a:effectLst/>
                <a:ea typeface="Calibri"/>
                <a:cs typeface="Times New Roman"/>
              </a:rPr>
              <a:t>just as he had prophesied.</a:t>
            </a:r>
            <a:endParaRPr lang="en-US" sz="1400" dirty="0">
              <a:effectLst/>
              <a:ea typeface="Calibri"/>
              <a:cs typeface="Times New Roman"/>
            </a:endParaRPr>
          </a:p>
        </p:txBody>
      </p:sp>
      <p:cxnSp>
        <p:nvCxnSpPr>
          <p:cNvPr id="18" name="Straight Connector 17"/>
          <p:cNvCxnSpPr>
            <a:cxnSpLocks/>
          </p:cNvCxnSpPr>
          <p:nvPr/>
        </p:nvCxnSpPr>
        <p:spPr>
          <a:xfrm flipV="1">
            <a:off x="1224788" y="2769171"/>
            <a:ext cx="6350" cy="776288"/>
          </a:xfrm>
          <a:prstGeom prst="line">
            <a:avLst/>
          </a:prstGeom>
          <a:noFill/>
          <a:ln w="57150" cap="flat" cmpd="sng" algn="ctr">
            <a:solidFill>
              <a:schemeClr val="accent2">
                <a:lumMod val="60000"/>
                <a:lumOff val="40000"/>
              </a:schemeClr>
            </a:solidFill>
            <a:prstDash val="solid"/>
            <a:headEnd type="oval" w="med" len="med"/>
            <a:tailEnd type="oval" w="med" len="med"/>
          </a:ln>
          <a:effectLst/>
          <a:scene3d>
            <a:camera prst="orthographicFront"/>
            <a:lightRig rig="threePt" dir="t"/>
          </a:scene3d>
          <a:sp3d>
            <a:bevelT w="152400" h="50800" prst="softRound"/>
          </a:sp3d>
        </p:spPr>
      </p:cxnSp>
      <p:cxnSp>
        <p:nvCxnSpPr>
          <p:cNvPr id="19" name="Straight Connector 18"/>
          <p:cNvCxnSpPr>
            <a:cxnSpLocks/>
          </p:cNvCxnSpPr>
          <p:nvPr/>
        </p:nvCxnSpPr>
        <p:spPr>
          <a:xfrm flipV="1">
            <a:off x="3472688" y="2667000"/>
            <a:ext cx="0" cy="840296"/>
          </a:xfrm>
          <a:prstGeom prst="line">
            <a:avLst/>
          </a:prstGeom>
          <a:noFill/>
          <a:ln w="57150" cap="flat" cmpd="sng" algn="ctr">
            <a:solidFill>
              <a:schemeClr val="accent6">
                <a:lumMod val="75000"/>
              </a:schemeClr>
            </a:solidFill>
            <a:prstDash val="solid"/>
            <a:headEnd type="diamond" w="med" len="med"/>
            <a:tailEnd type="triangle" w="med" len="med"/>
          </a:ln>
          <a:effectLst/>
          <a:scene3d>
            <a:camera prst="orthographicFront"/>
            <a:lightRig rig="threePt" dir="t"/>
          </a:scene3d>
          <a:sp3d>
            <a:bevelT w="152400" h="50800" prst="softRound"/>
          </a:sp3d>
        </p:spPr>
      </p:cxnSp>
      <p:sp>
        <p:nvSpPr>
          <p:cNvPr id="20" name="Text Box 26"/>
          <p:cNvSpPr txBox="1"/>
          <p:nvPr/>
        </p:nvSpPr>
        <p:spPr>
          <a:xfrm>
            <a:off x="5671820" y="2350643"/>
            <a:ext cx="2347912" cy="434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700" b="1" dirty="0">
                <a:ln>
                  <a:solidFill>
                    <a:sysClr val="windowText" lastClr="000000"/>
                  </a:solidFill>
                </a:ln>
                <a:solidFill>
                  <a:srgbClr val="CE528A"/>
                </a:solidFill>
                <a:effectLst>
                  <a:outerShdw blurRad="69850" dist="43180" dir="5400000" sx="0" sy="0">
                    <a:srgbClr val="000000">
                      <a:alpha val="65000"/>
                    </a:srgbClr>
                  </a:outerShdw>
                </a:effectLst>
                <a:ea typeface="Calibri"/>
                <a:cs typeface="Times New Roman"/>
              </a:rPr>
              <a:t>Tomorrow Begins Here</a:t>
            </a:r>
            <a:endParaRPr lang="en-US" sz="1200" dirty="0">
              <a:ln>
                <a:solidFill>
                  <a:sysClr val="windowText" lastClr="000000"/>
                </a:solidFill>
              </a:ln>
              <a:effectLst/>
              <a:ea typeface="Calibri"/>
              <a:cs typeface="Times New Roman"/>
            </a:endParaRPr>
          </a:p>
        </p:txBody>
      </p:sp>
      <p:sp>
        <p:nvSpPr>
          <p:cNvPr id="21" name="Text Box 226"/>
          <p:cNvSpPr txBox="1"/>
          <p:nvPr/>
        </p:nvSpPr>
        <p:spPr>
          <a:xfrm>
            <a:off x="1224788" y="1217729"/>
            <a:ext cx="2397887" cy="1155583"/>
          </a:xfrm>
          <a:prstGeom prst="rect">
            <a:avLst/>
          </a:prstGeom>
          <a:solidFill>
            <a:schemeClr val="accent6">
              <a:lumMod val="20000"/>
              <a:lumOff val="80000"/>
            </a:schemeClr>
          </a:solidFill>
          <a:ln w="38100">
            <a:solidFill>
              <a:schemeClr val="accent6">
                <a:lumMod val="75000"/>
              </a:schemeClr>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r>
              <a:rPr lang="en-US" sz="1600" b="1" dirty="0"/>
              <a:t>1.  </a:t>
            </a:r>
            <a:r>
              <a:rPr lang="en-US" sz="1600" b="1" u="sng" dirty="0" smtClean="0">
                <a:solidFill>
                  <a:srgbClr val="E36C0A"/>
                </a:solidFill>
              </a:rPr>
              <a:t>King </a:t>
            </a:r>
            <a:r>
              <a:rPr lang="en-US" sz="1600" b="1" u="sng" dirty="0">
                <a:solidFill>
                  <a:srgbClr val="E36C0A"/>
                </a:solidFill>
              </a:rPr>
              <a:t>Jehoram knew</a:t>
            </a:r>
            <a:r>
              <a:rPr lang="en-US" sz="1600" b="1" dirty="0">
                <a:solidFill>
                  <a:srgbClr val="E36C0A"/>
                </a:solidFill>
              </a:rPr>
              <a:t> the day did not end at sunset, </a:t>
            </a:r>
            <a:r>
              <a:rPr lang="en-US" sz="1600" b="1" dirty="0">
                <a:solidFill>
                  <a:srgbClr val="0070C0"/>
                </a:solidFill>
              </a:rPr>
              <a:t>because Elisha was still unharmed 24 hours later.</a:t>
            </a:r>
            <a:endParaRPr lang="en-US" sz="1600" dirty="0">
              <a:solidFill>
                <a:srgbClr val="0070C0"/>
              </a:solidFill>
            </a:endParaRPr>
          </a:p>
        </p:txBody>
      </p:sp>
      <p:cxnSp>
        <p:nvCxnSpPr>
          <p:cNvPr id="22" name="Straight Connector 21"/>
          <p:cNvCxnSpPr>
            <a:cxnSpLocks/>
          </p:cNvCxnSpPr>
          <p:nvPr/>
        </p:nvCxnSpPr>
        <p:spPr>
          <a:xfrm flipV="1">
            <a:off x="6351490" y="3354387"/>
            <a:ext cx="0" cy="465139"/>
          </a:xfrm>
          <a:prstGeom prst="line">
            <a:avLst/>
          </a:prstGeom>
          <a:noFill/>
          <a:ln w="57150" cap="flat" cmpd="sng" algn="ctr">
            <a:solidFill>
              <a:srgbClr val="00B0F0"/>
            </a:solidFill>
            <a:prstDash val="solid"/>
            <a:headEnd type="diamond" w="med" len="med"/>
            <a:tailEnd type="triangle" w="med" len="med"/>
          </a:ln>
          <a:effectLst>
            <a:glow rad="63500">
              <a:schemeClr val="accent5">
                <a:satMod val="175000"/>
                <a:alpha val="40000"/>
              </a:schemeClr>
            </a:glow>
          </a:effectLst>
          <a:scene3d>
            <a:camera prst="orthographicFront"/>
            <a:lightRig rig="threePt" dir="t"/>
          </a:scene3d>
          <a:sp3d>
            <a:bevelT w="152400" h="50800" prst="softRound"/>
          </a:sp3d>
        </p:spPr>
      </p:cxnSp>
      <p:cxnSp>
        <p:nvCxnSpPr>
          <p:cNvPr id="23" name="Straight Connector 22"/>
          <p:cNvCxnSpPr>
            <a:cxnSpLocks/>
          </p:cNvCxnSpPr>
          <p:nvPr/>
        </p:nvCxnSpPr>
        <p:spPr>
          <a:xfrm>
            <a:off x="2057400" y="2373312"/>
            <a:ext cx="0" cy="762000"/>
          </a:xfrm>
          <a:prstGeom prst="line">
            <a:avLst/>
          </a:prstGeom>
          <a:noFill/>
          <a:ln w="57150" cap="flat" cmpd="sng" algn="ctr">
            <a:solidFill>
              <a:schemeClr val="accent6">
                <a:lumMod val="75000"/>
              </a:schemeClr>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sp>
        <p:nvSpPr>
          <p:cNvPr id="24" name="Text Box 229"/>
          <p:cNvSpPr txBox="1"/>
          <p:nvPr/>
        </p:nvSpPr>
        <p:spPr>
          <a:xfrm>
            <a:off x="3783330" y="1219200"/>
            <a:ext cx="4751070" cy="1147762"/>
          </a:xfrm>
          <a:prstGeom prst="rect">
            <a:avLst/>
          </a:prstGeom>
          <a:solidFill>
            <a:schemeClr val="accent3">
              <a:lumMod val="20000"/>
              <a:lumOff val="80000"/>
            </a:schemeClr>
          </a:solidFill>
          <a:ln w="38100">
            <a:solidFill>
              <a:srgbClr val="00B050"/>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r>
              <a:rPr lang="en-US" sz="1600" b="1" dirty="0"/>
              <a:t>3.  The Lepers found the food and treasures </a:t>
            </a:r>
            <a:r>
              <a:rPr lang="en-US" sz="1600" b="1" dirty="0" smtClean="0"/>
              <a:t>long after “twilight.”  </a:t>
            </a:r>
            <a:r>
              <a:rPr lang="en-US" sz="1600" b="1" u="sng" dirty="0">
                <a:solidFill>
                  <a:srgbClr val="00B050"/>
                </a:solidFill>
              </a:rPr>
              <a:t>The Lepers knew</a:t>
            </a:r>
            <a:r>
              <a:rPr lang="en-US" sz="1600" b="1" dirty="0">
                <a:solidFill>
                  <a:srgbClr val="00B050"/>
                </a:solidFill>
              </a:rPr>
              <a:t> </a:t>
            </a:r>
            <a:r>
              <a:rPr lang="en-US" sz="1600" b="1" dirty="0"/>
              <a:t>the </a:t>
            </a:r>
            <a:r>
              <a:rPr lang="en-US" sz="1600" b="1" dirty="0">
                <a:solidFill>
                  <a:srgbClr val="FF33CC"/>
                </a:solidFill>
              </a:rPr>
              <a:t>morning light</a:t>
            </a:r>
            <a:r>
              <a:rPr lang="en-US" sz="1600" b="1" dirty="0"/>
              <a:t> changed the cycle.  To avoid punishment </a:t>
            </a:r>
            <a:r>
              <a:rPr lang="en-US" sz="1600" b="1" dirty="0" smtClean="0"/>
              <a:t>they</a:t>
            </a:r>
            <a:br>
              <a:rPr lang="en-US" sz="1600" b="1" dirty="0" smtClean="0"/>
            </a:br>
            <a:r>
              <a:rPr lang="en-US" sz="1600" b="1" dirty="0" smtClean="0"/>
              <a:t> </a:t>
            </a:r>
            <a:r>
              <a:rPr lang="en-US" sz="1600" b="1" dirty="0"/>
              <a:t>called for the </a:t>
            </a:r>
            <a:r>
              <a:rPr lang="en-US" sz="1600" b="1" dirty="0" smtClean="0"/>
              <a:t>king [that night] </a:t>
            </a:r>
            <a:r>
              <a:rPr lang="en-US" sz="1600" b="1" u="sng" dirty="0">
                <a:solidFill>
                  <a:srgbClr val="FF33CC"/>
                </a:solidFill>
              </a:rPr>
              <a:t>on the same day</a:t>
            </a:r>
            <a:r>
              <a:rPr lang="en-US" sz="1600" b="1" dirty="0">
                <a:solidFill>
                  <a:srgbClr val="FF33CC"/>
                </a:solidFill>
              </a:rPr>
              <a:t>.</a:t>
            </a:r>
            <a:endParaRPr lang="en-US" sz="1600" dirty="0">
              <a:solidFill>
                <a:srgbClr val="FF33CC"/>
              </a:solidFill>
            </a:endParaRPr>
          </a:p>
        </p:txBody>
      </p:sp>
      <p:cxnSp>
        <p:nvCxnSpPr>
          <p:cNvPr id="25" name="Straight Connector 24"/>
          <p:cNvCxnSpPr>
            <a:cxnSpLocks/>
          </p:cNvCxnSpPr>
          <p:nvPr/>
        </p:nvCxnSpPr>
        <p:spPr>
          <a:xfrm flipH="1">
            <a:off x="3702050" y="2368550"/>
            <a:ext cx="488950" cy="838200"/>
          </a:xfrm>
          <a:prstGeom prst="line">
            <a:avLst/>
          </a:prstGeom>
          <a:noFill/>
          <a:ln w="57150" cap="flat" cmpd="sng" algn="ctr">
            <a:solidFill>
              <a:srgbClr val="00B050"/>
            </a:solidFill>
            <a:prstDash val="solid"/>
            <a:headEnd type="diamond" w="med" len="med"/>
            <a:tailEnd type="triangle" w="med" len="med"/>
          </a:ln>
          <a:effectLst>
            <a:glow rad="101600">
              <a:schemeClr val="accent6">
                <a:satMod val="175000"/>
                <a:alpha val="40000"/>
              </a:schemeClr>
            </a:glow>
          </a:effectLst>
          <a:scene3d>
            <a:camera prst="orthographicFront"/>
            <a:lightRig rig="threePt" dir="t"/>
          </a:scene3d>
          <a:sp3d>
            <a:bevelT w="152400" h="50800" prst="softRound"/>
          </a:sp3d>
        </p:spPr>
      </p:cxnSp>
      <p:sp>
        <p:nvSpPr>
          <p:cNvPr id="26" name="Rectangle 19"/>
          <p:cNvSpPr>
            <a:spLocks noChangeArrowheads="1"/>
          </p:cNvSpPr>
          <p:nvPr/>
        </p:nvSpPr>
        <p:spPr bwMode="auto">
          <a:xfrm>
            <a:off x="1143000" y="2362200"/>
            <a:ext cx="51054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Dawn</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FFC000"/>
                </a:solidFill>
                <a:effectLst/>
                <a:latin typeface="Calibri" pitchFamily="34" charset="0"/>
                <a:ea typeface="Calibri" pitchFamily="34" charset="0"/>
                <a:cs typeface="Times New Roman" pitchFamily="18" charset="0"/>
              </a:rPr>
              <a:t>Sunset</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200" b="1"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r>
              <a:rPr kumimoji="0" lang="en-US" sz="1700" b="1" i="0" u="none" strike="noStrike" cap="none" normalizeH="0" baseline="0" dirty="0" smtClean="0">
                <a:ln>
                  <a:solidFill>
                    <a:sysClr val="windowText" lastClr="000000"/>
                  </a:solidFill>
                </a:ln>
                <a:solidFill>
                  <a:srgbClr val="D99594"/>
                </a:solidFill>
                <a:effectLst/>
                <a:latin typeface="Calibri" pitchFamily="34" charset="0"/>
                <a:ea typeface="Calibri" pitchFamily="34" charset="0"/>
                <a:cs typeface="Times New Roman" pitchFamily="18" charset="0"/>
              </a:rPr>
              <a:t>Dawn</a:t>
            </a:r>
            <a:r>
              <a:rPr kumimoji="0" lang="en-US" sz="1200" b="0" i="0" u="none" strike="noStrike" cap="none" normalizeH="0" baseline="0" dirty="0" smtClean="0">
                <a:ln>
                  <a:solidFill>
                    <a:sysClr val="windowText" lastClr="000000"/>
                  </a:solidFill>
                </a:ln>
                <a:solidFill>
                  <a:srgbClr val="F79646"/>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solidFill>
                  <a:sysClr val="windowText" lastClr="000000"/>
                </a:solidFill>
              </a:ln>
              <a:solidFill>
                <a:schemeClr val="tx1"/>
              </a:solidFill>
              <a:effectLst/>
              <a:latin typeface="Arial" pitchFamily="34" charset="0"/>
              <a:cs typeface="Arial" pitchFamily="34" charset="0"/>
            </a:endParaRPr>
          </a:p>
        </p:txBody>
      </p:sp>
      <p:cxnSp>
        <p:nvCxnSpPr>
          <p:cNvPr id="27" name="Straight Connector 26"/>
          <p:cNvCxnSpPr>
            <a:cxnSpLocks/>
          </p:cNvCxnSpPr>
          <p:nvPr/>
        </p:nvCxnSpPr>
        <p:spPr>
          <a:xfrm flipV="1">
            <a:off x="7593393" y="2867914"/>
            <a:ext cx="4763" cy="675958"/>
          </a:xfrm>
          <a:prstGeom prst="line">
            <a:avLst/>
          </a:prstGeom>
          <a:noFill/>
          <a:ln w="57150" cap="flat" cmpd="sng" algn="ctr">
            <a:solidFill>
              <a:schemeClr val="accent6">
                <a:lumMod val="75000"/>
              </a:schemeClr>
            </a:solidFill>
            <a:prstDash val="solid"/>
            <a:headEnd type="oval" w="med" len="med"/>
            <a:tailEnd type="oval" w="med" len="med"/>
          </a:ln>
          <a:effectLst/>
          <a:scene3d>
            <a:camera prst="orthographicFront"/>
            <a:lightRig rig="threePt" dir="t"/>
          </a:scene3d>
          <a:sp3d>
            <a:bevelT w="152400" h="50800" prst="softRound"/>
          </a:sp3d>
        </p:spPr>
      </p:cxnSp>
      <p:cxnSp>
        <p:nvCxnSpPr>
          <p:cNvPr id="28" name="Straight Connector 27"/>
          <p:cNvCxnSpPr>
            <a:cxnSpLocks/>
          </p:cNvCxnSpPr>
          <p:nvPr/>
        </p:nvCxnSpPr>
        <p:spPr>
          <a:xfrm flipV="1">
            <a:off x="2057400" y="3370580"/>
            <a:ext cx="0" cy="464820"/>
          </a:xfrm>
          <a:prstGeom prst="line">
            <a:avLst/>
          </a:prstGeom>
          <a:noFill/>
          <a:ln w="57150" cap="flat" cmpd="sng" algn="ctr">
            <a:solidFill>
              <a:srgbClr val="00B0F0"/>
            </a:solidFill>
            <a:prstDash val="solid"/>
            <a:headEnd type="diamond" w="med" len="med"/>
            <a:tailEnd type="triangle" w="med" len="med"/>
          </a:ln>
          <a:effectLst>
            <a:glow rad="63500">
              <a:schemeClr val="accent2">
                <a:satMod val="175000"/>
                <a:alpha val="40000"/>
              </a:schemeClr>
            </a:glow>
          </a:effectLst>
          <a:scene3d>
            <a:camera prst="orthographicFront"/>
            <a:lightRig rig="threePt" dir="t"/>
          </a:scene3d>
          <a:sp3d>
            <a:bevelT w="152400" h="50800" prst="softRound"/>
          </a:sp3d>
        </p:spPr>
      </p:cxnSp>
      <p:sp>
        <p:nvSpPr>
          <p:cNvPr id="29" name="Rectangle 28"/>
          <p:cNvSpPr/>
          <p:nvPr/>
        </p:nvSpPr>
        <p:spPr>
          <a:xfrm>
            <a:off x="190500" y="6876766"/>
            <a:ext cx="8763000" cy="584775"/>
          </a:xfrm>
          <a:prstGeom prst="rect">
            <a:avLst/>
          </a:prstGeom>
          <a:solidFill>
            <a:schemeClr val="accent3">
              <a:lumMod val="40000"/>
              <a:lumOff val="60000"/>
            </a:schemeClr>
          </a:solidFill>
        </p:spPr>
        <p:txBody>
          <a:bodyPr wrap="squar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See if this slide needs changes.</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Left Bracket 29"/>
          <p:cNvSpPr/>
          <p:nvPr/>
        </p:nvSpPr>
        <p:spPr>
          <a:xfrm rot="5400000">
            <a:off x="5939284" y="2595453"/>
            <a:ext cx="181171" cy="705993"/>
          </a:xfrm>
          <a:prstGeom prst="leftBracket">
            <a:avLst>
              <a:gd name="adj" fmla="val 97759"/>
            </a:avLst>
          </a:prstGeom>
          <a:solidFill>
            <a:srgbClr val="00B0F0"/>
          </a:solidFill>
          <a:ln>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p:cNvCxnSpPr>
            <a:cxnSpLocks/>
          </p:cNvCxnSpPr>
          <p:nvPr/>
        </p:nvCxnSpPr>
        <p:spPr>
          <a:xfrm flipV="1">
            <a:off x="5637276" y="2579687"/>
            <a:ext cx="12700" cy="1549400"/>
          </a:xfrm>
          <a:prstGeom prst="line">
            <a:avLst/>
          </a:prstGeom>
          <a:noFill/>
          <a:ln w="57150" cap="flat" cmpd="sng" algn="ctr">
            <a:solidFill>
              <a:srgbClr val="CE528A"/>
            </a:solidFill>
            <a:prstDash val="solid"/>
            <a:headEnd type="oval" w="med" len="med"/>
            <a:tailEnd type="oval" w="med" len="med"/>
          </a:ln>
          <a:effectLst/>
          <a:scene3d>
            <a:camera prst="orthographicFront"/>
            <a:lightRig rig="threePt" dir="t"/>
          </a:scene3d>
          <a:sp3d>
            <a:bevelT w="152400" h="50800" prst="softRound"/>
          </a:sp3d>
        </p:spPr>
      </p:cxnSp>
    </p:spTree>
    <p:extLst>
      <p:ext uri="{BB962C8B-B14F-4D97-AF65-F5344CB8AC3E}">
        <p14:creationId xmlns:p14="http://schemas.microsoft.com/office/powerpoint/2010/main" val="244472379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500"/>
                            </p:stCondLst>
                            <p:childTnLst>
                              <p:par>
                                <p:cTn id="13" presetID="19" presetClass="emph" presetSubtype="0" fill="hold" grpId="1" nodeType="afterEffect">
                                  <p:stCondLst>
                                    <p:cond delay="0"/>
                                  </p:stCondLst>
                                  <p:childTnLst>
                                    <p:animClr clrSpc="rgb" dir="cw">
                                      <p:cBhvr override="childStyle">
                                        <p:cTn id="14" dur="1750" fill="hold"/>
                                        <p:tgtEl>
                                          <p:spTgt spid="30"/>
                                        </p:tgtEl>
                                        <p:attrNameLst>
                                          <p:attrName>style.color</p:attrName>
                                        </p:attrNameLst>
                                      </p:cBhvr>
                                      <p:to>
                                        <a:schemeClr val="accent2"/>
                                      </p:to>
                                    </p:animClr>
                                    <p:animClr clrSpc="rgb" dir="cw">
                                      <p:cBhvr>
                                        <p:cTn id="15" dur="1750" fill="hold"/>
                                        <p:tgtEl>
                                          <p:spTgt spid="30"/>
                                        </p:tgtEl>
                                        <p:attrNameLst>
                                          <p:attrName>fillcolor</p:attrName>
                                        </p:attrNameLst>
                                      </p:cBhvr>
                                      <p:to>
                                        <a:schemeClr val="accent2"/>
                                      </p:to>
                                    </p:animClr>
                                    <p:set>
                                      <p:cBhvr>
                                        <p:cTn id="16" dur="1750" fill="hold"/>
                                        <p:tgtEl>
                                          <p:spTgt spid="30"/>
                                        </p:tgtEl>
                                        <p:attrNameLst>
                                          <p:attrName>fill.type</p:attrName>
                                        </p:attrNameLst>
                                      </p:cBhvr>
                                      <p:to>
                                        <p:strVal val="solid"/>
                                      </p:to>
                                    </p:set>
                                    <p:set>
                                      <p:cBhvr>
                                        <p:cTn id="17" dur="1750" fill="hold"/>
                                        <p:tgtEl>
                                          <p:spTgt spid="30"/>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up)">
                                      <p:cBhvr>
                                        <p:cTn id="22" dur="2000"/>
                                        <p:tgtEl>
                                          <p:spTgt spid="21">
                                            <p:txEl>
                                              <p:pRg st="0" end="0"/>
                                            </p:txEl>
                                          </p:spTgt>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1750"/>
                                        <p:tgtEl>
                                          <p:spTgt spid="15">
                                            <p:txEl>
                                              <p:pRg st="0" end="0"/>
                                            </p:txEl>
                                          </p:spTgt>
                                        </p:tgtEl>
                                      </p:cBhvr>
                                    </p:animEffect>
                                  </p:childTnLst>
                                </p:cTn>
                              </p:par>
                            </p:childTnLst>
                          </p:cTn>
                        </p:par>
                        <p:par>
                          <p:cTn id="32" fill="hold">
                            <p:stCondLst>
                              <p:cond delay="175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32" presetClass="emph" presetSubtype="0" fill="hold" nodeType="afterEffect">
                                  <p:stCondLst>
                                    <p:cond delay="1500"/>
                                  </p:stCondLst>
                                  <p:childTnLst>
                                    <p:animRot by="120000">
                                      <p:cBhvr>
                                        <p:cTn id="40" dur="300" fill="hold">
                                          <p:stCondLst>
                                            <p:cond delay="0"/>
                                          </p:stCondLst>
                                        </p:cTn>
                                        <p:tgtEl>
                                          <p:spTgt spid="17"/>
                                        </p:tgtEl>
                                        <p:attrNameLst>
                                          <p:attrName>r</p:attrName>
                                        </p:attrNameLst>
                                      </p:cBhvr>
                                    </p:animRot>
                                    <p:animRot by="-240000">
                                      <p:cBhvr>
                                        <p:cTn id="41" dur="600" fill="hold">
                                          <p:stCondLst>
                                            <p:cond delay="600"/>
                                          </p:stCondLst>
                                        </p:cTn>
                                        <p:tgtEl>
                                          <p:spTgt spid="17"/>
                                        </p:tgtEl>
                                        <p:attrNameLst>
                                          <p:attrName>r</p:attrName>
                                        </p:attrNameLst>
                                      </p:cBhvr>
                                    </p:animRot>
                                    <p:animRot by="240000">
                                      <p:cBhvr>
                                        <p:cTn id="42" dur="600" fill="hold">
                                          <p:stCondLst>
                                            <p:cond delay="1200"/>
                                          </p:stCondLst>
                                        </p:cTn>
                                        <p:tgtEl>
                                          <p:spTgt spid="17"/>
                                        </p:tgtEl>
                                        <p:attrNameLst>
                                          <p:attrName>r</p:attrName>
                                        </p:attrNameLst>
                                      </p:cBhvr>
                                    </p:animRot>
                                    <p:animRot by="-240000">
                                      <p:cBhvr>
                                        <p:cTn id="43" dur="600" fill="hold">
                                          <p:stCondLst>
                                            <p:cond delay="1800"/>
                                          </p:stCondLst>
                                        </p:cTn>
                                        <p:tgtEl>
                                          <p:spTgt spid="17"/>
                                        </p:tgtEl>
                                        <p:attrNameLst>
                                          <p:attrName>r</p:attrName>
                                        </p:attrNameLst>
                                      </p:cBhvr>
                                    </p:animRot>
                                    <p:animRot by="120000">
                                      <p:cBhvr>
                                        <p:cTn id="44" dur="600" fill="hold">
                                          <p:stCondLst>
                                            <p:cond delay="24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wipe(up)">
                                      <p:cBhvr>
                                        <p:cTn id="49" dur="2000"/>
                                        <p:tgtEl>
                                          <p:spTgt spid="24">
                                            <p:txEl>
                                              <p:pRg st="0" end="0"/>
                                            </p:txEl>
                                          </p:spTgt>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175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wipe(left)">
                                      <p:cBhvr>
                                        <p:cTn id="58" dur="1750"/>
                                        <p:tgtEl>
                                          <p:spTgt spid="16">
                                            <p:txEl>
                                              <p:pRg st="0" end="0"/>
                                            </p:txEl>
                                          </p:spTgt>
                                        </p:tgtEl>
                                      </p:cBhvr>
                                    </p:animEffect>
                                  </p:childTnLst>
                                </p:cTn>
                              </p:par>
                            </p:childTnLst>
                          </p:cTn>
                        </p:par>
                        <p:par>
                          <p:cTn id="59" fill="hold">
                            <p:stCondLst>
                              <p:cond delay="1750"/>
                            </p:stCondLst>
                            <p:childTnLst>
                              <p:par>
                                <p:cTn id="60" presetID="42"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250"/>
                                        <p:tgtEl>
                                          <p:spTgt spid="22"/>
                                        </p:tgtEl>
                                      </p:cBhvr>
                                    </p:animEffect>
                                    <p:anim calcmode="lin" valueType="num">
                                      <p:cBhvr>
                                        <p:cTn id="63" dur="1250" fill="hold"/>
                                        <p:tgtEl>
                                          <p:spTgt spid="22"/>
                                        </p:tgtEl>
                                        <p:attrNameLst>
                                          <p:attrName>ppt_x</p:attrName>
                                        </p:attrNameLst>
                                      </p:cBhvr>
                                      <p:tavLst>
                                        <p:tav tm="0">
                                          <p:val>
                                            <p:strVal val="#ppt_x"/>
                                          </p:val>
                                        </p:tav>
                                        <p:tav tm="100000">
                                          <p:val>
                                            <p:strVal val="#ppt_x"/>
                                          </p:val>
                                        </p:tav>
                                      </p:tavLst>
                                    </p:anim>
                                    <p:anim calcmode="lin" valueType="num">
                                      <p:cBhvr>
                                        <p:cTn id="64" dur="1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Effect transition="in" filter="fade">
                                      <p:cBhvr>
                                        <p:cTn id="69" dur="1250"/>
                                        <p:tgtEl>
                                          <p:spTgt spid="12">
                                            <p:txEl>
                                              <p:pRg st="0" end="0"/>
                                            </p:txEl>
                                          </p:spTgt>
                                        </p:tgtEl>
                                      </p:cBhvr>
                                    </p:animEffect>
                                    <p:anim calcmode="lin" valueType="num">
                                      <p:cBhvr>
                                        <p:cTn id="70" dur="1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1" dur="1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3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6248400"/>
            <a:ext cx="9296400" cy="646331"/>
          </a:xfrm>
          <a:prstGeom prst="rect">
            <a:avLst/>
          </a:prstGeom>
          <a:solidFill>
            <a:srgbClr val="FF000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bodyPr>
          <a:lstStyle/>
          <a:p>
            <a:endParaRPr lang="en-US" dirty="0" smtClean="0"/>
          </a:p>
          <a:p>
            <a:endParaRPr lang="en-US" dirty="0"/>
          </a:p>
        </p:txBody>
      </p:sp>
      <p:pic>
        <p:nvPicPr>
          <p:cNvPr id="7171" name="Picture 3" descr="C:\Users\Rae\Desktop\dough boy 3 red arrow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0"/>
            <a:ext cx="4743404" cy="4724400"/>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1424681"/>
            <a:ext cx="2738250"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King </a:t>
            </a:r>
          </a:p>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Jehoram’s</a:t>
            </a:r>
          </a:p>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“day.”</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Slide Number Placeholder 5"/>
          <p:cNvSpPr>
            <a:spLocks noGrp="1"/>
          </p:cNvSpPr>
          <p:nvPr>
            <p:ph type="sldNum" sz="quarter" idx="12"/>
          </p:nvPr>
        </p:nvSpPr>
        <p:spPr>
          <a:xfrm>
            <a:off x="6934200" y="6477635"/>
            <a:ext cx="2133600" cy="365125"/>
          </a:xfrm>
        </p:spPr>
        <p:txBody>
          <a:bodyPr/>
          <a:lstStyle/>
          <a:p>
            <a:fld id="{F9EA9ADF-BF16-47CA-967F-74531E511AEB}" type="slidenum">
              <a:rPr lang="en-US" b="1" smtClean="0">
                <a:solidFill>
                  <a:schemeClr val="bg1"/>
                </a:solidFill>
              </a:rPr>
              <a:t>41</a:t>
            </a:fld>
            <a:endParaRPr lang="en-US" b="1" dirty="0">
              <a:solidFill>
                <a:schemeClr val="bg1"/>
              </a:solidFill>
            </a:endParaRPr>
          </a:p>
        </p:txBody>
      </p:sp>
      <p:sp>
        <p:nvSpPr>
          <p:cNvPr id="10" name="Title 1"/>
          <p:cNvSpPr txBox="1">
            <a:spLocks/>
          </p:cNvSpPr>
          <p:nvPr/>
        </p:nvSpPr>
        <p:spPr>
          <a:xfrm>
            <a:off x="0" y="0"/>
            <a:ext cx="9144000" cy="874097"/>
          </a:xfrm>
          <a:prstGeom prst="rect">
            <a:avLst/>
          </a:prstGeom>
          <a:noFill/>
          <a:effectLst>
            <a:glow rad="228600">
              <a:schemeClr val="accent2">
                <a:satMod val="175000"/>
                <a:alpha val="40000"/>
              </a:schemeClr>
            </a:glow>
          </a:effectLst>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solidFill>
                    <a:srgbClr val="0070C0"/>
                  </a:solidFill>
                </a:ln>
                <a:solidFill>
                  <a:schemeClr val="accent6">
                    <a:lumMod val="40000"/>
                    <a:lumOff val="60000"/>
                  </a:schemeClr>
                </a:solidFill>
                <a:effectLst>
                  <a:outerShdw blurRad="50800" dist="39000" dir="5460000" algn="tl">
                    <a:srgbClr val="000000">
                      <a:alpha val="38000"/>
                    </a:srgbClr>
                  </a:outerShdw>
                </a:effectLst>
                <a:latin typeface="Arial Rounded MT Bold" pitchFamily="34" charset="0"/>
              </a:rPr>
              <a:t>ALL Honored Yahuah’s Covenant </a:t>
            </a:r>
            <a:endParaRPr lang="en-US" dirty="0">
              <a:ln w="11430">
                <a:solidFill>
                  <a:srgbClr val="0070C0"/>
                </a:solidFill>
              </a:ln>
              <a:solidFill>
                <a:schemeClr val="accent6">
                  <a:lumMod val="40000"/>
                  <a:lumOff val="60000"/>
                </a:schemeClr>
              </a:solidFill>
              <a:latin typeface="Arial Rounded MT Bold" pitchFamily="34" charset="0"/>
            </a:endParaRPr>
          </a:p>
        </p:txBody>
      </p:sp>
      <p:sp>
        <p:nvSpPr>
          <p:cNvPr id="11" name="Title 1"/>
          <p:cNvSpPr txBox="1">
            <a:spLocks/>
          </p:cNvSpPr>
          <p:nvPr/>
        </p:nvSpPr>
        <p:spPr>
          <a:xfrm>
            <a:off x="6723927" y="1424681"/>
            <a:ext cx="2209800" cy="1617286"/>
          </a:xfrm>
          <a:prstGeom prst="rect">
            <a:avLst/>
          </a:prstGeom>
          <a:solidFill>
            <a:schemeClr val="accent6">
              <a:lumMod val="20000"/>
              <a:lumOff val="80000"/>
            </a:schemeClr>
          </a:solidFill>
          <a:effectLst>
            <a:glow rad="228600">
              <a:schemeClr val="accent2">
                <a:satMod val="175000"/>
                <a:alpha val="40000"/>
              </a:schemeClr>
            </a:glow>
          </a:effectLst>
          <a:scene3d>
            <a:camera prst="orthographicFront"/>
            <a:lightRig rig="threePt" dir="t"/>
          </a:scene3d>
          <a:sp3d>
            <a:bevelT/>
          </a:sp3d>
        </p:spPr>
        <p:txBody>
          <a:bodyPr vert="horz" lIns="91440" tIns="45720" rIns="91440" bIns="45720" rtlCol="0" anchor="ctr">
            <a:noAutofit/>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With the </a:t>
            </a:r>
            <a:br>
              <a:rPr lang="en-US" sz="31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br>
            <a:r>
              <a:rPr lang="en-US" sz="31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break of daylight!</a:t>
            </a:r>
            <a:endParaRPr lang="en-US" sz="3100" dirty="0">
              <a:latin typeface="Arial Rounded MT Bold" pitchFamily="34" charset="0"/>
            </a:endParaRPr>
          </a:p>
        </p:txBody>
      </p:sp>
      <p:pic>
        <p:nvPicPr>
          <p:cNvPr id="12" name="Picture 2" descr="C:\Users\Rae\Desktop\elisah in his 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910024"/>
            <a:ext cx="2105188" cy="15373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Users\Rae\Desktop\king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1967"/>
            <a:ext cx="1628052" cy="20096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C:\Users\Rae\Desktop\lepers of samaria  10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920" y="4800600"/>
            <a:ext cx="2604998" cy="1939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465417" y="3581400"/>
            <a:ext cx="344998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50"/>
                </a:solidFill>
                <a:effectLst>
                  <a:outerShdw blurRad="50800" dist="39000" dir="5460000" algn="tl">
                    <a:srgbClr val="000000">
                      <a:alpha val="38000"/>
                    </a:srgbClr>
                  </a:outerShdw>
                </a:effectLst>
              </a:rPr>
              <a:t>The Leper’s</a:t>
            </a:r>
          </a:p>
          <a:p>
            <a:pPr algn="ctr"/>
            <a:r>
              <a:rPr lang="en-US" sz="5400" b="1" dirty="0" smtClean="0">
                <a:ln w="11430"/>
                <a:solidFill>
                  <a:srgbClr val="00B050"/>
                </a:solidFill>
                <a:effectLst>
                  <a:outerShdw blurRad="50800" dist="39000" dir="5460000" algn="tl">
                    <a:srgbClr val="000000">
                      <a:alpha val="38000"/>
                    </a:srgbClr>
                  </a:outerShdw>
                </a:effectLst>
              </a:rPr>
              <a:t>“day.”</a:t>
            </a:r>
            <a:endParaRPr lang="en-US" sz="5400" b="1" cap="none" spc="0" dirty="0">
              <a:ln w="11430"/>
              <a:solidFill>
                <a:srgbClr val="00B050"/>
              </a:solidFill>
              <a:effectLst>
                <a:outerShdw blurRad="50800" dist="39000" dir="5460000" algn="tl">
                  <a:srgbClr val="000000">
                    <a:alpha val="38000"/>
                  </a:srgbClr>
                </a:outerShdw>
              </a:effectLst>
            </a:endParaRPr>
          </a:p>
        </p:txBody>
      </p:sp>
      <p:sp>
        <p:nvSpPr>
          <p:cNvPr id="7" name="Rectangle 6"/>
          <p:cNvSpPr/>
          <p:nvPr/>
        </p:nvSpPr>
        <p:spPr>
          <a:xfrm>
            <a:off x="4343400" y="1219200"/>
            <a:ext cx="226658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Elisha’s</a:t>
            </a:r>
          </a:p>
          <a:p>
            <a:pPr algn="ctr"/>
            <a:r>
              <a:rPr lang="en-US" sz="5400" b="1" dirty="0" smtClean="0">
                <a:ln w="11430"/>
                <a:solidFill>
                  <a:srgbClr val="00B0F0"/>
                </a:solidFill>
                <a:effectLst>
                  <a:outerShdw blurRad="50800" dist="39000" dir="5460000" algn="tl">
                    <a:srgbClr val="000000">
                      <a:alpha val="38000"/>
                    </a:srgbClr>
                  </a:outerShdw>
                </a:effectLst>
              </a:rPr>
              <a:t>“day.”</a:t>
            </a:r>
            <a:endParaRPr lang="en-US" sz="5400" b="1" cap="none" spc="0"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64665928"/>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2000"/>
                                        <p:tgtEl>
                                          <p:spTgt spid="11"/>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out)">
                                      <p:cBhvr>
                                        <p:cTn id="11" dur="2000"/>
                                        <p:tgtEl>
                                          <p:spTgt spid="13"/>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2000"/>
                                        <p:tgtEl>
                                          <p:spTgt spid="12"/>
                                        </p:tgtEl>
                                      </p:cBhvr>
                                    </p:animEffect>
                                  </p:childTnLst>
                                </p:cTn>
                              </p:par>
                            </p:childTnLst>
                          </p:cTn>
                        </p:par>
                        <p:par>
                          <p:cTn id="16" fill="hold">
                            <p:stCondLst>
                              <p:cond delay="6000"/>
                            </p:stCondLst>
                            <p:childTnLst>
                              <p:par>
                                <p:cTn id="17" presetID="6" presetClass="entr" presetSubtype="3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out)">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437831" y="990600"/>
            <a:ext cx="7401369" cy="5135563"/>
          </a:xfrm>
        </p:spPr>
        <p:txBody>
          <a:bodyPr>
            <a:normAutofit/>
          </a:bodyPr>
          <a:lstStyle/>
          <a:p>
            <a:r>
              <a:rPr lang="en-US" b="1" dirty="0" smtClean="0">
                <a:ln w="1905">
                  <a:solidFill>
                    <a:schemeClr val="accent6">
                      <a:lumMod val="50000"/>
                    </a:schemeClr>
                  </a:solidFill>
                </a:ln>
                <a:solidFill>
                  <a:schemeClr val="accent5">
                    <a:lumMod val="20000"/>
                    <a:lumOff val="80000"/>
                  </a:schemeClr>
                </a:solidFill>
                <a:effectLst>
                  <a:innerShdw blurRad="69850" dist="43180" dir="5400000">
                    <a:srgbClr val="000000">
                      <a:alpha val="65000"/>
                    </a:srgbClr>
                  </a:innerShdw>
                </a:effectLst>
              </a:rPr>
              <a:t>2 Kings 6:31  </a:t>
            </a:r>
            <a:r>
              <a:rPr lang="en-US"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King Jehoram determines Elisha is to lose his head </a:t>
            </a:r>
            <a:r>
              <a:rPr lang="en-US" b="1" u="sng"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this day</a:t>
            </a:r>
            <a:r>
              <a:rPr lang="en-US"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en-US" b="1" dirty="0" smtClean="0">
                <a:ln w="1905">
                  <a:solidFill>
                    <a:srgbClr val="002060"/>
                  </a:solidFill>
                </a:ln>
                <a:solidFill>
                  <a:schemeClr val="accent5">
                    <a:lumMod val="20000"/>
                    <a:lumOff val="80000"/>
                  </a:schemeClr>
                </a:solidFill>
                <a:effectLst>
                  <a:innerShdw blurRad="69850" dist="43180" dir="5400000">
                    <a:srgbClr val="000000">
                      <a:alpha val="65000"/>
                    </a:srgbClr>
                  </a:innerShdw>
                </a:effectLst>
              </a:rPr>
              <a:t>2 Kings 6:32  </a:t>
            </a:r>
            <a:r>
              <a:rPr lang="en-US" b="1" dirty="0" smtClean="0">
                <a:ln w="1905">
                  <a:solidFill>
                    <a:srgbClr val="002060"/>
                  </a:solidFill>
                </a:ln>
                <a:solidFill>
                  <a:srgbClr val="0070C0"/>
                </a:solidFill>
                <a:effectLst>
                  <a:innerShdw blurRad="69850" dist="43180" dir="5400000">
                    <a:srgbClr val="000000">
                      <a:alpha val="65000"/>
                    </a:srgbClr>
                  </a:innerShdw>
                </a:effectLst>
              </a:rPr>
              <a:t>Elisha knew about this threat before the messenger arrived with the news.</a:t>
            </a:r>
          </a:p>
          <a:p>
            <a:r>
              <a:rPr lang="en-US" b="1" dirty="0" smtClean="0">
                <a:ln w="1905">
                  <a:solidFill>
                    <a:srgbClr val="002060"/>
                  </a:solidFill>
                </a:ln>
                <a:solidFill>
                  <a:schemeClr val="accent5">
                    <a:lumMod val="20000"/>
                    <a:lumOff val="80000"/>
                  </a:schemeClr>
                </a:solidFill>
                <a:effectLst>
                  <a:innerShdw blurRad="69850" dist="43180" dir="5400000">
                    <a:srgbClr val="000000">
                      <a:alpha val="65000"/>
                    </a:srgbClr>
                  </a:innerShdw>
                </a:effectLst>
              </a:rPr>
              <a:t>2 Kings 6:33  </a:t>
            </a:r>
            <a:r>
              <a:rPr lang="en-US" b="1" dirty="0" smtClean="0">
                <a:ln w="1905">
                  <a:solidFill>
                    <a:srgbClr val="002060"/>
                  </a:solidFill>
                </a:ln>
                <a:solidFill>
                  <a:srgbClr val="0070C0"/>
                </a:solidFill>
                <a:effectLst>
                  <a:innerShdw blurRad="69850" dist="43180" dir="5400000">
                    <a:srgbClr val="000000">
                      <a:alpha val="65000"/>
                    </a:srgbClr>
                  </a:innerShdw>
                </a:effectLst>
              </a:rPr>
              <a:t>King’s messenger arrives with </a:t>
            </a:r>
            <a:br>
              <a:rPr lang="en-US" b="1" dirty="0" smtClean="0">
                <a:ln w="1905">
                  <a:solidFill>
                    <a:srgbClr val="002060"/>
                  </a:solidFill>
                </a:ln>
                <a:solidFill>
                  <a:srgbClr val="0070C0"/>
                </a:solidFill>
                <a:effectLst>
                  <a:innerShdw blurRad="69850" dist="43180" dir="5400000">
                    <a:srgbClr val="000000">
                      <a:alpha val="65000"/>
                    </a:srgbClr>
                  </a:innerShdw>
                </a:effectLst>
              </a:rPr>
            </a:br>
            <a:r>
              <a:rPr lang="en-US" b="1" dirty="0" smtClean="0">
                <a:ln w="1905">
                  <a:solidFill>
                    <a:srgbClr val="002060"/>
                  </a:solidFill>
                </a:ln>
                <a:solidFill>
                  <a:srgbClr val="0070C0"/>
                </a:solidFill>
                <a:effectLst>
                  <a:innerShdw blurRad="69850" dist="43180" dir="5400000">
                    <a:srgbClr val="000000">
                      <a:alpha val="65000"/>
                    </a:srgbClr>
                  </a:innerShdw>
                </a:effectLst>
              </a:rPr>
              <a:t>the dreadful threat.</a:t>
            </a:r>
          </a:p>
          <a:p>
            <a:r>
              <a:rPr lang="en-US" b="1" dirty="0">
                <a:ln w="1905">
                  <a:solidFill>
                    <a:srgbClr val="002060"/>
                  </a:solidFill>
                </a:ln>
                <a:solidFill>
                  <a:schemeClr val="accent5">
                    <a:lumMod val="20000"/>
                    <a:lumOff val="80000"/>
                  </a:schemeClr>
                </a:solidFill>
                <a:effectLst>
                  <a:innerShdw blurRad="69850" dist="43180" dir="5400000">
                    <a:srgbClr val="000000">
                      <a:alpha val="65000"/>
                    </a:srgbClr>
                  </a:innerShdw>
                </a:effectLst>
              </a:rPr>
              <a:t>2 Kings 7:1  </a:t>
            </a:r>
            <a:r>
              <a:rPr lang="en-US" b="1" dirty="0">
                <a:ln w="1905">
                  <a:solidFill>
                    <a:srgbClr val="002060"/>
                  </a:solidFill>
                </a:ln>
                <a:solidFill>
                  <a:srgbClr val="0070C0"/>
                </a:solidFill>
                <a:effectLst>
                  <a:innerShdw blurRad="69850" dist="43180" dir="5400000">
                    <a:srgbClr val="000000">
                      <a:alpha val="65000"/>
                    </a:srgbClr>
                  </a:innerShdw>
                </a:effectLst>
              </a:rPr>
              <a:t>Elisha proclaims “about this time tomorrow” </a:t>
            </a:r>
            <a:r>
              <a:rPr lang="en-US" sz="2000" b="1" dirty="0">
                <a:ln w="1905">
                  <a:solidFill>
                    <a:srgbClr val="002060"/>
                  </a:solidFill>
                </a:ln>
                <a:solidFill>
                  <a:schemeClr val="accent2"/>
                </a:solidFill>
                <a:effectLst>
                  <a:innerShdw blurRad="69850" dist="43180" dir="5400000">
                    <a:srgbClr val="000000">
                      <a:alpha val="65000"/>
                    </a:srgbClr>
                  </a:innerShdw>
                </a:effectLst>
              </a:rPr>
              <a:t>[or about 24 hrs. later] </a:t>
            </a:r>
            <a:r>
              <a:rPr lang="en-US" b="1" dirty="0">
                <a:ln w="1905">
                  <a:solidFill>
                    <a:srgbClr val="002060"/>
                  </a:solidFill>
                </a:ln>
                <a:solidFill>
                  <a:srgbClr val="0070C0"/>
                </a:solidFill>
                <a:effectLst>
                  <a:innerShdw blurRad="69850" dist="43180" dir="5400000">
                    <a:srgbClr val="000000">
                      <a:alpha val="65000"/>
                    </a:srgbClr>
                  </a:innerShdw>
                </a:effectLst>
              </a:rPr>
              <a:t>a measure of fine flour will be sold for a shekel, and 2 measures of barley for a shekel.</a:t>
            </a:r>
          </a:p>
          <a:p>
            <a:endParaRPr lang="en-US" b="1" dirty="0" smtClean="0">
              <a:ln w="1905">
                <a:solidFill>
                  <a:srgbClr val="002060"/>
                </a:solidFill>
              </a:ln>
              <a:solidFill>
                <a:srgbClr val="0070C0"/>
              </a:solidFill>
              <a:effectLst>
                <a:innerShdw blurRad="69850" dist="43180" dir="5400000">
                  <a:srgbClr val="000000">
                    <a:alpha val="65000"/>
                  </a:srgbClr>
                </a:innerShdw>
              </a:effectLst>
            </a:endParaRPr>
          </a:p>
          <a:p>
            <a:endParaRPr lang="en-US" dirty="0"/>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tx1"/>
                </a:solidFill>
              </a:rPr>
              <a:t>42</a:t>
            </a:fld>
            <a:endParaRPr lang="en-US" dirty="0">
              <a:solidFill>
                <a:schemeClr val="tx1"/>
              </a:solidFill>
            </a:endParaRPr>
          </a:p>
        </p:txBody>
      </p:sp>
      <p:sp>
        <p:nvSpPr>
          <p:cNvPr id="25" name="Title 1"/>
          <p:cNvSpPr txBox="1">
            <a:spLocks/>
          </p:cNvSpPr>
          <p:nvPr/>
        </p:nvSpPr>
        <p:spPr>
          <a:xfrm>
            <a:off x="0" y="76199"/>
            <a:ext cx="9144000" cy="76200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rPr>
              <a:t>Forward Progressive Movement</a:t>
            </a:r>
            <a:endParaRPr lang="en-US" sz="48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endParaRPr>
          </a:p>
        </p:txBody>
      </p:sp>
      <p:sp>
        <p:nvSpPr>
          <p:cNvPr id="31" name="Striped Right Arrow 30"/>
          <p:cNvSpPr/>
          <p:nvPr/>
        </p:nvSpPr>
        <p:spPr>
          <a:xfrm rot="5400000">
            <a:off x="-1538001" y="3436622"/>
            <a:ext cx="5524371" cy="599632"/>
          </a:xfrm>
          <a:prstGeom prst="stripedRightArrow">
            <a:avLst>
              <a:gd name="adj1" fmla="val 50000"/>
              <a:gd name="adj2" fmla="val 91075"/>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 y="1759397"/>
            <a:ext cx="1133387" cy="2897203"/>
          </a:xfrm>
          <a:prstGeom prst="rect">
            <a:avLst/>
          </a:prstGeom>
          <a:noFill/>
        </p:spPr>
        <p:txBody>
          <a:bodyPr vert="wordArtVert"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B0F0"/>
                </a:solidFill>
                <a:effectLst>
                  <a:outerShdw blurRad="50800" dist="39000" dir="5460000" algn="tl">
                    <a:srgbClr val="000000">
                      <a:alpha val="38000"/>
                    </a:srgbClr>
                  </a:outerShdw>
                </a:effectLst>
                <a:latin typeface="Rockwell" pitchFamily="18" charset="0"/>
              </a:rPr>
              <a:t>DAY</a:t>
            </a:r>
            <a:endParaRPr lang="en-US" sz="5400" b="1" cap="none" spc="0" dirty="0">
              <a:ln w="11430"/>
              <a:solidFill>
                <a:srgbClr val="00B0F0"/>
              </a:solidFill>
              <a:effectLst>
                <a:outerShdw blurRad="50800" dist="39000" dir="5460000" algn="tl">
                  <a:srgbClr val="000000">
                    <a:alpha val="38000"/>
                  </a:srgbClr>
                </a:outerShdw>
              </a:effectLst>
              <a:latin typeface="Rockwell" pitchFamily="18" charset="0"/>
            </a:endParaRPr>
          </a:p>
        </p:txBody>
      </p:sp>
    </p:spTree>
    <p:extLst>
      <p:ext uri="{BB962C8B-B14F-4D97-AF65-F5344CB8AC3E}">
        <p14:creationId xmlns:p14="http://schemas.microsoft.com/office/powerpoint/2010/main" val="12539872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3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7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7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17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600200" y="948134"/>
            <a:ext cx="7239000" cy="5135563"/>
          </a:xfrm>
        </p:spPr>
        <p:txBody>
          <a:bodyPr>
            <a:normAutofit fontScale="92500"/>
          </a:bodyPr>
          <a:lstStyle/>
          <a:p>
            <a:r>
              <a:rPr lang="en-US" b="1" dirty="0" smtClean="0">
                <a:ln w="1905"/>
                <a:solidFill>
                  <a:schemeClr val="accent5">
                    <a:lumMod val="20000"/>
                    <a:lumOff val="80000"/>
                  </a:schemeClr>
                </a:solidFill>
                <a:effectLst>
                  <a:glow rad="76200">
                    <a:srgbClr val="002060"/>
                  </a:glow>
                  <a:innerShdw blurRad="69850" dist="43180" dir="5400000">
                    <a:srgbClr val="000000">
                      <a:alpha val="65000"/>
                    </a:srgbClr>
                  </a:innerShdw>
                </a:effectLst>
              </a:rPr>
              <a:t>2 Kings 7:3-5  </a:t>
            </a: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Lepers at the city gate decide to search out the Syrian camp.  </a:t>
            </a:r>
            <a:b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b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They left at [</a:t>
            </a:r>
            <a:r>
              <a:rPr lang="en-US" b="1" dirty="0" smtClean="0">
                <a:ln w="1905"/>
                <a:solidFill>
                  <a:schemeClr val="accent6">
                    <a:lumMod val="75000"/>
                  </a:schemeClr>
                </a:solidFill>
                <a:effectLst>
                  <a:glow rad="76200">
                    <a:srgbClr val="002060"/>
                  </a:glow>
                  <a:innerShdw blurRad="69850" dist="43180" dir="5400000">
                    <a:srgbClr val="000000">
                      <a:alpha val="65000"/>
                    </a:srgbClr>
                  </a:innerShdw>
                </a:effectLst>
              </a:rPr>
              <a:t>dusk</a:t>
            </a: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 twilight.</a:t>
            </a:r>
          </a:p>
          <a:p>
            <a:r>
              <a:rPr lang="en-US" b="1" dirty="0" smtClean="0">
                <a:ln w="1905"/>
                <a:solidFill>
                  <a:schemeClr val="accent5">
                    <a:lumMod val="20000"/>
                    <a:lumOff val="80000"/>
                  </a:schemeClr>
                </a:solidFill>
                <a:effectLst>
                  <a:glow rad="76200">
                    <a:srgbClr val="002060"/>
                  </a:glow>
                  <a:innerShdw blurRad="69850" dist="43180" dir="5400000">
                    <a:srgbClr val="000000">
                      <a:alpha val="65000"/>
                    </a:srgbClr>
                  </a:innerShdw>
                </a:effectLst>
              </a:rPr>
              <a:t>2 Kings 7:6-7  </a:t>
            </a: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Also at [</a:t>
            </a:r>
            <a:r>
              <a:rPr lang="en-US" b="1" dirty="0" smtClean="0">
                <a:ln w="1905"/>
                <a:solidFill>
                  <a:schemeClr val="accent6">
                    <a:lumMod val="75000"/>
                  </a:schemeClr>
                </a:solidFill>
                <a:effectLst>
                  <a:glow rad="76200">
                    <a:srgbClr val="002060"/>
                  </a:glow>
                  <a:innerShdw blurRad="69850" dist="43180" dir="5400000">
                    <a:srgbClr val="000000">
                      <a:alpha val="65000"/>
                    </a:srgbClr>
                  </a:innerShdw>
                </a:effectLst>
              </a:rPr>
              <a:t>dusk</a:t>
            </a: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 twilight the Syrians fled from their camp leaving everything behind.</a:t>
            </a:r>
          </a:p>
          <a:p>
            <a:r>
              <a:rPr lang="en-US" b="1" dirty="0">
                <a:ln w="1905"/>
                <a:solidFill>
                  <a:schemeClr val="accent5">
                    <a:lumMod val="20000"/>
                    <a:lumOff val="80000"/>
                  </a:schemeClr>
                </a:solidFill>
                <a:effectLst>
                  <a:glow rad="76200">
                    <a:srgbClr val="002060"/>
                  </a:glow>
                  <a:innerShdw blurRad="69850" dist="43180" dir="5400000">
                    <a:srgbClr val="000000">
                      <a:alpha val="65000"/>
                    </a:srgbClr>
                  </a:innerShdw>
                </a:effectLst>
              </a:rPr>
              <a:t>2 Kings 7:8  </a:t>
            </a:r>
            <a:r>
              <a:rPr lang="en-US" b="1" dirty="0">
                <a:ln w="1905"/>
                <a:solidFill>
                  <a:schemeClr val="accent6">
                    <a:lumMod val="20000"/>
                    <a:lumOff val="80000"/>
                  </a:schemeClr>
                </a:solidFill>
                <a:effectLst>
                  <a:glow rad="76200">
                    <a:srgbClr val="002060"/>
                  </a:glow>
                  <a:innerShdw blurRad="69850" dist="43180" dir="5400000">
                    <a:srgbClr val="000000">
                      <a:alpha val="65000"/>
                    </a:srgbClr>
                  </a:innerShdw>
                </a:effectLst>
              </a:rPr>
              <a:t>Lepers arrive at the empty Syrian camp and begin to spoil the goods of the tents (food, clothes, silver and gold) during the night.</a:t>
            </a:r>
          </a:p>
          <a:p>
            <a:r>
              <a:rPr lang="en-US" b="1" dirty="0">
                <a:ln w="1905"/>
                <a:solidFill>
                  <a:schemeClr val="accent5">
                    <a:lumMod val="20000"/>
                    <a:lumOff val="80000"/>
                  </a:schemeClr>
                </a:solidFill>
                <a:effectLst>
                  <a:glow rad="76200">
                    <a:srgbClr val="002060"/>
                  </a:glow>
                  <a:innerShdw blurRad="69850" dist="43180" dir="5400000">
                    <a:srgbClr val="000000">
                      <a:alpha val="65000"/>
                    </a:srgbClr>
                  </a:innerShdw>
                </a:effectLst>
              </a:rPr>
              <a:t>2 Kings 7:9  </a:t>
            </a:r>
            <a:r>
              <a:rPr lang="en-US" b="1" dirty="0" smtClean="0">
                <a:ln w="1905"/>
                <a:solidFill>
                  <a:schemeClr val="accent6">
                    <a:lumMod val="20000"/>
                    <a:lumOff val="80000"/>
                  </a:schemeClr>
                </a:solidFill>
                <a:effectLst>
                  <a:glow rad="76200">
                    <a:srgbClr val="002060"/>
                  </a:glow>
                  <a:innerShdw blurRad="69850" dist="43180" dir="5400000">
                    <a:srgbClr val="000000">
                      <a:alpha val="65000"/>
                    </a:srgbClr>
                  </a:innerShdw>
                </a:effectLst>
              </a:rPr>
              <a:t>Lepers </a:t>
            </a:r>
            <a:r>
              <a:rPr lang="en-US" b="1" dirty="0">
                <a:ln w="1905"/>
                <a:solidFill>
                  <a:schemeClr val="accent6">
                    <a:lumMod val="20000"/>
                    <a:lumOff val="80000"/>
                  </a:schemeClr>
                </a:solidFill>
                <a:effectLst>
                  <a:glow rad="76200">
                    <a:srgbClr val="002060"/>
                  </a:glow>
                  <a:innerShdw blurRad="69850" dist="43180" dir="5400000">
                    <a:srgbClr val="000000">
                      <a:alpha val="65000"/>
                    </a:srgbClr>
                  </a:innerShdw>
                </a:effectLst>
              </a:rPr>
              <a:t>realize the good tidings of this day will not last if not shared before the </a:t>
            </a:r>
            <a:r>
              <a:rPr lang="en-US" b="1" dirty="0">
                <a:ln w="1905"/>
                <a:solidFill>
                  <a:srgbClr val="FF99FF"/>
                </a:solidFill>
                <a:effectLst>
                  <a:glow rad="76200">
                    <a:srgbClr val="002060"/>
                  </a:glow>
                  <a:innerShdw blurRad="69850" dist="43180" dir="5400000">
                    <a:srgbClr val="000000">
                      <a:alpha val="65000"/>
                    </a:srgbClr>
                  </a:innerShdw>
                </a:effectLst>
              </a:rPr>
              <a:t>morning light.</a:t>
            </a:r>
          </a:p>
          <a:p>
            <a:endParaRPr lang="en-US" dirty="0"/>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bg1"/>
                </a:solidFill>
              </a:rPr>
              <a:t>43</a:t>
            </a:fld>
            <a:endParaRPr lang="en-US" dirty="0">
              <a:solidFill>
                <a:schemeClr val="bg1"/>
              </a:solidFill>
            </a:endParaRPr>
          </a:p>
        </p:txBody>
      </p:sp>
      <p:sp>
        <p:nvSpPr>
          <p:cNvPr id="21" name="Striped Right Arrow 20"/>
          <p:cNvSpPr/>
          <p:nvPr/>
        </p:nvSpPr>
        <p:spPr>
          <a:xfrm rot="5400000">
            <a:off x="-1461802" y="3445589"/>
            <a:ext cx="5524371" cy="599632"/>
          </a:xfrm>
          <a:prstGeom prst="stripedRightArrow">
            <a:avLst>
              <a:gd name="adj1" fmla="val 50000"/>
              <a:gd name="adj2" fmla="val 91075"/>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0" y="76199"/>
            <a:ext cx="9144000" cy="76200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rPr>
              <a:t>Forward Progressive Movement</a:t>
            </a:r>
            <a:endParaRPr lang="en-US" sz="48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endParaRPr>
          </a:p>
        </p:txBody>
      </p:sp>
      <p:sp>
        <p:nvSpPr>
          <p:cNvPr id="10" name="Rectangle 9"/>
          <p:cNvSpPr/>
          <p:nvPr/>
        </p:nvSpPr>
        <p:spPr>
          <a:xfrm>
            <a:off x="76200" y="1362811"/>
            <a:ext cx="957698" cy="3184462"/>
          </a:xfrm>
          <a:prstGeom prst="rect">
            <a:avLst/>
          </a:prstGeom>
          <a:noFill/>
        </p:spPr>
        <p:txBody>
          <a:bodyPr vert="wordArtVert"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chemeClr val="accent2"/>
                </a:solidFill>
                <a:effectLst>
                  <a:outerShdw blurRad="50800" dist="39000" dir="5460000" algn="tl">
                    <a:srgbClr val="000000">
                      <a:alpha val="38000"/>
                    </a:srgbClr>
                  </a:outerShdw>
                </a:effectLst>
                <a:latin typeface="Rockwell" pitchFamily="18" charset="0"/>
              </a:rPr>
              <a:t>DUSK</a:t>
            </a:r>
            <a:endParaRPr lang="en-US" sz="4400" b="1" cap="none" spc="0" dirty="0">
              <a:ln w="11430"/>
              <a:solidFill>
                <a:schemeClr val="accent2"/>
              </a:solidFill>
              <a:effectLst>
                <a:outerShdw blurRad="50800" dist="39000" dir="5460000" algn="tl">
                  <a:srgbClr val="000000">
                    <a:alpha val="38000"/>
                  </a:srgbClr>
                </a:outerShdw>
              </a:effectLst>
              <a:latin typeface="Rockwell" pitchFamily="18" charset="0"/>
            </a:endParaRPr>
          </a:p>
        </p:txBody>
      </p:sp>
    </p:spTree>
    <p:extLst>
      <p:ext uri="{BB962C8B-B14F-4D97-AF65-F5344CB8AC3E}">
        <p14:creationId xmlns:p14="http://schemas.microsoft.com/office/powerpoint/2010/main" val="287070518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3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1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371600" y="990600"/>
            <a:ext cx="7315200" cy="5135563"/>
          </a:xfrm>
        </p:spPr>
        <p:txBody>
          <a:bodyPr>
            <a:noAutofit/>
          </a:bodyPr>
          <a:lstStyle/>
          <a:p>
            <a:r>
              <a:rPr lang="en-US" sz="3600" b="1" dirty="0" smtClean="0">
                <a:ln w="1905">
                  <a:solidFill>
                    <a:srgbClr val="002060"/>
                  </a:solidFill>
                </a:ln>
                <a:solidFill>
                  <a:schemeClr val="accent5">
                    <a:lumMod val="20000"/>
                    <a:lumOff val="80000"/>
                  </a:schemeClr>
                </a:solidFill>
                <a:effectLst>
                  <a:glow rad="63500">
                    <a:srgbClr val="002060"/>
                  </a:glow>
                  <a:innerShdw blurRad="69850" dist="43180" dir="5400000">
                    <a:srgbClr val="000000">
                      <a:alpha val="65000"/>
                    </a:srgbClr>
                  </a:innerShdw>
                </a:effectLst>
              </a:rPr>
              <a:t>2 Kings 7:10  </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The Lepers head back to Samaria and call for the porter on </a:t>
            </a:r>
            <a:r>
              <a:rPr lang="en-US" sz="3600" b="1" u="sng"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that</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 </a:t>
            </a:r>
            <a:r>
              <a:rPr lang="en-US" sz="3600" b="1" u="sng"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night</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a:t>
            </a:r>
          </a:p>
          <a:p>
            <a:r>
              <a:rPr lang="en-US" sz="3600" b="1" dirty="0" smtClean="0">
                <a:ln w="1905">
                  <a:solidFill>
                    <a:srgbClr val="002060"/>
                  </a:solidFill>
                </a:ln>
                <a:solidFill>
                  <a:schemeClr val="accent5">
                    <a:lumMod val="20000"/>
                    <a:lumOff val="80000"/>
                  </a:schemeClr>
                </a:solidFill>
                <a:effectLst>
                  <a:glow rad="63500">
                    <a:srgbClr val="002060"/>
                  </a:glow>
                  <a:innerShdw blurRad="69850" dist="43180" dir="5400000">
                    <a:srgbClr val="000000">
                      <a:alpha val="65000"/>
                    </a:srgbClr>
                  </a:innerShdw>
                </a:effectLst>
              </a:rPr>
              <a:t>2 Kings 7:11-12  </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King Jehoram rises “</a:t>
            </a:r>
            <a:r>
              <a:rPr lang="en-US" sz="3600" b="1" u="sng"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in the night</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 to hear a report that he doubts.</a:t>
            </a:r>
          </a:p>
          <a:p>
            <a:r>
              <a:rPr lang="en-US" sz="3600" b="1" dirty="0" smtClean="0">
                <a:ln w="1905">
                  <a:solidFill>
                    <a:srgbClr val="002060"/>
                  </a:solidFill>
                </a:ln>
                <a:solidFill>
                  <a:schemeClr val="accent5">
                    <a:lumMod val="20000"/>
                    <a:lumOff val="80000"/>
                  </a:schemeClr>
                </a:solidFill>
                <a:effectLst>
                  <a:glow rad="63500">
                    <a:srgbClr val="002060"/>
                  </a:glow>
                  <a:innerShdw blurRad="69850" dist="43180" dir="5400000">
                    <a:srgbClr val="000000">
                      <a:alpha val="65000"/>
                    </a:srgbClr>
                  </a:innerShdw>
                </a:effectLst>
              </a:rPr>
              <a:t>2 Kings 7:13-15  </a:t>
            </a: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The king sent servants with chariots &amp; horses </a:t>
            </a:r>
            <a:b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br>
            <a:r>
              <a:rPr lang="en-US" sz="3600" b="1" dirty="0" smtClean="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rPr>
              <a:t>to investigate.  The report is true!</a:t>
            </a:r>
            <a:endParaRPr lang="en-US" sz="3600" b="1" dirty="0">
              <a:ln w="1905">
                <a:solidFill>
                  <a:srgbClr val="002060"/>
                </a:solidFill>
              </a:ln>
              <a:solidFill>
                <a:schemeClr val="accent6">
                  <a:lumMod val="20000"/>
                  <a:lumOff val="80000"/>
                </a:schemeClr>
              </a:solidFill>
              <a:effectLst>
                <a:glow rad="63500">
                  <a:srgbClr val="002060"/>
                </a:glow>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bg1"/>
                </a:solidFill>
              </a:rPr>
              <a:t>44</a:t>
            </a:fld>
            <a:endParaRPr lang="en-US" dirty="0">
              <a:solidFill>
                <a:schemeClr val="bg1"/>
              </a:solidFill>
            </a:endParaRPr>
          </a:p>
        </p:txBody>
      </p:sp>
      <p:sp>
        <p:nvSpPr>
          <p:cNvPr id="25" name="Title 1"/>
          <p:cNvSpPr txBox="1">
            <a:spLocks/>
          </p:cNvSpPr>
          <p:nvPr/>
        </p:nvSpPr>
        <p:spPr>
          <a:xfrm>
            <a:off x="0" y="76199"/>
            <a:ext cx="9144000" cy="76200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rPr>
              <a:t>Forward Progressive Movement</a:t>
            </a:r>
            <a:endParaRPr lang="en-US" sz="48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endParaRPr>
          </a:p>
        </p:txBody>
      </p:sp>
      <p:sp>
        <p:nvSpPr>
          <p:cNvPr id="10" name="Striped Right Arrow 9"/>
          <p:cNvSpPr/>
          <p:nvPr/>
        </p:nvSpPr>
        <p:spPr>
          <a:xfrm rot="5400000">
            <a:off x="-1614202" y="3445589"/>
            <a:ext cx="5524371" cy="599632"/>
          </a:xfrm>
          <a:prstGeom prst="stripedRightArrow">
            <a:avLst>
              <a:gd name="adj1" fmla="val 50000"/>
              <a:gd name="adj2" fmla="val 91075"/>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902" y="666978"/>
            <a:ext cx="957698" cy="5505222"/>
          </a:xfrm>
          <a:prstGeom prst="rect">
            <a:avLst/>
          </a:prstGeom>
          <a:noFill/>
        </p:spPr>
        <p:txBody>
          <a:bodyPr vert="wordArtVert"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chemeClr val="tx1">
                    <a:lumMod val="75000"/>
                    <a:lumOff val="25000"/>
                  </a:schemeClr>
                </a:solidFill>
                <a:effectLst>
                  <a:glow rad="76200">
                    <a:schemeClr val="accent6">
                      <a:lumMod val="20000"/>
                      <a:lumOff val="80000"/>
                    </a:schemeClr>
                  </a:glow>
                  <a:outerShdw blurRad="50800" dist="39000" dir="5460000" algn="tl">
                    <a:srgbClr val="000000">
                      <a:alpha val="38000"/>
                    </a:srgbClr>
                  </a:outerShdw>
                </a:effectLst>
                <a:latin typeface="Rockwell" pitchFamily="18" charset="0"/>
              </a:rPr>
              <a:t>NIGHT</a:t>
            </a:r>
            <a:endParaRPr lang="en-US" sz="4400" b="1" cap="none" spc="0" dirty="0">
              <a:ln w="11430"/>
              <a:solidFill>
                <a:schemeClr val="tx1">
                  <a:lumMod val="75000"/>
                  <a:lumOff val="25000"/>
                </a:schemeClr>
              </a:solidFill>
              <a:effectLst>
                <a:glow rad="76200">
                  <a:schemeClr val="accent6">
                    <a:lumMod val="20000"/>
                    <a:lumOff val="80000"/>
                  </a:schemeClr>
                </a:glow>
                <a:outerShdw blurRad="50800" dist="39000" dir="5460000" algn="tl">
                  <a:srgbClr val="000000">
                    <a:alpha val="38000"/>
                  </a:srgbClr>
                </a:outerShdw>
              </a:effectLst>
              <a:latin typeface="Rockwell" pitchFamily="18" charset="0"/>
            </a:endParaRPr>
          </a:p>
        </p:txBody>
      </p:sp>
    </p:spTree>
    <p:extLst>
      <p:ext uri="{BB962C8B-B14F-4D97-AF65-F5344CB8AC3E}">
        <p14:creationId xmlns:p14="http://schemas.microsoft.com/office/powerpoint/2010/main" val="185718394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676400" y="990600"/>
            <a:ext cx="7239000" cy="5135563"/>
          </a:xfrm>
        </p:spPr>
        <p:txBody>
          <a:bodyPr>
            <a:normAutofit/>
          </a:bodyPr>
          <a:lstStyle/>
          <a:p>
            <a:r>
              <a:rPr lang="en-US" sz="3600" b="1" dirty="0" smtClean="0">
                <a:ln>
                  <a:solidFill>
                    <a:srgbClr val="002060"/>
                  </a:solidFill>
                </a:ln>
                <a:solidFill>
                  <a:schemeClr val="accent5">
                    <a:lumMod val="20000"/>
                    <a:lumOff val="80000"/>
                  </a:schemeClr>
                </a:solidFill>
                <a:effectLst>
                  <a:glow rad="50800">
                    <a:schemeClr val="accent2">
                      <a:lumMod val="75000"/>
                    </a:schemeClr>
                  </a:glow>
                </a:effectLst>
              </a:rPr>
              <a:t>2 Kings 7:16  </a:t>
            </a:r>
            <a:r>
              <a:rPr lang="en-US" sz="3600" b="1" dirty="0" smtClean="0">
                <a:ln>
                  <a:solidFill>
                    <a:srgbClr val="002060"/>
                  </a:solidFill>
                </a:ln>
                <a:solidFill>
                  <a:schemeClr val="accent6">
                    <a:lumMod val="20000"/>
                    <a:lumOff val="80000"/>
                  </a:schemeClr>
                </a:solidFill>
                <a:effectLst>
                  <a:glow rad="50800">
                    <a:schemeClr val="accent2">
                      <a:lumMod val="75000"/>
                    </a:schemeClr>
                  </a:glow>
                </a:effectLst>
              </a:rPr>
              <a:t>The Samaritans also went out and spoiled the tents of the Syrians.  Elisha’s prophecy for the fine flour and barley is fulfilled.</a:t>
            </a:r>
          </a:p>
          <a:p>
            <a:r>
              <a:rPr lang="en-US" sz="3600" b="1" dirty="0" smtClean="0">
                <a:ln>
                  <a:solidFill>
                    <a:srgbClr val="002060"/>
                  </a:solidFill>
                </a:ln>
                <a:solidFill>
                  <a:schemeClr val="accent5">
                    <a:lumMod val="20000"/>
                    <a:lumOff val="80000"/>
                  </a:schemeClr>
                </a:solidFill>
                <a:effectLst>
                  <a:glow rad="50800">
                    <a:schemeClr val="accent2">
                      <a:lumMod val="75000"/>
                    </a:schemeClr>
                  </a:glow>
                </a:effectLst>
              </a:rPr>
              <a:t>2 Kings 7:17  </a:t>
            </a:r>
            <a:r>
              <a:rPr lang="en-US" sz="3600" b="1" dirty="0" smtClean="0">
                <a:ln>
                  <a:solidFill>
                    <a:srgbClr val="002060"/>
                  </a:solidFill>
                </a:ln>
                <a:solidFill>
                  <a:schemeClr val="accent6">
                    <a:lumMod val="20000"/>
                    <a:lumOff val="80000"/>
                  </a:schemeClr>
                </a:solidFill>
                <a:effectLst>
                  <a:glow rad="50800">
                    <a:schemeClr val="accent2">
                      <a:lumMod val="75000"/>
                    </a:schemeClr>
                  </a:glow>
                </a:effectLst>
              </a:rPr>
              <a:t>About 24 hours later </a:t>
            </a:r>
            <a:r>
              <a:rPr lang="en-US" b="1" dirty="0" smtClean="0">
                <a:ln>
                  <a:solidFill>
                    <a:srgbClr val="002060"/>
                  </a:solidFill>
                </a:ln>
                <a:solidFill>
                  <a:schemeClr val="accent6">
                    <a:lumMod val="20000"/>
                    <a:lumOff val="80000"/>
                  </a:schemeClr>
                </a:solidFill>
                <a:effectLst>
                  <a:glow rad="50800">
                    <a:schemeClr val="accent2">
                      <a:lumMod val="75000"/>
                    </a:schemeClr>
                  </a:glow>
                </a:effectLst>
              </a:rPr>
              <a:t>[from </a:t>
            </a:r>
            <a:r>
              <a:rPr lang="en-US" b="1" dirty="0" smtClean="0">
                <a:ln>
                  <a:solidFill>
                    <a:srgbClr val="002060"/>
                  </a:solidFill>
                </a:ln>
                <a:solidFill>
                  <a:schemeClr val="accent5">
                    <a:lumMod val="20000"/>
                    <a:lumOff val="80000"/>
                  </a:schemeClr>
                </a:solidFill>
                <a:effectLst>
                  <a:glow rad="50800">
                    <a:schemeClr val="accent2">
                      <a:lumMod val="75000"/>
                    </a:schemeClr>
                  </a:glow>
                </a:effectLst>
              </a:rPr>
              <a:t>2 Kings 6:31</a:t>
            </a:r>
            <a:r>
              <a:rPr lang="en-US" b="1" dirty="0" smtClean="0">
                <a:ln>
                  <a:solidFill>
                    <a:srgbClr val="002060"/>
                  </a:solidFill>
                </a:ln>
                <a:solidFill>
                  <a:schemeClr val="accent6">
                    <a:lumMod val="20000"/>
                    <a:lumOff val="80000"/>
                  </a:schemeClr>
                </a:solidFill>
                <a:effectLst>
                  <a:glow rad="50800">
                    <a:schemeClr val="accent2">
                      <a:lumMod val="75000"/>
                    </a:schemeClr>
                  </a:glow>
                </a:effectLst>
              </a:rPr>
              <a:t>] </a:t>
            </a:r>
            <a:r>
              <a:rPr lang="en-US" sz="3600" b="1" dirty="0" smtClean="0">
                <a:ln>
                  <a:solidFill>
                    <a:srgbClr val="002060"/>
                  </a:solidFill>
                </a:ln>
                <a:solidFill>
                  <a:schemeClr val="accent6">
                    <a:lumMod val="20000"/>
                    <a:lumOff val="80000"/>
                  </a:schemeClr>
                </a:solidFill>
                <a:effectLst>
                  <a:glow rad="50800">
                    <a:schemeClr val="accent2">
                      <a:lumMod val="75000"/>
                    </a:schemeClr>
                  </a:glow>
                </a:effectLst>
              </a:rPr>
              <a:t>the gate keeper is trampled &amp; dies fulfilling Elisha’s prophecy.</a:t>
            </a:r>
            <a:endParaRPr lang="en-US" sz="3600" b="1" dirty="0">
              <a:ln>
                <a:solidFill>
                  <a:srgbClr val="002060"/>
                </a:solidFill>
              </a:ln>
              <a:solidFill>
                <a:schemeClr val="accent6">
                  <a:lumMod val="20000"/>
                  <a:lumOff val="80000"/>
                </a:schemeClr>
              </a:solidFill>
              <a:effectLst>
                <a:glow rad="50800">
                  <a:schemeClr val="accent2">
                    <a:lumMod val="75000"/>
                  </a:schemeClr>
                </a:glow>
              </a:effectLst>
            </a:endParaRPr>
          </a:p>
        </p:txBody>
      </p:sp>
      <p:sp>
        <p:nvSpPr>
          <p:cNvPr id="5" name="Slide Number Placeholder 4"/>
          <p:cNvSpPr>
            <a:spLocks noGrp="1"/>
          </p:cNvSpPr>
          <p:nvPr>
            <p:ph type="sldNum" sz="quarter" idx="12"/>
          </p:nvPr>
        </p:nvSpPr>
        <p:spPr/>
        <p:txBody>
          <a:bodyPr/>
          <a:lstStyle/>
          <a:p>
            <a:fld id="{F9EA9ADF-BF16-47CA-967F-74531E511AEB}" type="slidenum">
              <a:rPr lang="en-US" smtClean="0">
                <a:solidFill>
                  <a:schemeClr val="bg1"/>
                </a:solidFill>
              </a:rPr>
              <a:t>45</a:t>
            </a:fld>
            <a:endParaRPr lang="en-US" dirty="0">
              <a:solidFill>
                <a:schemeClr val="bg1"/>
              </a:solidFill>
            </a:endParaRPr>
          </a:p>
        </p:txBody>
      </p:sp>
      <p:pic>
        <p:nvPicPr>
          <p:cNvPr id="23" name="Picture 3" descr="C:\Users\Rae\Desktop\Art on Desktop\white man clip art\3d white people\3d quiz righ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105400"/>
            <a:ext cx="2384876" cy="1566068"/>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0" y="76199"/>
            <a:ext cx="9144000" cy="76200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143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rPr>
              <a:t>Forward Progressive Movement</a:t>
            </a:r>
            <a:endParaRPr lang="en-US" sz="4800" dirty="0">
              <a:gradFill flip="none" rotWithShape="1">
                <a:gsLst>
                  <a:gs pos="0">
                    <a:srgbClr val="FF3399"/>
                  </a:gs>
                  <a:gs pos="25000">
                    <a:srgbClr val="FF6633"/>
                  </a:gs>
                  <a:gs pos="50000">
                    <a:srgbClr val="FFFF00"/>
                  </a:gs>
                  <a:gs pos="75000">
                    <a:srgbClr val="01A78F"/>
                  </a:gs>
                  <a:gs pos="100000">
                    <a:srgbClr val="3366FF"/>
                  </a:gs>
                </a:gsLst>
                <a:lin ang="13500000" scaled="0"/>
                <a:tileRect/>
              </a:gradFill>
              <a:effectLst>
                <a:glow rad="127000">
                  <a:srgbClr val="FFFFCC"/>
                </a:glow>
                <a:outerShdw blurRad="50800" dist="39000" dir="5460000" algn="tl">
                  <a:srgbClr val="000000">
                    <a:alpha val="38000"/>
                  </a:srgbClr>
                </a:outerShdw>
              </a:effectLst>
            </a:endParaRPr>
          </a:p>
        </p:txBody>
      </p:sp>
      <p:sp>
        <p:nvSpPr>
          <p:cNvPr id="10" name="Striped Right Arrow 9"/>
          <p:cNvSpPr/>
          <p:nvPr/>
        </p:nvSpPr>
        <p:spPr>
          <a:xfrm rot="5400000">
            <a:off x="-1385602" y="3445589"/>
            <a:ext cx="5524371" cy="599632"/>
          </a:xfrm>
          <a:prstGeom prst="stripedRightArrow">
            <a:avLst>
              <a:gd name="adj1" fmla="val 50000"/>
              <a:gd name="adj2" fmla="val 91075"/>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3420" y="666978"/>
            <a:ext cx="887359" cy="5657622"/>
          </a:xfrm>
          <a:prstGeom prst="rect">
            <a:avLst/>
          </a:prstGeom>
          <a:noFill/>
        </p:spPr>
        <p:txBody>
          <a:bodyPr vert="wordArtVert"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99FF"/>
                </a:solidFill>
                <a:effectLst>
                  <a:outerShdw blurRad="50800" dist="39000" dir="5460000" algn="tl">
                    <a:srgbClr val="000000">
                      <a:alpha val="38000"/>
                    </a:srgbClr>
                  </a:outerShdw>
                </a:effectLst>
                <a:latin typeface="Rockwell" pitchFamily="18" charset="0"/>
              </a:rPr>
              <a:t>MORNING</a:t>
            </a:r>
            <a:endParaRPr lang="en-US" sz="4000" b="1" cap="none" spc="0" dirty="0">
              <a:ln w="11430"/>
              <a:solidFill>
                <a:srgbClr val="FF99FF"/>
              </a:solidFill>
              <a:effectLst>
                <a:outerShdw blurRad="50800" dist="39000" dir="5460000" algn="tl">
                  <a:srgbClr val="000000">
                    <a:alpha val="38000"/>
                  </a:srgbClr>
                </a:outerShdw>
              </a:effectLst>
              <a:latin typeface="Rockwell" pitchFamily="18" charset="0"/>
            </a:endParaRPr>
          </a:p>
        </p:txBody>
      </p:sp>
    </p:spTree>
    <p:extLst>
      <p:ext uri="{BB962C8B-B14F-4D97-AF65-F5344CB8AC3E}">
        <p14:creationId xmlns:p14="http://schemas.microsoft.com/office/powerpoint/2010/main" val="159274543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57200" y="685800"/>
            <a:ext cx="8229600" cy="639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dirty="0" smtClean="0">
                <a:ln w="11430"/>
                <a:solidFill>
                  <a:srgbClr val="00B050"/>
                </a:solidFill>
                <a:effectLst>
                  <a:outerShdw blurRad="50800" dist="39000" dir="5460000" algn="tl">
                    <a:srgbClr val="000000">
                      <a:alpha val="38000"/>
                    </a:srgbClr>
                  </a:outerShdw>
                </a:effectLst>
              </a:rPr>
              <a:t>The Lepers Found Bread in Their Time</a:t>
            </a:r>
            <a:endParaRPr lang="en-US" sz="3600" dirty="0">
              <a:ln w="11430"/>
              <a:solidFill>
                <a:srgbClr val="00B050"/>
              </a:solidFill>
              <a:effectLst>
                <a:outerShdw blurRad="50800" dist="39000" dir="5460000" algn="tl">
                  <a:srgbClr val="000000">
                    <a:alpha val="38000"/>
                  </a:srgbClr>
                </a:outerShdw>
              </a:effectLst>
            </a:endParaRPr>
          </a:p>
        </p:txBody>
      </p:sp>
      <p:sp>
        <p:nvSpPr>
          <p:cNvPr id="3" name="Content Placeholder 2"/>
          <p:cNvSpPr>
            <a:spLocks noGrp="1"/>
          </p:cNvSpPr>
          <p:nvPr>
            <p:ph sz="half" idx="2"/>
          </p:nvPr>
        </p:nvSpPr>
        <p:spPr>
          <a:xfrm>
            <a:off x="457200" y="1325562"/>
            <a:ext cx="8229600" cy="4770438"/>
          </a:xfrm>
        </p:spPr>
        <p:txBody>
          <a:bodyPr>
            <a:normAutofit fontScale="92500" lnSpcReduction="20000"/>
            <a:scene3d>
              <a:camera prst="orthographicFront"/>
              <a:lightRig rig="threePt" dir="t"/>
            </a:scene3d>
            <a:sp3d extrusionH="57150">
              <a:bevelT w="38100" h="38100"/>
            </a:sp3d>
          </a:bodyPr>
          <a:lstStyle/>
          <a:p>
            <a:pPr marL="457200" indent="-457200">
              <a:buAutoNum type="arabicPeriod"/>
            </a:pPr>
            <a:r>
              <a:rPr lang="en-US" sz="2600" b="1" dirty="0" smtClean="0">
                <a:solidFill>
                  <a:srgbClr val="0070C0"/>
                </a:solidFill>
              </a:rPr>
              <a:t>Times were tough.  The city was under siege.</a:t>
            </a:r>
            <a:br>
              <a:rPr lang="en-US" sz="2600" b="1" dirty="0" smtClean="0">
                <a:solidFill>
                  <a:srgbClr val="0070C0"/>
                </a:solidFill>
              </a:rPr>
            </a:br>
            <a:endParaRPr lang="en-US" sz="1000" b="1" dirty="0" smtClean="0">
              <a:solidFill>
                <a:srgbClr val="0070C0"/>
              </a:solidFill>
            </a:endParaRPr>
          </a:p>
          <a:p>
            <a:pPr marL="457200" indent="-457200">
              <a:buAutoNum type="arabicPeriod"/>
            </a:pPr>
            <a:r>
              <a:rPr lang="en-US" sz="2600" b="1" dirty="0" smtClean="0">
                <a:solidFill>
                  <a:srgbClr val="0070C0"/>
                </a:solidFill>
              </a:rPr>
              <a:t>People thought they were safe locked behind walls, </a:t>
            </a:r>
            <a:br>
              <a:rPr lang="en-US" sz="2600" b="1" dirty="0" smtClean="0">
                <a:solidFill>
                  <a:srgbClr val="0070C0"/>
                </a:solidFill>
              </a:rPr>
            </a:br>
            <a:r>
              <a:rPr lang="en-US" sz="2600" b="1" dirty="0" smtClean="0">
                <a:solidFill>
                  <a:srgbClr val="0070C0"/>
                </a:solidFill>
              </a:rPr>
              <a:t>but they were starving.</a:t>
            </a:r>
            <a:br>
              <a:rPr lang="en-US" sz="2600" b="1" dirty="0" smtClean="0">
                <a:solidFill>
                  <a:srgbClr val="0070C0"/>
                </a:solidFill>
              </a:rPr>
            </a:br>
            <a:endParaRPr lang="en-US" sz="1000" b="1" dirty="0" smtClean="0">
              <a:solidFill>
                <a:srgbClr val="0070C0"/>
              </a:solidFill>
            </a:endParaRPr>
          </a:p>
          <a:p>
            <a:pPr marL="457200" indent="-457200">
              <a:buAutoNum type="arabicPeriod"/>
            </a:pPr>
            <a:r>
              <a:rPr lang="en-US" sz="2600" b="1" dirty="0" smtClean="0">
                <a:solidFill>
                  <a:srgbClr val="0070C0"/>
                </a:solidFill>
              </a:rPr>
              <a:t>The Lepers were considered “unclean” and tossed </a:t>
            </a:r>
            <a:br>
              <a:rPr lang="en-US" sz="2600" b="1" dirty="0" smtClean="0">
                <a:solidFill>
                  <a:srgbClr val="0070C0"/>
                </a:solidFill>
              </a:rPr>
            </a:br>
            <a:r>
              <a:rPr lang="en-US" sz="2600" b="1" dirty="0" smtClean="0">
                <a:solidFill>
                  <a:srgbClr val="0070C0"/>
                </a:solidFill>
              </a:rPr>
              <a:t>outside the city.</a:t>
            </a:r>
            <a:br>
              <a:rPr lang="en-US" sz="2600" b="1" dirty="0" smtClean="0">
                <a:solidFill>
                  <a:srgbClr val="0070C0"/>
                </a:solidFill>
              </a:rPr>
            </a:br>
            <a:endParaRPr lang="en-US" sz="900" b="1" dirty="0" smtClean="0">
              <a:solidFill>
                <a:srgbClr val="0070C0"/>
              </a:solidFill>
            </a:endParaRPr>
          </a:p>
          <a:p>
            <a:pPr marL="457200" indent="-457200">
              <a:buAutoNum type="arabicPeriod"/>
            </a:pPr>
            <a:r>
              <a:rPr lang="en-US" sz="2600" b="1" dirty="0" smtClean="0">
                <a:solidFill>
                  <a:srgbClr val="0070C0"/>
                </a:solidFill>
              </a:rPr>
              <a:t>The Lepers had no choice but to go and look for food or die.</a:t>
            </a:r>
            <a:br>
              <a:rPr lang="en-US" sz="2600" b="1" dirty="0" smtClean="0">
                <a:solidFill>
                  <a:srgbClr val="0070C0"/>
                </a:solidFill>
              </a:rPr>
            </a:br>
            <a:endParaRPr lang="en-US" sz="900" b="1" dirty="0" smtClean="0">
              <a:solidFill>
                <a:srgbClr val="0070C0"/>
              </a:solidFill>
            </a:endParaRPr>
          </a:p>
          <a:p>
            <a:pPr marL="457200" indent="-457200">
              <a:buAutoNum type="arabicPeriod"/>
            </a:pPr>
            <a:r>
              <a:rPr lang="en-US" sz="2600" b="1" dirty="0" smtClean="0">
                <a:solidFill>
                  <a:srgbClr val="0070C0"/>
                </a:solidFill>
              </a:rPr>
              <a:t>When they looked, food was provided.</a:t>
            </a:r>
            <a:br>
              <a:rPr lang="en-US" sz="2600" b="1" dirty="0" smtClean="0">
                <a:solidFill>
                  <a:srgbClr val="0070C0"/>
                </a:solidFill>
              </a:rPr>
            </a:br>
            <a:r>
              <a:rPr lang="en-US" sz="900" b="1" dirty="0" smtClean="0">
                <a:solidFill>
                  <a:srgbClr val="0070C0"/>
                </a:solidFill>
              </a:rPr>
              <a:t> </a:t>
            </a:r>
          </a:p>
          <a:p>
            <a:pPr marL="457200" indent="-457200">
              <a:buAutoNum type="arabicPeriod"/>
            </a:pPr>
            <a:r>
              <a:rPr lang="en-US" sz="2600" b="1" dirty="0" smtClean="0">
                <a:solidFill>
                  <a:srgbClr val="0070C0"/>
                </a:solidFill>
              </a:rPr>
              <a:t>The “unclean Lepers” were the ones that brought the good report of “free food” to those starving inside the walls of the city.</a:t>
            </a:r>
            <a:br>
              <a:rPr lang="en-US" sz="2600" b="1" dirty="0" smtClean="0">
                <a:solidFill>
                  <a:srgbClr val="0070C0"/>
                </a:solidFill>
              </a:rPr>
            </a:br>
            <a:endParaRPr lang="en-US" sz="900" b="1" dirty="0" smtClean="0">
              <a:solidFill>
                <a:srgbClr val="0070C0"/>
              </a:solidFill>
            </a:endParaRPr>
          </a:p>
          <a:p>
            <a:pPr marL="457200" indent="-457200">
              <a:buAutoNum type="arabicPeriod"/>
            </a:pPr>
            <a:r>
              <a:rPr lang="en-US" sz="2600" b="1" dirty="0" smtClean="0">
                <a:solidFill>
                  <a:srgbClr val="0070C0"/>
                </a:solidFill>
              </a:rPr>
              <a:t>“That day” the people were thankful for the Lepers.</a:t>
            </a:r>
            <a:r>
              <a:rPr lang="en-US" dirty="0" smtClean="0"/>
              <a:t/>
            </a:r>
            <a:br>
              <a:rPr lang="en-US" dirty="0" smtClean="0"/>
            </a:b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endParaRPr lang="en-US" dirty="0"/>
          </a:p>
        </p:txBody>
      </p:sp>
      <p:sp>
        <p:nvSpPr>
          <p:cNvPr id="2" name="Slide Number Placeholder 1"/>
          <p:cNvSpPr>
            <a:spLocks noGrp="1"/>
          </p:cNvSpPr>
          <p:nvPr>
            <p:ph type="sldNum" sz="quarter" idx="12"/>
          </p:nvPr>
        </p:nvSpPr>
        <p:spPr>
          <a:xfrm>
            <a:off x="6781800" y="6492875"/>
            <a:ext cx="2133600" cy="365125"/>
          </a:xfrm>
          <a:ln>
            <a:noFill/>
          </a:ln>
        </p:spPr>
        <p:txBody>
          <a:bodyPr/>
          <a:lstStyle/>
          <a:p>
            <a:fld id="{F9EA9ADF-BF16-47CA-967F-74531E511AEB}" type="slidenum">
              <a:rPr lang="en-US" smtClean="0">
                <a:ln>
                  <a:solidFill>
                    <a:srgbClr val="002060"/>
                  </a:solidFill>
                </a:ln>
              </a:rPr>
              <a:t>46</a:t>
            </a:fld>
            <a:endParaRPr lang="en-US" dirty="0">
              <a:ln>
                <a:solidFill>
                  <a:srgbClr val="002060"/>
                </a:solidFill>
              </a:ln>
            </a:endParaRPr>
          </a:p>
        </p:txBody>
      </p:sp>
      <p:sp>
        <p:nvSpPr>
          <p:cNvPr id="5" name="Rectangle 4"/>
          <p:cNvSpPr/>
          <p:nvPr/>
        </p:nvSpPr>
        <p:spPr>
          <a:xfrm>
            <a:off x="0" y="0"/>
            <a:ext cx="9144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70C0"/>
                </a:solidFill>
                <a:effectLst>
                  <a:outerShdw blurRad="50800" dist="39000" dir="5460000" algn="tl">
                    <a:srgbClr val="000000">
                      <a:alpha val="38000"/>
                    </a:srgbClr>
                  </a:outerShdw>
                </a:effectLst>
              </a:rPr>
              <a:t>Some of the Facts for the Lepers:</a:t>
            </a:r>
            <a:endParaRPr lang="en-US" sz="4000" b="1" cap="none" spc="0" dirty="0">
              <a:ln w="11430"/>
              <a:solidFill>
                <a:srgbClr val="0070C0"/>
              </a:solidFill>
              <a:effectLst>
                <a:outerShdw blurRad="50800" dist="39000" dir="5460000" algn="tl">
                  <a:srgbClr val="000000">
                    <a:alpha val="38000"/>
                  </a:srgbClr>
                </a:outerShdw>
              </a:effectLst>
            </a:endParaRPr>
          </a:p>
        </p:txBody>
      </p:sp>
      <p:sp>
        <p:nvSpPr>
          <p:cNvPr id="10" name="Rectangle 9"/>
          <p:cNvSpPr/>
          <p:nvPr/>
        </p:nvSpPr>
        <p:spPr>
          <a:xfrm>
            <a:off x="-76200" y="6872069"/>
            <a:ext cx="91440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600" b="1" cap="none" spc="0" dirty="0">
              <a:ln w="11430"/>
              <a:solidFill>
                <a:srgbClr val="0070C0"/>
              </a:solidFill>
              <a:effectLst>
                <a:outerShdw blurRad="50800" dist="39000" dir="5460000" algn="tl">
                  <a:srgbClr val="000000">
                    <a:alpha val="38000"/>
                  </a:srgbClr>
                </a:outerShdw>
              </a:effectLst>
            </a:endParaRPr>
          </a:p>
        </p:txBody>
      </p:sp>
      <p:sp>
        <p:nvSpPr>
          <p:cNvPr id="11" name="Text Placeholder 6"/>
          <p:cNvSpPr>
            <a:spLocks noGrp="1"/>
          </p:cNvSpPr>
          <p:nvPr>
            <p:ph type="body" idx="1"/>
          </p:nvPr>
        </p:nvSpPr>
        <p:spPr>
          <a:xfrm>
            <a:off x="1219200" y="5791200"/>
            <a:ext cx="6248400" cy="639762"/>
          </a:xfrm>
          <a:solidFill>
            <a:srgbClr val="FFFF00">
              <a:alpha val="61000"/>
            </a:srgbClr>
          </a:solidFill>
          <a:ln w="38100">
            <a:solidFill>
              <a:srgbClr val="00B050"/>
            </a:solidFill>
          </a:ln>
          <a:scene3d>
            <a:camera prst="orthographicFront"/>
            <a:lightRig rig="flat" dir="tl">
              <a:rot lat="0" lon="0" rev="6600000"/>
            </a:lightRig>
          </a:scene3d>
          <a:sp3d>
            <a:bevelT/>
          </a:sp3d>
        </p:spPr>
        <p:txBody>
          <a:bodyPr>
            <a:noAutofit/>
            <a:sp3d extrusionH="25400" contourW="8890">
              <a:bevelT w="38100" h="31750"/>
              <a:contourClr>
                <a:schemeClr val="accent2">
                  <a:shade val="75000"/>
                </a:schemeClr>
              </a:contourClr>
            </a:sp3d>
          </a:bodyPr>
          <a:lstStyle/>
          <a:p>
            <a:pPr algn="ctr"/>
            <a:r>
              <a:rPr lang="en-US" sz="3600" dirty="0" smtClean="0">
                <a:ln w="11430"/>
                <a:solidFill>
                  <a:srgbClr val="00B050"/>
                </a:solidFill>
                <a:effectLst>
                  <a:outerShdw blurRad="50800" dist="39000" dir="5460000" algn="tl">
                    <a:srgbClr val="000000">
                      <a:alpha val="38000"/>
                    </a:srgbClr>
                  </a:outerShdw>
                </a:effectLst>
              </a:rPr>
              <a:t>Leper’s Lesson:  If you get, give!</a:t>
            </a:r>
            <a:endParaRPr lang="en-US" sz="3600" dirty="0">
              <a:ln w="11430"/>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2063954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500"/>
                                        <p:tgtEl>
                                          <p:spTgt spid="3">
                                            <p:txEl>
                                              <p:pRg st="6" end="6"/>
                                            </p:txEl>
                                          </p:spTgt>
                                        </p:tgtEl>
                                      </p:cBhvr>
                                    </p:animEffect>
                                  </p:childTnLst>
                                </p:cTn>
                              </p:par>
                            </p:childTnLst>
                          </p:cTn>
                        </p:par>
                        <p:par>
                          <p:cTn id="33" fill="hold">
                            <p:stCondLst>
                              <p:cond delay="1500"/>
                            </p:stCondLst>
                            <p:childTnLst>
                              <p:par>
                                <p:cTn id="34" presetID="47" presetClass="entr" presetSubtype="0" fill="hold" grpId="0" nodeType="afterEffect">
                                  <p:stCondLst>
                                    <p:cond delay="100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1000"/>
                                        <p:tgtEl>
                                          <p:spTgt spid="11">
                                            <p:txEl>
                                              <p:pRg st="0" end="0"/>
                                            </p:txEl>
                                          </p:spTgt>
                                        </p:tgtEl>
                                      </p:cBhvr>
                                    </p:animEffect>
                                    <p:anim calcmode="lin" valueType="num">
                                      <p:cBhvr>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3"/>
          </p:nvPr>
        </p:nvSpPr>
        <p:spPr>
          <a:xfrm>
            <a:off x="2" y="685800"/>
            <a:ext cx="9067798" cy="639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dirty="0" smtClean="0">
                <a:ln w="11430"/>
                <a:solidFill>
                  <a:srgbClr val="00B0F0"/>
                </a:solidFill>
                <a:effectLst>
                  <a:outerShdw blurRad="50800" dist="39000" dir="5460000" algn="tl">
                    <a:srgbClr val="000000">
                      <a:alpha val="38000"/>
                    </a:srgbClr>
                  </a:outerShdw>
                </a:effectLst>
              </a:rPr>
              <a:t>Yahuah’s Children Find Bread at the </a:t>
            </a:r>
            <a:r>
              <a:rPr lang="en-US" sz="3600" dirty="0" err="1" smtClean="0">
                <a:ln w="11430"/>
                <a:solidFill>
                  <a:srgbClr val="00B0F0"/>
                </a:solidFill>
                <a:effectLst>
                  <a:outerShdw blurRad="50800" dist="39000" dir="5460000" algn="tl">
                    <a:srgbClr val="000000">
                      <a:alpha val="38000"/>
                    </a:srgbClr>
                  </a:outerShdw>
                </a:effectLst>
              </a:rPr>
              <a:t>Endtimes</a:t>
            </a:r>
            <a:endParaRPr lang="en-US" sz="3600" dirty="0">
              <a:ln w="11430"/>
              <a:solidFill>
                <a:srgbClr val="00B0F0"/>
              </a:solidFill>
              <a:effectLst>
                <a:outerShdw blurRad="50800" dist="39000" dir="5460000" algn="tl">
                  <a:srgbClr val="000000">
                    <a:alpha val="38000"/>
                  </a:srgbClr>
                </a:outerShdw>
              </a:effectLst>
            </a:endParaRPr>
          </a:p>
        </p:txBody>
      </p:sp>
      <p:sp>
        <p:nvSpPr>
          <p:cNvPr id="9" name="Content Placeholder 8"/>
          <p:cNvSpPr>
            <a:spLocks noGrp="1"/>
          </p:cNvSpPr>
          <p:nvPr>
            <p:ph sz="quarter" idx="4"/>
          </p:nvPr>
        </p:nvSpPr>
        <p:spPr>
          <a:xfrm>
            <a:off x="381000" y="1477962"/>
            <a:ext cx="8534399" cy="4313238"/>
          </a:xfrm>
        </p:spPr>
        <p:txBody>
          <a:bodyPr>
            <a:normAutofit/>
            <a:scene3d>
              <a:camera prst="orthographicFront"/>
              <a:lightRig rig="threePt" dir="t"/>
            </a:scene3d>
            <a:sp3d extrusionH="57150">
              <a:bevelT w="38100" h="38100"/>
            </a:sp3d>
          </a:bodyPr>
          <a:lstStyle/>
          <a:p>
            <a:pPr marL="457200" indent="-457200">
              <a:buAutoNum type="arabicPeriod"/>
            </a:pPr>
            <a:r>
              <a:rPr lang="en-US" sz="1800" b="1" dirty="0" smtClean="0">
                <a:solidFill>
                  <a:srgbClr val="0070C0"/>
                </a:solidFill>
              </a:rPr>
              <a:t>In the </a:t>
            </a:r>
            <a:r>
              <a:rPr lang="en-US" sz="1800" b="1" dirty="0" err="1" smtClean="0">
                <a:solidFill>
                  <a:srgbClr val="0070C0"/>
                </a:solidFill>
              </a:rPr>
              <a:t>endtimes</a:t>
            </a:r>
            <a:r>
              <a:rPr lang="en-US" sz="1800" b="1" dirty="0" smtClean="0">
                <a:solidFill>
                  <a:srgbClr val="0070C0"/>
                </a:solidFill>
              </a:rPr>
              <a:t>, we will have tough times as well.  </a:t>
            </a:r>
            <a:br>
              <a:rPr lang="en-US" sz="1800" b="1" dirty="0" smtClean="0">
                <a:solidFill>
                  <a:srgbClr val="0070C0"/>
                </a:solidFill>
              </a:rPr>
            </a:br>
            <a:r>
              <a:rPr lang="en-US" sz="1800" b="1" dirty="0" smtClean="0">
                <a:solidFill>
                  <a:srgbClr val="0070C0"/>
                </a:solidFill>
              </a:rPr>
              <a:t>We may be under siege in a spiritual way.</a:t>
            </a:r>
          </a:p>
          <a:p>
            <a:pPr marL="457200" indent="-457200">
              <a:buAutoNum type="arabicPeriod"/>
            </a:pPr>
            <a:r>
              <a:rPr lang="en-US" sz="1800" b="1" dirty="0" smtClean="0">
                <a:solidFill>
                  <a:srgbClr val="0070C0"/>
                </a:solidFill>
              </a:rPr>
              <a:t>Christians feel they are safe locked behind the walls of the church.  </a:t>
            </a:r>
            <a:br>
              <a:rPr lang="en-US" sz="1800" b="1" dirty="0" smtClean="0">
                <a:solidFill>
                  <a:srgbClr val="0070C0"/>
                </a:solidFill>
              </a:rPr>
            </a:br>
            <a:r>
              <a:rPr lang="en-US" sz="1800" b="1" dirty="0" smtClean="0">
                <a:solidFill>
                  <a:srgbClr val="0070C0"/>
                </a:solidFill>
              </a:rPr>
              <a:t>But, many of them are starving.</a:t>
            </a:r>
          </a:p>
          <a:p>
            <a:pPr marL="457200" indent="-457200">
              <a:buAutoNum type="arabicPeriod"/>
            </a:pPr>
            <a:r>
              <a:rPr lang="en-US" sz="1800" b="1" dirty="0" smtClean="0">
                <a:solidFill>
                  <a:srgbClr val="0070C0"/>
                </a:solidFill>
              </a:rPr>
              <a:t>Bible students that are finding newly discovered truths are often considered “unclean” and shunned by fellow church members.</a:t>
            </a:r>
          </a:p>
          <a:p>
            <a:pPr marL="457200" indent="-457200">
              <a:buAutoNum type="arabicPeriod"/>
            </a:pPr>
            <a:r>
              <a:rPr lang="en-US" sz="1800" b="1" dirty="0" smtClean="0">
                <a:solidFill>
                  <a:srgbClr val="0070C0"/>
                </a:solidFill>
              </a:rPr>
              <a:t>These dear ones have no choice but to go and search for “living bread” </a:t>
            </a:r>
            <a:br>
              <a:rPr lang="en-US" sz="1800" b="1" dirty="0" smtClean="0">
                <a:solidFill>
                  <a:srgbClr val="0070C0"/>
                </a:solidFill>
              </a:rPr>
            </a:br>
            <a:r>
              <a:rPr lang="en-US" sz="1800" b="1" dirty="0" smtClean="0">
                <a:solidFill>
                  <a:srgbClr val="0070C0"/>
                </a:solidFill>
              </a:rPr>
              <a:t>or die spiritually. </a:t>
            </a:r>
          </a:p>
          <a:p>
            <a:pPr marL="457200" indent="-457200">
              <a:buAutoNum type="arabicPeriod"/>
            </a:pPr>
            <a:r>
              <a:rPr lang="en-US" sz="1800" b="1" dirty="0" smtClean="0">
                <a:solidFill>
                  <a:srgbClr val="0070C0"/>
                </a:solidFill>
              </a:rPr>
              <a:t>When they search, Yahuah provides them with the best “bread.” </a:t>
            </a:r>
          </a:p>
          <a:p>
            <a:pPr marL="457200" indent="-457200">
              <a:buAutoNum type="arabicPeriod"/>
            </a:pPr>
            <a:r>
              <a:rPr lang="en-US" sz="1800" b="1" dirty="0" smtClean="0">
                <a:solidFill>
                  <a:srgbClr val="0070C0"/>
                </a:solidFill>
              </a:rPr>
              <a:t>Although labeled as “unclean” they attempt to share their treasured food </a:t>
            </a:r>
            <a:br>
              <a:rPr lang="en-US" sz="1800" b="1" dirty="0" smtClean="0">
                <a:solidFill>
                  <a:srgbClr val="0070C0"/>
                </a:solidFill>
              </a:rPr>
            </a:br>
            <a:r>
              <a:rPr lang="en-US" sz="1800" b="1" dirty="0" smtClean="0">
                <a:solidFill>
                  <a:srgbClr val="0070C0"/>
                </a:solidFill>
              </a:rPr>
              <a:t>with starving souls in the church.</a:t>
            </a:r>
          </a:p>
          <a:p>
            <a:pPr marL="457200" indent="-457200">
              <a:buAutoNum type="arabicPeriod"/>
            </a:pPr>
            <a:r>
              <a:rPr lang="en-US" sz="1800" b="1" dirty="0" smtClean="0">
                <a:solidFill>
                  <a:srgbClr val="0070C0"/>
                </a:solidFill>
              </a:rPr>
              <a:t>Unlike the story of the Lepers, many in the churches/fellowships  are not</a:t>
            </a:r>
            <a:br>
              <a:rPr lang="en-US" sz="1800" b="1" dirty="0" smtClean="0">
                <a:solidFill>
                  <a:srgbClr val="0070C0"/>
                </a:solidFill>
              </a:rPr>
            </a:br>
            <a:r>
              <a:rPr lang="en-US" sz="1800" b="1" dirty="0" smtClean="0">
                <a:solidFill>
                  <a:srgbClr val="0070C0"/>
                </a:solidFill>
              </a:rPr>
              <a:t>thankful for the “living bread” of the so-called unclean.</a:t>
            </a:r>
          </a:p>
          <a:p>
            <a:pPr marL="457200" indent="-457200">
              <a:buAutoNum type="arabicPeriod"/>
            </a:pPr>
            <a:endParaRPr lang="en-US" dirty="0"/>
          </a:p>
        </p:txBody>
      </p:sp>
      <p:sp>
        <p:nvSpPr>
          <p:cNvPr id="2" name="Slide Number Placeholder 1"/>
          <p:cNvSpPr>
            <a:spLocks noGrp="1"/>
          </p:cNvSpPr>
          <p:nvPr>
            <p:ph type="sldNum" sz="quarter" idx="12"/>
          </p:nvPr>
        </p:nvSpPr>
        <p:spPr>
          <a:xfrm>
            <a:off x="6858000" y="6492875"/>
            <a:ext cx="2133600" cy="365125"/>
          </a:xfrm>
        </p:spPr>
        <p:txBody>
          <a:bodyPr/>
          <a:lstStyle/>
          <a:p>
            <a:fld id="{F9EA9ADF-BF16-47CA-967F-74531E511AEB}" type="slidenum">
              <a:rPr lang="en-US" smtClean="0">
                <a:ln>
                  <a:solidFill>
                    <a:srgbClr val="002060"/>
                  </a:solidFill>
                </a:ln>
              </a:rPr>
              <a:t>47</a:t>
            </a:fld>
            <a:endParaRPr lang="en-US" dirty="0">
              <a:ln>
                <a:solidFill>
                  <a:srgbClr val="002060"/>
                </a:solidFill>
              </a:ln>
            </a:endParaRPr>
          </a:p>
        </p:txBody>
      </p:sp>
      <p:sp>
        <p:nvSpPr>
          <p:cNvPr id="5" name="Rectangle 4"/>
          <p:cNvSpPr/>
          <p:nvPr/>
        </p:nvSpPr>
        <p:spPr>
          <a:xfrm>
            <a:off x="0" y="0"/>
            <a:ext cx="9144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70C0"/>
                </a:solidFill>
                <a:effectLst>
                  <a:outerShdw blurRad="50800" dist="39000" dir="5460000" algn="tl">
                    <a:srgbClr val="000000">
                      <a:alpha val="38000"/>
                    </a:srgbClr>
                  </a:outerShdw>
                </a:effectLst>
              </a:rPr>
              <a:t>How Does This Testimony Relate To Us?</a:t>
            </a:r>
            <a:endParaRPr lang="en-US" sz="4000" b="1" cap="none" spc="0" dirty="0">
              <a:ln w="11430"/>
              <a:solidFill>
                <a:srgbClr val="0070C0"/>
              </a:solidFill>
              <a:effectLst>
                <a:outerShdw blurRad="50800" dist="39000" dir="5460000" algn="tl">
                  <a:srgbClr val="000000">
                    <a:alpha val="38000"/>
                  </a:srgbClr>
                </a:outerShdw>
              </a:effectLst>
            </a:endParaRPr>
          </a:p>
        </p:txBody>
      </p:sp>
      <p:sp>
        <p:nvSpPr>
          <p:cNvPr id="10" name="Rectangle 9"/>
          <p:cNvSpPr/>
          <p:nvPr/>
        </p:nvSpPr>
        <p:spPr>
          <a:xfrm>
            <a:off x="0" y="5525869"/>
            <a:ext cx="9144000" cy="646331"/>
          </a:xfrm>
          <a:prstGeom prst="rect">
            <a:avLst/>
          </a:prstGeom>
          <a:solidFill>
            <a:srgbClr val="00B0F0">
              <a:alpha val="55000"/>
            </a:srgbClr>
          </a:solidFill>
          <a:ln w="38100">
            <a:solidFill>
              <a:srgbClr val="00B050"/>
            </a:solidFill>
          </a:ln>
          <a:scene3d>
            <a:camera prst="orthographicFront"/>
            <a:lightRig rig="threePt" dir="t"/>
          </a:scene3d>
          <a:sp3d>
            <a:bevelT/>
          </a:sp3d>
        </p:spPr>
        <p:txBody>
          <a:bodyPr wrap="square" lIns="91440" tIns="45720" rIns="91440" bIns="45720">
            <a:spAutoFit/>
            <a:sp3d extrusionH="57150">
              <a:bevelT w="38100" h="38100" prst="angle"/>
            </a:sp3d>
          </a:bodyPr>
          <a:lstStyle/>
          <a:p>
            <a:pPr algn="ctr"/>
            <a:r>
              <a:rPr lang="en-US" sz="3600" b="1" dirty="0" smtClean="0">
                <a:ln w="1905"/>
                <a:solidFill>
                  <a:srgbClr val="FFFF00"/>
                </a:solidFill>
                <a:effectLst>
                  <a:innerShdw blurRad="69850" dist="43180" dir="5400000">
                    <a:srgbClr val="000000">
                      <a:alpha val="65000"/>
                    </a:srgbClr>
                  </a:innerShdw>
                </a:effectLst>
              </a:rPr>
              <a:t>Will we be subjected to a “Leper” experience?</a:t>
            </a:r>
            <a:endParaRPr lang="en-US" sz="3600" b="1" dirty="0">
              <a:ln w="1905"/>
              <a:solidFill>
                <a:srgbClr val="FFFF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02366194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7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7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7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75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175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left)">
                                      <p:cBhvr>
                                        <p:cTn id="32" dur="175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left)">
                                      <p:cBhvr>
                                        <p:cTn id="37" dur="175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17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914400"/>
            <a:ext cx="8229600" cy="11430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smtClean="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Counsel from </a:t>
            </a:r>
            <a:r>
              <a:rPr lang="en-US" b="1" dirty="0" err="1" smtClean="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Eph</a:t>
            </a:r>
            <a:r>
              <a:rPr lang="en-US" b="1" dirty="0" smtClean="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 5:11, 13</a:t>
            </a:r>
            <a:endParaRPr lang="en-US"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endParaRPr>
          </a:p>
        </p:txBody>
      </p:sp>
      <p:sp>
        <p:nvSpPr>
          <p:cNvPr id="5" name="Content Placeholder 4"/>
          <p:cNvSpPr>
            <a:spLocks noGrp="1"/>
          </p:cNvSpPr>
          <p:nvPr>
            <p:ph idx="1"/>
          </p:nvPr>
        </p:nvSpPr>
        <p:spPr>
          <a:xfrm>
            <a:off x="990600" y="2286000"/>
            <a:ext cx="7696200" cy="3611563"/>
          </a:xfrm>
        </p:spPr>
        <p:txBody>
          <a:bodyPr>
            <a:normAutofit/>
            <a:scene3d>
              <a:camera prst="orthographicFront"/>
              <a:lightRig rig="threePt" dir="t"/>
            </a:scene3d>
            <a:sp3d extrusionH="57150">
              <a:bevelT h="25400" prst="softRound"/>
            </a:sp3d>
          </a:bodyPr>
          <a:lstStyle/>
          <a:p>
            <a:pPr marL="0" indent="0">
              <a:buNone/>
            </a:pPr>
            <a:r>
              <a:rPr lang="en-US" b="1" dirty="0" smtClean="0">
                <a:solidFill>
                  <a:schemeClr val="accent4">
                    <a:lumMod val="40000"/>
                    <a:lumOff val="60000"/>
                  </a:schemeClr>
                </a:solidFill>
                <a:effectLst>
                  <a:outerShdw blurRad="38100" dist="38100" dir="2700000" algn="tl">
                    <a:srgbClr val="000000">
                      <a:alpha val="43137"/>
                    </a:srgbClr>
                  </a:outerShdw>
                </a:effectLst>
              </a:rPr>
              <a:t>11</a:t>
            </a:r>
            <a:r>
              <a:rPr lang="en-US" dirty="0" smtClean="0">
                <a:solidFill>
                  <a:schemeClr val="accent6">
                    <a:lumMod val="20000"/>
                    <a:lumOff val="80000"/>
                  </a:schemeClr>
                </a:solidFill>
                <a:effectLst>
                  <a:outerShdw blurRad="38100" dist="38100" dir="2700000" algn="tl">
                    <a:srgbClr val="000000">
                      <a:alpha val="43137"/>
                    </a:srgbClr>
                  </a:outerShdw>
                </a:effectLst>
              </a:rPr>
              <a:t>   </a:t>
            </a:r>
            <a:r>
              <a:rPr lang="en-US" b="1" dirty="0" smtClean="0">
                <a:solidFill>
                  <a:schemeClr val="accent6">
                    <a:lumMod val="20000"/>
                    <a:lumOff val="80000"/>
                  </a:schemeClr>
                </a:solidFill>
                <a:effectLst>
                  <a:outerShdw blurRad="38100" dist="38100" dir="2700000" algn="tl">
                    <a:srgbClr val="000000">
                      <a:alpha val="43137"/>
                    </a:srgbClr>
                  </a:outerShdw>
                </a:effectLst>
              </a:rPr>
              <a:t>And have no fellowship with the unfruitful works of darkness, but rather reprove them.</a:t>
            </a:r>
          </a:p>
          <a:p>
            <a:endParaRPr lang="en-US" sz="1200" b="1" dirty="0" smtClean="0">
              <a:solidFill>
                <a:schemeClr val="accent6">
                  <a:lumMod val="20000"/>
                  <a:lumOff val="80000"/>
                </a:schemeClr>
              </a:solidFill>
              <a:effectLst>
                <a:outerShdw blurRad="38100" dist="38100" dir="2700000" algn="tl">
                  <a:srgbClr val="000000">
                    <a:alpha val="43137"/>
                  </a:srgbClr>
                </a:outerShdw>
              </a:effectLst>
            </a:endParaRPr>
          </a:p>
          <a:p>
            <a:pPr marL="0" indent="0">
              <a:buNone/>
            </a:pPr>
            <a:r>
              <a:rPr lang="en-US" b="1" dirty="0" smtClean="0">
                <a:solidFill>
                  <a:schemeClr val="accent4">
                    <a:lumMod val="40000"/>
                    <a:lumOff val="60000"/>
                  </a:schemeClr>
                </a:solidFill>
                <a:effectLst>
                  <a:outerShdw blurRad="38100" dist="38100" dir="2700000" algn="tl">
                    <a:srgbClr val="000000">
                      <a:alpha val="43137"/>
                    </a:srgbClr>
                  </a:outerShdw>
                </a:effectLst>
              </a:rPr>
              <a:t>13</a:t>
            </a:r>
            <a:r>
              <a:rPr lang="en-US" b="1" dirty="0" smtClean="0">
                <a:solidFill>
                  <a:schemeClr val="accent6">
                    <a:lumMod val="20000"/>
                    <a:lumOff val="80000"/>
                  </a:schemeClr>
                </a:solidFill>
                <a:effectLst>
                  <a:outerShdw blurRad="38100" dist="38100" dir="2700000" algn="tl">
                    <a:srgbClr val="000000">
                      <a:alpha val="43137"/>
                    </a:srgbClr>
                  </a:outerShdw>
                </a:effectLst>
              </a:rPr>
              <a:t>   … all things that are reproved are made manifest </a:t>
            </a:r>
            <a:r>
              <a:rPr lang="en-US" b="1" dirty="0" smtClean="0">
                <a:solidFill>
                  <a:srgbClr val="FFFF00"/>
                </a:solidFill>
                <a:effectLst>
                  <a:outerShdw blurRad="38100" dist="38100" dir="2700000" algn="tl">
                    <a:srgbClr val="000000">
                      <a:alpha val="43137"/>
                    </a:srgbClr>
                  </a:outerShdw>
                </a:effectLst>
              </a:rPr>
              <a:t>by the light: </a:t>
            </a:r>
            <a:r>
              <a:rPr lang="en-US" b="1" dirty="0" smtClean="0">
                <a:solidFill>
                  <a:schemeClr val="accent6">
                    <a:lumMod val="20000"/>
                    <a:lumOff val="80000"/>
                  </a:schemeClr>
                </a:solidFill>
                <a:effectLst>
                  <a:outerShdw blurRad="38100" dist="38100" dir="2700000" algn="tl">
                    <a:srgbClr val="000000">
                      <a:alpha val="43137"/>
                    </a:srgbClr>
                  </a:outerShdw>
                </a:effectLst>
              </a:rPr>
              <a:t>for </a:t>
            </a:r>
            <a:r>
              <a:rPr lang="en-US" b="1" dirty="0" smtClean="0">
                <a:solidFill>
                  <a:srgbClr val="FFFF00"/>
                </a:solidFill>
                <a:effectLst>
                  <a:outerShdw blurRad="38100" dist="38100" dir="2700000" algn="tl">
                    <a:srgbClr val="000000">
                      <a:alpha val="43137"/>
                    </a:srgbClr>
                  </a:outerShdw>
                </a:effectLst>
              </a:rPr>
              <a:t>whatsoever doth make manifest is light.</a:t>
            </a:r>
          </a:p>
          <a:p>
            <a:pPr marL="0" indent="0">
              <a:buNone/>
            </a:pPr>
            <a:endParaRPr lang="en-US" dirty="0" smtClean="0"/>
          </a:p>
          <a:p>
            <a:endParaRPr lang="en-US" dirty="0"/>
          </a:p>
        </p:txBody>
      </p:sp>
      <p:sp>
        <p:nvSpPr>
          <p:cNvPr id="2" name="Slide Number Placeholder 1"/>
          <p:cNvSpPr>
            <a:spLocks noGrp="1"/>
          </p:cNvSpPr>
          <p:nvPr>
            <p:ph type="sldNum" sz="quarter" idx="12"/>
          </p:nvPr>
        </p:nvSpPr>
        <p:spPr>
          <a:xfrm>
            <a:off x="6979024" y="6483910"/>
            <a:ext cx="2133600" cy="365125"/>
          </a:xfrm>
        </p:spPr>
        <p:txBody>
          <a:bodyPr/>
          <a:lstStyle/>
          <a:p>
            <a:fld id="{F9EA9ADF-BF16-47CA-967F-74531E511AEB}" type="slidenum">
              <a:rPr lang="en-US" smtClean="0">
                <a:solidFill>
                  <a:schemeClr val="bg1"/>
                </a:solidFill>
              </a:rPr>
              <a:t>48</a:t>
            </a:fld>
            <a:endParaRPr lang="en-US" dirty="0">
              <a:solidFill>
                <a:schemeClr val="bg1"/>
              </a:solidFill>
            </a:endParaRPr>
          </a:p>
        </p:txBody>
      </p:sp>
      <p:sp>
        <p:nvSpPr>
          <p:cNvPr id="6" name="Title 3"/>
          <p:cNvSpPr txBox="1">
            <a:spLocks/>
          </p:cNvSpPr>
          <p:nvPr/>
        </p:nvSpPr>
        <p:spPr>
          <a:xfrm>
            <a:off x="10160" y="76200"/>
            <a:ext cx="9133840" cy="762000"/>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n w="11430"/>
                <a:solidFill>
                  <a:schemeClr val="accent6">
                    <a:lumMod val="60000"/>
                    <a:lumOff val="40000"/>
                  </a:schemeClr>
                </a:solidFill>
                <a:effectLst>
                  <a:outerShdw blurRad="80000" dist="40000" dir="5040000" algn="tl">
                    <a:srgbClr val="000000">
                      <a:alpha val="30000"/>
                    </a:srgbClr>
                  </a:outerShdw>
                </a:effectLst>
                <a:latin typeface="Arial Rounded MT Bold" pitchFamily="34" charset="0"/>
              </a:rPr>
              <a:t>Would Honoring </a:t>
            </a:r>
            <a:r>
              <a:rPr lang="en-US" sz="2800" b="1" dirty="0" smtClean="0">
                <a:ln w="11430">
                  <a:solidFill>
                    <a:schemeClr val="bg2">
                      <a:lumMod val="75000"/>
                    </a:schemeClr>
                  </a:solidFill>
                </a:ln>
                <a:effectLst>
                  <a:outerShdw blurRad="80000" dist="40000" dir="5040000" algn="tl">
                    <a:srgbClr val="000000">
                      <a:alpha val="30000"/>
                    </a:srgbClr>
                  </a:outerShdw>
                </a:effectLst>
                <a:latin typeface="Arial Rounded MT Bold" pitchFamily="34" charset="0"/>
              </a:rPr>
              <a:t>“sunset” </a:t>
            </a:r>
            <a:r>
              <a:rPr lang="en-US" sz="2800" b="1" dirty="0" smtClean="0">
                <a:ln w="11430"/>
                <a:solidFill>
                  <a:schemeClr val="accent6">
                    <a:lumMod val="60000"/>
                    <a:lumOff val="40000"/>
                  </a:schemeClr>
                </a:solidFill>
                <a:effectLst>
                  <a:outerShdw blurRad="80000" dist="40000" dir="5040000" algn="tl">
                    <a:srgbClr val="000000">
                      <a:alpha val="30000"/>
                    </a:srgbClr>
                  </a:outerShdw>
                </a:effectLst>
                <a:latin typeface="Arial Rounded MT Bold" pitchFamily="34" charset="0"/>
              </a:rPr>
              <a:t>be  Considered Fellowship with </a:t>
            </a:r>
            <a:r>
              <a:rPr lang="en-US" sz="2800" b="1" dirty="0" smtClean="0">
                <a:ln w="11430">
                  <a:solidFill>
                    <a:schemeClr val="bg2">
                      <a:lumMod val="75000"/>
                    </a:schemeClr>
                  </a:solidFill>
                </a:ln>
                <a:effectLst>
                  <a:outerShdw blurRad="80000" dist="40000" dir="5040000" algn="tl">
                    <a:srgbClr val="000000">
                      <a:alpha val="30000"/>
                    </a:srgbClr>
                  </a:outerShdw>
                </a:effectLst>
                <a:latin typeface="Arial Rounded MT Bold" pitchFamily="34" charset="0"/>
              </a:rPr>
              <a:t>“darkness”</a:t>
            </a:r>
            <a:r>
              <a:rPr lang="en-US" sz="2800" b="1" dirty="0" smtClean="0">
                <a:ln w="11430"/>
                <a:solidFill>
                  <a:schemeClr val="accent6">
                    <a:lumMod val="60000"/>
                    <a:lumOff val="40000"/>
                  </a:schemeClr>
                </a:solidFill>
                <a:effectLst>
                  <a:outerShdw blurRad="80000" dist="40000" dir="5040000" algn="tl">
                    <a:srgbClr val="000000">
                      <a:alpha val="30000"/>
                    </a:srgbClr>
                  </a:outerShdw>
                </a:effectLst>
                <a:latin typeface="Arial Rounded MT Bold" pitchFamily="34" charset="0"/>
              </a:rPr>
              <a:t>?</a:t>
            </a:r>
            <a:endParaRPr lang="en-US" sz="2800" b="1" dirty="0">
              <a:ln w="11430"/>
              <a:solidFill>
                <a:schemeClr val="accent6">
                  <a:lumMod val="60000"/>
                  <a:lumOff val="40000"/>
                </a:schemeClr>
              </a:solidFill>
              <a:effectLst>
                <a:outerShdw blurRad="80000" dist="40000" dir="5040000" algn="tl">
                  <a:srgbClr val="000000">
                    <a:alpha val="30000"/>
                  </a:srgbClr>
                </a:outerShdw>
              </a:effectLst>
              <a:latin typeface="Arial Rounded MT Bold" pitchFamily="34" charset="0"/>
            </a:endParaRPr>
          </a:p>
        </p:txBody>
      </p:sp>
      <p:sp>
        <p:nvSpPr>
          <p:cNvPr id="7" name="Text Placeholder 6"/>
          <p:cNvSpPr txBox="1">
            <a:spLocks/>
          </p:cNvSpPr>
          <p:nvPr/>
        </p:nvSpPr>
        <p:spPr>
          <a:xfrm>
            <a:off x="914401" y="5791200"/>
            <a:ext cx="7944092" cy="680716"/>
          </a:xfrm>
          <a:prstGeom prst="rect">
            <a:avLst/>
          </a:prstGeom>
          <a:solidFill>
            <a:schemeClr val="accent3">
              <a:lumMod val="20000"/>
              <a:lumOff val="80000"/>
              <a:alpha val="61000"/>
            </a:schemeClr>
          </a:solidFill>
          <a:ln w="57150">
            <a:solidFill>
              <a:srgbClr val="7030A0"/>
            </a:solid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What does it mean to reprove others?</a:t>
            </a:r>
            <a:endParaRPr lang="en-US"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140758276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7">
                                            <p:txEl>
                                              <p:pRg st="0" end="0"/>
                                            </p:txEl>
                                          </p:spTgt>
                                        </p:tgtEl>
                                        <p:attrNameLst>
                                          <p:attrName>ppt_w</p:attrName>
                                        </p:attrNameLst>
                                      </p:cBhvr>
                                    </p:anim>
                                    <p:anim by="(#ppt_w*0.50)" calcmode="lin" valueType="num">
                                      <p:cBhvr>
                                        <p:cTn id="8" dur="500" decel="50000" autoRev="1" fill="hold">
                                          <p:stCondLst>
                                            <p:cond delay="0"/>
                                          </p:stCondLst>
                                        </p:cTn>
                                        <p:tgtEl>
                                          <p:spTgt spid="7">
                                            <p:txEl>
                                              <p:pRg st="0" end="0"/>
                                            </p:txEl>
                                          </p:spTgt>
                                        </p:tgtEl>
                                        <p:attrNameLst>
                                          <p:attrName>ppt_x</p:attrName>
                                        </p:attrNameLst>
                                      </p:cBhvr>
                                    </p:anim>
                                    <p:anim from="(-#ppt_h/2)" to="(#ppt_y)" calcmode="lin" valueType="num">
                                      <p:cBhvr>
                                        <p:cTn id="9" dur="1000" fill="hold">
                                          <p:stCondLst>
                                            <p:cond delay="0"/>
                                          </p:stCondLst>
                                        </p:cTn>
                                        <p:tgtEl>
                                          <p:spTgt spid="7">
                                            <p:txEl>
                                              <p:pRg st="0" end="0"/>
                                            </p:txEl>
                                          </p:spTgt>
                                        </p:tgtEl>
                                        <p:attrNameLst>
                                          <p:attrName>ppt_y</p:attrName>
                                        </p:attrNameLst>
                                      </p:cBhvr>
                                    </p:anim>
                                    <p:animRot by="21600000">
                                      <p:cBhvr>
                                        <p:cTn id="10"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p:cNvSpPr>
            <a:spLocks noGrp="1"/>
          </p:cNvSpPr>
          <p:nvPr>
            <p:ph type="title"/>
          </p:nvPr>
        </p:nvSpPr>
        <p:spPr>
          <a:xfrm>
            <a:off x="25400" y="15240"/>
            <a:ext cx="8356600" cy="1143000"/>
          </a:xfrm>
        </p:spPr>
        <p:txBody>
          <a:bodyPr>
            <a:normAutofit/>
            <a:scene3d>
              <a:camera prst="orthographicFront"/>
              <a:lightRig rig="threePt" dir="t"/>
            </a:scene3d>
            <a:sp3d extrusionH="57150">
              <a:bevelT h="25400" prst="softRound"/>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Counsel from 1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Thess</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  5</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endParaRPr>
          </a:p>
        </p:txBody>
      </p:sp>
      <p:sp>
        <p:nvSpPr>
          <p:cNvPr id="3" name="Content Placeholder 2"/>
          <p:cNvSpPr>
            <a:spLocks noGrp="1"/>
          </p:cNvSpPr>
          <p:nvPr>
            <p:ph idx="1"/>
          </p:nvPr>
        </p:nvSpPr>
        <p:spPr/>
        <p:txBody>
          <a:bodyPr>
            <a:normAutofit/>
          </a:bodyPr>
          <a:lstStyle/>
          <a:p>
            <a:pPr marL="0" indent="0">
              <a:buNone/>
            </a:pPr>
            <a:endParaRPr lang="en-US" b="1" dirty="0" smtClean="0"/>
          </a:p>
          <a:p>
            <a:pPr marL="0" indent="0">
              <a:buNone/>
            </a:pPr>
            <a:r>
              <a:rPr lang="en-US" dirty="0" smtClean="0"/>
              <a:t/>
            </a:r>
            <a:br>
              <a:rPr lang="en-US" dirty="0" smtClean="0"/>
            </a:b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endParaRPr lang="en-US" dirty="0"/>
          </a:p>
        </p:txBody>
      </p:sp>
      <p:sp>
        <p:nvSpPr>
          <p:cNvPr id="2" name="Slide Number Placeholder 1"/>
          <p:cNvSpPr>
            <a:spLocks noGrp="1"/>
          </p:cNvSpPr>
          <p:nvPr>
            <p:ph type="sldNum" sz="quarter" idx="12"/>
          </p:nvPr>
        </p:nvSpPr>
        <p:spPr>
          <a:xfrm>
            <a:off x="7010400" y="6474946"/>
            <a:ext cx="2133600" cy="365125"/>
          </a:xfrm>
        </p:spPr>
        <p:txBody>
          <a:bodyPr/>
          <a:lstStyle/>
          <a:p>
            <a:fld id="{F9EA9ADF-BF16-47CA-967F-74531E511AEB}" type="slidenum">
              <a:rPr lang="en-US" b="1" smtClean="0">
                <a:solidFill>
                  <a:schemeClr val="bg1"/>
                </a:solidFill>
              </a:rPr>
              <a:t>49</a:t>
            </a:fld>
            <a:endParaRPr lang="en-US" b="1" dirty="0">
              <a:solidFill>
                <a:schemeClr val="bg1"/>
              </a:solidFill>
            </a:endParaRPr>
          </a:p>
        </p:txBody>
      </p:sp>
      <p:sp>
        <p:nvSpPr>
          <p:cNvPr id="4" name="TextBox 3"/>
          <p:cNvSpPr txBox="1"/>
          <p:nvPr/>
        </p:nvSpPr>
        <p:spPr>
          <a:xfrm>
            <a:off x="380999" y="1066800"/>
            <a:ext cx="8325093" cy="4570482"/>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t>1</a:t>
            </a:r>
            <a:r>
              <a:rPr lang="en-US" b="1" dirty="0" smtClean="0"/>
              <a:t>  </a:t>
            </a:r>
            <a:r>
              <a:rPr lang="en-US" dirty="0" smtClean="0"/>
              <a:t> </a:t>
            </a:r>
            <a:r>
              <a:rPr lang="en-US" sz="2400" b="1" dirty="0" smtClean="0">
                <a:solidFill>
                  <a:srgbClr val="7030A0"/>
                </a:solidFill>
              </a:rPr>
              <a:t>But of the times and the seasons, brethren, </a:t>
            </a:r>
            <a:br>
              <a:rPr lang="en-US" sz="2400" b="1" dirty="0" smtClean="0">
                <a:solidFill>
                  <a:srgbClr val="7030A0"/>
                </a:solidFill>
              </a:rPr>
            </a:br>
            <a:r>
              <a:rPr lang="en-US" sz="2400" b="1" dirty="0" smtClean="0">
                <a:solidFill>
                  <a:srgbClr val="7030A0"/>
                </a:solidFill>
              </a:rPr>
              <a:t>    ye have no need that I write unto you.</a:t>
            </a:r>
          </a:p>
          <a:p>
            <a:r>
              <a:rPr lang="en-US" sz="1000" b="1" dirty="0" smtClean="0"/>
              <a:t/>
            </a:r>
            <a:br>
              <a:rPr lang="en-US" sz="1000" b="1" dirty="0" smtClean="0"/>
            </a:br>
            <a:r>
              <a:rPr lang="en-US" sz="2400" b="1" dirty="0" smtClean="0"/>
              <a:t>4  </a:t>
            </a:r>
            <a:r>
              <a:rPr lang="en-US" sz="2400" dirty="0" smtClean="0"/>
              <a:t> </a:t>
            </a:r>
            <a:r>
              <a:rPr lang="en-US" sz="2400" b="1" dirty="0" smtClean="0">
                <a:solidFill>
                  <a:schemeClr val="tx1">
                    <a:lumMod val="75000"/>
                    <a:lumOff val="25000"/>
                  </a:schemeClr>
                </a:solidFill>
              </a:rPr>
              <a:t>But ye, brethren, are not in darkness, that that day</a:t>
            </a:r>
            <a:br>
              <a:rPr lang="en-US" sz="2400" b="1" dirty="0" smtClean="0">
                <a:solidFill>
                  <a:schemeClr val="tx1">
                    <a:lumMod val="75000"/>
                    <a:lumOff val="25000"/>
                  </a:schemeClr>
                </a:solidFill>
              </a:rPr>
            </a:br>
            <a:r>
              <a:rPr lang="en-US" sz="2400" b="1" dirty="0" smtClean="0">
                <a:solidFill>
                  <a:schemeClr val="tx1">
                    <a:lumMod val="75000"/>
                    <a:lumOff val="25000"/>
                  </a:schemeClr>
                </a:solidFill>
              </a:rPr>
              <a:t>     should overtake you as a thief.</a:t>
            </a:r>
          </a:p>
          <a:p>
            <a:r>
              <a:rPr lang="en-US" sz="1100" b="1" dirty="0" smtClean="0"/>
              <a:t/>
            </a:r>
            <a:br>
              <a:rPr lang="en-US" sz="1100" b="1" dirty="0" smtClean="0"/>
            </a:br>
            <a:r>
              <a:rPr lang="en-US" sz="2400" b="1" dirty="0" smtClean="0"/>
              <a:t>7</a:t>
            </a:r>
            <a:r>
              <a:rPr lang="en-US" sz="2400" dirty="0" smtClean="0"/>
              <a:t>   </a:t>
            </a:r>
            <a:r>
              <a:rPr lang="en-US" sz="2400" b="1" dirty="0" smtClean="0">
                <a:solidFill>
                  <a:schemeClr val="tx1">
                    <a:lumMod val="75000"/>
                    <a:lumOff val="25000"/>
                  </a:schemeClr>
                </a:solidFill>
              </a:rPr>
              <a:t>For they that sleep </a:t>
            </a:r>
            <a:r>
              <a:rPr lang="en-US" sz="2400" b="1" dirty="0" err="1" smtClean="0">
                <a:solidFill>
                  <a:schemeClr val="tx1">
                    <a:lumMod val="75000"/>
                    <a:lumOff val="25000"/>
                  </a:schemeClr>
                </a:solidFill>
              </a:rPr>
              <a:t>sleep</a:t>
            </a:r>
            <a:r>
              <a:rPr lang="en-US" sz="2400" b="1" dirty="0" smtClean="0">
                <a:solidFill>
                  <a:schemeClr val="tx1">
                    <a:lumMod val="75000"/>
                    <a:lumOff val="25000"/>
                  </a:schemeClr>
                </a:solidFill>
              </a:rPr>
              <a:t> in the night; </a:t>
            </a:r>
            <a:br>
              <a:rPr lang="en-US" sz="2400" b="1" dirty="0" smtClean="0">
                <a:solidFill>
                  <a:schemeClr val="tx1">
                    <a:lumMod val="75000"/>
                    <a:lumOff val="25000"/>
                  </a:schemeClr>
                </a:solidFill>
              </a:rPr>
            </a:br>
            <a:r>
              <a:rPr lang="en-US" sz="2400" b="1" dirty="0" smtClean="0">
                <a:solidFill>
                  <a:schemeClr val="tx1">
                    <a:lumMod val="75000"/>
                    <a:lumOff val="25000"/>
                  </a:schemeClr>
                </a:solidFill>
              </a:rPr>
              <a:t>     and they that be drunken are drunken in the night.</a:t>
            </a:r>
          </a:p>
          <a:p>
            <a:r>
              <a:rPr lang="en-US" sz="1100" b="1" dirty="0" smtClean="0"/>
              <a:t/>
            </a:r>
            <a:br>
              <a:rPr lang="en-US" sz="1100" b="1" dirty="0" smtClean="0"/>
            </a:br>
            <a:r>
              <a:rPr lang="en-US" sz="2400" b="1" dirty="0" smtClean="0"/>
              <a:t>6  </a:t>
            </a:r>
            <a:r>
              <a:rPr lang="en-US" sz="2400" dirty="0" smtClean="0"/>
              <a:t> </a:t>
            </a:r>
            <a:r>
              <a:rPr lang="en-US" sz="2400" b="1" dirty="0" smtClean="0">
                <a:solidFill>
                  <a:srgbClr val="7030A0"/>
                </a:solidFill>
              </a:rPr>
              <a:t>Therefore let us not sleep, as do others; </a:t>
            </a:r>
            <a:br>
              <a:rPr lang="en-US" sz="2400" b="1" dirty="0" smtClean="0">
                <a:solidFill>
                  <a:srgbClr val="7030A0"/>
                </a:solidFill>
              </a:rPr>
            </a:br>
            <a:r>
              <a:rPr lang="en-US" sz="2400" b="1" dirty="0" smtClean="0">
                <a:solidFill>
                  <a:srgbClr val="7030A0"/>
                </a:solidFill>
              </a:rPr>
              <a:t>      but let us watch and be sober.</a:t>
            </a:r>
            <a:br>
              <a:rPr lang="en-US" sz="2400" b="1" dirty="0" smtClean="0">
                <a:solidFill>
                  <a:srgbClr val="7030A0"/>
                </a:solidFill>
              </a:rPr>
            </a:br>
            <a:endParaRPr lang="en-US" sz="1100" b="1" dirty="0" smtClean="0">
              <a:solidFill>
                <a:srgbClr val="7030A0"/>
              </a:solidFill>
            </a:endParaRPr>
          </a:p>
          <a:p>
            <a:r>
              <a:rPr lang="en-US" sz="2400" b="1" dirty="0" smtClean="0"/>
              <a:t>5</a:t>
            </a:r>
            <a:r>
              <a:rPr lang="en-US" dirty="0" smtClean="0"/>
              <a:t>   </a:t>
            </a:r>
            <a:r>
              <a:rPr lang="en-US" sz="2800" b="1" dirty="0" smtClean="0">
                <a:ln w="1905"/>
                <a:solidFill>
                  <a:srgbClr val="0070C0"/>
                </a:solidFill>
                <a:effectLst>
                  <a:innerShdw blurRad="69850" dist="43180" dir="5400000">
                    <a:srgbClr val="000000">
                      <a:alpha val="65000"/>
                    </a:srgbClr>
                  </a:innerShdw>
                </a:effectLst>
              </a:rPr>
              <a:t>Ye are all the children of light, and the </a:t>
            </a:r>
            <a:br>
              <a:rPr lang="en-US" sz="2800" b="1" dirty="0" smtClean="0">
                <a:ln w="1905"/>
                <a:solidFill>
                  <a:srgbClr val="0070C0"/>
                </a:solidFill>
                <a:effectLst>
                  <a:innerShdw blurRad="69850" dist="43180" dir="5400000">
                    <a:srgbClr val="000000">
                      <a:alpha val="65000"/>
                    </a:srgbClr>
                  </a:innerShdw>
                </a:effectLst>
              </a:rPr>
            </a:br>
            <a:r>
              <a:rPr lang="en-US" sz="2800" b="1" dirty="0" smtClean="0">
                <a:ln w="1905"/>
                <a:solidFill>
                  <a:srgbClr val="0070C0"/>
                </a:solidFill>
                <a:effectLst>
                  <a:innerShdw blurRad="69850" dist="43180" dir="5400000">
                    <a:srgbClr val="000000">
                      <a:alpha val="65000"/>
                    </a:srgbClr>
                  </a:innerShdw>
                </a:effectLst>
              </a:rPr>
              <a:t>    children of the day:  </a:t>
            </a:r>
            <a:r>
              <a:rPr lang="en-US" sz="2000" b="1" dirty="0" smtClean="0">
                <a:ln w="1905"/>
                <a:solidFill>
                  <a:schemeClr val="tx1">
                    <a:lumMod val="85000"/>
                    <a:lumOff val="15000"/>
                  </a:schemeClr>
                </a:solidFill>
                <a:effectLst>
                  <a:innerShdw blurRad="69850" dist="43180" dir="5400000">
                    <a:srgbClr val="000000">
                      <a:alpha val="65000"/>
                    </a:srgbClr>
                  </a:innerShdw>
                </a:effectLst>
              </a:rPr>
              <a:t>we are not of the night, nor of darkness.</a:t>
            </a:r>
            <a:endParaRPr lang="en-US" b="1" dirty="0" smtClean="0">
              <a:solidFill>
                <a:schemeClr val="tx1">
                  <a:lumMod val="85000"/>
                  <a:lumOff val="15000"/>
                </a:schemeClr>
              </a:solidFill>
            </a:endParaRPr>
          </a:p>
        </p:txBody>
      </p:sp>
      <p:sp>
        <p:nvSpPr>
          <p:cNvPr id="8" name="Text Placeholder 6"/>
          <p:cNvSpPr txBox="1">
            <a:spLocks/>
          </p:cNvSpPr>
          <p:nvPr/>
        </p:nvSpPr>
        <p:spPr>
          <a:xfrm>
            <a:off x="228600" y="5872484"/>
            <a:ext cx="8477493" cy="756916"/>
          </a:xfrm>
          <a:prstGeom prst="rect">
            <a:avLst/>
          </a:prstGeom>
          <a:solidFill>
            <a:schemeClr val="accent3">
              <a:lumMod val="60000"/>
              <a:lumOff val="40000"/>
              <a:alpha val="61000"/>
            </a:schemeClr>
          </a:solidFill>
          <a:ln w="57150">
            <a:solidFill>
              <a:srgbClr val="7030A0"/>
            </a:solid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Our Lesson:  If you learn, teach!</a:t>
            </a:r>
            <a:endPar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3142760432"/>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 Box 271"/>
          <p:cNvSpPr txBox="1"/>
          <p:nvPr/>
        </p:nvSpPr>
        <p:spPr>
          <a:xfrm>
            <a:off x="609601" y="0"/>
            <a:ext cx="7876900" cy="70421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algn="ctr">
              <a:lnSpc>
                <a:spcPct val="115000"/>
              </a:lnSpc>
              <a:spcBef>
                <a:spcPts val="0"/>
              </a:spcBef>
              <a:spcAft>
                <a:spcPts val="1000"/>
              </a:spcAft>
            </a:pPr>
            <a:r>
              <a:rPr lang="en-US" sz="4400" b="1" dirty="0" smtClean="0">
                <a:ln/>
                <a:solidFill>
                  <a:srgbClr val="00B050"/>
                </a:solidFill>
                <a:latin typeface="Arial Rounded MT Bold" pitchFamily="34" charset="0"/>
                <a:ea typeface="Calibri"/>
                <a:cs typeface="Times New Roman"/>
              </a:rPr>
              <a:t>A Lesson From </a:t>
            </a:r>
            <a:r>
              <a:rPr lang="en-US" sz="4400" b="1" dirty="0">
                <a:ln/>
                <a:solidFill>
                  <a:srgbClr val="00B050"/>
                </a:solidFill>
                <a:latin typeface="Arial Rounded MT Bold" pitchFamily="34" charset="0"/>
                <a:ea typeface="Calibri"/>
                <a:cs typeface="Times New Roman"/>
              </a:rPr>
              <a:t>the Lepers</a:t>
            </a:r>
            <a:endParaRPr lang="en-US" sz="1600" b="1" dirty="0">
              <a:ln/>
              <a:solidFill>
                <a:srgbClr val="00B050"/>
              </a:solidFill>
              <a:latin typeface="Arial Rounded MT Bold" pitchFamily="34" charset="0"/>
              <a:ea typeface="Calibri"/>
              <a:cs typeface="Times New Roman"/>
            </a:endParaRPr>
          </a:p>
        </p:txBody>
      </p:sp>
      <p:sp>
        <p:nvSpPr>
          <p:cNvPr id="8" name="Text Box 1"/>
          <p:cNvSpPr txBox="1"/>
          <p:nvPr/>
        </p:nvSpPr>
        <p:spPr>
          <a:xfrm>
            <a:off x="457200" y="762000"/>
            <a:ext cx="8382000" cy="5867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2000" b="1" dirty="0" smtClean="0">
                <a:solidFill>
                  <a:srgbClr val="595959"/>
                </a:solidFill>
                <a:effectLst/>
                <a:ea typeface="Calibri"/>
                <a:cs typeface="Times New Roman"/>
              </a:rPr>
              <a:t>This is a very interesting Scriptural account about some lepers that were definitely not part of society.  However, at the end of the story, everyone is grateful for these four beggarly lepers.  You would be too.</a:t>
            </a:r>
          </a:p>
          <a:p>
            <a:pPr marL="0" marR="0">
              <a:lnSpc>
                <a:spcPct val="115000"/>
              </a:lnSpc>
              <a:spcBef>
                <a:spcPts val="0"/>
              </a:spcBef>
              <a:spcAft>
                <a:spcPts val="1000"/>
              </a:spcAft>
            </a:pPr>
            <a:r>
              <a:rPr lang="en-US" sz="2000" b="1" dirty="0" smtClean="0">
                <a:solidFill>
                  <a:srgbClr val="595959"/>
                </a:solidFill>
                <a:ea typeface="Calibri"/>
                <a:cs typeface="Times New Roman"/>
              </a:rPr>
              <a:t>The details in this story reveal the “new day” begins with “dawn” … not “sunset” the day before.  We might feel lepers have nothing to contribute to us or society; that they are not educated, refined in culture – and certainly they don’t seem to care for others because they are so needy themselves.</a:t>
            </a:r>
            <a:endParaRPr lang="en-US" sz="2000" b="1" dirty="0" smtClean="0">
              <a:solidFill>
                <a:srgbClr val="595959"/>
              </a:solidFill>
              <a:effectLst/>
              <a:ea typeface="Calibri"/>
              <a:cs typeface="Times New Roman"/>
            </a:endParaRPr>
          </a:p>
          <a:p>
            <a:pPr marL="0" marR="0">
              <a:lnSpc>
                <a:spcPct val="115000"/>
              </a:lnSpc>
              <a:spcBef>
                <a:spcPts val="0"/>
              </a:spcBef>
              <a:spcAft>
                <a:spcPts val="1000"/>
              </a:spcAft>
            </a:pPr>
            <a:r>
              <a:rPr lang="en-US" sz="2000" b="1" dirty="0" smtClean="0">
                <a:solidFill>
                  <a:srgbClr val="595959"/>
                </a:solidFill>
                <a:effectLst/>
                <a:ea typeface="Calibri"/>
                <a:cs typeface="Times New Roman"/>
              </a:rPr>
              <a:t>As </a:t>
            </a:r>
            <a:r>
              <a:rPr lang="en-US" sz="2000" b="1" dirty="0">
                <a:solidFill>
                  <a:srgbClr val="595959"/>
                </a:solidFill>
                <a:effectLst/>
                <a:ea typeface="Calibri"/>
                <a:cs typeface="Times New Roman"/>
              </a:rPr>
              <a:t>we </a:t>
            </a:r>
            <a:r>
              <a:rPr lang="en-US" sz="2000" b="1" dirty="0" smtClean="0">
                <a:solidFill>
                  <a:srgbClr val="595959"/>
                </a:solidFill>
                <a:effectLst/>
                <a:ea typeface="Calibri"/>
                <a:cs typeface="Times New Roman"/>
              </a:rPr>
              <a:t>begin our search, there may be some questions:</a:t>
            </a:r>
            <a:endParaRPr lang="en-US" sz="16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000" b="1" dirty="0" smtClean="0">
                <a:solidFill>
                  <a:srgbClr val="B539B5"/>
                </a:solidFill>
                <a:ea typeface="Calibri"/>
                <a:cs typeface="Times New Roman"/>
              </a:rPr>
              <a:t>Would</a:t>
            </a:r>
            <a:r>
              <a:rPr lang="en-US" sz="2000" b="1" dirty="0" smtClean="0">
                <a:solidFill>
                  <a:srgbClr val="B539B5"/>
                </a:solidFill>
                <a:effectLst/>
                <a:ea typeface="Calibri"/>
                <a:cs typeface="Times New Roman"/>
              </a:rPr>
              <a:t> you be </a:t>
            </a:r>
            <a:r>
              <a:rPr lang="en-US" sz="2000" b="1" dirty="0">
                <a:solidFill>
                  <a:srgbClr val="B539B5"/>
                </a:solidFill>
                <a:effectLst/>
                <a:ea typeface="Calibri"/>
                <a:cs typeface="Times New Roman"/>
              </a:rPr>
              <a:t>wondering how </a:t>
            </a:r>
            <a:r>
              <a:rPr lang="en-US" sz="2000" b="1" dirty="0" smtClean="0">
                <a:solidFill>
                  <a:srgbClr val="B539B5"/>
                </a:solidFill>
                <a:effectLst/>
                <a:ea typeface="Calibri"/>
                <a:cs typeface="Times New Roman"/>
              </a:rPr>
              <a:t>these four rejected </a:t>
            </a:r>
            <a:r>
              <a:rPr lang="en-US" sz="2000" b="1" dirty="0">
                <a:solidFill>
                  <a:srgbClr val="B539B5"/>
                </a:solidFill>
                <a:effectLst/>
                <a:ea typeface="Calibri"/>
                <a:cs typeface="Times New Roman"/>
              </a:rPr>
              <a:t>lepers of society </a:t>
            </a:r>
            <a:r>
              <a:rPr lang="en-US" sz="2000" b="1" dirty="0" smtClean="0">
                <a:solidFill>
                  <a:srgbClr val="B539B5"/>
                </a:solidFill>
                <a:effectLst/>
                <a:ea typeface="Calibri"/>
                <a:cs typeface="Times New Roman"/>
              </a:rPr>
              <a:t/>
            </a:r>
            <a:br>
              <a:rPr lang="en-US" sz="2000" b="1" dirty="0" smtClean="0">
                <a:solidFill>
                  <a:srgbClr val="B539B5"/>
                </a:solidFill>
                <a:effectLst/>
                <a:ea typeface="Calibri"/>
                <a:cs typeface="Times New Roman"/>
              </a:rPr>
            </a:br>
            <a:r>
              <a:rPr lang="en-US" sz="2000" b="1" dirty="0" smtClean="0">
                <a:solidFill>
                  <a:srgbClr val="B539B5"/>
                </a:solidFill>
                <a:effectLst/>
                <a:ea typeface="Calibri"/>
                <a:cs typeface="Times New Roman"/>
              </a:rPr>
              <a:t>could </a:t>
            </a:r>
            <a:r>
              <a:rPr lang="en-US" sz="2000" b="1" dirty="0">
                <a:solidFill>
                  <a:srgbClr val="B539B5"/>
                </a:solidFill>
                <a:effectLst/>
                <a:ea typeface="Calibri"/>
                <a:cs typeface="Times New Roman"/>
              </a:rPr>
              <a:t>possibly understand when </a:t>
            </a:r>
            <a:r>
              <a:rPr lang="en-US" sz="2000" b="1" dirty="0" smtClean="0">
                <a:solidFill>
                  <a:srgbClr val="0000FF"/>
                </a:solidFill>
                <a:effectLst/>
                <a:ea typeface="Calibri"/>
                <a:cs typeface="Times New Roman"/>
              </a:rPr>
              <a:t>Yahuah’s</a:t>
            </a:r>
            <a:r>
              <a:rPr lang="en-US" sz="2000" b="1" dirty="0" smtClean="0">
                <a:solidFill>
                  <a:srgbClr val="B539B5"/>
                </a:solidFill>
                <a:effectLst/>
                <a:ea typeface="Calibri"/>
                <a:cs typeface="Times New Roman"/>
              </a:rPr>
              <a:t> </a:t>
            </a:r>
            <a:r>
              <a:rPr lang="en-US" sz="2000" b="1" dirty="0">
                <a:solidFill>
                  <a:srgbClr val="B539B5"/>
                </a:solidFill>
                <a:effectLst/>
                <a:ea typeface="Calibri"/>
                <a:cs typeface="Times New Roman"/>
              </a:rPr>
              <a:t>new 24 hour cycle begins?  </a:t>
            </a:r>
            <a:r>
              <a:rPr lang="en-US" sz="2000" b="1" dirty="0" smtClean="0">
                <a:solidFill>
                  <a:srgbClr val="B539B5"/>
                </a:solidFill>
                <a:effectLst/>
                <a:ea typeface="Calibri"/>
                <a:cs typeface="Times New Roman"/>
              </a:rPr>
              <a:t/>
            </a:r>
            <a:br>
              <a:rPr lang="en-US" sz="2000" b="1" dirty="0" smtClean="0">
                <a:solidFill>
                  <a:srgbClr val="B539B5"/>
                </a:solidFill>
                <a:effectLst/>
                <a:ea typeface="Calibri"/>
                <a:cs typeface="Times New Roman"/>
              </a:rPr>
            </a:br>
            <a:r>
              <a:rPr lang="en-US" sz="800" b="1" dirty="0" smtClean="0">
                <a:solidFill>
                  <a:srgbClr val="B539B5"/>
                </a:solidFill>
                <a:effectLst/>
                <a:ea typeface="Calibri"/>
                <a:cs typeface="Times New Roman"/>
              </a:rPr>
              <a:t> </a:t>
            </a:r>
            <a:endParaRPr lang="en-US" sz="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000" b="1" dirty="0">
                <a:solidFill>
                  <a:srgbClr val="B539B5"/>
                </a:solidFill>
                <a:effectLst/>
                <a:ea typeface="Calibri"/>
                <a:cs typeface="Times New Roman"/>
              </a:rPr>
              <a:t>Do they have knowledge that would contribute to our understanding?  </a:t>
            </a:r>
            <a:r>
              <a:rPr lang="en-US" sz="2000" b="1" dirty="0" smtClean="0">
                <a:solidFill>
                  <a:srgbClr val="B539B5"/>
                </a:solidFill>
                <a:effectLst/>
                <a:ea typeface="Calibri"/>
                <a:cs typeface="Times New Roman"/>
              </a:rPr>
              <a:t/>
            </a:r>
            <a:br>
              <a:rPr lang="en-US" sz="2000" b="1" dirty="0" smtClean="0">
                <a:solidFill>
                  <a:srgbClr val="B539B5"/>
                </a:solidFill>
                <a:effectLst/>
                <a:ea typeface="Calibri"/>
                <a:cs typeface="Times New Roman"/>
              </a:rPr>
            </a:br>
            <a:endParaRPr lang="en-US" sz="800" dirty="0">
              <a:effectLst/>
              <a:ea typeface="Calibri"/>
              <a:cs typeface="Times New Roman"/>
            </a:endParaRPr>
          </a:p>
          <a:p>
            <a:pPr marL="342900" marR="0" lvl="0" indent="-342900">
              <a:lnSpc>
                <a:spcPct val="115000"/>
              </a:lnSpc>
              <a:spcBef>
                <a:spcPts val="0"/>
              </a:spcBef>
              <a:spcAft>
                <a:spcPts val="1000"/>
              </a:spcAft>
              <a:buFont typeface="+mj-lt"/>
              <a:buAutoNum type="arabicPeriod"/>
            </a:pPr>
            <a:r>
              <a:rPr lang="en-US" sz="2000" b="1" dirty="0">
                <a:solidFill>
                  <a:srgbClr val="B539B5"/>
                </a:solidFill>
                <a:effectLst/>
                <a:ea typeface="Calibri"/>
                <a:cs typeface="Times New Roman"/>
              </a:rPr>
              <a:t>Will </a:t>
            </a:r>
            <a:r>
              <a:rPr lang="en-US" sz="2000" b="1" u="sng" dirty="0">
                <a:solidFill>
                  <a:srgbClr val="B539B5"/>
                </a:solidFill>
                <a:effectLst/>
                <a:ea typeface="Calibri"/>
                <a:cs typeface="Times New Roman"/>
              </a:rPr>
              <a:t>we</a:t>
            </a:r>
            <a:r>
              <a:rPr lang="en-US" sz="2000" b="1" dirty="0">
                <a:solidFill>
                  <a:srgbClr val="B539B5"/>
                </a:solidFill>
                <a:effectLst/>
                <a:ea typeface="Calibri"/>
                <a:cs typeface="Times New Roman"/>
              </a:rPr>
              <a:t> choose to learn something from the lepers? </a:t>
            </a:r>
            <a:endParaRPr lang="en-US" sz="2000" b="1" dirty="0" smtClean="0">
              <a:solidFill>
                <a:srgbClr val="B539B5"/>
              </a:solidFill>
              <a:effectLst/>
              <a:ea typeface="Calibri"/>
              <a:cs typeface="Times New Roman"/>
            </a:endParaRPr>
          </a:p>
          <a:p>
            <a:pPr marL="342900" marR="0" lvl="0" indent="-342900">
              <a:lnSpc>
                <a:spcPct val="115000"/>
              </a:lnSpc>
              <a:spcBef>
                <a:spcPts val="0"/>
              </a:spcBef>
              <a:spcAft>
                <a:spcPts val="1000"/>
              </a:spcAft>
              <a:buFont typeface="+mj-lt"/>
              <a:buAutoNum type="arabicPeriod"/>
            </a:pPr>
            <a:r>
              <a:rPr lang="en-US" sz="2400" b="1" dirty="0" smtClean="0">
                <a:solidFill>
                  <a:srgbClr val="00B050"/>
                </a:solidFill>
                <a:latin typeface="Comic Sans MS" pitchFamily="66" charset="0"/>
                <a:ea typeface="Calibri"/>
                <a:cs typeface="Times New Roman"/>
              </a:rPr>
              <a:t>Or, will we learn something we were not expecting?</a:t>
            </a:r>
          </a:p>
        </p:txBody>
      </p:sp>
      <p:sp>
        <p:nvSpPr>
          <p:cNvPr id="9" name="Slide Number Placeholder 8"/>
          <p:cNvSpPr>
            <a:spLocks noGrp="1"/>
          </p:cNvSpPr>
          <p:nvPr>
            <p:ph type="sldNum" sz="quarter" idx="12"/>
          </p:nvPr>
        </p:nvSpPr>
        <p:spPr/>
        <p:txBody>
          <a:bodyPr/>
          <a:lstStyle/>
          <a:p>
            <a:fld id="{F9EA9ADF-BF16-47CA-967F-74531E511AEB}"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289253641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500"/>
                                        <p:tgtEl>
                                          <p:spTgt spid="8">
                                            <p:txEl>
                                              <p:pRg st="3" end="3"/>
                                            </p:txEl>
                                          </p:spTgt>
                                        </p:tgtEl>
                                      </p:cBhvr>
                                    </p:animEffect>
                                    <p:anim calcmode="lin" valueType="num">
                                      <p:cBhvr>
                                        <p:cTn id="8" dur="1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500"/>
                                        <p:tgtEl>
                                          <p:spTgt spid="8">
                                            <p:txEl>
                                              <p:pRg st="4" end="4"/>
                                            </p:txEl>
                                          </p:spTgt>
                                        </p:tgtEl>
                                      </p:cBhvr>
                                    </p:animEffect>
                                    <p:anim calcmode="lin" valueType="num">
                                      <p:cBhvr>
                                        <p:cTn id="15" dur="1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500"/>
                                        <p:tgtEl>
                                          <p:spTgt spid="8">
                                            <p:txEl>
                                              <p:pRg st="5" end="5"/>
                                            </p:txEl>
                                          </p:spTgt>
                                        </p:tgtEl>
                                      </p:cBhvr>
                                    </p:animEffect>
                                    <p:anim calcmode="lin" valueType="num">
                                      <p:cBhvr>
                                        <p:cTn id="22" dur="1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500"/>
                                        <p:tgtEl>
                                          <p:spTgt spid="8">
                                            <p:txEl>
                                              <p:pRg st="6" end="6"/>
                                            </p:txEl>
                                          </p:spTgt>
                                        </p:tgtEl>
                                      </p:cBhvr>
                                    </p:animEffect>
                                    <p:anim calcmode="lin" valueType="num">
                                      <p:cBhvr>
                                        <p:cTn id="29" dur="1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92471" y="6457016"/>
            <a:ext cx="2133600" cy="365125"/>
          </a:xfrm>
        </p:spPr>
        <p:txBody>
          <a:bodyPr/>
          <a:lstStyle/>
          <a:p>
            <a:fld id="{F9EA9ADF-BF16-47CA-967F-74531E511AEB}" type="slidenum">
              <a:rPr lang="en-US" smtClean="0">
                <a:ln>
                  <a:solidFill>
                    <a:srgbClr val="002060"/>
                  </a:solidFill>
                </a:ln>
              </a:rPr>
              <a:t>50</a:t>
            </a:fld>
            <a:endParaRPr lang="en-US" dirty="0">
              <a:ln>
                <a:solidFill>
                  <a:srgbClr val="002060"/>
                </a:solidFill>
              </a:ln>
            </a:endParaRPr>
          </a:p>
        </p:txBody>
      </p:sp>
      <p:pic>
        <p:nvPicPr>
          <p:cNvPr id="6" name="Picture 3" descr="C:\Users\Rae\Desktop\share your bread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313" y="3265433"/>
            <a:ext cx="2971801" cy="2613134"/>
          </a:xfrm>
          <a:prstGeom prst="rect">
            <a:avLst/>
          </a:prstGeom>
          <a:ln w="57150">
            <a:solidFill>
              <a:schemeClr val="accent6">
                <a:lumMod val="60000"/>
                <a:lumOff val="40000"/>
              </a:schemeClr>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27650" name="Picture 2" descr="C:\Users\Rae\Desktop\share your br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09" y="2495550"/>
            <a:ext cx="5105400" cy="1737254"/>
          </a:xfrm>
          <a:prstGeom prst="rect">
            <a:avLst/>
          </a:prstGeom>
          <a:noFill/>
          <a:ln w="57150">
            <a:solidFill>
              <a:schemeClr val="accent6">
                <a:lumMod val="60000"/>
                <a:lumOff val="4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 Placeholder 6"/>
          <p:cNvSpPr txBox="1">
            <a:spLocks/>
          </p:cNvSpPr>
          <p:nvPr/>
        </p:nvSpPr>
        <p:spPr>
          <a:xfrm>
            <a:off x="381000" y="228600"/>
            <a:ext cx="5181600" cy="1981200"/>
          </a:xfrm>
          <a:prstGeom prst="rect">
            <a:avLst/>
          </a:prstGeom>
          <a:noFill/>
          <a:ln w="7620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How easy is it </a:t>
            </a:r>
            <a:b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br>
            <a: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to share what </a:t>
            </a:r>
            <a:b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br>
            <a:r>
              <a:rPr lang="en-US" sz="4000"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you have learned?</a:t>
            </a:r>
            <a:endPar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endParaRPr>
          </a:p>
        </p:txBody>
      </p:sp>
      <p:pic>
        <p:nvPicPr>
          <p:cNvPr id="5" name="Picture 2" descr="C:\Users\Rae\Desktop\share your bread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850" y="838200"/>
            <a:ext cx="2752725" cy="1657350"/>
          </a:xfrm>
          <a:prstGeom prst="rect">
            <a:avLst/>
          </a:prstGeom>
          <a:noFill/>
          <a:ln w="57150">
            <a:solidFill>
              <a:schemeClr val="accent6">
                <a:lumMod val="60000"/>
                <a:lumOff val="4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Text Placeholder 6"/>
          <p:cNvSpPr txBox="1">
            <a:spLocks/>
          </p:cNvSpPr>
          <p:nvPr/>
        </p:nvSpPr>
        <p:spPr>
          <a:xfrm>
            <a:off x="419100" y="4572000"/>
            <a:ext cx="5181600" cy="1752600"/>
          </a:xfrm>
          <a:prstGeom prst="rect">
            <a:avLst/>
          </a:prstGeom>
          <a:noFill/>
          <a:ln w="7620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Share gently, like Yahusha, remembering everyone has a choice.</a:t>
            </a:r>
            <a:endParaRPr lang="en-US"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60136220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8" presetClass="entr" presetSubtype="3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68680" y="2286000"/>
            <a:ext cx="8046720" cy="4191000"/>
          </a:xfrm>
        </p:spPr>
        <p:txBody>
          <a:bodyPr>
            <a:normAutofit/>
            <a:scene3d>
              <a:camera prst="orthographicFront"/>
              <a:lightRig rig="threePt" dir="t"/>
            </a:scene3d>
            <a:sp3d extrusionH="57150">
              <a:bevelT h="25400" prst="softRound"/>
            </a:sp3d>
          </a:bodyPr>
          <a:lstStyle/>
          <a:p>
            <a:pPr marL="0" indent="0">
              <a:buNone/>
            </a:pPr>
            <a:r>
              <a:rPr lang="en-US" sz="2800" b="1" dirty="0" smtClean="0">
                <a:solidFill>
                  <a:schemeClr val="accent6">
                    <a:lumMod val="20000"/>
                    <a:lumOff val="80000"/>
                  </a:schemeClr>
                </a:solidFill>
                <a:effectLst>
                  <a:outerShdw blurRad="38100" dist="38100" dir="2700000" algn="tl">
                    <a:srgbClr val="000000">
                      <a:alpha val="43137"/>
                    </a:srgbClr>
                  </a:outerShdw>
                </a:effectLst>
              </a:rPr>
              <a:t>However do remember:  When defending what one considers to be sound Biblical principles, (that are considered as fundamental articles of faith), it is important to use sound Biblical arguments that will endure the highest scrutiny. </a:t>
            </a:r>
          </a:p>
          <a:p>
            <a:r>
              <a:rPr lang="en-US" sz="2800" b="1" dirty="0" smtClean="0">
                <a:solidFill>
                  <a:schemeClr val="accent6">
                    <a:lumMod val="20000"/>
                    <a:lumOff val="80000"/>
                  </a:schemeClr>
                </a:solidFill>
                <a:effectLst>
                  <a:outerShdw blurRad="38100" dist="38100" dir="2700000" algn="tl">
                    <a:srgbClr val="000000">
                      <a:alpha val="43137"/>
                    </a:srgbClr>
                  </a:outerShdw>
                </a:effectLst>
              </a:rPr>
              <a:t>Would the worship statutes qualify as a “fundamental article of faith” in these last days?  </a:t>
            </a:r>
          </a:p>
          <a:p>
            <a:r>
              <a:rPr lang="en-US" sz="2800" b="1" dirty="0" smtClean="0">
                <a:solidFill>
                  <a:schemeClr val="accent6">
                    <a:lumMod val="20000"/>
                    <a:lumOff val="80000"/>
                  </a:schemeClr>
                </a:solidFill>
                <a:effectLst>
                  <a:outerShdw blurRad="38100" dist="38100" dir="2700000" algn="tl">
                    <a:srgbClr val="000000">
                      <a:alpha val="43137"/>
                    </a:srgbClr>
                  </a:outerShdw>
                </a:effectLst>
              </a:rPr>
              <a:t>Does that link to following our Master completely – according to His Covenant of the Day?</a:t>
            </a:r>
            <a:endParaRPr lang="en-US" sz="2800" dirty="0"/>
          </a:p>
        </p:txBody>
      </p:sp>
      <p:sp>
        <p:nvSpPr>
          <p:cNvPr id="2" name="Slide Number Placeholder 1"/>
          <p:cNvSpPr>
            <a:spLocks noGrp="1"/>
          </p:cNvSpPr>
          <p:nvPr>
            <p:ph type="sldNum" sz="quarter" idx="12"/>
          </p:nvPr>
        </p:nvSpPr>
        <p:spPr>
          <a:xfrm>
            <a:off x="7010400" y="6474946"/>
            <a:ext cx="2133600" cy="365125"/>
          </a:xfrm>
        </p:spPr>
        <p:txBody>
          <a:bodyPr/>
          <a:lstStyle/>
          <a:p>
            <a:fld id="{F9EA9ADF-BF16-47CA-967F-74531E511AEB}" type="slidenum">
              <a:rPr lang="en-US" smtClean="0">
                <a:solidFill>
                  <a:schemeClr val="bg1"/>
                </a:solidFill>
              </a:rPr>
              <a:t>51</a:t>
            </a:fld>
            <a:endParaRPr lang="en-US" dirty="0">
              <a:solidFill>
                <a:schemeClr val="bg1"/>
              </a:solidFill>
            </a:endParaRPr>
          </a:p>
        </p:txBody>
      </p:sp>
      <p:sp>
        <p:nvSpPr>
          <p:cNvPr id="7" name="Text Placeholder 6"/>
          <p:cNvSpPr txBox="1">
            <a:spLocks/>
          </p:cNvSpPr>
          <p:nvPr/>
        </p:nvSpPr>
        <p:spPr>
          <a:xfrm>
            <a:off x="792480" y="152400"/>
            <a:ext cx="7848600" cy="1671316"/>
          </a:xfrm>
          <a:prstGeom prst="rect">
            <a:avLst/>
          </a:prstGeom>
          <a:noFill/>
          <a:ln w="5715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Share what you have found, but …</a:t>
            </a:r>
          </a:p>
          <a:p>
            <a:pPr marL="0" indent="0" algn="ctr">
              <a:buNone/>
            </a:pPr>
            <a:endParaRPr lang="en-US" sz="1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a:p>
            <a:pPr marL="0" indent="0" algn="ctr">
              <a:buNone/>
            </a:pPr>
            <a: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Allow the </a:t>
            </a:r>
            <a:r>
              <a:rPr lang="en-US" sz="3600" b="1" dirty="0" err="1"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Ruach</a:t>
            </a:r>
            <a: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 to Convict!</a:t>
            </a:r>
            <a:b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br>
            <a:endPar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a:p>
            <a:pPr marL="0" indent="0" algn="ctr">
              <a:buNone/>
            </a:pPr>
            <a:endPar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76145237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12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up)">
                                      <p:cBhvr>
                                        <p:cTn id="12"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325880" y="2286000"/>
            <a:ext cx="7437120" cy="4191000"/>
          </a:xfrm>
        </p:spPr>
        <p:txBody>
          <a:bodyPr>
            <a:normAutofit/>
            <a:scene3d>
              <a:camera prst="orthographicFront"/>
              <a:lightRig rig="threePt" dir="t"/>
            </a:scene3d>
            <a:sp3d extrusionH="57150">
              <a:bevelT h="25400" prst="softRound"/>
            </a:sp3d>
          </a:bodyPr>
          <a:lstStyle/>
          <a:p>
            <a:pPr marL="0" indent="0">
              <a:buNone/>
            </a:pPr>
            <a:r>
              <a:rPr lang="en-US" sz="2800" b="1" dirty="0">
                <a:solidFill>
                  <a:schemeClr val="accent2">
                    <a:lumMod val="60000"/>
                    <a:lumOff val="40000"/>
                  </a:schemeClr>
                </a:solidFill>
                <a:effectLst>
                  <a:outerShdw blurRad="38100" dist="38100" dir="2700000" algn="tl">
                    <a:srgbClr val="000000">
                      <a:alpha val="43137"/>
                    </a:srgbClr>
                  </a:outerShdw>
                </a:effectLst>
              </a:rPr>
              <a:t>1 Peter </a:t>
            </a:r>
            <a:r>
              <a:rPr lang="en-US" sz="2800" b="1" dirty="0" smtClean="0">
                <a:solidFill>
                  <a:schemeClr val="accent2">
                    <a:lumMod val="60000"/>
                    <a:lumOff val="40000"/>
                  </a:schemeClr>
                </a:solidFill>
                <a:effectLst>
                  <a:outerShdw blurRad="38100" dist="38100" dir="2700000" algn="tl">
                    <a:srgbClr val="000000">
                      <a:alpha val="43137"/>
                    </a:srgbClr>
                  </a:outerShdw>
                </a:effectLst>
              </a:rPr>
              <a:t>3:15   </a:t>
            </a:r>
            <a:r>
              <a:rPr lang="en-US" sz="2800" b="1" dirty="0" smtClean="0">
                <a:solidFill>
                  <a:schemeClr val="accent6">
                    <a:lumMod val="20000"/>
                    <a:lumOff val="80000"/>
                  </a:schemeClr>
                </a:solidFill>
                <a:effectLst>
                  <a:outerShdw blurRad="38100" dist="38100" dir="2700000" algn="tl">
                    <a:srgbClr val="000000">
                      <a:alpha val="43137"/>
                    </a:srgbClr>
                  </a:outerShdw>
                </a:effectLst>
              </a:rPr>
              <a:t>But </a:t>
            </a:r>
            <a:r>
              <a:rPr lang="en-US" sz="2800" b="1" dirty="0">
                <a:solidFill>
                  <a:schemeClr val="accent6">
                    <a:lumMod val="20000"/>
                    <a:lumOff val="80000"/>
                  </a:schemeClr>
                </a:solidFill>
                <a:effectLst>
                  <a:outerShdw blurRad="38100" dist="38100" dir="2700000" algn="tl">
                    <a:srgbClr val="000000">
                      <a:alpha val="43137"/>
                    </a:srgbClr>
                  </a:outerShdw>
                </a:effectLst>
              </a:rPr>
              <a:t>sanctify </a:t>
            </a:r>
            <a:r>
              <a:rPr lang="en-US" sz="2800" b="1" dirty="0" smtClean="0">
                <a:solidFill>
                  <a:srgbClr val="00B0F0"/>
                </a:solidFill>
                <a:effectLst>
                  <a:outerShdw blurRad="38100" dist="38100" dir="2700000" algn="tl">
                    <a:srgbClr val="000000">
                      <a:alpha val="43137"/>
                    </a:srgbClr>
                  </a:outerShdw>
                </a:effectLst>
              </a:rPr>
              <a:t>Yahuah</a:t>
            </a:r>
            <a:r>
              <a:rPr lang="en-US" sz="2800" b="1" dirty="0" smtClean="0">
                <a:solidFill>
                  <a:schemeClr val="accent6">
                    <a:lumMod val="20000"/>
                    <a:lumOff val="80000"/>
                  </a:schemeClr>
                </a:solidFill>
                <a:effectLst>
                  <a:outerShdw blurRad="38100" dist="38100" dir="2700000" algn="tl">
                    <a:srgbClr val="000000">
                      <a:alpha val="43137"/>
                    </a:srgbClr>
                  </a:outerShdw>
                </a:effectLst>
              </a:rPr>
              <a:t> in </a:t>
            </a:r>
            <a:r>
              <a:rPr lang="en-US" sz="2800" b="1" dirty="0">
                <a:solidFill>
                  <a:schemeClr val="accent6">
                    <a:lumMod val="20000"/>
                    <a:lumOff val="80000"/>
                  </a:schemeClr>
                </a:solidFill>
                <a:effectLst>
                  <a:outerShdw blurRad="38100" dist="38100" dir="2700000" algn="tl">
                    <a:srgbClr val="000000">
                      <a:alpha val="43137"/>
                    </a:srgbClr>
                  </a:outerShdw>
                </a:effectLst>
              </a:rPr>
              <a:t>your hearts: and </a:t>
            </a:r>
            <a:r>
              <a:rPr lang="en-US" sz="2800" b="1" dirty="0">
                <a:solidFill>
                  <a:srgbClr val="00B0F0"/>
                </a:solidFill>
                <a:effectLst>
                  <a:outerShdw blurRad="38100" dist="38100" dir="2700000" algn="tl">
                    <a:srgbClr val="000000">
                      <a:alpha val="43137"/>
                    </a:srgbClr>
                  </a:outerShdw>
                </a:effectLst>
              </a:rPr>
              <a:t>be ready always to give an answer</a:t>
            </a:r>
            <a:r>
              <a:rPr lang="en-US" sz="2800" b="1" dirty="0">
                <a:solidFill>
                  <a:srgbClr val="92D050"/>
                </a:solidFill>
                <a:effectLst>
                  <a:outerShdw blurRad="38100" dist="38100" dir="2700000" algn="tl">
                    <a:srgbClr val="000000">
                      <a:alpha val="43137"/>
                    </a:srgbClr>
                  </a:outerShdw>
                </a:effectLst>
              </a:rPr>
              <a:t> </a:t>
            </a:r>
            <a:r>
              <a:rPr lang="en-US" sz="2800" b="1" dirty="0" smtClean="0">
                <a:solidFill>
                  <a:srgbClr val="92D050"/>
                </a:solidFill>
                <a:effectLst>
                  <a:outerShdw blurRad="38100" dist="38100" dir="2700000" algn="tl">
                    <a:srgbClr val="000000">
                      <a:alpha val="43137"/>
                    </a:srgbClr>
                  </a:outerShdw>
                </a:effectLst>
              </a:rPr>
              <a:t/>
            </a:r>
            <a:br>
              <a:rPr lang="en-US" sz="2800" b="1" dirty="0" smtClean="0">
                <a:solidFill>
                  <a:srgbClr val="92D050"/>
                </a:solidFill>
                <a:effectLst>
                  <a:outerShdw blurRad="38100" dist="38100" dir="2700000" algn="tl">
                    <a:srgbClr val="000000">
                      <a:alpha val="43137"/>
                    </a:srgbClr>
                  </a:outerShdw>
                </a:effectLst>
              </a:rPr>
            </a:br>
            <a:r>
              <a:rPr lang="en-US" sz="2800" b="1" dirty="0" smtClean="0">
                <a:solidFill>
                  <a:srgbClr val="92D050"/>
                </a:solidFill>
                <a:effectLst>
                  <a:outerShdw blurRad="38100" dist="38100" dir="2700000" algn="tl">
                    <a:srgbClr val="000000">
                      <a:alpha val="43137"/>
                    </a:srgbClr>
                  </a:outerShdw>
                </a:effectLst>
              </a:rPr>
              <a:t>to </a:t>
            </a:r>
            <a:r>
              <a:rPr lang="en-US" sz="2800" b="1" dirty="0">
                <a:solidFill>
                  <a:srgbClr val="92D050"/>
                </a:solidFill>
                <a:effectLst>
                  <a:outerShdw blurRad="38100" dist="38100" dir="2700000" algn="tl">
                    <a:srgbClr val="000000">
                      <a:alpha val="43137"/>
                    </a:srgbClr>
                  </a:outerShdw>
                </a:effectLst>
              </a:rPr>
              <a:t>every man that </a:t>
            </a:r>
            <a:r>
              <a:rPr lang="en-US" sz="2800" b="1" dirty="0" err="1">
                <a:solidFill>
                  <a:srgbClr val="92D050"/>
                </a:solidFill>
                <a:effectLst>
                  <a:outerShdw blurRad="38100" dist="38100" dir="2700000" algn="tl">
                    <a:srgbClr val="000000">
                      <a:alpha val="43137"/>
                    </a:srgbClr>
                  </a:outerShdw>
                </a:effectLst>
              </a:rPr>
              <a:t>asketh</a:t>
            </a:r>
            <a:r>
              <a:rPr lang="en-US" sz="2800" b="1" dirty="0">
                <a:solidFill>
                  <a:srgbClr val="92D050"/>
                </a:solidFill>
                <a:effectLst>
                  <a:outerShdw blurRad="38100" dist="38100" dir="2700000" algn="tl">
                    <a:srgbClr val="000000">
                      <a:alpha val="43137"/>
                    </a:srgbClr>
                  </a:outerShdw>
                </a:effectLst>
              </a:rPr>
              <a:t> you a reason </a:t>
            </a:r>
            <a:r>
              <a:rPr lang="en-US" sz="2800" b="1" dirty="0">
                <a:solidFill>
                  <a:schemeClr val="accent6">
                    <a:lumMod val="20000"/>
                    <a:lumOff val="80000"/>
                  </a:schemeClr>
                </a:solidFill>
                <a:effectLst>
                  <a:outerShdw blurRad="38100" dist="38100" dir="2700000" algn="tl">
                    <a:srgbClr val="000000">
                      <a:alpha val="43137"/>
                    </a:srgbClr>
                  </a:outerShdw>
                </a:effectLst>
              </a:rPr>
              <a:t>of the </a:t>
            </a:r>
            <a:r>
              <a:rPr lang="en-US" sz="2800" b="1" dirty="0" smtClean="0">
                <a:solidFill>
                  <a:schemeClr val="accent6">
                    <a:lumMod val="20000"/>
                    <a:lumOff val="80000"/>
                  </a:schemeClr>
                </a:solidFill>
                <a:effectLst>
                  <a:outerShdw blurRad="38100" dist="38100" dir="2700000" algn="tl">
                    <a:srgbClr val="000000">
                      <a:alpha val="43137"/>
                    </a:srgbClr>
                  </a:outerShdw>
                </a:effectLst>
              </a:rPr>
              <a:t/>
            </a:r>
            <a:br>
              <a:rPr lang="en-US" sz="2800" b="1" dirty="0" smtClean="0">
                <a:solidFill>
                  <a:schemeClr val="accent6">
                    <a:lumMod val="20000"/>
                    <a:lumOff val="80000"/>
                  </a:schemeClr>
                </a:solidFill>
                <a:effectLst>
                  <a:outerShdw blurRad="38100" dist="38100" dir="2700000" algn="tl">
                    <a:srgbClr val="000000">
                      <a:alpha val="43137"/>
                    </a:srgbClr>
                  </a:outerShdw>
                </a:effectLst>
              </a:rPr>
            </a:br>
            <a:r>
              <a:rPr lang="en-US" sz="2800" b="1" dirty="0" smtClean="0">
                <a:solidFill>
                  <a:schemeClr val="accent6">
                    <a:lumMod val="20000"/>
                    <a:lumOff val="80000"/>
                  </a:schemeClr>
                </a:solidFill>
                <a:effectLst>
                  <a:outerShdw blurRad="38100" dist="38100" dir="2700000" algn="tl">
                    <a:srgbClr val="000000">
                      <a:alpha val="43137"/>
                    </a:srgbClr>
                  </a:outerShdw>
                </a:effectLst>
              </a:rPr>
              <a:t>hope </a:t>
            </a:r>
            <a:r>
              <a:rPr lang="en-US" sz="2800" b="1" dirty="0">
                <a:solidFill>
                  <a:schemeClr val="accent6">
                    <a:lumMod val="20000"/>
                    <a:lumOff val="80000"/>
                  </a:schemeClr>
                </a:solidFill>
                <a:effectLst>
                  <a:outerShdw blurRad="38100" dist="38100" dir="2700000" algn="tl">
                    <a:srgbClr val="000000">
                      <a:alpha val="43137"/>
                    </a:srgbClr>
                  </a:outerShdw>
                </a:effectLst>
              </a:rPr>
              <a:t>that is in you with meekness and </a:t>
            </a:r>
            <a:r>
              <a:rPr lang="en-US" sz="2800" b="1" dirty="0" smtClean="0">
                <a:solidFill>
                  <a:schemeClr val="accent6">
                    <a:lumMod val="20000"/>
                    <a:lumOff val="80000"/>
                  </a:schemeClr>
                </a:solidFill>
                <a:effectLst>
                  <a:outerShdw blurRad="38100" dist="38100" dir="2700000" algn="tl">
                    <a:srgbClr val="000000">
                      <a:alpha val="43137"/>
                    </a:srgbClr>
                  </a:outerShdw>
                </a:effectLst>
              </a:rPr>
              <a:t>fear.</a:t>
            </a:r>
            <a:endParaRPr lang="en-US" sz="2800" b="1" dirty="0">
              <a:solidFill>
                <a:schemeClr val="accent6">
                  <a:lumMod val="20000"/>
                  <a:lumOff val="80000"/>
                </a:schemeClr>
              </a:solidFill>
              <a:effectLst>
                <a:outerShdw blurRad="38100" dist="38100" dir="2700000" algn="tl">
                  <a:srgbClr val="000000">
                    <a:alpha val="43137"/>
                  </a:srgbClr>
                </a:outerShdw>
              </a:effectLst>
            </a:endParaRPr>
          </a:p>
          <a:p>
            <a:pPr marL="0" indent="0">
              <a:buNone/>
            </a:pPr>
            <a:endParaRPr lang="en-US" sz="2800" b="1" dirty="0" smtClean="0">
              <a:solidFill>
                <a:schemeClr val="accent6">
                  <a:lumMod val="20000"/>
                  <a:lumOff val="80000"/>
                </a:schemeClr>
              </a:solidFill>
              <a:effectLst>
                <a:outerShdw blurRad="38100" dist="38100" dir="2700000" algn="tl">
                  <a:srgbClr val="000000">
                    <a:alpha val="43137"/>
                  </a:srgbClr>
                </a:outerShdw>
              </a:effectLst>
            </a:endParaRPr>
          </a:p>
          <a:p>
            <a:pPr marL="0" indent="0">
              <a:buNone/>
            </a:pPr>
            <a:r>
              <a:rPr lang="en-US" sz="2800" b="1" dirty="0" smtClean="0">
                <a:solidFill>
                  <a:schemeClr val="accent2">
                    <a:lumMod val="60000"/>
                    <a:lumOff val="40000"/>
                  </a:schemeClr>
                </a:solidFill>
                <a:effectLst>
                  <a:outerShdw blurRad="38100" dist="38100" dir="2700000" algn="tl">
                    <a:srgbClr val="000000">
                      <a:alpha val="43137"/>
                    </a:srgbClr>
                  </a:outerShdw>
                </a:effectLst>
              </a:rPr>
              <a:t>Col 4:6   </a:t>
            </a:r>
            <a:r>
              <a:rPr lang="en-US" sz="2800" b="1" dirty="0" smtClean="0">
                <a:solidFill>
                  <a:srgbClr val="FFFFCC"/>
                </a:solidFill>
                <a:effectLst>
                  <a:outerShdw blurRad="38100" dist="38100" dir="2700000" algn="tl">
                    <a:srgbClr val="000000">
                      <a:alpha val="43137"/>
                    </a:srgbClr>
                  </a:outerShdw>
                </a:effectLst>
              </a:rPr>
              <a:t>Let </a:t>
            </a:r>
            <a:r>
              <a:rPr lang="en-US" sz="2800" b="1" dirty="0">
                <a:solidFill>
                  <a:srgbClr val="FFFFCC"/>
                </a:solidFill>
                <a:effectLst>
                  <a:outerShdw blurRad="38100" dist="38100" dir="2700000" algn="tl">
                    <a:srgbClr val="000000">
                      <a:alpha val="43137"/>
                    </a:srgbClr>
                  </a:outerShdw>
                </a:effectLst>
              </a:rPr>
              <a:t>your speech be </a:t>
            </a:r>
            <a:r>
              <a:rPr lang="en-US" sz="2800" b="1" dirty="0" smtClean="0">
                <a:solidFill>
                  <a:srgbClr val="FFFFCC"/>
                </a:solidFill>
                <a:effectLst>
                  <a:outerShdw blurRad="38100" dist="38100" dir="2700000" algn="tl">
                    <a:srgbClr val="000000">
                      <a:alpha val="43137"/>
                    </a:srgbClr>
                  </a:outerShdw>
                </a:effectLst>
              </a:rPr>
              <a:t>always </a:t>
            </a:r>
            <a:r>
              <a:rPr lang="en-US" sz="2800" b="1" dirty="0">
                <a:solidFill>
                  <a:srgbClr val="FFFFCC"/>
                </a:solidFill>
                <a:effectLst>
                  <a:outerShdw blurRad="38100" dist="38100" dir="2700000" algn="tl">
                    <a:srgbClr val="000000">
                      <a:alpha val="43137"/>
                    </a:srgbClr>
                  </a:outerShdw>
                </a:effectLst>
              </a:rPr>
              <a:t>with grace, seasoned with salt, </a:t>
            </a:r>
            <a:r>
              <a:rPr lang="en-US" sz="2800" b="1" dirty="0">
                <a:solidFill>
                  <a:srgbClr val="92D050"/>
                </a:solidFill>
                <a:effectLst>
                  <a:outerShdw blurRad="38100" dist="38100" dir="2700000" algn="tl">
                    <a:srgbClr val="000000">
                      <a:alpha val="43137"/>
                    </a:srgbClr>
                  </a:outerShdw>
                </a:effectLst>
              </a:rPr>
              <a:t>that ye may know how ye </a:t>
            </a:r>
            <a:r>
              <a:rPr lang="en-US" sz="2800" b="1" dirty="0" smtClean="0">
                <a:solidFill>
                  <a:srgbClr val="92D050"/>
                </a:solidFill>
                <a:effectLst>
                  <a:outerShdw blurRad="38100" dist="38100" dir="2700000" algn="tl">
                    <a:srgbClr val="000000">
                      <a:alpha val="43137"/>
                    </a:srgbClr>
                  </a:outerShdw>
                </a:effectLst>
              </a:rPr>
              <a:t/>
            </a:r>
            <a:br>
              <a:rPr lang="en-US" sz="2800" b="1" dirty="0" smtClean="0">
                <a:solidFill>
                  <a:srgbClr val="92D050"/>
                </a:solidFill>
                <a:effectLst>
                  <a:outerShdw blurRad="38100" dist="38100" dir="2700000" algn="tl">
                    <a:srgbClr val="000000">
                      <a:alpha val="43137"/>
                    </a:srgbClr>
                  </a:outerShdw>
                </a:effectLst>
              </a:rPr>
            </a:br>
            <a:r>
              <a:rPr lang="en-US" sz="2800" b="1" dirty="0" smtClean="0">
                <a:solidFill>
                  <a:srgbClr val="92D050"/>
                </a:solidFill>
                <a:effectLst>
                  <a:outerShdw blurRad="38100" dist="38100" dir="2700000" algn="tl">
                    <a:srgbClr val="000000">
                      <a:alpha val="43137"/>
                    </a:srgbClr>
                  </a:outerShdw>
                </a:effectLst>
              </a:rPr>
              <a:t>ought </a:t>
            </a:r>
            <a:r>
              <a:rPr lang="en-US" sz="2800" b="1" dirty="0">
                <a:solidFill>
                  <a:srgbClr val="92D050"/>
                </a:solidFill>
                <a:effectLst>
                  <a:outerShdw blurRad="38100" dist="38100" dir="2700000" algn="tl">
                    <a:srgbClr val="000000">
                      <a:alpha val="43137"/>
                    </a:srgbClr>
                  </a:outerShdw>
                </a:effectLst>
              </a:rPr>
              <a:t>to answer every man</a:t>
            </a:r>
            <a:r>
              <a:rPr lang="en-US" sz="2800" b="1" dirty="0" smtClean="0">
                <a:solidFill>
                  <a:srgbClr val="92D050"/>
                </a:solidFill>
                <a:effectLst>
                  <a:outerShdw blurRad="38100" dist="38100" dir="2700000" algn="tl">
                    <a:srgbClr val="000000">
                      <a:alpha val="43137"/>
                    </a:srgbClr>
                  </a:outerShdw>
                </a:effectLst>
              </a:rPr>
              <a:t>.</a:t>
            </a:r>
            <a:endParaRPr lang="en-US" sz="2800" b="1" dirty="0">
              <a:solidFill>
                <a:srgbClr val="92D05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a:xfrm>
            <a:off x="6934200" y="6483910"/>
            <a:ext cx="2133600" cy="365125"/>
          </a:xfrm>
        </p:spPr>
        <p:txBody>
          <a:bodyPr/>
          <a:lstStyle/>
          <a:p>
            <a:fld id="{F9EA9ADF-BF16-47CA-967F-74531E511AEB}" type="slidenum">
              <a:rPr lang="en-US" smtClean="0">
                <a:solidFill>
                  <a:schemeClr val="bg1"/>
                </a:solidFill>
              </a:rPr>
              <a:t>52</a:t>
            </a:fld>
            <a:endParaRPr lang="en-US" dirty="0">
              <a:solidFill>
                <a:schemeClr val="bg1"/>
              </a:solidFill>
            </a:endParaRPr>
          </a:p>
        </p:txBody>
      </p:sp>
      <p:sp>
        <p:nvSpPr>
          <p:cNvPr id="7" name="Text Placeholder 6"/>
          <p:cNvSpPr txBox="1">
            <a:spLocks/>
          </p:cNvSpPr>
          <p:nvPr/>
        </p:nvSpPr>
        <p:spPr>
          <a:xfrm>
            <a:off x="518160" y="152400"/>
            <a:ext cx="8397240" cy="1671316"/>
          </a:xfrm>
          <a:prstGeom prst="rect">
            <a:avLst/>
          </a:prstGeom>
          <a:noFill/>
          <a:ln w="5715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Highest WORDS of Recommendation</a:t>
            </a:r>
            <a:endParaRPr lang="en-US" sz="1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a:p>
            <a:pPr marL="0" indent="0" algn="ctr">
              <a:buNone/>
            </a:pPr>
            <a:r>
              <a:rPr lang="en-US" sz="12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 </a:t>
            </a:r>
          </a:p>
          <a:p>
            <a:pPr marL="0" indent="0" algn="ctr">
              <a:buNone/>
            </a:pPr>
            <a:r>
              <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1 Peter 3:15 &amp; Col </a:t>
            </a:r>
            <a:r>
              <a:rPr lang="en-US" sz="3600" b="1" dirty="0" smtClean="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4:6</a:t>
            </a:r>
            <a:endPar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414647809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1435" y="6492875"/>
            <a:ext cx="2133600" cy="365125"/>
          </a:xfrm>
        </p:spPr>
        <p:txBody>
          <a:bodyPr/>
          <a:lstStyle/>
          <a:p>
            <a:fld id="{F9EA9ADF-BF16-47CA-967F-74531E511AEB}" type="slidenum">
              <a:rPr lang="en-US" smtClean="0">
                <a:solidFill>
                  <a:schemeClr val="bg1"/>
                </a:solidFill>
              </a:rPr>
              <a:t>53</a:t>
            </a:fld>
            <a:endParaRPr lang="en-US" dirty="0">
              <a:solidFill>
                <a:schemeClr val="bg1"/>
              </a:solidFill>
            </a:endParaRPr>
          </a:p>
        </p:txBody>
      </p:sp>
      <p:pic>
        <p:nvPicPr>
          <p:cNvPr id="5123" name="Picture 3" descr="C:\Users\Rae\Desktop\do boy glass.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402975" y="-69451"/>
            <a:ext cx="1762261" cy="210139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9144000" cy="874097"/>
          </a:xfrm>
          <a:prstGeom prst="rect">
            <a:avLst/>
          </a:prstGeom>
          <a:noFill/>
          <a:effectLst>
            <a:glow rad="228600">
              <a:schemeClr val="accent2">
                <a:satMod val="175000"/>
                <a:alpha val="40000"/>
              </a:schemeClr>
            </a:glow>
          </a:effectLst>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The Final Goal:  A Peculiar People</a:t>
            </a:r>
            <a:endParaRPr lang="en-US" sz="4000" dirty="0">
              <a:latin typeface="Arial Rounded MT Bold" pitchFamily="34" charset="0"/>
            </a:endParaRPr>
          </a:p>
        </p:txBody>
      </p:sp>
      <p:sp>
        <p:nvSpPr>
          <p:cNvPr id="3" name="Content Placeholder 2"/>
          <p:cNvSpPr>
            <a:spLocks noGrp="1"/>
          </p:cNvSpPr>
          <p:nvPr>
            <p:ph idx="1"/>
          </p:nvPr>
        </p:nvSpPr>
        <p:spPr>
          <a:xfrm>
            <a:off x="304800" y="990601"/>
            <a:ext cx="8534400" cy="5562600"/>
          </a:xfrm>
        </p:spPr>
        <p:txBody>
          <a:bodyPr>
            <a:normAutofit fontScale="92500" lnSpcReduction="20000"/>
            <a:scene3d>
              <a:camera prst="orthographicFront"/>
              <a:lightRig rig="threePt" dir="t"/>
            </a:scene3d>
            <a:sp3d extrusionH="57150">
              <a:bevelT w="38100" h="38100"/>
            </a:sp3d>
          </a:bodyPr>
          <a:lstStyle/>
          <a:p>
            <a:pPr marL="0" indent="0">
              <a:buNone/>
            </a:pPr>
            <a:r>
              <a:rPr lang="en-US" b="1" dirty="0">
                <a:solidFill>
                  <a:srgbClr val="663300"/>
                </a:solidFill>
              </a:rPr>
              <a:t>1 Peter 2:9  </a:t>
            </a:r>
            <a:r>
              <a:rPr lang="en-US" b="1" dirty="0">
                <a:solidFill>
                  <a:srgbClr val="0070C0"/>
                </a:solidFill>
              </a:rPr>
              <a:t>But ye are a chosen generation, a royal priesthood, an holy nation, a peculiar people; that ye should </a:t>
            </a:r>
            <a:r>
              <a:rPr lang="en-US" b="1" dirty="0" err="1">
                <a:solidFill>
                  <a:srgbClr val="0070C0"/>
                </a:solidFill>
              </a:rPr>
              <a:t>shew</a:t>
            </a:r>
            <a:r>
              <a:rPr lang="en-US" b="1" dirty="0">
                <a:solidFill>
                  <a:srgbClr val="0070C0"/>
                </a:solidFill>
              </a:rPr>
              <a:t> forth the praises of him who hath called you out of darkness into his </a:t>
            </a:r>
            <a:r>
              <a:rPr lang="en-US" b="1" dirty="0" err="1">
                <a:solidFill>
                  <a:srgbClr val="0070C0"/>
                </a:solidFill>
              </a:rPr>
              <a:t>marvellous</a:t>
            </a:r>
            <a:r>
              <a:rPr lang="en-US" b="1" dirty="0">
                <a:solidFill>
                  <a:srgbClr val="0070C0"/>
                </a:solidFill>
              </a:rPr>
              <a:t> light:</a:t>
            </a:r>
          </a:p>
          <a:p>
            <a:pPr marL="0" indent="0">
              <a:buNone/>
            </a:pPr>
            <a:r>
              <a:rPr lang="en-US" b="1" dirty="0" smtClean="0">
                <a:solidFill>
                  <a:srgbClr val="663300"/>
                </a:solidFill>
              </a:rPr>
              <a:t>Isa 9:2  </a:t>
            </a:r>
            <a:r>
              <a:rPr lang="en-US" b="1" dirty="0" smtClean="0">
                <a:solidFill>
                  <a:schemeClr val="accent3">
                    <a:lumMod val="50000"/>
                  </a:schemeClr>
                </a:solidFill>
              </a:rPr>
              <a:t>The </a:t>
            </a:r>
            <a:r>
              <a:rPr lang="en-US" b="1" dirty="0">
                <a:solidFill>
                  <a:schemeClr val="accent3">
                    <a:lumMod val="50000"/>
                  </a:schemeClr>
                </a:solidFill>
              </a:rPr>
              <a:t>people that walked in darkness </a:t>
            </a:r>
            <a:r>
              <a:rPr lang="en-US" b="1" dirty="0" smtClean="0">
                <a:solidFill>
                  <a:schemeClr val="accent3">
                    <a:lumMod val="50000"/>
                  </a:schemeClr>
                </a:solidFill>
              </a:rPr>
              <a:t/>
            </a:r>
            <a:br>
              <a:rPr lang="en-US" b="1" dirty="0" smtClean="0">
                <a:solidFill>
                  <a:schemeClr val="accent3">
                    <a:lumMod val="50000"/>
                  </a:schemeClr>
                </a:solidFill>
              </a:rPr>
            </a:br>
            <a:r>
              <a:rPr lang="en-US" b="1" dirty="0" smtClean="0">
                <a:solidFill>
                  <a:schemeClr val="accent3">
                    <a:lumMod val="50000"/>
                  </a:schemeClr>
                </a:solidFill>
              </a:rPr>
              <a:t>have </a:t>
            </a:r>
            <a:r>
              <a:rPr lang="en-US" b="1" dirty="0">
                <a:solidFill>
                  <a:schemeClr val="accent3">
                    <a:lumMod val="50000"/>
                  </a:schemeClr>
                </a:solidFill>
              </a:rPr>
              <a:t>seen a great light: </a:t>
            </a:r>
            <a:r>
              <a:rPr lang="en-US" b="1" dirty="0" smtClean="0">
                <a:solidFill>
                  <a:schemeClr val="accent3">
                    <a:lumMod val="50000"/>
                  </a:schemeClr>
                </a:solidFill>
              </a:rPr>
              <a:t> </a:t>
            </a:r>
            <a:r>
              <a:rPr lang="en-US" sz="2200" dirty="0" smtClean="0">
                <a:solidFill>
                  <a:srgbClr val="663300"/>
                </a:solidFill>
              </a:rPr>
              <a:t>(Also see Matt 4:16.)</a:t>
            </a:r>
            <a:endParaRPr lang="en-US" sz="3000" dirty="0" smtClean="0">
              <a:solidFill>
                <a:srgbClr val="0070C0"/>
              </a:solidFill>
            </a:endParaRPr>
          </a:p>
          <a:p>
            <a:pPr marL="0" indent="0">
              <a:buNone/>
            </a:pPr>
            <a:r>
              <a:rPr lang="en-US" b="1" dirty="0">
                <a:solidFill>
                  <a:srgbClr val="663300"/>
                </a:solidFill>
              </a:rPr>
              <a:t>Luke </a:t>
            </a:r>
            <a:r>
              <a:rPr lang="en-US" b="1" dirty="0" smtClean="0">
                <a:solidFill>
                  <a:srgbClr val="663300"/>
                </a:solidFill>
              </a:rPr>
              <a:t>8:17  </a:t>
            </a:r>
            <a:r>
              <a:rPr lang="en-US" b="1" dirty="0" smtClean="0">
                <a:solidFill>
                  <a:srgbClr val="0070C0"/>
                </a:solidFill>
              </a:rPr>
              <a:t>For </a:t>
            </a:r>
            <a:r>
              <a:rPr lang="en-US" b="1" dirty="0">
                <a:solidFill>
                  <a:srgbClr val="0070C0"/>
                </a:solidFill>
              </a:rPr>
              <a:t>nothing is secret, </a:t>
            </a:r>
            <a:r>
              <a:rPr lang="en-US" b="1" dirty="0" smtClean="0">
                <a:solidFill>
                  <a:srgbClr val="0070C0"/>
                </a:solidFill>
              </a:rPr>
              <a:t/>
            </a:r>
            <a:br>
              <a:rPr lang="en-US" b="1" dirty="0" smtClean="0">
                <a:solidFill>
                  <a:srgbClr val="0070C0"/>
                </a:solidFill>
              </a:rPr>
            </a:br>
            <a:r>
              <a:rPr lang="en-US" b="1" dirty="0" smtClean="0">
                <a:solidFill>
                  <a:srgbClr val="0070C0"/>
                </a:solidFill>
              </a:rPr>
              <a:t>that </a:t>
            </a:r>
            <a:r>
              <a:rPr lang="en-US" b="1" dirty="0">
                <a:solidFill>
                  <a:srgbClr val="0070C0"/>
                </a:solidFill>
              </a:rPr>
              <a:t>shall not be made manifest; </a:t>
            </a:r>
            <a:r>
              <a:rPr lang="en-US" b="1" dirty="0" smtClean="0">
                <a:solidFill>
                  <a:srgbClr val="0070C0"/>
                </a:solidFill>
              </a:rPr>
              <a:t/>
            </a:r>
            <a:br>
              <a:rPr lang="en-US" b="1" dirty="0" smtClean="0">
                <a:solidFill>
                  <a:srgbClr val="0070C0"/>
                </a:solidFill>
              </a:rPr>
            </a:br>
            <a:r>
              <a:rPr lang="en-US" b="1" dirty="0" smtClean="0">
                <a:solidFill>
                  <a:srgbClr val="0070C0"/>
                </a:solidFill>
              </a:rPr>
              <a:t>neither </a:t>
            </a:r>
            <a:r>
              <a:rPr lang="en-US" b="1" dirty="0">
                <a:solidFill>
                  <a:srgbClr val="0070C0"/>
                </a:solidFill>
              </a:rPr>
              <a:t>any thing hid, that shall </a:t>
            </a:r>
            <a:r>
              <a:rPr lang="en-US" b="1" dirty="0" smtClean="0">
                <a:solidFill>
                  <a:srgbClr val="0070C0"/>
                </a:solidFill>
              </a:rPr>
              <a:t/>
            </a:r>
            <a:br>
              <a:rPr lang="en-US" b="1" dirty="0" smtClean="0">
                <a:solidFill>
                  <a:srgbClr val="0070C0"/>
                </a:solidFill>
              </a:rPr>
            </a:br>
            <a:r>
              <a:rPr lang="en-US" b="1" dirty="0" smtClean="0">
                <a:solidFill>
                  <a:srgbClr val="0070C0"/>
                </a:solidFill>
              </a:rPr>
              <a:t>not </a:t>
            </a:r>
            <a:r>
              <a:rPr lang="en-US" b="1" dirty="0">
                <a:solidFill>
                  <a:srgbClr val="0070C0"/>
                </a:solidFill>
              </a:rPr>
              <a:t>be known and come abroad</a:t>
            </a:r>
            <a:r>
              <a:rPr lang="en-US" b="1" dirty="0" smtClean="0">
                <a:solidFill>
                  <a:srgbClr val="0070C0"/>
                </a:solidFill>
              </a:rPr>
              <a:t>.</a:t>
            </a:r>
          </a:p>
          <a:p>
            <a:pPr marL="0" indent="0">
              <a:buNone/>
            </a:pPr>
            <a:r>
              <a:rPr lang="en-US" b="1" dirty="0">
                <a:solidFill>
                  <a:srgbClr val="663300"/>
                </a:solidFill>
              </a:rPr>
              <a:t>Luke </a:t>
            </a:r>
            <a:r>
              <a:rPr lang="en-US" b="1" dirty="0" smtClean="0">
                <a:solidFill>
                  <a:srgbClr val="663300"/>
                </a:solidFill>
              </a:rPr>
              <a:t>12:2  </a:t>
            </a:r>
            <a:r>
              <a:rPr lang="en-US" b="1" dirty="0" smtClean="0">
                <a:solidFill>
                  <a:schemeClr val="accent2">
                    <a:lumMod val="75000"/>
                  </a:schemeClr>
                </a:solidFill>
              </a:rPr>
              <a:t>For </a:t>
            </a:r>
            <a:r>
              <a:rPr lang="en-US" b="1" dirty="0">
                <a:solidFill>
                  <a:schemeClr val="accent2">
                    <a:lumMod val="75000"/>
                  </a:schemeClr>
                </a:solidFill>
              </a:rPr>
              <a:t>there is nothing </a:t>
            </a: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covered</a:t>
            </a:r>
            <a:r>
              <a:rPr lang="en-US" b="1" dirty="0">
                <a:solidFill>
                  <a:schemeClr val="accent2">
                    <a:lumMod val="75000"/>
                  </a:schemeClr>
                </a:solidFill>
              </a:rPr>
              <a:t>, </a:t>
            </a:r>
            <a:r>
              <a:rPr lang="en-US" b="1" dirty="0" smtClean="0">
                <a:solidFill>
                  <a:schemeClr val="accent2">
                    <a:lumMod val="75000"/>
                  </a:schemeClr>
                </a:solidFill>
              </a:rPr>
              <a:t>that </a:t>
            </a:r>
            <a:r>
              <a:rPr lang="en-US" b="1" dirty="0">
                <a:solidFill>
                  <a:schemeClr val="accent2">
                    <a:lumMod val="75000"/>
                  </a:schemeClr>
                </a:solidFill>
              </a:rPr>
              <a:t>shall not be </a:t>
            </a: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revealed</a:t>
            </a:r>
            <a:r>
              <a:rPr lang="en-US" b="1" dirty="0">
                <a:solidFill>
                  <a:schemeClr val="accent2">
                    <a:lumMod val="75000"/>
                  </a:schemeClr>
                </a:solidFill>
              </a:rPr>
              <a:t>; </a:t>
            </a:r>
            <a:r>
              <a:rPr lang="en-US" b="1" dirty="0" smtClean="0">
                <a:solidFill>
                  <a:schemeClr val="accent2">
                    <a:lumMod val="75000"/>
                  </a:schemeClr>
                </a:solidFill>
              </a:rPr>
              <a:t>neither </a:t>
            </a:r>
            <a:r>
              <a:rPr lang="en-US" b="1" dirty="0">
                <a:solidFill>
                  <a:schemeClr val="accent2">
                    <a:lumMod val="75000"/>
                  </a:schemeClr>
                </a:solidFill>
              </a:rPr>
              <a:t>hid, </a:t>
            </a: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that </a:t>
            </a:r>
            <a:r>
              <a:rPr lang="en-US" b="1" dirty="0">
                <a:solidFill>
                  <a:schemeClr val="accent2">
                    <a:lumMod val="75000"/>
                  </a:schemeClr>
                </a:solidFill>
              </a:rPr>
              <a:t>shall </a:t>
            </a:r>
            <a:r>
              <a:rPr lang="en-US" b="1" dirty="0" smtClean="0">
                <a:solidFill>
                  <a:schemeClr val="accent2">
                    <a:lumMod val="75000"/>
                  </a:schemeClr>
                </a:solidFill>
              </a:rPr>
              <a:t>not </a:t>
            </a:r>
            <a:r>
              <a:rPr lang="en-US" b="1" dirty="0">
                <a:solidFill>
                  <a:schemeClr val="accent2">
                    <a:lumMod val="75000"/>
                  </a:schemeClr>
                </a:solidFill>
              </a:rPr>
              <a:t>be known</a:t>
            </a:r>
            <a:r>
              <a:rPr lang="en-US" b="1" dirty="0" smtClean="0">
                <a:solidFill>
                  <a:schemeClr val="accent2">
                    <a:lumMod val="75000"/>
                  </a:schemeClr>
                </a:solidFill>
              </a:rPr>
              <a:t>.</a:t>
            </a:r>
            <a:endParaRPr lang="en-US" dirty="0"/>
          </a:p>
        </p:txBody>
      </p:sp>
    </p:spTree>
    <p:extLst>
      <p:ext uri="{BB962C8B-B14F-4D97-AF65-F5344CB8AC3E}">
        <p14:creationId xmlns:p14="http://schemas.microsoft.com/office/powerpoint/2010/main" val="447872599"/>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83506" y="6457016"/>
            <a:ext cx="2133600" cy="365125"/>
          </a:xfrm>
        </p:spPr>
        <p:txBody>
          <a:bodyPr/>
          <a:lstStyle/>
          <a:p>
            <a:fld id="{F9EA9ADF-BF16-47CA-967F-74531E511AEB}" type="slidenum">
              <a:rPr lang="en-US" smtClean="0">
                <a:solidFill>
                  <a:schemeClr val="bg1"/>
                </a:solidFill>
              </a:rPr>
              <a:t>54</a:t>
            </a:fld>
            <a:endParaRPr lang="en-US" dirty="0">
              <a:solidFill>
                <a:schemeClr val="bg1"/>
              </a:solidFill>
            </a:endParaRPr>
          </a:p>
        </p:txBody>
      </p:sp>
      <p:pic>
        <p:nvPicPr>
          <p:cNvPr id="5123" name="Picture 3" descr="C:\Users\Rae\Desktop\do boy glass.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619999" y="1"/>
            <a:ext cx="1545236" cy="184260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9144000" cy="874097"/>
          </a:xfrm>
          <a:prstGeom prst="rect">
            <a:avLst/>
          </a:prstGeom>
          <a:noFill/>
          <a:effectLst>
            <a:glow rad="228600">
              <a:schemeClr val="accent2">
                <a:satMod val="175000"/>
                <a:alpha val="40000"/>
              </a:schemeClr>
            </a:glow>
          </a:effectLst>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 Mandate </a:t>
            </a:r>
            <a:r>
              <a:rPr lang="en-US" sz="4000" b="1" dirty="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F</a:t>
            </a:r>
            <a:r>
              <a:rPr lang="en-US" sz="4000" b="1" dirty="0" smtClean="0">
                <a:ln w="11430"/>
                <a:solidFill>
                  <a:schemeClr val="accent2">
                    <a:lumMod val="75000"/>
                  </a:schemeClr>
                </a:solidFill>
                <a:effectLst>
                  <a:outerShdw blurRad="50800" dist="39000" dir="5460000" algn="tl">
                    <a:srgbClr val="000000">
                      <a:alpha val="38000"/>
                    </a:srgbClr>
                  </a:outerShdw>
                </a:effectLst>
                <a:latin typeface="Arial Rounded MT Bold" pitchFamily="34" charset="0"/>
              </a:rPr>
              <a:t>or A Peculiar People</a:t>
            </a:r>
            <a:endParaRPr lang="en-US" sz="4000" dirty="0">
              <a:latin typeface="Arial Rounded MT Bold" pitchFamily="34" charset="0"/>
            </a:endParaRPr>
          </a:p>
        </p:txBody>
      </p:sp>
      <p:sp>
        <p:nvSpPr>
          <p:cNvPr id="3" name="Content Placeholder 2"/>
          <p:cNvSpPr>
            <a:spLocks noGrp="1"/>
          </p:cNvSpPr>
          <p:nvPr>
            <p:ph idx="1"/>
          </p:nvPr>
        </p:nvSpPr>
        <p:spPr>
          <a:xfrm>
            <a:off x="228600" y="874097"/>
            <a:ext cx="8763000" cy="5983903"/>
          </a:xfrm>
        </p:spPr>
        <p:txBody>
          <a:bodyPr>
            <a:normAutofit fontScale="77500" lnSpcReduction="20000"/>
            <a:scene3d>
              <a:camera prst="orthographicFront"/>
              <a:lightRig rig="threePt" dir="t"/>
            </a:scene3d>
            <a:sp3d extrusionH="57150">
              <a:bevelT w="38100" h="38100"/>
            </a:sp3d>
          </a:bodyPr>
          <a:lstStyle/>
          <a:p>
            <a:pPr marL="0" indent="0">
              <a:buNone/>
            </a:pPr>
            <a:r>
              <a:rPr lang="en-US" sz="4600" b="1" dirty="0" smtClean="0">
                <a:ln w="1905"/>
                <a:solidFill>
                  <a:srgbClr val="0070C0"/>
                </a:solidFill>
                <a:effectLst>
                  <a:innerShdw blurRad="69850" dist="43180" dir="5400000">
                    <a:srgbClr val="000000">
                      <a:alpha val="65000"/>
                    </a:srgbClr>
                  </a:innerShdw>
                </a:effectLst>
              </a:rPr>
              <a:t>                              2 Timothy 2</a:t>
            </a:r>
          </a:p>
          <a:p>
            <a:pPr marL="0" indent="0">
              <a:buNone/>
            </a:pPr>
            <a:r>
              <a:rPr lang="en-US" b="1" dirty="0" smtClean="0">
                <a:solidFill>
                  <a:srgbClr val="663300"/>
                </a:solidFill>
              </a:rPr>
              <a:t>2  </a:t>
            </a:r>
            <a:r>
              <a:rPr lang="en-US" b="1" dirty="0" smtClean="0">
                <a:solidFill>
                  <a:srgbClr val="7030A0"/>
                </a:solidFill>
              </a:rPr>
              <a:t>And </a:t>
            </a:r>
            <a:r>
              <a:rPr lang="en-US" b="1" dirty="0">
                <a:solidFill>
                  <a:srgbClr val="7030A0"/>
                </a:solidFill>
              </a:rPr>
              <a:t>the things that you have heard from me among many witnesses, </a:t>
            </a:r>
            <a:r>
              <a:rPr lang="en-US" b="1" dirty="0">
                <a:solidFill>
                  <a:srgbClr val="00B050"/>
                </a:solidFill>
              </a:rPr>
              <a:t>commit these to faithful men who will be able to teach others also. </a:t>
            </a:r>
            <a:r>
              <a:rPr lang="en-US" b="1" dirty="0" smtClean="0">
                <a:solidFill>
                  <a:srgbClr val="00B050"/>
                </a:solidFill>
              </a:rPr>
              <a:t> </a:t>
            </a:r>
          </a:p>
          <a:p>
            <a:pPr marL="0" indent="0">
              <a:buNone/>
            </a:pPr>
            <a:r>
              <a:rPr lang="en-US" b="1" dirty="0" smtClean="0">
                <a:solidFill>
                  <a:srgbClr val="663300"/>
                </a:solidFill>
              </a:rPr>
              <a:t>7  </a:t>
            </a:r>
            <a:r>
              <a:rPr lang="en-US" b="1" dirty="0">
                <a:solidFill>
                  <a:srgbClr val="7030A0"/>
                </a:solidFill>
              </a:rPr>
              <a:t>Consider what I say, and </a:t>
            </a:r>
            <a:r>
              <a:rPr lang="en-US" b="1" dirty="0">
                <a:solidFill>
                  <a:srgbClr val="0070C0"/>
                </a:solidFill>
              </a:rPr>
              <a:t>may </a:t>
            </a:r>
            <a:r>
              <a:rPr lang="en-US" b="1" dirty="0" smtClean="0">
                <a:solidFill>
                  <a:srgbClr val="0070C0"/>
                </a:solidFill>
              </a:rPr>
              <a:t>Yahuah </a:t>
            </a:r>
            <a:br>
              <a:rPr lang="en-US" b="1" dirty="0" smtClean="0">
                <a:solidFill>
                  <a:srgbClr val="0070C0"/>
                </a:solidFill>
              </a:rPr>
            </a:br>
            <a:r>
              <a:rPr lang="en-US" b="1" dirty="0" smtClean="0">
                <a:solidFill>
                  <a:srgbClr val="0070C0"/>
                </a:solidFill>
              </a:rPr>
              <a:t>give you </a:t>
            </a:r>
            <a:r>
              <a:rPr lang="en-US" b="1" dirty="0">
                <a:solidFill>
                  <a:srgbClr val="0070C0"/>
                </a:solidFill>
              </a:rPr>
              <a:t>understanding in all things. </a:t>
            </a:r>
          </a:p>
          <a:p>
            <a:pPr marL="0" indent="0">
              <a:buNone/>
            </a:pPr>
            <a:endParaRPr lang="en-US" sz="1400" b="1" dirty="0">
              <a:solidFill>
                <a:srgbClr val="663300"/>
              </a:solidFill>
            </a:endParaRPr>
          </a:p>
          <a:p>
            <a:pPr marL="0" indent="0">
              <a:buNone/>
            </a:pPr>
            <a:r>
              <a:rPr lang="en-US" b="1" dirty="0" smtClean="0">
                <a:solidFill>
                  <a:srgbClr val="663300"/>
                </a:solidFill>
              </a:rPr>
              <a:t>15  </a:t>
            </a:r>
            <a:r>
              <a:rPr lang="en-US" b="1" dirty="0">
                <a:solidFill>
                  <a:srgbClr val="00B050"/>
                </a:solidFill>
              </a:rPr>
              <a:t>Be diligent to present yourself </a:t>
            </a:r>
            <a:r>
              <a:rPr lang="en-US" b="1" dirty="0" smtClean="0">
                <a:solidFill>
                  <a:srgbClr val="00B050"/>
                </a:solidFill>
              </a:rPr>
              <a:t/>
            </a:r>
            <a:br>
              <a:rPr lang="en-US" b="1" dirty="0" smtClean="0">
                <a:solidFill>
                  <a:srgbClr val="00B050"/>
                </a:solidFill>
              </a:rPr>
            </a:br>
            <a:r>
              <a:rPr lang="en-US" b="1" dirty="0" smtClean="0">
                <a:solidFill>
                  <a:srgbClr val="00B050"/>
                </a:solidFill>
              </a:rPr>
              <a:t>approved </a:t>
            </a:r>
            <a:r>
              <a:rPr lang="en-US" b="1" dirty="0">
                <a:solidFill>
                  <a:srgbClr val="00B050"/>
                </a:solidFill>
              </a:rPr>
              <a:t>to </a:t>
            </a:r>
            <a:r>
              <a:rPr lang="en-US" b="1" dirty="0" smtClean="0">
                <a:solidFill>
                  <a:srgbClr val="0070C0"/>
                </a:solidFill>
              </a:rPr>
              <a:t>Yahuah,</a:t>
            </a:r>
            <a:r>
              <a:rPr lang="en-US" b="1" dirty="0" smtClean="0">
                <a:solidFill>
                  <a:srgbClr val="00B050"/>
                </a:solidFill>
              </a:rPr>
              <a:t> </a:t>
            </a:r>
            <a:r>
              <a:rPr lang="en-US" b="1" dirty="0">
                <a:solidFill>
                  <a:srgbClr val="00B050"/>
                </a:solidFill>
              </a:rPr>
              <a:t>a worker who </a:t>
            </a:r>
            <a:r>
              <a:rPr lang="en-US" b="1" dirty="0" smtClean="0">
                <a:solidFill>
                  <a:srgbClr val="00B050"/>
                </a:solidFill>
              </a:rPr>
              <a:t/>
            </a:r>
            <a:br>
              <a:rPr lang="en-US" b="1" dirty="0" smtClean="0">
                <a:solidFill>
                  <a:srgbClr val="00B050"/>
                </a:solidFill>
              </a:rPr>
            </a:br>
            <a:r>
              <a:rPr lang="en-US" b="1" dirty="0" smtClean="0">
                <a:solidFill>
                  <a:srgbClr val="00B050"/>
                </a:solidFill>
              </a:rPr>
              <a:t>does not </a:t>
            </a:r>
            <a:r>
              <a:rPr lang="en-US" b="1" dirty="0">
                <a:solidFill>
                  <a:srgbClr val="00B050"/>
                </a:solidFill>
              </a:rPr>
              <a:t>need to be ashamed, </a:t>
            </a:r>
            <a:r>
              <a:rPr lang="en-US" b="1" dirty="0" smtClean="0">
                <a:solidFill>
                  <a:srgbClr val="00B050"/>
                </a:solidFill>
              </a:rPr>
              <a:t/>
            </a:r>
            <a:br>
              <a:rPr lang="en-US" b="1" dirty="0" smtClean="0">
                <a:solidFill>
                  <a:srgbClr val="00B050"/>
                </a:solidFill>
              </a:rPr>
            </a:br>
            <a:r>
              <a:rPr lang="en-US" b="1" dirty="0" smtClean="0">
                <a:solidFill>
                  <a:srgbClr val="0070C0"/>
                </a:solidFill>
              </a:rPr>
              <a:t>rightly dividing the </a:t>
            </a:r>
            <a:r>
              <a:rPr lang="en-US" b="1" dirty="0">
                <a:solidFill>
                  <a:srgbClr val="0070C0"/>
                </a:solidFill>
              </a:rPr>
              <a:t>word of truth. </a:t>
            </a:r>
            <a:endParaRPr lang="en-US" b="1" dirty="0" smtClean="0">
              <a:solidFill>
                <a:srgbClr val="0070C0"/>
              </a:solidFill>
            </a:endParaRPr>
          </a:p>
          <a:p>
            <a:pPr marL="0" indent="0">
              <a:buNone/>
            </a:pPr>
            <a:r>
              <a:rPr lang="en-US" b="1" dirty="0" smtClean="0">
                <a:solidFill>
                  <a:srgbClr val="663300"/>
                </a:solidFill>
              </a:rPr>
              <a:t>24  </a:t>
            </a:r>
            <a:r>
              <a:rPr lang="en-US" b="1" dirty="0">
                <a:solidFill>
                  <a:srgbClr val="00B050"/>
                </a:solidFill>
              </a:rPr>
              <a:t>And a servant of </a:t>
            </a:r>
            <a:r>
              <a:rPr lang="en-US" b="1" dirty="0" smtClean="0">
                <a:solidFill>
                  <a:srgbClr val="0070C0"/>
                </a:solidFill>
              </a:rPr>
              <a:t>Yahuah</a:t>
            </a:r>
            <a:r>
              <a:rPr lang="en-US" b="1" dirty="0" smtClean="0">
                <a:solidFill>
                  <a:srgbClr val="00B050"/>
                </a:solidFill>
              </a:rPr>
              <a:t> </a:t>
            </a:r>
            <a:r>
              <a:rPr lang="en-US" b="1" dirty="0">
                <a:solidFill>
                  <a:srgbClr val="00B050"/>
                </a:solidFill>
              </a:rPr>
              <a:t>must </a:t>
            </a:r>
            <a:r>
              <a:rPr lang="en-US" b="1" dirty="0" smtClean="0">
                <a:solidFill>
                  <a:srgbClr val="00B050"/>
                </a:solidFill>
              </a:rPr>
              <a:t>not quarrel</a:t>
            </a:r>
            <a:br>
              <a:rPr lang="en-US" b="1" dirty="0" smtClean="0">
                <a:solidFill>
                  <a:srgbClr val="00B050"/>
                </a:solidFill>
              </a:rPr>
            </a:br>
            <a:r>
              <a:rPr lang="en-US" b="1" dirty="0" smtClean="0">
                <a:solidFill>
                  <a:srgbClr val="00B050"/>
                </a:solidFill>
              </a:rPr>
              <a:t>but </a:t>
            </a:r>
            <a:r>
              <a:rPr lang="en-US" b="1" dirty="0">
                <a:solidFill>
                  <a:srgbClr val="00B050"/>
                </a:solidFill>
              </a:rPr>
              <a:t>be gentle to all, </a:t>
            </a:r>
            <a:r>
              <a:rPr lang="en-US" b="1" dirty="0" smtClean="0">
                <a:solidFill>
                  <a:srgbClr val="00B050"/>
                </a:solidFill>
              </a:rPr>
              <a:t>able </a:t>
            </a:r>
            <a:r>
              <a:rPr lang="en-US" b="1" dirty="0">
                <a:solidFill>
                  <a:srgbClr val="00B050"/>
                </a:solidFill>
              </a:rPr>
              <a:t>to teach, </a:t>
            </a:r>
            <a:r>
              <a:rPr lang="en-US" b="1" dirty="0" smtClean="0">
                <a:solidFill>
                  <a:srgbClr val="00B050"/>
                </a:solidFill>
              </a:rPr>
              <a:t>patient,</a:t>
            </a:r>
            <a:r>
              <a:rPr lang="en-US" b="1" dirty="0" smtClean="0">
                <a:solidFill>
                  <a:srgbClr val="663300"/>
                </a:solidFill>
              </a:rPr>
              <a:t> </a:t>
            </a:r>
          </a:p>
          <a:p>
            <a:pPr marL="0" indent="0">
              <a:buNone/>
            </a:pPr>
            <a:r>
              <a:rPr lang="en-US" b="1" dirty="0" smtClean="0">
                <a:solidFill>
                  <a:srgbClr val="663300"/>
                </a:solidFill>
              </a:rPr>
              <a:t>25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humility correcting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those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 are in opposition,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solidFill>
                  <a:srgbClr val="0070C0"/>
                </a:solidFill>
              </a:rPr>
              <a:t>if Yahuah </a:t>
            </a:r>
            <a:r>
              <a:rPr lang="en-US" b="1" dirty="0">
                <a:solidFill>
                  <a:srgbClr val="0070C0"/>
                </a:solidFill>
              </a:rPr>
              <a:t>perhaps will grant them </a:t>
            </a:r>
            <a:r>
              <a:rPr lang="en-US" b="1" dirty="0" smtClean="0">
                <a:solidFill>
                  <a:srgbClr val="0070C0"/>
                </a:solidFill>
              </a:rPr>
              <a:t/>
            </a:r>
            <a:br>
              <a:rPr lang="en-US" b="1" dirty="0" smtClean="0">
                <a:solidFill>
                  <a:srgbClr val="0070C0"/>
                </a:solidFill>
              </a:rPr>
            </a:br>
            <a:r>
              <a:rPr lang="en-US" b="1" dirty="0" smtClean="0">
                <a:solidFill>
                  <a:srgbClr val="0070C0"/>
                </a:solidFill>
              </a:rPr>
              <a:t>repentance</a:t>
            </a:r>
            <a:r>
              <a:rPr lang="en-US" b="1" dirty="0">
                <a:solidFill>
                  <a:srgbClr val="0070C0"/>
                </a:solidFill>
              </a:rPr>
              <a:t>, so that they may </a:t>
            </a:r>
            <a:r>
              <a:rPr lang="en-US" b="1" dirty="0" smtClean="0">
                <a:solidFill>
                  <a:srgbClr val="0070C0"/>
                </a:solidFill>
              </a:rPr>
              <a:t/>
            </a:r>
            <a:br>
              <a:rPr lang="en-US" b="1" dirty="0" smtClean="0">
                <a:solidFill>
                  <a:srgbClr val="0070C0"/>
                </a:solidFill>
              </a:rPr>
            </a:br>
            <a:r>
              <a:rPr lang="en-US" b="1" dirty="0" smtClean="0">
                <a:solidFill>
                  <a:srgbClr val="0070C0"/>
                </a:solidFill>
              </a:rPr>
              <a:t>know </a:t>
            </a:r>
            <a:r>
              <a:rPr lang="en-US" b="1" dirty="0">
                <a:solidFill>
                  <a:srgbClr val="0070C0"/>
                </a:solidFill>
              </a:rPr>
              <a:t>the </a:t>
            </a:r>
            <a:r>
              <a:rPr lang="en-US" b="1" dirty="0" smtClean="0">
                <a:solidFill>
                  <a:srgbClr val="0070C0"/>
                </a:solidFill>
              </a:rPr>
              <a:t>truth</a:t>
            </a:r>
            <a:r>
              <a:rPr lang="en-US" b="1" dirty="0">
                <a:solidFill>
                  <a:srgbClr val="0070C0"/>
                </a:solidFill>
              </a:rPr>
              <a:t> </a:t>
            </a:r>
            <a:r>
              <a:rPr lang="en-US" b="1" dirty="0" smtClean="0">
                <a:solidFill>
                  <a:srgbClr val="0070C0"/>
                </a:solidFill>
              </a:rPr>
              <a:t>… </a:t>
            </a:r>
            <a:r>
              <a:rPr lang="en-US" sz="2400" i="1" dirty="0" smtClean="0">
                <a:solidFill>
                  <a:srgbClr val="663300"/>
                </a:solidFill>
              </a:rPr>
              <a:t>NKJV</a:t>
            </a:r>
            <a:endParaRPr lang="en-US" i="1" dirty="0">
              <a:solidFill>
                <a:srgbClr val="663300"/>
              </a:solidFill>
            </a:endParaRPr>
          </a:p>
          <a:p>
            <a:pPr marL="0" indent="0">
              <a:buNone/>
            </a:pPr>
            <a:endParaRPr lang="en-US" dirty="0" smtClean="0"/>
          </a:p>
          <a:p>
            <a:pPr marL="0" indent="0">
              <a:buNone/>
            </a:pP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3212474263"/>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34200" y="6492875"/>
            <a:ext cx="2133600" cy="365125"/>
          </a:xfrm>
        </p:spPr>
        <p:txBody>
          <a:bodyPr/>
          <a:lstStyle/>
          <a:p>
            <a:fld id="{F9EA9ADF-BF16-47CA-967F-74531E511AEB}" type="slidenum">
              <a:rPr lang="en-US" smtClean="0"/>
              <a:t>55</a:t>
            </a:fld>
            <a:endParaRPr lang="en-US" dirty="0"/>
          </a:p>
        </p:txBody>
      </p:sp>
      <p:sp>
        <p:nvSpPr>
          <p:cNvPr id="3" name="Rectangle 2"/>
          <p:cNvSpPr/>
          <p:nvPr/>
        </p:nvSpPr>
        <p:spPr>
          <a:xfrm>
            <a:off x="4648200" y="6096000"/>
            <a:ext cx="2121798"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chemeClr val="bg1">
                    <a:shade val="50000"/>
                  </a:schemeClr>
                </a:solidFill>
                <a:latin typeface="Edwardian Script ITC" pitchFamily="66" charset="0"/>
              </a:rPr>
              <a:t>The End</a:t>
            </a:r>
            <a:endParaRPr lang="en-US" sz="4800" b="1" dirty="0">
              <a:ln w="50800"/>
              <a:solidFill>
                <a:schemeClr val="bg1">
                  <a:shade val="50000"/>
                </a:schemeClr>
              </a:solidFill>
              <a:latin typeface="Edwardian Script ITC" pitchFamily="66" charset="0"/>
            </a:endParaRPr>
          </a:p>
        </p:txBody>
      </p:sp>
      <p:sp>
        <p:nvSpPr>
          <p:cNvPr id="4" name="Title 1"/>
          <p:cNvSpPr txBox="1">
            <a:spLocks/>
          </p:cNvSpPr>
          <p:nvPr/>
        </p:nvSpPr>
        <p:spPr>
          <a:xfrm>
            <a:off x="152400" y="-35897"/>
            <a:ext cx="8915400" cy="874097"/>
          </a:xfrm>
          <a:prstGeom prst="rect">
            <a:avLst/>
          </a:prstGeom>
          <a:noFill/>
          <a:effectLst>
            <a:glow rad="228600">
              <a:schemeClr val="accent2">
                <a:satMod val="175000"/>
                <a:alpha val="40000"/>
              </a:schemeClr>
            </a:glow>
          </a:effectLst>
        </p:spPr>
        <p:txBody>
          <a:bodyPr vert="horz" lIns="91440" tIns="45720" rIns="91440" bIns="45720" rtlCol="0" anchor="ctr">
            <a:noAutofit/>
            <a:scene3d>
              <a:camera prst="orthographicFront"/>
              <a:lightRig rig="balanced" dir="t">
                <a:rot lat="0" lon="0" rev="2100000"/>
              </a:lightRig>
            </a:scene3d>
            <a:sp3d extrusionH="57150" prstMaterial="metal">
              <a:bevelT w="38100" h="25400" prst="angle"/>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n w="50800"/>
                <a:solidFill>
                  <a:schemeClr val="bg1">
                    <a:shade val="50000"/>
                  </a:schemeClr>
                </a:solidFill>
                <a:latin typeface="Arial Rounded MT Bold" pitchFamily="34" charset="0"/>
              </a:rPr>
              <a:t> </a:t>
            </a:r>
            <a:r>
              <a:rPr lang="en-US" sz="6000" b="1" spc="300" dirty="0" smtClean="0">
                <a:ln w="50800">
                  <a:solidFill>
                    <a:schemeClr val="bg1"/>
                  </a:solidFill>
                </a:ln>
                <a:solidFill>
                  <a:schemeClr val="bg1">
                    <a:shade val="50000"/>
                  </a:schemeClr>
                </a:solidFill>
                <a:latin typeface="Edwardian Script ITC" pitchFamily="66" charset="0"/>
              </a:rPr>
              <a:t>Yahuah’s Peculiar People …</a:t>
            </a:r>
            <a:endParaRPr lang="en-US" sz="6000" b="1" spc="300" dirty="0">
              <a:ln w="50800">
                <a:solidFill>
                  <a:schemeClr val="bg1"/>
                </a:solidFill>
              </a:ln>
              <a:solidFill>
                <a:schemeClr val="bg1">
                  <a:shade val="50000"/>
                </a:schemeClr>
              </a:solidFill>
              <a:latin typeface="Edwardian Script ITC" pitchFamily="66" charset="0"/>
            </a:endParaRPr>
          </a:p>
        </p:txBody>
      </p:sp>
      <p:sp>
        <p:nvSpPr>
          <p:cNvPr id="5" name="Rectangle 4"/>
          <p:cNvSpPr/>
          <p:nvPr/>
        </p:nvSpPr>
        <p:spPr>
          <a:xfrm>
            <a:off x="76200" y="2092960"/>
            <a:ext cx="2144883" cy="35394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cap="none" spc="0" dirty="0" smtClean="0">
                <a:ln w="50800"/>
                <a:solidFill>
                  <a:schemeClr val="bg1">
                    <a:shade val="50000"/>
                  </a:schemeClr>
                </a:solidFill>
                <a:effectLst/>
              </a:rPr>
              <a:t>Will be </a:t>
            </a:r>
            <a:br>
              <a:rPr lang="en-US" sz="2800" b="1" cap="none" spc="0" dirty="0" smtClean="0">
                <a:ln w="50800"/>
                <a:solidFill>
                  <a:schemeClr val="bg1">
                    <a:shade val="50000"/>
                  </a:schemeClr>
                </a:solidFill>
                <a:effectLst/>
              </a:rPr>
            </a:br>
            <a:r>
              <a:rPr lang="en-US" sz="2800" b="1" cap="none" spc="0" dirty="0" smtClean="0">
                <a:ln w="50800"/>
                <a:solidFill>
                  <a:schemeClr val="bg1">
                    <a:shade val="50000"/>
                  </a:schemeClr>
                </a:solidFill>
                <a:effectLst/>
              </a:rPr>
              <a:t>“kings” and </a:t>
            </a:r>
            <a:br>
              <a:rPr lang="en-US" sz="2800" b="1" cap="none" spc="0" dirty="0" smtClean="0">
                <a:ln w="50800"/>
                <a:solidFill>
                  <a:schemeClr val="bg1">
                    <a:shade val="50000"/>
                  </a:schemeClr>
                </a:solidFill>
                <a:effectLst/>
              </a:rPr>
            </a:br>
            <a:r>
              <a:rPr lang="en-US" sz="2800" b="1" cap="none" spc="0" dirty="0" smtClean="0">
                <a:ln w="50800"/>
                <a:solidFill>
                  <a:schemeClr val="bg1">
                    <a:shade val="50000"/>
                  </a:schemeClr>
                </a:solidFill>
                <a:effectLst/>
              </a:rPr>
              <a:t>“priests”</a:t>
            </a:r>
            <a:br>
              <a:rPr lang="en-US" sz="2800" b="1" cap="none" spc="0" dirty="0" smtClean="0">
                <a:ln w="50800"/>
                <a:solidFill>
                  <a:schemeClr val="bg1">
                    <a:shade val="50000"/>
                  </a:schemeClr>
                </a:solidFill>
                <a:effectLst/>
              </a:rPr>
            </a:br>
            <a:r>
              <a:rPr lang="en-US" sz="2800" b="1" cap="none" spc="0" dirty="0" smtClean="0">
                <a:ln w="50800"/>
                <a:solidFill>
                  <a:schemeClr val="bg1">
                    <a:shade val="50000"/>
                  </a:schemeClr>
                </a:solidFill>
                <a:effectLst/>
              </a:rPr>
              <a:t>forever</a:t>
            </a:r>
            <a:br>
              <a:rPr lang="en-US" sz="2800" b="1" cap="none" spc="0" dirty="0" smtClean="0">
                <a:ln w="50800"/>
                <a:solidFill>
                  <a:schemeClr val="bg1">
                    <a:shade val="50000"/>
                  </a:schemeClr>
                </a:solidFill>
                <a:effectLst/>
              </a:rPr>
            </a:br>
            <a:r>
              <a:rPr lang="en-US" sz="2800" b="1" cap="none" spc="0" dirty="0" smtClean="0">
                <a:ln w="50800"/>
                <a:solidFill>
                  <a:schemeClr val="bg1">
                    <a:shade val="50000"/>
                  </a:schemeClr>
                </a:solidFill>
                <a:effectLst/>
              </a:rPr>
              <a:t>in His </a:t>
            </a:r>
            <a:br>
              <a:rPr lang="en-US" sz="2800" b="1" cap="none" spc="0" dirty="0" smtClean="0">
                <a:ln w="50800"/>
                <a:solidFill>
                  <a:schemeClr val="bg1">
                    <a:shade val="50000"/>
                  </a:schemeClr>
                </a:solidFill>
                <a:effectLst/>
              </a:rPr>
            </a:br>
            <a:r>
              <a:rPr lang="en-US" sz="2800" b="1" cap="none" spc="0" dirty="0" smtClean="0">
                <a:ln w="50800"/>
                <a:solidFill>
                  <a:schemeClr val="bg1">
                    <a:shade val="50000"/>
                  </a:schemeClr>
                </a:solidFill>
                <a:effectLst/>
              </a:rPr>
              <a:t>highest </a:t>
            </a:r>
          </a:p>
          <a:p>
            <a:pPr algn="ctr"/>
            <a:r>
              <a:rPr lang="en-US" sz="2800" b="1" cap="none" spc="0" dirty="0" smtClean="0">
                <a:ln w="50800"/>
                <a:solidFill>
                  <a:schemeClr val="bg1">
                    <a:shade val="50000"/>
                  </a:schemeClr>
                </a:solidFill>
                <a:effectLst/>
              </a:rPr>
              <a:t>Melchizedek </a:t>
            </a:r>
          </a:p>
          <a:p>
            <a:pPr algn="ctr"/>
            <a:r>
              <a:rPr lang="en-US" sz="2800" b="1" cap="none" spc="0" dirty="0" smtClean="0">
                <a:ln w="50800"/>
                <a:solidFill>
                  <a:schemeClr val="bg1">
                    <a:shade val="50000"/>
                  </a:schemeClr>
                </a:solidFill>
                <a:effectLst/>
              </a:rPr>
              <a:t>Priesthood!</a:t>
            </a:r>
            <a:endParaRPr lang="en-US" sz="2800" b="1" cap="none" spc="0" dirty="0">
              <a:ln w="50800"/>
              <a:solidFill>
                <a:schemeClr val="bg1">
                  <a:shade val="50000"/>
                </a:schemeClr>
              </a:solidFill>
              <a:effectLst/>
            </a:endParaRPr>
          </a:p>
        </p:txBody>
      </p:sp>
    </p:spTree>
    <p:extLst>
      <p:ext uri="{BB962C8B-B14F-4D97-AF65-F5344CB8AC3E}">
        <p14:creationId xmlns:p14="http://schemas.microsoft.com/office/powerpoint/2010/main" val="102624533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xEl>
                                              <p:pRg st="0" end="0"/>
                                            </p:txEl>
                                          </p:spTgt>
                                        </p:tgtEl>
                                      </p:cBhvr>
                                    </p:animEffect>
                                  </p:childTnLst>
                                </p:cTn>
                              </p:par>
                            </p:childTnLst>
                          </p:cTn>
                        </p:par>
                        <p:par>
                          <p:cTn id="12" fill="hold">
                            <p:stCondLst>
                              <p:cond delay="32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4200"/>
                            </p:stCondLst>
                            <p:childTnLst>
                              <p:par>
                                <p:cTn id="19" presetID="42" presetClass="entr" presetSubtype="0" fill="hold" grpId="0" nodeType="afterEffect">
                                  <p:stCondLst>
                                    <p:cond delay="1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EA9ADF-BF16-47CA-967F-74531E511AEB}" type="slidenum">
              <a:rPr lang="en-US" smtClean="0"/>
              <a:t>56</a:t>
            </a:fld>
            <a:endParaRPr lang="en-US"/>
          </a:p>
        </p:txBody>
      </p:sp>
      <p:sp>
        <p:nvSpPr>
          <p:cNvPr id="3" name="Title 1"/>
          <p:cNvSpPr txBox="1">
            <a:spLocks/>
          </p:cNvSpPr>
          <p:nvPr/>
        </p:nvSpPr>
        <p:spPr>
          <a:xfrm>
            <a:off x="0" y="152400"/>
            <a:ext cx="8991600" cy="37338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with this information, please send your </a:t>
            </a:r>
            <a:b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600" b="1" dirty="0" smtClean="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600" b="1" dirty="0" smtClean="0">
                <a:ln w="11430">
                  <a:solidFill>
                    <a:srgbClr val="002060"/>
                  </a:solidFill>
                </a:ln>
                <a:solidFill>
                  <a:schemeClr val="accent5">
                    <a:lumMod val="75000"/>
                  </a:schemeClr>
                </a:solidFill>
                <a:effectLst>
                  <a:outerShdw blurRad="50800" dist="39000" dir="5460000" algn="tl">
                    <a:srgbClr val="000000">
                      <a:alpha val="38000"/>
                    </a:srgbClr>
                  </a:outerShdw>
                </a:effectLst>
                <a:latin typeface="Segoe Print" pitchFamily="2" charset="0"/>
              </a:rPr>
              <a:t>Timothy Astleford:</a:t>
            </a:r>
            <a:endParaRPr lang="en-US" sz="36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Segoe Print" pitchFamily="2" charset="0"/>
            </a:endParaRPr>
          </a:p>
        </p:txBody>
      </p:sp>
      <p:pic>
        <p:nvPicPr>
          <p:cNvPr id="4" name="Picture 3" descr="C:\Users\Rae\Desktop\email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195" y="2667000"/>
            <a:ext cx="1414657" cy="10194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83740" y="3850857"/>
            <a:ext cx="4495800" cy="461665"/>
          </a:xfrm>
          <a:prstGeom prst="rect">
            <a:avLst/>
          </a:prstGeom>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p3d extrusionH="25400" contourW="8890">
              <a:bevelT w="38100" h="31750"/>
              <a:contourClr>
                <a:schemeClr val="accent2">
                  <a:shade val="75000"/>
                </a:schemeClr>
              </a:contourClr>
            </a:sp3d>
          </a:bodyPr>
          <a:lstStyle/>
          <a:p>
            <a:pPr algn="ctr"/>
            <a:r>
              <a:rPr lang="en-US" sz="2400" dirty="0" smtClean="0">
                <a:latin typeface="Segoe Print" pitchFamily="2" charset="0"/>
                <a:hlinkClick r:id="rId4"/>
              </a:rPr>
              <a:t>tim</a:t>
            </a:r>
            <a:r>
              <a:rPr lang="en-US" sz="2400" dirty="0" smtClean="0">
                <a:solidFill>
                  <a:srgbClr val="0037A4"/>
                </a:solidFill>
                <a:latin typeface="Segoe Print" pitchFamily="2" charset="0"/>
                <a:hlinkClick r:id="rId4"/>
              </a:rPr>
              <a:t>@studythecalendar.co</a:t>
            </a:r>
            <a:r>
              <a:rPr lang="en-US" sz="2400" dirty="0" smtClean="0">
                <a:latin typeface="Segoe Print" pitchFamily="2" charset="0"/>
                <a:hlinkClick r:id="rId4"/>
              </a:rPr>
              <a:t>m</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0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6" name="Rectangle 5"/>
          <p:cNvSpPr/>
          <p:nvPr/>
        </p:nvSpPr>
        <p:spPr>
          <a:xfrm>
            <a:off x="783528" y="6116358"/>
            <a:ext cx="7424544" cy="523220"/>
          </a:xfrm>
          <a:prstGeom prst="rect">
            <a:avLst/>
          </a:prstGeom>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smtClean="0">
                <a:latin typeface="Segoe Print" pitchFamily="2" charset="0"/>
                <a:hlinkClick r:id="rId5"/>
              </a:rPr>
              <a:t>www.</a:t>
            </a:r>
            <a:r>
              <a:rPr lang="en-US" sz="2800" dirty="0" smtClean="0">
                <a:solidFill>
                  <a:srgbClr val="0037A4"/>
                </a:solidFill>
                <a:latin typeface="Segoe Print" pitchFamily="2" charset="0"/>
                <a:hlinkClick r:id="rId5"/>
              </a:rPr>
              <a:t>studythecalendar.com/resources</a:t>
            </a:r>
            <a:r>
              <a:rPr lang="en-US" sz="28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7" name="Slide Number Placeholder 3"/>
          <p:cNvSpPr txBox="1">
            <a:spLocks/>
          </p:cNvSpPr>
          <p:nvPr/>
        </p:nvSpPr>
        <p:spPr>
          <a:xfrm>
            <a:off x="6983506" y="6457016"/>
            <a:ext cx="200809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EA9ADF-BF16-47CA-967F-74531E511AEB}" type="slidenum">
              <a:rPr lang="en-US" sz="1600" b="1" smtClean="0">
                <a:solidFill>
                  <a:schemeClr val="bg1"/>
                </a:solidFill>
              </a:rPr>
              <a:pPr/>
              <a:t>56</a:t>
            </a:fld>
            <a:endParaRPr lang="en-US" b="1" dirty="0">
              <a:solidFill>
                <a:schemeClr val="bg1"/>
              </a:solidFill>
            </a:endParaRPr>
          </a:p>
        </p:txBody>
      </p:sp>
      <p:sp>
        <p:nvSpPr>
          <p:cNvPr id="14" name="Rectangle 13"/>
          <p:cNvSpPr/>
          <p:nvPr/>
        </p:nvSpPr>
        <p:spPr>
          <a:xfrm>
            <a:off x="3810000" y="4567535"/>
            <a:ext cx="5102352" cy="461665"/>
          </a:xfrm>
          <a:prstGeom prst="rect">
            <a:avLst/>
          </a:prstGeom>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p3d extrusionH="25400" contourW="8890">
              <a:bevelT w="38100" h="31750"/>
              <a:contourClr>
                <a:schemeClr val="accent2">
                  <a:shade val="75000"/>
                </a:schemeClr>
              </a:contourClr>
            </a:sp3d>
          </a:bodyPr>
          <a:lstStyle/>
          <a:p>
            <a:pPr algn="ctr"/>
            <a:r>
              <a:rPr lang="en-US" sz="2400" dirty="0" smtClean="0">
                <a:latin typeface="Segoe Print" pitchFamily="2" charset="0"/>
                <a:hlinkClick r:id="rId6"/>
              </a:rPr>
              <a:t>charlene</a:t>
            </a:r>
            <a:r>
              <a:rPr lang="en-US" sz="2400" dirty="0" smtClean="0">
                <a:solidFill>
                  <a:srgbClr val="0037A4"/>
                </a:solidFill>
                <a:latin typeface="Segoe Print" pitchFamily="2" charset="0"/>
                <a:hlinkClick r:id="rId6"/>
              </a:rPr>
              <a:t>@studythecalendar.co</a:t>
            </a:r>
            <a:r>
              <a:rPr lang="en-US" sz="2400" dirty="0" smtClean="0">
                <a:latin typeface="Segoe Print" pitchFamily="2" charset="0"/>
                <a:hlinkClick r:id="rId6"/>
              </a:rPr>
              <a:t>m</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0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107298826"/>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CC"/>
            </a:gs>
            <a:gs pos="17999">
              <a:srgbClr val="FEE7F2"/>
            </a:gs>
            <a:gs pos="36000">
              <a:srgbClr val="FAC77D"/>
            </a:gs>
            <a:gs pos="54000">
              <a:schemeClr val="bg1"/>
            </a:gs>
            <a:gs pos="82001">
              <a:srgbClr val="FBD49C"/>
            </a:gs>
            <a:gs pos="100000">
              <a:schemeClr val="bg1"/>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We Should Know By Now</a:t>
            </a:r>
            <a:endParaRPr lang="en-US" sz="5400" b="1" cap="none" spc="0" dirty="0">
              <a:ln w="11430"/>
              <a:solidFill>
                <a:srgbClr val="00B0F0"/>
              </a:solidFill>
              <a:effectLst>
                <a:outerShdw blurRad="50800" dist="39000" dir="5460000" algn="tl">
                  <a:srgbClr val="000000">
                    <a:alpha val="38000"/>
                  </a:srgbClr>
                </a:outerShdw>
              </a:effectLst>
            </a:endParaRPr>
          </a:p>
        </p:txBody>
      </p:sp>
      <p:pic>
        <p:nvPicPr>
          <p:cNvPr id="1026" name="Picture 2" descr="C:\Users\Rae\Desktop\birds yellow edi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 y="3962401"/>
            <a:ext cx="9139518" cy="35051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3400" y="914400"/>
            <a:ext cx="8229600" cy="4830763"/>
          </a:xfrm>
        </p:spPr>
        <p:txBody>
          <a:bodyPr>
            <a:normAutofit/>
            <a:scene3d>
              <a:camera prst="orthographicFront"/>
              <a:lightRig rig="threePt" dir="t"/>
            </a:scene3d>
            <a:sp3d extrusionH="57150">
              <a:bevelT w="38100" h="38100"/>
            </a:sp3d>
          </a:bodyPr>
          <a:lstStyle/>
          <a:p>
            <a:r>
              <a:rPr lang="en-US" sz="2000" b="1" dirty="0" smtClean="0">
                <a:solidFill>
                  <a:srgbClr val="CC3399"/>
                </a:solidFill>
              </a:rPr>
              <a:t>After a thorough examination of </a:t>
            </a:r>
            <a:r>
              <a:rPr lang="en-US" sz="2000" b="1" dirty="0" smtClean="0">
                <a:solidFill>
                  <a:srgbClr val="0070C0"/>
                </a:solidFill>
              </a:rPr>
              <a:t>Yahuah’s</a:t>
            </a:r>
            <a:r>
              <a:rPr lang="en-US" sz="2000" b="1" dirty="0" smtClean="0">
                <a:solidFill>
                  <a:srgbClr val="CC3399"/>
                </a:solidFill>
              </a:rPr>
              <a:t> Calendar for day-start, </a:t>
            </a:r>
            <a:br>
              <a:rPr lang="en-US" sz="2000" b="1" dirty="0" smtClean="0">
                <a:solidFill>
                  <a:srgbClr val="CC3399"/>
                </a:solidFill>
              </a:rPr>
            </a:br>
            <a:r>
              <a:rPr lang="en-US" sz="2000" b="1" dirty="0" smtClean="0">
                <a:solidFill>
                  <a:srgbClr val="CC3399"/>
                </a:solidFill>
              </a:rPr>
              <a:t>month-start and year-start, there should be a good understanding that </a:t>
            </a:r>
            <a:br>
              <a:rPr lang="en-US" sz="2000" b="1" dirty="0" smtClean="0">
                <a:solidFill>
                  <a:srgbClr val="CC3399"/>
                </a:solidFill>
              </a:rPr>
            </a:br>
            <a:r>
              <a:rPr lang="en-US" sz="2000" b="1" dirty="0" smtClean="0">
                <a:solidFill>
                  <a:srgbClr val="CC3399"/>
                </a:solidFill>
              </a:rPr>
              <a:t>His Covenant of the Day begins with LIGHT – in the morning – the moment when night is over and the new day enters.</a:t>
            </a:r>
          </a:p>
          <a:p>
            <a:r>
              <a:rPr lang="en-US" sz="2000" b="1" dirty="0" smtClean="0">
                <a:solidFill>
                  <a:srgbClr val="0070C0"/>
                </a:solidFill>
              </a:rPr>
              <a:t>With over 35 Bible Testimonies, (along with the strongest witness in </a:t>
            </a:r>
            <a:br>
              <a:rPr lang="en-US" sz="2000" b="1" dirty="0" smtClean="0">
                <a:solidFill>
                  <a:srgbClr val="0070C0"/>
                </a:solidFill>
              </a:rPr>
            </a:br>
            <a:r>
              <a:rPr lang="en-US" sz="2000" b="1" dirty="0" smtClean="0">
                <a:solidFill>
                  <a:srgbClr val="0070C0"/>
                </a:solidFill>
              </a:rPr>
              <a:t>the ministry of Yahusha), there shouldn’t be any reason, or need, to examine yet another “day-start” study.</a:t>
            </a:r>
          </a:p>
          <a:p>
            <a:r>
              <a:rPr lang="en-US" sz="2000" b="1" dirty="0" smtClean="0">
                <a:solidFill>
                  <a:srgbClr val="663300"/>
                </a:solidFill>
              </a:rPr>
              <a:t>However, this Leper Study has a special purpose for those aligning with the Covenant Calendar.  The experience of the Lepers is one that many of us will go through in these last end times.  </a:t>
            </a:r>
            <a:br>
              <a:rPr lang="en-US" sz="2000" b="1" dirty="0" smtClean="0">
                <a:solidFill>
                  <a:srgbClr val="663300"/>
                </a:solidFill>
              </a:rPr>
            </a:br>
            <a:endParaRPr lang="en-US" sz="2000" b="1" dirty="0">
              <a:solidFill>
                <a:srgbClr val="663300"/>
              </a:solidFill>
            </a:endParaRPr>
          </a:p>
        </p:txBody>
      </p:sp>
      <p:sp>
        <p:nvSpPr>
          <p:cNvPr id="5" name="Slide Number Placeholder 4"/>
          <p:cNvSpPr>
            <a:spLocks noGrp="1"/>
          </p:cNvSpPr>
          <p:nvPr>
            <p:ph type="sldNum" sz="quarter" idx="12"/>
          </p:nvPr>
        </p:nvSpPr>
        <p:spPr>
          <a:xfrm>
            <a:off x="6705600" y="6553835"/>
            <a:ext cx="2133600" cy="365125"/>
          </a:xfrm>
        </p:spPr>
        <p:txBody>
          <a:bodyPr/>
          <a:lstStyle/>
          <a:p>
            <a:fld id="{F9EA9ADF-BF16-47CA-967F-74531E511AEB}" type="slidenum">
              <a:rPr lang="en-US" smtClean="0">
                <a:solidFill>
                  <a:schemeClr val="tx1"/>
                </a:solidFill>
              </a:rPr>
              <a:t>6</a:t>
            </a:fld>
            <a:endParaRPr lang="en-US" dirty="0">
              <a:solidFill>
                <a:schemeClr val="tx1"/>
              </a:solidFill>
            </a:endParaRPr>
          </a:p>
        </p:txBody>
      </p:sp>
      <p:sp>
        <p:nvSpPr>
          <p:cNvPr id="2" name="Rectangle 1"/>
          <p:cNvSpPr/>
          <p:nvPr/>
        </p:nvSpPr>
        <p:spPr>
          <a:xfrm>
            <a:off x="1571489" y="4130040"/>
            <a:ext cx="2881430" cy="1384995"/>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lepers have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something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teach us!</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00382374"/>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25400"/>
            <a:ext cx="8991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800" b="1" dirty="0" smtClean="0">
                <a:ln w="11430"/>
                <a:solidFill>
                  <a:schemeClr val="accent5"/>
                </a:solidFill>
                <a:effectLst>
                  <a:outerShdw blurRad="50800" dist="39000" dir="5460000" algn="tl">
                    <a:srgbClr val="000000">
                      <a:alpha val="38000"/>
                    </a:srgbClr>
                  </a:outerShdw>
                </a:effectLst>
                <a:latin typeface="Arial Rounded MT Bold" pitchFamily="34" charset="0"/>
              </a:rPr>
              <a:t>The Story Begins in 2 Kings 6:24-33</a:t>
            </a:r>
            <a:endParaRPr lang="en-US" sz="3800" b="1" dirty="0">
              <a:ln w="11430"/>
              <a:solidFill>
                <a:schemeClr val="accent5"/>
              </a:solidFill>
              <a:effectLst>
                <a:outerShdw blurRad="50800" dist="39000" dir="5460000" algn="tl">
                  <a:srgbClr val="000000">
                    <a:alpha val="38000"/>
                  </a:srgbClr>
                </a:outerShdw>
              </a:effectLst>
              <a:latin typeface="Arial Rounded MT Bold" pitchFamily="34" charset="0"/>
            </a:endParaRPr>
          </a:p>
        </p:txBody>
      </p:sp>
      <p:sp>
        <p:nvSpPr>
          <p:cNvPr id="6" name="Text Box 1"/>
          <p:cNvSpPr txBox="1"/>
          <p:nvPr/>
        </p:nvSpPr>
        <p:spPr>
          <a:xfrm>
            <a:off x="304800" y="990600"/>
            <a:ext cx="8686800" cy="6019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800" dirty="0" smtClean="0">
                <a:ln w="3175" cmpd="sng">
                  <a:solidFill>
                    <a:schemeClr val="accent4">
                      <a:lumMod val="20000"/>
                      <a:lumOff val="80000"/>
                    </a:schemeClr>
                  </a:solidFill>
                  <a:prstDash val="solid"/>
                </a:ln>
                <a:solidFill>
                  <a:srgbClr val="FFFFFF"/>
                </a:solidFill>
                <a:effectLst>
                  <a:outerShdw blurRad="63500" dir="3600000" algn="tl" rotWithShape="0">
                    <a:srgbClr val="000000">
                      <a:alpha val="70000"/>
                    </a:srgbClr>
                  </a:outerShdw>
                </a:effectLst>
                <a:latin typeface="Comic Sans MS"/>
                <a:ea typeface="Calibri"/>
                <a:cs typeface="Times New Roman"/>
              </a:rPr>
              <a:t>Introduction  </a:t>
            </a:r>
            <a:endParaRPr lang="en-US" sz="2400" dirty="0">
              <a:ln w="3175" cmpd="sng">
                <a:solidFill>
                  <a:schemeClr val="accent4">
                    <a:lumMod val="20000"/>
                    <a:lumOff val="80000"/>
                  </a:schemeClr>
                </a:solidFill>
                <a:prstDash val="solid"/>
              </a:ln>
              <a:solidFill>
                <a:srgbClr val="FFFFFF"/>
              </a:solidFill>
              <a:effectLst>
                <a:outerShdw blurRad="63500" dir="3600000" algn="tl" rotWithShape="0">
                  <a:srgbClr val="000000">
                    <a:alpha val="70000"/>
                  </a:srgbClr>
                </a:outerShdw>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a:solidFill>
                  <a:schemeClr val="tx1">
                    <a:lumMod val="85000"/>
                    <a:lumOff val="15000"/>
                  </a:schemeClr>
                </a:solidFill>
                <a:effectLst/>
                <a:ea typeface="Calibri"/>
                <a:cs typeface="Times New Roman"/>
              </a:rPr>
              <a:t>The land of Samaria was </a:t>
            </a:r>
            <a:r>
              <a:rPr lang="en-US" sz="2200" b="1" dirty="0" smtClean="0">
                <a:solidFill>
                  <a:schemeClr val="tx1">
                    <a:lumMod val="85000"/>
                    <a:lumOff val="15000"/>
                  </a:schemeClr>
                </a:solidFill>
                <a:effectLst/>
                <a:ea typeface="Calibri"/>
                <a:cs typeface="Times New Roman"/>
              </a:rPr>
              <a:t/>
            </a:r>
            <a:br>
              <a:rPr lang="en-US" sz="2200" b="1" dirty="0" smtClean="0">
                <a:solidFill>
                  <a:schemeClr val="tx1">
                    <a:lumMod val="85000"/>
                    <a:lumOff val="15000"/>
                  </a:schemeClr>
                </a:solidFill>
                <a:effectLst/>
                <a:ea typeface="Calibri"/>
                <a:cs typeface="Times New Roman"/>
              </a:rPr>
            </a:br>
            <a:r>
              <a:rPr lang="en-US" sz="2200" b="1" dirty="0" smtClean="0">
                <a:solidFill>
                  <a:schemeClr val="tx1">
                    <a:lumMod val="85000"/>
                    <a:lumOff val="15000"/>
                  </a:schemeClr>
                </a:solidFill>
                <a:effectLst/>
                <a:ea typeface="Calibri"/>
                <a:cs typeface="Times New Roman"/>
              </a:rPr>
              <a:t>experiencing </a:t>
            </a:r>
            <a:r>
              <a:rPr lang="en-US" sz="2200" b="1" dirty="0">
                <a:solidFill>
                  <a:schemeClr val="tx1">
                    <a:lumMod val="85000"/>
                    <a:lumOff val="15000"/>
                  </a:schemeClr>
                </a:solidFill>
                <a:effectLst/>
                <a:ea typeface="Calibri"/>
                <a:cs typeface="Times New Roman"/>
              </a:rPr>
              <a:t>severe problems.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A </a:t>
            </a:r>
            <a:r>
              <a:rPr lang="en-US" sz="2200" b="1" dirty="0">
                <a:solidFill>
                  <a:schemeClr val="tx1">
                    <a:lumMod val="85000"/>
                    <a:lumOff val="15000"/>
                  </a:schemeClr>
                </a:solidFill>
                <a:effectLst/>
                <a:ea typeface="Calibri"/>
                <a:cs typeface="Times New Roman"/>
              </a:rPr>
              <a:t>drought had inflicted difficult </a:t>
            </a:r>
            <a:r>
              <a:rPr lang="en-US" sz="2200" b="1" dirty="0" smtClean="0">
                <a:solidFill>
                  <a:schemeClr val="tx1">
                    <a:lumMod val="85000"/>
                    <a:lumOff val="15000"/>
                  </a:schemeClr>
                </a:solidFill>
                <a:effectLst/>
                <a:ea typeface="Calibri"/>
                <a:cs typeface="Times New Roman"/>
              </a:rPr>
              <a:t/>
            </a:r>
            <a:br>
              <a:rPr lang="en-US" sz="2200" b="1" dirty="0" smtClean="0">
                <a:solidFill>
                  <a:schemeClr val="tx1">
                    <a:lumMod val="85000"/>
                    <a:lumOff val="15000"/>
                  </a:schemeClr>
                </a:solidFill>
                <a:effectLst/>
                <a:ea typeface="Calibri"/>
                <a:cs typeface="Times New Roman"/>
              </a:rPr>
            </a:br>
            <a:r>
              <a:rPr lang="en-US" sz="2200" b="1" dirty="0" smtClean="0">
                <a:solidFill>
                  <a:schemeClr val="tx1">
                    <a:lumMod val="85000"/>
                    <a:lumOff val="15000"/>
                  </a:schemeClr>
                </a:solidFill>
                <a:effectLst/>
                <a:ea typeface="Calibri"/>
                <a:cs typeface="Times New Roman"/>
              </a:rPr>
              <a:t>times </a:t>
            </a:r>
            <a:r>
              <a:rPr lang="en-US" sz="2200" b="1" dirty="0">
                <a:solidFill>
                  <a:schemeClr val="tx1">
                    <a:lumMod val="85000"/>
                    <a:lumOff val="15000"/>
                  </a:schemeClr>
                </a:solidFill>
                <a:effectLst/>
                <a:ea typeface="Calibri"/>
                <a:cs typeface="Times New Roman"/>
              </a:rPr>
              <a:t>upon the people.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Then, </a:t>
            </a:r>
            <a:r>
              <a:rPr lang="en-US" sz="2200" b="1" dirty="0" err="1" smtClean="0">
                <a:solidFill>
                  <a:schemeClr val="tx1">
                    <a:lumMod val="85000"/>
                    <a:lumOff val="15000"/>
                  </a:schemeClr>
                </a:solidFill>
                <a:effectLst/>
                <a:ea typeface="Calibri"/>
                <a:cs typeface="Times New Roman"/>
              </a:rPr>
              <a:t>Benhadad</a:t>
            </a:r>
            <a:r>
              <a:rPr lang="en-US" sz="2200" b="1" dirty="0" smtClean="0">
                <a:solidFill>
                  <a:schemeClr val="tx1">
                    <a:lumMod val="85000"/>
                    <a:lumOff val="15000"/>
                  </a:schemeClr>
                </a:solidFill>
                <a:effectLst/>
                <a:ea typeface="Calibri"/>
                <a:cs typeface="Times New Roman"/>
              </a:rPr>
              <a:t> </a:t>
            </a:r>
            <a:r>
              <a:rPr lang="en-US" sz="2200" b="1" dirty="0">
                <a:solidFill>
                  <a:schemeClr val="tx1">
                    <a:lumMod val="85000"/>
                    <a:lumOff val="15000"/>
                  </a:schemeClr>
                </a:solidFill>
                <a:effectLst/>
                <a:ea typeface="Calibri"/>
                <a:cs typeface="Times New Roman"/>
              </a:rPr>
              <a:t>of Syria, moved in with his army laying siege upon it.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Food </a:t>
            </a:r>
            <a:r>
              <a:rPr lang="en-US" sz="2200" b="1" dirty="0">
                <a:solidFill>
                  <a:schemeClr val="tx1">
                    <a:lumMod val="85000"/>
                    <a:lumOff val="15000"/>
                  </a:schemeClr>
                </a:solidFill>
                <a:effectLst/>
                <a:ea typeface="Calibri"/>
                <a:cs typeface="Times New Roman"/>
              </a:rPr>
              <a:t>was at a premium to say the least.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The </a:t>
            </a:r>
            <a:r>
              <a:rPr lang="en-US" sz="2200" b="1" dirty="0">
                <a:solidFill>
                  <a:schemeClr val="tx1">
                    <a:lumMod val="85000"/>
                    <a:lumOff val="15000"/>
                  </a:schemeClr>
                </a:solidFill>
                <a:effectLst/>
                <a:ea typeface="Calibri"/>
                <a:cs typeface="Times New Roman"/>
              </a:rPr>
              <a:t>extreme hunger was so severe people </a:t>
            </a:r>
            <a:r>
              <a:rPr lang="en-US" sz="2200" b="1" dirty="0" smtClean="0">
                <a:solidFill>
                  <a:schemeClr val="tx1">
                    <a:lumMod val="85000"/>
                    <a:lumOff val="15000"/>
                  </a:schemeClr>
                </a:solidFill>
                <a:effectLst/>
                <a:ea typeface="Calibri"/>
                <a:cs typeface="Times New Roman"/>
              </a:rPr>
              <a:t/>
            </a:r>
            <a:br>
              <a:rPr lang="en-US" sz="2200" b="1" dirty="0" smtClean="0">
                <a:solidFill>
                  <a:schemeClr val="tx1">
                    <a:lumMod val="85000"/>
                    <a:lumOff val="15000"/>
                  </a:schemeClr>
                </a:solidFill>
                <a:effectLst/>
                <a:ea typeface="Calibri"/>
                <a:cs typeface="Times New Roman"/>
              </a:rPr>
            </a:br>
            <a:r>
              <a:rPr lang="en-US" sz="2200" b="1" dirty="0" smtClean="0">
                <a:solidFill>
                  <a:schemeClr val="tx1">
                    <a:lumMod val="85000"/>
                    <a:lumOff val="15000"/>
                  </a:schemeClr>
                </a:solidFill>
                <a:effectLst/>
                <a:ea typeface="Calibri"/>
                <a:cs typeface="Times New Roman"/>
              </a:rPr>
              <a:t>began </a:t>
            </a:r>
            <a:r>
              <a:rPr lang="en-US" sz="2200" b="1" dirty="0">
                <a:solidFill>
                  <a:schemeClr val="tx1">
                    <a:lumMod val="85000"/>
                    <a:lumOff val="15000"/>
                  </a:schemeClr>
                </a:solidFill>
                <a:effectLst/>
                <a:ea typeface="Calibri"/>
                <a:cs typeface="Times New Roman"/>
              </a:rPr>
              <a:t>to eat their own children!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Samaria’s King Jehoram (son of King Ahab) </a:t>
            </a:r>
            <a:br>
              <a:rPr lang="en-US" sz="2200" b="1" dirty="0" smtClean="0">
                <a:solidFill>
                  <a:schemeClr val="tx1">
                    <a:lumMod val="85000"/>
                    <a:lumOff val="15000"/>
                  </a:schemeClr>
                </a:solidFill>
                <a:effectLst/>
                <a:ea typeface="Calibri"/>
                <a:cs typeface="Times New Roman"/>
              </a:rPr>
            </a:br>
            <a:r>
              <a:rPr lang="en-US" sz="2200" b="1" dirty="0" smtClean="0">
                <a:solidFill>
                  <a:schemeClr val="tx1">
                    <a:lumMod val="85000"/>
                    <a:lumOff val="15000"/>
                  </a:schemeClr>
                </a:solidFill>
                <a:effectLst/>
                <a:ea typeface="Calibri"/>
                <a:cs typeface="Times New Roman"/>
              </a:rPr>
              <a:t>blamed </a:t>
            </a:r>
            <a:r>
              <a:rPr lang="en-US" sz="2200" b="1" dirty="0">
                <a:solidFill>
                  <a:schemeClr val="tx1">
                    <a:lumMod val="85000"/>
                    <a:lumOff val="15000"/>
                  </a:schemeClr>
                </a:solidFill>
                <a:effectLst/>
                <a:ea typeface="Calibri"/>
                <a:cs typeface="Times New Roman"/>
              </a:rPr>
              <a:t>everything on Elisha.  </a:t>
            </a:r>
            <a:endParaRPr lang="en-US" sz="2200" b="1" dirty="0" smtClean="0">
              <a:solidFill>
                <a:schemeClr val="tx1">
                  <a:lumMod val="85000"/>
                  <a:lumOff val="15000"/>
                </a:schemeClr>
              </a:solidFill>
              <a:effectLst/>
              <a:ea typeface="Calibri"/>
              <a:cs typeface="Times New Roman"/>
            </a:endParaRPr>
          </a:p>
          <a:p>
            <a:pPr marL="457200" marR="0" indent="-457200">
              <a:lnSpc>
                <a:spcPct val="115000"/>
              </a:lnSpc>
              <a:spcBef>
                <a:spcPts val="0"/>
              </a:spcBef>
              <a:spcAft>
                <a:spcPts val="1000"/>
              </a:spcAft>
              <a:buFont typeface="+mj-lt"/>
              <a:buAutoNum type="arabicPeriod"/>
            </a:pPr>
            <a:r>
              <a:rPr lang="en-US" sz="2200" b="1" dirty="0" smtClean="0">
                <a:solidFill>
                  <a:schemeClr val="tx1">
                    <a:lumMod val="85000"/>
                    <a:lumOff val="15000"/>
                  </a:schemeClr>
                </a:solidFill>
                <a:effectLst/>
                <a:ea typeface="Calibri"/>
                <a:cs typeface="Times New Roman"/>
              </a:rPr>
              <a:t>His </a:t>
            </a:r>
            <a:r>
              <a:rPr lang="en-US" sz="2200" b="1" dirty="0">
                <a:solidFill>
                  <a:schemeClr val="tx1">
                    <a:lumMod val="85000"/>
                    <a:lumOff val="15000"/>
                  </a:schemeClr>
                </a:solidFill>
                <a:effectLst/>
                <a:ea typeface="Calibri"/>
                <a:cs typeface="Times New Roman"/>
              </a:rPr>
              <a:t>intent was to plan, </a:t>
            </a:r>
            <a:r>
              <a:rPr lang="en-US" sz="2200" b="1" u="dotDash" dirty="0">
                <a:solidFill>
                  <a:schemeClr val="tx1">
                    <a:lumMod val="85000"/>
                    <a:lumOff val="15000"/>
                  </a:schemeClr>
                </a:solidFill>
                <a:effectLst/>
                <a:uFill>
                  <a:solidFill>
                    <a:srgbClr val="FF0000"/>
                  </a:solidFill>
                </a:uFill>
                <a:ea typeface="Calibri"/>
                <a:cs typeface="Times New Roman"/>
              </a:rPr>
              <a:t>and act upon</a:t>
            </a:r>
            <a:r>
              <a:rPr lang="en-US" sz="2200" b="1" dirty="0">
                <a:solidFill>
                  <a:schemeClr val="tx1">
                    <a:lumMod val="85000"/>
                    <a:lumOff val="15000"/>
                  </a:schemeClr>
                </a:solidFill>
                <a:effectLst/>
                <a:ea typeface="Calibri"/>
                <a:cs typeface="Times New Roman"/>
              </a:rPr>
              <a:t> a scheme, to kill </a:t>
            </a:r>
            <a:r>
              <a:rPr lang="en-US" sz="2200" b="1" dirty="0" smtClean="0">
                <a:solidFill>
                  <a:schemeClr val="tx1">
                    <a:lumMod val="85000"/>
                    <a:lumOff val="15000"/>
                  </a:schemeClr>
                </a:solidFill>
                <a:ea typeface="Calibri"/>
                <a:cs typeface="Times New Roman"/>
              </a:rPr>
              <a:t>Elisha</a:t>
            </a:r>
            <a:r>
              <a:rPr lang="en-US" sz="2200" b="1" dirty="0" smtClean="0">
                <a:solidFill>
                  <a:schemeClr val="tx1">
                    <a:lumMod val="85000"/>
                    <a:lumOff val="15000"/>
                  </a:schemeClr>
                </a:solidFill>
                <a:effectLst/>
                <a:ea typeface="Calibri"/>
                <a:cs typeface="Times New Roman"/>
              </a:rPr>
              <a:t>. </a:t>
            </a:r>
            <a:r>
              <a:rPr lang="en-US" sz="2200" b="1" dirty="0">
                <a:solidFill>
                  <a:schemeClr val="tx1">
                    <a:lumMod val="85000"/>
                    <a:lumOff val="15000"/>
                  </a:schemeClr>
                </a:solidFill>
                <a:effectLst/>
                <a:ea typeface="Calibri"/>
                <a:cs typeface="Times New Roman"/>
              </a:rPr>
              <a:t> </a:t>
            </a:r>
          </a:p>
          <a:p>
            <a:pPr marL="0" marR="0">
              <a:lnSpc>
                <a:spcPct val="115000"/>
              </a:lnSpc>
              <a:spcBef>
                <a:spcPts val="0"/>
              </a:spcBef>
              <a:spcAft>
                <a:spcPts val="1000"/>
              </a:spcAft>
            </a:pPr>
            <a:r>
              <a:rPr lang="en-US" sz="1600" b="1" dirty="0">
                <a:solidFill>
                  <a:schemeClr val="tx1">
                    <a:lumMod val="85000"/>
                    <a:lumOff val="15000"/>
                  </a:schemeClr>
                </a:solidFill>
                <a:effectLst/>
                <a:ea typeface="Calibri"/>
                <a:cs typeface="Times New Roman"/>
              </a:rPr>
              <a:t> </a:t>
            </a:r>
            <a:endParaRPr lang="en-US" sz="1200" dirty="0">
              <a:solidFill>
                <a:schemeClr val="tx1">
                  <a:lumMod val="85000"/>
                  <a:lumOff val="15000"/>
                </a:schemeClr>
              </a:solidFill>
              <a:effectLst/>
              <a:ea typeface="Calibri"/>
              <a:cs typeface="Times New Roman"/>
            </a:endParaRPr>
          </a:p>
        </p:txBody>
      </p:sp>
      <p:sp>
        <p:nvSpPr>
          <p:cNvPr id="3" name="Slide Number Placeholder 2"/>
          <p:cNvSpPr>
            <a:spLocks noGrp="1"/>
          </p:cNvSpPr>
          <p:nvPr>
            <p:ph type="sldNum" sz="quarter" idx="12"/>
          </p:nvPr>
        </p:nvSpPr>
        <p:spPr>
          <a:xfrm>
            <a:off x="6934200" y="6492875"/>
            <a:ext cx="2133600" cy="365125"/>
          </a:xfrm>
        </p:spPr>
        <p:txBody>
          <a:bodyPr/>
          <a:lstStyle/>
          <a:p>
            <a:fld id="{F9EA9ADF-BF16-47CA-967F-74531E511AEB}" type="slidenum">
              <a:rPr lang="en-US" b="1" smtClean="0">
                <a:solidFill>
                  <a:schemeClr val="bg1"/>
                </a:solidFill>
              </a:rPr>
              <a:t>7</a:t>
            </a:fld>
            <a:endParaRPr lang="en-US" b="1" dirty="0">
              <a:solidFill>
                <a:schemeClr val="bg1"/>
              </a:solidFill>
            </a:endParaRPr>
          </a:p>
        </p:txBody>
      </p:sp>
      <p:pic>
        <p:nvPicPr>
          <p:cNvPr id="17411" name="Picture 3" descr="C:\Users\Rae\Desktop\elisha and jeho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34440"/>
            <a:ext cx="3530601" cy="2118360"/>
          </a:xfrm>
          <a:prstGeom prst="rect">
            <a:avLst/>
          </a:prstGeom>
          <a:ln w="57150">
            <a:solidFill>
              <a:schemeClr val="accent5">
                <a:lumMod val="40000"/>
                <a:lumOff val="60000"/>
              </a:schemeClr>
            </a:solidFill>
          </a:ln>
          <a:effectLst>
            <a:outerShdw blurRad="292100" dist="139700" dir="2700000" algn="tl" rotWithShape="0">
              <a:srgbClr val="333333">
                <a:alpha val="65000"/>
              </a:srgbClr>
            </a:outerShdw>
          </a:effectLst>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7" name="Picture 2" descr="C:\Users\Rae\Desktop\ki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00799" y="3886200"/>
            <a:ext cx="1776847" cy="2247900"/>
          </a:xfrm>
          <a:prstGeom prst="rect">
            <a:avLst/>
          </a:prstGeom>
          <a:ln w="57150">
            <a:solidFill>
              <a:srgbClr val="66330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18250"/>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chemeClr val="accent5"/>
                  </a:solidFill>
                </a:ln>
                <a:solidFill>
                  <a:schemeClr val="accent5"/>
                </a:solidFill>
                <a:effectLst>
                  <a:outerShdw blurRad="50800" dist="39000" dir="5460000" algn="tl">
                    <a:srgbClr val="000000">
                      <a:alpha val="38000"/>
                    </a:srgbClr>
                  </a:outerShdw>
                </a:effectLst>
                <a:latin typeface="Arial Rounded MT Bold" pitchFamily="34" charset="0"/>
              </a:rPr>
              <a:t>2 Kings 6:24-29   (~894 BC)</a:t>
            </a:r>
            <a:endParaRPr lang="en-US" sz="4000" b="1" dirty="0">
              <a:ln w="11430">
                <a:solidFill>
                  <a:schemeClr val="accent5"/>
                </a:solidFill>
              </a:ln>
              <a:solidFill>
                <a:schemeClr val="accent5"/>
              </a:solidFill>
              <a:effectLst>
                <a:outerShdw blurRad="50800" dist="39000" dir="5460000" algn="tl">
                  <a:srgbClr val="000000">
                    <a:alpha val="38000"/>
                  </a:srgbClr>
                </a:outerShdw>
              </a:effectLst>
              <a:latin typeface="Arial Rounded MT Bold" pitchFamily="34" charset="0"/>
            </a:endParaRPr>
          </a:p>
        </p:txBody>
      </p:sp>
      <p:sp>
        <p:nvSpPr>
          <p:cNvPr id="5" name="Content Placeholder 4"/>
          <p:cNvSpPr>
            <a:spLocks noGrp="1"/>
          </p:cNvSpPr>
          <p:nvPr>
            <p:ph idx="1"/>
          </p:nvPr>
        </p:nvSpPr>
        <p:spPr>
          <a:xfrm>
            <a:off x="457200" y="1295400"/>
            <a:ext cx="8458200" cy="5257800"/>
          </a:xfrm>
        </p:spPr>
        <p:txBody>
          <a:bodyPr>
            <a:normAutofit fontScale="70000" lnSpcReduction="20000"/>
          </a:bodyPr>
          <a:lstStyle/>
          <a:p>
            <a:pPr marL="0" indent="0">
              <a:buNone/>
            </a:pPr>
            <a:r>
              <a:rPr lang="en-US" b="1" dirty="0" smtClean="0"/>
              <a:t>24</a:t>
            </a:r>
            <a:r>
              <a:rPr lang="en-US" dirty="0" smtClean="0"/>
              <a:t>  And it came to pass after this, that Ben-</a:t>
            </a:r>
            <a:r>
              <a:rPr lang="en-US" dirty="0" err="1" smtClean="0"/>
              <a:t>hadad</a:t>
            </a:r>
            <a:r>
              <a:rPr lang="en-US" dirty="0" smtClean="0"/>
              <a:t> king of Syria gathered all his host, and went up, and besieged Samaria.</a:t>
            </a:r>
          </a:p>
          <a:p>
            <a:pPr marL="0" indent="0">
              <a:buNone/>
            </a:pPr>
            <a:endParaRPr lang="en-US" sz="1500" dirty="0" smtClean="0"/>
          </a:p>
          <a:p>
            <a:pPr marL="0" indent="0">
              <a:buNone/>
            </a:pPr>
            <a:r>
              <a:rPr lang="en-US" b="1" dirty="0" smtClean="0"/>
              <a:t>25</a:t>
            </a:r>
            <a:r>
              <a:rPr lang="en-US" dirty="0" smtClean="0"/>
              <a:t>  And there was </a:t>
            </a:r>
            <a:r>
              <a:rPr lang="en-US" b="1" dirty="0" smtClean="0"/>
              <a:t>a great famine in Samaria</a:t>
            </a:r>
            <a:r>
              <a:rPr lang="en-US" dirty="0" smtClean="0"/>
              <a:t>: and, behold, they besieged it, until an ass's head was sold for </a:t>
            </a:r>
            <a:r>
              <a:rPr lang="en-US" b="1" dirty="0" smtClean="0">
                <a:ln>
                  <a:solidFill>
                    <a:sysClr val="windowText" lastClr="000000"/>
                  </a:solidFill>
                </a:ln>
                <a:solidFill>
                  <a:schemeClr val="accent3">
                    <a:lumMod val="20000"/>
                    <a:lumOff val="80000"/>
                  </a:schemeClr>
                </a:solidFill>
              </a:rPr>
              <a:t>fourscore</a:t>
            </a:r>
            <a:r>
              <a:rPr lang="en-US" b="1" dirty="0" smtClean="0">
                <a:solidFill>
                  <a:schemeClr val="accent3">
                    <a:lumMod val="20000"/>
                    <a:lumOff val="80000"/>
                  </a:schemeClr>
                </a:solidFill>
              </a:rPr>
              <a:t> </a:t>
            </a:r>
            <a:r>
              <a:rPr lang="en-US" b="1" dirty="0" smtClean="0">
                <a:ln>
                  <a:solidFill>
                    <a:sysClr val="windowText" lastClr="000000"/>
                  </a:solidFill>
                </a:ln>
                <a:solidFill>
                  <a:schemeClr val="accent3">
                    <a:lumMod val="20000"/>
                    <a:lumOff val="80000"/>
                  </a:schemeClr>
                </a:solidFill>
              </a:rPr>
              <a:t>[80] pieces of silver</a:t>
            </a:r>
            <a:r>
              <a:rPr lang="en-US" dirty="0" smtClean="0">
                <a:ln>
                  <a:solidFill>
                    <a:sysClr val="windowText" lastClr="000000"/>
                  </a:solidFill>
                </a:ln>
                <a:solidFill>
                  <a:schemeClr val="accent3">
                    <a:lumMod val="20000"/>
                    <a:lumOff val="80000"/>
                  </a:schemeClr>
                </a:solidFill>
              </a:rPr>
              <a:t>, </a:t>
            </a:r>
            <a:r>
              <a:rPr lang="en-US" dirty="0" smtClean="0"/>
              <a:t>and the fourth part of a cab of dove's dung </a:t>
            </a:r>
            <a:r>
              <a:rPr lang="en-US" b="1" dirty="0" smtClean="0">
                <a:ln>
                  <a:solidFill>
                    <a:sysClr val="windowText" lastClr="000000"/>
                  </a:solidFill>
                </a:ln>
                <a:solidFill>
                  <a:schemeClr val="accent3">
                    <a:lumMod val="20000"/>
                    <a:lumOff val="80000"/>
                  </a:schemeClr>
                </a:solidFill>
              </a:rPr>
              <a:t>for five pieces of silver.</a:t>
            </a:r>
            <a:endParaRPr lang="en-US" dirty="0" smtClean="0">
              <a:ln>
                <a:solidFill>
                  <a:sysClr val="windowText" lastClr="000000"/>
                </a:solidFill>
              </a:ln>
            </a:endParaRPr>
          </a:p>
          <a:p>
            <a:pPr marL="0" indent="0">
              <a:buNone/>
            </a:pPr>
            <a:endParaRPr lang="en-US" sz="1300" dirty="0" smtClean="0"/>
          </a:p>
          <a:p>
            <a:pPr marL="0" indent="0">
              <a:buNone/>
            </a:pPr>
            <a:r>
              <a:rPr lang="en-US" b="1" dirty="0" smtClean="0"/>
              <a:t>26</a:t>
            </a:r>
            <a:r>
              <a:rPr lang="en-US" dirty="0" smtClean="0"/>
              <a:t>  And as the king of Israel </a:t>
            </a:r>
            <a:r>
              <a:rPr lang="en-US" sz="2600" dirty="0" smtClean="0"/>
              <a:t>[King Jehoram] </a:t>
            </a:r>
            <a:r>
              <a:rPr lang="en-US" dirty="0" smtClean="0"/>
              <a:t>was passing by upon the wall, there cried a woman unto him, saying, Help, my lord, O king.</a:t>
            </a:r>
          </a:p>
          <a:p>
            <a:pPr marL="0" indent="0">
              <a:buNone/>
            </a:pPr>
            <a:endParaRPr lang="en-US" sz="1300" dirty="0" smtClean="0"/>
          </a:p>
          <a:p>
            <a:pPr marL="0" indent="0">
              <a:buNone/>
            </a:pPr>
            <a:r>
              <a:rPr lang="en-US" b="1" dirty="0" smtClean="0"/>
              <a:t>27</a:t>
            </a:r>
            <a:r>
              <a:rPr lang="en-US" dirty="0" smtClean="0"/>
              <a:t>  And he said, If Yahuah does not help thee, whence shall I help thee? out of the barn floor, or out of the winepress?</a:t>
            </a:r>
          </a:p>
          <a:p>
            <a:pPr marL="0" indent="0">
              <a:buNone/>
            </a:pPr>
            <a:endParaRPr lang="en-US" sz="1100" dirty="0" smtClean="0"/>
          </a:p>
          <a:p>
            <a:pPr marL="0" indent="0">
              <a:buNone/>
            </a:pPr>
            <a:r>
              <a:rPr lang="en-US" b="1" dirty="0" smtClean="0"/>
              <a:t>28 </a:t>
            </a:r>
            <a:r>
              <a:rPr lang="en-US" dirty="0" smtClean="0"/>
              <a:t> And the king said unto her, What </a:t>
            </a:r>
            <a:r>
              <a:rPr lang="en-US" dirty="0" err="1" smtClean="0"/>
              <a:t>aileth</a:t>
            </a:r>
            <a:r>
              <a:rPr lang="en-US" dirty="0" smtClean="0"/>
              <a:t> thee? And she answered, </a:t>
            </a:r>
            <a:br>
              <a:rPr lang="en-US" dirty="0" smtClean="0"/>
            </a:br>
            <a:r>
              <a:rPr lang="en-US" dirty="0" smtClean="0"/>
              <a:t>This woman said unto me, Give thy son, that we may eat him to day, </a:t>
            </a:r>
            <a:br>
              <a:rPr lang="en-US" dirty="0" smtClean="0"/>
            </a:br>
            <a:r>
              <a:rPr lang="en-US" dirty="0" smtClean="0"/>
              <a:t>and we will eat my son to morrow.</a:t>
            </a:r>
            <a:br>
              <a:rPr lang="en-US" dirty="0" smtClean="0"/>
            </a:br>
            <a:endParaRPr lang="en-US" sz="1100" dirty="0" smtClean="0"/>
          </a:p>
          <a:p>
            <a:pPr marL="0" indent="0">
              <a:buNone/>
            </a:pPr>
            <a:r>
              <a:rPr lang="en-US" b="1" dirty="0" smtClean="0"/>
              <a:t>29 </a:t>
            </a:r>
            <a:r>
              <a:rPr lang="en-US" dirty="0" smtClean="0"/>
              <a:t> So we boiled my son, and did eat him: and I said unto her on the next day, Give thy son, that we may eat him: and she hath hid her son.</a:t>
            </a:r>
          </a:p>
          <a:p>
            <a:pPr marL="0" indent="0">
              <a:buNone/>
            </a:pPr>
            <a:endParaRPr lang="en-US" dirty="0"/>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bg1"/>
                </a:solidFill>
              </a:rPr>
              <a:t>8</a:t>
            </a:fld>
            <a:endParaRPr lang="en-US" dirty="0">
              <a:solidFill>
                <a:schemeClr val="bg1"/>
              </a:solidFill>
            </a:endParaRPr>
          </a:p>
        </p:txBody>
      </p:sp>
    </p:spTree>
    <p:extLst>
      <p:ext uri="{BB962C8B-B14F-4D97-AF65-F5344CB8AC3E}">
        <p14:creationId xmlns:p14="http://schemas.microsoft.com/office/powerpoint/2010/main" val="1107712514"/>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
            <a:ext cx="80010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2 Kings 6:30-31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a:r>
            <a:b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King Jehoram’s Threat to Elisha</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5" name="Content Placeholder 4"/>
          <p:cNvSpPr>
            <a:spLocks noGrp="1"/>
          </p:cNvSpPr>
          <p:nvPr>
            <p:ph idx="1"/>
          </p:nvPr>
        </p:nvSpPr>
        <p:spPr>
          <a:xfrm>
            <a:off x="457200" y="1447800"/>
            <a:ext cx="8229600" cy="4876800"/>
          </a:xfrm>
        </p:spPr>
        <p:txBody>
          <a:bodyPr>
            <a:normAutofit fontScale="70000" lnSpcReduction="20000"/>
            <a:scene3d>
              <a:camera prst="orthographicFront"/>
              <a:lightRig rig="threePt" dir="t"/>
            </a:scene3d>
            <a:sp3d extrusionH="57150">
              <a:bevelT w="38100" h="38100"/>
            </a:sp3d>
          </a:bodyPr>
          <a:lstStyle/>
          <a:p>
            <a:pPr marL="0" indent="0">
              <a:buNone/>
            </a:pPr>
            <a:r>
              <a:rPr lang="en-US" sz="4200" b="1" dirty="0" smtClean="0"/>
              <a:t>30</a:t>
            </a:r>
            <a:r>
              <a:rPr lang="en-US" sz="4200" dirty="0" smtClean="0"/>
              <a:t>  And it came to pass, when the </a:t>
            </a:r>
            <a:br>
              <a:rPr lang="en-US" sz="4200" dirty="0" smtClean="0"/>
            </a:br>
            <a:r>
              <a:rPr lang="en-US" sz="4200" dirty="0" smtClean="0"/>
              <a:t>king heard the words of the woman, </a:t>
            </a:r>
            <a:br>
              <a:rPr lang="en-US" sz="4200" dirty="0" smtClean="0"/>
            </a:br>
            <a:r>
              <a:rPr lang="en-US" sz="4200" dirty="0" smtClean="0"/>
              <a:t>that he rent his clothes; and he </a:t>
            </a:r>
            <a:br>
              <a:rPr lang="en-US" sz="4200" dirty="0" smtClean="0"/>
            </a:br>
            <a:r>
              <a:rPr lang="en-US" sz="4200" dirty="0" smtClean="0"/>
              <a:t>passed by upon the wall, and the </a:t>
            </a:r>
            <a:br>
              <a:rPr lang="en-US" sz="4200" dirty="0" smtClean="0"/>
            </a:br>
            <a:r>
              <a:rPr lang="en-US" sz="4200" dirty="0" smtClean="0"/>
              <a:t>people looked, and, behold, he had </a:t>
            </a:r>
            <a:br>
              <a:rPr lang="en-US" sz="4200" dirty="0" smtClean="0"/>
            </a:br>
            <a:r>
              <a:rPr lang="en-US" sz="4200" dirty="0" smtClean="0"/>
              <a:t>sackcloth within upon his flesh.</a:t>
            </a:r>
          </a:p>
          <a:p>
            <a:endParaRPr lang="en-US" sz="1700" dirty="0" smtClean="0"/>
          </a:p>
          <a:p>
            <a:pPr marL="0" indent="0">
              <a:buNone/>
            </a:pPr>
            <a:r>
              <a:rPr lang="en-US" sz="4200" b="1" dirty="0" smtClean="0"/>
              <a:t>31</a:t>
            </a:r>
            <a:r>
              <a:rPr lang="en-US" sz="4200" dirty="0" smtClean="0"/>
              <a:t>  Then he said, </a:t>
            </a:r>
            <a:r>
              <a:rPr lang="en-US" sz="4200" b="1" dirty="0" smtClean="0">
                <a:solidFill>
                  <a:srgbClr val="0070C0"/>
                </a:solidFill>
              </a:rPr>
              <a:t>Yahuah</a:t>
            </a:r>
            <a:r>
              <a:rPr lang="en-US" sz="4200" dirty="0" smtClean="0"/>
              <a:t> do so and </a:t>
            </a:r>
            <a:br>
              <a:rPr lang="en-US" sz="4200" dirty="0" smtClean="0"/>
            </a:br>
            <a:r>
              <a:rPr lang="en-US" sz="4200" dirty="0" smtClean="0"/>
              <a:t>more also to me, if the head of Elisha </a:t>
            </a:r>
            <a:br>
              <a:rPr lang="en-US" sz="4200" dirty="0" smtClean="0"/>
            </a:br>
            <a:r>
              <a:rPr lang="en-US" sz="4200" dirty="0" smtClean="0"/>
              <a:t>the son of </a:t>
            </a:r>
            <a:r>
              <a:rPr lang="en-US" sz="4200" dirty="0" err="1" smtClean="0"/>
              <a:t>Shaphat</a:t>
            </a:r>
            <a:r>
              <a:rPr lang="en-US" sz="4200" dirty="0" smtClean="0"/>
              <a:t> shall stand on him </a:t>
            </a:r>
            <a:r>
              <a:rPr lang="en-US" sz="4200" b="1" u="sng" dirty="0" smtClean="0">
                <a:solidFill>
                  <a:srgbClr val="0070C0"/>
                </a:solidFill>
              </a:rPr>
              <a:t>this day</a:t>
            </a:r>
            <a:r>
              <a:rPr lang="en-US" sz="4200" dirty="0" smtClean="0">
                <a:solidFill>
                  <a:srgbClr val="0070C0"/>
                </a:solidFill>
              </a:rPr>
              <a:t>.</a:t>
            </a:r>
          </a:p>
          <a:p>
            <a:pPr lvl="1">
              <a:buFont typeface="Wingdings" pitchFamily="2" charset="2"/>
              <a:buChar char="Ø"/>
            </a:pPr>
            <a:r>
              <a:rPr lang="en-US" sz="3800" b="1" dirty="0" smtClean="0">
                <a:solidFill>
                  <a:schemeClr val="accent6">
                    <a:lumMod val="50000"/>
                  </a:schemeClr>
                </a:solidFill>
                <a:latin typeface="Ravie" pitchFamily="82" charset="0"/>
              </a:rPr>
              <a:t>Question:</a:t>
            </a:r>
            <a:r>
              <a:rPr lang="en-US" sz="3800" b="1" dirty="0" smtClean="0">
                <a:solidFill>
                  <a:schemeClr val="accent6">
                    <a:lumMod val="50000"/>
                  </a:schemeClr>
                </a:solidFill>
              </a:rPr>
              <a:t>   </a:t>
            </a:r>
            <a:r>
              <a:rPr lang="en-US" sz="3800" b="1" dirty="0" smtClean="0">
                <a:solidFill>
                  <a:srgbClr val="0070C0"/>
                </a:solidFill>
              </a:rPr>
              <a:t>Which day?  </a:t>
            </a:r>
            <a:r>
              <a:rPr lang="en-US" sz="3800" dirty="0" smtClean="0"/>
              <a:t>A “day” that ends </a:t>
            </a:r>
            <a:br>
              <a:rPr lang="en-US" sz="3800" dirty="0" smtClean="0"/>
            </a:br>
            <a:r>
              <a:rPr lang="en-US" sz="3800" dirty="0" smtClean="0"/>
              <a:t>at sunset, or a “day” that ends with the break of daylight?</a:t>
            </a:r>
          </a:p>
          <a:p>
            <a:endParaRPr lang="en-US" dirty="0" smtClean="0"/>
          </a:p>
          <a:p>
            <a:pPr marL="0" indent="0">
              <a:buNone/>
            </a:pPr>
            <a:endParaRPr lang="en-US" dirty="0" smtClean="0"/>
          </a:p>
          <a:p>
            <a:endParaRPr lang="en-US" dirty="0"/>
          </a:p>
        </p:txBody>
      </p:sp>
      <p:sp>
        <p:nvSpPr>
          <p:cNvPr id="2" name="Slide Number Placeholder 1"/>
          <p:cNvSpPr>
            <a:spLocks noGrp="1"/>
          </p:cNvSpPr>
          <p:nvPr>
            <p:ph type="sldNum" sz="quarter" idx="12"/>
          </p:nvPr>
        </p:nvSpPr>
        <p:spPr/>
        <p:txBody>
          <a:bodyPr/>
          <a:lstStyle/>
          <a:p>
            <a:fld id="{F9EA9ADF-BF16-47CA-967F-74531E511AEB}" type="slidenum">
              <a:rPr lang="en-US" smtClean="0">
                <a:solidFill>
                  <a:schemeClr val="bg1"/>
                </a:solidFill>
              </a:rPr>
              <a:t>9</a:t>
            </a:fld>
            <a:endParaRPr lang="en-US" dirty="0">
              <a:solidFill>
                <a:schemeClr val="bg1"/>
              </a:solidFill>
            </a:endParaRPr>
          </a:p>
        </p:txBody>
      </p:sp>
      <p:pic>
        <p:nvPicPr>
          <p:cNvPr id="1026" name="Picture 2" descr="C:\Users\Rae\Desktop\ki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48400" y="1295399"/>
            <a:ext cx="2453548" cy="3103999"/>
          </a:xfrm>
          <a:prstGeom prst="rect">
            <a:avLst/>
          </a:prstGeom>
          <a:ln w="57150">
            <a:solidFill>
              <a:srgbClr val="66330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38875"/>
      </p:ext>
    </p:extLst>
  </p:cSld>
  <p:clrMapOvr>
    <a:masterClrMapping/>
  </p:clrMapOvr>
  <mc:AlternateContent xmlns:mc="http://schemas.openxmlformats.org/markup-compatibility/2006" xmlns:p14="http://schemas.microsoft.com/office/powerpoint/2010/main">
    <mc:Choice Requires="p14">
      <p:transition spd="slow" p14:dur="125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5103</TotalTime>
  <Words>2774</Words>
  <Application>Microsoft Office PowerPoint</Application>
  <PresentationFormat>On-screen Show (4:3)</PresentationFormat>
  <Paragraphs>514</Paragraphs>
  <Slides>56</Slides>
  <Notes>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The Honour of Lepers!</vt:lpstr>
      <vt:lpstr>PowerPoint Presentation</vt:lpstr>
      <vt:lpstr>Counsel from Colossians 1</vt:lpstr>
      <vt:lpstr>PowerPoint Presentation</vt:lpstr>
      <vt:lpstr>We Should Know By Now</vt:lpstr>
      <vt:lpstr>The Story Begins in 2 Kings 6:24-33</vt:lpstr>
      <vt:lpstr>2 Kings 6:24-29   (~894 BC)</vt:lpstr>
      <vt:lpstr>2 Kings 6:30-31   King Jehoram’s Threat to Elisha</vt:lpstr>
      <vt:lpstr>2 Kings 6:32-33  Elisha Has No Fear</vt:lpstr>
      <vt:lpstr>2 Kings 7:1  What was Elisha’s Response?</vt:lpstr>
      <vt:lpstr>Definition for “to morrow”</vt:lpstr>
      <vt:lpstr>2 Kings 7:3-5  The Lepers Have a Plan</vt:lpstr>
      <vt:lpstr>The Meaning of “twilight”</vt:lpstr>
      <vt:lpstr>The Meaning of “twilight”</vt:lpstr>
      <vt:lpstr>PowerPoint Presentation</vt:lpstr>
      <vt:lpstr>2 Kings 7:8  Miracles &amp; Surprises for the Lepers </vt:lpstr>
      <vt:lpstr>2 Kings 7:9  Lepers Avoid the Consequences</vt:lpstr>
      <vt:lpstr>2 Kings 7:10 Lepers Share the Good News</vt:lpstr>
      <vt:lpstr>2 Kings 7:11-12  News for King Jehoram</vt:lpstr>
      <vt:lpstr>2 Kings 7:13-15  King Jehoram Investigates</vt:lpstr>
      <vt:lpstr>2 Kings 7:16-17   The Siege is Over!</vt:lpstr>
      <vt:lpstr>2 Kings 7:18-20  Elisha’s Prophecy Fulfilled</vt:lpstr>
      <vt:lpstr>Is Everyone’s “day” on the Same Page?</vt:lpstr>
      <vt:lpstr>PowerPoint Presentation</vt:lpstr>
      <vt:lpstr>When is “King Jehoram’s day”?</vt:lpstr>
      <vt:lpstr>When Does “King Jehoram’s day” Begin?</vt:lpstr>
      <vt:lpstr>PowerPoint Presentation</vt:lpstr>
      <vt:lpstr>PowerPoint Presentation</vt:lpstr>
      <vt:lpstr>PowerPoint Presentation</vt:lpstr>
      <vt:lpstr>PowerPoint Presentation</vt:lpstr>
      <vt:lpstr>PowerPoint Presentation</vt:lpstr>
      <vt:lpstr>PowerPoint Presentation</vt:lpstr>
      <vt:lpstr>The next slide charts the major timed events of the King, Elisha and Lepers.</vt:lpstr>
      <vt:lpstr>PowerPoint Presentation</vt:lpstr>
      <vt:lpstr>Everyone wants to know if  King Jehoram was using a  sunset day commencement!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Counsel from Eph 5:11, 13</vt:lpstr>
      <vt:lpstr>Counsel from 1 Thess  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427</cp:revision>
  <cp:lastPrinted>2019-05-14T02:51:25Z</cp:lastPrinted>
  <dcterms:created xsi:type="dcterms:W3CDTF">2016-03-17T22:30:23Z</dcterms:created>
  <dcterms:modified xsi:type="dcterms:W3CDTF">2019-11-07T08:21:13Z</dcterms:modified>
</cp:coreProperties>
</file>