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92"/>
  </p:notesMasterIdLst>
  <p:handoutMasterIdLst>
    <p:handoutMasterId r:id="rId93"/>
  </p:handoutMasterIdLst>
  <p:sldIdLst>
    <p:sldId id="788" r:id="rId5"/>
    <p:sldId id="789" r:id="rId6"/>
    <p:sldId id="809" r:id="rId7"/>
    <p:sldId id="963" r:id="rId8"/>
    <p:sldId id="772" r:id="rId9"/>
    <p:sldId id="821" r:id="rId10"/>
    <p:sldId id="832" r:id="rId11"/>
    <p:sldId id="845" r:id="rId12"/>
    <p:sldId id="843" r:id="rId13"/>
    <p:sldId id="838" r:id="rId14"/>
    <p:sldId id="836" r:id="rId15"/>
    <p:sldId id="828" r:id="rId16"/>
    <p:sldId id="840" r:id="rId17"/>
    <p:sldId id="804" r:id="rId18"/>
    <p:sldId id="878" r:id="rId19"/>
    <p:sldId id="877" r:id="rId20"/>
    <p:sldId id="851" r:id="rId21"/>
    <p:sldId id="872" r:id="rId22"/>
    <p:sldId id="880" r:id="rId23"/>
    <p:sldId id="883" r:id="rId24"/>
    <p:sldId id="885" r:id="rId25"/>
    <p:sldId id="943" r:id="rId26"/>
    <p:sldId id="944" r:id="rId27"/>
    <p:sldId id="889" r:id="rId28"/>
    <p:sldId id="886" r:id="rId29"/>
    <p:sldId id="888" r:id="rId30"/>
    <p:sldId id="805" r:id="rId31"/>
    <p:sldId id="897" r:id="rId32"/>
    <p:sldId id="945" r:id="rId33"/>
    <p:sldId id="857" r:id="rId34"/>
    <p:sldId id="950" r:id="rId35"/>
    <p:sldId id="887" r:id="rId36"/>
    <p:sldId id="938" r:id="rId37"/>
    <p:sldId id="906" r:id="rId38"/>
    <p:sldId id="896" r:id="rId39"/>
    <p:sldId id="895" r:id="rId40"/>
    <p:sldId id="890" r:id="rId41"/>
    <p:sldId id="898" r:id="rId42"/>
    <p:sldId id="909" r:id="rId43"/>
    <p:sldId id="899" r:id="rId44"/>
    <p:sldId id="905" r:id="rId45"/>
    <p:sldId id="900" r:id="rId46"/>
    <p:sldId id="910" r:id="rId47"/>
    <p:sldId id="915" r:id="rId48"/>
    <p:sldId id="853" r:id="rId49"/>
    <p:sldId id="904" r:id="rId50"/>
    <p:sldId id="914" r:id="rId51"/>
    <p:sldId id="913" r:id="rId52"/>
    <p:sldId id="924" r:id="rId53"/>
    <p:sldId id="901" r:id="rId54"/>
    <p:sldId id="916" r:id="rId55"/>
    <p:sldId id="939" r:id="rId56"/>
    <p:sldId id="966" r:id="rId57"/>
    <p:sldId id="967" r:id="rId58"/>
    <p:sldId id="969" r:id="rId59"/>
    <p:sldId id="970" r:id="rId60"/>
    <p:sldId id="946" r:id="rId61"/>
    <p:sldId id="918" r:id="rId62"/>
    <p:sldId id="892" r:id="rId63"/>
    <p:sldId id="923" r:id="rId64"/>
    <p:sldId id="947" r:id="rId65"/>
    <p:sldId id="921" r:id="rId66"/>
    <p:sldId id="977" r:id="rId67"/>
    <p:sldId id="976" r:id="rId68"/>
    <p:sldId id="978" r:id="rId69"/>
    <p:sldId id="979" r:id="rId70"/>
    <p:sldId id="956" r:id="rId71"/>
    <p:sldId id="920" r:id="rId72"/>
    <p:sldId id="925" r:id="rId73"/>
    <p:sldId id="926" r:id="rId74"/>
    <p:sldId id="929" r:id="rId75"/>
    <p:sldId id="957" r:id="rId76"/>
    <p:sldId id="958" r:id="rId77"/>
    <p:sldId id="933" r:id="rId78"/>
    <p:sldId id="932" r:id="rId79"/>
    <p:sldId id="834" r:id="rId80"/>
    <p:sldId id="763" r:id="rId81"/>
    <p:sldId id="934" r:id="rId82"/>
    <p:sldId id="917" r:id="rId83"/>
    <p:sldId id="928" r:id="rId84"/>
    <p:sldId id="837" r:id="rId85"/>
    <p:sldId id="935" r:id="rId86"/>
    <p:sldId id="919" r:id="rId87"/>
    <p:sldId id="964" r:id="rId88"/>
    <p:sldId id="903" r:id="rId89"/>
    <p:sldId id="931" r:id="rId90"/>
    <p:sldId id="807" r:id="rId91"/>
  </p:sldIdLst>
  <p:sldSz cx="12188825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3521" userDrawn="1">
          <p15:clr>
            <a:srgbClr val="A4A3A4"/>
          </p15:clr>
        </p15:guide>
        <p15:guide id="3" orient="horz" pos="2387">
          <p15:clr>
            <a:srgbClr val="A4A3A4"/>
          </p15:clr>
        </p15:guide>
        <p15:guide id="4" pos="38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  <p15:guide id="5" orient="horz" pos="2172">
          <p15:clr>
            <a:srgbClr val="A4A3A4"/>
          </p15:clr>
        </p15:guide>
        <p15:guide id="6" orient="horz" pos="2208">
          <p15:clr>
            <a:srgbClr val="A4A3A4"/>
          </p15:clr>
        </p15:guide>
        <p15:guide id="7" pos="2864">
          <p15:clr>
            <a:srgbClr val="A4A3A4"/>
          </p15:clr>
        </p15:guide>
        <p15:guide id="8" pos="2928">
          <p15:clr>
            <a:srgbClr val="A4A3A4"/>
          </p15:clr>
        </p15:guide>
        <p15:guide id="9" orient="horz" pos="3819">
          <p15:clr>
            <a:srgbClr val="A4A3A4"/>
          </p15:clr>
        </p15:guide>
        <p15:guide id="10" orient="horz" pos="3883">
          <p15:clr>
            <a:srgbClr val="A4A3A4"/>
          </p15:clr>
        </p15:guide>
        <p15:guide id="11" pos="1629">
          <p15:clr>
            <a:srgbClr val="A4A3A4"/>
          </p15:clr>
        </p15:guide>
        <p15:guide id="12" pos="1665">
          <p15:clr>
            <a:srgbClr val="A4A3A4"/>
          </p15:clr>
        </p15:guide>
        <p15:guide id="13" orient="horz" pos="1638">
          <p15:clr>
            <a:srgbClr val="A4A3A4"/>
          </p15:clr>
        </p15:guide>
        <p15:guide id="14" orient="horz" pos="1665">
          <p15:clr>
            <a:srgbClr val="A4A3A4"/>
          </p15:clr>
        </p15:guide>
        <p15:guide id="15" pos="3798">
          <p15:clr>
            <a:srgbClr val="A4A3A4"/>
          </p15:clr>
        </p15:guide>
        <p15:guide id="16" pos="388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othy" initials="T" lastIdx="13" clrIdx="0">
    <p:extLst>
      <p:ext uri="{19B8F6BF-5375-455C-9EA6-DF929625EA0E}">
        <p15:presenceInfo xmlns:p15="http://schemas.microsoft.com/office/powerpoint/2012/main" xmlns="" userId="Timothy" providerId="None"/>
      </p:ext>
    </p:extLst>
  </p:cmAuthor>
  <p:cmAuthor id="2" name="Rae" initials="R" lastIdx="1033" clrIdx="1"/>
  <p:cmAuthor id="3" name="timothy Astleford" initials="tA" lastIdx="299" clrIdx="2">
    <p:extLst>
      <p:ext uri="{19B8F6BF-5375-455C-9EA6-DF929625EA0E}">
        <p15:presenceInfo xmlns:p15="http://schemas.microsoft.com/office/powerpoint/2012/main" xmlns="" userId="6f70958e3069516c" providerId="Windows Live"/>
      </p:ext>
    </p:extLst>
  </p:cmAuthor>
  <p:cmAuthor id="4" name="Richard" initials="R" lastIdx="1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990033"/>
    <a:srgbClr val="FF3300"/>
    <a:srgbClr val="0000FF"/>
    <a:srgbClr val="00FF99"/>
    <a:srgbClr val="FF0066"/>
    <a:srgbClr val="FF99FF"/>
    <a:srgbClr val="FFFF99"/>
    <a:srgbClr val="00000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99872" autoAdjust="0"/>
  </p:normalViewPr>
  <p:slideViewPr>
    <p:cSldViewPr>
      <p:cViewPr varScale="1">
        <p:scale>
          <a:sx n="79" d="100"/>
          <a:sy n="79" d="100"/>
        </p:scale>
        <p:origin x="-82" y="-163"/>
      </p:cViewPr>
      <p:guideLst>
        <p:guide orient="horz" pos="3521"/>
        <p:guide orient="horz" pos="2387"/>
        <p:guide pos="3839"/>
        <p:guide pos="38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8" d="100"/>
        <a:sy n="148" d="100"/>
      </p:scale>
      <p:origin x="0" y="52642"/>
    </p:cViewPr>
  </p:sorter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3819"/>
        <p:guide orient="horz" pos="3883"/>
        <p:guide orient="horz" pos="2880"/>
        <p:guide orient="horz" pos="2928"/>
        <p:guide orient="horz" pos="5064"/>
        <p:guide orient="horz" pos="5149"/>
        <p:guide orient="horz" pos="2172"/>
        <p:guide orient="horz" pos="2208"/>
        <p:guide pos="1629"/>
        <p:guide pos="1665"/>
        <p:guide pos="2160"/>
        <p:guide pos="2208"/>
        <p:guide pos="1228"/>
        <p:guide pos="1256"/>
        <p:guide pos="2864"/>
        <p:guide pos="29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325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handoutMaster" Target="handoutMasters/handoutMaster1.xml"/><Relationship Id="rId98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0" y="0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3/15/2020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0" y="8829967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3/15/2020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4" tIns="46577" rIns="93154" bIns="46577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54" tIns="46577" rIns="93154" bIns="46577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7"/>
            <a:ext cx="3037840" cy="464820"/>
          </a:xfrm>
          <a:prstGeom prst="rect">
            <a:avLst/>
          </a:prstGeom>
        </p:spPr>
        <p:txBody>
          <a:bodyPr vert="horz" lIns="93154" tIns="46577" rIns="93154" bIns="46577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3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77F8B735-9F03-41FD-BF3E-5ABA6AA9780D}" type="datetime1">
              <a:rPr lang="en-US" smtClean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2A4A37B2-8E9E-4DEC-B0C3-979D33C5F1E1}" type="datetime1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1C98F8BF-AFE3-4B27-A84C-EDB5F7CF92BC}" type="datetime1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9AD4D307-97E3-4172-A856-80BFA7EAB426}" type="datetime1">
              <a:rPr lang="en-US" smtClean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DD201E7B-C99B-4428-BA41-B75140349D1E}" type="datetime1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ACBAB13-0E3C-4DC1-87A6-8CAFB9615F78}" type="datetime1">
              <a:rPr lang="en-US" smtClean="0"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C181ED51-CBB1-46E7-B976-EA9DBB3FDC41}" type="datetime1">
              <a:rPr lang="en-US" smtClean="0"/>
              <a:t>3/15/2020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F1262753-8C73-434D-BCB7-5A3750E0DED4}" type="datetime1">
              <a:rPr lang="en-US" smtClean="0"/>
              <a:t>3/15/2020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70E1E528-80BB-4A3B-8DA8-E6317B107F9B}" type="datetime1">
              <a:rPr lang="en-US" smtClean="0"/>
              <a:t>3/15/2020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42FC0F4F-5C1D-439F-A6C4-705B6FAF5A5D}" type="datetime1">
              <a:rPr lang="en-US" smtClean="0"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DD8A71D9-5BF2-473F-9E8D-3B7D2B931257}" type="datetime1">
              <a:rPr lang="en-US" smtClean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omic Sans MS" pitchFamily="66" charset="0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4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microsoft.com/office/2007/relationships/hdphoto" Target="../media/hdphoto1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18.wdp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4.png"/><Relationship Id="rId7" Type="http://schemas.openxmlformats.org/officeDocument/2006/relationships/image" Target="../media/image4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75.png"/><Relationship Id="rId4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100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87.jpeg"/><Relationship Id="rId7" Type="http://schemas.microsoft.com/office/2007/relationships/hdphoto" Target="../media/hdphoto22.wdp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5.jpeg"/><Relationship Id="rId5" Type="http://schemas.microsoft.com/office/2007/relationships/hdphoto" Target="../media/hdphoto21.wdp"/><Relationship Id="rId10" Type="http://schemas.openxmlformats.org/officeDocument/2006/relationships/image" Target="../media/image104.jpeg"/><Relationship Id="rId4" Type="http://schemas.openxmlformats.org/officeDocument/2006/relationships/image" Target="../media/image101.jpeg"/><Relationship Id="rId9" Type="http://schemas.microsoft.com/office/2007/relationships/hdphoto" Target="../media/hdphoto2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7" Type="http://schemas.openxmlformats.org/officeDocument/2006/relationships/image" Target="../media/image114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08.png"/><Relationship Id="rId4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116.jpeg"/><Relationship Id="rId7" Type="http://schemas.openxmlformats.org/officeDocument/2006/relationships/image" Target="../media/image117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87.jpeg"/><Relationship Id="rId4" Type="http://schemas.microsoft.com/office/2007/relationships/hdphoto" Target="../media/hdphoto25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g"/><Relationship Id="rId4" Type="http://schemas.microsoft.com/office/2007/relationships/hdphoto" Target="../media/hdphoto26.wdp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117.jpeg"/><Relationship Id="rId7" Type="http://schemas.openxmlformats.org/officeDocument/2006/relationships/image" Target="../media/image124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123.png"/><Relationship Id="rId4" Type="http://schemas.microsoft.com/office/2007/relationships/hdphoto" Target="../media/hdphoto2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28.png"/><Relationship Id="rId7" Type="http://schemas.openxmlformats.org/officeDocument/2006/relationships/image" Target="../media/image129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microsoft.com/office/2007/relationships/hdphoto" Target="../media/hdphoto26.wdp"/><Relationship Id="rId4" Type="http://schemas.openxmlformats.org/officeDocument/2006/relationships/image" Target="../media/image117.jpeg"/><Relationship Id="rId9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microsoft.com/office/2007/relationships/hdphoto" Target="../media/hdphoto26.wdp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2.jpeg"/><Relationship Id="rId4" Type="http://schemas.openxmlformats.org/officeDocument/2006/relationships/image" Target="../media/image13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37.png"/><Relationship Id="rId7" Type="http://schemas.openxmlformats.org/officeDocument/2006/relationships/image" Target="../media/image138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microsoft.com/office/2007/relationships/hdphoto" Target="../media/hdphoto26.wdp"/><Relationship Id="rId4" Type="http://schemas.openxmlformats.org/officeDocument/2006/relationships/image" Target="../media/image11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20.jpeg"/><Relationship Id="rId7" Type="http://schemas.microsoft.com/office/2007/relationships/hdphoto" Target="../media/hdphoto29.wdp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microsoft.com/office/2007/relationships/hdphoto" Target="../media/hdphoto26.wdp"/><Relationship Id="rId4" Type="http://schemas.openxmlformats.org/officeDocument/2006/relationships/image" Target="../media/image117.jpeg"/><Relationship Id="rId9" Type="http://schemas.openxmlformats.org/officeDocument/2006/relationships/image" Target="../media/image140.jp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141.jpeg"/><Relationship Id="rId7" Type="http://schemas.openxmlformats.org/officeDocument/2006/relationships/image" Target="../media/image139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12.jpeg"/><Relationship Id="rId5" Type="http://schemas.microsoft.com/office/2007/relationships/hdphoto" Target="../media/hdphoto26.wdp"/><Relationship Id="rId10" Type="http://schemas.openxmlformats.org/officeDocument/2006/relationships/image" Target="../media/image138.jpeg"/><Relationship Id="rId4" Type="http://schemas.openxmlformats.org/officeDocument/2006/relationships/image" Target="../media/image117.jpeg"/><Relationship Id="rId9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7.jpeg"/><Relationship Id="rId7" Type="http://schemas.openxmlformats.org/officeDocument/2006/relationships/image" Target="../media/image142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12.jpeg"/><Relationship Id="rId4" Type="http://schemas.microsoft.com/office/2007/relationships/hdphoto" Target="../media/hdphoto26.wdp"/><Relationship Id="rId9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g"/><Relationship Id="rId4" Type="http://schemas.openxmlformats.org/officeDocument/2006/relationships/image" Target="../media/image14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48.jpeg"/><Relationship Id="rId4" Type="http://schemas.openxmlformats.org/officeDocument/2006/relationships/image" Target="../media/image11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37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7.jpeg"/><Relationship Id="rId7" Type="http://schemas.microsoft.com/office/2007/relationships/hdphoto" Target="../media/hdphoto31.wdp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png"/><Relationship Id="rId5" Type="http://schemas.microsoft.com/office/2007/relationships/hdphoto" Target="../media/hdphoto30.wdp"/><Relationship Id="rId10" Type="http://schemas.openxmlformats.org/officeDocument/2006/relationships/image" Target="../media/image161.jpg"/><Relationship Id="rId4" Type="http://schemas.openxmlformats.org/officeDocument/2006/relationships/image" Target="../media/image158.png"/><Relationship Id="rId9" Type="http://schemas.microsoft.com/office/2007/relationships/hdphoto" Target="../media/hdphoto32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33.jpe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g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microsoft.com/office/2007/relationships/hdphoto" Target="../media/hdphoto34.wdp"/><Relationship Id="rId3" Type="http://schemas.openxmlformats.org/officeDocument/2006/relationships/image" Target="../media/image113.jpeg"/><Relationship Id="rId7" Type="http://schemas.openxmlformats.org/officeDocument/2006/relationships/image" Target="../media/image108.png"/><Relationship Id="rId12" Type="http://schemas.openxmlformats.org/officeDocument/2006/relationships/image" Target="../media/image167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11" Type="http://schemas.openxmlformats.org/officeDocument/2006/relationships/image" Target="../media/image114.jpeg"/><Relationship Id="rId5" Type="http://schemas.microsoft.com/office/2007/relationships/hdphoto" Target="../media/hdphoto33.wdp"/><Relationship Id="rId15" Type="http://schemas.openxmlformats.org/officeDocument/2006/relationships/image" Target="../media/image144.jpeg"/><Relationship Id="rId10" Type="http://schemas.openxmlformats.org/officeDocument/2006/relationships/image" Target="../media/image166.jpeg"/><Relationship Id="rId4" Type="http://schemas.openxmlformats.org/officeDocument/2006/relationships/image" Target="../media/image165.jpeg"/><Relationship Id="rId9" Type="http://schemas.openxmlformats.org/officeDocument/2006/relationships/image" Target="../media/image112.jpeg"/><Relationship Id="rId14" Type="http://schemas.openxmlformats.org/officeDocument/2006/relationships/image" Target="../media/image15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33.jpeg"/><Relationship Id="rId3" Type="http://schemas.openxmlformats.org/officeDocument/2006/relationships/image" Target="../media/image168.jpeg"/><Relationship Id="rId7" Type="http://schemas.openxmlformats.org/officeDocument/2006/relationships/image" Target="../media/image144.jpeg"/><Relationship Id="rId12" Type="http://schemas.openxmlformats.org/officeDocument/2006/relationships/image" Target="../media/image137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11" Type="http://schemas.openxmlformats.org/officeDocument/2006/relationships/image" Target="../media/image161.jpg"/><Relationship Id="rId5" Type="http://schemas.openxmlformats.org/officeDocument/2006/relationships/image" Target="../media/image113.jpeg"/><Relationship Id="rId10" Type="http://schemas.microsoft.com/office/2007/relationships/hdphoto" Target="../media/hdphoto35.wdp"/><Relationship Id="rId4" Type="http://schemas.openxmlformats.org/officeDocument/2006/relationships/image" Target="../media/image169.jpeg"/><Relationship Id="rId9" Type="http://schemas.openxmlformats.org/officeDocument/2006/relationships/image" Target="../media/image171.png"/><Relationship Id="rId14" Type="http://schemas.openxmlformats.org/officeDocument/2006/relationships/image" Target="../media/image162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33.jpeg"/><Relationship Id="rId7" Type="http://schemas.microsoft.com/office/2007/relationships/hdphoto" Target="../media/hdphoto36.wdp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microsoft.com/office/2007/relationships/hdphoto" Target="../media/hdphoto37.wdp"/><Relationship Id="rId5" Type="http://schemas.openxmlformats.org/officeDocument/2006/relationships/image" Target="../media/image174.jpeg"/><Relationship Id="rId10" Type="http://schemas.openxmlformats.org/officeDocument/2006/relationships/image" Target="../media/image178.png"/><Relationship Id="rId4" Type="http://schemas.openxmlformats.org/officeDocument/2006/relationships/image" Target="../media/image173.jpeg"/><Relationship Id="rId9" Type="http://schemas.openxmlformats.org/officeDocument/2006/relationships/image" Target="../media/image17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10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jpe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microsoft.com/office/2007/relationships/hdphoto" Target="../media/hdphoto10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12" Type="http://schemas.openxmlformats.org/officeDocument/2006/relationships/image" Target="../media/image185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31.wdp"/><Relationship Id="rId5" Type="http://schemas.openxmlformats.org/officeDocument/2006/relationships/image" Target="../media/image27.png"/><Relationship Id="rId10" Type="http://schemas.openxmlformats.org/officeDocument/2006/relationships/image" Target="../media/image159.png"/><Relationship Id="rId4" Type="http://schemas.microsoft.com/office/2007/relationships/hdphoto" Target="../media/hdphoto10.wdp"/><Relationship Id="rId9" Type="http://schemas.microsoft.com/office/2007/relationships/hdphoto" Target="../media/hdphoto38.wdp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1.wdp"/><Relationship Id="rId5" Type="http://schemas.openxmlformats.org/officeDocument/2006/relationships/image" Target="../media/image190.png"/><Relationship Id="rId4" Type="http://schemas.microsoft.com/office/2007/relationships/hdphoto" Target="../media/hdphoto40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3.png"/><Relationship Id="rId7" Type="http://schemas.microsoft.com/office/2007/relationships/hdphoto" Target="../media/hdphoto43.wdp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microsoft.com/office/2007/relationships/hdphoto" Target="../media/hdphoto42.wdp"/><Relationship Id="rId4" Type="http://schemas.openxmlformats.org/officeDocument/2006/relationships/image" Target="../media/image194.png"/><Relationship Id="rId9" Type="http://schemas.microsoft.com/office/2007/relationships/hdphoto" Target="../media/hdphoto44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5.wdp"/><Relationship Id="rId4" Type="http://schemas.openxmlformats.org/officeDocument/2006/relationships/image" Target="../media/image1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0.jpeg"/><Relationship Id="rId4" Type="http://schemas.openxmlformats.org/officeDocument/2006/relationships/image" Target="../media/image19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calendar@torahtothetribes.com" TargetMode="External"/><Relationship Id="rId5" Type="http://schemas.openxmlformats.org/officeDocument/2006/relationships/hyperlink" Target="mailto:tim@studythecalendar.com" TargetMode="External"/><Relationship Id="rId4" Type="http://schemas.microsoft.com/office/2007/relationships/hdphoto" Target="../media/hdphoto4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0.wdp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ae\Desktop\wheat 2 png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92" y="3573016"/>
            <a:ext cx="1274541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771" y="5517232"/>
            <a:ext cx="1200513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FFFF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The </a:t>
            </a:r>
            <a:r>
              <a:rPr lang="en-US" sz="6600" b="1" dirty="0" smtClean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3B7549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Song</a:t>
            </a:r>
            <a:r>
              <a:rPr lang="en-US" sz="6600" b="1" dirty="0" smtClean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FFFF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 of Joshua’s </a:t>
            </a:r>
            <a:r>
              <a:rPr lang="en-US" sz="6600" b="1" dirty="0" smtClean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3B7549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Sickle</a:t>
            </a:r>
            <a:endParaRPr lang="en-US" sz="6600" b="1" dirty="0">
              <a:ln w="57150">
                <a:solidFill>
                  <a:schemeClr val="accent1">
                    <a:lumMod val="75000"/>
                  </a:schemeClr>
                </a:solidFill>
              </a:ln>
              <a:solidFill>
                <a:srgbClr val="3B7549"/>
              </a:solidFill>
              <a:effectLst>
                <a:glow rad="127000">
                  <a:schemeClr val="bg1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ras Bold ITC" pitchFamily="34" charset="0"/>
            </a:endParaRPr>
          </a:p>
        </p:txBody>
      </p:sp>
      <p:pic>
        <p:nvPicPr>
          <p:cNvPr id="5" name="Picture 6" descr="C:\Users\Rae\Desktop\wheat 5 p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5" y="2708920"/>
            <a:ext cx="1457325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486899" y="4509119"/>
            <a:ext cx="1595003" cy="460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latin typeface="Comic Sans MS" panose="030F0702030302020204" pitchFamily="66" charset="0"/>
              </a:rPr>
              <a:t>Part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99FF"/>
                </a:solidFill>
                <a:effectLst>
                  <a:glow rad="127000">
                    <a:srgbClr val="FFFF00"/>
                  </a:glow>
                </a:effectLst>
                <a:latin typeface="Comic Sans MS" panose="030F0702030302020204" pitchFamily="66" charset="0"/>
              </a:rPr>
              <a:t>6</a:t>
            </a:r>
            <a:endParaRPr lang="en-CA" sz="2800" b="1" dirty="0">
              <a:ln>
                <a:solidFill>
                  <a:srgbClr val="0000FF"/>
                </a:solidFill>
              </a:ln>
              <a:solidFill>
                <a:srgbClr val="FF99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97489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2"/>
                </a:solidFill>
              </a:rPr>
              <a:pPr/>
              <a:t>10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21208" y="1628800"/>
            <a:ext cx="10945812" cy="1067632"/>
          </a:xfrm>
          <a:prstGeom prst="rect">
            <a:avLst/>
          </a:prstGeom>
          <a:solidFill>
            <a:srgbClr val="ECE7F1"/>
          </a:solidFill>
          <a:ln w="38100" cap="flat" cmpd="sng" algn="ctr">
            <a:solidFill>
              <a:srgbClr val="7030A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</a:pPr>
            <a:r>
              <a:rPr lang="en-US" b="1" dirty="0" smtClean="0">
                <a:solidFill>
                  <a:srgbClr val="008080"/>
                </a:solidFill>
                <a:latin typeface="Calibri"/>
                <a:ea typeface="Calibri"/>
                <a:cs typeface="Calibri"/>
              </a:rPr>
              <a:t>Exo 19:1</a:t>
            </a:r>
            <a:r>
              <a:rPr lang="en-US" dirty="0" smtClean="0">
                <a:latin typeface="Calibri"/>
                <a:ea typeface="Calibri"/>
                <a:cs typeface="Calibri"/>
              </a:rPr>
              <a:t>  	</a:t>
            </a:r>
            <a:r>
              <a:rPr lang="en-US" sz="32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In the 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third month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-</a:t>
            </a:r>
            <a:br>
              <a:rPr lang="en-US" sz="32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</a:br>
            <a:r>
              <a:rPr lang="en-US" sz="3200" b="1" u="sng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after</a:t>
            </a:r>
            <a:r>
              <a:rPr lang="en-US" sz="32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 </a:t>
            </a:r>
            <a:r>
              <a:rPr lang="en-US" sz="32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the children of Israel had come out of the land of Egypt …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0" y="332656"/>
            <a:ext cx="12183724" cy="1008112"/>
          </a:xfrm>
          <a:prstGeom prst="rect">
            <a:avLst/>
          </a:prstGeom>
          <a:solidFill>
            <a:srgbClr val="ECE7F1"/>
          </a:solidFill>
          <a:ln w="38100" cap="flat" cmpd="sng" algn="ctr">
            <a:solidFill>
              <a:srgbClr val="7030A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</a:pPr>
            <a:r>
              <a:rPr lang="en-US" sz="4800" b="1" dirty="0" smtClean="0">
                <a:solidFill>
                  <a:srgbClr val="008080"/>
                </a:solidFill>
                <a:latin typeface="Calibri"/>
                <a:ea typeface="Calibri"/>
                <a:cs typeface="Calibri"/>
              </a:rPr>
              <a:t>Take note of the </a:t>
            </a:r>
            <a:r>
              <a:rPr lang="en-US" sz="4800" b="1" dirty="0" smtClean="0">
                <a:solidFill>
                  <a:srgbClr val="874141"/>
                </a:solidFill>
                <a:effectLst>
                  <a:glow rad="127000">
                    <a:srgbClr val="FFFF00"/>
                  </a:glow>
                </a:effectLst>
                <a:latin typeface="Calibri"/>
                <a:ea typeface="Calibri"/>
                <a:cs typeface="Calibri"/>
              </a:rPr>
              <a:t>3</a:t>
            </a:r>
            <a:r>
              <a:rPr lang="en-US" sz="4800" b="1" baseline="30000" dirty="0" smtClean="0">
                <a:solidFill>
                  <a:srgbClr val="874141"/>
                </a:solidFill>
                <a:effectLst>
                  <a:glow rad="127000">
                    <a:srgbClr val="FFFF00"/>
                  </a:glow>
                </a:effectLst>
                <a:latin typeface="Calibri"/>
                <a:ea typeface="Calibri"/>
                <a:cs typeface="Calibri"/>
              </a:rPr>
              <a:t>rd</a:t>
            </a:r>
            <a:r>
              <a:rPr lang="en-US" sz="4800" b="1" dirty="0" smtClean="0">
                <a:solidFill>
                  <a:srgbClr val="008080"/>
                </a:solidFill>
                <a:latin typeface="Calibri"/>
                <a:ea typeface="Calibri"/>
                <a:cs typeface="Calibri"/>
              </a:rPr>
              <a:t> Month – only in </a:t>
            </a:r>
            <a:r>
              <a:rPr lang="en-US" sz="48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Calibri"/>
                <a:ea typeface="Calibri"/>
                <a:cs typeface="Calibri"/>
              </a:rPr>
              <a:t>CONTEXT</a:t>
            </a:r>
            <a:r>
              <a:rPr lang="en-US" sz="54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Calibri"/>
                <a:ea typeface="Calibri"/>
                <a:cs typeface="Calibri"/>
              </a:rPr>
              <a:t>!</a:t>
            </a:r>
            <a:r>
              <a:rPr lang="en-US" sz="5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endParaRPr lang="en-US" sz="5400" b="1" dirty="0" smtClean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485900" y="2852936"/>
            <a:ext cx="9217026" cy="720080"/>
          </a:xfrm>
          <a:prstGeom prst="rect">
            <a:avLst/>
          </a:prstGeom>
          <a:solidFill>
            <a:srgbClr val="ECE7F1"/>
          </a:solidFill>
          <a:ln w="38100" cap="flat" cmpd="sng" algn="ctr">
            <a:solidFill>
              <a:srgbClr val="7030A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</a:pPr>
            <a:r>
              <a:rPr lang="en-US" sz="3200" b="1" u="sng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on this</a:t>
            </a:r>
            <a:r>
              <a:rPr lang="en-US" sz="3200" b="1" dirty="0" smtClean="0"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[same]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3200" b="1" dirty="0" smtClean="0">
                <a:ln>
                  <a:solidFill>
                    <a:srgbClr val="3333FF"/>
                  </a:solidFill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glow rad="114300">
                    <a:srgbClr val="0000FF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Arial Black" panose="020B0A04020102020204" pitchFamily="34" charset="0"/>
                <a:ea typeface="Calibri"/>
                <a:cs typeface="Calibri"/>
              </a:rPr>
              <a:t>DAY</a:t>
            </a:r>
            <a:r>
              <a:rPr lang="en-US" sz="3200" b="1" dirty="0" smtClean="0">
                <a:ln>
                  <a:solidFill>
                    <a:srgbClr val="3333FF"/>
                  </a:solidFill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glow rad="127000">
                    <a:srgbClr val="FF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  </a:t>
            </a:r>
            <a:r>
              <a:rPr lang="en-US" sz="3200" b="1" dirty="0" smtClean="0">
                <a:ln>
                  <a:solidFill>
                    <a:srgbClr val="3333FF"/>
                  </a:solidFill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[yowm]  </a:t>
            </a:r>
            <a:r>
              <a:rPr lang="en-US" sz="3200" b="1" dirty="0" smtClean="0">
                <a:ln>
                  <a:solidFill>
                    <a:srgbClr val="3333FF"/>
                  </a:solidFill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glow rad="127000">
                    <a:srgbClr val="FF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Calibri"/>
                <a:ea typeface="Calibri"/>
                <a:cs typeface="Calibri"/>
              </a:rPr>
              <a:t>- </a:t>
            </a:r>
            <a:r>
              <a:rPr lang="en-US" sz="3200" dirty="0" smtClean="0">
                <a:solidFill>
                  <a:srgbClr val="7F7F7F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Ravie" pitchFamily="82" charset="0"/>
                <a:ea typeface="Calibri"/>
                <a:cs typeface="Calibri"/>
              </a:rPr>
              <a:t>[Not “</a:t>
            </a:r>
            <a:r>
              <a:rPr lang="en-US" sz="3200" b="1" u="sng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00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Ravie" pitchFamily="82" charset="0"/>
                <a:ea typeface="Calibri"/>
                <a:cs typeface="Calibri"/>
              </a:rPr>
              <a:t>DATE</a:t>
            </a:r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Ravie" pitchFamily="82" charset="0"/>
                <a:ea typeface="Calibri"/>
                <a:cs typeface="Calibri"/>
              </a:rPr>
              <a:t>”]</a:t>
            </a:r>
            <a:endParaRPr lang="en-US" sz="3200" b="1" dirty="0" smtClean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Ravie" pitchFamily="82" charset="0"/>
              <a:ea typeface="Calibri"/>
              <a:cs typeface="Calibri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701926" y="5157192"/>
            <a:ext cx="8784974" cy="578682"/>
          </a:xfrm>
          <a:prstGeom prst="rect">
            <a:avLst/>
          </a:prstGeom>
          <a:solidFill>
            <a:srgbClr val="ECE7F1"/>
          </a:solidFill>
          <a:ln w="38100" cap="flat" cmpd="sng" algn="ctr">
            <a:solidFill>
              <a:srgbClr val="7030A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they came to the Wilderness of Sinai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[on the </a:t>
            </a: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rgbClr val="5ED8E8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4</a:t>
            </a:r>
            <a:r>
              <a:rPr lang="en-US" b="1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rgbClr val="5ED8E8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</a:t>
            </a: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rgbClr val="5ED8E8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rgbClr val="5ED8E8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cycle </a:t>
            </a: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rgbClr val="5ED8E8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]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9835" y="3707321"/>
            <a:ext cx="10944317" cy="123425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3D4A8"/>
              </a:gs>
              <a:gs pos="44000">
                <a:srgbClr val="FFFF00"/>
              </a:gs>
              <a:gs pos="75000">
                <a:srgbClr val="FF99FF"/>
              </a:gs>
            </a:gsLst>
            <a:lin ang="16200000" scaled="0"/>
          </a:gradFill>
          <a:ln w="381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marL="274320" lvl="0" indent="-274320" algn="ctr">
              <a:spcAft>
                <a:spcPts val="1000"/>
              </a:spcAft>
            </a:pPr>
            <a:r>
              <a:rPr lang="en-US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(It’s the </a:t>
            </a:r>
            <a:r>
              <a:rPr lang="en-US" sz="2000" b="1" dirty="0" smtClean="0">
                <a:ln>
                  <a:solidFill>
                    <a:srgbClr val="3333FF"/>
                  </a:solidFill>
                </a:ln>
                <a:solidFill>
                  <a:srgbClr val="0000FF"/>
                </a:solidFill>
                <a:effectLst>
                  <a:glow rad="266700">
                    <a:srgbClr val="FFFF99">
                      <a:alpha val="87000"/>
                    </a:srgbClr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Arial Black" panose="020B0A04020102020204" pitchFamily="34" charset="0"/>
                <a:ea typeface="Calibri"/>
                <a:cs typeface="Calibri"/>
              </a:rPr>
              <a:t>same</a:t>
            </a:r>
            <a:r>
              <a:rPr lang="en-US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 24 H</a:t>
            </a:r>
            <a:r>
              <a:rPr lang="en-US" sz="1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R</a:t>
            </a:r>
            <a:r>
              <a:rPr lang="en-US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 </a:t>
            </a:r>
            <a:r>
              <a:rPr lang="en-US" sz="2000" b="1" dirty="0" smtClean="0">
                <a:ln>
                  <a:solidFill>
                    <a:srgbClr val="3333FF"/>
                  </a:solidFill>
                </a:ln>
                <a:solidFill>
                  <a:srgbClr val="0000FF"/>
                </a:solidFill>
                <a:effectLst>
                  <a:glow rad="165100">
                    <a:srgbClr val="FFFF99">
                      <a:alpha val="79000"/>
                    </a:srgbClr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0070C0"/>
                  </a:solidFill>
                </a:uFill>
                <a:latin typeface="Arial Black" panose="020B0A04020102020204" pitchFamily="34" charset="0"/>
                <a:ea typeface="Calibri"/>
                <a:cs typeface="Calibri"/>
              </a:rPr>
              <a:t>cycle</a:t>
            </a:r>
            <a:r>
              <a:rPr lang="en-US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 of the week as the </a:t>
            </a:r>
            <a:r>
              <a:rPr lang="en-US" sz="2000" b="1" u="sng" dirty="0" smtClean="0">
                <a:solidFill>
                  <a:srgbClr val="0000FF"/>
                </a:solidFill>
                <a:effectLst>
                  <a:glow rad="165100">
                    <a:srgbClr val="FFFF99">
                      <a:alpha val="79000"/>
                    </a:srgbClr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actual EXIT</a:t>
            </a:r>
            <a:r>
              <a:rPr lang="en-US" sz="2000" b="1" dirty="0" smtClean="0">
                <a:solidFill>
                  <a:srgbClr val="0000FF"/>
                </a:solidFill>
                <a:effectLst>
                  <a:glow rad="165100">
                    <a:srgbClr val="FFFF99">
                      <a:alpha val="79000"/>
                    </a:srgbClr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from Mitsrayim);</a:t>
            </a:r>
            <a:endParaRPr lang="en-US" sz="2400" b="1" dirty="0" smtClean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libri"/>
              <a:ea typeface="Calibri"/>
              <a:cs typeface="Calibri"/>
            </a:endParaRPr>
          </a:p>
          <a:p>
            <a:pPr marL="274320" lvl="0" indent="-274320" algn="ctr">
              <a:spcAft>
                <a:spcPts val="1000"/>
              </a:spcAft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- This </a:t>
            </a: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alibri"/>
                <a:cs typeface="Calibri"/>
              </a:rPr>
              <a:t>EXIT</a:t>
            </a: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occurred on a </a:t>
            </a: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rgbClr val="5ED8E8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4</a:t>
            </a:r>
            <a:r>
              <a:rPr lang="en-US" sz="3600" b="1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rgbClr val="5ED8E8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</a:t>
            </a: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rgbClr val="5ED8E8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cycle </a:t>
            </a: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of the week! </a:t>
            </a:r>
            <a:endParaRPr lang="en-US" sz="3600" dirty="0">
              <a:solidFill>
                <a:schemeClr val="tx2">
                  <a:lumMod val="75000"/>
                  <a:lumOff val="2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6900" y="2492896"/>
            <a:ext cx="1367253" cy="140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5"/>
          <p:cNvSpPr txBox="1">
            <a:spLocks/>
          </p:cNvSpPr>
          <p:nvPr/>
        </p:nvSpPr>
        <p:spPr>
          <a:xfrm>
            <a:off x="158388" y="5933600"/>
            <a:ext cx="11596288" cy="732569"/>
          </a:xfrm>
          <a:prstGeom prst="rect">
            <a:avLst/>
          </a:prstGeom>
          <a:solidFill>
            <a:srgbClr val="99FFCC"/>
          </a:solidFill>
          <a:ln w="38100" cap="flat" cmpd="sng" algn="ctr">
            <a:solidFill>
              <a:srgbClr val="7030A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</a:pP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The “day” they </a:t>
            </a:r>
            <a:r>
              <a:rPr lang="en-US" sz="3200" b="1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entered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the wilderness was </a:t>
            </a:r>
            <a:r>
              <a:rPr lang="en-US" sz="3200" b="1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not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 the day of </a:t>
            </a:r>
            <a:r>
              <a:rPr lang="en-US" sz="3200" b="1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Shavuot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8388" y="2884304"/>
            <a:ext cx="540085" cy="284895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dirty="0" smtClean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 pitchFamily="34" charset="0"/>
              </a:rPr>
              <a:t>#4</a:t>
            </a:r>
          </a:p>
          <a:p>
            <a:pPr algn="ctr"/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REV</a:t>
            </a:r>
            <a:b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I</a:t>
            </a:r>
            <a:b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sz="2400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EW</a:t>
            </a:r>
            <a:endParaRPr lang="en-CA" sz="2400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sp>
        <p:nvSpPr>
          <p:cNvPr id="14" name="Left-Right Arrow 13"/>
          <p:cNvSpPr/>
          <p:nvPr/>
        </p:nvSpPr>
        <p:spPr>
          <a:xfrm rot="9364363">
            <a:off x="4908594" y="1591579"/>
            <a:ext cx="4779725" cy="1057607"/>
          </a:xfrm>
          <a:prstGeom prst="leftRightArrow">
            <a:avLst>
              <a:gd name="adj1" fmla="val 50000"/>
              <a:gd name="adj2" fmla="val 95683"/>
            </a:avLst>
          </a:prstGeom>
          <a:solidFill>
            <a:srgbClr val="FF99FF">
              <a:alpha val="37000"/>
            </a:srgbClr>
          </a:solidFill>
          <a:ln w="28575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42936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8000">
              <a:srgbClr val="0A128C"/>
            </a:gs>
            <a:gs pos="67000">
              <a:srgbClr val="181CC7"/>
            </a:gs>
            <a:gs pos="79000">
              <a:srgbClr val="7005D4"/>
            </a:gs>
            <a:gs pos="49000">
              <a:srgbClr val="F4A77C"/>
            </a:gs>
            <a:gs pos="87000">
              <a:srgbClr val="87414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6323515" y="605281"/>
            <a:ext cx="418969" cy="1856909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 w="57150">
            <a:solidFill>
              <a:srgbClr val="5D2D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REV</a:t>
            </a:r>
            <a:br>
              <a:rPr lang="en-CA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I</a:t>
            </a:r>
            <a:br>
              <a:rPr lang="en-CA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</a:br>
            <a:r>
              <a:rPr lang="en-CA" dirty="0" smtClean="0">
                <a:ln w="28575">
                  <a:solidFill>
                    <a:srgbClr val="5D2D2D"/>
                  </a:solidFill>
                </a:ln>
                <a:solidFill>
                  <a:srgbClr val="5D2D2D"/>
                </a:solidFill>
                <a:latin typeface="Arial Rounded MT Bold" pitchFamily="34" charset="0"/>
              </a:rPr>
              <a:t>EW</a:t>
            </a:r>
            <a:endParaRPr lang="en-CA" dirty="0">
              <a:ln w="28575">
                <a:solidFill>
                  <a:srgbClr val="5D2D2D"/>
                </a:solidFill>
              </a:ln>
              <a:solidFill>
                <a:srgbClr val="5D2D2D"/>
              </a:solidFill>
              <a:latin typeface="Arial Rounded MT Bold" pitchFamily="34" charset="0"/>
            </a:endParaRPr>
          </a:p>
        </p:txBody>
      </p:sp>
      <p:pic>
        <p:nvPicPr>
          <p:cNvPr id="12" name="Picture 6" descr="C:\Users\Rae\Desktop\wilderness of sina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069" y="2708921"/>
            <a:ext cx="5904655" cy="22322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5"/>
          <p:cNvSpPr txBox="1">
            <a:spLocks/>
          </p:cNvSpPr>
          <p:nvPr/>
        </p:nvSpPr>
        <p:spPr>
          <a:xfrm>
            <a:off x="6657397" y="77253"/>
            <a:ext cx="5328591" cy="6736123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  <a:t>The 4</a:t>
            </a:r>
            <a:r>
              <a:rPr lang="en-US" sz="3000" b="1" baseline="300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  <a:t> cycle of the </a:t>
            </a:r>
            <a:b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</a:b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  <a:t>week in the 3</a:t>
            </a:r>
            <a:r>
              <a:rPr lang="en-US" sz="3000" b="1" baseline="300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  <a:t>rd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  <a:t> month </a:t>
            </a:r>
            <a:b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</a:br>
            <a:r>
              <a:rPr lang="en-US" sz="32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DOES NOT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  <a:t> </a:t>
            </a:r>
            <a:b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</a:br>
            <a:r>
              <a:rPr lang="en-US" sz="3000" b="1" dirty="0" smtClean="0">
                <a:ln w="38100">
                  <a:solidFill>
                    <a:srgbClr val="0000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00FFCC"/>
                  </a:glow>
                </a:effectLst>
                <a:latin typeface="Arial Rounded MT Bold" pitchFamily="34" charset="0"/>
                <a:ea typeface="Calibri"/>
                <a:cs typeface="Calibri"/>
              </a:rPr>
              <a:t>determine, nor pinpoint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Arial Rounded MT Bold" pitchFamily="34" charset="0"/>
                <a:ea typeface="Calibri"/>
                <a:cs typeface="Calibri"/>
              </a:rPr>
              <a:t> </a:t>
            </a:r>
            <a:b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Arial Rounded MT Bold" pitchFamily="34" charset="0"/>
                <a:ea typeface="Calibri"/>
                <a:cs typeface="Calibri"/>
              </a:rPr>
            </a:b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  <a:t>the 50</a:t>
            </a:r>
            <a:r>
              <a:rPr lang="en-US" sz="3000" b="1" baseline="300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  <a:t> day of </a:t>
            </a:r>
            <a:b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</a:br>
            <a:r>
              <a:rPr lang="en-US" sz="3000" b="1" dirty="0" smtClean="0">
                <a:solidFill>
                  <a:srgbClr val="00B0F0"/>
                </a:solidFill>
                <a:latin typeface="Comic Sans MS" pitchFamily="66" charset="0"/>
                <a:ea typeface="Calibri"/>
                <a:cs typeface="Calibri"/>
              </a:rPr>
              <a:t>Torah’s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/>
                <a:cs typeface="Calibri"/>
              </a:rPr>
              <a:t> Omer Count.</a:t>
            </a:r>
          </a:p>
          <a:p>
            <a:pPr marL="0" indent="0" algn="ctr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</a:pPr>
            <a:endParaRPr lang="en-US" sz="100" b="1" dirty="0" smtClean="0">
              <a:solidFill>
                <a:schemeClr val="bg1">
                  <a:lumMod val="95000"/>
                </a:schemeClr>
              </a:solidFill>
              <a:latin typeface="Comic Sans MS" pitchFamily="66" charset="0"/>
              <a:ea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</a:pPr>
            <a:r>
              <a:rPr lang="en-US" sz="3200" b="1" dirty="0" smtClean="0"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Israel </a:t>
            </a:r>
            <a:r>
              <a:rPr lang="en-US" sz="3200" b="1" u="sng" dirty="0" smtClean="0"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entered</a:t>
            </a:r>
            <a:r>
              <a:rPr lang="en-US" sz="3200" b="1" dirty="0" smtClean="0"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the wilderness of Sinai on the </a:t>
            </a:r>
            <a:r>
              <a:rPr lang="en-US" sz="3200" b="1" u="sng" dirty="0" smtClean="0"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same</a:t>
            </a:r>
            <a:r>
              <a:rPr lang="en-US" sz="3200" b="1" dirty="0" smtClean="0"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4</a:t>
            </a:r>
            <a:r>
              <a:rPr lang="en-US" sz="3200" b="1" baseline="30000" dirty="0" smtClean="0"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sz="3200" b="1" dirty="0" smtClean="0"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</a:t>
            </a:r>
            <a:r>
              <a:rPr lang="en-US" sz="3200" b="1" u="sng" dirty="0" smtClean="0"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cycle</a:t>
            </a:r>
            <a:r>
              <a:rPr lang="en-US" sz="3200" b="1" dirty="0" smtClean="0"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of the week as they </a:t>
            </a:r>
            <a:r>
              <a:rPr lang="en-US" sz="3200" b="1" u="sng" dirty="0" smtClean="0"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left</a:t>
            </a:r>
            <a:r>
              <a:rPr lang="en-US" sz="3200" b="1" dirty="0" smtClean="0"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  <a:t> Egypt.</a:t>
            </a:r>
            <a:br>
              <a:rPr lang="en-US" sz="3200" b="1" dirty="0" smtClean="0">
                <a:solidFill>
                  <a:srgbClr val="5D2D2D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Comic Sans MS" pitchFamily="66" charset="0"/>
                <a:ea typeface="Calibri"/>
                <a:cs typeface="Calibri"/>
              </a:rPr>
            </a:br>
            <a:endParaRPr lang="en-US" sz="1200" b="1" dirty="0" smtClean="0">
              <a:solidFill>
                <a:srgbClr val="5D2D2D"/>
              </a:solidFill>
              <a:effectLst>
                <a:glow rad="139700">
                  <a:srgbClr val="7030A0">
                    <a:alpha val="40000"/>
                  </a:srgbClr>
                </a:glow>
              </a:effectLst>
              <a:latin typeface="Comic Sans MS" pitchFamily="66" charset="0"/>
              <a:ea typeface="Calibri"/>
              <a:cs typeface="Calibri"/>
            </a:endParaRPr>
          </a:p>
          <a:p>
            <a:pPr marL="0" indent="0" algn="ctr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</a:pPr>
            <a:r>
              <a:rPr lang="en-US" sz="3200" b="1" u="sng" dirty="0" smtClean="0">
                <a:ln>
                  <a:solidFill>
                    <a:srgbClr val="FFFF99"/>
                  </a:solidFill>
                </a:ln>
                <a:solidFill>
                  <a:srgbClr val="FF33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Ravie" pitchFamily="82" charset="0"/>
                <a:ea typeface="Calibri"/>
                <a:cs typeface="Calibri"/>
              </a:rPr>
              <a:t>Enoch</a:t>
            </a:r>
            <a:r>
              <a:rPr lang="en-US" sz="3200" b="1" dirty="0" smtClean="0">
                <a:ln>
                  <a:solidFill>
                    <a:srgbClr val="FFFF99"/>
                  </a:solidFill>
                </a:ln>
                <a:solidFill>
                  <a:srgbClr val="FF33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Ravie" pitchFamily="82" charset="0"/>
                <a:ea typeface="Calibri"/>
                <a:cs typeface="Calibri"/>
              </a:rPr>
              <a:t>!</a:t>
            </a:r>
            <a:r>
              <a:rPr lang="en-US" sz="3200" b="1" dirty="0" smtClean="0">
                <a:ln>
                  <a:solidFill>
                    <a:srgbClr val="FFFF99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Ravie" pitchFamily="82" charset="0"/>
                <a:ea typeface="Calibri"/>
                <a:cs typeface="Calibri"/>
              </a:rPr>
              <a:t>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- The context of Exo 19:1 has </a:t>
            </a:r>
            <a:r>
              <a:rPr lang="en-US" sz="28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nothing to do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/>
                <a:cs typeface="Calibri"/>
              </a:rPr>
              <a:t> with the placement of Shavuot!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Calibri"/>
              <a:cs typeface="Calibri"/>
            </a:endParaRPr>
          </a:p>
        </p:txBody>
      </p:sp>
      <p:pic>
        <p:nvPicPr>
          <p:cNvPr id="15" name="Picture 3" descr="C:\Users\Rae\Desktop\Month 1 - Leaving Egyp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590713"/>
            <a:ext cx="5688632" cy="3053689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Rae\Desktop\Month 3 entering sina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3873169"/>
            <a:ext cx="5688631" cy="2597413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943840" y="1997567"/>
            <a:ext cx="792088" cy="625212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2941300" y="4570080"/>
            <a:ext cx="792088" cy="539161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Up-Down Arrow 20"/>
          <p:cNvSpPr/>
          <p:nvPr/>
        </p:nvSpPr>
        <p:spPr>
          <a:xfrm>
            <a:off x="3039053" y="2707843"/>
            <a:ext cx="600482" cy="1777801"/>
          </a:xfrm>
          <a:prstGeom prst="upDownArrow">
            <a:avLst/>
          </a:prstGeom>
          <a:solidFill>
            <a:srgbClr val="FFFFCC">
              <a:alpha val="64000"/>
            </a:srgb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3" name="Group 22"/>
          <p:cNvGrpSpPr/>
          <p:nvPr/>
        </p:nvGrpSpPr>
        <p:grpSpPr>
          <a:xfrm>
            <a:off x="693812" y="4570080"/>
            <a:ext cx="1721930" cy="2008572"/>
            <a:chOff x="0" y="4927035"/>
            <a:chExt cx="1721930" cy="2008572"/>
          </a:xfrm>
        </p:grpSpPr>
        <p:sp>
          <p:nvSpPr>
            <p:cNvPr id="24" name="Oval 23"/>
            <p:cNvSpPr/>
            <p:nvPr/>
          </p:nvSpPr>
          <p:spPr>
            <a:xfrm>
              <a:off x="154169" y="5373216"/>
              <a:ext cx="1341891" cy="690811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0" y="4927035"/>
              <a:ext cx="1721930" cy="2008572"/>
              <a:chOff x="7166834" y="211520"/>
              <a:chExt cx="2301891" cy="2709372"/>
            </a:xfrm>
          </p:grpSpPr>
          <p:pic>
            <p:nvPicPr>
              <p:cNvPr id="26" name="Picture 10" descr="C:\Users\Rae\Desktop\yellow face writing edit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000" b="89905" l="5157" r="9529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6834" y="211520"/>
                <a:ext cx="2301891" cy="27093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Freeform 26"/>
              <p:cNvSpPr/>
              <p:nvPr/>
            </p:nvSpPr>
            <p:spPr>
              <a:xfrm>
                <a:off x="8177564" y="2315984"/>
                <a:ext cx="711200" cy="223520"/>
              </a:xfrm>
              <a:custGeom>
                <a:avLst/>
                <a:gdLst>
                  <a:gd name="connsiteX0" fmla="*/ 40640 w 711200"/>
                  <a:gd name="connsiteY0" fmla="*/ 0 h 223520"/>
                  <a:gd name="connsiteX1" fmla="*/ 55880 w 711200"/>
                  <a:gd name="connsiteY1" fmla="*/ 25400 h 223520"/>
                  <a:gd name="connsiteX2" fmla="*/ 60960 w 711200"/>
                  <a:gd name="connsiteY2" fmla="*/ 40640 h 223520"/>
                  <a:gd name="connsiteX3" fmla="*/ 40640 w 711200"/>
                  <a:gd name="connsiteY3" fmla="*/ 45720 h 223520"/>
                  <a:gd name="connsiteX4" fmla="*/ 0 w 711200"/>
                  <a:gd name="connsiteY4" fmla="*/ 50800 h 223520"/>
                  <a:gd name="connsiteX5" fmla="*/ 15240 w 711200"/>
                  <a:gd name="connsiteY5" fmla="*/ 60960 h 223520"/>
                  <a:gd name="connsiteX6" fmla="*/ 50800 w 711200"/>
                  <a:gd name="connsiteY6" fmla="*/ 71120 h 223520"/>
                  <a:gd name="connsiteX7" fmla="*/ 66040 w 711200"/>
                  <a:gd name="connsiteY7" fmla="*/ 81280 h 223520"/>
                  <a:gd name="connsiteX8" fmla="*/ 147320 w 711200"/>
                  <a:gd name="connsiteY8" fmla="*/ 101600 h 223520"/>
                  <a:gd name="connsiteX9" fmla="*/ 187960 w 711200"/>
                  <a:gd name="connsiteY9" fmla="*/ 106680 h 223520"/>
                  <a:gd name="connsiteX10" fmla="*/ 279400 w 711200"/>
                  <a:gd name="connsiteY10" fmla="*/ 121920 h 223520"/>
                  <a:gd name="connsiteX11" fmla="*/ 279400 w 711200"/>
                  <a:gd name="connsiteY11" fmla="*/ 157480 h 223520"/>
                  <a:gd name="connsiteX12" fmla="*/ 248920 w 711200"/>
                  <a:gd name="connsiteY12" fmla="*/ 167640 h 223520"/>
                  <a:gd name="connsiteX13" fmla="*/ 233680 w 711200"/>
                  <a:gd name="connsiteY13" fmla="*/ 172720 h 223520"/>
                  <a:gd name="connsiteX14" fmla="*/ 238760 w 711200"/>
                  <a:gd name="connsiteY14" fmla="*/ 187960 h 223520"/>
                  <a:gd name="connsiteX15" fmla="*/ 279400 w 711200"/>
                  <a:gd name="connsiteY15" fmla="*/ 203200 h 223520"/>
                  <a:gd name="connsiteX16" fmla="*/ 325120 w 711200"/>
                  <a:gd name="connsiteY16" fmla="*/ 198120 h 223520"/>
                  <a:gd name="connsiteX17" fmla="*/ 340360 w 711200"/>
                  <a:gd name="connsiteY17" fmla="*/ 193040 h 223520"/>
                  <a:gd name="connsiteX18" fmla="*/ 375920 w 711200"/>
                  <a:gd name="connsiteY18" fmla="*/ 187960 h 223520"/>
                  <a:gd name="connsiteX19" fmla="*/ 391160 w 711200"/>
                  <a:gd name="connsiteY19" fmla="*/ 182880 h 223520"/>
                  <a:gd name="connsiteX20" fmla="*/ 411480 w 711200"/>
                  <a:gd name="connsiteY20" fmla="*/ 177800 h 223520"/>
                  <a:gd name="connsiteX21" fmla="*/ 441960 w 711200"/>
                  <a:gd name="connsiteY21" fmla="*/ 167640 h 223520"/>
                  <a:gd name="connsiteX22" fmla="*/ 574040 w 711200"/>
                  <a:gd name="connsiteY22" fmla="*/ 177800 h 223520"/>
                  <a:gd name="connsiteX23" fmla="*/ 604520 w 711200"/>
                  <a:gd name="connsiteY23" fmla="*/ 187960 h 223520"/>
                  <a:gd name="connsiteX24" fmla="*/ 655320 w 711200"/>
                  <a:gd name="connsiteY24" fmla="*/ 198120 h 223520"/>
                  <a:gd name="connsiteX25" fmla="*/ 675640 w 711200"/>
                  <a:gd name="connsiteY25" fmla="*/ 208280 h 223520"/>
                  <a:gd name="connsiteX26" fmla="*/ 711200 w 711200"/>
                  <a:gd name="connsiteY26" fmla="*/ 223520 h 22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11200" h="223520">
                    <a:moveTo>
                      <a:pt x="40640" y="0"/>
                    </a:moveTo>
                    <a:cubicBezTo>
                      <a:pt x="45720" y="8467"/>
                      <a:pt x="51464" y="16569"/>
                      <a:pt x="55880" y="25400"/>
                    </a:cubicBezTo>
                    <a:cubicBezTo>
                      <a:pt x="58275" y="30189"/>
                      <a:pt x="64173" y="36356"/>
                      <a:pt x="60960" y="40640"/>
                    </a:cubicBezTo>
                    <a:cubicBezTo>
                      <a:pt x="56771" y="46225"/>
                      <a:pt x="47527" y="44572"/>
                      <a:pt x="40640" y="45720"/>
                    </a:cubicBezTo>
                    <a:cubicBezTo>
                      <a:pt x="27174" y="47964"/>
                      <a:pt x="13547" y="49107"/>
                      <a:pt x="0" y="50800"/>
                    </a:cubicBezTo>
                    <a:cubicBezTo>
                      <a:pt x="5080" y="54187"/>
                      <a:pt x="9779" y="58230"/>
                      <a:pt x="15240" y="60960"/>
                    </a:cubicBezTo>
                    <a:cubicBezTo>
                      <a:pt x="22528" y="64604"/>
                      <a:pt x="44289" y="69492"/>
                      <a:pt x="50800" y="71120"/>
                    </a:cubicBezTo>
                    <a:cubicBezTo>
                      <a:pt x="55880" y="74507"/>
                      <a:pt x="60461" y="78800"/>
                      <a:pt x="66040" y="81280"/>
                    </a:cubicBezTo>
                    <a:cubicBezTo>
                      <a:pt x="87677" y="90896"/>
                      <a:pt x="126694" y="99022"/>
                      <a:pt x="147320" y="101600"/>
                    </a:cubicBezTo>
                    <a:cubicBezTo>
                      <a:pt x="160867" y="103293"/>
                      <a:pt x="174494" y="104436"/>
                      <a:pt x="187960" y="106680"/>
                    </a:cubicBezTo>
                    <a:cubicBezTo>
                      <a:pt x="303497" y="125936"/>
                      <a:pt x="181029" y="109624"/>
                      <a:pt x="279400" y="121920"/>
                    </a:cubicBezTo>
                    <a:cubicBezTo>
                      <a:pt x="282702" y="131825"/>
                      <a:pt x="290976" y="147558"/>
                      <a:pt x="279400" y="157480"/>
                    </a:cubicBezTo>
                    <a:cubicBezTo>
                      <a:pt x="271269" y="164450"/>
                      <a:pt x="259080" y="164253"/>
                      <a:pt x="248920" y="167640"/>
                    </a:cubicBezTo>
                    <a:lnTo>
                      <a:pt x="233680" y="172720"/>
                    </a:lnTo>
                    <a:cubicBezTo>
                      <a:pt x="235373" y="177800"/>
                      <a:pt x="235415" y="183779"/>
                      <a:pt x="238760" y="187960"/>
                    </a:cubicBezTo>
                    <a:cubicBezTo>
                      <a:pt x="248726" y="200418"/>
                      <a:pt x="265631" y="200446"/>
                      <a:pt x="279400" y="203200"/>
                    </a:cubicBezTo>
                    <a:cubicBezTo>
                      <a:pt x="294640" y="201507"/>
                      <a:pt x="309995" y="200641"/>
                      <a:pt x="325120" y="198120"/>
                    </a:cubicBezTo>
                    <a:cubicBezTo>
                      <a:pt x="330402" y="197240"/>
                      <a:pt x="335109" y="194090"/>
                      <a:pt x="340360" y="193040"/>
                    </a:cubicBezTo>
                    <a:cubicBezTo>
                      <a:pt x="352101" y="190692"/>
                      <a:pt x="364067" y="189653"/>
                      <a:pt x="375920" y="187960"/>
                    </a:cubicBezTo>
                    <a:cubicBezTo>
                      <a:pt x="381000" y="186267"/>
                      <a:pt x="386011" y="184351"/>
                      <a:pt x="391160" y="182880"/>
                    </a:cubicBezTo>
                    <a:cubicBezTo>
                      <a:pt x="397873" y="180962"/>
                      <a:pt x="404793" y="179806"/>
                      <a:pt x="411480" y="177800"/>
                    </a:cubicBezTo>
                    <a:cubicBezTo>
                      <a:pt x="421738" y="174723"/>
                      <a:pt x="441960" y="167640"/>
                      <a:pt x="441960" y="167640"/>
                    </a:cubicBezTo>
                    <a:cubicBezTo>
                      <a:pt x="460866" y="168635"/>
                      <a:pt x="539875" y="169916"/>
                      <a:pt x="574040" y="177800"/>
                    </a:cubicBezTo>
                    <a:cubicBezTo>
                      <a:pt x="584475" y="180208"/>
                      <a:pt x="594018" y="185860"/>
                      <a:pt x="604520" y="187960"/>
                    </a:cubicBezTo>
                    <a:lnTo>
                      <a:pt x="655320" y="198120"/>
                    </a:lnTo>
                    <a:cubicBezTo>
                      <a:pt x="662093" y="201507"/>
                      <a:pt x="668609" y="205468"/>
                      <a:pt x="675640" y="208280"/>
                    </a:cubicBezTo>
                    <a:cubicBezTo>
                      <a:pt x="712031" y="222836"/>
                      <a:pt x="697733" y="210053"/>
                      <a:pt x="711200" y="22352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Plaque 27"/>
          <p:cNvSpPr/>
          <p:nvPr/>
        </p:nvSpPr>
        <p:spPr>
          <a:xfrm>
            <a:off x="46300" y="46300"/>
            <a:ext cx="690108" cy="764704"/>
          </a:xfrm>
          <a:prstGeom prst="plaque">
            <a:avLst>
              <a:gd name="adj" fmla="val 14990"/>
            </a:avLst>
          </a:prstGeom>
          <a:solidFill>
            <a:srgbClr val="FFFFCC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latin typeface="Comic Sans MS" pitchFamily="66" charset="0"/>
              </a:rPr>
              <a:t>#1</a:t>
            </a:r>
            <a:endParaRPr lang="en-US" b="1" dirty="0"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7988" y="5544753"/>
            <a:ext cx="3275255" cy="612648"/>
          </a:xfrm>
          <a:prstGeom prst="wedgeRoundRectCallout">
            <a:avLst>
              <a:gd name="adj1" fmla="val -19400"/>
              <a:gd name="adj2" fmla="val -142494"/>
              <a:gd name="adj3" fmla="val 16667"/>
            </a:avLst>
          </a:prstGeom>
          <a:solidFill>
            <a:srgbClr val="7030A0"/>
          </a:solidFill>
          <a:ln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3200" b="1" dirty="0" smtClean="0">
                <a:solidFill>
                  <a:srgbClr val="FFFF00"/>
                </a:solidFill>
                <a:latin typeface="Comic Sans MS" pitchFamily="66" charset="0"/>
              </a:rPr>
              <a:t>The</a:t>
            </a:r>
            <a:r>
              <a:rPr lang="en-CA" sz="32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CA" sz="3200" b="1" dirty="0" smtClean="0">
                <a:solidFill>
                  <a:srgbClr val="FFFF00"/>
                </a:solidFill>
                <a:latin typeface="Comic Sans MS" pitchFamily="66" charset="0"/>
              </a:rPr>
              <a:t>Same</a:t>
            </a:r>
            <a:r>
              <a:rPr lang="en-CA" sz="32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CA" sz="3200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D</a:t>
            </a:r>
            <a:r>
              <a:rPr lang="en-CA" sz="2400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AY</a:t>
            </a:r>
            <a:r>
              <a:rPr lang="en-CA" sz="3200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!</a:t>
            </a:r>
            <a:endParaRPr lang="en-CA" sz="3200" dirty="0">
              <a:ln w="28575">
                <a:solidFill>
                  <a:srgbClr val="0000FF"/>
                </a:solidFill>
              </a:ln>
              <a:solidFill>
                <a:srgbClr val="FFFF00"/>
              </a:solidFill>
              <a:effectLst>
                <a:glow rad="127000">
                  <a:srgbClr val="5ED8E8"/>
                </a:glow>
              </a:effectLst>
              <a:latin typeface="Comic Sans MS" pitchFamily="66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909836" y="1255503"/>
            <a:ext cx="1800200" cy="355709"/>
          </a:xfrm>
          <a:prstGeom prst="wedgeRoundRectCallout">
            <a:avLst>
              <a:gd name="adj1" fmla="val 59042"/>
              <a:gd name="adj2" fmla="val 150204"/>
              <a:gd name="adj3" fmla="val 16667"/>
            </a:avLst>
          </a:prstGeom>
          <a:solidFill>
            <a:srgbClr val="FF99FF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The Exit!</a:t>
            </a:r>
            <a:endParaRPr lang="en-CA" sz="2400" b="1" dirty="0">
              <a:ln>
                <a:solidFill>
                  <a:srgbClr val="0000FF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627980" y="6385520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1FEFA0A-2F20-4B60-98C6-5FFDA469AA1C}" type="slidenum">
              <a:rPr lang="en-US" sz="1400" b="1">
                <a:solidFill>
                  <a:srgbClr val="FFFFCC"/>
                </a:solidFill>
              </a:rPr>
              <a:pPr/>
              <a:t>11</a:t>
            </a:fld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18" name="Picture 7" descr="F:\Art on Desktop - 1\All white man clip art\3d white people\white man 320 binoculars purple clipart_14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10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76" y="2303875"/>
            <a:ext cx="2592288" cy="36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6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80B8E0"/>
            </a:gs>
            <a:gs pos="2000">
              <a:srgbClr val="0070C0">
                <a:alpha val="26000"/>
              </a:srgbClr>
            </a:gs>
            <a:gs pos="50000">
              <a:schemeClr val="bg1">
                <a:alpha val="65000"/>
              </a:schemeClr>
            </a:gs>
            <a:gs pos="53000">
              <a:srgbClr val="BA5306">
                <a:alpha val="49804"/>
              </a:srgbClr>
            </a:gs>
            <a:gs pos="98000">
              <a:srgbClr val="632C03">
                <a:alpha val="50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39665" y="649995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tx2"/>
                </a:solidFill>
              </a:rPr>
              <a:pPr/>
              <a:t>12</a:t>
            </a:fld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261764" y="43742"/>
            <a:ext cx="11665295" cy="604846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p3d extrusionH="57150">
              <a:bevelT w="38100" h="38100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</a:pPr>
            <a:r>
              <a:rPr lang="en-US" b="1" dirty="0" smtClean="0">
                <a:solidFill>
                  <a:srgbClr val="87414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Calibri"/>
                <a:cs typeface="Calibri"/>
              </a:rPr>
              <a:t>1</a:t>
            </a:r>
            <a:r>
              <a:rPr lang="en-US" b="1" baseline="30000" dirty="0" smtClean="0">
                <a:solidFill>
                  <a:srgbClr val="87414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Calibri"/>
                <a:cs typeface="Calibri"/>
              </a:rPr>
              <a:t>st</a:t>
            </a:r>
            <a:r>
              <a:rPr lang="en-US" b="1" dirty="0" smtClean="0">
                <a:solidFill>
                  <a:srgbClr val="87414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Calibri"/>
                <a:cs typeface="Calibri"/>
              </a:rPr>
              <a:t> Reason for Enoch’s Abib 26 Count – the “15</a:t>
            </a:r>
            <a:r>
              <a:rPr lang="en-US" b="1" baseline="30000" dirty="0" smtClean="0">
                <a:solidFill>
                  <a:srgbClr val="87414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Calibri"/>
                <a:cs typeface="Calibri"/>
              </a:rPr>
              <a:t>th</a:t>
            </a:r>
            <a:r>
              <a:rPr lang="en-US" b="1" dirty="0" smtClean="0">
                <a:solidFill>
                  <a:srgbClr val="87414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Calibri"/>
                <a:cs typeface="Calibri"/>
              </a:rPr>
              <a:t> </a:t>
            </a:r>
            <a:r>
              <a:rPr lang="en-US" b="1" dirty="0" smtClean="0">
                <a:solidFill>
                  <a:srgbClr val="874141"/>
                </a:solidFill>
                <a:effectLst>
                  <a:glow rad="127000">
                    <a:srgbClr val="00FF00"/>
                  </a:glow>
                </a:effectLst>
                <a:latin typeface="Comic Sans MS" pitchFamily="66" charset="0"/>
                <a:ea typeface="Calibri"/>
                <a:cs typeface="Calibri"/>
              </a:rPr>
              <a:t>date</a:t>
            </a:r>
            <a:r>
              <a:rPr lang="en-US" b="1" dirty="0" smtClean="0">
                <a:solidFill>
                  <a:srgbClr val="874141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Calibri"/>
                <a:cs typeface="Calibri"/>
              </a:rPr>
              <a:t>” as Shavuot</a:t>
            </a:r>
            <a:endParaRPr lang="en-US" sz="3600" b="1" dirty="0" smtClean="0">
              <a:solidFill>
                <a:schemeClr val="bg2">
                  <a:lumMod val="25000"/>
                </a:schemeClr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Calibri"/>
              <a:cs typeface="Calibri"/>
            </a:endParaRPr>
          </a:p>
        </p:txBody>
      </p:sp>
      <p:pic>
        <p:nvPicPr>
          <p:cNvPr id="4" name="Picture 3" descr="C:\Users\Rae\Desktop\Month 1 - Leaving Egy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590713"/>
            <a:ext cx="5688632" cy="3053689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Rae\Desktop\Month 3 entering sina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3873169"/>
            <a:ext cx="5688631" cy="2597413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Rae\Desktop\Month 1 - Leaving Egy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6" y="588775"/>
            <a:ext cx="5688632" cy="3053689"/>
          </a:xfrm>
          <a:prstGeom prst="rect">
            <a:avLst/>
          </a:prstGeom>
          <a:noFill/>
          <a:ln w="76200"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Rae\Desktop\Month 3 entering sina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6" y="3881391"/>
            <a:ext cx="5688631" cy="2597413"/>
          </a:xfrm>
          <a:prstGeom prst="rect">
            <a:avLst/>
          </a:prstGeom>
          <a:noFill/>
          <a:ln w="76200"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99824" y="1997567"/>
            <a:ext cx="792088" cy="625212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8729863" y="1997567"/>
            <a:ext cx="344800" cy="227853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effectLst>
            <a:glow rad="50800">
              <a:srgbClr val="00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10" name="Picture 7" descr="F:\Art on Desktop - 1\All white man clip art\3d white people\white man 320 binoculars purple clipart_1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7" b="10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975" y="2335035"/>
            <a:ext cx="2219573" cy="312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97284" y="4331646"/>
            <a:ext cx="792088" cy="777596"/>
          </a:xfrm>
          <a:prstGeom prst="rect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Up-Down Arrow 12"/>
          <p:cNvSpPr/>
          <p:nvPr/>
        </p:nvSpPr>
        <p:spPr>
          <a:xfrm>
            <a:off x="2895037" y="2707844"/>
            <a:ext cx="600482" cy="1538736"/>
          </a:xfrm>
          <a:prstGeom prst="upDownArrow">
            <a:avLst/>
          </a:prstGeom>
          <a:solidFill>
            <a:srgbClr val="FFFFCC">
              <a:alpha val="64000"/>
            </a:srgb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/>
          <p:cNvSpPr/>
          <p:nvPr/>
        </p:nvSpPr>
        <p:spPr>
          <a:xfrm>
            <a:off x="5091775" y="6442007"/>
            <a:ext cx="2143780" cy="323501"/>
          </a:xfrm>
          <a:prstGeom prst="roundRect">
            <a:avLst/>
          </a:prstGeom>
          <a:solidFill>
            <a:srgbClr val="BCFFDE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3200" spc="3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REVIEW</a:t>
            </a:r>
            <a:endParaRPr lang="en-CA" sz="3200" spc="300" dirty="0">
              <a:ln w="28575">
                <a:solidFill>
                  <a:srgbClr val="0000FF"/>
                </a:solidFill>
              </a:ln>
              <a:solidFill>
                <a:srgbClr val="00FF00"/>
              </a:solidFill>
              <a:latin typeface="Arial Rounded MT Bold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90108" y="4583725"/>
            <a:ext cx="1721930" cy="2008572"/>
            <a:chOff x="0" y="4927035"/>
            <a:chExt cx="1721930" cy="2008572"/>
          </a:xfrm>
        </p:grpSpPr>
        <p:sp>
          <p:nvSpPr>
            <p:cNvPr id="16" name="Oval 15"/>
            <p:cNvSpPr/>
            <p:nvPr/>
          </p:nvSpPr>
          <p:spPr>
            <a:xfrm>
              <a:off x="154169" y="5373216"/>
              <a:ext cx="1341891" cy="690811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0" y="4927035"/>
              <a:ext cx="1721930" cy="2008572"/>
              <a:chOff x="7166834" y="211520"/>
              <a:chExt cx="2301891" cy="2709372"/>
            </a:xfrm>
          </p:grpSpPr>
          <p:pic>
            <p:nvPicPr>
              <p:cNvPr id="18" name="Picture 10" descr="C:\Users\Rae\Desktop\yellow face writing edit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000" b="89905" l="5157" r="9529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6834" y="211520"/>
                <a:ext cx="2301891" cy="27093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Freeform 18"/>
              <p:cNvSpPr/>
              <p:nvPr/>
            </p:nvSpPr>
            <p:spPr>
              <a:xfrm>
                <a:off x="8177564" y="2315984"/>
                <a:ext cx="711200" cy="223520"/>
              </a:xfrm>
              <a:custGeom>
                <a:avLst/>
                <a:gdLst>
                  <a:gd name="connsiteX0" fmla="*/ 40640 w 711200"/>
                  <a:gd name="connsiteY0" fmla="*/ 0 h 223520"/>
                  <a:gd name="connsiteX1" fmla="*/ 55880 w 711200"/>
                  <a:gd name="connsiteY1" fmla="*/ 25400 h 223520"/>
                  <a:gd name="connsiteX2" fmla="*/ 60960 w 711200"/>
                  <a:gd name="connsiteY2" fmla="*/ 40640 h 223520"/>
                  <a:gd name="connsiteX3" fmla="*/ 40640 w 711200"/>
                  <a:gd name="connsiteY3" fmla="*/ 45720 h 223520"/>
                  <a:gd name="connsiteX4" fmla="*/ 0 w 711200"/>
                  <a:gd name="connsiteY4" fmla="*/ 50800 h 223520"/>
                  <a:gd name="connsiteX5" fmla="*/ 15240 w 711200"/>
                  <a:gd name="connsiteY5" fmla="*/ 60960 h 223520"/>
                  <a:gd name="connsiteX6" fmla="*/ 50800 w 711200"/>
                  <a:gd name="connsiteY6" fmla="*/ 71120 h 223520"/>
                  <a:gd name="connsiteX7" fmla="*/ 66040 w 711200"/>
                  <a:gd name="connsiteY7" fmla="*/ 81280 h 223520"/>
                  <a:gd name="connsiteX8" fmla="*/ 147320 w 711200"/>
                  <a:gd name="connsiteY8" fmla="*/ 101600 h 223520"/>
                  <a:gd name="connsiteX9" fmla="*/ 187960 w 711200"/>
                  <a:gd name="connsiteY9" fmla="*/ 106680 h 223520"/>
                  <a:gd name="connsiteX10" fmla="*/ 279400 w 711200"/>
                  <a:gd name="connsiteY10" fmla="*/ 121920 h 223520"/>
                  <a:gd name="connsiteX11" fmla="*/ 279400 w 711200"/>
                  <a:gd name="connsiteY11" fmla="*/ 157480 h 223520"/>
                  <a:gd name="connsiteX12" fmla="*/ 248920 w 711200"/>
                  <a:gd name="connsiteY12" fmla="*/ 167640 h 223520"/>
                  <a:gd name="connsiteX13" fmla="*/ 233680 w 711200"/>
                  <a:gd name="connsiteY13" fmla="*/ 172720 h 223520"/>
                  <a:gd name="connsiteX14" fmla="*/ 238760 w 711200"/>
                  <a:gd name="connsiteY14" fmla="*/ 187960 h 223520"/>
                  <a:gd name="connsiteX15" fmla="*/ 279400 w 711200"/>
                  <a:gd name="connsiteY15" fmla="*/ 203200 h 223520"/>
                  <a:gd name="connsiteX16" fmla="*/ 325120 w 711200"/>
                  <a:gd name="connsiteY16" fmla="*/ 198120 h 223520"/>
                  <a:gd name="connsiteX17" fmla="*/ 340360 w 711200"/>
                  <a:gd name="connsiteY17" fmla="*/ 193040 h 223520"/>
                  <a:gd name="connsiteX18" fmla="*/ 375920 w 711200"/>
                  <a:gd name="connsiteY18" fmla="*/ 187960 h 223520"/>
                  <a:gd name="connsiteX19" fmla="*/ 391160 w 711200"/>
                  <a:gd name="connsiteY19" fmla="*/ 182880 h 223520"/>
                  <a:gd name="connsiteX20" fmla="*/ 411480 w 711200"/>
                  <a:gd name="connsiteY20" fmla="*/ 177800 h 223520"/>
                  <a:gd name="connsiteX21" fmla="*/ 441960 w 711200"/>
                  <a:gd name="connsiteY21" fmla="*/ 167640 h 223520"/>
                  <a:gd name="connsiteX22" fmla="*/ 574040 w 711200"/>
                  <a:gd name="connsiteY22" fmla="*/ 177800 h 223520"/>
                  <a:gd name="connsiteX23" fmla="*/ 604520 w 711200"/>
                  <a:gd name="connsiteY23" fmla="*/ 187960 h 223520"/>
                  <a:gd name="connsiteX24" fmla="*/ 655320 w 711200"/>
                  <a:gd name="connsiteY24" fmla="*/ 198120 h 223520"/>
                  <a:gd name="connsiteX25" fmla="*/ 675640 w 711200"/>
                  <a:gd name="connsiteY25" fmla="*/ 208280 h 223520"/>
                  <a:gd name="connsiteX26" fmla="*/ 711200 w 711200"/>
                  <a:gd name="connsiteY26" fmla="*/ 223520 h 22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11200" h="223520">
                    <a:moveTo>
                      <a:pt x="40640" y="0"/>
                    </a:moveTo>
                    <a:cubicBezTo>
                      <a:pt x="45720" y="8467"/>
                      <a:pt x="51464" y="16569"/>
                      <a:pt x="55880" y="25400"/>
                    </a:cubicBezTo>
                    <a:cubicBezTo>
                      <a:pt x="58275" y="30189"/>
                      <a:pt x="64173" y="36356"/>
                      <a:pt x="60960" y="40640"/>
                    </a:cubicBezTo>
                    <a:cubicBezTo>
                      <a:pt x="56771" y="46225"/>
                      <a:pt x="47527" y="44572"/>
                      <a:pt x="40640" y="45720"/>
                    </a:cubicBezTo>
                    <a:cubicBezTo>
                      <a:pt x="27174" y="47964"/>
                      <a:pt x="13547" y="49107"/>
                      <a:pt x="0" y="50800"/>
                    </a:cubicBezTo>
                    <a:cubicBezTo>
                      <a:pt x="5080" y="54187"/>
                      <a:pt x="9779" y="58230"/>
                      <a:pt x="15240" y="60960"/>
                    </a:cubicBezTo>
                    <a:cubicBezTo>
                      <a:pt x="22528" y="64604"/>
                      <a:pt x="44289" y="69492"/>
                      <a:pt x="50800" y="71120"/>
                    </a:cubicBezTo>
                    <a:cubicBezTo>
                      <a:pt x="55880" y="74507"/>
                      <a:pt x="60461" y="78800"/>
                      <a:pt x="66040" y="81280"/>
                    </a:cubicBezTo>
                    <a:cubicBezTo>
                      <a:pt x="87677" y="90896"/>
                      <a:pt x="126694" y="99022"/>
                      <a:pt x="147320" y="101600"/>
                    </a:cubicBezTo>
                    <a:cubicBezTo>
                      <a:pt x="160867" y="103293"/>
                      <a:pt x="174494" y="104436"/>
                      <a:pt x="187960" y="106680"/>
                    </a:cubicBezTo>
                    <a:cubicBezTo>
                      <a:pt x="303497" y="125936"/>
                      <a:pt x="181029" y="109624"/>
                      <a:pt x="279400" y="121920"/>
                    </a:cubicBezTo>
                    <a:cubicBezTo>
                      <a:pt x="282702" y="131825"/>
                      <a:pt x="290976" y="147558"/>
                      <a:pt x="279400" y="157480"/>
                    </a:cubicBezTo>
                    <a:cubicBezTo>
                      <a:pt x="271269" y="164450"/>
                      <a:pt x="259080" y="164253"/>
                      <a:pt x="248920" y="167640"/>
                    </a:cubicBezTo>
                    <a:lnTo>
                      <a:pt x="233680" y="172720"/>
                    </a:lnTo>
                    <a:cubicBezTo>
                      <a:pt x="235373" y="177800"/>
                      <a:pt x="235415" y="183779"/>
                      <a:pt x="238760" y="187960"/>
                    </a:cubicBezTo>
                    <a:cubicBezTo>
                      <a:pt x="248726" y="200418"/>
                      <a:pt x="265631" y="200446"/>
                      <a:pt x="279400" y="203200"/>
                    </a:cubicBezTo>
                    <a:cubicBezTo>
                      <a:pt x="294640" y="201507"/>
                      <a:pt x="309995" y="200641"/>
                      <a:pt x="325120" y="198120"/>
                    </a:cubicBezTo>
                    <a:cubicBezTo>
                      <a:pt x="330402" y="197240"/>
                      <a:pt x="335109" y="194090"/>
                      <a:pt x="340360" y="193040"/>
                    </a:cubicBezTo>
                    <a:cubicBezTo>
                      <a:pt x="352101" y="190692"/>
                      <a:pt x="364067" y="189653"/>
                      <a:pt x="375920" y="187960"/>
                    </a:cubicBezTo>
                    <a:cubicBezTo>
                      <a:pt x="381000" y="186267"/>
                      <a:pt x="386011" y="184351"/>
                      <a:pt x="391160" y="182880"/>
                    </a:cubicBezTo>
                    <a:cubicBezTo>
                      <a:pt x="397873" y="180962"/>
                      <a:pt x="404793" y="179806"/>
                      <a:pt x="411480" y="177800"/>
                    </a:cubicBezTo>
                    <a:cubicBezTo>
                      <a:pt x="421738" y="174723"/>
                      <a:pt x="441960" y="167640"/>
                      <a:pt x="441960" y="167640"/>
                    </a:cubicBezTo>
                    <a:cubicBezTo>
                      <a:pt x="460866" y="168635"/>
                      <a:pt x="539875" y="169916"/>
                      <a:pt x="574040" y="177800"/>
                    </a:cubicBezTo>
                    <a:cubicBezTo>
                      <a:pt x="584475" y="180208"/>
                      <a:pt x="594018" y="185860"/>
                      <a:pt x="604520" y="187960"/>
                    </a:cubicBezTo>
                    <a:lnTo>
                      <a:pt x="655320" y="198120"/>
                    </a:lnTo>
                    <a:cubicBezTo>
                      <a:pt x="662093" y="201507"/>
                      <a:pt x="668609" y="205468"/>
                      <a:pt x="675640" y="208280"/>
                    </a:cubicBezTo>
                    <a:cubicBezTo>
                      <a:pt x="712031" y="222836"/>
                      <a:pt x="697733" y="210053"/>
                      <a:pt x="711200" y="22352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6426636" y="4320693"/>
            <a:ext cx="792088" cy="289927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531684" y="4717648"/>
            <a:ext cx="152946" cy="738662"/>
          </a:xfrm>
          <a:prstGeom prst="straightConnector1">
            <a:avLst/>
          </a:prstGeom>
          <a:ln w="76200">
            <a:solidFill>
              <a:srgbClr val="FC352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20554" y="1052736"/>
            <a:ext cx="792088" cy="202153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762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ounded Rectangular Callout 22"/>
          <p:cNvSpPr/>
          <p:nvPr/>
        </p:nvSpPr>
        <p:spPr>
          <a:xfrm>
            <a:off x="2186878" y="5710824"/>
            <a:ext cx="3741814" cy="612648"/>
          </a:xfrm>
          <a:prstGeom prst="wedgeRoundRectCallout">
            <a:avLst>
              <a:gd name="adj1" fmla="val -23322"/>
              <a:gd name="adj2" fmla="val -140651"/>
              <a:gd name="adj3" fmla="val 16667"/>
            </a:avLst>
          </a:prstGeom>
          <a:solidFill>
            <a:srgbClr val="7030A0"/>
          </a:solidFill>
          <a:ln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3600" b="1" dirty="0" smtClean="0">
                <a:solidFill>
                  <a:srgbClr val="FFFF00"/>
                </a:solidFill>
                <a:latin typeface="Comic Sans MS" pitchFamily="66" charset="0"/>
              </a:rPr>
              <a:t>The</a:t>
            </a:r>
            <a:r>
              <a:rPr lang="en-CA" sz="36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CA" sz="3600" b="1" dirty="0" smtClean="0">
                <a:solidFill>
                  <a:srgbClr val="FFFF00"/>
                </a:solidFill>
                <a:latin typeface="Comic Sans MS" pitchFamily="66" charset="0"/>
              </a:rPr>
              <a:t>Same</a:t>
            </a:r>
            <a:r>
              <a:rPr lang="en-CA" sz="36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CA" sz="3600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D</a:t>
            </a:r>
            <a:r>
              <a:rPr lang="en-CA" sz="2800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AY</a:t>
            </a:r>
            <a:r>
              <a:rPr lang="en-CA" sz="3600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5ED8E8"/>
                  </a:glow>
                </a:effectLst>
                <a:latin typeface="Comic Sans MS" pitchFamily="66" charset="0"/>
              </a:rPr>
              <a:t>!</a:t>
            </a:r>
            <a:endParaRPr lang="en-CA" sz="3600" dirty="0">
              <a:ln w="28575">
                <a:solidFill>
                  <a:srgbClr val="0000FF"/>
                </a:solidFill>
              </a:ln>
              <a:solidFill>
                <a:srgbClr val="FFFF00"/>
              </a:solidFill>
              <a:effectLst>
                <a:glow rad="127000">
                  <a:srgbClr val="5ED8E8"/>
                </a:glow>
              </a:effectLst>
              <a:latin typeface="Comic Sans MS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78739" y="5421539"/>
            <a:ext cx="305891" cy="289626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Up-Down Arrow 24"/>
          <p:cNvSpPr/>
          <p:nvPr/>
        </p:nvSpPr>
        <p:spPr>
          <a:xfrm rot="1922009">
            <a:off x="7507152" y="1972452"/>
            <a:ext cx="484354" cy="3702646"/>
          </a:xfrm>
          <a:prstGeom prst="upDownArrow">
            <a:avLst>
              <a:gd name="adj1" fmla="val 42480"/>
              <a:gd name="adj2" fmla="val 124750"/>
            </a:avLst>
          </a:prstGeom>
          <a:solidFill>
            <a:srgbClr val="FFFFCC">
              <a:alpha val="64000"/>
            </a:srgbClr>
          </a:solidFill>
          <a:ln w="57150">
            <a:solidFill>
              <a:srgbClr val="FC352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42084" y="1277363"/>
            <a:ext cx="0" cy="654846"/>
          </a:xfrm>
          <a:prstGeom prst="straightConnector1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909836" y="1255503"/>
            <a:ext cx="1800200" cy="355709"/>
          </a:xfrm>
          <a:prstGeom prst="wedgeRoundRectCallout">
            <a:avLst>
              <a:gd name="adj1" fmla="val 59042"/>
              <a:gd name="adj2" fmla="val 150204"/>
              <a:gd name="adj3" fmla="val 16667"/>
            </a:avLst>
          </a:prstGeom>
          <a:solidFill>
            <a:srgbClr val="FF99FF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The Exit!</a:t>
            </a:r>
            <a:endParaRPr lang="en-CA" sz="2400" b="1" dirty="0">
              <a:ln>
                <a:solidFill>
                  <a:srgbClr val="0000FF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21060" y="5753449"/>
            <a:ext cx="5467382" cy="612648"/>
          </a:xfrm>
          <a:prstGeom prst="wedgeRoundRectCallout">
            <a:avLst>
              <a:gd name="adj1" fmla="val -46098"/>
              <a:gd name="adj2" fmla="val -76706"/>
              <a:gd name="adj3" fmla="val 16667"/>
            </a:avLst>
          </a:prstGeom>
          <a:solidFill>
            <a:schemeClr val="accent2">
              <a:lumMod val="50000"/>
            </a:schemeClr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800" b="1" dirty="0" smtClean="0">
                <a:solidFill>
                  <a:schemeClr val="bg1"/>
                </a:solidFill>
                <a:latin typeface="Comic Sans MS" pitchFamily="66" charset="0"/>
              </a:rPr>
              <a:t>Same</a:t>
            </a:r>
            <a:r>
              <a:rPr lang="en-CA" sz="32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CA" sz="32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effectLst>
                  <a:glow rad="101600">
                    <a:srgbClr val="FF99FF"/>
                  </a:glow>
                </a:effectLst>
                <a:latin typeface="Comic Sans MS" pitchFamily="66" charset="0"/>
              </a:rPr>
              <a:t>DATE, </a:t>
            </a:r>
            <a:r>
              <a:rPr lang="en-CA" sz="2800" b="1" dirty="0" smtClean="0">
                <a:solidFill>
                  <a:schemeClr val="bg1"/>
                </a:solidFill>
                <a:latin typeface="Comic Sans MS" pitchFamily="66" charset="0"/>
              </a:rPr>
              <a:t>different day!</a:t>
            </a:r>
            <a:endParaRPr lang="en-CA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9" name="Picture 5" descr="C:\Users\Rae\Desktop\yellow face head scratch clea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665">
            <a:off x="10789123" y="4649129"/>
            <a:ext cx="1368452" cy="126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laque 29"/>
          <p:cNvSpPr/>
          <p:nvPr/>
        </p:nvSpPr>
        <p:spPr>
          <a:xfrm>
            <a:off x="46300" y="46300"/>
            <a:ext cx="690108" cy="764704"/>
          </a:xfrm>
          <a:prstGeom prst="plaque">
            <a:avLst>
              <a:gd name="adj" fmla="val 14990"/>
            </a:avLst>
          </a:prstGeom>
          <a:solidFill>
            <a:srgbClr val="FFFFCC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latin typeface="Comic Sans MS" pitchFamily="66" charset="0"/>
              </a:rPr>
              <a:t>#1</a:t>
            </a:r>
            <a:endParaRPr lang="en-US" b="1" dirty="0"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31" name="Plaque 30"/>
          <p:cNvSpPr/>
          <p:nvPr/>
        </p:nvSpPr>
        <p:spPr>
          <a:xfrm>
            <a:off x="11450199" y="72008"/>
            <a:ext cx="690108" cy="764704"/>
          </a:xfrm>
          <a:prstGeom prst="plaque">
            <a:avLst>
              <a:gd name="adj" fmla="val 14990"/>
            </a:avLst>
          </a:prstGeom>
          <a:solidFill>
            <a:srgbClr val="FFFFCC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latin typeface="Comic Sans MS" pitchFamily="66" charset="0"/>
              </a:rPr>
              <a:t>#2</a:t>
            </a:r>
            <a:endParaRPr lang="en-US" b="1" dirty="0"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7606581" y="4331647"/>
            <a:ext cx="3083090" cy="1190020"/>
          </a:xfrm>
          <a:prstGeom prst="wedgeRoundRectCallout">
            <a:avLst>
              <a:gd name="adj1" fmla="val 70384"/>
              <a:gd name="adj2" fmla="val 71258"/>
              <a:gd name="adj3" fmla="val 16667"/>
            </a:avLst>
          </a:prstGeom>
          <a:solidFill>
            <a:srgbClr val="FC3520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 smtClean="0">
                <a:solidFill>
                  <a:schemeClr val="bg1"/>
                </a:solidFill>
                <a:latin typeface="Comic Sans MS" pitchFamily="66" charset="0"/>
              </a:rPr>
              <a:t>Enoch did not pay attention to context and got detoured by the </a:t>
            </a:r>
            <a:r>
              <a:rPr lang="en-CA" sz="1600" b="1" u="sng" dirty="0" smtClean="0">
                <a:solidFill>
                  <a:schemeClr val="bg1"/>
                </a:solidFill>
                <a:latin typeface="Comic Sans MS" pitchFamily="66" charset="0"/>
              </a:rPr>
              <a:t>DATE</a:t>
            </a:r>
            <a:r>
              <a:rPr lang="en-CA" sz="1600" b="1" dirty="0" smtClean="0">
                <a:solidFill>
                  <a:schemeClr val="bg1"/>
                </a:solidFill>
                <a:latin typeface="Comic Sans MS" pitchFamily="66" charset="0"/>
              </a:rPr>
              <a:t> of the 15</a:t>
            </a:r>
            <a:r>
              <a:rPr lang="en-CA" sz="1600" b="1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CA" sz="1600" b="1" dirty="0" smtClean="0">
                <a:solidFill>
                  <a:schemeClr val="bg1"/>
                </a:solidFill>
                <a:latin typeface="Comic Sans MS" pitchFamily="66" charset="0"/>
              </a:rPr>
              <a:t> from Month 1!</a:t>
            </a:r>
            <a:endParaRPr lang="en-CA" sz="16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3" name="Explosion 1 32"/>
          <p:cNvSpPr/>
          <p:nvPr/>
        </p:nvSpPr>
        <p:spPr>
          <a:xfrm>
            <a:off x="6195282" y="1049685"/>
            <a:ext cx="1800201" cy="1498323"/>
          </a:xfrm>
          <a:prstGeom prst="irregularSeal1">
            <a:avLst/>
          </a:prstGeom>
          <a:effectLst>
            <a:glow rad="127000">
              <a:srgbClr val="FFC000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latin typeface="Comic Sans MS" pitchFamily="66" charset="0"/>
              </a:rPr>
              <a:t> Enoch</a:t>
            </a:r>
            <a:r>
              <a:rPr lang="en-US" dirty="0" smtClean="0"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en-US" sz="1400" dirty="0" smtClean="0">
                <a:solidFill>
                  <a:srgbClr val="FFC000"/>
                </a:solidFill>
                <a:latin typeface="Comic Sans MS" pitchFamily="66" charset="0"/>
              </a:rPr>
              <a:t>  </a:t>
            </a:r>
            <a:r>
              <a:rPr lang="en-US" b="1" dirty="0" smtClean="0">
                <a:solidFill>
                  <a:srgbClr val="FFC000"/>
                </a:solidFill>
                <a:latin typeface="Comic Sans MS" pitchFamily="66" charset="0"/>
              </a:rPr>
              <a:t>Count</a:t>
            </a:r>
            <a:endParaRPr lang="en-US" sz="14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15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2" grpId="0" animBg="1"/>
      <p:bldP spid="13" grpId="0" animBg="1"/>
      <p:bldP spid="14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748" y="2669686"/>
            <a:ext cx="9230812" cy="403244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does Enoch declare the 50</a:t>
            </a:r>
            <a:r>
              <a:rPr lang="en-US" baseline="30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day of </a:t>
            </a:r>
            <a:r>
              <a:rPr lang="en-US" u="sng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en-US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Omer count has to be on the </a:t>
            </a:r>
            <a:br>
              <a:rPr lang="en-US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C00000"/>
                </a:solidFill>
                <a:effectLst>
                  <a:glow rad="127000">
                    <a:srgbClr val="F4A7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baseline="30000" dirty="0" smtClean="0">
                <a:solidFill>
                  <a:srgbClr val="C00000"/>
                </a:solidFill>
                <a:effectLst>
                  <a:glow rad="127000">
                    <a:srgbClr val="F4A7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dirty="0" smtClean="0">
                <a:solidFill>
                  <a:srgbClr val="C00000"/>
                </a:solidFill>
                <a:effectLst>
                  <a:glow rad="127000">
                    <a:srgbClr val="F4A7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day </a:t>
            </a:r>
            <a:r>
              <a:rPr lang="en-US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3</a:t>
            </a:r>
            <a:r>
              <a:rPr lang="en-US" baseline="30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month, </a:t>
            </a:r>
            <a:r>
              <a:rPr lang="en-US" dirty="0" smtClean="0">
                <a:solidFill>
                  <a:srgbClr val="FFFFCC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exactly 1 week late?</a:t>
            </a:r>
            <a:endParaRPr lang="en-US" dirty="0">
              <a:solidFill>
                <a:srgbClr val="FFFFCC"/>
              </a:solidFill>
              <a:effectLst>
                <a:glow rad="127000">
                  <a:srgbClr val="C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756" y="-99392"/>
            <a:ext cx="10513168" cy="252028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pc="300" dirty="0" smtClean="0">
                <a:solidFill>
                  <a:srgbClr val="002060"/>
                </a:solidFill>
                <a:effectLst>
                  <a:glow rad="88900">
                    <a:srgbClr val="FFFFC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the year of the Exodus, both the Covenant Calendar and Enoch’s calendar celebrate Passover on the 3</a:t>
            </a:r>
            <a:r>
              <a:rPr lang="en-US" spc="300" baseline="30000" dirty="0" smtClean="0">
                <a:solidFill>
                  <a:srgbClr val="002060"/>
                </a:solidFill>
                <a:effectLst>
                  <a:glow rad="88900">
                    <a:srgbClr val="FFFFC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rd</a:t>
            </a:r>
            <a:r>
              <a:rPr lang="en-US" spc="300" dirty="0" smtClean="0">
                <a:solidFill>
                  <a:srgbClr val="002060"/>
                </a:solidFill>
                <a:effectLst>
                  <a:glow rad="88900">
                    <a:srgbClr val="FFFFC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cycle (Tues) of the week.  Yahuah’s 50 day Omer count ends </a:t>
            </a:r>
            <a:br>
              <a:rPr lang="en-US" spc="300" dirty="0" smtClean="0">
                <a:solidFill>
                  <a:srgbClr val="002060"/>
                </a:solidFill>
                <a:effectLst>
                  <a:glow rad="88900">
                    <a:srgbClr val="FFFFC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pc="300" dirty="0" smtClean="0">
                <a:solidFill>
                  <a:srgbClr val="002060"/>
                </a:solidFill>
                <a:effectLst>
                  <a:glow rad="88900">
                    <a:srgbClr val="FFFFC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 the 8</a:t>
            </a:r>
            <a:r>
              <a:rPr lang="en-US" spc="300" baseline="30000" dirty="0" smtClean="0">
                <a:solidFill>
                  <a:srgbClr val="002060"/>
                </a:solidFill>
                <a:effectLst>
                  <a:glow rad="88900">
                    <a:srgbClr val="FFFFC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pc="300" dirty="0" smtClean="0">
                <a:solidFill>
                  <a:srgbClr val="002060"/>
                </a:solidFill>
                <a:effectLst>
                  <a:glow rad="88900">
                    <a:srgbClr val="FFFFC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day of the 3</a:t>
            </a:r>
            <a:r>
              <a:rPr lang="en-US" spc="300" baseline="30000" dirty="0" smtClean="0">
                <a:solidFill>
                  <a:srgbClr val="002060"/>
                </a:solidFill>
                <a:effectLst>
                  <a:glow rad="88900">
                    <a:srgbClr val="FFFFC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rd</a:t>
            </a:r>
            <a:r>
              <a:rPr lang="en-US" spc="300" dirty="0" smtClean="0">
                <a:solidFill>
                  <a:srgbClr val="002060"/>
                </a:solidFill>
                <a:effectLst>
                  <a:glow rad="88900">
                    <a:srgbClr val="FFFFC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month </a:t>
            </a:r>
            <a:r>
              <a:rPr lang="en-US" spc="300" dirty="0" smtClean="0">
                <a:solidFill>
                  <a:srgbClr val="002060"/>
                </a:solidFill>
                <a:effectLst>
                  <a:glow rad="88900">
                    <a:srgbClr val="00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 the 15</a:t>
            </a:r>
            <a:r>
              <a:rPr lang="en-US" spc="300" baseline="30000" dirty="0" smtClean="0">
                <a:solidFill>
                  <a:srgbClr val="002060"/>
                </a:solidFill>
                <a:effectLst>
                  <a:glow rad="88900">
                    <a:srgbClr val="00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pc="300" dirty="0" smtClean="0">
                <a:solidFill>
                  <a:srgbClr val="002060"/>
                </a:solidFill>
                <a:effectLst>
                  <a:glow rad="88900">
                    <a:srgbClr val="00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day!</a:t>
            </a:r>
            <a:endParaRPr lang="en-US" spc="300" dirty="0">
              <a:solidFill>
                <a:srgbClr val="002060"/>
              </a:solidFill>
              <a:effectLst>
                <a:glow rad="88900">
                  <a:srgbClr val="00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67020" y="6309320"/>
            <a:ext cx="42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1FEFA0A-2F20-4B60-98C6-5FFDA469AA1C}" type="slidenum">
              <a:rPr lang="en-US" b="1">
                <a:solidFill>
                  <a:schemeClr val="tx2"/>
                </a:solidFill>
              </a:rPr>
              <a:pPr/>
              <a:t>13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14692" y="6165304"/>
            <a:ext cx="2745188" cy="455057"/>
          </a:xfrm>
          <a:prstGeom prst="roundRect">
            <a:avLst>
              <a:gd name="adj" fmla="val 33156"/>
            </a:avLst>
          </a:prstGeom>
          <a:effectLst>
            <a:glow rad="152400">
              <a:srgbClr val="FFFFCC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latin typeface="MV Boli" pitchFamily="2" charset="0"/>
                <a:cs typeface="MV Boli" pitchFamily="2" charset="0"/>
              </a:rPr>
              <a:t>End of Review (#3)</a:t>
            </a:r>
            <a:endParaRPr lang="en-US" sz="2000" b="1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7748" y="2622396"/>
            <a:ext cx="37444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905"/>
                <a:solidFill>
                  <a:srgbClr val="BA5306"/>
                </a:solidFill>
                <a:effectLst>
                  <a:glow rad="635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skerville Old Face" pitchFamily="18" charset="0"/>
              </a:rPr>
              <a:t>Count</a:t>
            </a:r>
            <a:r>
              <a:rPr lang="en-US" sz="6600" b="1" cap="none" spc="0" dirty="0" smtClean="0">
                <a:ln w="1905"/>
                <a:solidFill>
                  <a:srgbClr val="BA5306"/>
                </a:solidFill>
                <a:effectLst>
                  <a:glow rad="635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skerville Old Face" pitchFamily="18" charset="0"/>
              </a:rPr>
              <a:t> </a:t>
            </a:r>
            <a:endParaRPr lang="en-US" sz="6600" b="1" cap="none" spc="0" dirty="0">
              <a:ln w="1905"/>
              <a:solidFill>
                <a:srgbClr val="BA5306"/>
              </a:solidFill>
              <a:effectLst>
                <a:glow rad="635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skerville Old Face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748" y="44624"/>
            <a:ext cx="646165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905"/>
                <a:solidFill>
                  <a:srgbClr val="BA5306"/>
                </a:solidFill>
                <a:effectLst>
                  <a:glow rad="635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skerville Old Face" pitchFamily="18" charset="0"/>
              </a:rPr>
              <a:t>The  Enoch</a:t>
            </a:r>
            <a:endParaRPr lang="en-US" sz="9600" b="1" cap="none" spc="0" dirty="0">
              <a:ln w="1905"/>
              <a:solidFill>
                <a:srgbClr val="BA5306"/>
              </a:solidFill>
              <a:effectLst>
                <a:glow rad="635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skerville Old Face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8276" y="4293745"/>
            <a:ext cx="1116124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4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The 2</a:t>
            </a:r>
            <a:r>
              <a:rPr lang="en-US" sz="4400" b="1" cap="none" spc="0" baseline="3000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nd</a:t>
            </a:r>
            <a:r>
              <a:rPr lang="en-US" sz="44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 reason for Enoch’s </a:t>
            </a:r>
            <a:br>
              <a:rPr lang="en-US" sz="44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</a:br>
            <a:r>
              <a:rPr lang="en-US" sz="4400" b="1" u="sng" cap="none" spc="0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non Scri</a:t>
            </a:r>
            <a:r>
              <a:rPr lang="en-US" sz="4400" b="1" cap="none" spc="0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p</a:t>
            </a:r>
            <a:r>
              <a:rPr lang="en-US" sz="4400" b="1" u="sng" cap="none" spc="0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tural</a:t>
            </a:r>
            <a:r>
              <a:rPr lang="en-US" sz="4400" b="1" cap="none" spc="0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en-US" sz="44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Abib 26 count: </a:t>
            </a:r>
            <a:br>
              <a:rPr lang="en-US" sz="44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</a:br>
            <a:r>
              <a:rPr lang="en-US" sz="4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Yahusha</a:t>
            </a:r>
            <a:r>
              <a:rPr lang="en-US" sz="44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 needed 7 days to be cleansed</a:t>
            </a:r>
            <a:r>
              <a:rPr lang="en-US" sz="4400" b="1" cap="none" spc="0" dirty="0" smtClean="0">
                <a:ln w="1905"/>
                <a:solidFill>
                  <a:srgbClr val="FFC000"/>
                </a:solidFill>
                <a:effectLst>
                  <a:glow rad="127000">
                    <a:srgbClr val="FF00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?!</a:t>
            </a:r>
            <a:endParaRPr lang="en-US" sz="4400" b="1" cap="none" spc="0" dirty="0">
              <a:ln w="1905"/>
              <a:solidFill>
                <a:srgbClr val="FFC000"/>
              </a:solidFill>
              <a:effectLst>
                <a:glow rad="127000">
                  <a:srgbClr val="FF000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3796" y="2948751"/>
            <a:ext cx="64023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dirty="0">
                <a:ln w="1905">
                  <a:solidFill>
                    <a:srgbClr val="FFFFCC"/>
                  </a:solidFill>
                </a:ln>
                <a:solidFill>
                  <a:srgbClr val="5D2D2D"/>
                </a:solidFill>
                <a:latin typeface="Comic Sans MS" pitchFamily="66" charset="0"/>
              </a:rPr>
              <a:t>d</a:t>
            </a:r>
            <a:r>
              <a:rPr lang="en-US" sz="3600" dirty="0" smtClean="0">
                <a:ln w="1905">
                  <a:solidFill>
                    <a:srgbClr val="FFFFCC"/>
                  </a:solidFill>
                </a:ln>
                <a:solidFill>
                  <a:srgbClr val="5D2D2D"/>
                </a:solidFill>
                <a:latin typeface="Comic Sans MS" pitchFamily="66" charset="0"/>
              </a:rPr>
              <a:t>irectly l</a:t>
            </a:r>
            <a:r>
              <a:rPr lang="en-US" sz="3600" cap="none" spc="0" dirty="0" smtClean="0">
                <a:ln w="1905">
                  <a:solidFill>
                    <a:srgbClr val="FFFFCC"/>
                  </a:solidFill>
                </a:ln>
                <a:solidFill>
                  <a:srgbClr val="5D2D2D"/>
                </a:solidFill>
                <a:effectLst/>
                <a:latin typeface="Comic Sans MS" pitchFamily="66" charset="0"/>
              </a:rPr>
              <a:t>inks to an </a:t>
            </a:r>
            <a:r>
              <a:rPr lang="en-US" sz="3600" u="sng" cap="none" spc="0" dirty="0" smtClean="0">
                <a:ln w="1905">
                  <a:solidFill>
                    <a:srgbClr val="FFFFCC"/>
                  </a:solidFill>
                </a:ln>
                <a:solidFill>
                  <a:srgbClr val="FF0000"/>
                </a:solidFill>
                <a:effectLst/>
                <a:latin typeface="Comic Sans MS" pitchFamily="66" charset="0"/>
              </a:rPr>
              <a:t>incorrect</a:t>
            </a:r>
            <a:r>
              <a:rPr lang="en-US" sz="3600" cap="none" spc="0" dirty="0" smtClean="0">
                <a:ln w="1905">
                  <a:solidFill>
                    <a:srgbClr val="FFFFCC"/>
                  </a:solidFill>
                </a:ln>
                <a:solidFill>
                  <a:srgbClr val="5D2D2D"/>
                </a:solidFill>
                <a:effectLst/>
                <a:latin typeface="Comic Sans MS" pitchFamily="66" charset="0"/>
              </a:rPr>
              <a:t> date for Wave Sheaf. </a:t>
            </a:r>
            <a:endParaRPr lang="en-US" sz="3600" cap="none" spc="0" dirty="0">
              <a:ln w="1905">
                <a:solidFill>
                  <a:srgbClr val="FFFFCC"/>
                </a:solidFill>
              </a:ln>
              <a:solidFill>
                <a:srgbClr val="5D2D2D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07950" y="646583"/>
            <a:ext cx="1564505" cy="2206353"/>
            <a:chOff x="7260647" y="4367553"/>
            <a:chExt cx="1564505" cy="220635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60647" y="4367553"/>
              <a:ext cx="1564505" cy="2206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469257" y="5478323"/>
              <a:ext cx="1296144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 smtClean="0">
                  <a:ln w="1905"/>
                  <a:solidFill>
                    <a:srgbClr val="C00000"/>
                  </a:solidFill>
                  <a:effectLst>
                    <a:glow rad="127000">
                      <a:srgbClr val="FFFF99"/>
                    </a:glow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omic Sans MS" pitchFamily="66" charset="0"/>
                </a:rPr>
                <a:t>50?</a:t>
              </a:r>
              <a:endParaRPr lang="en-US" sz="4800" b="1" cap="none" spc="0" dirty="0">
                <a:ln w="1905"/>
                <a:solidFill>
                  <a:srgbClr val="C00000"/>
                </a:solidFill>
                <a:effectLst>
                  <a:glow rad="1270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84480" y="1110516"/>
            <a:ext cx="6933308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2500" b="1" dirty="0" smtClean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7030A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askerville Old Face" pitchFamily="18" charset="0"/>
              </a:rPr>
              <a:t>S</a:t>
            </a:r>
            <a:r>
              <a:rPr lang="en-US" sz="10400" b="1" dirty="0" smtClean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7030A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askerville Old Face" pitchFamily="18" charset="0"/>
              </a:rPr>
              <a:t>HAVUOT</a:t>
            </a:r>
            <a:endParaRPr lang="en-US" sz="10400" b="1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  <a:tileRect/>
              </a:gradFill>
              <a:effectLst>
                <a:glow rad="63500">
                  <a:srgbClr val="7030A0"/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627980" y="6385520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1FEFA0A-2F20-4B60-98C6-5FFDA469AA1C}" type="slidenum">
              <a:rPr lang="en-US" sz="1400" b="1">
                <a:solidFill>
                  <a:srgbClr val="FFFFCC"/>
                </a:solidFill>
              </a:rPr>
              <a:pPr/>
              <a:t>14</a:t>
            </a:fld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4812" y="4219464"/>
            <a:ext cx="1185154" cy="1174314"/>
          </a:xfrm>
          <a:prstGeom prst="rect">
            <a:avLst/>
          </a:prstGeom>
          <a:noFill/>
          <a:ln>
            <a:noFill/>
          </a:ln>
          <a:effectLst>
            <a:glow rad="5461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1183209" y="419425"/>
            <a:ext cx="540085" cy="2389717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B0F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#4</a:t>
            </a:r>
          </a:p>
          <a:p>
            <a:pPr algn="ctr"/>
            <a:r>
              <a:rPr lang="en-CA" sz="20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REV</a:t>
            </a:r>
            <a:br>
              <a:rPr lang="en-CA" sz="20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0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I</a:t>
            </a:r>
            <a:br>
              <a:rPr lang="en-CA" sz="20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0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EW</a:t>
            </a:r>
            <a:endParaRPr lang="en-CA" sz="2000" b="1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21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15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5882" y="344845"/>
            <a:ext cx="380833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Incredibly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u="sng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some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u="sng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sa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Enoch claims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became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“unclean”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somewhere between … </a:t>
            </a:r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228600">
                  <a:schemeClr val="bg1">
                    <a:alpha val="54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14784" y="896040"/>
            <a:ext cx="2856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cap="none" spc="0" dirty="0" smtClean="0">
                <a:ln w="1905">
                  <a:solidFill>
                    <a:srgbClr val="FC352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Here?</a:t>
            </a:r>
            <a:endParaRPr lang="en-US" sz="5400" b="1" cap="none" spc="0" dirty="0">
              <a:ln w="1905">
                <a:solidFill>
                  <a:srgbClr val="FC3520"/>
                </a:solidFill>
              </a:ln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13804" y="2826033"/>
            <a:ext cx="2856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cap="none" spc="0" dirty="0" smtClean="0">
                <a:ln w="1905">
                  <a:solidFill>
                    <a:srgbClr val="002060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Here?</a:t>
            </a:r>
            <a:endParaRPr lang="en-US" sz="5400" b="1" cap="none" spc="0" dirty="0">
              <a:ln w="1905">
                <a:solidFill>
                  <a:srgbClr val="002060"/>
                </a:solidFill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10036" y="4941168"/>
            <a:ext cx="4434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cap="none" spc="0" dirty="0" smtClean="0">
                <a:ln w="1905">
                  <a:solidFill>
                    <a:srgbClr val="5D2D2D"/>
                  </a:solidFill>
                </a:ln>
                <a:solidFill>
                  <a:srgbClr val="F4A7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Or here?!</a:t>
            </a:r>
            <a:endParaRPr lang="en-US" sz="5400" b="1" cap="none" spc="0" dirty="0">
              <a:ln w="1905">
                <a:solidFill>
                  <a:srgbClr val="5D2D2D"/>
                </a:solidFill>
              </a:ln>
              <a:solidFill>
                <a:srgbClr val="F4A77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  <p:pic>
        <p:nvPicPr>
          <p:cNvPr id="3074" name="Picture 2" descr="C:\Users\Rae\Desktop\Yah's pasover up close 3 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495" y="177659"/>
            <a:ext cx="1656205" cy="2360093"/>
          </a:xfrm>
          <a:prstGeom prst="ellipse">
            <a:avLst/>
          </a:prstGeom>
          <a:ln w="63500" cap="rnd">
            <a:solidFill>
              <a:srgbClr val="9900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e\Desktop\tomb sea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9" y="1916832"/>
            <a:ext cx="2952328" cy="2153463"/>
          </a:xfrm>
          <a:prstGeom prst="ellipse">
            <a:avLst/>
          </a:prstGeom>
          <a:ln w="63500" cap="rnd">
            <a:solidFill>
              <a:schemeClr val="tx2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ae\Desktop\Yah as firstfru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049" y="4300184"/>
            <a:ext cx="2362066" cy="2170028"/>
          </a:xfrm>
          <a:prstGeom prst="ellipse">
            <a:avLst/>
          </a:prstGeom>
          <a:ln w="63500" cap="rnd">
            <a:solidFill>
              <a:srgbClr val="F4A77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963627" y="4566799"/>
            <a:ext cx="19239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cap="none" spc="0" dirty="0" smtClean="0">
                <a:ln w="1905">
                  <a:solidFill>
                    <a:srgbClr val="5D2D2D"/>
                  </a:solidFill>
                </a:ln>
                <a:solidFill>
                  <a:srgbClr val="F4A7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Did </a:t>
            </a:r>
            <a:br>
              <a:rPr lang="en-US" sz="5400" b="1" cap="none" spc="0" dirty="0" smtClean="0">
                <a:ln w="1905">
                  <a:solidFill>
                    <a:srgbClr val="5D2D2D"/>
                  </a:solidFill>
                </a:ln>
                <a:solidFill>
                  <a:srgbClr val="F4A7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</a:br>
            <a:r>
              <a:rPr lang="en-US" sz="5400" b="1" cap="none" spc="0" dirty="0" smtClean="0">
                <a:ln w="1905">
                  <a:solidFill>
                    <a:srgbClr val="5D2D2D"/>
                  </a:solidFill>
                </a:ln>
                <a:solidFill>
                  <a:srgbClr val="F4A7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He?</a:t>
            </a:r>
            <a:endParaRPr lang="en-US" sz="5400" b="1" cap="none" spc="0" dirty="0">
              <a:ln w="1905">
                <a:solidFill>
                  <a:srgbClr val="5D2D2D"/>
                </a:solidFill>
              </a:ln>
              <a:solidFill>
                <a:srgbClr val="F4A77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16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3130" y="388774"/>
            <a:ext cx="65355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If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was not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“clean”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could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take our </a:t>
            </a:r>
            <a:r>
              <a:rPr lang="en-US" sz="3600" b="1" dirty="0">
                <a:ln w="1905">
                  <a:solidFill>
                    <a:schemeClr val="tx2">
                      <a:lumMod val="65000"/>
                      <a:lumOff val="35000"/>
                    </a:schemeClr>
                  </a:solidFill>
                </a:ln>
                <a:solidFill>
                  <a:schemeClr val="tx2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filthy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sins to the stake?</a:t>
            </a:r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3074" name="Picture 2" descr="C:\Users\Rae\Desktop\Yah's pasover up close 3 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80" y="260648"/>
            <a:ext cx="1584176" cy="2201225"/>
          </a:xfrm>
          <a:prstGeom prst="ellipse">
            <a:avLst/>
          </a:prstGeom>
          <a:ln w="63500" cap="rnd">
            <a:solidFill>
              <a:srgbClr val="9900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e\Desktop\tomb sea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96" y="2118598"/>
            <a:ext cx="2952328" cy="2153463"/>
          </a:xfrm>
          <a:prstGeom prst="ellipse">
            <a:avLst/>
          </a:prstGeom>
          <a:ln w="63500" cap="rnd">
            <a:solidFill>
              <a:schemeClr val="tx2">
                <a:lumMod val="75000"/>
                <a:lumOff val="2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ae\Desktop\Yah as firstfru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748" y="4482746"/>
            <a:ext cx="2362066" cy="2170028"/>
          </a:xfrm>
          <a:prstGeom prst="ellipse">
            <a:avLst/>
          </a:prstGeom>
          <a:ln w="63500" cap="rnd">
            <a:solidFill>
              <a:srgbClr val="F4A77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36813" y="2536354"/>
            <a:ext cx="79928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was not laid in a </a:t>
            </a:r>
            <a:r>
              <a:rPr lang="en-US" sz="3600" b="1" dirty="0" smtClean="0">
                <a:ln w="1905">
                  <a:solidFill>
                    <a:schemeClr val="tx2">
                      <a:lumMod val="65000"/>
                      <a:lumOff val="35000"/>
                    </a:schemeClr>
                  </a:solidFill>
                </a:ln>
                <a:solidFill>
                  <a:schemeClr val="tx2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filthy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tomb was 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?  Did 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become unclean in this resting place? </a:t>
            </a:r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5820" y="4361036"/>
            <a:ext cx="84969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270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Did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Yahusha’s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270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Body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270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see  putrefaction? 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Did He not rise in the purest form of spotlessness according to the Psalm’s prophecy?  </a:t>
            </a:r>
            <a:endParaRPr lang="en-US" sz="3600" b="1" dirty="0">
              <a:ln w="1905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127000">
                  <a:srgbClr val="FFFF99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8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17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28569" y="118408"/>
            <a:ext cx="7128792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Any claim that “</a:t>
            </a:r>
            <a:r>
              <a:rPr lang="en-US" sz="2800" b="1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was rendered 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unclean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from touching, or </a:t>
            </a:r>
            <a:r>
              <a:rPr lang="en-US" sz="2800" b="1" dirty="0" smtClean="0">
                <a:ln w="1905">
                  <a:solidFill>
                    <a:srgbClr val="0000FF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BEING, </a:t>
            </a:r>
            <a:br>
              <a:rPr lang="en-US" sz="2800" b="1" dirty="0" smtClean="0">
                <a:ln w="1905">
                  <a:solidFill>
                    <a:srgbClr val="0000FF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dead body” then moves 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the next problem after 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Yahusha’s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Sabbath resurrection. 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How could </a:t>
            </a:r>
            <a:r>
              <a:rPr lang="en-US" sz="2800" b="1" dirty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present an 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unclean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offering for His 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ascension the next day?</a:t>
            </a:r>
            <a:endParaRPr lang="en-US" sz="2400" b="1" dirty="0">
              <a:ln w="1905">
                <a:solidFill>
                  <a:srgbClr val="990033"/>
                </a:solidFill>
              </a:ln>
              <a:solidFill>
                <a:schemeClr val="bg2">
                  <a:lumMod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Rae\Desktop\Art to file\white man red ques mark clea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t="14858"/>
          <a:stretch/>
        </p:blipFill>
        <p:spPr bwMode="auto">
          <a:xfrm rot="20812264" flipH="1">
            <a:off x="234034" y="483807"/>
            <a:ext cx="2115961" cy="201108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528828"/>
              </p:ext>
            </p:extLst>
          </p:nvPr>
        </p:nvGraphicFramePr>
        <p:xfrm>
          <a:off x="651620" y="3978017"/>
          <a:ext cx="3728844" cy="2194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tableStyleId>{69C7853C-536D-4A76-A0AE-DD22124D55A5}</a:tableStyleId>
              </a:tblPr>
              <a:tblGrid>
                <a:gridCol w="532692"/>
                <a:gridCol w="538427"/>
                <a:gridCol w="526957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7000">
                          <a:srgbClr val="CCFF99"/>
                        </a:gs>
                        <a:gs pos="61000">
                          <a:schemeClr val="bg2">
                            <a:lumMod val="75000"/>
                            <a:alpha val="78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FFCC"/>
                          </a:solidFill>
                        </a:rPr>
                        <a:t>19</a:t>
                      </a:r>
                      <a:endParaRPr lang="en-US" b="1" dirty="0">
                        <a:solidFill>
                          <a:srgbClr val="FFFFCC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FFCC"/>
                          </a:solidFill>
                        </a:rPr>
                        <a:t>26</a:t>
                      </a:r>
                      <a:endParaRPr lang="en-US" b="1" dirty="0">
                        <a:solidFill>
                          <a:srgbClr val="FFFFCC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C352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12895" y="3384577"/>
            <a:ext cx="41138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 </a:t>
            </a:r>
            <a:r>
              <a:rPr lang="en-US" sz="28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1</a:t>
            </a:r>
            <a:r>
              <a:rPr lang="en-US" sz="28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28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pic>
        <p:nvPicPr>
          <p:cNvPr id="17" name="Picture 6" descr="C:\Users\Rae\Desktop\wheat 5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5" y="4653136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790156" y="3923715"/>
            <a:ext cx="588453" cy="155275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glow rad="127000">
              <a:srgbClr val="FFCC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222204" y="2895893"/>
            <a:ext cx="432050" cy="2261299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  <a:effectLst>
            <a:glow rad="889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rved Right Arrow 21"/>
          <p:cNvSpPr/>
          <p:nvPr/>
        </p:nvSpPr>
        <p:spPr>
          <a:xfrm>
            <a:off x="19891" y="5589587"/>
            <a:ext cx="631729" cy="582989"/>
          </a:xfrm>
          <a:prstGeom prst="curvedRightArrow">
            <a:avLst/>
          </a:prstGeom>
          <a:gradFill>
            <a:gsLst>
              <a:gs pos="0">
                <a:srgbClr val="FFFF00"/>
              </a:gs>
              <a:gs pos="61000">
                <a:srgbClr val="0000FF"/>
              </a:gs>
              <a:gs pos="93000">
                <a:schemeClr val="tx2"/>
              </a:gs>
            </a:gsLst>
            <a:lin ang="5400000" scaled="1"/>
          </a:gra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08510" y="3676748"/>
            <a:ext cx="7390558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C5E5EC">
                    <a:lumMod val="2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C5E5EC">
                    <a:lumMod val="2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oes Enoch delay this important 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C5E5EC">
                    <a:lumMod val="2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“anti-type</a:t>
            </a:r>
            <a:r>
              <a:rPr lang="en-US" sz="2800" b="1" dirty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” </a:t>
            </a:r>
            <a:r>
              <a:rPr lang="en-US" sz="28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festival 1 full week</a:t>
            </a:r>
            <a:r>
              <a:rPr lang="en-US" sz="2800" b="1" dirty="0" smtClean="0">
                <a:ln w="1905">
                  <a:solidFill>
                    <a:srgbClr val="92D050"/>
                  </a:solidFill>
                </a:ln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C5E5EC">
                    <a:lumMod val="2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after the resurrection</a:t>
            </a:r>
            <a:r>
              <a:rPr lang="en-US" sz="2800" b="1" dirty="0" smtClean="0">
                <a:ln w="190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(to Abib </a:t>
            </a:r>
            <a:r>
              <a:rPr lang="en-US" sz="2000" b="1" dirty="0" smtClean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27000">
                    <a:srgbClr val="66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26</a:t>
            </a:r>
            <a:r>
              <a:rPr lang="en-US" sz="2000" b="1" baseline="30000" dirty="0" smtClean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27000">
                    <a:srgbClr val="66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), </a:t>
            </a:r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C5E5EC">
                    <a:lumMod val="2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C5E5EC">
                    <a:lumMod val="2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satisfy the </a:t>
            </a:r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Dead Sea Scroll </a:t>
            </a:r>
            <a:r>
              <a:rPr lang="en-US" sz="2000" b="1" dirty="0" smtClean="0">
                <a:ln w="1905">
                  <a:solidFill>
                    <a:srgbClr val="990033"/>
                  </a:solidFill>
                </a:ln>
                <a:solidFill>
                  <a:srgbClr val="C5E5EC">
                    <a:lumMod val="2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sz="2000" b="1" dirty="0">
                <a:ln w="1905">
                  <a:solidFill>
                    <a:srgbClr val="990033"/>
                  </a:solidFill>
                </a:ln>
                <a:solidFill>
                  <a:srgbClr val="C5E5EC">
                    <a:lumMod val="2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locked] </a:t>
            </a:r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C5E5EC">
                    <a:lumMod val="2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Calendar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C5E5EC">
                    <a:lumMod val="2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?  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And does Enoch …  </a:t>
            </a:r>
            <a:endParaRPr lang="en-CA" sz="2000" dirty="0">
              <a:solidFill>
                <a:srgbClr val="FF3300"/>
              </a:solidFill>
              <a:latin typeface="Ravie" pitchFamily="8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 rot="20862239">
            <a:off x="378302" y="2518120"/>
            <a:ext cx="3453137" cy="556306"/>
          </a:xfrm>
          <a:prstGeom prst="roundRect">
            <a:avLst/>
          </a:prstGeom>
          <a:solidFill>
            <a:srgbClr val="C00000"/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b="1" dirty="0" smtClean="0">
                <a:ln>
                  <a:solidFill>
                    <a:srgbClr val="0000FF"/>
                  </a:solidFill>
                </a:ln>
                <a:latin typeface="Comic Sans MS" pitchFamily="66" charset="0"/>
              </a:rPr>
              <a:t>Locked D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latin typeface="Comic Sans MS" pitchFamily="66" charset="0"/>
              </a:rPr>
              <a:t>ELAY</a:t>
            </a:r>
            <a:r>
              <a:rPr lang="en-CA" sz="3600" b="1" dirty="0" smtClean="0">
                <a:ln>
                  <a:solidFill>
                    <a:srgbClr val="0000FF"/>
                  </a:solidFill>
                </a:ln>
                <a:latin typeface="Comic Sans MS" pitchFamily="66" charset="0"/>
              </a:rPr>
              <a:t>?</a:t>
            </a:r>
            <a:endParaRPr lang="en-CA" sz="3600" b="1" dirty="0">
              <a:ln>
                <a:solidFill>
                  <a:srgbClr val="0000FF"/>
                </a:solidFill>
              </a:ln>
              <a:latin typeface="Comic Sans MS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916" y="3731197"/>
            <a:ext cx="5946848" cy="371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210" y="-3814618"/>
            <a:ext cx="5982071" cy="373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077" y="-377429"/>
            <a:ext cx="5973687" cy="373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H="1">
            <a:off x="4687146" y="2188822"/>
            <a:ext cx="903210" cy="664114"/>
          </a:xfrm>
          <a:prstGeom prst="line">
            <a:avLst/>
          </a:prstGeom>
          <a:ln w="76200">
            <a:solidFill>
              <a:srgbClr val="FF00FF"/>
            </a:solidFill>
            <a:headEnd type="oval" w="med" len="med"/>
            <a:tailEnd type="oval" w="med" len="med"/>
          </a:ln>
          <a:effectLst>
            <a:glow rad="889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5254" y="1085645"/>
            <a:ext cx="782253" cy="110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739" y="6323099"/>
            <a:ext cx="11851321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651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… attribute </a:t>
            </a:r>
            <a:r>
              <a:rPr lang="en-US" sz="23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651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ascension found in John 20:17 to just a cordial visit to heaven?</a:t>
            </a:r>
            <a:endParaRPr lang="en-CA" sz="2300" dirty="0">
              <a:ln w="1905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165100">
                  <a:srgbClr val="FFFF99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35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1" presetClass="entr" presetSubtype="8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/>
      <p:bldP spid="2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4766" y="649287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909836" y="-243408"/>
            <a:ext cx="11233248" cy="108012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400" b="1" dirty="0" smtClean="0">
                <a:solidFill>
                  <a:srgbClr val="990033"/>
                </a:solidFill>
              </a:rPr>
              <a:t>Conclusion of the Issue of “Uncleanness” </a:t>
            </a:r>
            <a:endParaRPr lang="en-US" sz="4400" b="1" dirty="0">
              <a:solidFill>
                <a:srgbClr val="990033"/>
              </a:solidFill>
            </a:endParaRPr>
          </a:p>
        </p:txBody>
      </p:sp>
      <p:pic>
        <p:nvPicPr>
          <p:cNvPr id="11" name="Picture 7" descr="C:\Users\Rae\Desktop\unclean woman issue of bl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2536" y="2780928"/>
            <a:ext cx="4170643" cy="22250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9756" y="836712"/>
            <a:ext cx="3384376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 </a:t>
            </a:r>
            <a:b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NEVER BECAME “unclean” </a:t>
            </a:r>
            <a:b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but whoever </a:t>
            </a:r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 </a:t>
            </a:r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interacted with became clean ~ </a:t>
            </a:r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</a:t>
            </a:r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</a:t>
            </a:r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was </a:t>
            </a:r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clean</a:t>
            </a:r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for </a:t>
            </a:r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His</a:t>
            </a:r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2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offering!</a:t>
            </a:r>
            <a:endParaRPr lang="en-US" sz="3200" b="1" cap="none" spc="0" dirty="0">
              <a:ln w="1905">
                <a:solidFill>
                  <a:srgbClr val="002060"/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Rae\Desktop\Yah &amp; le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948" y="836712"/>
            <a:ext cx="4375408" cy="2187704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Rae\Desktop\Yahusha dead gir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04" y="4509120"/>
            <a:ext cx="4199053" cy="209952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45663" y="6113001"/>
            <a:ext cx="2992965" cy="408623"/>
          </a:xfrm>
          <a:prstGeom prst="roundRect">
            <a:avLst>
              <a:gd name="adj" fmla="val 50000"/>
            </a:avLst>
          </a:prstGeom>
          <a:effectLst>
            <a:glow rad="2032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latin typeface="MV Boli" pitchFamily="2" charset="0"/>
                <a:cs typeface="MV Boli" pitchFamily="2" charset="0"/>
              </a:rPr>
              <a:t>End of Review (#4)</a:t>
            </a:r>
            <a:endParaRPr lang="en-US" sz="2000" b="1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4" name="Picture 2" descr="C:\Users\Rae\Desktop\1st ascension 10 best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00" y="4128272"/>
            <a:ext cx="1809020" cy="2455264"/>
          </a:xfrm>
          <a:prstGeom prst="ellipse">
            <a:avLst/>
          </a:prstGeom>
          <a:ln>
            <a:noFill/>
          </a:ln>
          <a:effectLst>
            <a:glow rad="203200">
              <a:schemeClr val="accent2">
                <a:lumMod val="50000"/>
                <a:alpha val="5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69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40157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97768" y="260648"/>
            <a:ext cx="5220580" cy="914400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effectLst>
            <a:glow rad="2794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Section #</a:t>
            </a:r>
            <a:r>
              <a:rPr lang="en-US" sz="4800" b="1" dirty="0" smtClean="0">
                <a:solidFill>
                  <a:srgbClr val="00FF00"/>
                </a:solidFill>
              </a:rPr>
              <a:t>13</a:t>
            </a:r>
            <a:endParaRPr lang="en-CA" sz="4800" b="1" dirty="0">
              <a:solidFill>
                <a:srgbClr val="00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62372" y="1871647"/>
            <a:ext cx="84969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Where was </a:t>
            </a:r>
            <a:r>
              <a:rPr lang="en-US" sz="40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40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between </a:t>
            </a:r>
            <a:r>
              <a:rPr lang="en-US" sz="40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His resurrection </a:t>
            </a:r>
            <a:r>
              <a:rPr lang="en-US" sz="40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… </a:t>
            </a:r>
            <a:endParaRPr lang="en-US" sz="40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114300">
                  <a:schemeClr val="bg1">
                    <a:alpha val="91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5" name="Picture 4" descr="C:\Users\Rae\Desktop\Yah as firstfr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496" y="3082829"/>
            <a:ext cx="2362066" cy="2170028"/>
          </a:xfrm>
          <a:prstGeom prst="ellipse">
            <a:avLst/>
          </a:prstGeom>
          <a:ln w="63500" cap="rnd">
            <a:solidFill>
              <a:srgbClr val="F4A77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ae\Desktop\reaping_the_harvest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3335021"/>
            <a:ext cx="2249857" cy="3046307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Art on Desktop - 1\Sayings\in other words ed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1844824"/>
            <a:ext cx="4752528" cy="80036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98068" y="3469249"/>
            <a:ext cx="3672408" cy="2493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Enoch’s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of Abib 26?</a:t>
            </a:r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114300">
                  <a:schemeClr val="bg1">
                    <a:alpha val="91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74078" y="2895552"/>
            <a:ext cx="315880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Is there anything in the Gospel Account to support the idea </a:t>
            </a:r>
            <a:r>
              <a:rPr lang="en-US" sz="2400" b="1" spc="150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Yahusha</a:t>
            </a:r>
            <a:r>
              <a:rPr lang="en-US" sz="2400" b="1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delayed His Wave Sheaf appointment for 7-8 days? </a:t>
            </a:r>
            <a:br>
              <a:rPr lang="en-US" sz="2400" b="1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We shall see!</a:t>
            </a:r>
            <a:endParaRPr lang="en-US" sz="2400" b="1" cap="none" spc="150" dirty="0">
              <a:ln w="1143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30316" y="116632"/>
            <a:ext cx="71025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400" b="1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Enoch Devastates the Foundation of Salvation</a:t>
            </a:r>
            <a:endParaRPr lang="en-US" sz="4400" b="1" cap="none" spc="0" dirty="0">
              <a:ln w="1905"/>
              <a:solidFill>
                <a:srgbClr val="FFC000"/>
              </a:solidFill>
              <a:effectLst>
                <a:glow rad="127000">
                  <a:srgbClr val="FF000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rgbClr val="00B050"/>
            </a:gs>
            <a:gs pos="58000">
              <a:srgbClr val="CC00CC">
                <a:alpha val="53000"/>
              </a:srgbClr>
            </a:gs>
            <a:gs pos="9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374660" y="6552728"/>
            <a:ext cx="480392" cy="260648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0" y="332656"/>
            <a:ext cx="12188825" cy="936104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/>
            </a:stretch>
          </a:blipFill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glow rad="127000">
                    <a:srgbClr val="FF6600"/>
                  </a:glow>
                </a:effectLst>
                <a:latin typeface="Comic Sans MS" pitchFamily="66" charset="0"/>
              </a:rPr>
              <a:t>Exposing </a:t>
            </a:r>
            <a:r>
              <a:rPr lang="en-US" sz="4800" b="1" dirty="0" smtClean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  <a:effectLst>
                  <a:glow rad="127000">
                    <a:srgbClr val="FF6600"/>
                  </a:glow>
                </a:effectLst>
                <a:latin typeface="Comic Sans MS" pitchFamily="66" charset="0"/>
              </a:rPr>
              <a:t>a Gospel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glow rad="127000">
                    <a:srgbClr val="FF6600"/>
                  </a:glow>
                </a:effectLst>
                <a:latin typeface="Comic Sans MS" pitchFamily="66" charset="0"/>
              </a:rPr>
              <a:t>Counterfeit Count</a:t>
            </a:r>
            <a:endParaRPr lang="en-CA" sz="3200" b="1" dirty="0">
              <a:ln>
                <a:solidFill>
                  <a:sysClr val="windowText" lastClr="000000"/>
                </a:solidFill>
              </a:ln>
              <a:solidFill>
                <a:srgbClr val="00FF00"/>
              </a:solidFill>
              <a:effectLst>
                <a:glow rad="127000">
                  <a:srgbClr val="164B4F">
                    <a:lumMod val="50000"/>
                    <a:lumOff val="50000"/>
                  </a:srgbClr>
                </a:glo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5820" y="1559598"/>
            <a:ext cx="5688632" cy="482173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4A77C"/>
            </a:solidFill>
          </a:ln>
          <a:effectLst>
            <a:glow rad="330200">
              <a:srgbClr val="5D2D2D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FF00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Enoch’s </a:t>
            </a:r>
            <a:r>
              <a:rPr lang="en-US" sz="6600" b="1" dirty="0" smtClean="0">
                <a:solidFill>
                  <a:srgbClr val="00FF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Wavesheaf</a:t>
            </a:r>
            <a:r>
              <a:rPr lang="en-US" sz="6600" b="1" dirty="0" smtClean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 Placement</a:t>
            </a:r>
            <a:endParaRPr lang="en-CA" sz="6600" b="1" dirty="0">
              <a:solidFill>
                <a:srgbClr val="FF0000"/>
              </a:solidFill>
              <a:effectLst>
                <a:glow rad="127000">
                  <a:srgbClr val="003366"/>
                </a:glow>
              </a:effectLst>
              <a:latin typeface="Comic Sans MS" pitchFamily="66" charset="0"/>
            </a:endParaRPr>
          </a:p>
        </p:txBody>
      </p:sp>
      <p:pic>
        <p:nvPicPr>
          <p:cNvPr id="26" name="Picture 2" descr="C:\Users\Rae\Desktop\sickle harvest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5" y="1905536"/>
            <a:ext cx="4896544" cy="3045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5D2D2D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angle"/>
            <a:contourClr>
              <a:srgbClr val="C0C0C0"/>
            </a:contourClr>
          </a:sp3d>
          <a:extLst/>
        </p:spPr>
      </p:pic>
      <p:pic>
        <p:nvPicPr>
          <p:cNvPr id="27" name="Picture 3" descr="C:\Users\Rae\Desktop\grain wheat cle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87" y="2861871"/>
            <a:ext cx="2560638" cy="4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526460" y="5099700"/>
            <a:ext cx="388843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 smtClean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Why is Enoch’s timing different from </a:t>
            </a:r>
            <a:r>
              <a:rPr lang="en-US" sz="2400" b="1" dirty="0" smtClean="0">
                <a:solidFill>
                  <a:srgbClr val="00B0F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Torah</a:t>
            </a:r>
            <a:r>
              <a:rPr lang="en-US" sz="2400" b="1" dirty="0" smtClean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 </a:t>
            </a:r>
            <a:br>
              <a:rPr lang="en-US" sz="2400" b="1" dirty="0" smtClean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</a:br>
            <a:r>
              <a:rPr lang="en-US" sz="2400" b="1" dirty="0" smtClean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&amp; the </a:t>
            </a:r>
            <a:r>
              <a:rPr lang="en-US" sz="2400" b="1" dirty="0" smtClean="0">
                <a:solidFill>
                  <a:srgbClr val="00B0F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Gospels</a:t>
            </a:r>
            <a:r>
              <a:rPr lang="en-US" sz="2400" b="1" dirty="0" smtClean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 by </a:t>
            </a:r>
            <a:br>
              <a:rPr lang="en-US" sz="2400" b="1" dirty="0" smtClean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</a:br>
            <a:r>
              <a:rPr lang="en-US" sz="24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25000"/>
                      <a:lumOff val="75000"/>
                    </a:schemeClr>
                  </a:glow>
                </a:effectLst>
                <a:latin typeface="Comic Sans MS" pitchFamily="66" charset="0"/>
              </a:rPr>
              <a:t>7-8 days?</a:t>
            </a:r>
            <a:endParaRPr lang="en-CA" sz="2400" b="1" dirty="0">
              <a:solidFill>
                <a:srgbClr val="FF0066"/>
              </a:solidFill>
              <a:effectLst>
                <a:glow rad="127000">
                  <a:srgbClr val="003366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0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32009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bg1"/>
                </a:solidFill>
              </a:rPr>
              <a:pPr/>
              <a:t>20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94012" y="749017"/>
            <a:ext cx="763435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Must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 process</a:t>
            </a:r>
            <a:b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7 “</a:t>
            </a:r>
            <a:r>
              <a:rPr lang="en-US" sz="3600" b="1" u="sng" dirty="0" smtClean="0">
                <a:ln w="1905">
                  <a:solidFill>
                    <a:srgbClr val="002060"/>
                  </a:solidFill>
                </a:ln>
                <a:solidFill>
                  <a:srgbClr val="FF00FF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cleansin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FF00FF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g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” cycles after His resurrection to have contact with humans?  </a:t>
            </a:r>
            <a:r>
              <a:rPr lang="en-US" sz="3600" b="1" u="sng" dirty="0" smtClean="0">
                <a:ln w="1905"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What about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– </a:t>
            </a:r>
            <a:b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#1)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His first greeting to </a:t>
            </a:r>
            <a:b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Mary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Magdalene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at the 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tomb while it was still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dark? </a:t>
            </a:r>
            <a:b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#2)</a:t>
            </a:r>
            <a:r>
              <a:rPr lang="en-US" sz="28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His next greeting with the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other women</a:t>
            </a:r>
            <a:r>
              <a:rPr lang="en-US" sz="3600" b="1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after sunrise on the first cycle of the week? </a:t>
            </a:r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228600">
                  <a:schemeClr val="bg1">
                    <a:alpha val="54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0" name="Picture 9" descr="C:\Users\Rae\Desktop\Yah as firstfr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828" y="260648"/>
            <a:ext cx="1944216" cy="1786150"/>
          </a:xfrm>
          <a:prstGeom prst="ellipse">
            <a:avLst/>
          </a:prstGeom>
          <a:ln w="63500" cap="rnd">
            <a:solidFill>
              <a:srgbClr val="F4A77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e\Desktop\Art to file\white man red ques mark clea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7" t="14858"/>
          <a:stretch/>
        </p:blipFill>
        <p:spPr bwMode="auto">
          <a:xfrm rot="20812264" flipH="1">
            <a:off x="9535519" y="4219095"/>
            <a:ext cx="2115961" cy="201108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61764" y="188640"/>
            <a:ext cx="3240360" cy="790099"/>
          </a:xfrm>
          <a:prstGeom prst="roundRect">
            <a:avLst>
              <a:gd name="adj" fmla="val 31530"/>
            </a:avLst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Introduction</a:t>
            </a:r>
            <a:endParaRPr lang="en-US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69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523" y="306249"/>
            <a:ext cx="7703081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u="sng" dirty="0" smtClean="0">
                <a:ln w="1905">
                  <a:solidFill>
                    <a:srgbClr val="FF330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Enoch</a:t>
            </a:r>
            <a:r>
              <a:rPr lang="en-US" sz="3600" b="1" dirty="0" smtClean="0">
                <a:ln w="1905">
                  <a:solidFill>
                    <a:srgbClr val="FF330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:</a:t>
            </a:r>
            <a:r>
              <a:rPr lang="en-US" sz="3600" b="1" dirty="0" smtClean="0">
                <a:ln w="1905">
                  <a:solidFill>
                    <a:srgbClr val="FF330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Why would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return to the tomb on Abib 26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(minutes before Dawn),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greet Mary Magdalene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when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00B0F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had been raised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(and living)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week earlier?</a:t>
            </a:r>
          </a:p>
          <a:p>
            <a:pPr algn="ctr"/>
            <a:endParaRPr lang="en-US" sz="3600" b="1" dirty="0" smtClean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165100">
                  <a:schemeClr val="bg1">
                    <a:alpha val="9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Did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00B0F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have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something to conceal?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0676" y="3980949"/>
            <a:ext cx="3241801" cy="25116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9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36319" y="649287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bg1"/>
                </a:solidFill>
              </a:rPr>
              <a:pPr/>
              <a:t>22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33" name="Picture 9" descr="C:\Users\Rae\Desktop\2.24 Josh Pt 5 Unclean\2.24 desktop art\mary-by-tomb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422" y="2420888"/>
            <a:ext cx="2448272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510236" y="471438"/>
            <a:ext cx="6118905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Why would Mary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arrive at the tomb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before Dawn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~ a week later?</a:t>
            </a:r>
          </a:p>
          <a:p>
            <a:pPr algn="ctr"/>
            <a:r>
              <a:rPr lang="en-US" sz="9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embalm Him again would be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FFFF00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much too late!</a:t>
            </a:r>
          </a:p>
          <a:p>
            <a:pPr algn="ctr"/>
            <a:endParaRPr lang="en-US" sz="2000" b="1" dirty="0" smtClean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228600">
                  <a:schemeClr val="bg1">
                    <a:alpha val="54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What would be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u="sng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her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purpose to be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“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week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late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”? </a:t>
            </a:r>
            <a:endParaRPr lang="en-US" sz="2800" b="1" dirty="0" smtClean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165100">
                  <a:schemeClr val="bg1">
                    <a:alpha val="9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7446" y="476672"/>
            <a:ext cx="28946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HUGE Factor to Consider</a:t>
            </a:r>
            <a:endParaRPr lang="en-US" sz="2800" b="1" dirty="0" smtClean="0">
              <a:ln w="1905">
                <a:solidFill>
                  <a:srgbClr val="00B0F0"/>
                </a:solidFill>
              </a:ln>
              <a:solidFill>
                <a:srgbClr val="0070C0"/>
              </a:solidFill>
              <a:effectLst>
                <a:glow rad="165100">
                  <a:schemeClr val="bg1">
                    <a:alpha val="9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7" name="Picture 13" descr="C:\Users\Rae\Desktop\Art on Desktop\white man clip art\3d white people\question mark - confused teal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852" y="3429000"/>
            <a:ext cx="2408238" cy="301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36319" y="649287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bg1"/>
                </a:solidFill>
              </a:rPr>
              <a:pPr/>
              <a:t>23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C:\Users\Rae\Desktop\jonah's wha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40" y="2655505"/>
            <a:ext cx="2938463" cy="37068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ae\Desktop\jonah tossed cle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99" y="22589"/>
            <a:ext cx="3251944" cy="320994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Rae\Desktop\2.24 Josh Pt 5 Unclean\2.24 desktop art\mary-by-tomb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4522" y="2963743"/>
            <a:ext cx="1872208" cy="2913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870277" y="476672"/>
            <a:ext cx="417646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If no one saw </a:t>
            </a:r>
            <a:br>
              <a:rPr lang="en-US" sz="2800" b="1" dirty="0" smtClean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b="1" dirty="0" smtClean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for </a:t>
            </a:r>
            <a:br>
              <a:rPr lang="en-US" sz="2800" b="1" dirty="0" smtClean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3 days and 3 nights </a:t>
            </a:r>
            <a:br>
              <a:rPr lang="en-US" sz="2800" b="1" dirty="0" smtClean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u="sng" dirty="0" smtClean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until the same DAY of</a:t>
            </a:r>
            <a:r>
              <a:rPr lang="en-US" sz="2800" b="1" dirty="0" smtClean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b="1" dirty="0" smtClean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His</a:t>
            </a:r>
            <a:r>
              <a:rPr lang="en-US" sz="2800" b="1" dirty="0" smtClean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resurrection – where then would be the proof of </a:t>
            </a:r>
            <a:br>
              <a:rPr lang="en-US" sz="2800" b="1" dirty="0" smtClean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Jonah’s sign? </a:t>
            </a:r>
            <a:endParaRPr lang="en-US" sz="2800" b="1" dirty="0" smtClean="0">
              <a:ln w="1905">
                <a:solidFill>
                  <a:srgbClr val="990033"/>
                </a:solidFill>
              </a:ln>
              <a:solidFill>
                <a:srgbClr val="990033"/>
              </a:solidFill>
              <a:effectLst>
                <a:glow rad="165100">
                  <a:schemeClr val="bg1">
                    <a:alpha val="9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453" y="476672"/>
            <a:ext cx="289467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Another HUGE Factor to Consider</a:t>
            </a:r>
            <a:endParaRPr lang="en-US" sz="2800" b="1" dirty="0" smtClean="0">
              <a:ln w="1905">
                <a:solidFill>
                  <a:srgbClr val="00B0F0"/>
                </a:solidFill>
              </a:ln>
              <a:solidFill>
                <a:srgbClr val="0070C0"/>
              </a:solidFill>
              <a:effectLst>
                <a:glow rad="165100">
                  <a:schemeClr val="bg1">
                    <a:alpha val="9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9" name="Picture 13" descr="C:\Users\Rae\Desktop\Art on Desktop\white man clip art\3d white people\question mark - confused teal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89" y="4221088"/>
            <a:ext cx="1541130" cy="19264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23870" y="4221088"/>
            <a:ext cx="36004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Who would have witnessed to 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this factor or prophecy? </a:t>
            </a:r>
          </a:p>
        </p:txBody>
      </p:sp>
    </p:spTree>
    <p:extLst>
      <p:ext uri="{BB962C8B-B14F-4D97-AF65-F5344CB8AC3E}">
        <p14:creationId xmlns:p14="http://schemas.microsoft.com/office/powerpoint/2010/main" val="11435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24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50731" y="4687289"/>
            <a:ext cx="489283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Where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Enoch's documentation of 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this week?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366922"/>
              </p:ext>
            </p:extLst>
          </p:nvPr>
        </p:nvGraphicFramePr>
        <p:xfrm>
          <a:off x="579612" y="757428"/>
          <a:ext cx="5874840" cy="375169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839263"/>
                <a:gridCol w="848298"/>
                <a:gridCol w="830227"/>
                <a:gridCol w="839263"/>
                <a:gridCol w="839263"/>
                <a:gridCol w="839263"/>
                <a:gridCol w="839263"/>
              </a:tblGrid>
              <a:tr h="62528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</a:tr>
              <a:tr h="6252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252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2528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47000">
                          <a:srgbClr val="CCFF99"/>
                        </a:gs>
                        <a:gs pos="61000">
                          <a:schemeClr val="bg2">
                            <a:lumMod val="75000"/>
                            <a:alpha val="78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2528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FFCC"/>
                          </a:solidFill>
                        </a:rPr>
                        <a:t>19</a:t>
                      </a:r>
                      <a:endParaRPr lang="en-US" b="1" dirty="0">
                        <a:solidFill>
                          <a:srgbClr val="FFFFCC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2528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FFCC"/>
                          </a:solidFill>
                        </a:rPr>
                        <a:t>26</a:t>
                      </a:r>
                      <a:endParaRPr lang="en-US" b="1" dirty="0">
                        <a:solidFill>
                          <a:srgbClr val="FFFFCC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C352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163920" y="150902"/>
            <a:ext cx="46805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6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1</a:t>
            </a:r>
            <a:r>
              <a:rPr lang="en-US" sz="36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6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3812" y="3855420"/>
            <a:ext cx="5400600" cy="5628"/>
          </a:xfrm>
          <a:prstGeom prst="straightConnector1">
            <a:avLst/>
          </a:prstGeom>
          <a:ln w="38100">
            <a:solidFill>
              <a:srgbClr val="FFFF00"/>
            </a:solidFill>
            <a:headEnd type="oval" w="med" len="med"/>
            <a:tailEnd type="triangle" w="med" len="med"/>
          </a:ln>
          <a:effectLst>
            <a:glow rad="127000">
              <a:schemeClr val="bg2">
                <a:lumMod val="1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820885" y="908720"/>
            <a:ext cx="2376264" cy="2031246"/>
            <a:chOff x="7131360" y="926921"/>
            <a:chExt cx="2376264" cy="2031246"/>
          </a:xfrm>
        </p:grpSpPr>
        <p:sp>
          <p:nvSpPr>
            <p:cNvPr id="10" name="Cloud Callout 9"/>
            <p:cNvSpPr/>
            <p:nvPr/>
          </p:nvSpPr>
          <p:spPr>
            <a:xfrm>
              <a:off x="7131360" y="926921"/>
              <a:ext cx="2376264" cy="2031246"/>
            </a:xfrm>
            <a:prstGeom prst="cloudCallout">
              <a:avLst>
                <a:gd name="adj1" fmla="val -68707"/>
                <a:gd name="adj2" fmla="val 85701"/>
              </a:avLst>
            </a:prstGeom>
            <a:solidFill>
              <a:srgbClr val="FFFFCC"/>
            </a:solidFill>
            <a:ln w="76200">
              <a:solidFill>
                <a:srgbClr val="F0854A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4" name="Picture 3" descr="C:\Users\Rae\Desktop\Yah as firstfrui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4878" y="1258468"/>
              <a:ext cx="1489227" cy="1368152"/>
            </a:xfrm>
            <a:prstGeom prst="ellipse">
              <a:avLst/>
            </a:prstGeom>
            <a:ln w="63500" cap="rnd">
              <a:solidFill>
                <a:srgbClr val="F4A77C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405780" y="4505052"/>
            <a:ext cx="6264696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it possible these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7 cycles 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(for 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0000FF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u="sng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become </a:t>
            </a:r>
            <a:r>
              <a:rPr lang="en-US" sz="2800" b="1" u="sng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CFF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rituall</a:t>
            </a:r>
            <a:r>
              <a:rPr lang="en-US" sz="28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CFF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sz="2800" b="1" u="sng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CFF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clean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) 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did not even exist?</a:t>
            </a:r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76200">
                  <a:schemeClr val="bg1">
                    <a:alpha val="93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9683" y="3141821"/>
            <a:ext cx="5084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?</a:t>
            </a:r>
            <a:endParaRPr lang="en-US" sz="4400" b="1" cap="none" spc="0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73932" y="3141821"/>
            <a:ext cx="5084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?</a:t>
            </a:r>
            <a:endParaRPr lang="en-US" sz="4400" b="1" cap="none" spc="0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66020" y="3141998"/>
            <a:ext cx="5084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?</a:t>
            </a:r>
            <a:endParaRPr lang="en-US" sz="4400" b="1" cap="none" spc="0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0116" y="3141821"/>
            <a:ext cx="5084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?</a:t>
            </a:r>
            <a:endParaRPr lang="en-US" sz="4400" b="1" cap="none" spc="0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94212" y="3141999"/>
            <a:ext cx="5084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?</a:t>
            </a:r>
            <a:endParaRPr lang="en-US" sz="4400" b="1" cap="none" spc="0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86300" y="3142000"/>
            <a:ext cx="5084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?</a:t>
            </a:r>
            <a:endParaRPr lang="en-US" sz="4400" b="1" cap="none" spc="0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45979" y="3140755"/>
            <a:ext cx="5084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?</a:t>
            </a:r>
            <a:endParaRPr lang="en-US" sz="4400" b="1" cap="none" spc="0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31360" y="670044"/>
            <a:ext cx="489283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/>
            <a:r>
              <a:rPr lang="en-US" sz="32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Was/is there </a:t>
            </a:r>
            <a:br>
              <a:rPr lang="en-US" sz="32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reason to </a:t>
            </a:r>
            <a:br>
              <a:rPr lang="en-US" sz="32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CFF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suppress </a:t>
            </a:r>
            <a:br>
              <a:rPr lang="en-US" sz="32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CFF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CFF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knowledge</a:t>
            </a:r>
            <a:r>
              <a:rPr lang="en-US" sz="32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32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of these </a:t>
            </a:r>
            <a:r>
              <a:rPr lang="en-US" sz="3200" b="1" u="sng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seven</a:t>
            </a:r>
            <a:r>
              <a:rPr lang="en-US" sz="32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32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76200">
                    <a:schemeClr val="bg1">
                      <a:alpha val="93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“undocumented cycles”? </a:t>
            </a:r>
          </a:p>
        </p:txBody>
      </p:sp>
    </p:spTree>
    <p:extLst>
      <p:ext uri="{BB962C8B-B14F-4D97-AF65-F5344CB8AC3E}">
        <p14:creationId xmlns:p14="http://schemas.microsoft.com/office/powerpoint/2010/main" val="22637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3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Rae\Desktop\Yah as firstfr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0" y="409558"/>
            <a:ext cx="2362066" cy="2170028"/>
          </a:xfrm>
          <a:prstGeom prst="ellipse">
            <a:avLst/>
          </a:prstGeom>
          <a:ln w="63500" cap="rnd">
            <a:solidFill>
              <a:srgbClr val="F4A77C"/>
            </a:solidFill>
          </a:ln>
          <a:effectLst>
            <a:glow rad="1422400">
              <a:srgbClr val="F4A77C">
                <a:alpha val="49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58108" y="44624"/>
            <a:ext cx="8642468" cy="7571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Why is it that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chemeClr val="tx2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Enoch’s 7 cycles of cleansing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”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after </a:t>
            </a:r>
            <a:r>
              <a:rPr lang="en-US" sz="3600" b="1" dirty="0" smtClean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Yahusha’s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resurrection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u="sng" dirty="0" smtClean="0">
                <a:ln w="1905">
                  <a:solidFill>
                    <a:srgbClr val="990033"/>
                  </a:solidFill>
                </a:ln>
                <a:solidFill>
                  <a:srgbClr val="FF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are full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F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sz="3600" b="1" u="sng" dirty="0" smtClean="0">
                <a:ln w="1905">
                  <a:solidFill>
                    <a:srgbClr val="990033"/>
                  </a:solidFill>
                </a:ln>
                <a:solidFill>
                  <a:srgbClr val="FF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undocumented and unknown in the Scri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F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</a:t>
            </a:r>
            <a:r>
              <a:rPr lang="en-US" sz="3600" b="1" u="sng" dirty="0" smtClean="0">
                <a:ln w="1905">
                  <a:solidFill>
                    <a:srgbClr val="990033"/>
                  </a:solidFill>
                </a:ln>
                <a:solidFill>
                  <a:srgbClr val="FF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tures</a:t>
            </a: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 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for such an incredible time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where everything else 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fully recorded?</a:t>
            </a:r>
            <a:b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endParaRPr lang="en-US" sz="3600" b="1" dirty="0" smtClean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9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1819" y="476672"/>
            <a:ext cx="10589177" cy="57554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400" b="1" dirty="0" smtClean="0">
                <a:ln w="1905">
                  <a:solidFill>
                    <a:srgbClr val="990033"/>
                  </a:solidFill>
                </a:ln>
                <a:solidFill>
                  <a:srgbClr val="00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this in contrast to the Scriptures </a:t>
            </a:r>
          </a:p>
          <a:p>
            <a:pPr algn="ctr"/>
            <a:endParaRPr lang="en-US" sz="3600" b="1" dirty="0" smtClean="0">
              <a:ln w="1905">
                <a:solidFill>
                  <a:srgbClr val="990033"/>
                </a:solidFill>
              </a:ln>
              <a:solidFill>
                <a:srgbClr val="0000FF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0000FF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endParaRPr lang="en-US" sz="3600" b="1" dirty="0" smtClean="0">
              <a:ln w="1905">
                <a:solidFill>
                  <a:srgbClr val="990033"/>
                </a:solidFill>
              </a:ln>
              <a:solidFill>
                <a:srgbClr val="0000FF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0000FF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endParaRPr lang="en-US" sz="3600" b="1" dirty="0" smtClean="0">
              <a:ln w="1905">
                <a:solidFill>
                  <a:srgbClr val="990033"/>
                </a:solidFill>
              </a:ln>
              <a:solidFill>
                <a:srgbClr val="0000FF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en-US" sz="4800" b="1" dirty="0" smtClean="0">
                <a:ln w="1905">
                  <a:solidFill>
                    <a:srgbClr val="990033"/>
                  </a:solidFill>
                </a:ln>
                <a:solidFill>
                  <a:srgbClr val="00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which declare:</a:t>
            </a:r>
          </a:p>
          <a:p>
            <a:pPr algn="ctr"/>
            <a:r>
              <a:rPr lang="en-US" sz="4800" b="1" dirty="0" smtClean="0">
                <a:ln w="1905">
                  <a:solidFill>
                    <a:srgbClr val="990033"/>
                  </a:solidFill>
                </a:ln>
                <a:solidFill>
                  <a:srgbClr val="00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4800" b="1" dirty="0" smtClean="0">
                <a:ln w="1905">
                  <a:solidFill>
                    <a:srgbClr val="990033"/>
                  </a:solidFill>
                </a:ln>
                <a:solidFill>
                  <a:srgbClr val="00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48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“I have spoken nothing in secret?”</a:t>
            </a:r>
            <a:endParaRPr lang="en-US" sz="48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Rae\Desktop\Bible where 2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692" y="1124744"/>
            <a:ext cx="4945430" cy="25815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e\Desktop\Bible where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090" y="2607512"/>
            <a:ext cx="2572964" cy="1931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83468" y="1887432"/>
            <a:ext cx="3290664" cy="1757592"/>
          </a:xfrm>
          <a:prstGeom prst="cloudCallout">
            <a:avLst>
              <a:gd name="adj1" fmla="val 30111"/>
              <a:gd name="adj2" fmla="val -91252"/>
            </a:avLst>
          </a:prstGeom>
          <a:solidFill>
            <a:srgbClr val="FFCC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3600" dirty="0" smtClean="0">
                <a:ln>
                  <a:solidFill>
                    <a:srgbClr val="002060"/>
                  </a:solidFill>
                </a:ln>
                <a:solidFill>
                  <a:srgbClr val="874141"/>
                </a:solidFill>
                <a:latin typeface="Ravie" pitchFamily="82" charset="0"/>
              </a:rPr>
              <a:t>Enoch!</a:t>
            </a:r>
            <a:endParaRPr lang="en-CA" sz="3600" dirty="0">
              <a:ln>
                <a:solidFill>
                  <a:srgbClr val="002060"/>
                </a:solidFill>
              </a:ln>
              <a:solidFill>
                <a:srgbClr val="874141"/>
              </a:solidFill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14000"/>
              </a:srgbClr>
            </a:gs>
            <a:gs pos="25000">
              <a:srgbClr val="FF6633">
                <a:alpha val="12000"/>
              </a:srgbClr>
            </a:gs>
            <a:gs pos="50000">
              <a:srgbClr val="FFFF00">
                <a:alpha val="14000"/>
              </a:srgbClr>
            </a:gs>
            <a:gs pos="75000">
              <a:srgbClr val="01A78F">
                <a:alpha val="29000"/>
              </a:srgbClr>
            </a:gs>
            <a:gs pos="100000">
              <a:srgbClr val="9933FF">
                <a:alpha val="38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756" y="188641"/>
            <a:ext cx="11809312" cy="6552727"/>
          </a:xfrm>
          <a:gradFill>
            <a:gsLst>
              <a:gs pos="0">
                <a:srgbClr val="FF3399">
                  <a:alpha val="46000"/>
                </a:srgbClr>
              </a:gs>
              <a:gs pos="25000">
                <a:srgbClr val="FF6633">
                  <a:alpha val="26000"/>
                </a:srgbClr>
              </a:gs>
              <a:gs pos="98000">
                <a:srgbClr val="FFFF00">
                  <a:alpha val="26000"/>
                </a:srgbClr>
              </a:gs>
              <a:gs pos="75000">
                <a:srgbClr val="01A78F">
                  <a:alpha val="29000"/>
                </a:srgbClr>
              </a:gs>
              <a:gs pos="54000">
                <a:srgbClr val="9933FF">
                  <a:alpha val="0"/>
                </a:srgbClr>
              </a:gs>
            </a:gsLst>
            <a:lin ang="102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normAutofit/>
            <a:sp3d extrusionH="57150">
              <a:bevelT h="25400" prst="softRound"/>
            </a:sp3d>
          </a:bodyPr>
          <a:lstStyle/>
          <a:p>
            <a:pPr>
              <a:lnSpc>
                <a:spcPct val="100000"/>
              </a:lnSpc>
            </a:pPr>
            <a:r>
              <a:rPr lang="en-US" sz="600" dirty="0" smtClean="0">
                <a:noFill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95012" y="6453336"/>
            <a:ext cx="549797" cy="3651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fld id="{81FEFA0A-2F20-4B60-98C6-5FFDA469AA1C}" type="slidenum">
              <a:rPr lang="en-US" b="1" smtClean="0">
                <a:solidFill>
                  <a:schemeClr val="tx2"/>
                </a:solidFill>
              </a:rPr>
              <a:pPr/>
              <a:t>27</a:t>
            </a:fld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0" name="Picture 2" descr="C:\Users\Rae\Desktop\reaping_the_harvest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3386258"/>
            <a:ext cx="2249857" cy="3046307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424385"/>
              </p:ext>
            </p:extLst>
          </p:nvPr>
        </p:nvGraphicFramePr>
        <p:xfrm>
          <a:off x="2689349" y="1295400"/>
          <a:ext cx="8229599" cy="1911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3982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r>
                        <a:rPr lang="en-US" sz="1600" baseline="30000" dirty="0" smtClean="0"/>
                        <a:t>st</a:t>
                      </a:r>
                      <a:r>
                        <a:rPr lang="en-US" sz="1600" dirty="0" smtClean="0"/>
                        <a:t> (Sun)</a:t>
                      </a:r>
                      <a:endParaRPr lang="en-US" sz="1600" dirty="0"/>
                    </a:p>
                  </a:txBody>
                  <a:tcPr>
                    <a:lnB w="381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r>
                        <a:rPr lang="en-US" sz="1600" baseline="30000" dirty="0" smtClean="0"/>
                        <a:t>nd</a:t>
                      </a:r>
                      <a:r>
                        <a:rPr lang="en-US" sz="1600" dirty="0" smtClean="0"/>
                        <a:t> (Mon)</a:t>
                      </a:r>
                      <a:endParaRPr lang="en-US" sz="16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r>
                        <a:rPr lang="en-US" sz="1600" baseline="30000" dirty="0" smtClean="0"/>
                        <a:t>rd</a:t>
                      </a:r>
                      <a:r>
                        <a:rPr lang="en-US" sz="1600" dirty="0" smtClean="0"/>
                        <a:t> (Tues)</a:t>
                      </a:r>
                      <a:endParaRPr lang="en-US" sz="16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(Wed)</a:t>
                      </a:r>
                      <a:endParaRPr lang="en-US" sz="16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Thur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(Fri)</a:t>
                      </a:r>
                      <a:endParaRPr lang="en-US" sz="16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Sabb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723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</a:t>
                      </a:r>
                      <a:endParaRPr lang="en-US" sz="1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</a:t>
                      </a:r>
                      <a:endParaRPr lang="en-US" sz="1400" b="1" dirty="0"/>
                    </a:p>
                  </a:txBody>
                  <a:tcPr>
                    <a:lnL w="12700" cmpd="sng">
                      <a:noFill/>
                    </a:lnL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7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9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10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11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723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12</a:t>
                      </a:r>
                      <a:endParaRPr lang="en-US" sz="1400" b="1" dirty="0"/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13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14 P/O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15 ULB</a:t>
                      </a:r>
                      <a:endParaRPr lang="en-US" sz="105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16 ULB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17 ULB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18  </a:t>
                      </a:r>
                      <a:r>
                        <a:rPr lang="en-US" sz="1800" b="1" dirty="0" err="1" smtClean="0"/>
                        <a:t>Ress</a:t>
                      </a:r>
                      <a:r>
                        <a:rPr lang="en-US" sz="1800" b="1" dirty="0" smtClean="0"/>
                        <a:t>.</a:t>
                      </a:r>
                      <a:endParaRPr lang="en-US" sz="18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6CCFF"/>
                    </a:solidFill>
                  </a:tcPr>
                </a:tc>
              </a:tr>
              <a:tr h="3723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99"/>
                          </a:solidFill>
                        </a:rPr>
                        <a:t>19 W/S</a:t>
                      </a:r>
                      <a:endParaRPr lang="en-US" sz="1400" b="1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</a:t>
                      </a:r>
                      <a:r>
                        <a:rPr lang="en-US" sz="1400" b="1" baseline="0" dirty="0" smtClean="0"/>
                        <a:t> ULB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21 ULB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22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23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24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25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CE5EE"/>
                    </a:solidFill>
                  </a:tcPr>
                </a:tc>
              </a:tr>
              <a:tr h="3723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99"/>
                          </a:solidFill>
                        </a:rPr>
                        <a:t>26 W/S</a:t>
                      </a:r>
                      <a:endParaRPr lang="en-US" sz="1400" b="1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C3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27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28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29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30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CE5EE"/>
                    </a:solidFill>
                  </a:tcPr>
                </a:tc>
              </a:tr>
            </a:tbl>
          </a:graphicData>
        </a:graphic>
      </p:graphicFrame>
      <p:cxnSp>
        <p:nvCxnSpPr>
          <p:cNvPr id="24" name="Straight Arrow Connector 23"/>
          <p:cNvCxnSpPr/>
          <p:nvPr/>
        </p:nvCxnSpPr>
        <p:spPr>
          <a:xfrm>
            <a:off x="2692090" y="3153252"/>
            <a:ext cx="0" cy="640556"/>
          </a:xfrm>
          <a:prstGeom prst="straightConnector1">
            <a:avLst/>
          </a:prstGeom>
          <a:ln w="76200">
            <a:solidFill>
              <a:srgbClr val="FC3520"/>
            </a:solidFill>
            <a:headEnd type="diamond" w="med" len="med"/>
            <a:tailEnd type="triangle" w="med" len="med"/>
          </a:ln>
          <a:effectLst>
            <a:glow rad="1016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909836" y="260648"/>
            <a:ext cx="10369154" cy="838937"/>
          </a:xfrm>
          <a:prstGeom prst="wedgeRoundRectCallout">
            <a:avLst>
              <a:gd name="adj1" fmla="val -22365"/>
              <a:gd name="adj2" fmla="val 50453"/>
              <a:gd name="adj3" fmla="val 16667"/>
            </a:avLst>
          </a:prstGeom>
          <a:solidFill>
            <a:srgbClr val="002060"/>
          </a:solidFill>
          <a:ln w="38100"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4800" b="1" dirty="0" smtClean="0">
                <a:ln>
                  <a:solidFill>
                    <a:srgbClr val="FF99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  <a:t>Was </a:t>
            </a:r>
            <a:r>
              <a:rPr lang="en-CA" sz="48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27000">
                    <a:srgbClr val="00FFFF"/>
                  </a:glow>
                </a:effectLst>
                <a:latin typeface="Comic Sans MS" pitchFamily="66" charset="0"/>
              </a:rPr>
              <a:t>Yahusha</a:t>
            </a:r>
            <a:r>
              <a:rPr lang="en-CA" sz="48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CA" sz="4800" b="1" dirty="0" smtClean="0">
                <a:ln>
                  <a:solidFill>
                    <a:srgbClr val="FF99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  <a:t>Missing in Action?</a:t>
            </a:r>
            <a:endParaRPr lang="en-CA" sz="4800" b="1" dirty="0" smtClean="0">
              <a:ln>
                <a:solidFill>
                  <a:srgbClr val="FF33CC"/>
                </a:solidFill>
              </a:ln>
              <a:solidFill>
                <a:srgbClr val="FFFF00"/>
              </a:solidFill>
              <a:latin typeface="Comic Sans MS" pitchFamily="66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158308" y="2468166"/>
            <a:ext cx="0" cy="945356"/>
          </a:xfrm>
          <a:prstGeom prst="straightConnector1">
            <a:avLst/>
          </a:prstGeom>
          <a:ln w="76200">
            <a:solidFill>
              <a:srgbClr val="FF0000"/>
            </a:solidFill>
            <a:headEnd type="diamond" w="med" len="med"/>
            <a:tailEnd type="triangle" w="med" len="med"/>
          </a:ln>
          <a:effectLst>
            <a:glow rad="1016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438228" y="3356992"/>
            <a:ext cx="4248472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Yahusha’s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Passover was </a:t>
            </a:r>
            <a:b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on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3</a:t>
            </a:r>
            <a:r>
              <a:rPr lang="en-US" sz="2400" b="1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rd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cycle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[Tues] </a:t>
            </a:r>
            <a:b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 on Enoch’s calendar, </a:t>
            </a:r>
            <a:b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but </a:t>
            </a:r>
            <a:r>
              <a:rPr lang="en-US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let’s do the best we can to figure out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where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Yahusha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was 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[</a:t>
            </a:r>
            <a:r>
              <a:rPr lang="en-US" sz="16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 Torah’s count</a:t>
            </a: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]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for the 7-8 missing days between Abib 19 to the </a:t>
            </a:r>
            <a:b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end of Abib 26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US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Monday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</a:t>
            </a: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4" name="Picture 3" descr="C:\Users\Rae\Desktop\grain wheat cle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12" y="3100700"/>
            <a:ext cx="1321784" cy="212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Rae\Desktop\wheat 5 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333" l="0" r="8758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2124" y="4077072"/>
            <a:ext cx="1152128" cy="28905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86700" y="5339548"/>
            <a:ext cx="332891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000" b="1" u="sng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Note</a:t>
            </a:r>
            <a:r>
              <a:rPr lang="en-US" sz="20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:  This “date” is obviously beyond the </a:t>
            </a:r>
            <a:br>
              <a:rPr lang="en-US" sz="20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</a:br>
            <a:r>
              <a:rPr lang="en-US" sz="20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“3 days &amp; 3 nights” </a:t>
            </a:r>
            <a:br>
              <a:rPr lang="en-US" sz="20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</a:br>
            <a:r>
              <a:rPr lang="en-US" sz="20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of </a:t>
            </a:r>
            <a:r>
              <a:rPr lang="en-US" sz="2000" b="1" dirty="0" smtClean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Yahusha’s</a:t>
            </a:r>
            <a:r>
              <a:rPr lang="en-US" sz="20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 prophecy</a:t>
            </a:r>
            <a:r>
              <a:rPr lang="en-US" sz="2000" b="1" dirty="0" smtClean="0">
                <a:solidFill>
                  <a:srgbClr val="8F0040"/>
                </a:solidFill>
                <a:latin typeface="Comic Sans MS" pitchFamily="66" charset="0"/>
                <a:cs typeface="MV Boli" pitchFamily="2" charset="0"/>
              </a:rPr>
              <a:t>.</a:t>
            </a:r>
            <a:endParaRPr lang="en-US" sz="2000" b="1" dirty="0">
              <a:solidFill>
                <a:srgbClr val="8F0040"/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9" name="Picture 2" descr="C:\Users\Rae\Desktop\Art to file\white man red ques mark clea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764" y="1776839"/>
            <a:ext cx="2268573" cy="236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Rae\Desktop\tomb 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341" y="3501008"/>
            <a:ext cx="2315047" cy="1733713"/>
          </a:xfrm>
          <a:prstGeom prst="rect">
            <a:avLst/>
          </a:prstGeom>
          <a:ln w="76200">
            <a:solidFill>
              <a:srgbClr val="8C4C64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9838828" y="2462416"/>
            <a:ext cx="0" cy="1259433"/>
          </a:xfrm>
          <a:prstGeom prst="straightConnector1">
            <a:avLst/>
          </a:prstGeom>
          <a:ln w="76200">
            <a:solidFill>
              <a:srgbClr val="0070C0"/>
            </a:solidFill>
            <a:headEnd type="diamond" w="med" len="med"/>
            <a:tailEnd type="triangle" w="med" len="med"/>
          </a:ln>
          <a:effectLst>
            <a:glow rad="1016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5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53852" y="620688"/>
            <a:ext cx="10297144" cy="66018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Will Enoch honor </a:t>
            </a:r>
            <a:r>
              <a:rPr lang="en-US" sz="3200" b="1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Torah’s</a:t>
            </a:r>
            <a:r>
              <a:rPr lang="en-US" sz="3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Gospel Events of:</a:t>
            </a:r>
          </a:p>
          <a:p>
            <a:endParaRPr lang="en-US" sz="11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The 3 days &amp; 3 nights Messianic Prophecy of </a:t>
            </a:r>
            <a:r>
              <a:rPr lang="en-US" sz="2000" b="1" spc="150" dirty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Yahusha, 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in </a:t>
            </a:r>
            <a:r>
              <a:rPr lang="en-US" sz="20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conjunction with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000" b="1" spc="150" dirty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Yahusha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observing 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Torah’s 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Wave 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Sheaf 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[First Fruit] 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feast on 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the 18</a:t>
            </a:r>
            <a:r>
              <a:rPr lang="en-US" sz="20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day of the 1</a:t>
            </a:r>
            <a:r>
              <a:rPr lang="en-US" sz="20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month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The H7676 weekly Sabbath resurrection within the Passover week?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Mary Magdalene’s arrival to the tomb 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[the latter hours of Abib 17]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long before the other ladies arrive at sunrise of Abib 18?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Torah’s Abib 18 Wave Sheaf following the resurrection day?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The </a:t>
            </a:r>
            <a:r>
              <a:rPr lang="en-US" sz="2000" b="1" spc="150" dirty="0" smtClean="0">
                <a:ln w="11430">
                  <a:solidFill>
                    <a:srgbClr val="0000FF"/>
                  </a:solidFill>
                </a:ln>
                <a:solidFill>
                  <a:srgbClr val="F8F8F8"/>
                </a:solidFill>
                <a:effectLst>
                  <a:glow rad="127000">
                    <a:srgbClr val="BCFFDE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5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instances </a:t>
            </a:r>
            <a:r>
              <a:rPr lang="en-US" sz="20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Yahusha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makes an appearances to His followers between HIS resurrection day to the evening of the following day of Abib 18 Wave Sheaf?  Where is </a:t>
            </a:r>
            <a:r>
              <a:rPr lang="en-US" sz="2000" b="1" spc="150" dirty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Yahusha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on Abib 26</a:t>
            </a:r>
            <a:r>
              <a:rPr lang="en-US" sz="20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What does Jacob’s timing of his dislocated hip have to do 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with these gospel records?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What Gospel event really happened a week after 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Wave Sheaf &amp; does this have any alignment with Enoch?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What effort will be needed to find the answers to these 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questions &amp; how much more evidence is actually needed to 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debunk the Enoch DEAD Sea calendar? </a:t>
            </a:r>
          </a:p>
          <a:p>
            <a:pPr marL="514350" indent="-514350">
              <a:buFont typeface="+mj-lt"/>
              <a:buAutoNum type="arabicParenR"/>
            </a:pPr>
            <a:endParaRPr lang="en-US" sz="2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  <a:p>
            <a:pPr marL="514350" indent="-514350">
              <a:buFont typeface="+mj-lt"/>
              <a:buAutoNum type="arabicParenR"/>
            </a:pPr>
            <a:endParaRPr lang="en-US" sz="2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16" descr="F:\Art on Desktop - 1\All white man clip art\yellow-blue smiley faces\question mark p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20" y="4804400"/>
            <a:ext cx="1901825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9262764" y="6441518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28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0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3277" y="325374"/>
            <a:ext cx="10668000" cy="6280615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11632468" y="6287649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29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86188" y="898828"/>
            <a:ext cx="10552349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Time &amp; Date Table for Jerusalem </a:t>
            </a:r>
            <a:r>
              <a:rPr lang="en-US" sz="2800" b="1" dirty="0" smtClean="0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2019</a:t>
            </a: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SPRING FEASTS</a:t>
            </a:r>
            <a:endParaRPr lang="en-US" sz="28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30784" y="3183841"/>
            <a:ext cx="1529488" cy="2646878"/>
          </a:xfrm>
          <a:prstGeom prst="rect">
            <a:avLst/>
          </a:prstGeom>
          <a:solidFill>
            <a:srgbClr val="FFFF99"/>
          </a:solidFill>
          <a:ln w="57150"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2019 Daylight </a:t>
            </a:r>
            <a:r>
              <a:rPr lang="en-US" sz="1600" dirty="0">
                <a:latin typeface="Comic Sans MS" pitchFamily="66" charset="0"/>
              </a:rPr>
              <a:t>saving </a:t>
            </a:r>
            <a:r>
              <a:rPr lang="en-US" sz="1600" dirty="0" smtClean="0">
                <a:latin typeface="Comic Sans MS" pitchFamily="66" charset="0"/>
              </a:rPr>
              <a:t>time 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in </a:t>
            </a:r>
            <a:r>
              <a:rPr lang="en-US" sz="1600" dirty="0">
                <a:latin typeface="Comic Sans MS" pitchFamily="66" charset="0"/>
              </a:rPr>
              <a:t>Israel began at </a:t>
            </a:r>
            <a:r>
              <a:rPr lang="en-US" sz="1600" dirty="0" smtClean="0">
                <a:latin typeface="Comic Sans MS" pitchFamily="66" charset="0"/>
              </a:rPr>
              <a:t/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2:00 </a:t>
            </a:r>
            <a:r>
              <a:rPr lang="en-US" sz="1600" dirty="0">
                <a:latin typeface="Comic Sans MS" pitchFamily="66" charset="0"/>
              </a:rPr>
              <a:t>a.m. </a:t>
            </a:r>
            <a:r>
              <a:rPr lang="en-US" sz="1600" dirty="0" smtClean="0">
                <a:latin typeface="Comic Sans MS" pitchFamily="66" charset="0"/>
              </a:rPr>
              <a:t/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on Friday,</a:t>
            </a:r>
            <a:r>
              <a:rPr lang="en-US" sz="1600" dirty="0">
                <a:latin typeface="Comic Sans MS" pitchFamily="66" charset="0"/>
              </a:rPr>
              <a:t> </a:t>
            </a:r>
            <a:r>
              <a:rPr lang="en-US" sz="1600" dirty="0" smtClean="0">
                <a:latin typeface="Comic Sans MS" pitchFamily="66" charset="0"/>
              </a:rPr>
              <a:t/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March 29/19.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dirty="0" smtClean="0">
                <a:solidFill>
                  <a:srgbClr val="990033"/>
                </a:solidFill>
                <a:latin typeface="Comic Sans MS" pitchFamily="66" charset="0"/>
              </a:rPr>
              <a:t>Adjust all time “back” one hour</a:t>
            </a:r>
            <a:r>
              <a:rPr lang="en-US" sz="1600" dirty="0" smtClean="0">
                <a:solidFill>
                  <a:srgbClr val="990033"/>
                </a:solidFill>
                <a:latin typeface="Comic Sans MS" pitchFamily="66" charset="0"/>
              </a:rPr>
              <a:t>.</a:t>
            </a:r>
            <a:endParaRPr lang="en-US" sz="1600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748" y="3362442"/>
            <a:ext cx="9505056" cy="180231"/>
          </a:xfrm>
          <a:prstGeom prst="rect">
            <a:avLst/>
          </a:prstGeom>
          <a:noFill/>
          <a:ln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US" sz="1400" b="1" dirty="0" smtClean="0">
                <a:solidFill>
                  <a:srgbClr val="990033"/>
                </a:solidFill>
                <a:latin typeface="Comic Sans MS" pitchFamily="66" charset="0"/>
              </a:rPr>
              <a:t>Passover        </a:t>
            </a:r>
            <a:r>
              <a:rPr lang="en-US" sz="1050" b="1" dirty="0" smtClean="0">
                <a:solidFill>
                  <a:srgbClr val="990033"/>
                </a:solidFill>
                <a:effectLst>
                  <a:glow rad="127000">
                    <a:srgbClr val="F4A77C">
                      <a:alpha val="58000"/>
                    </a:srgbClr>
                  </a:glow>
                </a:effectLst>
                <a:latin typeface="Comic Sans MS" pitchFamily="66" charset="0"/>
              </a:rPr>
              <a:t>14</a:t>
            </a:r>
            <a:r>
              <a:rPr lang="en-US" sz="1050" b="1" baseline="30000" dirty="0" smtClean="0">
                <a:solidFill>
                  <a:srgbClr val="990033"/>
                </a:solidFill>
                <a:effectLst>
                  <a:glow rad="127000">
                    <a:srgbClr val="F4A77C">
                      <a:alpha val="58000"/>
                    </a:srgbClr>
                  </a:glow>
                </a:effectLst>
                <a:latin typeface="Comic Sans MS" pitchFamily="66" charset="0"/>
              </a:rPr>
              <a:t>th</a:t>
            </a:r>
            <a:r>
              <a:rPr lang="en-US" sz="1400" b="1" dirty="0" smtClean="0">
                <a:solidFill>
                  <a:srgbClr val="990033"/>
                </a:solidFill>
                <a:latin typeface="Comic Sans MS" pitchFamily="66" charset="0"/>
              </a:rPr>
              <a:t> </a:t>
            </a:r>
            <a:r>
              <a:rPr lang="en-US" sz="1050" b="1" dirty="0" smtClean="0">
                <a:solidFill>
                  <a:srgbClr val="990033"/>
                </a:solidFill>
                <a:latin typeface="Comic Sans MS" pitchFamily="66" charset="0"/>
              </a:rPr>
              <a:t>[Wed]</a:t>
            </a:r>
            <a:endParaRPr lang="en-US" sz="12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748" y="3609834"/>
            <a:ext cx="9505056" cy="180231"/>
          </a:xfrm>
          <a:prstGeom prst="rect">
            <a:avLst/>
          </a:prstGeom>
          <a:noFill/>
          <a:ln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US" sz="1400" b="1" dirty="0" smtClean="0">
                <a:solidFill>
                  <a:srgbClr val="874141"/>
                </a:solidFill>
                <a:latin typeface="Comic Sans MS" pitchFamily="66" charset="0"/>
              </a:rPr>
              <a:t>1</a:t>
            </a:r>
            <a:r>
              <a:rPr lang="en-US" sz="1400" b="1" baseline="30000" dirty="0" smtClean="0">
                <a:solidFill>
                  <a:srgbClr val="874141"/>
                </a:solidFill>
                <a:latin typeface="Comic Sans MS" pitchFamily="66" charset="0"/>
              </a:rPr>
              <a:t>st</a:t>
            </a:r>
            <a:r>
              <a:rPr lang="en-US" sz="1400" b="1" dirty="0" smtClean="0">
                <a:solidFill>
                  <a:srgbClr val="874141"/>
                </a:solidFill>
                <a:latin typeface="Comic Sans MS" pitchFamily="66" charset="0"/>
              </a:rPr>
              <a:t> ULB         </a:t>
            </a:r>
            <a:r>
              <a:rPr lang="en-US" sz="1050" b="1" dirty="0" smtClean="0">
                <a:solidFill>
                  <a:srgbClr val="874141"/>
                </a:solidFill>
                <a:effectLst>
                  <a:glow rad="127000">
                    <a:srgbClr val="874141">
                      <a:alpha val="29000"/>
                    </a:srgbClr>
                  </a:glow>
                </a:effectLst>
                <a:latin typeface="Comic Sans MS" pitchFamily="66" charset="0"/>
              </a:rPr>
              <a:t>15</a:t>
            </a:r>
            <a:r>
              <a:rPr lang="en-US" sz="1050" b="1" baseline="30000" dirty="0" smtClean="0">
                <a:solidFill>
                  <a:srgbClr val="874141"/>
                </a:solidFill>
                <a:effectLst>
                  <a:glow rad="127000">
                    <a:srgbClr val="874141">
                      <a:alpha val="29000"/>
                    </a:srgbClr>
                  </a:glow>
                </a:effectLst>
                <a:latin typeface="Comic Sans MS" pitchFamily="66" charset="0"/>
              </a:rPr>
              <a:t>th</a:t>
            </a:r>
            <a:r>
              <a:rPr lang="en-US" sz="800" b="1" dirty="0" smtClean="0">
                <a:solidFill>
                  <a:srgbClr val="874141"/>
                </a:solidFill>
                <a:latin typeface="Comic Sans MS" pitchFamily="66" charset="0"/>
              </a:rPr>
              <a:t> </a:t>
            </a:r>
            <a:r>
              <a:rPr lang="en-US" sz="1050" b="1" dirty="0">
                <a:solidFill>
                  <a:srgbClr val="874141"/>
                </a:solidFill>
                <a:latin typeface="Comic Sans MS" pitchFamily="66" charset="0"/>
              </a:rPr>
              <a:t> </a:t>
            </a:r>
            <a:r>
              <a:rPr lang="en-US" sz="1050" b="1" dirty="0" smtClean="0">
                <a:solidFill>
                  <a:srgbClr val="874141"/>
                </a:solidFill>
                <a:latin typeface="Comic Sans MS" pitchFamily="66" charset="0"/>
              </a:rPr>
              <a:t>[</a:t>
            </a:r>
            <a:r>
              <a:rPr lang="en-US" sz="1050" b="1" dirty="0" err="1" smtClean="0">
                <a:solidFill>
                  <a:srgbClr val="874141"/>
                </a:solidFill>
                <a:latin typeface="Comic Sans MS" pitchFamily="66" charset="0"/>
              </a:rPr>
              <a:t>Thur</a:t>
            </a:r>
            <a:r>
              <a:rPr lang="en-US" sz="1050" b="1" dirty="0" smtClean="0">
                <a:solidFill>
                  <a:srgbClr val="874141"/>
                </a:solidFill>
                <a:latin typeface="Comic Sans MS" pitchFamily="66" charset="0"/>
              </a:rPr>
              <a:t>]</a:t>
            </a:r>
            <a:r>
              <a:rPr lang="en-US" sz="1400" b="1" dirty="0" smtClean="0">
                <a:solidFill>
                  <a:srgbClr val="874141"/>
                </a:solidFill>
                <a:latin typeface="Comic Sans MS" pitchFamily="66" charset="0"/>
              </a:rPr>
              <a:t>  </a:t>
            </a:r>
            <a:endParaRPr lang="en-US" b="1" dirty="0">
              <a:solidFill>
                <a:srgbClr val="874141"/>
              </a:solidFill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7748" y="4067282"/>
            <a:ext cx="9505056" cy="180231"/>
          </a:xfrm>
          <a:prstGeom prst="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Resurrection   </a:t>
            </a:r>
            <a:r>
              <a:rPr lang="en-US" sz="105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50" b="1" dirty="0" smtClean="0">
                <a:solidFill>
                  <a:srgbClr val="0070C0"/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  <a:latin typeface="Comic Sans MS" pitchFamily="66" charset="0"/>
              </a:rPr>
              <a:t>17</a:t>
            </a:r>
            <a:r>
              <a:rPr lang="en-US" sz="1050" b="1" baseline="30000" dirty="0" smtClean="0">
                <a:solidFill>
                  <a:srgbClr val="0070C0"/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  <a:latin typeface="Comic Sans MS" pitchFamily="66" charset="0"/>
              </a:rPr>
              <a:t>th</a:t>
            </a:r>
            <a:r>
              <a:rPr lang="en-US" sz="1050" b="1" dirty="0" smtClean="0">
                <a:solidFill>
                  <a:srgbClr val="0070C0"/>
                </a:solidFill>
                <a:latin typeface="Comic Sans MS" pitchFamily="66" charset="0"/>
              </a:rPr>
              <a:t> [</a:t>
            </a:r>
            <a:r>
              <a:rPr lang="en-US" sz="1050" b="1" dirty="0" err="1" smtClean="0">
                <a:solidFill>
                  <a:srgbClr val="0070C0"/>
                </a:solidFill>
                <a:latin typeface="Comic Sans MS" pitchFamily="66" charset="0"/>
              </a:rPr>
              <a:t>Sabb</a:t>
            </a:r>
            <a:r>
              <a:rPr lang="en-US" sz="1050" b="1" dirty="0" smtClean="0">
                <a:solidFill>
                  <a:srgbClr val="0070C0"/>
                </a:solidFill>
                <a:latin typeface="Comic Sans MS" pitchFamily="66" charset="0"/>
              </a:rPr>
              <a:t>]</a:t>
            </a:r>
            <a:endParaRPr lang="en-US" sz="105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7748" y="4300450"/>
            <a:ext cx="9505056" cy="180231"/>
          </a:xfrm>
          <a:prstGeom prst="rect">
            <a:avLst/>
          </a:prstGeom>
          <a:noFill/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Comic Sans MS" pitchFamily="66" charset="0"/>
              </a:rPr>
              <a:t>Wave Sheaf    </a:t>
            </a:r>
            <a:r>
              <a:rPr lang="en-US" sz="1050" b="1" dirty="0" smtClean="0">
                <a:solidFill>
                  <a:srgbClr val="00B050"/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  <a:latin typeface="Comic Sans MS" pitchFamily="66" charset="0"/>
              </a:rPr>
              <a:t>18</a:t>
            </a:r>
            <a:r>
              <a:rPr lang="en-US" sz="1050" b="1" baseline="30000" dirty="0" smtClean="0">
                <a:solidFill>
                  <a:srgbClr val="00B050"/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  <a:latin typeface="Comic Sans MS" pitchFamily="66" charset="0"/>
              </a:rPr>
              <a:t>th</a:t>
            </a:r>
            <a:r>
              <a:rPr lang="en-US" sz="1050" b="1" dirty="0" smtClean="0">
                <a:solidFill>
                  <a:srgbClr val="00B050"/>
                </a:solidFill>
                <a:latin typeface="Comic Sans MS" pitchFamily="66" charset="0"/>
              </a:rPr>
              <a:t> [Sun]</a:t>
            </a:r>
            <a:r>
              <a:rPr lang="en-US" sz="1400" b="1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endParaRPr lang="en-US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7748" y="6147016"/>
            <a:ext cx="9505056" cy="21602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US" sz="1400" b="1" dirty="0" smtClean="0">
                <a:solidFill>
                  <a:srgbClr val="92D05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itchFamily="66" charset="0"/>
              </a:rPr>
              <a:t>Wave  Sheaf  </a:t>
            </a:r>
            <a:r>
              <a:rPr lang="en-US" sz="1050" b="1" dirty="0" smtClean="0">
                <a:solidFill>
                  <a:srgbClr val="92D05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itchFamily="66" charset="0"/>
              </a:rPr>
              <a:t>26</a:t>
            </a:r>
            <a:r>
              <a:rPr lang="en-US" sz="1050" b="1" baseline="30000" dirty="0" smtClean="0">
                <a:solidFill>
                  <a:srgbClr val="92D05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itchFamily="66" charset="0"/>
              </a:rPr>
              <a:t>th</a:t>
            </a:r>
            <a:r>
              <a:rPr lang="en-US" sz="1050" b="1" dirty="0" smtClean="0">
                <a:solidFill>
                  <a:srgbClr val="92D05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itchFamily="66" charset="0"/>
              </a:rPr>
              <a:t> - Mon</a:t>
            </a:r>
            <a:endParaRPr lang="en-US" b="1" dirty="0">
              <a:solidFill>
                <a:srgbClr val="92D050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8" name="Left-Right Arrow 17"/>
          <p:cNvSpPr/>
          <p:nvPr/>
        </p:nvSpPr>
        <p:spPr>
          <a:xfrm rot="16200000">
            <a:off x="-135741" y="5065436"/>
            <a:ext cx="1715103" cy="484632"/>
          </a:xfrm>
          <a:prstGeom prst="leftRightArrow">
            <a:avLst>
              <a:gd name="adj1" fmla="val 31502"/>
              <a:gd name="adj2" fmla="val 66648"/>
            </a:avLst>
          </a:prstGeom>
          <a:gradFill>
            <a:gsLst>
              <a:gs pos="25000">
                <a:srgbClr val="FFFF00"/>
              </a:gs>
              <a:gs pos="53000">
                <a:srgbClr val="FF0066"/>
              </a:gs>
              <a:gs pos="73000">
                <a:srgbClr val="FFFF00"/>
              </a:gs>
            </a:gsLst>
            <a:lin ang="5400000" scaled="1"/>
          </a:gra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2" name="TextBox 1"/>
          <p:cNvSpPr txBox="1"/>
          <p:nvPr/>
        </p:nvSpPr>
        <p:spPr>
          <a:xfrm>
            <a:off x="45740" y="332786"/>
            <a:ext cx="1296144" cy="21559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 smtClean="0">
                <a:latin typeface="Comic Sans MS" pitchFamily="66" charset="0"/>
              </a:rPr>
              <a:t>2019 has </a:t>
            </a:r>
            <a:br>
              <a:rPr lang="en-US" sz="1500" b="1" dirty="0" smtClean="0">
                <a:latin typeface="Comic Sans MS" pitchFamily="66" charset="0"/>
              </a:rPr>
            </a:br>
            <a:r>
              <a:rPr lang="en-US" sz="1500" b="1" dirty="0" smtClean="0">
                <a:latin typeface="Comic Sans MS" pitchFamily="66" charset="0"/>
              </a:rPr>
              <a:t>a Wed. Passover to match the year of </a:t>
            </a:r>
            <a:r>
              <a:rPr lang="en-US" sz="1500" b="1" dirty="0" smtClean="0">
                <a:solidFill>
                  <a:srgbClr val="0070C0"/>
                </a:solidFill>
                <a:latin typeface="Comic Sans MS" pitchFamily="66" charset="0"/>
              </a:rPr>
              <a:t>Yahusha’s</a:t>
            </a:r>
            <a:r>
              <a:rPr lang="en-US" sz="1500" b="1" dirty="0" smtClean="0">
                <a:latin typeface="Comic Sans MS" pitchFamily="66" charset="0"/>
              </a:rPr>
              <a:t> Passover for </a:t>
            </a:r>
            <a:r>
              <a:rPr lang="en-US" sz="1500" b="1" u="sng" dirty="0" smtClean="0">
                <a:latin typeface="Comic Sans MS" pitchFamily="66" charset="0"/>
              </a:rPr>
              <a:t>s</a:t>
            </a:r>
            <a:r>
              <a:rPr lang="en-US" sz="1500" b="1" dirty="0" smtClean="0">
                <a:latin typeface="Comic Sans MS" pitchFamily="66" charset="0"/>
              </a:rPr>
              <a:t>p</a:t>
            </a:r>
            <a:r>
              <a:rPr lang="en-US" sz="1500" b="1" u="sng" dirty="0" smtClean="0">
                <a:latin typeface="Comic Sans MS" pitchFamily="66" charset="0"/>
              </a:rPr>
              <a:t>ecific</a:t>
            </a:r>
            <a:r>
              <a:rPr lang="en-US" sz="1500" b="1" dirty="0" smtClean="0">
                <a:latin typeface="Comic Sans MS" pitchFamily="66" charset="0"/>
              </a:rPr>
              <a:t>  </a:t>
            </a:r>
            <a:r>
              <a:rPr lang="en-US" sz="1400" b="1" dirty="0" smtClean="0">
                <a:latin typeface="Comic Sans MS" pitchFamily="66" charset="0"/>
              </a:rPr>
              <a:t>astronomical</a:t>
            </a:r>
            <a:endParaRPr lang="en-US" sz="1500" b="1" dirty="0" smtClean="0">
              <a:latin typeface="Comic Sans MS" pitchFamily="66" charset="0"/>
            </a:endParaRPr>
          </a:p>
          <a:p>
            <a:pPr algn="ctr">
              <a:lnSpc>
                <a:spcPct val="90000"/>
              </a:lnSpc>
            </a:pPr>
            <a:r>
              <a:rPr lang="en-US" sz="1500" b="1" dirty="0" smtClean="0">
                <a:latin typeface="Comic Sans MS" pitchFamily="66" charset="0"/>
              </a:rPr>
              <a:t>times.</a:t>
            </a:r>
            <a:endParaRPr lang="en-US" sz="1500" b="1" dirty="0"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40" y="6327250"/>
            <a:ext cx="1512168" cy="36004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US" sz="1400" b="1" dirty="0" smtClean="0">
                <a:solidFill>
                  <a:srgbClr val="92D05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itchFamily="66" charset="0"/>
              </a:rPr>
              <a:t>Date of Enoch</a:t>
            </a:r>
            <a:endParaRPr lang="en-US" b="1" dirty="0">
              <a:solidFill>
                <a:srgbClr val="92D050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42812" y="1408058"/>
            <a:ext cx="4455824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Sunrise/</a:t>
            </a:r>
            <a:r>
              <a:rPr lang="en-US" sz="2000" b="1" dirty="0" smtClean="0">
                <a:ln w="1905">
                  <a:solidFill>
                    <a:srgbClr val="FF3300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Sunset</a:t>
            </a:r>
            <a:r>
              <a:rPr lang="en-US" sz="20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&amp; </a:t>
            </a:r>
            <a:r>
              <a:rPr lang="en-US" sz="2000" b="1" dirty="0" smtClean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Twilight Times</a:t>
            </a:r>
            <a:endParaRPr lang="en-US" sz="2000" b="1" dirty="0">
              <a:ln w="1905">
                <a:solidFill>
                  <a:srgbClr val="7030A0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42812" y="259224"/>
            <a:ext cx="2772308" cy="639604"/>
          </a:xfrm>
          <a:prstGeom prst="roundRect">
            <a:avLst>
              <a:gd name="adj" fmla="val 31530"/>
            </a:avLst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Section 13.1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2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>
            <a:spLocks noGrp="1"/>
          </p:cNvSpPr>
          <p:nvPr>
            <p:ph sz="half" idx="1"/>
          </p:nvPr>
        </p:nvSpPr>
        <p:spPr>
          <a:xfrm>
            <a:off x="372408" y="2920872"/>
            <a:ext cx="5577988" cy="288439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Luke 8:10  </a:t>
            </a:r>
            <a:r>
              <a:rPr lang="en-US" sz="2800" b="1" dirty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</a:t>
            </a:r>
            <a:r>
              <a:rPr lang="en-US" sz="2800" b="1" dirty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said,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Unto you it 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given to 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know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mysteries of 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kingdom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of Yahuah.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12188824" cy="836712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flat" dir="t">
              <a:rot lat="0" lon="0" rev="1890000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en-CA" sz="3200" b="1" dirty="0" smtClean="0">
              <a:ln/>
              <a:solidFill>
                <a:schemeClr val="accent3"/>
              </a:solidFill>
              <a:latin typeface="Comic Sans MS" pitchFamily="66" charset="0"/>
            </a:endParaRPr>
          </a:p>
          <a:p>
            <a:pPr algn="ctr"/>
            <a:r>
              <a:rPr lang="en-CA" sz="3600" b="1" dirty="0" smtClean="0">
                <a:ln/>
                <a:solidFill>
                  <a:schemeClr val="accent3"/>
                </a:solidFill>
                <a:latin typeface="Comic Sans MS" pitchFamily="66" charset="0"/>
              </a:rPr>
              <a:t>Covenant Calendar Studies Reveal Mysteries</a:t>
            </a:r>
          </a:p>
          <a:p>
            <a:pPr algn="ctr"/>
            <a:endParaRPr lang="en-CA" sz="3200" b="1" dirty="0">
              <a:ln/>
              <a:solidFill>
                <a:schemeClr val="accent3"/>
              </a:solidFill>
              <a:latin typeface="Comic Sans MS" pitchFamily="66" charset="0"/>
            </a:endParaRPr>
          </a:p>
        </p:txBody>
      </p:sp>
      <p:pic>
        <p:nvPicPr>
          <p:cNvPr id="9" name="Picture 2" descr="F:\Art on Desktop - 1\All white man clip art\3d white people\puzzle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" b="10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8128" r="14837" b="11383"/>
          <a:stretch/>
        </p:blipFill>
        <p:spPr bwMode="auto">
          <a:xfrm flipH="1">
            <a:off x="2998068" y="5163414"/>
            <a:ext cx="1565171" cy="1449583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:\Art on Desktop - 1\All white man clip art\3d white people\puzzle color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99" l="0" r="89899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8388" y="2575952"/>
            <a:ext cx="2530302" cy="2445961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3"/>
          <p:cNvSpPr txBox="1">
            <a:spLocks/>
          </p:cNvSpPr>
          <p:nvPr/>
        </p:nvSpPr>
        <p:spPr>
          <a:xfrm>
            <a:off x="9190756" y="6381328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z="1200" b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pPr/>
              <a:t>3</a:t>
            </a:fld>
            <a:endParaRPr lang="en-US" sz="1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ontent Placeholder 8"/>
          <p:cNvSpPr txBox="1">
            <a:spLocks/>
          </p:cNvSpPr>
          <p:nvPr/>
        </p:nvSpPr>
        <p:spPr>
          <a:xfrm>
            <a:off x="372408" y="930052"/>
            <a:ext cx="7378188" cy="1844824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Prov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25:2  </a:t>
            </a: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It is the glory of Yahuah </a:t>
            </a:r>
            <a:br>
              <a:rPr lang="en-US" sz="2800" b="1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conceal a thing: but the honour of kings</a:t>
            </a:r>
            <a:r>
              <a:rPr lang="en-US" sz="2000" b="1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dirty="0" err="1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Melek</a:t>
            </a:r>
            <a:r>
              <a:rPr lang="en-US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]</a:t>
            </a:r>
            <a:r>
              <a:rPr lang="en-US" b="1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to search out a matter.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63065" y="2766407"/>
            <a:ext cx="397175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glow rad="127000">
                    <a:srgbClr val="FFFFC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Today’s mystery will be solved through  a very careful look at </a:t>
            </a:r>
            <a:r>
              <a:rPr lang="en-US" sz="2800" b="1" dirty="0" smtClean="0">
                <a:ln w="11430"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glow rad="127000">
                    <a:srgbClr val="FFFFC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Yahusha’s</a:t>
            </a:r>
            <a:r>
              <a:rPr lang="en-US" sz="2800" b="1" dirty="0" smtClean="0">
                <a:ln w="11430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glow rad="127000">
                    <a:srgbClr val="FFFFC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 Wave Sheaf encounters.</a:t>
            </a:r>
            <a:endParaRPr lang="en-US" sz="2800" b="1" dirty="0">
              <a:ln w="11430">
                <a:solidFill>
                  <a:srgbClr val="660033"/>
                </a:solidFill>
              </a:ln>
              <a:solidFill>
                <a:srgbClr val="660033"/>
              </a:solidFill>
              <a:effectLst>
                <a:glow rad="127000">
                  <a:srgbClr val="FFFFCC"/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28883" y="980728"/>
            <a:ext cx="35682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27000">
                    <a:srgbClr val="FFFFC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Remember:  only truth can reveal a mystery!</a:t>
            </a:r>
            <a:endParaRPr lang="en-US" sz="32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27000">
                  <a:srgbClr val="FFFFCC"/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2130" y="5217443"/>
            <a:ext cx="7556938" cy="14219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latin typeface="Comic Sans MS" pitchFamily="66" charset="0"/>
              </a:rPr>
              <a:t>It is true that many Enoch calendar keepers understand the Mystery of the Melchizedek Priesthood.  Would that not include </a:t>
            </a:r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Yahusha’s</a:t>
            </a:r>
            <a:r>
              <a:rPr lang="en-US" sz="2400" b="1" dirty="0" smtClean="0">
                <a:latin typeface="Comic Sans MS" pitchFamily="66" charset="0"/>
              </a:rPr>
              <a:t> Wavesheaf ceremony back to His Priesthood?</a:t>
            </a:r>
            <a:endParaRPr lang="en-US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8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30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7828" y="188640"/>
            <a:ext cx="111431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Time &amp; Date Table for Jerusalem </a:t>
            </a:r>
            <a:r>
              <a:rPr lang="en-US" sz="3200" b="1" dirty="0" smtClean="0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2019</a:t>
            </a:r>
            <a:r>
              <a:rPr lang="en-US" sz="3200" b="1" dirty="0" smtClean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Wave Sheaf</a:t>
            </a:r>
            <a:endParaRPr lang="en-US" sz="32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535852"/>
              </p:ext>
            </p:extLst>
          </p:nvPr>
        </p:nvGraphicFramePr>
        <p:xfrm>
          <a:off x="1671429" y="836712"/>
          <a:ext cx="9422029" cy="35102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038213"/>
                <a:gridCol w="1638066"/>
                <a:gridCol w="1656184"/>
                <a:gridCol w="1224136"/>
                <a:gridCol w="1224136"/>
                <a:gridCol w="16412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Date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990033"/>
                          </a:solidFill>
                          <a:latin typeface="Comic Sans MS" pitchFamily="66" charset="0"/>
                        </a:rPr>
                        <a:t>(Daylight Time</a:t>
                      </a:r>
                      <a:r>
                        <a:rPr lang="en-US" baseline="0" dirty="0" smtClean="0">
                          <a:solidFill>
                            <a:srgbClr val="990033"/>
                          </a:solidFill>
                          <a:latin typeface="Comic Sans MS" pitchFamily="66" charset="0"/>
                        </a:rPr>
                        <a:t> Removed)</a:t>
                      </a:r>
                      <a:endParaRPr lang="en-US" dirty="0">
                        <a:solidFill>
                          <a:srgbClr val="990033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Roman Watch &amp; Roman Date</a:t>
                      </a:r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Astronomical Twi</a:t>
                      </a:r>
                      <a:r>
                        <a:rPr lang="en-US" baseline="0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light Day-start</a:t>
                      </a:r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Sunrise</a:t>
                      </a:r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Sunset</a:t>
                      </a:r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08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Astronomical Twilight Day-end</a:t>
                      </a:r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omic Sans MS" pitchFamily="66" charset="0"/>
                        </a:rPr>
                        <a:t>Abib 13</a:t>
                      </a:r>
                      <a:r>
                        <a:rPr lang="en-US" sz="1600" b="1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527 AM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559 PM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721 PM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Passover 14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4:03 AM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5:25 AM</a:t>
                      </a:r>
                      <a:endParaRPr lang="en-US" sz="1400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559 PM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722 PM</a:t>
                      </a:r>
                      <a:endParaRPr lang="en-US" sz="1400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600" b="1" baseline="30000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600" b="1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 ULB Sabb.15</a:t>
                      </a:r>
                      <a:r>
                        <a:rPr lang="en-US" sz="1600" b="1" baseline="30000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rgbClr val="87414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Starts 3:00 AM 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4:01</a:t>
                      </a:r>
                      <a:r>
                        <a:rPr lang="en-US" b="1" baseline="0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 AM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87414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5:24 AM</a:t>
                      </a:r>
                      <a:endParaRPr lang="en-US" sz="1400" dirty="0">
                        <a:solidFill>
                          <a:srgbClr val="87414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600 PM</a:t>
                      </a:r>
                      <a:endParaRPr lang="en-US" sz="1400" dirty="0">
                        <a:solidFill>
                          <a:srgbClr val="87414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7:23 PM</a:t>
                      </a:r>
                      <a:endParaRPr lang="en-US" sz="1400" dirty="0">
                        <a:solidFill>
                          <a:srgbClr val="87414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omic Sans MS" pitchFamily="66" charset="0"/>
                        </a:rPr>
                        <a:t>Prep. Day 16</a:t>
                      </a:r>
                      <a:r>
                        <a:rPr lang="en-US" sz="1600" b="1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4:00 AM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5:23 AM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601 PM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7:24 PM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Sabbath Ress.17</a:t>
                      </a:r>
                      <a:r>
                        <a:rPr lang="en-US" sz="1600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358 AM</a:t>
                      </a:r>
                      <a:endParaRPr lang="en-US" sz="1400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5:22 AM</a:t>
                      </a:r>
                      <a:endParaRPr lang="en-US" sz="1400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601 PM</a:t>
                      </a:r>
                      <a:endParaRPr lang="en-US" sz="1400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7:25</a:t>
                      </a:r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PM</a:t>
                      </a:r>
                      <a:endParaRPr lang="en-US" sz="1400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Wave Sheaf 18</a:t>
                      </a:r>
                      <a:r>
                        <a:rPr lang="en-US" sz="1600" b="1" baseline="30000" dirty="0" smtClean="0"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Starts 3:00 AM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rgbClr val="990033"/>
                            </a:solidFill>
                          </a:ln>
                          <a:solidFill>
                            <a:srgbClr val="FF0066"/>
                          </a:solidFill>
                          <a:latin typeface="Comic Sans MS" pitchFamily="66" charset="0"/>
                        </a:rPr>
                        <a:t>357 AM</a:t>
                      </a:r>
                      <a:endParaRPr lang="en-US" b="1" dirty="0">
                        <a:ln>
                          <a:solidFill>
                            <a:srgbClr val="990033"/>
                          </a:solidFill>
                        </a:ln>
                        <a:solidFill>
                          <a:srgbClr val="FF0066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5:20 AM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00B05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602 PM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00B05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7:25</a:t>
                      </a:r>
                      <a:r>
                        <a:rPr lang="en-US" b="1" baseline="0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 PM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00B05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Later on Abib 26</a:t>
                      </a:r>
                      <a:r>
                        <a:rPr lang="en-US" sz="1600" b="1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346 AM</a:t>
                      </a:r>
                      <a:endParaRPr lang="en-US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5:11 AM</a:t>
                      </a:r>
                      <a:endParaRPr lang="en-US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607 PM</a:t>
                      </a:r>
                      <a:endParaRPr lang="en-US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7:32</a:t>
                      </a:r>
                      <a:r>
                        <a:rPr lang="en-US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 PM</a:t>
                      </a:r>
                      <a:endParaRPr lang="en-US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68040" y="4483772"/>
            <a:ext cx="1069333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 smtClean="0">
                <a:latin typeface="Comic Sans MS" pitchFamily="66" charset="0"/>
                <a:cs typeface="Arial" pitchFamily="34" charset="0"/>
              </a:rPr>
              <a:t>All times listed are according to Roman midnight time reckoning for our awareness.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 smtClean="0">
                <a:latin typeface="Comic Sans MS" pitchFamily="66" charset="0"/>
                <a:cs typeface="Arial" pitchFamily="34" charset="0"/>
              </a:rPr>
              <a:t>All times listed exclude the “Daylight Savings Time” information.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 smtClean="0">
                <a:latin typeface="Comic Sans MS" pitchFamily="66" charset="0"/>
                <a:cs typeface="Arial" pitchFamily="34" charset="0"/>
              </a:rPr>
              <a:t>Astronomical Twilight in the morning [</a:t>
            </a:r>
            <a:r>
              <a:rPr lang="en-US" b="1" dirty="0" smtClean="0">
                <a:solidFill>
                  <a:srgbClr val="FF00FF"/>
                </a:solidFill>
                <a:latin typeface="Comic Sans MS" pitchFamily="66" charset="0"/>
                <a:cs typeface="Arial" pitchFamily="34" charset="0"/>
              </a:rPr>
              <a:t>boqer</a:t>
            </a:r>
            <a:r>
              <a:rPr lang="en-US" b="1" dirty="0" smtClean="0">
                <a:latin typeface="Comic Sans MS" pitchFamily="66" charset="0"/>
                <a:cs typeface="Arial" pitchFamily="34" charset="0"/>
              </a:rPr>
              <a:t>] is the official end of the previous day </a:t>
            </a:r>
            <a:br>
              <a:rPr lang="en-US" b="1" dirty="0" smtClean="0">
                <a:latin typeface="Comic Sans MS" pitchFamily="66" charset="0"/>
                <a:cs typeface="Arial" pitchFamily="34" charset="0"/>
              </a:rPr>
            </a:br>
            <a:r>
              <a:rPr lang="en-US" b="1" dirty="0" smtClean="0">
                <a:latin typeface="Comic Sans MS" pitchFamily="66" charset="0"/>
                <a:cs typeface="Arial" pitchFamily="34" charset="0"/>
              </a:rPr>
              <a:t>and the beginning of the new day-start &amp; the new Day Season.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 smtClean="0">
                <a:latin typeface="Comic Sans MS" pitchFamily="66" charset="0"/>
                <a:cs typeface="Arial" pitchFamily="34" charset="0"/>
              </a:rPr>
              <a:t>Night </a:t>
            </a:r>
            <a:r>
              <a:rPr lang="en-US" b="1" dirty="0">
                <a:latin typeface="Comic Sans MS" pitchFamily="66" charset="0"/>
                <a:cs typeface="Arial" pitchFamily="34" charset="0"/>
              </a:rPr>
              <a:t>following Astronomical evening [</a:t>
            </a:r>
            <a:r>
              <a:rPr lang="en-US" b="1" dirty="0">
                <a:solidFill>
                  <a:srgbClr val="996633"/>
                </a:solidFill>
                <a:latin typeface="Comic Sans MS" pitchFamily="66" charset="0"/>
                <a:cs typeface="Arial" pitchFamily="34" charset="0"/>
              </a:rPr>
              <a:t>ereb</a:t>
            </a:r>
            <a:r>
              <a:rPr lang="en-US" b="1" dirty="0">
                <a:latin typeface="Comic Sans MS" pitchFamily="66" charset="0"/>
                <a:cs typeface="Arial" pitchFamily="34" charset="0"/>
              </a:rPr>
              <a:t>] </a:t>
            </a:r>
            <a:r>
              <a:rPr lang="en-US" b="1" dirty="0" smtClean="0">
                <a:latin typeface="Comic Sans MS" pitchFamily="66" charset="0"/>
                <a:cs typeface="Arial" pitchFamily="34" charset="0"/>
              </a:rPr>
              <a:t>Twilight is the official end of the Day Season.</a:t>
            </a:r>
            <a:endParaRPr lang="en-US" b="1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5980" y="5820398"/>
            <a:ext cx="863133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Can </a:t>
            </a:r>
            <a:r>
              <a:rPr lang="en-US" sz="2800" b="1" cap="none" spc="0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‘boqer’ astronomical twilight 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 detected without an additional optical device?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17748" y="4353507"/>
            <a:ext cx="1368152" cy="515653"/>
          </a:xfrm>
          <a:prstGeom prst="wedgeRoundRectCallout">
            <a:avLst>
              <a:gd name="adj1" fmla="val 65222"/>
              <a:gd name="adj2" fmla="val -61053"/>
              <a:gd name="adj3" fmla="val 16667"/>
            </a:avLst>
          </a:prstGeom>
          <a:solidFill>
            <a:srgbClr val="874141"/>
          </a:solidFill>
          <a:ln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 smtClean="0">
                <a:latin typeface="Comic Sans MS" pitchFamily="66" charset="0"/>
              </a:rPr>
              <a:t>“Enoch”</a:t>
            </a:r>
            <a:endParaRPr lang="en-CA" sz="2400" b="1" dirty="0"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428" y="908720"/>
            <a:ext cx="1354480" cy="2554545"/>
          </a:xfrm>
          <a:prstGeom prst="rect">
            <a:avLst/>
          </a:prstGeom>
          <a:solidFill>
            <a:srgbClr val="FFFF99"/>
          </a:solidFill>
          <a:ln w="57150"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The blocks in the table that are emphasized are extremely important for the next section.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2" name="Curved Right Arrow 1"/>
          <p:cNvSpPr/>
          <p:nvPr/>
        </p:nvSpPr>
        <p:spPr>
          <a:xfrm>
            <a:off x="988367" y="3678949"/>
            <a:ext cx="720080" cy="652008"/>
          </a:xfrm>
          <a:prstGeom prst="curvedRightArrow">
            <a:avLst>
              <a:gd name="adj1" fmla="val 25000"/>
              <a:gd name="adj2" fmla="val 50000"/>
              <a:gd name="adj3" fmla="val 37880"/>
            </a:avLst>
          </a:prstGeom>
          <a:gradFill flip="none" rotWithShape="1">
            <a:gsLst>
              <a:gs pos="92000">
                <a:srgbClr val="00B050"/>
              </a:gs>
              <a:gs pos="72000">
                <a:schemeClr val="bg1"/>
              </a:gs>
              <a:gs pos="54000">
                <a:schemeClr val="accent2">
                  <a:lumMod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1429" y="4004953"/>
            <a:ext cx="9422029" cy="32600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12904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2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e\Desktop\time &amp; date world twilight dem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1" y="875621"/>
            <a:ext cx="11254078" cy="5560598"/>
          </a:xfrm>
          <a:prstGeom prst="rect">
            <a:avLst/>
          </a:prstGeom>
          <a:noFill/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44766" y="6486844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31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97311" y="4726715"/>
            <a:ext cx="2069356" cy="515653"/>
          </a:xfrm>
          <a:prstGeom prst="roundRect">
            <a:avLst/>
          </a:prstGeom>
          <a:gradFill flip="none" rotWithShape="1">
            <a:gsLst>
              <a:gs pos="54000">
                <a:srgbClr val="FF1A33"/>
              </a:gs>
              <a:gs pos="15000">
                <a:srgbClr val="FF6D1A"/>
              </a:gs>
              <a:gs pos="0">
                <a:srgbClr val="FFC000"/>
              </a:gs>
              <a:gs pos="90000">
                <a:srgbClr val="FF006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 smtClean="0">
                <a:latin typeface="Comic Sans MS" pitchFamily="66" charset="0"/>
              </a:rPr>
              <a:t>Civil dawn/dusk</a:t>
            </a:r>
            <a:endParaRPr lang="en-CA" b="1" dirty="0">
              <a:latin typeface="Comic Sans MS" pitchFamily="66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80649" y="5291030"/>
            <a:ext cx="2502680" cy="515653"/>
          </a:xfrm>
          <a:prstGeom prst="roundRect">
            <a:avLst/>
          </a:prstGeom>
          <a:gradFill flip="none" rotWithShape="1">
            <a:gsLst>
              <a:gs pos="19000">
                <a:srgbClr val="7005D4"/>
              </a:gs>
              <a:gs pos="50000">
                <a:srgbClr val="7E21B3"/>
              </a:gs>
              <a:gs pos="77000">
                <a:srgbClr val="852FA2"/>
              </a:gs>
              <a:gs pos="86000">
                <a:srgbClr val="AF1F8D"/>
              </a:gs>
              <a:gs pos="98000">
                <a:srgbClr val="FF0066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 smtClean="0">
                <a:latin typeface="Comic Sans MS" pitchFamily="66" charset="0"/>
              </a:rPr>
              <a:t>Nautical dawn/dusk</a:t>
            </a:r>
            <a:endParaRPr lang="en-CA" b="1" dirty="0">
              <a:latin typeface="Comic Sans MS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73822" y="5852733"/>
            <a:ext cx="2916334" cy="515653"/>
          </a:xfrm>
          <a:prstGeom prst="roundRect">
            <a:avLst/>
          </a:prstGeom>
          <a:gradFill flip="none" rotWithShape="1">
            <a:gsLst>
              <a:gs pos="12000">
                <a:schemeClr val="tx2">
                  <a:lumMod val="75000"/>
                  <a:lumOff val="25000"/>
                </a:schemeClr>
              </a:gs>
              <a:gs pos="26000">
                <a:srgbClr val="002060"/>
              </a:gs>
              <a:gs pos="18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 smtClean="0">
                <a:latin typeface="Comic Sans MS" pitchFamily="66" charset="0"/>
              </a:rPr>
              <a:t>Astronomical dawn/dusk</a:t>
            </a:r>
            <a:endParaRPr lang="en-CA" b="1" dirty="0">
              <a:latin typeface="Comic Sans MS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897144" y="1517321"/>
            <a:ext cx="1816782" cy="339107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 smtClean="0">
                <a:solidFill>
                  <a:srgbClr val="0070C0"/>
                </a:solidFill>
                <a:latin typeface="Comic Sans MS" pitchFamily="66" charset="0"/>
              </a:rPr>
              <a:t>Day Season</a:t>
            </a:r>
            <a:endParaRPr lang="en-CA" sz="2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9756" y="44624"/>
            <a:ext cx="1186321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ln w="1905">
                  <a:solidFill>
                    <a:srgbClr val="0070C0"/>
                  </a:solidFill>
                </a:ln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Closer Look at </a:t>
            </a:r>
            <a:r>
              <a:rPr lang="en-US" sz="4800" b="1" dirty="0" smtClean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</a:t>
            </a:r>
            <a:r>
              <a:rPr lang="en-US" sz="3600" b="1" dirty="0" smtClean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WILIGHT </a:t>
            </a:r>
            <a:r>
              <a:rPr lang="en-US" sz="4800" b="1" dirty="0" smtClean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</a:t>
            </a:r>
            <a:r>
              <a:rPr lang="en-US" sz="3600" b="1" dirty="0" smtClean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ATEGORIES</a:t>
            </a:r>
            <a:endParaRPr lang="en-US" sz="4800" b="1" dirty="0">
              <a:ln w="1905">
                <a:solidFill>
                  <a:srgbClr val="0070C0"/>
                </a:solidFill>
              </a:ln>
              <a:gradFill flip="none" rotWithShape="1">
                <a:gsLst>
                  <a:gs pos="62000">
                    <a:srgbClr val="00FFFF"/>
                  </a:gs>
                  <a:gs pos="49000">
                    <a:srgbClr val="00B0F0"/>
                  </a:gs>
                  <a:gs pos="35000">
                    <a:srgbClr val="BA0066"/>
                  </a:gs>
                  <a:gs pos="78000">
                    <a:srgbClr val="FF0000"/>
                  </a:gs>
                  <a:gs pos="9000">
                    <a:srgbClr val="FF8200"/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02768" y="5021229"/>
            <a:ext cx="2319725" cy="132343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All twi</a:t>
            </a:r>
            <a:r>
              <a:rPr lang="en-US" sz="2000" b="1" u="sng" cap="none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li</a:t>
            </a:r>
            <a:r>
              <a:rPr lang="en-US" sz="2000" b="1" cap="none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g</a:t>
            </a:r>
            <a:r>
              <a:rPr lang="en-US" sz="2000" b="1" u="sng" cap="none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ht</a:t>
            </a:r>
            <a:r>
              <a:rPr lang="en-US" sz="2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components belong to the </a:t>
            </a:r>
            <a:r>
              <a:rPr lang="en-US" sz="2000" b="1" cap="none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Day Season.</a:t>
            </a:r>
            <a:endParaRPr lang="en-US" sz="2000" b="1" cap="none" spc="150" dirty="0">
              <a:ln w="1143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50196" y="1524041"/>
            <a:ext cx="1971165" cy="33910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 smtClean="0">
                <a:latin typeface="Comic Sans MS" pitchFamily="66" charset="0"/>
              </a:rPr>
              <a:t>Night Season</a:t>
            </a:r>
            <a:endParaRPr lang="en-CA" sz="2000" b="1" dirty="0">
              <a:latin typeface="Comic Sans MS" pitchFamily="66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53852" y="4891658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/>
          <p:cNvSpPr/>
          <p:nvPr/>
        </p:nvSpPr>
        <p:spPr>
          <a:xfrm>
            <a:off x="2452484" y="2122424"/>
            <a:ext cx="216024" cy="20434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Oval 21"/>
          <p:cNvSpPr/>
          <p:nvPr/>
        </p:nvSpPr>
        <p:spPr>
          <a:xfrm>
            <a:off x="2685249" y="2500896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Oval 31"/>
          <p:cNvSpPr/>
          <p:nvPr/>
        </p:nvSpPr>
        <p:spPr>
          <a:xfrm>
            <a:off x="2106856" y="1770265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Oval 32"/>
          <p:cNvSpPr/>
          <p:nvPr/>
        </p:nvSpPr>
        <p:spPr>
          <a:xfrm>
            <a:off x="7786744" y="2060848"/>
            <a:ext cx="216024" cy="18576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Oval 33"/>
          <p:cNvSpPr/>
          <p:nvPr/>
        </p:nvSpPr>
        <p:spPr>
          <a:xfrm>
            <a:off x="7518938" y="2472021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Oval 34"/>
          <p:cNvSpPr/>
          <p:nvPr/>
        </p:nvSpPr>
        <p:spPr>
          <a:xfrm>
            <a:off x="8101671" y="1745615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Oval 35"/>
          <p:cNvSpPr/>
          <p:nvPr/>
        </p:nvSpPr>
        <p:spPr>
          <a:xfrm>
            <a:off x="837828" y="5455973"/>
            <a:ext cx="216024" cy="18576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Oval 36"/>
          <p:cNvSpPr/>
          <p:nvPr/>
        </p:nvSpPr>
        <p:spPr>
          <a:xfrm>
            <a:off x="624670" y="6017676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Oval 37"/>
          <p:cNvSpPr/>
          <p:nvPr/>
        </p:nvSpPr>
        <p:spPr>
          <a:xfrm>
            <a:off x="5605282" y="5901582"/>
            <a:ext cx="216024" cy="18576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Oval 38"/>
          <p:cNvSpPr/>
          <p:nvPr/>
        </p:nvSpPr>
        <p:spPr>
          <a:xfrm>
            <a:off x="5337476" y="5720091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Oval 39"/>
          <p:cNvSpPr/>
          <p:nvPr/>
        </p:nvSpPr>
        <p:spPr>
          <a:xfrm>
            <a:off x="5834209" y="6072819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Sun 40"/>
          <p:cNvSpPr/>
          <p:nvPr/>
        </p:nvSpPr>
        <p:spPr>
          <a:xfrm>
            <a:off x="10576838" y="3618129"/>
            <a:ext cx="629952" cy="625222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Oval 41"/>
          <p:cNvSpPr/>
          <p:nvPr/>
        </p:nvSpPr>
        <p:spPr>
          <a:xfrm>
            <a:off x="9076970" y="4126146"/>
            <a:ext cx="504055" cy="432047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2060"/>
            </a:solidFill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2" descr="F:\Art on Desktop - 1\art moon pt 5\eyes sm e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1" y="908720"/>
            <a:ext cx="1637075" cy="109138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8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32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2484" y="3984377"/>
            <a:ext cx="4744509" cy="2670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9756" y="81352"/>
            <a:ext cx="1166529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Definitions for the three recognized times of twilight: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27000">
                  <a:srgbClr val="00206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Calibri" pitchFamily="34" charset="0"/>
            </a:endParaRPr>
          </a:p>
          <a:p>
            <a:r>
              <a:rPr lang="en-US" sz="1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800" b="1" dirty="0" smtClean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There</a:t>
            </a:r>
            <a:r>
              <a:rPr lang="en-US" sz="2800" b="1" dirty="0" smtClean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are three periods of </a:t>
            </a:r>
            <a:r>
              <a:rPr lang="en-US" sz="2800" b="1" dirty="0" smtClean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twilight </a:t>
            </a:r>
            <a:r>
              <a:rPr lang="en-US" sz="2800" b="1" dirty="0" smtClean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for </a:t>
            </a:r>
            <a:r>
              <a:rPr lang="en-US" sz="28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 </a:t>
            </a:r>
            <a:r>
              <a:rPr lang="en-US" sz="2800" b="1" dirty="0" smtClean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sun below the horizon:</a:t>
            </a: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(a)  </a:t>
            </a:r>
            <a:r>
              <a:rPr lang="en-US" sz="2400" b="1" dirty="0" smtClean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astronomical</a:t>
            </a:r>
            <a:r>
              <a:rPr lang="en-US" sz="2400" b="1" dirty="0" smtClean="0">
                <a:ln w="1905">
                  <a:solidFill>
                    <a:srgbClr val="FFC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(sun </a:t>
            </a:r>
            <a:r>
              <a:rPr lang="en-US" sz="2400" b="1" dirty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is 12–18 degrees below the horizon</a:t>
            </a:r>
            <a:r>
              <a:rPr lang="en-US" sz="2400" b="1" dirty="0" smtClean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);</a:t>
            </a:r>
            <a:r>
              <a:rPr lang="en-US" sz="240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240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begins when there is any brightening of the sky by the sun </a:t>
            </a: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rgbClr val="FF0066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[boqer/morning];</a:t>
            </a:r>
            <a:endParaRPr lang="en-US" sz="2200" b="1" dirty="0" smtClean="0">
              <a:ln w="1905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27000">
                  <a:srgbClr val="00206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(b)  </a:t>
            </a:r>
            <a:r>
              <a:rPr lang="en-US" sz="2400" b="1" dirty="0" smtClean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nautical</a:t>
            </a:r>
            <a:r>
              <a:rPr lang="en-US" sz="2400" b="1" dirty="0" smtClean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(6–12 degrees below</a:t>
            </a:r>
            <a:r>
              <a:rPr lang="en-US" sz="2400" b="1" dirty="0" smtClean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); </a:t>
            </a:r>
            <a:r>
              <a:rPr lang="en-US" sz="240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240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begins </a:t>
            </a:r>
            <a:r>
              <a:rPr lang="en-US" sz="2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when a lookout on a vessel at sea can first see other ships with his naked </a:t>
            </a: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eyes;</a:t>
            </a:r>
          </a:p>
          <a:p>
            <a:pPr lvl="0">
              <a:lnSpc>
                <a:spcPct val="150000"/>
              </a:lnSpc>
            </a:pPr>
            <a:r>
              <a:rPr lang="en-US" sz="2400" b="1" dirty="0" smtClean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(c)  </a:t>
            </a:r>
            <a:r>
              <a:rPr lang="en-US" sz="2400" b="1" dirty="0" smtClean="0">
                <a:ln w="1905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civil</a:t>
            </a:r>
            <a:r>
              <a:rPr lang="en-US" sz="2400" b="1" dirty="0" smtClean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(0–6 degrees below); </a:t>
            </a: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begins </a:t>
            </a:r>
            <a:r>
              <a:rPr lang="en-US" sz="2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when there is enough natural light for people to see </a:t>
            </a: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     what </a:t>
            </a:r>
            <a:r>
              <a:rPr lang="en-US" sz="2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they are doing outdoors without the aid of any artificial </a:t>
            </a: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light.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748" y="4257670"/>
            <a:ext cx="720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glow rad="1016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These </a:t>
            </a:r>
            <a:r>
              <a:rPr lang="en-US" sz="2200" b="1" dirty="0">
                <a:ln w="1905"/>
                <a:solidFill>
                  <a:srgbClr val="002060"/>
                </a:solidFill>
                <a:effectLst>
                  <a:glow rad="1016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three stages are visible </a:t>
            </a:r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glow rad="1016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to </a:t>
            </a:r>
            <a:r>
              <a:rPr lang="en-US" sz="2200" b="1" dirty="0">
                <a:ln w="1905"/>
                <a:solidFill>
                  <a:srgbClr val="002060"/>
                </a:solidFill>
                <a:effectLst>
                  <a:glow rad="1016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the naked eye </a:t>
            </a:r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glow rad="1016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and defined by </a:t>
            </a:r>
            <a:r>
              <a:rPr lang="en-US" sz="2200" b="1" dirty="0">
                <a:ln w="1905"/>
                <a:solidFill>
                  <a:srgbClr val="002060"/>
                </a:solidFill>
                <a:effectLst>
                  <a:glow rad="1016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naked eye observations. </a:t>
            </a:r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glow rad="1016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ln w="1905"/>
                <a:solidFill>
                  <a:schemeClr val="bg1"/>
                </a:solidFill>
                <a:effectLst>
                  <a:glow rad="101600">
                    <a:srgbClr val="0070C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City </a:t>
            </a:r>
            <a:r>
              <a:rPr lang="en-US" sz="2400" b="1" dirty="0">
                <a:ln w="1905"/>
                <a:solidFill>
                  <a:schemeClr val="bg1"/>
                </a:solidFill>
                <a:effectLst>
                  <a:glow rad="101600">
                    <a:srgbClr val="0070C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lights might make any sign of </a:t>
            </a:r>
            <a:r>
              <a:rPr lang="en-US" sz="2400" b="1" dirty="0" smtClean="0">
                <a:ln w="1905"/>
                <a:solidFill>
                  <a:schemeClr val="bg1"/>
                </a:solidFill>
                <a:effectLst>
                  <a:glow rad="101600">
                    <a:srgbClr val="0070C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/>
            </a:r>
            <a:br>
              <a:rPr lang="en-US" sz="2400" b="1" dirty="0" smtClean="0">
                <a:ln w="1905"/>
                <a:solidFill>
                  <a:schemeClr val="bg1"/>
                </a:solidFill>
                <a:effectLst>
                  <a:glow rad="101600">
                    <a:srgbClr val="0070C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</a:br>
            <a:r>
              <a:rPr lang="en-US" sz="2400" b="1" dirty="0" smtClean="0">
                <a:ln w="1905"/>
                <a:solidFill>
                  <a:schemeClr val="bg1"/>
                </a:solidFill>
                <a:effectLst>
                  <a:glow rad="101600">
                    <a:srgbClr val="0070C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astronomical </a:t>
            </a:r>
            <a:r>
              <a:rPr lang="en-US" sz="2400" b="1" dirty="0">
                <a:ln w="1905"/>
                <a:solidFill>
                  <a:schemeClr val="bg1"/>
                </a:solidFill>
                <a:effectLst>
                  <a:glow rad="101600">
                    <a:srgbClr val="0070C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twilight invisible.</a:t>
            </a:r>
          </a:p>
        </p:txBody>
      </p:sp>
    </p:spTree>
    <p:extLst>
      <p:ext uri="{BB962C8B-B14F-4D97-AF65-F5344CB8AC3E}">
        <p14:creationId xmlns:p14="http://schemas.microsoft.com/office/powerpoint/2010/main" val="29340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4151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33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836" y="752886"/>
            <a:ext cx="10362571" cy="5832648"/>
          </a:xfrm>
          <a:prstGeom prst="roundRect">
            <a:avLst>
              <a:gd name="adj" fmla="val 7685"/>
            </a:avLst>
          </a:prstGeom>
          <a:gradFill>
            <a:gsLst>
              <a:gs pos="12000">
                <a:schemeClr val="tx2">
                  <a:lumMod val="75000"/>
                  <a:lumOff val="25000"/>
                </a:schemeClr>
              </a:gs>
              <a:gs pos="42000">
                <a:srgbClr val="002060"/>
              </a:gs>
              <a:gs pos="32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</a:gradFill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</p:pic>
      <p:sp>
        <p:nvSpPr>
          <p:cNvPr id="6" name="Rounded Rectangle 5"/>
          <p:cNvSpPr/>
          <p:nvPr/>
        </p:nvSpPr>
        <p:spPr>
          <a:xfrm>
            <a:off x="2133972" y="1616982"/>
            <a:ext cx="1368152" cy="515653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solidFill>
                  <a:srgbClr val="874141"/>
                </a:solidFill>
                <a:latin typeface="Comic Sans MS" pitchFamily="66" charset="0"/>
              </a:rPr>
              <a:t>Horizon</a:t>
            </a:r>
            <a:endParaRPr lang="en-CA" sz="2400" b="1" dirty="0">
              <a:solidFill>
                <a:srgbClr val="874141"/>
              </a:solidFill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18148" y="1929396"/>
            <a:ext cx="1816782" cy="33910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400" b="1" dirty="0" smtClean="0">
                <a:latin typeface="Comic Sans MS" pitchFamily="66" charset="0"/>
              </a:rPr>
              <a:t>Sun Below Horizon</a:t>
            </a:r>
            <a:endParaRPr lang="en-CA" sz="1400" b="1" dirty="0">
              <a:latin typeface="Comic Sans MS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1194818">
            <a:off x="2470628" y="2786029"/>
            <a:ext cx="2743645" cy="515653"/>
          </a:xfrm>
          <a:prstGeom prst="roundRect">
            <a:avLst/>
          </a:prstGeom>
          <a:gradFill flip="none" rotWithShape="1">
            <a:gsLst>
              <a:gs pos="54000">
                <a:srgbClr val="FF1A33"/>
              </a:gs>
              <a:gs pos="15000">
                <a:srgbClr val="FF6D1A"/>
              </a:gs>
              <a:gs pos="0">
                <a:srgbClr val="FFC000"/>
              </a:gs>
              <a:gs pos="90000">
                <a:srgbClr val="FF006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 smtClean="0">
                <a:latin typeface="Comic Sans MS" pitchFamily="66" charset="0"/>
              </a:rPr>
              <a:t>Civil dawn/dusk</a:t>
            </a:r>
            <a:endParaRPr lang="en-CA" sz="2400" b="1" dirty="0">
              <a:latin typeface="Comic Sans MS" pitchFamily="66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0815589">
            <a:off x="2093485" y="4012052"/>
            <a:ext cx="3318166" cy="515653"/>
          </a:xfrm>
          <a:prstGeom prst="roundRect">
            <a:avLst/>
          </a:prstGeom>
          <a:gradFill flip="none" rotWithShape="1">
            <a:gsLst>
              <a:gs pos="19000">
                <a:srgbClr val="7005D4"/>
              </a:gs>
              <a:gs pos="50000">
                <a:srgbClr val="7E21B3"/>
              </a:gs>
              <a:gs pos="77000">
                <a:srgbClr val="852FA2"/>
              </a:gs>
              <a:gs pos="86000">
                <a:srgbClr val="AF1F8D"/>
              </a:gs>
              <a:gs pos="98000">
                <a:srgbClr val="FF0066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 smtClean="0">
                <a:latin typeface="Comic Sans MS" pitchFamily="66" charset="0"/>
              </a:rPr>
              <a:t>Nautical dawn/dusk</a:t>
            </a:r>
            <a:endParaRPr lang="en-CA" sz="2400" b="1" dirty="0">
              <a:latin typeface="Comic Sans MS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 rot="20459661">
            <a:off x="1862460" y="5249878"/>
            <a:ext cx="3866608" cy="515653"/>
          </a:xfrm>
          <a:prstGeom prst="roundRect">
            <a:avLst/>
          </a:prstGeom>
          <a:gradFill flip="none" rotWithShape="1">
            <a:gsLst>
              <a:gs pos="12000">
                <a:schemeClr val="tx2">
                  <a:lumMod val="75000"/>
                  <a:lumOff val="25000"/>
                </a:schemeClr>
              </a:gs>
              <a:gs pos="26000">
                <a:srgbClr val="002060"/>
              </a:gs>
              <a:gs pos="18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 smtClean="0">
                <a:latin typeface="Comic Sans MS" pitchFamily="66" charset="0"/>
              </a:rPr>
              <a:t>Astronomical dawn/dusk</a:t>
            </a:r>
            <a:endParaRPr lang="en-CA" sz="2400" b="1" dirty="0">
              <a:latin typeface="Comic Sans MS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20347002">
            <a:off x="6205441" y="4706447"/>
            <a:ext cx="2199232" cy="975281"/>
          </a:xfrm>
          <a:prstGeom prst="roundRect">
            <a:avLst/>
          </a:prstGeom>
          <a:solidFill>
            <a:srgbClr val="000D2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 smtClean="0">
                <a:latin typeface="Comic Sans MS" pitchFamily="66" charset="0"/>
              </a:rPr>
              <a:t>Night Season</a:t>
            </a:r>
            <a:br>
              <a:rPr lang="en-CA" sz="2000" b="1" dirty="0" smtClean="0">
                <a:latin typeface="Comic Sans MS" pitchFamily="66" charset="0"/>
              </a:rPr>
            </a:br>
            <a:r>
              <a:rPr lang="en-CA" sz="2000" b="1" dirty="0" smtClean="0">
                <a:latin typeface="Comic Sans MS" pitchFamily="66" charset="0"/>
              </a:rPr>
              <a:t>[No light from</a:t>
            </a:r>
            <a:br>
              <a:rPr lang="en-CA" sz="2000" b="1" dirty="0" smtClean="0">
                <a:latin typeface="Comic Sans MS" pitchFamily="66" charset="0"/>
              </a:rPr>
            </a:br>
            <a:r>
              <a:rPr lang="en-CA" sz="2000" b="1" dirty="0" smtClean="0">
                <a:latin typeface="Comic Sans MS" pitchFamily="66" charset="0"/>
              </a:rPr>
              <a:t>the sun]</a:t>
            </a:r>
            <a:endParaRPr lang="en-CA" sz="2000" b="1" dirty="0">
              <a:latin typeface="Comic Sans MS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46340" y="1184934"/>
            <a:ext cx="1816782" cy="339107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 smtClean="0">
                <a:solidFill>
                  <a:srgbClr val="0070C0"/>
                </a:solidFill>
                <a:latin typeface="Comic Sans MS" pitchFamily="66" charset="0"/>
              </a:rPr>
              <a:t>Day Season</a:t>
            </a:r>
            <a:endParaRPr lang="en-CA" sz="2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9756" y="44624"/>
            <a:ext cx="118632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dirty="0" smtClean="0">
                <a:ln w="1905">
                  <a:solidFill>
                    <a:srgbClr val="0070C0"/>
                  </a:solidFill>
                </a:ln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Covenant Calendar Confirmation on </a:t>
            </a:r>
            <a:r>
              <a:rPr lang="en-US" sz="4000" b="1" dirty="0" smtClean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</a:t>
            </a:r>
            <a:r>
              <a:rPr lang="en-US" sz="2800" b="1" dirty="0" smtClean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WILIGHTS</a:t>
            </a:r>
            <a:r>
              <a:rPr lang="en-US" sz="4000" b="1" dirty="0" smtClean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endParaRPr lang="en-US" sz="4000" b="1" dirty="0">
              <a:ln w="1905">
                <a:solidFill>
                  <a:srgbClr val="0070C0"/>
                </a:solidFill>
              </a:ln>
              <a:gradFill flip="none" rotWithShape="1">
                <a:gsLst>
                  <a:gs pos="62000">
                    <a:srgbClr val="00FFFF"/>
                  </a:gs>
                  <a:gs pos="49000">
                    <a:srgbClr val="00B0F0"/>
                  </a:gs>
                  <a:gs pos="35000">
                    <a:srgbClr val="BA0066"/>
                  </a:gs>
                  <a:gs pos="78000">
                    <a:srgbClr val="FF0000"/>
                  </a:gs>
                  <a:gs pos="9000">
                    <a:srgbClr val="FF8200"/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4" name="Left Bracket 3"/>
          <p:cNvSpPr/>
          <p:nvPr/>
        </p:nvSpPr>
        <p:spPr>
          <a:xfrm>
            <a:off x="1510283" y="980728"/>
            <a:ext cx="432048" cy="5434507"/>
          </a:xfrm>
          <a:prstGeom prst="leftBracket">
            <a:avLst>
              <a:gd name="adj" fmla="val 70062"/>
            </a:avLst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5400000">
            <a:off x="-525804" y="3409046"/>
            <a:ext cx="4522788" cy="41367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 smtClean="0">
                <a:solidFill>
                  <a:srgbClr val="0070C0"/>
                </a:solidFill>
                <a:latin typeface="Comic Sans MS" pitchFamily="66" charset="0"/>
              </a:rPr>
              <a:t>DAY</a:t>
            </a:r>
            <a:endParaRPr lang="en-CA" sz="1400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en-CA" sz="2800" b="1" dirty="0" smtClean="0">
                <a:solidFill>
                  <a:srgbClr val="0070C0"/>
                </a:solidFill>
                <a:latin typeface="Comic Sans MS" pitchFamily="66" charset="0"/>
              </a:rPr>
              <a:t> SEASON</a:t>
            </a:r>
            <a:endParaRPr lang="en-CA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73466" y="4155483"/>
            <a:ext cx="2319725" cy="1938992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prst="angle"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All twi</a:t>
            </a:r>
            <a:r>
              <a:rPr lang="en-US" sz="2400" b="1" u="sng" cap="none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li</a:t>
            </a:r>
            <a:r>
              <a:rPr lang="en-US" sz="2400" b="1" cap="none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g</a:t>
            </a:r>
            <a:r>
              <a:rPr lang="en-US" sz="2400" b="1" u="sng" cap="none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ht</a:t>
            </a:r>
            <a:r>
              <a:rPr lang="en-US" sz="2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components belong to the </a:t>
            </a:r>
            <a:r>
              <a:rPr lang="en-US" sz="2400" b="1" cap="none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Day Season.</a:t>
            </a:r>
            <a:endParaRPr lang="en-US" sz="2400" b="1" cap="none" spc="150" dirty="0">
              <a:ln w="1143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64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336362" y="980728"/>
            <a:ext cx="4701142" cy="72008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What do “Patterns” have to do with Enoch &amp; other cousin calendars?</a:t>
            </a:r>
            <a:endParaRPr lang="en-US" sz="2000" b="1" dirty="0"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293813" y="1844824"/>
            <a:ext cx="4701142" cy="5013176"/>
          </a:xfrm>
        </p:spPr>
        <p:txBody>
          <a:bodyPr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lnSpc>
                <a:spcPct val="120000"/>
              </a:lnSpc>
            </a:pPr>
            <a:r>
              <a:rPr lang="en-US" dirty="0" smtClean="0"/>
              <a:t>If indeed the claim of Enoch calendar supporters is true – that </a:t>
            </a: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dirty="0" smtClean="0"/>
              <a:t> was “unclean” and could not celebrate His Wave Sheaf until many days [7-8] later – will the Gospel testimonies debunk that theory?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u="sng" dirty="0" smtClean="0"/>
              <a:t>Most </a:t>
            </a:r>
            <a:r>
              <a:rPr lang="en-US" b="1" dirty="0" smtClean="0"/>
              <a:t>q</a:t>
            </a:r>
            <a:r>
              <a:rPr lang="en-US" b="1" u="sng" dirty="0" smtClean="0"/>
              <a:t>uestions have alread</a:t>
            </a:r>
            <a:r>
              <a:rPr lang="en-US" b="1" dirty="0" smtClean="0"/>
              <a:t>y</a:t>
            </a:r>
            <a:r>
              <a:rPr lang="en-US" b="1" u="sng" dirty="0" smtClean="0"/>
              <a:t> been answered</a:t>
            </a:r>
            <a:r>
              <a:rPr lang="en-US" dirty="0" smtClean="0"/>
              <a:t> about the imposed </a:t>
            </a:r>
            <a:br>
              <a:rPr lang="en-US" dirty="0" smtClean="0"/>
            </a:br>
            <a:r>
              <a:rPr lang="en-US" dirty="0" smtClean="0"/>
              <a:t>“uncleanness” (upon </a:t>
            </a: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dirty="0" smtClean="0"/>
              <a:t>). </a:t>
            </a:r>
          </a:p>
          <a:p>
            <a:pPr marL="514350" indent="-514350">
              <a:buFont typeface="+mj-lt"/>
              <a:buAutoNum type="romanLcPeriod"/>
            </a:pP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dirty="0" smtClean="0"/>
              <a:t> touching a dead body did </a:t>
            </a:r>
            <a:br>
              <a:rPr lang="en-US" dirty="0" smtClean="0"/>
            </a:br>
            <a:r>
              <a:rPr lang="en-US" dirty="0" smtClean="0"/>
              <a:t>not render Him unclean</a:t>
            </a:r>
            <a:r>
              <a:rPr lang="en-US" dirty="0"/>
              <a:t>!</a:t>
            </a:r>
            <a:endParaRPr lang="en-US" dirty="0" smtClean="0"/>
          </a:p>
          <a:p>
            <a:pPr marL="514350" indent="-514350">
              <a:buFont typeface="+mj-lt"/>
              <a:buAutoNum type="romanLcPeriod"/>
            </a:pPr>
            <a:r>
              <a:rPr lang="en-US" dirty="0"/>
              <a:t>T</a:t>
            </a:r>
            <a:r>
              <a:rPr lang="en-US" dirty="0" smtClean="0"/>
              <a:t>he “burial touching” of Joseph &amp; Nicodemus did not render </a:t>
            </a: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as unclean … or did they become unclean handling His dead body?!</a:t>
            </a:r>
          </a:p>
          <a:p>
            <a:pPr marL="514350" indent="-514350">
              <a:buFont typeface="+mj-lt"/>
              <a:buAutoNum type="romanLcPeriod"/>
            </a:pPr>
            <a:r>
              <a:rPr lang="en-US" dirty="0" smtClean="0"/>
              <a:t>Events around </a:t>
            </a:r>
            <a:r>
              <a:rPr lang="en-US" b="1" dirty="0" smtClean="0">
                <a:solidFill>
                  <a:srgbClr val="0070C0"/>
                </a:solidFill>
              </a:rPr>
              <a:t>Yahusha’s</a:t>
            </a:r>
            <a:r>
              <a:rPr lang="en-US" dirty="0" smtClean="0"/>
              <a:t> Wave Sheaf will show that He was in a state of </a:t>
            </a:r>
            <a:br>
              <a:rPr lang="en-US" dirty="0" smtClean="0"/>
            </a:br>
            <a:r>
              <a:rPr lang="en-US" dirty="0" smtClean="0"/>
              <a:t>utmost purity!</a:t>
            </a:r>
          </a:p>
          <a:p>
            <a:pPr marL="0" indent="0">
              <a:buNone/>
            </a:pPr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575729" y="980729"/>
            <a:ext cx="4703259" cy="72008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What do “Patterns” have to do with other counterfeit calendars?</a:t>
            </a:r>
            <a:endParaRPr lang="en-US" sz="2000" b="1" dirty="0">
              <a:latin typeface="Comic Sans MS" pitchFamily="66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529055" y="1820785"/>
            <a:ext cx="4703259" cy="4776567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en-US" sz="1800" b="1" u="sng" dirty="0" smtClean="0"/>
              <a:t>But there are more </a:t>
            </a:r>
            <a:r>
              <a:rPr lang="en-US" sz="1800" b="1" u="sng" dirty="0"/>
              <a:t>q</a:t>
            </a:r>
            <a:r>
              <a:rPr lang="en-US" sz="1800" b="1" u="sng" dirty="0" smtClean="0"/>
              <a:t>uestions</a:t>
            </a:r>
            <a:r>
              <a:rPr lang="en-US" sz="1800" dirty="0" smtClean="0"/>
              <a:t>: 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800" dirty="0" smtClean="0"/>
              <a:t>Will </a:t>
            </a:r>
            <a:r>
              <a:rPr lang="en-US" sz="1800" b="1" dirty="0" smtClean="0">
                <a:solidFill>
                  <a:srgbClr val="0070C0"/>
                </a:solidFill>
              </a:rPr>
              <a:t>Yahusha’s</a:t>
            </a:r>
            <a:r>
              <a:rPr lang="en-US" sz="1800" dirty="0" smtClean="0"/>
              <a:t> Wave Sheaf in the Gospels debunk the theory that Wave Sheaf is married to Abib 16 every year?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800" dirty="0"/>
              <a:t>Will </a:t>
            </a:r>
            <a:r>
              <a:rPr lang="en-US" sz="1800" b="1" dirty="0">
                <a:solidFill>
                  <a:srgbClr val="0070C0"/>
                </a:solidFill>
              </a:rPr>
              <a:t>Yahusha’s</a:t>
            </a:r>
            <a:r>
              <a:rPr lang="en-US" sz="1800" dirty="0"/>
              <a:t> Wave Sheaf in the Gospels debunk the </a:t>
            </a:r>
            <a:r>
              <a:rPr lang="en-US" sz="1800" dirty="0" smtClean="0"/>
              <a:t>theories of possible Passovers on the 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400" dirty="0" smtClean="0"/>
              <a:t>[Thurs] </a:t>
            </a:r>
            <a:r>
              <a:rPr lang="en-US" sz="1800" dirty="0" smtClean="0"/>
              <a:t>&amp; 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400" dirty="0" smtClean="0"/>
              <a:t>[Fri] </a:t>
            </a:r>
            <a:r>
              <a:rPr lang="en-US" sz="1800" dirty="0" smtClean="0"/>
              <a:t>cycles?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800" dirty="0" smtClean="0"/>
              <a:t>Will the action and events around </a:t>
            </a:r>
            <a:br>
              <a:rPr lang="en-US" sz="1800" dirty="0" smtClean="0"/>
            </a:br>
            <a:r>
              <a:rPr lang="en-US" sz="1800" dirty="0" smtClean="0"/>
              <a:t>Mary Magdalene debunk the theory </a:t>
            </a:r>
            <a:br>
              <a:rPr lang="en-US" sz="1800" dirty="0" smtClean="0"/>
            </a:br>
            <a:r>
              <a:rPr lang="en-US" sz="1800" dirty="0" smtClean="0"/>
              <a:t>of </a:t>
            </a:r>
            <a:r>
              <a:rPr lang="en-US" sz="1800" b="1" dirty="0" smtClean="0">
                <a:solidFill>
                  <a:srgbClr val="0070C0"/>
                </a:solidFill>
              </a:rPr>
              <a:t>Yahusha’s</a:t>
            </a:r>
            <a:r>
              <a:rPr lang="en-US" sz="1800" dirty="0" smtClean="0"/>
              <a:t> resurrection on Rome’s Sunday, the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cycle of the week?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800" dirty="0" smtClean="0"/>
              <a:t>How will all of these puzzle pieces </a:t>
            </a:r>
            <a:br>
              <a:rPr lang="en-US" sz="1800" dirty="0" smtClean="0"/>
            </a:br>
            <a:r>
              <a:rPr lang="en-US" sz="1800" dirty="0" smtClean="0"/>
              <a:t>affect the Omer count? </a:t>
            </a:r>
            <a:endParaRPr lang="en-US" sz="1800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accent6">
                    <a:lumMod val="50000"/>
                  </a:schemeClr>
                </a:solidFill>
              </a:rPr>
              <a:pPr/>
              <a:t>34</a:t>
            </a:fld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7828" y="116632"/>
            <a:ext cx="10801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Puzzle of Scriptural Patterns</a:t>
            </a:r>
            <a:endParaRPr lang="en-US" sz="3200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4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09218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35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Rae\Desktop\exo 12 bood doorpost 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87" y="1650115"/>
            <a:ext cx="2569914" cy="195699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e\Desktop\exo 12 eat in has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82" y="3784373"/>
            <a:ext cx="2641922" cy="198348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5780" y="929665"/>
            <a:ext cx="3659625" cy="52322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 #1 Egypt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9676" y="124879"/>
            <a:ext cx="7200801" cy="1323439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Scriptural Patterns &amp; </a:t>
            </a:r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Reasonable Assumptions </a:t>
            </a:r>
            <a:endParaRPr lang="en-US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2244" y="1492217"/>
            <a:ext cx="7178688" cy="52722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Often we can understand more about “timelines” and “timeframes” when Scriptural Patterns are considered.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Scriptures do not include every single detail for the “hour” of every event.  However, “type” and “anti-type” fulfillments often provide clues that will allow for a “reasonable assumption” in other areas. 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#1 Example:  Egypt </a:t>
            </a:r>
          </a:p>
          <a:p>
            <a:pPr>
              <a:lnSpc>
                <a:spcPct val="90000"/>
              </a:lnSpc>
            </a:pP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endParaRPr lang="en-US" sz="32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It is an </a:t>
            </a: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unreasonable assum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assume Israel slaughtered their Passover lamb at the 9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th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hour (or 3:00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PM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when under hard bondage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from the Pharaoh to work from dawn to dark.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It is reasonable to assume their lamb was sacrificed during the Night Season (“between the mixings”); 4-5 hours to roast.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Facts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Sunset Abib 14:  6:15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PM;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Night begins: 7:36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PM;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Sacrifice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&amp; Roasting to about midnight; Eating the lamb: about 3 hours.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Fact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Abib 15 boqer:  Approximately 4:18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AM.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Reasonable Assum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Disposal of the Passover lamb left-overs by 3:00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– at least 60-75 minutes before boqer.  (After that, the people were getting ready to leave Egypt at boqer [4:18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].)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832" y="18483"/>
            <a:ext cx="8089504" cy="505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188825" y="5074423"/>
            <a:ext cx="6092825" cy="2031325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r>
              <a:rPr lang="en-US" b="1" dirty="0"/>
              <a:t>How long does it take to cook lamb on a spit?</a:t>
            </a:r>
          </a:p>
          <a:p>
            <a:r>
              <a:rPr lang="en-US" dirty="0"/>
              <a:t>You can expect to roast a 25- to 30-pound </a:t>
            </a:r>
            <a:r>
              <a:rPr lang="en-US" b="1" dirty="0"/>
              <a:t>lamb</a:t>
            </a:r>
            <a:r>
              <a:rPr lang="en-US" dirty="0"/>
              <a:t> for </a:t>
            </a:r>
            <a:r>
              <a:rPr lang="en-US" b="1" u="sng" dirty="0"/>
              <a:t>four to five hours. </a:t>
            </a:r>
            <a:r>
              <a:rPr lang="en-US" dirty="0"/>
              <a:t>The </a:t>
            </a:r>
            <a:r>
              <a:rPr lang="en-US" b="1" dirty="0"/>
              <a:t>lamb</a:t>
            </a:r>
            <a:r>
              <a:rPr lang="en-US" dirty="0"/>
              <a:t> can be removed from the coals when a meat thermometer inserted into the leg/shoulder registers 170 F/63 C. Allow the meat to rest for at least 15 minutes before carving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Sep </a:t>
            </a:r>
            <a:r>
              <a:rPr lang="en-US" dirty="0"/>
              <a:t>26, </a:t>
            </a:r>
            <a:r>
              <a:rPr lang="en-US" dirty="0" smtClean="0"/>
              <a:t>2019 – internet FAQ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16428" y="3096228"/>
            <a:ext cx="6480720" cy="757130"/>
          </a:xfrm>
          <a:prstGeom prst="rect">
            <a:avLst/>
          </a:prstGeom>
          <a:solidFill>
            <a:srgbClr val="FFFF99"/>
          </a:solidFill>
          <a:ln w="5715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Time for Egypt’s Passover 2018 (Tues): 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[No daylight time since 2014.]</a:t>
            </a:r>
          </a:p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Apr 4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Passover: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Sunset 6:15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PM; 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Astron. Night begins 7:36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PM.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Apr 5</a:t>
            </a:r>
            <a:r>
              <a:rPr lang="en-US" sz="1600" b="1" baseline="30000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ULB Sabbath: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Astronomical boqer at 4:18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AM.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5780" y="5975203"/>
            <a:ext cx="4392488" cy="430887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Will there be similar patterns?</a:t>
            </a:r>
            <a:endParaRPr lang="en-US" sz="2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9756" y="140059"/>
            <a:ext cx="2772308" cy="639604"/>
          </a:xfrm>
          <a:prstGeom prst="roundRect">
            <a:avLst>
              <a:gd name="adj" fmla="val 31530"/>
            </a:avLst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Section 13.2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2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09218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36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820" y="1648308"/>
            <a:ext cx="2509949" cy="18509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94620" y="3098778"/>
            <a:ext cx="3001963" cy="218966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53133" y="124879"/>
            <a:ext cx="6713888" cy="1323439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Scriptural Patterns &amp; </a:t>
            </a:r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Reasonable Assumptions </a:t>
            </a:r>
            <a:endParaRPr lang="en-US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62760" y="2549510"/>
            <a:ext cx="7364300" cy="43304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#2 Example:  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Yahusha’s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Burial ~ from the stake to the final moments.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It is an </a:t>
            </a: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unreasonable assum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accept 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Yahusha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was buried </a:t>
            </a: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BEFORE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sunset on His Passover day – when every single fact is carefully considered!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In fact, it is an impossibility!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Facts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Sunset Abib 14:  5:59 </a:t>
            </a:r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PM;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Joseph asked Pilate for 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Yahusha’s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Body at evening/ereb [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after sunset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 </a:t>
            </a:r>
            <a:r>
              <a:rPr lang="en-US" dirty="0">
                <a:latin typeface="Calibri" pitchFamily="34" charset="0"/>
                <a:cs typeface="Calibri" pitchFamily="34" charset="0"/>
              </a:rPr>
              <a:t>(Matt 27:57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58; Mark </a:t>
            </a:r>
            <a:r>
              <a:rPr lang="en-US" dirty="0">
                <a:latin typeface="Calibri" pitchFamily="34" charset="0"/>
                <a:cs typeface="Calibri" pitchFamily="34" charset="0"/>
              </a:rPr>
              <a:t>1:32 &amp;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15:42, 43 – supported by Luke 23:53, 54).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Fact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Joseph prepares 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Yahusha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“according to the custom of the Jews” and lays the Body in the tomb.  [Consider the time factor involved – most likely several hours of passionate labor.]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Fact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The women come to inspect for proper burial etiquette at the end of the Passover day; the ULB Sabbath draws on (Luke 23:54-55).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 smtClean="0">
                <a:latin typeface="Calibri" pitchFamily="34" charset="0"/>
                <a:cs typeface="Calibri" pitchFamily="34" charset="0"/>
              </a:rPr>
              <a:t>Fact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</a:t>
            </a:r>
            <a:r>
              <a:rPr lang="en-US" b="1" dirty="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Abib 15 ULB boqer:  4:01 </a:t>
            </a:r>
            <a:r>
              <a:rPr lang="en-US" sz="1600" b="1" dirty="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AM.</a:t>
            </a:r>
            <a:endParaRPr lang="en-US" b="1" dirty="0" smtClean="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>
                <a:latin typeface="Calibri" pitchFamily="34" charset="0"/>
                <a:cs typeface="Calibri" pitchFamily="34" charset="0"/>
              </a:rPr>
              <a:t>Reasonable Assum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b="1" u="sng" dirty="0">
                <a:latin typeface="Calibri" pitchFamily="34" charset="0"/>
                <a:cs typeface="Calibri" pitchFamily="34" charset="0"/>
              </a:rPr>
              <a:t>tion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The inspection and closing of the tomb would have ended about 3:00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respect for the soon-coming ULB Sabbath within the hour</a:t>
            </a:r>
            <a:r>
              <a:rPr lang="en-US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(Also read Luke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23:55, 56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.)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0596" y="1673154"/>
            <a:ext cx="6624736" cy="757130"/>
          </a:xfrm>
          <a:prstGeom prst="rect">
            <a:avLst/>
          </a:prstGeom>
          <a:solidFill>
            <a:srgbClr val="FFFF99"/>
          </a:solidFill>
          <a:ln w="5715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Israel’s Passover 2019 (Wed)</a:t>
            </a:r>
            <a:r>
              <a:rPr lang="en-US" sz="16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(Daylight time calculation removed.)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Apr 3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Passover: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Sunset 5:59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PM; 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Astron. Night begins 7:22 PM.</a:t>
            </a:r>
          </a:p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Apr 4</a:t>
            </a:r>
            <a:r>
              <a:rPr lang="en-US" sz="1600" b="1" baseline="30000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ULB Sabbath: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Astronomical boqer at 4:01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AM.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2044" y="2132855"/>
            <a:ext cx="1541292" cy="21963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5780" y="5877272"/>
            <a:ext cx="4392488" cy="769441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Is it reasonable to assume this pattern is similar to </a:t>
            </a:r>
            <a:r>
              <a:rPr lang="en-US" sz="2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Exo</a:t>
            </a:r>
            <a:r>
              <a:rPr lang="en-US" sz="2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 12?</a:t>
            </a:r>
            <a:endParaRPr lang="en-US" sz="2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09836" y="3717032"/>
            <a:ext cx="2230544" cy="1996468"/>
            <a:chOff x="4334580" y="3687788"/>
            <a:chExt cx="2488801" cy="2189667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34580" y="3687788"/>
              <a:ext cx="2488801" cy="218966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 rot="20866253">
              <a:off x="4904045" y="4766300"/>
              <a:ext cx="1656184" cy="538467"/>
            </a:xfrm>
            <a:prstGeom prst="ellipse">
              <a:avLst/>
            </a:prstGeom>
            <a:solidFill>
              <a:srgbClr val="FFFF99"/>
            </a:solidFill>
            <a:effectLst>
              <a:glow rad="165100">
                <a:srgbClr val="FFFF99">
                  <a:alpha val="34000"/>
                </a:srgbClr>
              </a:glo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189756" y="140059"/>
            <a:ext cx="2772308" cy="639604"/>
          </a:xfrm>
          <a:prstGeom prst="roundRect">
            <a:avLst>
              <a:gd name="adj" fmla="val 31530"/>
            </a:avLst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Section 13.3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5780" y="929665"/>
            <a:ext cx="4032448" cy="52322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 #</a:t>
            </a:r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2 Passion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7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0272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bg1"/>
                </a:solidFill>
              </a:rPr>
              <a:pPr/>
              <a:t>37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Rae\Desktop\Morning\mountain landscape purp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03" y="692696"/>
            <a:ext cx="3274544" cy="6073569"/>
          </a:xfrm>
          <a:prstGeom prst="ellipse">
            <a:avLst/>
          </a:prstGeom>
          <a:ln>
            <a:noFill/>
          </a:ln>
          <a:effectLst>
            <a:glow rad="1155700">
              <a:schemeClr val="accent3">
                <a:satMod val="175000"/>
                <a:alpha val="27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5050" y="5871269"/>
            <a:ext cx="1988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rgbClr val="00B0F0"/>
                </a:solidFill>
                <a:effectLst>
                  <a:glow rad="152400">
                    <a:srgbClr val="002060"/>
                  </a:glow>
                </a:effectLst>
                <a:latin typeface="Arial Rounded MT Bold" pitchFamily="34" charset="0"/>
              </a:rPr>
              <a:t>N</a:t>
            </a:r>
            <a:r>
              <a:rPr lang="en-US" sz="4000" b="1" cap="none" spc="0" dirty="0" smtClean="0">
                <a:ln w="50800"/>
                <a:solidFill>
                  <a:srgbClr val="00B0F0"/>
                </a:solidFill>
                <a:effectLst>
                  <a:glow rad="152400">
                    <a:srgbClr val="002060"/>
                  </a:glow>
                </a:effectLst>
                <a:latin typeface="Arial Rounded MT Bold" pitchFamily="34" charset="0"/>
              </a:rPr>
              <a:t>IGHT</a:t>
            </a:r>
            <a:endParaRPr lang="en-US" sz="4000" b="1" cap="none" spc="0" dirty="0">
              <a:ln w="50800"/>
              <a:solidFill>
                <a:srgbClr val="00B0F0"/>
              </a:solidFill>
              <a:effectLst>
                <a:glow rad="1524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3259" y="4921441"/>
            <a:ext cx="1936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 smtClean="0">
                <a:ln w="50800"/>
                <a:solidFill>
                  <a:srgbClr val="F4A77C"/>
                </a:solidFill>
                <a:effectLst>
                  <a:glow rad="127000">
                    <a:srgbClr val="874141"/>
                  </a:glow>
                </a:effectLst>
                <a:latin typeface="Arial Rounded MT Bold" pitchFamily="34" charset="0"/>
              </a:rPr>
              <a:t>D</a:t>
            </a:r>
            <a:r>
              <a:rPr lang="en-US" sz="4000" b="1" dirty="0" smtClean="0">
                <a:ln w="50800"/>
                <a:solidFill>
                  <a:srgbClr val="F4A77C"/>
                </a:solidFill>
                <a:effectLst>
                  <a:glow rad="127000">
                    <a:srgbClr val="874141"/>
                  </a:glow>
                </a:effectLst>
                <a:latin typeface="Arial Rounded MT Bold" pitchFamily="34" charset="0"/>
              </a:rPr>
              <a:t>AWN</a:t>
            </a:r>
            <a:endParaRPr lang="en-US" sz="5400" b="1" cap="none" spc="0" dirty="0">
              <a:ln w="50800"/>
              <a:solidFill>
                <a:srgbClr val="F4A77C"/>
              </a:solidFill>
              <a:effectLst>
                <a:glow rad="127000">
                  <a:srgbClr val="87414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07712" y="5890046"/>
            <a:ext cx="2640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rgbClr val="FFFF0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Arial Rounded MT Bold" pitchFamily="34" charset="0"/>
              </a:rPr>
              <a:t>S</a:t>
            </a:r>
            <a:r>
              <a:rPr lang="en-US" sz="4000" b="1" cap="none" spc="0" dirty="0" smtClean="0">
                <a:ln w="50800"/>
                <a:solidFill>
                  <a:srgbClr val="FFFF0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Arial Rounded MT Bold" pitchFamily="34" charset="0"/>
              </a:rPr>
              <a:t>UNRISE</a:t>
            </a:r>
            <a:endParaRPr lang="en-US" sz="5400" b="1" cap="none" spc="0" dirty="0">
              <a:ln w="50800"/>
              <a:solidFill>
                <a:srgbClr val="FFFF00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446" y="124879"/>
            <a:ext cx="117226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206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 Section for “3 days and 3 nights”</a:t>
            </a:r>
            <a:endParaRPr lang="en-US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27000">
                  <a:srgbClr val="002060"/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9756" y="1484784"/>
            <a:ext cx="3999411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The next section will establish with considerable detail events between the women that visited the tomb </a:t>
            </a:r>
            <a:r>
              <a:rPr lang="en-US" sz="2800" b="1" cap="none" spc="0" dirty="0" smtClean="0">
                <a:ln w="900" cmpd="sng">
                  <a:solidFill>
                    <a:srgbClr val="0000FF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76200">
                    <a:srgbClr val="FF00FF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at Yahusha’s burial</a:t>
            </a:r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76200">
                    <a:srgbClr val="FF00FF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and then </a:t>
            </a:r>
            <a:b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</a:br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the </a:t>
            </a:r>
            <a:r>
              <a:rPr lang="en-US" sz="2800" b="1" u="sng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next time</a:t>
            </a:r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 they returned to the tomb.</a:t>
            </a:r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 </a:t>
            </a:r>
            <a:endParaRPr lang="en-US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65548" y="1987674"/>
            <a:ext cx="4089504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Question: </a:t>
            </a:r>
          </a:p>
          <a:p>
            <a:pPr algn="ctr"/>
            <a:endParaRPr lang="en-US" b="1" cap="none" spc="0" dirty="0" smtClean="0">
              <a:ln w="90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glow rad="127000">
                  <a:srgbClr val="0070C0"/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  <a:p>
            <a:pPr algn="ctr"/>
            <a:r>
              <a:rPr lang="en-US" sz="2800" b="1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Will these (</a:t>
            </a:r>
            <a:r>
              <a:rPr lang="en-US" sz="2400" b="1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NEXT</a:t>
            </a:r>
            <a:r>
              <a:rPr lang="en-US" sz="2800" b="1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) events occur 7 days AFTER </a:t>
            </a:r>
            <a:r>
              <a:rPr lang="en-US" sz="2800" b="1" dirty="0">
                <a:ln w="900" cmpd="sng">
                  <a:solidFill>
                    <a:srgbClr val="0000FF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76200">
                    <a:srgbClr val="FF00FF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Yahusha’s </a:t>
            </a:r>
            <a:r>
              <a:rPr lang="en-US" sz="2800" b="1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resurrection </a:t>
            </a:r>
            <a:br>
              <a:rPr lang="en-US" sz="2800" b="1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</a:br>
            <a:r>
              <a:rPr lang="en-US" sz="2800" b="1" u="sng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as su</a:t>
            </a:r>
            <a:r>
              <a:rPr lang="en-US" sz="2800" b="1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gg</a:t>
            </a:r>
            <a:r>
              <a:rPr lang="en-US" sz="2800" b="1" u="sng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ested b</a:t>
            </a:r>
            <a:r>
              <a:rPr lang="en-US" sz="2800" b="1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y</a:t>
            </a:r>
            <a:r>
              <a:rPr lang="en-US" sz="2800" b="1" u="sng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2800" b="1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glow rad="127000">
                    <a:srgbClr val="00206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Ravie" pitchFamily="82" charset="0"/>
              </a:rPr>
              <a:t>Enoch’s theory</a:t>
            </a:r>
            <a:r>
              <a:rPr lang="en-US" sz="2800" b="1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?</a:t>
            </a:r>
            <a:endParaRPr lang="en-US" sz="4000" b="1" cap="none" spc="0" dirty="0">
              <a:ln w="90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27000">
                  <a:srgbClr val="0070C0"/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44162" y="2113129"/>
            <a:ext cx="337844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Astronomical</a:t>
            </a:r>
            <a:b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</a:br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DAWN twilight timing is of </a:t>
            </a:r>
            <a:b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</a:br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utmost importance.</a:t>
            </a:r>
            <a:endParaRPr lang="en-US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3142084" y="3798801"/>
            <a:ext cx="3104128" cy="198692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C00000"/>
                </a:solidFill>
                <a:latin typeface="Comic Sans MS" pitchFamily="66" charset="0"/>
              </a:rPr>
              <a:t>At the 9</a:t>
            </a:r>
            <a:r>
              <a:rPr lang="en-US" sz="1600" b="1" baseline="30000" dirty="0" smtClean="0">
                <a:solidFill>
                  <a:srgbClr val="C00000"/>
                </a:solidFill>
                <a:latin typeface="Comic Sans MS" pitchFamily="66" charset="0"/>
              </a:rPr>
              <a:t>th</a:t>
            </a:r>
            <a:r>
              <a:rPr lang="en-US" sz="1600" b="1" dirty="0" smtClean="0">
                <a:solidFill>
                  <a:srgbClr val="C00000"/>
                </a:solidFill>
                <a:latin typeface="Comic Sans MS" pitchFamily="66" charset="0"/>
              </a:rPr>
              <a:t> Hour:</a:t>
            </a:r>
          </a:p>
          <a:p>
            <a:pPr>
              <a:lnSpc>
                <a:spcPct val="90000"/>
              </a:lnSpc>
            </a:pPr>
            <a:r>
              <a:rPr lang="en-US" sz="700" b="1" dirty="0" smtClean="0">
                <a:latin typeface="Comic Sans MS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Mark </a:t>
            </a:r>
            <a:r>
              <a:rPr lang="en-US" sz="1400" b="1" dirty="0">
                <a:solidFill>
                  <a:srgbClr val="0070C0"/>
                </a:solidFill>
                <a:latin typeface="Comic Sans MS" pitchFamily="66" charset="0"/>
              </a:rPr>
              <a:t>15:37  </a:t>
            </a:r>
            <a:r>
              <a:rPr lang="en-US" sz="1400" dirty="0">
                <a:latin typeface="Comic Sans MS" pitchFamily="66" charset="0"/>
              </a:rPr>
              <a:t>Yahusha cried with a loud voice, and gave up the </a:t>
            </a:r>
            <a:r>
              <a:rPr lang="en-US" sz="1400" dirty="0" err="1">
                <a:latin typeface="Comic Sans MS" pitchFamily="66" charset="0"/>
              </a:rPr>
              <a:t>Ruach</a:t>
            </a:r>
            <a:r>
              <a:rPr lang="en-US" sz="1400" dirty="0" smtClean="0">
                <a:latin typeface="Comic Sans MS" pitchFamily="66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7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John 19:30 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“It is finished!” </a:t>
            </a:r>
          </a:p>
          <a:p>
            <a:pPr>
              <a:lnSpc>
                <a:spcPct val="90000"/>
              </a:lnSpc>
            </a:pPr>
            <a:endParaRPr lang="en-US" sz="7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Luke 23:46 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“Father, into your  hands I commit my spirit.”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4024" y="3662109"/>
            <a:ext cx="1659948" cy="175690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C00000"/>
                </a:solidFill>
                <a:latin typeface="Comic Sans MS" pitchFamily="66" charset="0"/>
              </a:rPr>
              <a:t>At the </a:t>
            </a:r>
            <a:br>
              <a:rPr lang="en-US" sz="16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sz="1600" b="1" dirty="0" smtClean="0">
                <a:solidFill>
                  <a:srgbClr val="C00000"/>
                </a:solidFill>
                <a:latin typeface="Comic Sans MS" pitchFamily="66" charset="0"/>
              </a:rPr>
              <a:t>3</a:t>
            </a:r>
            <a:r>
              <a:rPr lang="en-US" sz="1600" b="1" baseline="30000" dirty="0" smtClean="0">
                <a:solidFill>
                  <a:srgbClr val="C00000"/>
                </a:solidFill>
                <a:latin typeface="Comic Sans MS" pitchFamily="66" charset="0"/>
              </a:rPr>
              <a:t>rd</a:t>
            </a:r>
            <a:r>
              <a:rPr lang="en-US" sz="1600" b="1" dirty="0" smtClean="0">
                <a:solidFill>
                  <a:srgbClr val="C00000"/>
                </a:solidFill>
                <a:latin typeface="Comic Sans MS" pitchFamily="66" charset="0"/>
              </a:rPr>
              <a:t> hour:</a:t>
            </a:r>
          </a:p>
          <a:p>
            <a:pPr>
              <a:lnSpc>
                <a:spcPct val="90000"/>
              </a:lnSpc>
            </a:pPr>
            <a:r>
              <a:rPr lang="en-US" sz="700" b="1" dirty="0" smtClean="0">
                <a:latin typeface="Comic Sans MS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Mark 15:25  </a:t>
            </a:r>
            <a:endParaRPr lang="en-US" sz="14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latin typeface="Comic Sans MS" pitchFamily="66" charset="0"/>
              </a:rPr>
              <a:t>And it was </a:t>
            </a:r>
            <a:r>
              <a:rPr lang="en-US" sz="1400" dirty="0" smtClean="0">
                <a:latin typeface="Comic Sans MS" pitchFamily="66" charset="0"/>
              </a:rPr>
              <a:t>the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third hour</a:t>
            </a:r>
            <a:r>
              <a:rPr lang="en-US" sz="1400" dirty="0">
                <a:latin typeface="Comic Sans MS" pitchFamily="66" charset="0"/>
              </a:rPr>
              <a:t>, and they crucified him</a:t>
            </a:r>
            <a:r>
              <a:rPr lang="en-US" sz="1400" dirty="0" smtClean="0">
                <a:latin typeface="Comic Sans MS" pitchFamily="66" charset="0"/>
              </a:rPr>
              <a:t>.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262020" y="5621225"/>
            <a:ext cx="2663295" cy="88364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C00000"/>
                </a:solidFill>
                <a:latin typeface="Comic Sans MS" pitchFamily="66" charset="0"/>
              </a:rPr>
              <a:t>On the 7</a:t>
            </a:r>
            <a:r>
              <a:rPr lang="en-US" sz="1600" b="1" baseline="30000" dirty="0" smtClean="0">
                <a:solidFill>
                  <a:srgbClr val="C00000"/>
                </a:solidFill>
                <a:latin typeface="Comic Sans MS" pitchFamily="66" charset="0"/>
              </a:rPr>
              <a:t>th</a:t>
            </a:r>
            <a:r>
              <a:rPr lang="en-US" sz="1600" b="1" dirty="0" smtClean="0">
                <a:solidFill>
                  <a:srgbClr val="C00000"/>
                </a:solidFill>
                <a:latin typeface="Comic Sans MS" pitchFamily="66" charset="0"/>
              </a:rPr>
              <a:t> day:</a:t>
            </a:r>
          </a:p>
          <a:p>
            <a:pPr>
              <a:lnSpc>
                <a:spcPct val="90000"/>
              </a:lnSpc>
            </a:pPr>
            <a:r>
              <a:rPr lang="en-US" sz="700" b="1" dirty="0" smtClean="0">
                <a:latin typeface="Comic Sans MS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Mark 16:6  </a:t>
            </a:r>
            <a:r>
              <a:rPr lang="en-US" sz="1400" dirty="0" smtClean="0">
                <a:latin typeface="Comic Sans MS" pitchFamily="66" charset="0"/>
              </a:rPr>
              <a:t>[The angel] said He is not here, He is risen. </a:t>
            </a:r>
            <a:endParaRPr lang="en-US" sz="700" dirty="0">
              <a:latin typeface="Comic Sans MS" pitchFamily="66" charset="0"/>
            </a:endParaRPr>
          </a:p>
        </p:txBody>
      </p:sp>
      <p:pic>
        <p:nvPicPr>
          <p:cNvPr id="80" name="Picture 6" descr="C:\Users\Rae\Desktop\empty tomb day 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16" y="3826323"/>
            <a:ext cx="2568303" cy="19246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Left Brace 37"/>
          <p:cNvSpPr/>
          <p:nvPr/>
        </p:nvSpPr>
        <p:spPr>
          <a:xfrm rot="16200000">
            <a:off x="8003317" y="2795235"/>
            <a:ext cx="496879" cy="1671423"/>
          </a:xfrm>
          <a:prstGeom prst="leftBrace">
            <a:avLst>
              <a:gd name="adj1" fmla="val 49107"/>
              <a:gd name="adj2" fmla="val 26511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6"/>
          <p:cNvSpPr txBox="1">
            <a:spLocks/>
          </p:cNvSpPr>
          <p:nvPr/>
        </p:nvSpPr>
        <p:spPr>
          <a:xfrm>
            <a:off x="1328870" y="620689"/>
            <a:ext cx="9708386" cy="7920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  <a:cs typeface="Calibri" pitchFamily="34" charset="0"/>
              </a:rPr>
              <a:t>Yahusha’s</a:t>
            </a:r>
            <a:r>
              <a:rPr lang="en-US" dirty="0" smtClean="0">
                <a:latin typeface="Comic Sans MS" pitchFamily="66" charset="0"/>
                <a:cs typeface="Calibri" pitchFamily="34" charset="0"/>
              </a:rPr>
              <a:t> Sign – “3 DAYS </a:t>
            </a:r>
            <a:r>
              <a:rPr lang="en-US" sz="1900" b="1" u="sng" dirty="0" smtClean="0">
                <a:solidFill>
                  <a:srgbClr val="990033"/>
                </a:solidFill>
                <a:latin typeface="Comic Sans MS" pitchFamily="66" charset="0"/>
                <a:cs typeface="Calibri" pitchFamily="34" charset="0"/>
              </a:rPr>
              <a:t>AND</a:t>
            </a:r>
            <a:r>
              <a:rPr lang="en-US" dirty="0" smtClean="0">
                <a:latin typeface="Comic Sans MS" pitchFamily="66" charset="0"/>
                <a:cs typeface="Calibri" pitchFamily="34" charset="0"/>
              </a:rPr>
              <a:t> 3 NIGHTS”  </a:t>
            </a:r>
            <a:br>
              <a:rPr lang="en-US" dirty="0" smtClean="0">
                <a:latin typeface="Comic Sans MS" pitchFamily="66" charset="0"/>
                <a:cs typeface="Calibri" pitchFamily="34" charset="0"/>
              </a:rPr>
            </a:br>
            <a:r>
              <a:rPr lang="en-US" u="sng" dirty="0" smtClean="0">
                <a:latin typeface="Comic Sans MS" pitchFamily="66" charset="0"/>
                <a:cs typeface="Calibri" pitchFamily="34" charset="0"/>
              </a:rPr>
              <a:t>Death</a:t>
            </a:r>
            <a:r>
              <a:rPr lang="en-US" dirty="0" smtClean="0">
                <a:latin typeface="Comic Sans MS" pitchFamily="66" charset="0"/>
                <a:cs typeface="Calibri" pitchFamily="34" charset="0"/>
              </a:rPr>
              <a:t>: 4</a:t>
            </a:r>
            <a:r>
              <a:rPr lang="en-US" baseline="30000" dirty="0" smtClean="0">
                <a:latin typeface="Comic Sans MS" pitchFamily="66" charset="0"/>
                <a:cs typeface="Calibri" pitchFamily="34" charset="0"/>
              </a:rPr>
              <a:t>th</a:t>
            </a:r>
            <a:r>
              <a:rPr lang="en-US" dirty="0" smtClean="0">
                <a:latin typeface="Comic Sans MS" pitchFamily="66" charset="0"/>
                <a:cs typeface="Calibri" pitchFamily="34" charset="0"/>
              </a:rPr>
              <a:t> cycle “midst of the week” &amp; </a:t>
            </a:r>
            <a:r>
              <a:rPr lang="en-US" u="sng" dirty="0" smtClean="0">
                <a:latin typeface="Comic Sans MS" pitchFamily="66" charset="0"/>
                <a:cs typeface="Calibri" pitchFamily="34" charset="0"/>
              </a:rPr>
              <a:t>Resurrection</a:t>
            </a:r>
            <a:r>
              <a:rPr lang="en-US" dirty="0" smtClean="0">
                <a:latin typeface="Comic Sans MS" pitchFamily="66" charset="0"/>
                <a:cs typeface="Calibri" pitchFamily="34" charset="0"/>
              </a:rPr>
              <a:t>: Sabbath</a:t>
            </a: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975409"/>
              </p:ext>
            </p:extLst>
          </p:nvPr>
        </p:nvGraphicFramePr>
        <p:xfrm>
          <a:off x="2288391" y="1700808"/>
          <a:ext cx="8582600" cy="168445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8755"/>
                <a:gridCol w="218755"/>
                <a:gridCol w="218755"/>
                <a:gridCol w="218755"/>
                <a:gridCol w="218755"/>
                <a:gridCol w="218755"/>
                <a:gridCol w="218755"/>
                <a:gridCol w="218755"/>
                <a:gridCol w="416560"/>
                <a:gridCol w="416560"/>
                <a:gridCol w="416560"/>
                <a:gridCol w="416560"/>
                <a:gridCol w="416560"/>
                <a:gridCol w="416560"/>
                <a:gridCol w="416560"/>
                <a:gridCol w="416560"/>
                <a:gridCol w="437510"/>
                <a:gridCol w="437510"/>
                <a:gridCol w="437510"/>
                <a:gridCol w="437510"/>
                <a:gridCol w="218755"/>
                <a:gridCol w="218755"/>
                <a:gridCol w="218755"/>
                <a:gridCol w="218755"/>
                <a:gridCol w="218755"/>
                <a:gridCol w="218755"/>
                <a:gridCol w="218755"/>
                <a:gridCol w="218755"/>
              </a:tblGrid>
              <a:tr h="673838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[Wed 14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Passover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[Thurs 15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ULB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 Sabbath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[Fri 16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Prep. Day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Day </a:t>
                      </a:r>
                      <a:br>
                        <a:rPr lang="en-US" sz="16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Sabbath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 smtClean="0">
                          <a:latin typeface="Comic Sans MS" pitchFamily="66" charset="0"/>
                        </a:rPr>
                        <a:t>]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[Sun 18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 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Wave Sheaf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28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</a:t>
                      </a:r>
                      <a:r>
                        <a:rPr lang="en-US" sz="1600" baseline="0" dirty="0" smtClean="0"/>
                        <a:t>  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                       #1                       #2                       #3</a:t>
                      </a:r>
                    </a:p>
                    <a:p>
                      <a:pPr algn="l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2000">
                          <a:srgbClr val="FF0066"/>
                        </a:gs>
                        <a:gs pos="64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2000">
                          <a:srgbClr val="FFF200"/>
                        </a:gs>
                        <a:gs pos="77000">
                          <a:srgbClr val="FF7A00"/>
                        </a:gs>
                        <a:gs pos="99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2060"/>
                        </a:gs>
                        <a:gs pos="51000">
                          <a:srgbClr val="7030A0"/>
                        </a:gs>
                        <a:gs pos="100000">
                          <a:srgbClr val="4D0808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2000">
                          <a:srgbClr val="FF0066"/>
                        </a:gs>
                        <a:gs pos="63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2000">
                          <a:srgbClr val="FFF200"/>
                        </a:gs>
                        <a:gs pos="77000">
                          <a:srgbClr val="FF7A00"/>
                        </a:gs>
                        <a:gs pos="99000">
                          <a:srgbClr val="4D0808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2060"/>
                        </a:gs>
                        <a:gs pos="51000">
                          <a:srgbClr val="7030A0"/>
                        </a:gs>
                        <a:gs pos="100000">
                          <a:srgbClr val="4D0808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42" name="Right Brace 41"/>
          <p:cNvSpPr/>
          <p:nvPr/>
        </p:nvSpPr>
        <p:spPr>
          <a:xfrm rot="16200000">
            <a:off x="4716902" y="-3627224"/>
            <a:ext cx="747241" cy="5005837"/>
          </a:xfrm>
          <a:prstGeom prst="rightBrace">
            <a:avLst>
              <a:gd name="adj1" fmla="val 31125"/>
              <a:gd name="adj2" fmla="val 90346"/>
            </a:avLst>
          </a:prstGeom>
          <a:ln w="38100">
            <a:solidFill>
              <a:srgbClr val="0070C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Brace 42"/>
          <p:cNvSpPr/>
          <p:nvPr/>
        </p:nvSpPr>
        <p:spPr>
          <a:xfrm rot="16200000" flipH="1">
            <a:off x="9777967" y="-2884309"/>
            <a:ext cx="584448" cy="4104456"/>
          </a:xfrm>
          <a:prstGeom prst="rightBrace">
            <a:avLst>
              <a:gd name="adj1" fmla="val 31125"/>
              <a:gd name="adj2" fmla="val 50000"/>
            </a:avLst>
          </a:prstGeom>
          <a:ln w="38100">
            <a:solidFill>
              <a:srgbClr val="FF0066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 Bracket 49"/>
          <p:cNvSpPr/>
          <p:nvPr/>
        </p:nvSpPr>
        <p:spPr>
          <a:xfrm rot="16200000">
            <a:off x="5363171" y="-1215928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 Bracket 50"/>
          <p:cNvSpPr/>
          <p:nvPr/>
        </p:nvSpPr>
        <p:spPr>
          <a:xfrm rot="16200000">
            <a:off x="7045277" y="-1215928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8925315" y="4039846"/>
            <a:ext cx="2497689" cy="18374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b="1" u="sng" dirty="0" smtClean="0">
                <a:solidFill>
                  <a:srgbClr val="C00000"/>
                </a:solidFill>
                <a:latin typeface="Comic Sans MS" pitchFamily="66" charset="0"/>
              </a:rPr>
              <a:t>Note</a:t>
            </a:r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: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Enoch </a:t>
            </a:r>
            <a:r>
              <a:rPr lang="en-US" u="sng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cannot a</a:t>
            </a:r>
            <a:r>
              <a:rPr lang="en-US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g</a:t>
            </a:r>
            <a:r>
              <a:rPr lang="en-US" u="sng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ree</a:t>
            </a:r>
            <a:r>
              <a:rPr lang="en-US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 to these events </a:t>
            </a:r>
            <a:r>
              <a:rPr lang="en-US" dirty="0" smtClean="0">
                <a:latin typeface="Comic Sans MS" pitchFamily="66" charset="0"/>
              </a:rPr>
              <a:t>thus far because his calendar has Passover on the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3</a:t>
            </a:r>
            <a:r>
              <a:rPr lang="en-US" baseline="30000" dirty="0" smtClean="0">
                <a:latin typeface="Comic Sans MS" pitchFamily="66" charset="0"/>
              </a:rPr>
              <a:t>rd</a:t>
            </a:r>
            <a:r>
              <a:rPr lang="en-US" dirty="0" smtClean="0">
                <a:latin typeface="Comic Sans MS" pitchFamily="66" charset="0"/>
              </a:rPr>
              <a:t> cycle </a:t>
            </a:r>
            <a:r>
              <a:rPr lang="en-US" sz="1400" dirty="0" smtClean="0">
                <a:latin typeface="Comic Sans MS" pitchFamily="66" charset="0"/>
              </a:rPr>
              <a:t>[Tues]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every year!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3" name="Left Bracket 52"/>
          <p:cNvSpPr/>
          <p:nvPr/>
        </p:nvSpPr>
        <p:spPr>
          <a:xfrm rot="16200000">
            <a:off x="3696333" y="-1215928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2786267" y="3191305"/>
            <a:ext cx="161988" cy="52572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>
            <a:glow rad="127000">
              <a:srgbClr val="0070C0">
                <a:alpha val="33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030723" y="1594510"/>
            <a:ext cx="0" cy="1986187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718275" y="1598320"/>
            <a:ext cx="0" cy="1986187"/>
          </a:xfrm>
          <a:prstGeom prst="line">
            <a:avLst/>
          </a:prstGeom>
          <a:ln w="57150">
            <a:solidFill>
              <a:srgbClr val="874141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373571" y="1598320"/>
            <a:ext cx="0" cy="198618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9122971" y="1598320"/>
            <a:ext cx="0" cy="1986187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80972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38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6" name="Left Bracket 45"/>
          <p:cNvSpPr/>
          <p:nvPr/>
        </p:nvSpPr>
        <p:spPr>
          <a:xfrm rot="16200000">
            <a:off x="6388744" y="1713450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FF3300"/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/>
          <p:cNvSpPr/>
          <p:nvPr/>
        </p:nvSpPr>
        <p:spPr>
          <a:xfrm rot="16200000">
            <a:off x="8070850" y="1713450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FF3300"/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Bracket 47"/>
          <p:cNvSpPr/>
          <p:nvPr/>
        </p:nvSpPr>
        <p:spPr>
          <a:xfrm rot="16200000">
            <a:off x="4721906" y="1713450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FF3300"/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10898628" y="1594510"/>
            <a:ext cx="0" cy="1927242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Left Arrow Callout 44"/>
          <p:cNvSpPr/>
          <p:nvPr/>
        </p:nvSpPr>
        <p:spPr>
          <a:xfrm>
            <a:off x="9198633" y="2450391"/>
            <a:ext cx="2080355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769"/>
            </a:avLst>
          </a:prstGeom>
          <a:solidFill>
            <a:schemeClr val="accent2">
              <a:lumMod val="40000"/>
              <a:lumOff val="60000"/>
              <a:alpha val="57000"/>
            </a:schemeClr>
          </a:solidFill>
          <a:ln w="38100">
            <a:solidFill>
              <a:schemeClr val="accent6"/>
            </a:solidFill>
          </a:ln>
          <a:effectLst>
            <a:glow rad="50800">
              <a:srgbClr val="FF99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357</a:t>
            </a:r>
            <a:r>
              <a:rPr lang="en-US" sz="14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 </a:t>
            </a:r>
            <a:r>
              <a:rPr lang="en-US" sz="16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Boqer</a:t>
            </a:r>
            <a:endParaRPr lang="en-US" sz="20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 rot="20700000">
            <a:off x="162381" y="420662"/>
            <a:ext cx="2173449" cy="578882"/>
          </a:xfrm>
          <a:prstGeom prst="roundRect">
            <a:avLst>
              <a:gd name="adj" fmla="val 22117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277988" y="1598320"/>
            <a:ext cx="0" cy="1927242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991805" y="2891387"/>
            <a:ext cx="749412" cy="17748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>
            <a:glow rad="127000">
              <a:srgbClr val="0070C0">
                <a:alpha val="33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1106137" y="1959873"/>
            <a:ext cx="1005398" cy="1600686"/>
            <a:chOff x="-116605" y="-403933"/>
            <a:chExt cx="1383767" cy="2049243"/>
          </a:xfrm>
        </p:grpSpPr>
        <p:pic>
          <p:nvPicPr>
            <p:cNvPr id="83" name="Picture 2" descr="C:\Users\Rae\Desktop\nail with shadow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605" y="-403933"/>
              <a:ext cx="1383767" cy="2049243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-17498" y="332656"/>
              <a:ext cx="882066" cy="341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latin typeface="Comic Sans MS" pitchFamily="66" charset="0"/>
                </a:rPr>
                <a:t>3</a:t>
              </a:r>
              <a:r>
                <a:rPr lang="en-US" b="1" baseline="30000" dirty="0">
                  <a:latin typeface="Comic Sans MS" pitchFamily="66" charset="0"/>
                </a:rPr>
                <a:t>rd</a:t>
              </a:r>
              <a:r>
                <a:rPr lang="en-US" b="1" dirty="0">
                  <a:latin typeface="Comic Sans MS" pitchFamily="66" charset="0"/>
                </a:rPr>
                <a:t> H</a:t>
              </a:r>
              <a:r>
                <a:rPr lang="en-US" sz="1400" b="1" dirty="0">
                  <a:latin typeface="Comic Sans MS" pitchFamily="66" charset="0"/>
                </a:rPr>
                <a:t>R</a:t>
              </a:r>
              <a:endParaRPr lang="en-US" b="1" dirty="0">
                <a:latin typeface="Comic Sans MS" pitchFamily="66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21712" y="3536488"/>
            <a:ext cx="1315034" cy="1873925"/>
            <a:chOff x="1921712" y="3536488"/>
            <a:chExt cx="1315034" cy="1873925"/>
          </a:xfrm>
        </p:grpSpPr>
        <p:pic>
          <p:nvPicPr>
            <p:cNvPr id="7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21712" y="3536488"/>
              <a:ext cx="1315034" cy="1873925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2138196" y="5012276"/>
              <a:ext cx="882066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FFFCC"/>
                  </a:solidFill>
                  <a:latin typeface="Comic Sans MS" pitchFamily="66" charset="0"/>
                </a:rPr>
                <a:t>9</a:t>
              </a:r>
              <a:r>
                <a:rPr lang="en-US" sz="1400" b="1" baseline="30000" dirty="0" smtClean="0">
                  <a:solidFill>
                    <a:srgbClr val="FFFFCC"/>
                  </a:solidFill>
                  <a:latin typeface="Comic Sans MS" pitchFamily="66" charset="0"/>
                </a:rPr>
                <a:t>th</a:t>
              </a:r>
              <a:r>
                <a:rPr lang="en-US" sz="1400" b="1" dirty="0" smtClean="0">
                  <a:solidFill>
                    <a:srgbClr val="FFFFCC"/>
                  </a:solidFill>
                  <a:latin typeface="Comic Sans MS" pitchFamily="66" charset="0"/>
                </a:rPr>
                <a:t> H</a:t>
              </a:r>
              <a:r>
                <a:rPr lang="en-US" sz="1100" b="1" dirty="0" smtClean="0">
                  <a:solidFill>
                    <a:srgbClr val="FFFFCC"/>
                  </a:solidFill>
                  <a:latin typeface="Comic Sans MS" pitchFamily="66" charset="0"/>
                </a:rPr>
                <a:t>R</a:t>
              </a:r>
              <a:endParaRPr lang="en-US" sz="1400" b="1" dirty="0">
                <a:solidFill>
                  <a:srgbClr val="FFFFCC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9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0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85" grpId="0" animBg="1"/>
      <p:bldP spid="38" grpId="0" animBg="1"/>
      <p:bldP spid="52" grpId="0"/>
      <p:bldP spid="46" grpId="0" animBg="1"/>
      <p:bldP spid="47" grpId="0" animBg="1"/>
      <p:bldP spid="48" grpId="0" animBg="1"/>
      <p:bldP spid="4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80972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39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" name="Content Placeholder 6"/>
          <p:cNvSpPr txBox="1">
            <a:spLocks/>
          </p:cNvSpPr>
          <p:nvPr/>
        </p:nvSpPr>
        <p:spPr>
          <a:xfrm>
            <a:off x="3020238" y="678666"/>
            <a:ext cx="7466662" cy="6480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600" dirty="0" smtClean="0">
                <a:latin typeface="Comic Sans MS" pitchFamily="66" charset="0"/>
                <a:cs typeface="Calibri" pitchFamily="34" charset="0"/>
              </a:rPr>
              <a:t>From 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cs typeface="Calibri" pitchFamily="34" charset="0"/>
              </a:rPr>
              <a:t>Yahusha’s</a:t>
            </a:r>
            <a:r>
              <a:rPr lang="en-US" sz="3600" dirty="0" smtClean="0">
                <a:latin typeface="Comic Sans MS" pitchFamily="66" charset="0"/>
                <a:cs typeface="Calibri" pitchFamily="34" charset="0"/>
              </a:rPr>
              <a:t> Death to Burial</a:t>
            </a:r>
            <a:endParaRPr lang="en-US" sz="3200" dirty="0" smtClean="0">
              <a:latin typeface="Comic Sans MS" pitchFamily="66" charset="0"/>
              <a:cs typeface="Calibri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430175"/>
              </p:ext>
            </p:extLst>
          </p:nvPr>
        </p:nvGraphicFramePr>
        <p:xfrm>
          <a:off x="2500192" y="1700808"/>
          <a:ext cx="8582600" cy="162349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8755"/>
                <a:gridCol w="218755"/>
                <a:gridCol w="218755"/>
                <a:gridCol w="218755"/>
                <a:gridCol w="218755"/>
                <a:gridCol w="218755"/>
                <a:gridCol w="218755"/>
                <a:gridCol w="218755"/>
                <a:gridCol w="416560"/>
                <a:gridCol w="416560"/>
                <a:gridCol w="416560"/>
                <a:gridCol w="416560"/>
                <a:gridCol w="416560"/>
                <a:gridCol w="416560"/>
                <a:gridCol w="416560"/>
                <a:gridCol w="416560"/>
                <a:gridCol w="437510"/>
                <a:gridCol w="437510"/>
                <a:gridCol w="437510"/>
                <a:gridCol w="437510"/>
                <a:gridCol w="218755"/>
                <a:gridCol w="218755"/>
                <a:gridCol w="218755"/>
                <a:gridCol w="218755"/>
                <a:gridCol w="218755"/>
                <a:gridCol w="218755"/>
                <a:gridCol w="218755"/>
                <a:gridCol w="218755"/>
              </a:tblGrid>
              <a:tr h="673838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[Wed 14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Passover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[Thurs 15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ULB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 Sabbath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[Fri 16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Prep. Day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Day </a:t>
                      </a:r>
                      <a:br>
                        <a:rPr lang="en-US" sz="16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Sabbath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 smtClean="0">
                          <a:latin typeface="Comic Sans MS" pitchFamily="66" charset="0"/>
                        </a:rPr>
                        <a:t>]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[Sun 18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 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Wave Sheaf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28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2000">
                          <a:srgbClr val="FF0066"/>
                        </a:gs>
                        <a:gs pos="63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32000">
                          <a:srgbClr val="FFF200"/>
                        </a:gs>
                        <a:gs pos="77000">
                          <a:srgbClr val="FF7A00"/>
                        </a:gs>
                        <a:gs pos="99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2060"/>
                        </a:gs>
                        <a:gs pos="51000">
                          <a:srgbClr val="7030A0"/>
                        </a:gs>
                        <a:gs pos="100000">
                          <a:srgbClr val="4D0808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2000">
                          <a:srgbClr val="FF0066"/>
                        </a:gs>
                        <a:gs pos="62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2000">
                          <a:srgbClr val="FFF200"/>
                        </a:gs>
                        <a:gs pos="77000">
                          <a:srgbClr val="FF7A00"/>
                        </a:gs>
                        <a:gs pos="99000">
                          <a:srgbClr val="4D0808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2060"/>
                        </a:gs>
                        <a:gs pos="51000">
                          <a:srgbClr val="7030A0"/>
                        </a:gs>
                        <a:gs pos="100000">
                          <a:srgbClr val="4D0808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39" name="Left Bracket 38"/>
          <p:cNvSpPr/>
          <p:nvPr/>
        </p:nvSpPr>
        <p:spPr>
          <a:xfrm rot="16200000">
            <a:off x="2207485" y="-1216887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/>
          <p:cNvSpPr/>
          <p:nvPr/>
        </p:nvSpPr>
        <p:spPr>
          <a:xfrm rot="16200000">
            <a:off x="3889591" y="-1216887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3377358" y="2948117"/>
            <a:ext cx="648329" cy="243185"/>
          </a:xfrm>
          <a:prstGeom prst="rightArrow">
            <a:avLst/>
          </a:prstGeom>
          <a:solidFill>
            <a:schemeClr val="bg1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2" name="Straight Arrow Connector 41"/>
          <p:cNvCxnSpPr>
            <a:stCxn id="58" idx="7"/>
          </p:cNvCxnSpPr>
          <p:nvPr/>
        </p:nvCxnSpPr>
        <p:spPr>
          <a:xfrm flipV="1">
            <a:off x="3004700" y="3284985"/>
            <a:ext cx="353408" cy="457656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arrow"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479589" y="3313647"/>
            <a:ext cx="12489" cy="893206"/>
          </a:xfrm>
          <a:prstGeom prst="straightConnector1">
            <a:avLst/>
          </a:prstGeom>
          <a:ln w="28575">
            <a:solidFill>
              <a:srgbClr val="874141"/>
            </a:solidFill>
            <a:tailEnd type="arrow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662363" y="3690701"/>
            <a:ext cx="4037573" cy="5355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Comic Sans MS" pitchFamily="66" charset="0"/>
              </a:rPr>
              <a:t>Several women leave the tomb just </a:t>
            </a:r>
            <a:r>
              <a:rPr lang="en-US" sz="1600" dirty="0">
                <a:latin typeface="Comic Sans MS" pitchFamily="66" charset="0"/>
              </a:rPr>
              <a:t>before boqer of ULB Sabbath</a:t>
            </a:r>
            <a:r>
              <a:rPr lang="en-US" sz="1600" dirty="0" smtClean="0">
                <a:latin typeface="Comic Sans MS" pitchFamily="66" charset="0"/>
              </a:rPr>
              <a:t>.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662364" y="4208658"/>
            <a:ext cx="4608512" cy="840230"/>
          </a:xfrm>
          <a:prstGeom prst="rect">
            <a:avLst/>
          </a:prstGeom>
          <a:solidFill>
            <a:srgbClr val="9900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FFFFCC"/>
                </a:solidFill>
                <a:latin typeface="Comic Sans MS" pitchFamily="66" charset="0"/>
              </a:rPr>
              <a:t>Question:  Were any of these men </a:t>
            </a:r>
            <a:br>
              <a:rPr lang="en-US" b="1" dirty="0" smtClean="0"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FFFFCC"/>
                </a:solidFill>
                <a:latin typeface="Comic Sans MS" pitchFamily="66" charset="0"/>
              </a:rPr>
              <a:t>or women “unclean” from touching a dead Body, or being in this tomb?</a:t>
            </a:r>
            <a:endParaRPr lang="en-U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54365" y="4731718"/>
            <a:ext cx="1552251" cy="102155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Comic Sans MS" pitchFamily="66" charset="0"/>
              </a:rPr>
              <a:t>At evening </a:t>
            </a:r>
            <a:r>
              <a:rPr lang="en-US" sz="2000" dirty="0" smtClean="0">
                <a:solidFill>
                  <a:srgbClr val="C00000"/>
                </a:solidFill>
                <a:latin typeface="Comic Sans MS" pitchFamily="66" charset="0"/>
              </a:rPr>
              <a:t>– after sunset!</a:t>
            </a:r>
            <a:endParaRPr lang="en-US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4041612" y="3356992"/>
            <a:ext cx="540632" cy="64807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  <a:effectLst>
            <a:glow rad="127000">
              <a:srgbClr val="0070C0">
                <a:alpha val="33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" descr="C:\Users\Rae\Desktop\women at tomb good sa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87" y="3467288"/>
            <a:ext cx="1240434" cy="1653415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Left Bracket 50"/>
          <p:cNvSpPr/>
          <p:nvPr/>
        </p:nvSpPr>
        <p:spPr>
          <a:xfrm rot="16200000">
            <a:off x="540647" y="-1216887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4242524" y="1594510"/>
            <a:ext cx="0" cy="1986187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930076" y="1598320"/>
            <a:ext cx="0" cy="1986187"/>
          </a:xfrm>
          <a:prstGeom prst="line">
            <a:avLst/>
          </a:prstGeom>
          <a:ln w="57150">
            <a:solidFill>
              <a:srgbClr val="874141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585372" y="1598320"/>
            <a:ext cx="0" cy="198618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334772" y="1598320"/>
            <a:ext cx="0" cy="1986187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7" descr="C:\Users\Rae\Desktop\wrapping cloths for burial edi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4132" y="4998517"/>
            <a:ext cx="1346944" cy="166178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5065092" y="5349115"/>
            <a:ext cx="6501928" cy="1200329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FFFF00"/>
                </a:solidFill>
                <a:latin typeface="Comic Sans MS" pitchFamily="66" charset="0"/>
              </a:rPr>
              <a:t>Mark </a:t>
            </a: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</a:rPr>
              <a:t>15:42-43  </a:t>
            </a:r>
            <a:r>
              <a:rPr lang="en-US" sz="1600" b="1" dirty="0" smtClean="0">
                <a:solidFill>
                  <a:srgbClr val="FFFFCC"/>
                </a:solidFill>
                <a:latin typeface="Comic Sans MS" pitchFamily="66" charset="0"/>
              </a:rPr>
              <a:t>And 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now when </a:t>
            </a:r>
            <a:r>
              <a:rPr lang="en-US" sz="1600" b="1" dirty="0">
                <a:solidFill>
                  <a:srgbClr val="FFFF00"/>
                </a:solidFill>
                <a:latin typeface="Comic Sans MS" pitchFamily="66" charset="0"/>
              </a:rPr>
              <a:t>the even was come, 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because </a:t>
            </a:r>
            <a:r>
              <a:rPr lang="en-US" sz="1600" b="1" dirty="0" smtClean="0">
                <a:solidFill>
                  <a:srgbClr val="FFFFCC"/>
                </a:solidFill>
                <a:latin typeface="Comic Sans MS" pitchFamily="66" charset="0"/>
              </a:rPr>
              <a:t/>
            </a:r>
            <a:br>
              <a:rPr lang="en-US" sz="1600" b="1" dirty="0" smtClean="0"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1600" b="1" dirty="0" smtClean="0">
                <a:solidFill>
                  <a:srgbClr val="FFFFCC"/>
                </a:solidFill>
                <a:latin typeface="Comic Sans MS" pitchFamily="66" charset="0"/>
              </a:rPr>
              <a:t>it 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was the preparation, that is, the day before </a:t>
            </a:r>
            <a:r>
              <a:rPr lang="en-US" sz="1600" b="1" dirty="0" smtClean="0">
                <a:solidFill>
                  <a:srgbClr val="FFFFCC"/>
                </a:solidFill>
                <a:latin typeface="Comic Sans MS" pitchFamily="66" charset="0"/>
              </a:rPr>
              <a:t>the [High] </a:t>
            </a:r>
            <a:r>
              <a:rPr lang="en-US" sz="1600" b="1" dirty="0" err="1">
                <a:solidFill>
                  <a:srgbClr val="FFFFCC"/>
                </a:solidFill>
                <a:latin typeface="Comic Sans MS" pitchFamily="66" charset="0"/>
              </a:rPr>
              <a:t>sabbath</a:t>
            </a:r>
            <a:r>
              <a:rPr lang="en-US" sz="1600" b="1" dirty="0" smtClean="0">
                <a:solidFill>
                  <a:srgbClr val="FFFFCC"/>
                </a:solidFill>
                <a:latin typeface="Comic Sans MS" pitchFamily="66" charset="0"/>
              </a:rPr>
              <a:t>,  </a:t>
            </a: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</a:rPr>
              <a:t>43</a:t>
            </a:r>
            <a:r>
              <a:rPr lang="en-US" sz="1600" b="1" dirty="0" smtClean="0">
                <a:solidFill>
                  <a:srgbClr val="FFFFCC"/>
                </a:solidFill>
                <a:latin typeface="Comic Sans MS" pitchFamily="66" charset="0"/>
              </a:rPr>
              <a:t> </a:t>
            </a:r>
            <a:r>
              <a:rPr lang="en-US" sz="1600" b="1" dirty="0">
                <a:solidFill>
                  <a:srgbClr val="00B0F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Joseph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 of Arimathaea, an </a:t>
            </a:r>
            <a:r>
              <a:rPr lang="en-US" sz="1600" b="1" dirty="0" err="1">
                <a:solidFill>
                  <a:srgbClr val="FFFFCC"/>
                </a:solidFill>
                <a:latin typeface="Comic Sans MS" pitchFamily="66" charset="0"/>
              </a:rPr>
              <a:t>honourable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rgbClr val="FFFFCC"/>
                </a:solidFill>
                <a:latin typeface="Comic Sans MS" pitchFamily="66" charset="0"/>
              </a:rPr>
              <a:t>counselor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, which also waited for the kingdom of </a:t>
            </a:r>
            <a:r>
              <a:rPr lang="en-US" sz="1600" b="1" dirty="0" smtClean="0">
                <a:solidFill>
                  <a:srgbClr val="FFFFCC"/>
                </a:solidFill>
                <a:latin typeface="Comic Sans MS" pitchFamily="66" charset="0"/>
              </a:rPr>
              <a:t>Elohim, 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came, and </a:t>
            </a:r>
            <a:r>
              <a:rPr lang="en-US" sz="1600" b="1" dirty="0">
                <a:solidFill>
                  <a:srgbClr val="00B0F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went in boldly unto Pilate, and craved the body of </a:t>
            </a:r>
            <a:r>
              <a:rPr lang="en-US" sz="1600" b="1" dirty="0" smtClean="0">
                <a:solidFill>
                  <a:srgbClr val="00B0F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Yahusha.</a:t>
            </a:r>
            <a:endParaRPr lang="en-US" sz="1600" b="1" dirty="0">
              <a:solidFill>
                <a:srgbClr val="00B0F0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pic>
        <p:nvPicPr>
          <p:cNvPr id="59" name="Picture 3" descr="C:\Users\Rae\Desktop\2.21 desktop art\joseph gets bod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21" y="3865739"/>
            <a:ext cx="1034536" cy="208354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/>
          <p:nvPr/>
        </p:nvCxnSpPr>
        <p:spPr>
          <a:xfrm>
            <a:off x="11062964" y="1594510"/>
            <a:ext cx="0" cy="1927242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 rot="20700000">
            <a:off x="162381" y="420662"/>
            <a:ext cx="2173449" cy="578882"/>
          </a:xfrm>
          <a:prstGeom prst="roundRect">
            <a:avLst>
              <a:gd name="adj" fmla="val 22117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470232" y="1598320"/>
            <a:ext cx="0" cy="1927242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9136" y="1275623"/>
            <a:ext cx="2079022" cy="2038023"/>
          </a:xfrm>
          <a:prstGeom prst="cloudCallout">
            <a:avLst>
              <a:gd name="adj1" fmla="val 95773"/>
              <a:gd name="adj2" fmla="val 39025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omic Sans MS" pitchFamily="66" charset="0"/>
              </a:rPr>
              <a:t>Timespan between death and sealing of the tomb.</a:t>
            </a:r>
            <a:endParaRPr lang="en-US" dirty="0">
              <a:latin typeface="Comic Sans MS" pitchFamily="66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1869443" y="3191303"/>
            <a:ext cx="1290613" cy="45372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>
            <a:glow rad="127000">
              <a:srgbClr val="0070C0">
                <a:alpha val="33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 descr="C:\Users\Rae\Desktop\2.21 desktop art\joseph ask for bod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24" y="3580697"/>
            <a:ext cx="1105820" cy="110582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254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16397" y="2892624"/>
            <a:ext cx="1177479" cy="1258256"/>
            <a:chOff x="1216397" y="2892624"/>
            <a:chExt cx="1177479" cy="1258256"/>
          </a:xfrm>
        </p:grpSpPr>
        <p:pic>
          <p:nvPicPr>
            <p:cNvPr id="52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54365" y="2892624"/>
              <a:ext cx="882986" cy="1258256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1216397" y="3760249"/>
              <a:ext cx="1177479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FFFCC"/>
                  </a:solidFill>
                  <a:latin typeface="Comic Sans MS" pitchFamily="66" charset="0"/>
                </a:rPr>
                <a:t>9</a:t>
              </a:r>
              <a:r>
                <a:rPr lang="en-US" sz="1400" b="1" baseline="30000" dirty="0" smtClean="0">
                  <a:solidFill>
                    <a:srgbClr val="FFFFCC"/>
                  </a:solidFill>
                  <a:latin typeface="Comic Sans MS" pitchFamily="66" charset="0"/>
                </a:rPr>
                <a:t>th</a:t>
              </a:r>
              <a:r>
                <a:rPr lang="en-US" sz="1400" b="1" dirty="0" smtClean="0">
                  <a:solidFill>
                    <a:srgbClr val="FFFFCC"/>
                  </a:solidFill>
                  <a:latin typeface="Comic Sans MS" pitchFamily="66" charset="0"/>
                </a:rPr>
                <a:t> H</a:t>
              </a:r>
              <a:r>
                <a:rPr lang="en-US" sz="1100" b="1" dirty="0" smtClean="0">
                  <a:solidFill>
                    <a:srgbClr val="FFFFCC"/>
                  </a:solidFill>
                  <a:latin typeface="Comic Sans MS" pitchFamily="66" charset="0"/>
                </a:rPr>
                <a:t>R</a:t>
              </a:r>
              <a:endParaRPr lang="en-US" sz="1400" b="1" dirty="0">
                <a:solidFill>
                  <a:srgbClr val="FFFFCC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44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2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71033" y="6498117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663300"/>
                </a:solidFill>
              </a:rPr>
              <a:pPr/>
              <a:t>4</a:t>
            </a:fld>
            <a:endParaRPr lang="en-US" b="1" dirty="0">
              <a:solidFill>
                <a:srgbClr val="6633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696240"/>
              </p:ext>
            </p:extLst>
          </p:nvPr>
        </p:nvGraphicFramePr>
        <p:xfrm>
          <a:off x="261765" y="908720"/>
          <a:ext cx="11737304" cy="576060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96143"/>
                <a:gridCol w="1224136"/>
                <a:gridCol w="9217025"/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en-US" sz="7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Rounded MT Bold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Rounded MT Bold" pitchFamily="34" charset="0"/>
                        </a:rPr>
                        <a:t>Section</a:t>
                      </a:r>
                      <a:endParaRPr 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Rounded MT Bold" pitchFamily="34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Rounded MT Bold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Rounded MT Bold" pitchFamily="34" charset="0"/>
                        </a:rPr>
                        <a:t>Slides</a:t>
                      </a:r>
                      <a:endParaRPr 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Rounded MT Bold" pitchFamily="34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Rounded MT Bold" pitchFamily="34" charset="0"/>
                        </a:rPr>
                        <a:t>  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Rounded MT Bold" pitchFamily="34" charset="0"/>
                        </a:rPr>
                        <a:t>Content of Topic</a:t>
                      </a:r>
                      <a:endParaRPr 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Rounded MT Bold" pitchFamily="34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Review</a:t>
                      </a:r>
                      <a:r>
                        <a:rPr lang="en-US" sz="2000" b="1" baseline="0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5-9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Review of Calendar Principle: “day/date” or “locked/unlocked”</a:t>
                      </a:r>
                      <a:br>
                        <a:rPr lang="en-US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</a:br>
                      <a:r>
                        <a:rPr lang="en-US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#1) Review of Joshua’s Covenant Calendar (entrance into the land)</a:t>
                      </a:r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#2) Review of Moses’ Covenant Calendar (departure from Egypt)</a:t>
                      </a:r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#3) Review Enoch’s Calendar (in comparison to Moses)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Review 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10-18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12.1 Review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#4</a:t>
                      </a: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: Enoch’s Delay of Wave Sheaf due to “Uncleanness”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12.2 Review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#4</a:t>
                      </a: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: Enoch’s Delay of Shavuot from faulty Omer Count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19-28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Enoch’s Plan to Devastate the Foundation</a:t>
                      </a:r>
                      <a:r>
                        <a:rPr lang="en-U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of Salvation </a:t>
                      </a:r>
                      <a:r>
                        <a:rPr lang="en-US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(Intro: 20-28)</a:t>
                      </a:r>
                      <a:r>
                        <a:rPr lang="en-U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13.1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29-34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A Closer Look at </a:t>
                      </a:r>
                      <a:r>
                        <a:rPr lang="en-U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the Passion Week </a:t>
                      </a:r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Times, Dates &amp; Twilights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736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13.2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35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Overview of Scriptural Patterns for Passover of Egypt &amp; Yahusha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791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13.3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36-40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Overview for Section on</a:t>
                      </a:r>
                      <a:r>
                        <a:rPr lang="en-U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Passion Events: Passover to Wave Sheaf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13.4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9900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41-71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9900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9900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  <a:reflection blurRad="6350" stA="55000" endA="300" endPos="45500" dir="5400000" sy="-100000" algn="bl" rotWithShape="0"/>
                          </a:effectLst>
                          <a:latin typeface="Comic Sans MS" pitchFamily="66" charset="0"/>
                        </a:rPr>
                        <a:t>Yahuah’s Six Post-Resurrection Appearances </a:t>
                      </a:r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(5-Abib 18; 1-Abib</a:t>
                      </a:r>
                      <a:r>
                        <a:rPr lang="en-U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26)</a:t>
                      </a:r>
                      <a:endParaRPr lang="en-US" sz="2000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13.5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72-80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Putting</a:t>
                      </a:r>
                      <a:r>
                        <a:rPr lang="en-U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It All Together (Enoch’s Abib 26</a:t>
                      </a:r>
                      <a:r>
                        <a:rPr lang="en-US" sz="20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th</a:t>
                      </a:r>
                      <a:r>
                        <a:rPr lang="en-US" sz="2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Wave Sheaf Crumbles)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620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13.6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81-85</a:t>
                      </a:r>
                      <a:endParaRPr lang="en-US" sz="20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Conclusion: Foundation of Salvation &amp; Enoch’s Continuous Battle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053852" y="109081"/>
            <a:ext cx="10081118" cy="718614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3600" b="1" i="1" dirty="0" smtClean="0">
                <a:ln>
                  <a:solidFill>
                    <a:srgbClr val="0000FF"/>
                  </a:solidFill>
                </a:ln>
                <a:latin typeface="Comic Sans MS" panose="030F0702030302020204" pitchFamily="66" charset="0"/>
              </a:rPr>
              <a:t>Part #6  Mapping the Discussion Topics</a:t>
            </a:r>
            <a:endParaRPr lang="en-CA" sz="3600" b="1" i="1" dirty="0">
              <a:ln>
                <a:solidFill>
                  <a:srgbClr val="0000FF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8" name="Picture 3" descr="C:\Users\Rae\Desktop\2.14 Joshua-Enoch - new 18 Feb 2019\Enoch art\barley &amp; wheat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635" y="1196752"/>
            <a:ext cx="162452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Rae\Desktop\2.14 Joshua-Enoch - new 18 Feb 2019\Enoch art\barley &amp; wheat png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74932" y="4731806"/>
            <a:ext cx="1557909" cy="210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Rae\Desktop\2.14 Joshua-Enoch - new 18 Feb 2019\Enoch art\barley &amp; wheat png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98868" y="1077936"/>
            <a:ext cx="1557909" cy="210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8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9132220" y="1634171"/>
            <a:ext cx="3456384" cy="2149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8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11126762" y="1588691"/>
            <a:ext cx="0" cy="1927242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7" descr="C:\Users\Rae\Desktop\women prepare spic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210" y="4077072"/>
            <a:ext cx="3048000" cy="1524000"/>
          </a:xfrm>
          <a:prstGeom prst="ellipse">
            <a:avLst/>
          </a:prstGeom>
          <a:ln>
            <a:noFill/>
          </a:ln>
          <a:effectLst>
            <a:glow rad="203200">
              <a:srgbClr val="FF33CC">
                <a:alpha val="41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lowchart: Merge 40"/>
          <p:cNvSpPr/>
          <p:nvPr/>
        </p:nvSpPr>
        <p:spPr>
          <a:xfrm>
            <a:off x="5950396" y="3313646"/>
            <a:ext cx="1552317" cy="850556"/>
          </a:xfrm>
          <a:prstGeom prst="flowChartMerge">
            <a:avLst/>
          </a:prstGeom>
          <a:gradFill flip="none" rotWithShape="1">
            <a:gsLst>
              <a:gs pos="66000">
                <a:schemeClr val="bg1"/>
              </a:gs>
              <a:gs pos="35000">
                <a:srgbClr val="FF9999"/>
              </a:gs>
              <a:gs pos="98000">
                <a:srgbClr val="FF0066"/>
              </a:gs>
            </a:gsLst>
            <a:lin ang="16200000" scaled="1"/>
            <a:tileRect/>
          </a:gradFill>
          <a:ln>
            <a:solidFill>
              <a:srgbClr val="87414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80972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40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3" name="Content Placeholder 6"/>
          <p:cNvSpPr txBox="1">
            <a:spLocks/>
          </p:cNvSpPr>
          <p:nvPr/>
        </p:nvSpPr>
        <p:spPr>
          <a:xfrm>
            <a:off x="2205980" y="253785"/>
            <a:ext cx="9183166" cy="1086983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itchFamily="34" charset="0"/>
              <a:buNone/>
            </a:pPr>
            <a:r>
              <a:rPr lang="en-US" sz="2800" b="1" dirty="0" smtClean="0">
                <a:solidFill>
                  <a:srgbClr val="990033"/>
                </a:solidFill>
                <a:latin typeface="Comic Sans MS" pitchFamily="66" charset="0"/>
                <a:cs typeface="Calibri" pitchFamily="34" charset="0"/>
              </a:rPr>
              <a:t>Visits of Mary Magdalene to the Tomb of 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  <a:cs typeface="Calibri" pitchFamily="34" charset="0"/>
              </a:rPr>
              <a:t>Yahusha</a:t>
            </a:r>
          </a:p>
          <a:p>
            <a:pPr marL="0" indent="0" algn="ctr">
              <a:lnSpc>
                <a:spcPct val="100000"/>
              </a:lnSpc>
              <a:buFont typeface="Arial" pitchFamily="34" charset="0"/>
              <a:buNone/>
            </a:pPr>
            <a:r>
              <a:rPr lang="en-US" sz="1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omic Sans MS" pitchFamily="66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omic Sans MS" pitchFamily="66" charset="0"/>
                <a:cs typeface="Calibri" pitchFamily="34" charset="0"/>
              </a:rPr>
              <a:t/>
            </a:r>
            <a:br>
              <a:rPr lang="en-US" sz="2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omic Sans MS" pitchFamily="66" charset="0"/>
                <a:cs typeface="Calibri" pitchFamily="34" charset="0"/>
              </a:rPr>
            </a:br>
            <a:r>
              <a:rPr lang="en-US" sz="2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omic Sans MS" pitchFamily="66" charset="0"/>
                <a:cs typeface="Calibri" pitchFamily="34" charset="0"/>
              </a:rPr>
              <a:t>1)  Inspection at Tomb 4</a:t>
            </a:r>
            <a:r>
              <a:rPr lang="en-US" sz="2000" baseline="30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omic Sans MS" pitchFamily="66" charset="0"/>
                <a:cs typeface="Calibri" pitchFamily="34" charset="0"/>
              </a:rPr>
              <a:t>th</a:t>
            </a:r>
            <a:r>
              <a:rPr lang="en-US" sz="2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omic Sans MS" pitchFamily="66" charset="0"/>
                <a:cs typeface="Calibri" pitchFamily="34" charset="0"/>
              </a:rPr>
              <a:t> Cycle   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  <a:cs typeface="Calibri" pitchFamily="34" charset="0"/>
              </a:rPr>
              <a:t>2)  Mary’s Return to Tomb on 7</a:t>
            </a:r>
            <a:r>
              <a:rPr lang="en-US" sz="2000" baseline="30000" dirty="0" smtClean="0">
                <a:solidFill>
                  <a:srgbClr val="002060"/>
                </a:solidFill>
                <a:latin typeface="Comic Sans MS" pitchFamily="66" charset="0"/>
                <a:cs typeface="Calibri" pitchFamily="34" charset="0"/>
              </a:rPr>
              <a:t>th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  <a:cs typeface="Calibri" pitchFamily="34" charset="0"/>
              </a:rPr>
              <a:t> Cycle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398433"/>
              </p:ext>
            </p:extLst>
          </p:nvPr>
        </p:nvGraphicFramePr>
        <p:xfrm>
          <a:off x="2500192" y="1700808"/>
          <a:ext cx="8582600" cy="162349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9844"/>
                <a:gridCol w="227666"/>
                <a:gridCol w="218755"/>
                <a:gridCol w="218755"/>
                <a:gridCol w="218755"/>
                <a:gridCol w="218755"/>
                <a:gridCol w="218755"/>
                <a:gridCol w="218755"/>
                <a:gridCol w="416560"/>
                <a:gridCol w="416560"/>
                <a:gridCol w="416560"/>
                <a:gridCol w="416560"/>
                <a:gridCol w="416560"/>
                <a:gridCol w="416560"/>
                <a:gridCol w="416560"/>
                <a:gridCol w="416560"/>
                <a:gridCol w="437510"/>
                <a:gridCol w="437510"/>
                <a:gridCol w="437510"/>
                <a:gridCol w="437510"/>
                <a:gridCol w="218755"/>
                <a:gridCol w="218755"/>
                <a:gridCol w="218755"/>
                <a:gridCol w="218755"/>
                <a:gridCol w="218755"/>
                <a:gridCol w="218755"/>
                <a:gridCol w="218755"/>
                <a:gridCol w="218755"/>
              </a:tblGrid>
              <a:tr h="673838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[Wed 14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Passover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[Thurs 15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ULB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 Sabbath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[Fri 16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Prep. Day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Day </a:t>
                      </a:r>
                      <a:br>
                        <a:rPr lang="en-US" sz="16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Sabbath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 smtClean="0">
                          <a:latin typeface="Comic Sans MS" pitchFamily="66" charset="0"/>
                        </a:rPr>
                        <a:t>]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[Sun 18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 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Wave Sheaf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28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2000">
                          <a:srgbClr val="FF0066"/>
                        </a:gs>
                        <a:gs pos="61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32000">
                          <a:srgbClr val="FFF200"/>
                        </a:gs>
                        <a:gs pos="77000">
                          <a:srgbClr val="FF7A00"/>
                        </a:gs>
                        <a:gs pos="99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2060"/>
                        </a:gs>
                        <a:gs pos="51000">
                          <a:srgbClr val="7030A0"/>
                        </a:gs>
                        <a:gs pos="100000">
                          <a:srgbClr val="4D0808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0D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1000">
                          <a:srgbClr val="FF0066"/>
                        </a:gs>
                        <a:gs pos="61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2000">
                          <a:srgbClr val="FFF200"/>
                        </a:gs>
                        <a:gs pos="77000">
                          <a:srgbClr val="FF7A00"/>
                        </a:gs>
                        <a:gs pos="99000">
                          <a:srgbClr val="4D0808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2060"/>
                        </a:gs>
                        <a:gs pos="51000">
                          <a:srgbClr val="7030A0"/>
                        </a:gs>
                        <a:gs pos="100000">
                          <a:srgbClr val="4D0808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2060"/>
                        </a:gs>
                        <a:gs pos="37000">
                          <a:srgbClr val="0A128C"/>
                        </a:gs>
                        <a:gs pos="66000">
                          <a:srgbClr val="181CC7"/>
                        </a:gs>
                        <a:gs pos="84000">
                          <a:srgbClr val="990033"/>
                        </a:gs>
                        <a:gs pos="100000">
                          <a:srgbClr val="FFFF99"/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46" name="Left Bracket 45"/>
          <p:cNvSpPr/>
          <p:nvPr/>
        </p:nvSpPr>
        <p:spPr>
          <a:xfrm rot="16200000">
            <a:off x="6430821" y="2637574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FF0066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/>
          <p:cNvSpPr/>
          <p:nvPr/>
        </p:nvSpPr>
        <p:spPr>
          <a:xfrm rot="16200000">
            <a:off x="8112927" y="2637574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FF0066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eft Bracket 51"/>
          <p:cNvSpPr/>
          <p:nvPr/>
        </p:nvSpPr>
        <p:spPr>
          <a:xfrm rot="16200000">
            <a:off x="4763983" y="2637574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FF0066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245422" y="5661248"/>
            <a:ext cx="3225254" cy="8402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Comic Sans MS" pitchFamily="66" charset="0"/>
              </a:rPr>
              <a:t>Abib 16 – Preparation Day </a:t>
            </a:r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is the </a:t>
            </a:r>
            <a:r>
              <a:rPr lang="en-US" b="1" dirty="0" smtClean="0">
                <a:solidFill>
                  <a:srgbClr val="FF0066"/>
                </a:solidFill>
                <a:latin typeface="Comic Sans MS" pitchFamily="66" charset="0"/>
              </a:rPr>
              <a:t>only cycle </a:t>
            </a:r>
            <a:r>
              <a:rPr lang="en-US" dirty="0" smtClean="0">
                <a:latin typeface="Comic Sans MS" pitchFamily="66" charset="0"/>
              </a:rPr>
              <a:t>the ladies had to prepare the spices.</a:t>
            </a:r>
            <a:endParaRPr lang="en-US" dirty="0">
              <a:latin typeface="Comic Sans MS" pitchFamily="66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9110228" y="3411463"/>
            <a:ext cx="118274" cy="868600"/>
          </a:xfrm>
          <a:prstGeom prst="straightConnector1">
            <a:avLst/>
          </a:prstGeom>
          <a:ln w="28575">
            <a:solidFill>
              <a:srgbClr val="990033"/>
            </a:solidFill>
            <a:tailEnd type="arrow"/>
          </a:ln>
          <a:effectLst>
            <a:glow rad="127000">
              <a:srgbClr val="FF99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1969" y="3662331"/>
            <a:ext cx="2059055" cy="1372703"/>
          </a:xfrm>
          <a:prstGeom prst="ellipse">
            <a:avLst/>
          </a:prstGeom>
          <a:ln>
            <a:noFill/>
          </a:ln>
          <a:effectLst>
            <a:glow rad="203200">
              <a:srgbClr val="874141">
                <a:alpha val="56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8553766" y="5085184"/>
            <a:ext cx="3085261" cy="10895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omic Sans MS" pitchFamily="66" charset="0"/>
              </a:rPr>
              <a:t>Mary Magdalene arrives back at the tomb on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Abib 17 – the 4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 Roman Watch of the night.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19889" y="5855517"/>
            <a:ext cx="1878380" cy="8402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omic Sans MS" pitchFamily="66" charset="0"/>
              </a:rPr>
              <a:t>Just before boqer of ULB Sabbath.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9757" y="4333336"/>
            <a:ext cx="2419322" cy="23360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omic Sans MS" pitchFamily="66" charset="0"/>
              </a:rPr>
              <a:t>This timeline is governed from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the time Mary Magdalene left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the tomb the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“night” of Abib 14; returning back to the tomb the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“night” of Abib 17.</a:t>
            </a:r>
            <a:endParaRPr lang="en-US" dirty="0">
              <a:latin typeface="Comic Sans MS" pitchFamily="66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3870399" y="3356992"/>
            <a:ext cx="158931" cy="911496"/>
          </a:xfrm>
          <a:prstGeom prst="straightConnector1">
            <a:avLst/>
          </a:prstGeom>
          <a:ln w="28575">
            <a:solidFill>
              <a:srgbClr val="990033"/>
            </a:solidFill>
            <a:tailEnd type="arrow"/>
          </a:ln>
          <a:effectLst>
            <a:glow rad="127000">
              <a:srgbClr val="0070C0">
                <a:alpha val="33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4" descr="C:\Users\Rae\Desktop\women at tomb good sa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276" y="3789040"/>
            <a:ext cx="1485946" cy="1980666"/>
          </a:xfrm>
          <a:prstGeom prst="ellipse">
            <a:avLst/>
          </a:prstGeom>
          <a:ln>
            <a:noFill/>
          </a:ln>
          <a:effectLst>
            <a:glow rad="165100">
              <a:srgbClr val="0070C0">
                <a:alpha val="51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-26268" y="2533136"/>
            <a:ext cx="280318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omic Sans MS" pitchFamily="66" charset="0"/>
              </a:rPr>
              <a:t>There are several women mentioned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in these events. </a:t>
            </a:r>
          </a:p>
          <a:p>
            <a:pPr algn="ctr">
              <a:lnSpc>
                <a:spcPct val="90000"/>
              </a:lnSpc>
            </a:pPr>
            <a:r>
              <a:rPr lang="en-US" sz="1000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solidFill>
                  <a:srgbClr val="990033"/>
                </a:solidFill>
                <a:latin typeface="Comic Sans MS" pitchFamily="66" charset="0"/>
              </a:rPr>
              <a:t>Mary Magdalene</a:t>
            </a:r>
            <a:br>
              <a:rPr lang="en-US" dirty="0" smtClean="0">
                <a:solidFill>
                  <a:srgbClr val="990033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990033"/>
                </a:solidFill>
                <a:latin typeface="Comic Sans MS" pitchFamily="66" charset="0"/>
              </a:rPr>
              <a:t> is spoken of the most – more than the disciples.</a:t>
            </a:r>
            <a:endParaRPr lang="en-US" dirty="0">
              <a:solidFill>
                <a:srgbClr val="990033"/>
              </a:solidFill>
              <a:latin typeface="Comic Sans MS" pitchFamily="66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4242524" y="1594510"/>
            <a:ext cx="0" cy="1986187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930076" y="1598320"/>
            <a:ext cx="0" cy="1986187"/>
          </a:xfrm>
          <a:prstGeom prst="line">
            <a:avLst/>
          </a:prstGeom>
          <a:ln w="57150">
            <a:solidFill>
              <a:srgbClr val="874141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585372" y="1598320"/>
            <a:ext cx="0" cy="198618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9334772" y="1598320"/>
            <a:ext cx="0" cy="1986187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9926810" y="2251869"/>
            <a:ext cx="2288283" cy="1279035"/>
            <a:chOff x="9926810" y="2251869"/>
            <a:chExt cx="2288283" cy="1279035"/>
          </a:xfrm>
        </p:grpSpPr>
        <p:sp>
          <p:nvSpPr>
            <p:cNvPr id="64" name="TextBox 63"/>
            <p:cNvSpPr txBox="1"/>
            <p:nvPr/>
          </p:nvSpPr>
          <p:spPr>
            <a:xfrm>
              <a:off x="9926810" y="2251869"/>
              <a:ext cx="2154367" cy="1279035"/>
            </a:xfrm>
            <a:prstGeom prst="cloudCallout">
              <a:avLst>
                <a:gd name="adj1" fmla="val -72920"/>
                <a:gd name="adj2" fmla="val 23872"/>
              </a:avLst>
            </a:prstGeom>
            <a:solidFill>
              <a:srgbClr val="FFFF99"/>
            </a:solidFill>
            <a:ln w="38100">
              <a:solidFill>
                <a:srgbClr val="FF0066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>
              <a:spAutoFit/>
              <a:sp3d extrusionH="57150">
                <a:bevelT w="38100" h="38100" prst="angle"/>
              </a:sp3d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latin typeface="Comic Sans MS" pitchFamily="66" charset="0"/>
              </a:endParaRPr>
            </a:p>
            <a:p>
              <a:pPr algn="ctr">
                <a:lnSpc>
                  <a:spcPct val="90000"/>
                </a:lnSpc>
              </a:pPr>
              <a:endParaRPr lang="en-US" dirty="0">
                <a:latin typeface="Comic Sans MS" pitchFamily="66" charset="0"/>
              </a:endParaRPr>
            </a:p>
            <a:p>
              <a:pPr algn="ctr">
                <a:lnSpc>
                  <a:spcPct val="90000"/>
                </a:lnSpc>
              </a:pPr>
              <a:endParaRPr lang="en-US" dirty="0">
                <a:latin typeface="Comic Sans MS" pitchFamily="66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939352" y="2378263"/>
              <a:ext cx="2275741" cy="97872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  <a:sp3d extrusionH="57150">
                <a:bevelT w="38100" h="38100" prst="angle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 smtClean="0">
                  <a:latin typeface="Comic Sans MS" pitchFamily="66" charset="0"/>
                </a:rPr>
                <a:t>Other women </a:t>
              </a:r>
              <a:br>
                <a:rPr lang="en-US" sz="1600" dirty="0" smtClean="0">
                  <a:latin typeface="Comic Sans MS" pitchFamily="66" charset="0"/>
                </a:rPr>
              </a:br>
              <a:r>
                <a:rPr lang="en-US" sz="1600" dirty="0" smtClean="0">
                  <a:latin typeface="Comic Sans MS" pitchFamily="66" charset="0"/>
                </a:rPr>
                <a:t>did not arrive </a:t>
              </a:r>
              <a:br>
                <a:rPr lang="en-US" sz="1600" dirty="0" smtClean="0">
                  <a:latin typeface="Comic Sans MS" pitchFamily="66" charset="0"/>
                </a:rPr>
              </a:br>
              <a:r>
                <a:rPr lang="en-US" sz="1600" dirty="0" smtClean="0">
                  <a:latin typeface="Comic Sans MS" pitchFamily="66" charset="0"/>
                </a:rPr>
                <a:t>until sunrise.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 smtClean="0">
                  <a:latin typeface="Comic Sans MS" pitchFamily="66" charset="0"/>
                </a:rPr>
                <a:t>[Mark 16:2]</a:t>
              </a:r>
              <a:endParaRPr lang="en-US" sz="1600" dirty="0">
                <a:latin typeface="Comic Sans MS" pitchFamily="66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 rot="20700000">
            <a:off x="162381" y="721092"/>
            <a:ext cx="2173449" cy="578882"/>
          </a:xfrm>
          <a:prstGeom prst="roundRect">
            <a:avLst>
              <a:gd name="adj" fmla="val 22117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470232" y="1598320"/>
            <a:ext cx="0" cy="1927242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9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6" grpId="0" animBg="1"/>
      <p:bldP spid="47" grpId="0" animBg="1"/>
      <p:bldP spid="52" grpId="0" animBg="1"/>
      <p:bldP spid="53" grpId="0"/>
      <p:bldP spid="57" grpId="0"/>
      <p:bldP spid="5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/>
          <p:cNvSpPr>
            <a:spLocks noGrp="1"/>
          </p:cNvSpPr>
          <p:nvPr>
            <p:ph type="body" idx="1"/>
          </p:nvPr>
        </p:nvSpPr>
        <p:spPr>
          <a:xfrm>
            <a:off x="1053852" y="980728"/>
            <a:ext cx="4941103" cy="936104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Bundle of </a:t>
            </a:r>
            <a:r>
              <a:rPr lang="en-US" sz="2000" b="1" dirty="0" smtClean="0">
                <a:solidFill>
                  <a:srgbClr val="0000FF"/>
                </a:solidFill>
                <a:effectLst>
                  <a:glow rad="101600">
                    <a:srgbClr val="FFFF00"/>
                  </a:glow>
                </a:effectLst>
                <a:latin typeface="Comic Sans MS" pitchFamily="66" charset="0"/>
              </a:rPr>
              <a:t>5 Appearances </a:t>
            </a:r>
            <a:r>
              <a:rPr lang="en-US" sz="2000" b="1" dirty="0" smtClean="0">
                <a:latin typeface="Comic Sans MS" pitchFamily="66" charset="0"/>
              </a:rPr>
              <a:t>from just before boqer of </a:t>
            </a:r>
            <a:r>
              <a:rPr lang="en-US" sz="1600" b="1" dirty="0" smtClean="0">
                <a:latin typeface="Comic Sans MS" pitchFamily="66" charset="0"/>
              </a:rPr>
              <a:t>[Sun]</a:t>
            </a:r>
            <a:r>
              <a:rPr lang="en-US" sz="2000" b="1" dirty="0" smtClean="0">
                <a:latin typeface="Comic Sans MS" pitchFamily="66" charset="0"/>
              </a:rPr>
              <a:t> Wave Sheaf to the early Night Season of Abib 18</a:t>
            </a:r>
            <a:r>
              <a:rPr lang="en-US" sz="2000" b="1" baseline="30000" dirty="0" smtClean="0">
                <a:latin typeface="Comic Sans MS" pitchFamily="66" charset="0"/>
              </a:rPr>
              <a:t>th</a:t>
            </a:r>
            <a:r>
              <a:rPr lang="en-US" sz="2000" b="1" dirty="0" smtClean="0">
                <a:latin typeface="Comic Sans MS" pitchFamily="66" charset="0"/>
              </a:rPr>
              <a:t>.</a:t>
            </a:r>
            <a:endParaRPr lang="en-US" sz="2000" b="1" dirty="0">
              <a:latin typeface="Comic Sans MS" pitchFamily="66" charset="0"/>
            </a:endParaRPr>
          </a:p>
        </p:txBody>
      </p:sp>
      <p:sp>
        <p:nvSpPr>
          <p:cNvPr id="17" name="Content Placeholder 8"/>
          <p:cNvSpPr>
            <a:spLocks noGrp="1"/>
          </p:cNvSpPr>
          <p:nvPr>
            <p:ph sz="half" idx="2"/>
          </p:nvPr>
        </p:nvSpPr>
        <p:spPr>
          <a:xfrm>
            <a:off x="1293813" y="2036810"/>
            <a:ext cx="4701142" cy="4632550"/>
          </a:xfrm>
        </p:spPr>
        <p:txBody>
          <a:bodyPr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2438" indent="-457200">
              <a:buFont typeface="+mj-lt"/>
              <a:buAutoNum type="arabicPeriod"/>
            </a:pPr>
            <a:r>
              <a:rPr lang="en-US" dirty="0" smtClean="0"/>
              <a:t>Mary Magdalene [1]:  Closing hours of Sabbath Abib 17 Mary sees </a:t>
            </a: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at the tomb. </a:t>
            </a:r>
          </a:p>
          <a:p>
            <a:pPr marL="452438" indent="-457200">
              <a:buFont typeface="+mj-lt"/>
              <a:buAutoNum type="arabicPeriod"/>
            </a:pPr>
            <a:r>
              <a:rPr lang="en-US" dirty="0" smtClean="0"/>
              <a:t>Other Women [3]:  Abib 18 just after sunrise three other women on their way back to the city are visited by </a:t>
            </a:r>
            <a:r>
              <a:rPr lang="en-US" b="1" dirty="0" smtClean="0">
                <a:solidFill>
                  <a:srgbClr val="0070C0"/>
                </a:solidFill>
              </a:rPr>
              <a:t>Yahusha.</a:t>
            </a:r>
          </a:p>
          <a:p>
            <a:pPr marL="452438" indent="-457200">
              <a:buFont typeface="+mj-lt"/>
              <a:buAutoNum type="arabicPeriod"/>
            </a:pPr>
            <a:r>
              <a:rPr lang="en-US" dirty="0" smtClean="0"/>
              <a:t>Peter [1]:  Paul documents </a:t>
            </a:r>
            <a:r>
              <a:rPr lang="en-US" sz="2100" dirty="0" smtClean="0"/>
              <a:t>(1 </a:t>
            </a:r>
            <a:r>
              <a:rPr lang="en-US" sz="2100" dirty="0" err="1" smtClean="0"/>
              <a:t>Cor</a:t>
            </a:r>
            <a:r>
              <a:rPr lang="en-US" sz="2100" dirty="0" smtClean="0"/>
              <a:t> 15:5; Luke 24:34)</a:t>
            </a:r>
            <a:r>
              <a:rPr lang="en-US" dirty="0" smtClean="0"/>
              <a:t> that Peter was the </a:t>
            </a:r>
            <a:r>
              <a:rPr lang="en-US" b="1" u="sng" dirty="0" smtClean="0"/>
              <a:t>first</a:t>
            </a:r>
            <a:r>
              <a:rPr lang="en-US" dirty="0" smtClean="0"/>
              <a:t> disciple to see </a:t>
            </a:r>
            <a:r>
              <a:rPr lang="en-US" b="1" dirty="0" smtClean="0">
                <a:solidFill>
                  <a:srgbClr val="0070C0"/>
                </a:solidFill>
              </a:rPr>
              <a:t>Yahusha.</a:t>
            </a:r>
          </a:p>
          <a:p>
            <a:pPr marL="452438" indent="-457200">
              <a:buFont typeface="+mj-lt"/>
              <a:buAutoNum type="arabicPeriod"/>
            </a:pPr>
            <a:r>
              <a:rPr lang="en-US" dirty="0" smtClean="0"/>
              <a:t>Emmaus men [2]:  After [6:02 </a:t>
            </a:r>
            <a:r>
              <a:rPr lang="en-US" sz="1800" dirty="0" smtClean="0"/>
              <a:t>PM</a:t>
            </a:r>
            <a:r>
              <a:rPr lang="en-US" dirty="0" smtClean="0"/>
              <a:t>] sunset [ereb] </a:t>
            </a:r>
            <a:r>
              <a:rPr lang="en-US" b="1" dirty="0" smtClean="0">
                <a:solidFill>
                  <a:srgbClr val="0070C0"/>
                </a:solidFill>
              </a:rPr>
              <a:t>Yahusha</a:t>
            </a:r>
            <a:r>
              <a:rPr lang="en-US" dirty="0" smtClean="0"/>
              <a:t> breaks bread with </a:t>
            </a:r>
            <a:r>
              <a:rPr lang="en-US" dirty="0" err="1" smtClean="0"/>
              <a:t>Cleopas</a:t>
            </a:r>
            <a:r>
              <a:rPr lang="en-US" dirty="0" smtClean="0"/>
              <a:t> and his friend.  They travel </a:t>
            </a:r>
            <a:br>
              <a:rPr lang="en-US" dirty="0" smtClean="0"/>
            </a:br>
            <a:r>
              <a:rPr lang="en-US" dirty="0" smtClean="0"/>
              <a:t>7 miles to see the disciples in Jerusalem.</a:t>
            </a:r>
          </a:p>
          <a:p>
            <a:pPr marL="452438" indent="-457200">
              <a:buFont typeface="+mj-lt"/>
              <a:buAutoNum type="arabicPeriod"/>
            </a:pPr>
            <a:r>
              <a:rPr lang="en-US" dirty="0" smtClean="0"/>
              <a:t>The “eleven” Disciples </a:t>
            </a:r>
            <a:r>
              <a:rPr lang="en-US" sz="2100" dirty="0" smtClean="0"/>
              <a:t>[referred to as the 11 even though Thomas is not there </a:t>
            </a:r>
            <a:r>
              <a:rPr lang="en-US" sz="2100" u="sng" dirty="0" smtClean="0"/>
              <a:t>when</a:t>
            </a:r>
            <a:r>
              <a:rPr lang="en-US" sz="2100" dirty="0" smtClean="0"/>
              <a:t> </a:t>
            </a:r>
            <a:r>
              <a:rPr lang="en-US" sz="2100" b="1" dirty="0" smtClean="0">
                <a:solidFill>
                  <a:srgbClr val="0070C0"/>
                </a:solidFill>
              </a:rPr>
              <a:t>Yahusha</a:t>
            </a:r>
            <a:r>
              <a:rPr lang="en-US" sz="2100" dirty="0" smtClean="0"/>
              <a:t> arrives]</a:t>
            </a:r>
            <a:r>
              <a:rPr lang="en-US" dirty="0" smtClean="0"/>
              <a:t>:  By 7:25 </a:t>
            </a:r>
            <a:r>
              <a:rPr lang="en-US" sz="1800" dirty="0" smtClean="0"/>
              <a:t>PM</a:t>
            </a:r>
            <a:r>
              <a:rPr lang="en-US" dirty="0" smtClean="0"/>
              <a:t> all twilight has ended.  Later, </a:t>
            </a:r>
            <a:r>
              <a:rPr lang="en-US" dirty="0" err="1" smtClean="0"/>
              <a:t>Cleopas</a:t>
            </a:r>
            <a:r>
              <a:rPr lang="en-US" dirty="0" smtClean="0"/>
              <a:t> &amp; friend join the group after traveling 7 miles on foot.</a:t>
            </a:r>
          </a:p>
          <a:p>
            <a:pPr marL="452438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529055" y="980728"/>
            <a:ext cx="4703259" cy="762001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1 Appearance 8 days after </a:t>
            </a:r>
            <a:br>
              <a:rPr lang="en-US" sz="2000" b="1" dirty="0" smtClean="0">
                <a:latin typeface="Comic Sans MS" pitchFamily="66" charset="0"/>
              </a:rPr>
            </a:br>
            <a:r>
              <a:rPr lang="en-US" sz="2000" b="1" dirty="0" smtClean="0">
                <a:latin typeface="Comic Sans MS" pitchFamily="66" charset="0"/>
              </a:rPr>
              <a:t>Abib 18 on </a:t>
            </a:r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Abib 26</a:t>
            </a:r>
            <a:r>
              <a:rPr lang="en-US" sz="2000" b="1" baseline="30000" dirty="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4"/>
          </p:nvPr>
        </p:nvSpPr>
        <p:spPr>
          <a:xfrm>
            <a:off x="6529055" y="1820786"/>
            <a:ext cx="4703259" cy="81612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2438" indent="-457200">
              <a:buFont typeface="+mj-lt"/>
              <a:buAutoNum type="arabicPeriod" startAt="6"/>
            </a:pPr>
            <a:r>
              <a:rPr lang="en-US" sz="1700" dirty="0" smtClean="0"/>
              <a:t>Appearance to the “eleven” Disciples:  Thomas is present this time &amp; has a special encounter with </a:t>
            </a:r>
            <a:r>
              <a:rPr lang="en-US" sz="1700" b="1" dirty="0" smtClean="0">
                <a:solidFill>
                  <a:srgbClr val="0070C0"/>
                </a:solidFill>
              </a:rPr>
              <a:t>Yahusha.</a:t>
            </a:r>
            <a:endParaRPr lang="en-US" sz="1700" b="1" dirty="0">
              <a:solidFill>
                <a:srgbClr val="0070C0"/>
              </a:solidFill>
            </a:endParaRP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accent6">
                    <a:lumMod val="50000"/>
                  </a:schemeClr>
                </a:solidFill>
              </a:rPr>
              <a:pPr/>
              <a:t>41</a:t>
            </a:fld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86100" y="116632"/>
            <a:ext cx="79899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10 Post-Resurrection Appearances</a:t>
            </a:r>
            <a:endParaRPr lang="en-US" sz="36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22" name="Text Placeholder 9"/>
          <p:cNvSpPr txBox="1">
            <a:spLocks/>
          </p:cNvSpPr>
          <p:nvPr/>
        </p:nvSpPr>
        <p:spPr>
          <a:xfrm>
            <a:off x="6572762" y="2610017"/>
            <a:ext cx="4703259" cy="76200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4 Additional Appearances up to the </a:t>
            </a:r>
            <a:b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40</a:t>
            </a:r>
            <a:r>
              <a:rPr lang="en-US" sz="2000" b="1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Day of Omer Count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3" name="Content Placeholder 10"/>
          <p:cNvSpPr txBox="1">
            <a:spLocks/>
          </p:cNvSpPr>
          <p:nvPr/>
        </p:nvSpPr>
        <p:spPr>
          <a:xfrm>
            <a:off x="6575729" y="3474114"/>
            <a:ext cx="4847275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438" indent="-457200">
              <a:buFont typeface="+mj-lt"/>
              <a:buAutoNum type="arabicPeriod" startAt="7"/>
            </a:pPr>
            <a:r>
              <a:rPr lang="en-US" sz="1400" dirty="0" smtClean="0"/>
              <a:t>At the Sea of </a:t>
            </a:r>
            <a:r>
              <a:rPr lang="en-US" sz="1400" dirty="0" err="1" smtClean="0"/>
              <a:t>Tiberias</a:t>
            </a:r>
            <a:r>
              <a:rPr lang="en-US" sz="1400" dirty="0" smtClean="0"/>
              <a:t> [Galilee]:  7 disciples see </a:t>
            </a:r>
            <a:r>
              <a:rPr lang="en-US" sz="1400" b="1" dirty="0" smtClean="0">
                <a:solidFill>
                  <a:srgbClr val="0070C0"/>
                </a:solidFill>
              </a:rPr>
              <a:t>Yahusha</a:t>
            </a:r>
            <a:r>
              <a:rPr lang="en-US" sz="1400" dirty="0" smtClean="0"/>
              <a:t> after their morning fishing trip. </a:t>
            </a:r>
          </a:p>
          <a:p>
            <a:pPr marL="452438" indent="-457200">
              <a:buFont typeface="+mj-lt"/>
              <a:buAutoNum type="arabicPeriod" startAt="7"/>
            </a:pPr>
            <a:r>
              <a:rPr lang="en-US" sz="1400" dirty="0" smtClean="0"/>
              <a:t>Galilee Mountain: Disciples &amp; large gathering of over 500 meet </a:t>
            </a:r>
            <a:r>
              <a:rPr lang="en-US" sz="1400" b="1" dirty="0" smtClean="0">
                <a:solidFill>
                  <a:srgbClr val="0070C0"/>
                </a:solidFill>
              </a:rPr>
              <a:t>Yahusha</a:t>
            </a:r>
            <a:r>
              <a:rPr lang="en-US" sz="1400" dirty="0" smtClean="0"/>
              <a:t> (Matt 28:16-17; 1 </a:t>
            </a:r>
            <a:r>
              <a:rPr lang="en-US" sz="1400" dirty="0" err="1" smtClean="0"/>
              <a:t>Cor</a:t>
            </a:r>
            <a:r>
              <a:rPr lang="en-US" sz="1400" dirty="0" smtClean="0"/>
              <a:t> 15:6). </a:t>
            </a:r>
          </a:p>
          <a:p>
            <a:pPr marL="452438" indent="-457200">
              <a:buFont typeface="+mj-lt"/>
              <a:buAutoNum type="arabicPeriod" startAt="7"/>
            </a:pPr>
            <a:r>
              <a:rPr lang="en-US" sz="1400" dirty="0" smtClean="0"/>
              <a:t>Visit to brother James (1 </a:t>
            </a:r>
            <a:r>
              <a:rPr lang="en-US" sz="1400" dirty="0" err="1" smtClean="0"/>
              <a:t>Cor</a:t>
            </a:r>
            <a:r>
              <a:rPr lang="en-US" sz="1400" dirty="0" smtClean="0"/>
              <a:t> 15:7):  a former skeptic (John 7:5). </a:t>
            </a:r>
          </a:p>
          <a:p>
            <a:pPr marL="452438" indent="-457200">
              <a:buFont typeface="+mj-lt"/>
              <a:buAutoNum type="arabicPeriod" startAt="7"/>
            </a:pPr>
            <a:r>
              <a:rPr lang="en-US" sz="1400" dirty="0" smtClean="0"/>
              <a:t>40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Day in Jerusalem:  Great commission to </a:t>
            </a:r>
            <a:br>
              <a:rPr lang="en-US" sz="1400" dirty="0" smtClean="0"/>
            </a:br>
            <a:r>
              <a:rPr lang="en-US" sz="1400" dirty="0" smtClean="0"/>
              <a:t>“the eleven” disciples before 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ascension </a:t>
            </a:r>
            <a:br>
              <a:rPr lang="en-US" sz="1400" dirty="0" smtClean="0"/>
            </a:br>
            <a:r>
              <a:rPr lang="en-US" sz="1400" dirty="0" smtClean="0"/>
              <a:t>(Mark 16:15; Luke 24:49-53).</a:t>
            </a:r>
          </a:p>
          <a:p>
            <a:pPr marL="452438" indent="-457200">
              <a:buFont typeface="+mj-lt"/>
              <a:buAutoNum type="arabicPeriod" startAt="7"/>
            </a:pPr>
            <a:endParaRPr lang="en-US" dirty="0" smtClean="0"/>
          </a:p>
          <a:p>
            <a:pPr marL="452438" indent="-457200">
              <a:buFont typeface="+mj-lt"/>
              <a:buAutoNum type="arabicPeriod" startAt="7"/>
            </a:pPr>
            <a:endParaRPr lang="en-US" dirty="0" smtClean="0"/>
          </a:p>
          <a:p>
            <a:pPr marL="452438" indent="-457200">
              <a:buFont typeface="+mj-lt"/>
              <a:buAutoNum type="arabicPeriod" startAt="7"/>
            </a:pPr>
            <a:endParaRPr lang="en-US" dirty="0"/>
          </a:p>
        </p:txBody>
      </p:sp>
      <p:sp>
        <p:nvSpPr>
          <p:cNvPr id="24" name="Text Placeholder 9"/>
          <p:cNvSpPr txBox="1">
            <a:spLocks/>
          </p:cNvSpPr>
          <p:nvPr/>
        </p:nvSpPr>
        <p:spPr>
          <a:xfrm>
            <a:off x="6572762" y="5949280"/>
            <a:ext cx="4703259" cy="76200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This study will concentrate on the </a:t>
            </a:r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first six appearances 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of Yahusha.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6420" y="2137968"/>
            <a:ext cx="1145464" cy="864096"/>
            <a:chOff x="280349" y="1988840"/>
            <a:chExt cx="1124186" cy="864096"/>
          </a:xfrm>
        </p:grpSpPr>
        <p:sp>
          <p:nvSpPr>
            <p:cNvPr id="12" name="Teardrop 11"/>
            <p:cNvSpPr/>
            <p:nvPr/>
          </p:nvSpPr>
          <p:spPr>
            <a:xfrm>
              <a:off x="280349" y="1988840"/>
              <a:ext cx="1040670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1680" y="2098708"/>
              <a:ext cx="1092855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19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Please</a:t>
              </a:r>
              <a:br>
                <a:rPr lang="en-US" sz="19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</a:br>
              <a:r>
                <a:rPr lang="en-US" sz="19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Note</a:t>
              </a:r>
              <a:endParaRPr lang="en-US" sz="19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1629916" y="2132856"/>
            <a:ext cx="21208" cy="3356237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effectLst>
            <a:glow rad="76200">
              <a:srgbClr val="FF99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4650" y="2780928"/>
            <a:ext cx="1389242" cy="3613815"/>
            <a:chOff x="-47358" y="2970475"/>
            <a:chExt cx="1389242" cy="3613815"/>
          </a:xfrm>
        </p:grpSpPr>
        <p:sp>
          <p:nvSpPr>
            <p:cNvPr id="26" name="Teardrop 25"/>
            <p:cNvSpPr/>
            <p:nvPr/>
          </p:nvSpPr>
          <p:spPr>
            <a:xfrm>
              <a:off x="157330" y="3412014"/>
              <a:ext cx="974185" cy="2753290"/>
            </a:xfrm>
            <a:prstGeom prst="plaque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47358" y="2970475"/>
              <a:ext cx="1389242" cy="3613815"/>
            </a:xfrm>
            <a:prstGeom prst="flowChartMagneticTape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19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All </a:t>
              </a:r>
              <a:br>
                <a:rPr lang="en-US" sz="19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</a:br>
              <a:r>
                <a:rPr lang="en-US" sz="19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of these visits are </a:t>
              </a:r>
              <a:r>
                <a:rPr lang="en-US" sz="16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around </a:t>
              </a:r>
              <a:r>
                <a:rPr lang="en-US" sz="14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Sunday</a:t>
              </a:r>
              <a:br>
                <a:rPr lang="en-US" sz="14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</a:br>
              <a:r>
                <a:rPr lang="en-US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Abib 18!</a:t>
              </a:r>
              <a:endParaRPr lang="en-US" sz="2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333772" y="143943"/>
            <a:ext cx="2772308" cy="639604"/>
          </a:xfrm>
          <a:prstGeom prst="roundRect">
            <a:avLst>
              <a:gd name="adj" fmla="val 31530"/>
            </a:avLst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Section 13.4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4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1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082" y="4142287"/>
            <a:ext cx="1569266" cy="2232604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3" descr="C:\Users\Rae\Desktop\women and spices at to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60" y="1196752"/>
            <a:ext cx="2304256" cy="2048227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55" y="1196752"/>
            <a:ext cx="2792907" cy="1861938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55980" y="6526444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874141"/>
                </a:solidFill>
              </a:rPr>
              <a:pPr/>
              <a:t>42</a:t>
            </a:fld>
            <a:endParaRPr lang="en-US" b="1" dirty="0">
              <a:solidFill>
                <a:srgbClr val="87414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57908" y="116632"/>
            <a:ext cx="103756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3000" b="1" dirty="0" smtClean="0">
                <a:ln w="1905">
                  <a:solidFill>
                    <a:srgbClr val="FF0066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Through the Gospels, there are several </a:t>
            </a:r>
            <a:br>
              <a:rPr lang="en-US" sz="3000" b="1" dirty="0" smtClean="0">
                <a:ln w="1905">
                  <a:solidFill>
                    <a:srgbClr val="FF0066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000" b="1" dirty="0" smtClean="0">
                <a:ln w="1905">
                  <a:solidFill>
                    <a:srgbClr val="FF0066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post-resurrection appearances only a few hours apart.</a:t>
            </a:r>
            <a:endParaRPr lang="en-US" sz="3000" b="1" dirty="0">
              <a:ln w="1905">
                <a:solidFill>
                  <a:srgbClr val="FF0066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73349" y="1333847"/>
            <a:ext cx="968535" cy="864096"/>
            <a:chOff x="1152148" y="1506880"/>
            <a:chExt cx="968535" cy="864096"/>
          </a:xfrm>
        </p:grpSpPr>
        <p:sp>
          <p:nvSpPr>
            <p:cNvPr id="40" name="Teardrop 39"/>
            <p:cNvSpPr/>
            <p:nvPr/>
          </p:nvSpPr>
          <p:spPr>
            <a:xfrm>
              <a:off x="1152148" y="1506880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152148" y="158498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#1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24998" y="1281017"/>
            <a:ext cx="968535" cy="864096"/>
            <a:chOff x="1088008" y="2788541"/>
            <a:chExt cx="968535" cy="864096"/>
          </a:xfrm>
        </p:grpSpPr>
        <p:sp>
          <p:nvSpPr>
            <p:cNvPr id="43" name="Teardrop 42"/>
            <p:cNvSpPr/>
            <p:nvPr/>
          </p:nvSpPr>
          <p:spPr>
            <a:xfrm>
              <a:off x="1110620" y="2788541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8008" y="282056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#2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21129" y="3717032"/>
            <a:ext cx="968535" cy="864096"/>
            <a:chOff x="1044580" y="4049256"/>
            <a:chExt cx="968535" cy="864096"/>
          </a:xfrm>
        </p:grpSpPr>
        <p:sp>
          <p:nvSpPr>
            <p:cNvPr id="46" name="Teardrop 45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44580" y="4089266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#3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48" name="Picture 12" descr="C:\Users\Rae\Desktop\Yah appears to 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67" y="4268597"/>
            <a:ext cx="3744416" cy="1919014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7574149" y="3625341"/>
            <a:ext cx="968535" cy="864096"/>
            <a:chOff x="1088008" y="2788541"/>
            <a:chExt cx="968535" cy="864096"/>
          </a:xfrm>
        </p:grpSpPr>
        <p:sp>
          <p:nvSpPr>
            <p:cNvPr id="50" name="Teardrop 49"/>
            <p:cNvSpPr/>
            <p:nvPr/>
          </p:nvSpPr>
          <p:spPr>
            <a:xfrm>
              <a:off x="1110620" y="2788541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88008" y="282056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#5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275262" y="1458252"/>
            <a:ext cx="2332707" cy="12834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omic Sans MS" pitchFamily="66" charset="0"/>
              </a:rPr>
              <a:t>Mary Magdalene: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1</a:t>
            </a:r>
            <a:r>
              <a:rPr lang="en-US" baseline="30000" dirty="0" smtClean="0">
                <a:latin typeface="Comic Sans MS" pitchFamily="66" charset="0"/>
              </a:rPr>
              <a:t>st</a:t>
            </a:r>
            <a:r>
              <a:rPr lang="en-US" dirty="0" smtClean="0">
                <a:latin typeface="Comic Sans MS" pitchFamily="66" charset="0"/>
              </a:rPr>
              <a:t> to the tomb before boqer of Wave Sheaf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(John 20:1-18).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913833" y="3541308"/>
            <a:ext cx="2332707" cy="12280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omic Sans MS" pitchFamily="66" charset="0"/>
              </a:rPr>
              <a:t>Emmaus Road:  </a:t>
            </a:r>
            <a:r>
              <a:rPr lang="en-US" dirty="0" err="1" smtClean="0">
                <a:latin typeface="Comic Sans MS" pitchFamily="66" charset="0"/>
              </a:rPr>
              <a:t>Cleopas</a:t>
            </a:r>
            <a:r>
              <a:rPr lang="en-US" dirty="0" smtClean="0">
                <a:latin typeface="Comic Sans MS" pitchFamily="66" charset="0"/>
              </a:rPr>
              <a:t> &amp; friend heading home </a:t>
            </a:r>
          </a:p>
          <a:p>
            <a:pPr algn="ctr">
              <a:lnSpc>
                <a:spcPct val="90000"/>
              </a:lnSpc>
            </a:pPr>
            <a:r>
              <a:rPr lang="en-US" sz="1400" dirty="0" smtClean="0">
                <a:latin typeface="Comic Sans MS" pitchFamily="66" charset="0"/>
              </a:rPr>
              <a:t>(Mark 16:12;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   Luke 24:13-35).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902724" y="1447616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omic Sans MS" pitchFamily="66" charset="0"/>
              </a:rPr>
              <a:t>Other women with spices arrive at sunrise on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Wave Sheaf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(Matt 28:1; Mark 16:1;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Luke 24:10).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65244" y="3466543"/>
            <a:ext cx="3623581" cy="10341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omic Sans MS" pitchFamily="66" charset="0"/>
              </a:rPr>
              <a:t>10 disciples [called “the eleven] but Thomas was missing:</a:t>
            </a:r>
            <a:endParaRPr lang="en-US" dirty="0">
              <a:latin typeface="Comic Sans MS" pitchFamily="66" charset="0"/>
            </a:endParaRPr>
          </a:p>
          <a:p>
            <a:pPr algn="ctr">
              <a:lnSpc>
                <a:spcPct val="90000"/>
              </a:lnSpc>
            </a:pPr>
            <a:r>
              <a:rPr lang="en-US" dirty="0" smtClean="0">
                <a:latin typeface="Comic Sans MS" pitchFamily="66" charset="0"/>
              </a:rPr>
              <a:t>(</a:t>
            </a:r>
            <a:r>
              <a:rPr lang="en-US" sz="1400" dirty="0" smtClean="0">
                <a:latin typeface="Comic Sans MS" pitchFamily="66" charset="0"/>
              </a:rPr>
              <a:t>Mark 16:14; Luke 24:36-43;</a:t>
            </a:r>
          </a:p>
          <a:p>
            <a:pPr algn="ctr">
              <a:lnSpc>
                <a:spcPct val="90000"/>
              </a:lnSpc>
            </a:pPr>
            <a:r>
              <a:rPr lang="en-US" sz="1400" dirty="0" smtClean="0">
                <a:latin typeface="Comic Sans MS" pitchFamily="66" charset="0"/>
              </a:rPr>
              <a:t>   John 20:19-25).  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9888" y="6211669"/>
            <a:ext cx="121613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2800" b="1" dirty="0" smtClean="0">
                <a:ln w="1905">
                  <a:solidFill>
                    <a:srgbClr val="87414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Did these events occur on the Wave Sheaf of </a:t>
            </a:r>
            <a:r>
              <a:rPr lang="en-US" sz="2800" b="1" dirty="0" smtClean="0">
                <a:ln w="1905">
                  <a:solidFill>
                    <a:srgbClr val="87414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800" b="1" dirty="0" smtClean="0">
                <a:ln w="1905">
                  <a:solidFill>
                    <a:srgbClr val="87414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or </a:t>
            </a:r>
            <a:r>
              <a:rPr lang="en-US" sz="28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Enoch</a:t>
            </a:r>
            <a:r>
              <a:rPr lang="en-US" sz="2800" b="1" dirty="0" smtClean="0">
                <a:ln w="1905">
                  <a:solidFill>
                    <a:srgbClr val="87414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?</a:t>
            </a:r>
            <a:endParaRPr lang="en-US" sz="2800" b="1" dirty="0">
              <a:ln w="1905">
                <a:solidFill>
                  <a:srgbClr val="87414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1389688" y="1321474"/>
            <a:ext cx="527237" cy="159672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FF0066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wordArtVert" wrap="non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WOMEN</a:t>
            </a:r>
            <a:endParaRPr lang="en-US" sz="1400" b="1" cap="none" spc="0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66575" y="4902720"/>
            <a:ext cx="527237" cy="10147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wordArtVert" wrap="non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MEN</a:t>
            </a:r>
            <a:endParaRPr lang="en-US" sz="14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124001" y="3466543"/>
            <a:ext cx="968535" cy="864096"/>
            <a:chOff x="1088008" y="2788541"/>
            <a:chExt cx="968535" cy="864096"/>
          </a:xfrm>
        </p:grpSpPr>
        <p:sp>
          <p:nvSpPr>
            <p:cNvPr id="60" name="Teardrop 59"/>
            <p:cNvSpPr/>
            <p:nvPr/>
          </p:nvSpPr>
          <p:spPr>
            <a:xfrm>
              <a:off x="1110620" y="2788541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88008" y="282056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#4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62" name="Picture 5" descr="C:\Users\Rae\Desktop\Yahusha appears to thoma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53" y="4533096"/>
            <a:ext cx="2260991" cy="1695744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289663" y="3573016"/>
            <a:ext cx="2572501" cy="9787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omic Sans MS" pitchFamily="66" charset="0"/>
              </a:rPr>
              <a:t>Peter, seen 1</a:t>
            </a:r>
            <a:r>
              <a:rPr lang="en-US" baseline="30000" dirty="0" smtClean="0">
                <a:latin typeface="Comic Sans MS" pitchFamily="66" charset="0"/>
              </a:rPr>
              <a:t>st</a:t>
            </a:r>
            <a:r>
              <a:rPr lang="en-US" dirty="0" smtClean="0">
                <a:latin typeface="Comic Sans MS" pitchFamily="66" charset="0"/>
              </a:rPr>
              <a:t> before other </a:t>
            </a:r>
            <a:r>
              <a:rPr lang="en-US" sz="1400" dirty="0" smtClean="0">
                <a:latin typeface="Comic Sans MS" pitchFamily="66" charset="0"/>
              </a:rPr>
              <a:t>[10] </a:t>
            </a:r>
            <a:r>
              <a:rPr lang="en-US" dirty="0" smtClean="0">
                <a:latin typeface="Comic Sans MS" pitchFamily="66" charset="0"/>
              </a:rPr>
              <a:t>disciples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(Luke 24:12,34; 1 </a:t>
            </a:r>
            <a:r>
              <a:rPr lang="en-US" sz="1400" dirty="0" err="1" smtClean="0">
                <a:latin typeface="Comic Sans MS" pitchFamily="66" charset="0"/>
              </a:rPr>
              <a:t>Cor</a:t>
            </a:r>
            <a:r>
              <a:rPr lang="en-US" sz="1400" dirty="0" smtClean="0">
                <a:latin typeface="Comic Sans MS" pitchFamily="66" charset="0"/>
              </a:rPr>
              <a:t> 15:5; also Mark 16:7).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 rot="20700000">
            <a:off x="107772" y="252671"/>
            <a:ext cx="2173449" cy="578882"/>
          </a:xfrm>
          <a:prstGeom prst="roundRect">
            <a:avLst>
              <a:gd name="adj" fmla="val 22117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6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80972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43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Content Placeholder 6"/>
          <p:cNvSpPr txBox="1">
            <a:spLocks/>
          </p:cNvSpPr>
          <p:nvPr/>
        </p:nvSpPr>
        <p:spPr>
          <a:xfrm>
            <a:off x="0" y="332657"/>
            <a:ext cx="12168896" cy="5760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itchFamily="34" charset="0"/>
              <a:buNone/>
            </a:pP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Introduction to </a:t>
            </a: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  <a:cs typeface="Calibri" pitchFamily="34" charset="0"/>
              </a:rPr>
              <a:t>Yahusha’s</a:t>
            </a: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 First Appearance on Abib 17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060815"/>
              </p:ext>
            </p:extLst>
          </p:nvPr>
        </p:nvGraphicFramePr>
        <p:xfrm>
          <a:off x="1701924" y="1268760"/>
          <a:ext cx="8582600" cy="211117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9844"/>
                <a:gridCol w="227666"/>
                <a:gridCol w="218755"/>
                <a:gridCol w="218755"/>
                <a:gridCol w="218755"/>
                <a:gridCol w="218755"/>
                <a:gridCol w="218755"/>
                <a:gridCol w="218755"/>
                <a:gridCol w="416560"/>
                <a:gridCol w="416560"/>
                <a:gridCol w="416560"/>
                <a:gridCol w="416560"/>
                <a:gridCol w="416560"/>
                <a:gridCol w="416560"/>
                <a:gridCol w="416560"/>
                <a:gridCol w="416560"/>
                <a:gridCol w="437510"/>
                <a:gridCol w="437510"/>
                <a:gridCol w="437510"/>
                <a:gridCol w="437510"/>
                <a:gridCol w="224224"/>
                <a:gridCol w="213286"/>
                <a:gridCol w="218755"/>
                <a:gridCol w="218755"/>
                <a:gridCol w="218755"/>
                <a:gridCol w="218755"/>
                <a:gridCol w="218755"/>
                <a:gridCol w="218755"/>
              </a:tblGrid>
              <a:tr h="673838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[Wed 14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Passover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5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[Thurs 15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ULB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 Sabbath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[Fri 16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Prep. Day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Day </a:t>
                      </a:r>
                      <a:br>
                        <a:rPr lang="en-US" sz="16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Sabbath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 smtClean="0">
                          <a:latin typeface="Comic Sans MS" pitchFamily="66" charset="0"/>
                        </a:rPr>
                        <a:t>]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[Sun 18</a:t>
                      </a:r>
                      <a:r>
                        <a:rPr lang="en-US" sz="1400" baseline="300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] </a:t>
                      </a:r>
                      <a:br>
                        <a:rPr lang="en-US" sz="14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Wave Sheaf</a:t>
                      </a:r>
                      <a:endParaRPr lang="en-US" sz="1600" dirty="0">
                        <a:effectLst>
                          <a:glow rad="127000">
                            <a:srgbClr val="FFFF99"/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28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600" baseline="0" dirty="0" smtClean="0">
                          <a:latin typeface="Comic Sans MS" pitchFamily="66" charset="0"/>
                        </a:rPr>
                        <a:t>          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2000">
                          <a:srgbClr val="FF0066"/>
                        </a:gs>
                        <a:gs pos="62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32000">
                          <a:srgbClr val="FFF200"/>
                        </a:gs>
                        <a:gs pos="77000">
                          <a:srgbClr val="FF7A00"/>
                        </a:gs>
                        <a:gs pos="99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2060"/>
                        </a:gs>
                        <a:gs pos="51000">
                          <a:srgbClr val="7030A0"/>
                        </a:gs>
                        <a:gs pos="100000">
                          <a:srgbClr val="4D0808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7000">
                          <a:srgbClr val="FF0066">
                            <a:alpha val="80000"/>
                          </a:srgbClr>
                        </a:gs>
                        <a:gs pos="24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4000">
                          <a:srgbClr val="FF0066">
                            <a:alpha val="97000"/>
                          </a:srgbClr>
                        </a:gs>
                        <a:gs pos="30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8000">
                          <a:srgbClr val="FFFF00"/>
                        </a:gs>
                        <a:gs pos="18000">
                          <a:srgbClr val="FF0066">
                            <a:alpha val="75000"/>
                          </a:srgbClr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>
                      <a:gsLst>
                        <a:gs pos="41000">
                          <a:srgbClr val="FF0066"/>
                        </a:gs>
                        <a:gs pos="71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2000">
                          <a:srgbClr val="FFF200"/>
                        </a:gs>
                        <a:gs pos="77000">
                          <a:srgbClr val="FF7A00"/>
                        </a:gs>
                        <a:gs pos="99000">
                          <a:srgbClr val="4D0808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2060"/>
                        </a:gs>
                        <a:gs pos="51000">
                          <a:srgbClr val="7030A0"/>
                        </a:gs>
                        <a:gs pos="100000">
                          <a:srgbClr val="4D0808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261763" y="4294603"/>
            <a:ext cx="7118461" cy="23498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Mark 16:6 … the angel declares 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dirty="0" smtClean="0">
                <a:latin typeface="Comic Sans MS" pitchFamily="66" charset="0"/>
              </a:rPr>
              <a:t> is risen from death.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Mark 16:9 … Three verses later, 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dirty="0" smtClean="0">
                <a:latin typeface="Comic Sans MS" pitchFamily="66" charset="0"/>
              </a:rPr>
              <a:t> appears to Mary Magdalene just </a:t>
            </a:r>
            <a:r>
              <a:rPr lang="en-US" b="1" u="sng" dirty="0" smtClean="0">
                <a:solidFill>
                  <a:srgbClr val="990033"/>
                </a:solidFill>
                <a:latin typeface="Comic Sans MS" pitchFamily="66" charset="0"/>
              </a:rPr>
              <a:t>before</a:t>
            </a:r>
            <a:r>
              <a:rPr lang="en-US" dirty="0" smtClean="0">
                <a:latin typeface="Comic Sans MS" pitchFamily="66" charset="0"/>
              </a:rPr>
              <a:t> boqer of Wave Sheaf [Abib 18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]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on the first cycle of the week.</a:t>
            </a:r>
            <a:br>
              <a:rPr lang="en-US" dirty="0" smtClean="0">
                <a:latin typeface="Comic Sans MS" pitchFamily="66" charset="0"/>
              </a:rPr>
            </a:br>
            <a:endParaRPr lang="en-US" sz="1100" dirty="0" smtClean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3300"/>
                </a:solidFill>
                <a:latin typeface="Ravie" pitchFamily="82" charset="0"/>
              </a:rPr>
              <a:t>Question for Enoch</a:t>
            </a:r>
            <a:r>
              <a:rPr lang="en-US" sz="2000" dirty="0">
                <a:solidFill>
                  <a:srgbClr val="FF3300"/>
                </a:solidFill>
                <a:latin typeface="Ravie" pitchFamily="82" charset="0"/>
              </a:rPr>
              <a:t>: </a:t>
            </a:r>
            <a:r>
              <a:rPr lang="en-US" sz="2000" dirty="0" smtClean="0">
                <a:solidFill>
                  <a:srgbClr val="FF3300"/>
                </a:solidFill>
                <a:latin typeface="Ravie" pitchFamily="82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How can there be 7-8 days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of events between verses 6 to 9 when following the context (including Type &amp; Antitype), </a:t>
            </a:r>
            <a:r>
              <a:rPr lang="en-US" sz="2000" u="sng" dirty="0" smtClean="0">
                <a:solidFill>
                  <a:srgbClr val="0000FF"/>
                </a:solidFill>
                <a:latin typeface="Comic Sans MS" pitchFamily="66" charset="0"/>
              </a:rPr>
              <a:t>Torah statutes</a:t>
            </a:r>
            <a:r>
              <a:rPr lang="en-US" sz="2000" dirty="0" smtClean="0">
                <a:latin typeface="Comic Sans MS" pitchFamily="66" charset="0"/>
              </a:rPr>
              <a:t>,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and full Gospel content?</a:t>
            </a:r>
          </a:p>
        </p:txBody>
      </p:sp>
      <p:pic>
        <p:nvPicPr>
          <p:cNvPr id="45" name="Picture 3" descr="C:\Users\Rae\Desktop\mary stoops to look in tom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175" y="3573016"/>
            <a:ext cx="1844675" cy="2079625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213998" y="3284984"/>
            <a:ext cx="936104" cy="864096"/>
            <a:chOff x="261764" y="3068960"/>
            <a:chExt cx="936104" cy="864096"/>
          </a:xfrm>
        </p:grpSpPr>
        <p:sp>
          <p:nvSpPr>
            <p:cNvPr id="49" name="Teardrop 48"/>
            <p:cNvSpPr/>
            <p:nvPr/>
          </p:nvSpPr>
          <p:spPr>
            <a:xfrm>
              <a:off x="261764" y="3068960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4442" y="3108970"/>
              <a:ext cx="8034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150102" y="3691629"/>
            <a:ext cx="6326373" cy="59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b="1" u="sng" dirty="0" smtClean="0">
                <a:solidFill>
                  <a:srgbClr val="FF3300"/>
                </a:solidFill>
                <a:latin typeface="Ravie" pitchFamily="82" charset="0"/>
              </a:rPr>
              <a:t>Enoch declares</a:t>
            </a:r>
            <a:r>
              <a:rPr lang="en-US" dirty="0" smtClean="0">
                <a:solidFill>
                  <a:srgbClr val="FF3300"/>
                </a:solidFill>
                <a:latin typeface="Ravie" pitchFamily="82" charset="0"/>
              </a:rPr>
              <a:t>:  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Yahusha’s</a:t>
            </a:r>
            <a:r>
              <a:rPr lang="en-US" dirty="0" smtClean="0">
                <a:latin typeface="Comic Sans MS" pitchFamily="66" charset="0"/>
              </a:rPr>
              <a:t> Wave Sheaf ascension </a:t>
            </a:r>
            <a:r>
              <a:rPr lang="en-US" dirty="0">
                <a:latin typeface="Comic Sans MS" pitchFamily="66" charset="0"/>
              </a:rPr>
              <a:t>was on Abib </a:t>
            </a:r>
            <a:r>
              <a:rPr lang="en-US" dirty="0" smtClean="0">
                <a:latin typeface="Comic Sans MS" pitchFamily="66" charset="0"/>
              </a:rPr>
              <a:t>26</a:t>
            </a:r>
            <a:r>
              <a:rPr lang="en-US" baseline="30000" dirty="0" smtClean="0">
                <a:latin typeface="Comic Sans MS" pitchFamily="66" charset="0"/>
              </a:rPr>
              <a:t>th </a:t>
            </a:r>
            <a:r>
              <a:rPr lang="en-US" dirty="0" smtClean="0">
                <a:latin typeface="Comic Sans MS" pitchFamily="66" charset="0"/>
              </a:rPr>
              <a:t>- </a:t>
            </a:r>
            <a:r>
              <a:rPr lang="en-US" u="sng" dirty="0" smtClean="0">
                <a:latin typeface="Comic Sans MS" pitchFamily="66" charset="0"/>
              </a:rPr>
              <a:t>a week after His resurrection</a:t>
            </a:r>
            <a:r>
              <a:rPr lang="en-US" dirty="0" smtClean="0">
                <a:latin typeface="Comic Sans MS" pitchFamily="66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380225" y="5762639"/>
            <a:ext cx="3007134" cy="9787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Comic Sans MS" pitchFamily="66" charset="0"/>
              </a:rPr>
              <a:t>John </a:t>
            </a:r>
            <a:r>
              <a:rPr lang="en-US" sz="1600" b="1" dirty="0" smtClean="0">
                <a:latin typeface="Comic Sans MS" pitchFamily="66" charset="0"/>
              </a:rPr>
              <a:t>20:17  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>
                <a:latin typeface="Comic Sans MS" pitchFamily="66" charset="0"/>
              </a:rPr>
              <a:t>saith unto her,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Touch me not; for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I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am not yet</a:t>
            </a:r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 ascended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to my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Father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… [for Wave Sheaf].</a:t>
            </a:r>
            <a:endParaRPr lang="en-US" sz="1400" dirty="0">
              <a:latin typeface="Comic Sans MS" pitchFamily="66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3461484" y="1196752"/>
            <a:ext cx="0" cy="2274219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149036" y="1196752"/>
            <a:ext cx="0" cy="2278029"/>
          </a:xfrm>
          <a:prstGeom prst="line">
            <a:avLst/>
          </a:prstGeom>
          <a:ln w="57150">
            <a:solidFill>
              <a:srgbClr val="874141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814492" y="1196752"/>
            <a:ext cx="0" cy="227802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542684" y="1196752"/>
            <a:ext cx="21208" cy="227802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effectLst>
            <a:glow rad="76200">
              <a:srgbClr val="FF99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8357412" y="2788564"/>
            <a:ext cx="82479" cy="762000"/>
          </a:xfrm>
          <a:custGeom>
            <a:avLst/>
            <a:gdLst>
              <a:gd name="connsiteX0" fmla="*/ 41839 w 82479"/>
              <a:gd name="connsiteY0" fmla="*/ 0 h 762000"/>
              <a:gd name="connsiteX1" fmla="*/ 31679 w 82479"/>
              <a:gd name="connsiteY1" fmla="*/ 50800 h 762000"/>
              <a:gd name="connsiteX2" fmla="*/ 1199 w 82479"/>
              <a:gd name="connsiteY2" fmla="*/ 71120 h 762000"/>
              <a:gd name="connsiteX3" fmla="*/ 11359 w 82479"/>
              <a:gd name="connsiteY3" fmla="*/ 101600 h 762000"/>
              <a:gd name="connsiteX4" fmla="*/ 82479 w 82479"/>
              <a:gd name="connsiteY4" fmla="*/ 132080 h 762000"/>
              <a:gd name="connsiteX5" fmla="*/ 72319 w 82479"/>
              <a:gd name="connsiteY5" fmla="*/ 172720 h 762000"/>
              <a:gd name="connsiteX6" fmla="*/ 31679 w 82479"/>
              <a:gd name="connsiteY6" fmla="*/ 233680 h 762000"/>
              <a:gd name="connsiteX7" fmla="*/ 41839 w 82479"/>
              <a:gd name="connsiteY7" fmla="*/ 264160 h 762000"/>
              <a:gd name="connsiteX8" fmla="*/ 72319 w 82479"/>
              <a:gd name="connsiteY8" fmla="*/ 294640 h 762000"/>
              <a:gd name="connsiteX9" fmla="*/ 62159 w 82479"/>
              <a:gd name="connsiteY9" fmla="*/ 335280 h 762000"/>
              <a:gd name="connsiteX10" fmla="*/ 21519 w 82479"/>
              <a:gd name="connsiteY10" fmla="*/ 396240 h 762000"/>
              <a:gd name="connsiteX11" fmla="*/ 41839 w 82479"/>
              <a:gd name="connsiteY11" fmla="*/ 426720 h 762000"/>
              <a:gd name="connsiteX12" fmla="*/ 72319 w 82479"/>
              <a:gd name="connsiteY12" fmla="*/ 447040 h 762000"/>
              <a:gd name="connsiteX13" fmla="*/ 41839 w 82479"/>
              <a:gd name="connsiteY13" fmla="*/ 548640 h 762000"/>
              <a:gd name="connsiteX14" fmla="*/ 51999 w 82479"/>
              <a:gd name="connsiteY14" fmla="*/ 640080 h 762000"/>
              <a:gd name="connsiteX15" fmla="*/ 31679 w 82479"/>
              <a:gd name="connsiteY15" fmla="*/ 670560 h 762000"/>
              <a:gd name="connsiteX16" fmla="*/ 41839 w 82479"/>
              <a:gd name="connsiteY16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79" h="762000">
                <a:moveTo>
                  <a:pt x="41839" y="0"/>
                </a:moveTo>
                <a:cubicBezTo>
                  <a:pt x="38452" y="16933"/>
                  <a:pt x="40247" y="35807"/>
                  <a:pt x="31679" y="50800"/>
                </a:cubicBezTo>
                <a:cubicBezTo>
                  <a:pt x="25621" y="61402"/>
                  <a:pt x="5734" y="59783"/>
                  <a:pt x="1199" y="71120"/>
                </a:cubicBezTo>
                <a:cubicBezTo>
                  <a:pt x="-2778" y="81064"/>
                  <a:pt x="3786" y="94027"/>
                  <a:pt x="11359" y="101600"/>
                </a:cubicBezTo>
                <a:cubicBezTo>
                  <a:pt x="23914" y="114155"/>
                  <a:pt x="64263" y="126008"/>
                  <a:pt x="82479" y="132080"/>
                </a:cubicBezTo>
                <a:cubicBezTo>
                  <a:pt x="79092" y="145627"/>
                  <a:pt x="79247" y="160596"/>
                  <a:pt x="72319" y="172720"/>
                </a:cubicBezTo>
                <a:cubicBezTo>
                  <a:pt x="11434" y="279268"/>
                  <a:pt x="63400" y="138516"/>
                  <a:pt x="31679" y="233680"/>
                </a:cubicBezTo>
                <a:cubicBezTo>
                  <a:pt x="35066" y="243840"/>
                  <a:pt x="35898" y="255249"/>
                  <a:pt x="41839" y="264160"/>
                </a:cubicBezTo>
                <a:cubicBezTo>
                  <a:pt x="49809" y="276115"/>
                  <a:pt x="68372" y="280824"/>
                  <a:pt x="72319" y="294640"/>
                </a:cubicBezTo>
                <a:cubicBezTo>
                  <a:pt x="76155" y="308066"/>
                  <a:pt x="68404" y="322791"/>
                  <a:pt x="62159" y="335280"/>
                </a:cubicBezTo>
                <a:cubicBezTo>
                  <a:pt x="51237" y="357123"/>
                  <a:pt x="21519" y="396240"/>
                  <a:pt x="21519" y="396240"/>
                </a:cubicBezTo>
                <a:cubicBezTo>
                  <a:pt x="28292" y="406400"/>
                  <a:pt x="33205" y="418086"/>
                  <a:pt x="41839" y="426720"/>
                </a:cubicBezTo>
                <a:cubicBezTo>
                  <a:pt x="50473" y="435354"/>
                  <a:pt x="69670" y="435120"/>
                  <a:pt x="72319" y="447040"/>
                </a:cubicBezTo>
                <a:cubicBezTo>
                  <a:pt x="83215" y="496073"/>
                  <a:pt x="63825" y="515660"/>
                  <a:pt x="41839" y="548640"/>
                </a:cubicBezTo>
                <a:cubicBezTo>
                  <a:pt x="58772" y="599440"/>
                  <a:pt x="72319" y="599440"/>
                  <a:pt x="51999" y="640080"/>
                </a:cubicBezTo>
                <a:cubicBezTo>
                  <a:pt x="46538" y="651002"/>
                  <a:pt x="38452" y="660400"/>
                  <a:pt x="31679" y="670560"/>
                </a:cubicBezTo>
                <a:cubicBezTo>
                  <a:pt x="48265" y="720317"/>
                  <a:pt x="41839" y="690330"/>
                  <a:pt x="41839" y="762000"/>
                </a:cubicBezTo>
              </a:path>
            </a:pathLst>
          </a:custGeom>
          <a:ln w="38100">
            <a:solidFill>
              <a:srgbClr val="7030A0"/>
            </a:solidFill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7966620" y="2533916"/>
            <a:ext cx="373960" cy="254648"/>
          </a:xfrm>
          <a:prstGeom prst="straightConnector1">
            <a:avLst/>
          </a:prstGeom>
          <a:ln w="38100">
            <a:solidFill>
              <a:srgbClr val="874141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779561" y="2015588"/>
            <a:ext cx="3605780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b="1" u="sng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Note</a:t>
            </a: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:  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This marker addresses 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the approx. timeframe of Yahusha’s 1</a:t>
            </a:r>
            <a:r>
              <a:rPr lang="en-US" sz="1600" b="1" baseline="30000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st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 appearance.</a:t>
            </a:r>
            <a:endParaRPr lang="en-US" sz="16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itchFamily="66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8038628" y="3356992"/>
            <a:ext cx="204183" cy="868600"/>
          </a:xfrm>
          <a:prstGeom prst="straightConnector1">
            <a:avLst/>
          </a:prstGeom>
          <a:ln w="28575">
            <a:solidFill>
              <a:srgbClr val="990033"/>
            </a:solidFill>
            <a:tailEnd type="arrow"/>
          </a:ln>
          <a:effectLst>
            <a:glow rad="127000">
              <a:srgbClr val="FF99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09964" y="3802210"/>
            <a:ext cx="1836776" cy="1157306"/>
          </a:xfrm>
          <a:prstGeom prst="ellipse">
            <a:avLst/>
          </a:prstGeom>
          <a:ln>
            <a:noFill/>
          </a:ln>
          <a:effectLst>
            <a:glow rad="203200">
              <a:srgbClr val="874141">
                <a:alpha val="56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5" descr="C:\Users\Rae\Desktop\mary don't touch edit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887" y="4581128"/>
            <a:ext cx="1774648" cy="209491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10270876" y="1147074"/>
            <a:ext cx="0" cy="2403490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eft Arrow Callout 25"/>
          <p:cNvSpPr/>
          <p:nvPr/>
        </p:nvSpPr>
        <p:spPr>
          <a:xfrm>
            <a:off x="8624852" y="2092786"/>
            <a:ext cx="2150080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7030A0">
              <a:alpha val="57000"/>
            </a:srgbClr>
          </a:solidFill>
          <a:ln w="38100">
            <a:solidFill>
              <a:srgbClr val="FF99CC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357</a:t>
            </a:r>
            <a:r>
              <a:rPr lang="en-US" sz="14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AM </a:t>
            </a:r>
            <a:r>
              <a:rPr lang="en-US" b="1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B</a:t>
            </a:r>
            <a:r>
              <a:rPr lang="en-US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oqer</a:t>
            </a:r>
            <a:endParaRPr lang="en-US" sz="2000" b="1" cap="none" spc="0" dirty="0">
              <a:ln w="1905"/>
              <a:solidFill>
                <a:srgbClr val="7030A0"/>
              </a:solidFill>
              <a:latin typeface="Comic Sans MS" pitchFamily="66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680658" y="1147074"/>
            <a:ext cx="0" cy="2333575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3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25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8" grpId="0" animBg="1"/>
      <p:bldP spid="37" grpId="0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>
          <a:xfrm>
            <a:off x="11665295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44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73932" y="188640"/>
            <a:ext cx="97930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</a:t>
            </a:r>
            <a:r>
              <a:rPr lang="en-US" sz="3200" b="1" dirty="0" smtClean="0">
                <a:ln w="1905">
                  <a:solidFill>
                    <a:schemeClr val="tx2">
                      <a:lumMod val="65000"/>
                      <a:lumOff val="35000"/>
                    </a:schemeClr>
                  </a:solidFill>
                </a:ln>
                <a:solidFill>
                  <a:schemeClr val="tx2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Governed by the Timing of </a:t>
            </a:r>
            <a:r>
              <a:rPr lang="en-US" sz="3200" b="1" dirty="0" smtClean="0">
                <a:ln w="1905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Boqer</a:t>
            </a:r>
            <a:endParaRPr lang="en-US" sz="3200" b="1" dirty="0">
              <a:ln w="1905">
                <a:solidFill>
                  <a:srgbClr val="FF0066"/>
                </a:solidFill>
              </a:ln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090948"/>
              </p:ext>
            </p:extLst>
          </p:nvPr>
        </p:nvGraphicFramePr>
        <p:xfrm>
          <a:off x="2031469" y="836712"/>
          <a:ext cx="9422029" cy="35102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038213"/>
                <a:gridCol w="1638066"/>
                <a:gridCol w="1656184"/>
                <a:gridCol w="1224136"/>
                <a:gridCol w="1224136"/>
                <a:gridCol w="16412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Date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990033"/>
                          </a:solidFill>
                          <a:latin typeface="Comic Sans MS" pitchFamily="66" charset="0"/>
                        </a:rPr>
                        <a:t>(Daylight Time</a:t>
                      </a:r>
                      <a:r>
                        <a:rPr lang="en-US" baseline="0" dirty="0" smtClean="0">
                          <a:solidFill>
                            <a:srgbClr val="990033"/>
                          </a:solidFill>
                          <a:latin typeface="Comic Sans MS" pitchFamily="66" charset="0"/>
                        </a:rPr>
                        <a:t> Removed)</a:t>
                      </a:r>
                      <a:endParaRPr lang="en-US" dirty="0">
                        <a:solidFill>
                          <a:srgbClr val="990033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Roman Watch</a:t>
                      </a:r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Astronomical Twi</a:t>
                      </a:r>
                      <a:r>
                        <a:rPr lang="en-US" baseline="0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light Day-start</a:t>
                      </a:r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Sunrise</a:t>
                      </a:r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Sunset</a:t>
                      </a:r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08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Astronomical Twilight Day-end</a:t>
                      </a:r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omic Sans MS" pitchFamily="66" charset="0"/>
                        </a:rPr>
                        <a:t>Abib 13</a:t>
                      </a:r>
                      <a:r>
                        <a:rPr lang="en-US" sz="1600" b="1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527 AM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559 PM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721 PM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Passover 14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4:03 AM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5:25 AM</a:t>
                      </a:r>
                      <a:endParaRPr lang="en-US" sz="1400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559 PM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722 PM</a:t>
                      </a:r>
                      <a:endParaRPr lang="en-US" sz="1400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600" b="1" baseline="30000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600" b="1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 ULB Sabb.15</a:t>
                      </a:r>
                      <a:r>
                        <a:rPr lang="en-US" sz="1600" b="1" baseline="30000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rgbClr val="87414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Starts 3:00 AM 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4:01</a:t>
                      </a:r>
                      <a:r>
                        <a:rPr lang="en-US" b="1" baseline="0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 AM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87414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5:24 AM</a:t>
                      </a:r>
                      <a:endParaRPr lang="en-US" sz="1400" dirty="0">
                        <a:solidFill>
                          <a:srgbClr val="87414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600 PM</a:t>
                      </a:r>
                      <a:endParaRPr lang="en-US" sz="1400" dirty="0">
                        <a:solidFill>
                          <a:srgbClr val="87414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7:23 PM</a:t>
                      </a:r>
                      <a:endParaRPr lang="en-US" sz="1400" dirty="0">
                        <a:solidFill>
                          <a:srgbClr val="87414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omic Sans MS" pitchFamily="66" charset="0"/>
                        </a:rPr>
                        <a:t>Prep. Day 16</a:t>
                      </a:r>
                      <a:r>
                        <a:rPr lang="en-US" sz="1600" b="1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4:00 AM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5:23 AM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601 PM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7:24 PM</a:t>
                      </a:r>
                      <a:endParaRPr lang="en-US" sz="14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Sabbath Ress.17</a:t>
                      </a:r>
                      <a:r>
                        <a:rPr lang="en-US" sz="1600" b="1" baseline="300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358 AM</a:t>
                      </a:r>
                      <a:endParaRPr lang="en-US" sz="1400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5:22 AM</a:t>
                      </a:r>
                      <a:endParaRPr lang="en-US" sz="1400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601 PM</a:t>
                      </a:r>
                      <a:endParaRPr lang="en-US" sz="1400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7:25</a:t>
                      </a:r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PM</a:t>
                      </a:r>
                      <a:endParaRPr lang="en-US" sz="1400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Wave Sheaf 18</a:t>
                      </a:r>
                      <a:r>
                        <a:rPr lang="en-US" sz="1600" b="1" baseline="30000" dirty="0" smtClean="0"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Starts 3:00 AM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rgbClr val="990033"/>
                            </a:solidFill>
                          </a:ln>
                          <a:solidFill>
                            <a:srgbClr val="FF0066"/>
                          </a:solidFill>
                          <a:latin typeface="Comic Sans MS" pitchFamily="66" charset="0"/>
                        </a:rPr>
                        <a:t>357 AM</a:t>
                      </a:r>
                      <a:endParaRPr lang="en-US" b="1" dirty="0">
                        <a:ln>
                          <a:solidFill>
                            <a:srgbClr val="990033"/>
                          </a:solidFill>
                        </a:ln>
                        <a:solidFill>
                          <a:srgbClr val="FF0066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5:20 AM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00B05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602 PM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00B05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7:25</a:t>
                      </a:r>
                      <a:r>
                        <a:rPr lang="en-US" b="1" baseline="0" dirty="0" smtClean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 PM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00B05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Later on Abib 26</a:t>
                      </a:r>
                      <a:r>
                        <a:rPr lang="en-US" sz="1600" b="1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 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346 AM</a:t>
                      </a:r>
                      <a:endParaRPr lang="en-US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5:11 AM</a:t>
                      </a:r>
                      <a:endParaRPr lang="en-US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607 PM</a:t>
                      </a:r>
                      <a:endParaRPr lang="en-US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7:32</a:t>
                      </a:r>
                      <a:r>
                        <a:rPr lang="en-US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 PM</a:t>
                      </a:r>
                      <a:endParaRPr lang="en-US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133972" y="4420286"/>
            <a:ext cx="979308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next set of events beginning with </a:t>
            </a:r>
            <a:r>
              <a:rPr lang="en-US" sz="2400" b="1" cap="none" spc="0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Mary Magdalene </a:t>
            </a:r>
            <a:r>
              <a:rPr lang="en-US" sz="24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are very numerous and detailed, working within a very short </a:t>
            </a:r>
            <a:br>
              <a:rPr lang="en-US" sz="24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time space of about 57 min. from about 3</a:t>
            </a:r>
            <a:r>
              <a:rPr lang="en-US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</a:t>
            </a:r>
            <a:r>
              <a:rPr lang="en-US" sz="24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to boqer.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Considering all the unknown distances of travel, “in and out” of the city gates ~ in the dark, etc. ~ this study will expect reasonable assumptions as to the time element.</a:t>
            </a:r>
            <a:endParaRPr lang="en-US" sz="2800" b="1" cap="none" spc="0" dirty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468" y="980728"/>
            <a:ext cx="1354480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 smtClean="0">
                <a:latin typeface="Comic Sans MS" pitchFamily="66" charset="0"/>
              </a:rPr>
              <a:t>Note</a:t>
            </a:r>
            <a:r>
              <a:rPr lang="en-US" sz="1600" dirty="0" smtClean="0">
                <a:latin typeface="Comic Sans MS" pitchFamily="66" charset="0"/>
              </a:rPr>
              <a:t>: </a:t>
            </a:r>
          </a:p>
          <a:p>
            <a:pPr algn="ctr"/>
            <a:r>
              <a:rPr lang="en-US" sz="1600" dirty="0" smtClean="0">
                <a:latin typeface="Comic Sans MS" pitchFamily="66" charset="0"/>
              </a:rPr>
              <a:t>The twilight, sunrise and sunset times are important for the 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rest of 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this study.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77788" y="4353507"/>
            <a:ext cx="1368152" cy="515653"/>
          </a:xfrm>
          <a:prstGeom prst="wedgeRoundRectCallout">
            <a:avLst>
              <a:gd name="adj1" fmla="val 65222"/>
              <a:gd name="adj2" fmla="val -61053"/>
              <a:gd name="adj3" fmla="val 16667"/>
            </a:avLst>
          </a:prstGeom>
          <a:solidFill>
            <a:srgbClr val="874141"/>
          </a:solidFill>
          <a:ln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 smtClean="0">
                <a:latin typeface="Comic Sans MS" pitchFamily="66" charset="0"/>
              </a:rPr>
              <a:t>“Enoch”</a:t>
            </a:r>
            <a:endParaRPr lang="en-CA" sz="2400" b="1" dirty="0">
              <a:latin typeface="Comic Sans MS" pitchFamily="66" charset="0"/>
            </a:endParaRPr>
          </a:p>
        </p:txBody>
      </p:sp>
      <p:sp>
        <p:nvSpPr>
          <p:cNvPr id="13" name="Curved Right Arrow 12"/>
          <p:cNvSpPr/>
          <p:nvPr/>
        </p:nvSpPr>
        <p:spPr>
          <a:xfrm>
            <a:off x="1348407" y="3678949"/>
            <a:ext cx="720080" cy="652008"/>
          </a:xfrm>
          <a:prstGeom prst="curvedRightArrow">
            <a:avLst>
              <a:gd name="adj1" fmla="val 25000"/>
              <a:gd name="adj2" fmla="val 50000"/>
              <a:gd name="adj3" fmla="val 37880"/>
            </a:avLst>
          </a:prstGeom>
          <a:gradFill flip="none" rotWithShape="1">
            <a:gsLst>
              <a:gs pos="92000">
                <a:srgbClr val="00B050"/>
              </a:gs>
              <a:gs pos="72000">
                <a:schemeClr val="bg1"/>
              </a:gs>
              <a:gs pos="54000">
                <a:schemeClr val="accent2">
                  <a:lumMod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31469" y="4004953"/>
            <a:ext cx="9422029" cy="33496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2" name="Rectangle 1"/>
          <p:cNvSpPr/>
          <p:nvPr/>
        </p:nvSpPr>
        <p:spPr>
          <a:xfrm>
            <a:off x="5734372" y="3573016"/>
            <a:ext cx="1584176" cy="432048"/>
          </a:xfrm>
          <a:prstGeom prst="rect">
            <a:avLst/>
          </a:prstGeom>
          <a:noFill/>
          <a:ln w="5715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3852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45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" grpId="0" animBg="1"/>
      <p:bldP spid="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45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4303" y="89290"/>
            <a:ext cx="11821795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Mary Magdalene 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(from about 3</a:t>
            </a:r>
            <a:r>
              <a:rPr lang="en-US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AM;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before boqer of Wave Sheaf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)</a:t>
            </a:r>
            <a:endParaRPr lang="en-US" sz="2400" b="1" dirty="0">
              <a:ln w="1905">
                <a:solidFill>
                  <a:srgbClr val="990033"/>
                </a:solidFill>
              </a:ln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89" y="2333103"/>
            <a:ext cx="2664296" cy="1776197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430116" y="2089586"/>
            <a:ext cx="8480306" cy="49398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Mary Magdalene arrived at the tomb </a:t>
            </a:r>
            <a:r>
              <a:rPr lang="en-US" sz="16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while it was still dark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 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(Sabbath night; </a:t>
            </a:r>
            <a: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Roman 4</a:t>
            </a:r>
            <a:r>
              <a:rPr lang="en-US" sz="1400" baseline="30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Watch/guards had been struck down; </a:t>
            </a:r>
            <a:r>
              <a:rPr lang="en-US" sz="1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approx. 3</a:t>
            </a:r>
            <a:r>
              <a:rPr lang="en-US" sz="11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sz="1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 Roman time.</a:t>
            </a:r>
            <a: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) 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This is </a:t>
            </a:r>
            <a:r>
              <a:rPr lang="en-US" sz="16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about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3 cycles from when she was last at the tomb. 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(Did she become unclean from being in the tomb </a:t>
            </a:r>
            <a:r>
              <a:rPr lang="en-US" sz="16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on the 14</a:t>
            </a:r>
            <a:r>
              <a:rPr lang="en-US" sz="1600" b="1" baseline="30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en-US" sz="16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only to add to that uncleanness on her return?)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She saw the stone rolled away – but did not look inside. </a:t>
            </a:r>
            <a:r>
              <a:rPr lang="en-US" sz="16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3:05</a:t>
            </a:r>
            <a:r>
              <a:rPr lang="en-US" sz="1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sz="16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?]</a:t>
            </a:r>
            <a:endParaRPr lang="en-US" sz="16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Returned to the city to report to Peter &amp; John; </a:t>
            </a:r>
            <a:r>
              <a:rPr lang="en-US" sz="1600" b="1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the Body was stolen</a:t>
            </a:r>
            <a:r>
              <a:rPr lang="en-US" sz="16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[3:20</a:t>
            </a:r>
            <a:r>
              <a:rPr lang="en-US" sz="1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?]</a:t>
            </a:r>
            <a:endParaRPr lang="en-US" sz="16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Peter &amp; John run to the tomb [time &amp; distance factor?]. </a:t>
            </a:r>
            <a:r>
              <a:rPr lang="en-US" sz="16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3:35</a:t>
            </a:r>
            <a:r>
              <a:rPr lang="en-US" sz="1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sz="16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?]</a:t>
            </a:r>
            <a:endParaRPr lang="en-US" sz="16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John only LOOKS inside seeing the linens lying there.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Peter WENT inside, to see the linens with the napkin by itself.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John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WENT inside; this time he “</a:t>
            </a:r>
            <a:r>
              <a:rPr lang="en-US" sz="16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sees and believes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,” but </a:t>
            </a:r>
            <a:r>
              <a:rPr lang="en-US" sz="16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Peter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Peter and John return to their home (likely to where mother Mary is staying). </a:t>
            </a:r>
            <a:r>
              <a:rPr lang="en-US" sz="16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3:45</a:t>
            </a:r>
            <a:r>
              <a:rPr lang="en-US" sz="1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sz="16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?]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4303" y="692696"/>
            <a:ext cx="11722757" cy="3139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Comic Sans MS" pitchFamily="66" charset="0"/>
              </a:rPr>
              <a:t>All details will be noted around Mary’s activities.  Be aware of the timeframe needed in each case for John 20:1-10.</a:t>
            </a:r>
            <a:endParaRPr lang="en-US" sz="1600" dirty="0">
              <a:latin typeface="Comic Sans MS" pitchFamily="66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33772" y="2547980"/>
            <a:ext cx="968535" cy="864096"/>
            <a:chOff x="1152148" y="1506880"/>
            <a:chExt cx="968535" cy="864096"/>
          </a:xfrm>
        </p:grpSpPr>
        <p:sp>
          <p:nvSpPr>
            <p:cNvPr id="17" name="Teardrop 16"/>
            <p:cNvSpPr/>
            <p:nvPr/>
          </p:nvSpPr>
          <p:spPr>
            <a:xfrm>
              <a:off x="1152148" y="1506880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52148" y="158498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#1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93089" y="1124744"/>
            <a:ext cx="876708" cy="864096"/>
            <a:chOff x="1053852" y="4049256"/>
            <a:chExt cx="876708" cy="864096"/>
          </a:xfrm>
        </p:grpSpPr>
        <p:sp>
          <p:nvSpPr>
            <p:cNvPr id="25" name="Teardrop 24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27134" y="4089266"/>
              <a:ext cx="8034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949788" y="1154241"/>
            <a:ext cx="9295775" cy="830997"/>
          </a:xfrm>
          <a:prstGeom prst="rect">
            <a:avLst/>
          </a:prstGeom>
          <a:solidFill>
            <a:srgbClr val="FFFFCC">
              <a:alpha val="61000"/>
            </a:srgbClr>
          </a:solidFill>
          <a:ln w="38100"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How easy would it be to get passage through the locked gates of Jerusalem?  </a:t>
            </a:r>
            <a:r>
              <a:rPr lang="en-US" sz="16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[Time needed?]</a:t>
            </a:r>
            <a:endParaRPr lang="en-US" sz="1600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How far would John’s lodging be from the garden tomb?  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[At least 1 mile or 1.5 KM?]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How much time would be consumed to accomplish the eight points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below?  </a:t>
            </a:r>
            <a:r>
              <a:rPr lang="en-US" sz="16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[Maybe 40-45 min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.?]</a:t>
            </a:r>
            <a:endParaRPr lang="en-US" sz="1600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Rae\Desktop\Empty-Tomb-folded linens ed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375" y="3011966"/>
            <a:ext cx="1360163" cy="1318472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5780" y="4361153"/>
            <a:ext cx="2857500" cy="1588127"/>
          </a:xfrm>
          <a:prstGeom prst="rect">
            <a:avLst/>
          </a:prstGeom>
          <a:solidFill>
            <a:srgbClr val="FFFFCC">
              <a:alpha val="51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John 20:1  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Mary Magdalene arrived at the tomb with it was still dark.  (Sabbath night; Roman 4</a:t>
            </a:r>
            <a:r>
              <a:rPr lang="en-US" baseline="30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Watch; approx. </a:t>
            </a: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Roman time.)</a:t>
            </a:r>
            <a:endParaRPr lang="en-US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C:\Users\Rae\Desktop\peter john at tom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168" y="4653136"/>
            <a:ext cx="1245896" cy="1510177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026375" y="2115335"/>
            <a:ext cx="1639546" cy="331302"/>
          </a:xfrm>
          <a:prstGeom prst="wedgeRoundRectCallout">
            <a:avLst>
              <a:gd name="adj1" fmla="val -102785"/>
              <a:gd name="adj2" fmla="val 100758"/>
              <a:gd name="adj3" fmla="val 16667"/>
            </a:avLst>
          </a:prstGeom>
          <a:ln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 smtClean="0">
                <a:solidFill>
                  <a:srgbClr val="FFFF99"/>
                </a:solidFill>
                <a:latin typeface="Comic Sans MS" pitchFamily="66" charset="0"/>
              </a:rPr>
              <a:t>Matt 28:4</a:t>
            </a:r>
            <a:endParaRPr lang="en-CA" sz="2000" b="1" dirty="0">
              <a:solidFill>
                <a:srgbClr val="FFFF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74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C:\Users\Rae\Desktop\mary don't touch edi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3759919"/>
            <a:ext cx="2422525" cy="2765425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7988" y="1988840"/>
            <a:ext cx="2232248" cy="2795891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Rae\Desktop\mary stoops to look in tom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0" y="984265"/>
            <a:ext cx="2104663" cy="2372727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46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4303" y="89290"/>
            <a:ext cx="118217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Mary Magdalene 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(about 3:50</a:t>
            </a:r>
            <a:r>
              <a:rPr lang="en-US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; before </a:t>
            </a: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boqer of Wave Sheaf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)</a:t>
            </a:r>
            <a:endParaRPr lang="en-US" sz="2400" b="1" dirty="0">
              <a:ln w="1905">
                <a:solidFill>
                  <a:srgbClr val="990033"/>
                </a:solidFill>
              </a:ln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4303" y="692696"/>
            <a:ext cx="11722757" cy="3139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Comic Sans MS" pitchFamily="66" charset="0"/>
              </a:rPr>
              <a:t>Continue to follow the timeframe for each point in John 20:11-17a.   Remember:  boqer is at </a:t>
            </a:r>
            <a:r>
              <a:rPr lang="en-US" sz="1600" b="1" dirty="0" smtClean="0">
                <a:solidFill>
                  <a:srgbClr val="990033"/>
                </a:solidFill>
                <a:latin typeface="Comic Sans MS" pitchFamily="66" charset="0"/>
              </a:rPr>
              <a:t>3:57 </a:t>
            </a:r>
            <a:r>
              <a:rPr lang="en-US" sz="1400" b="1" dirty="0" smtClean="0">
                <a:solidFill>
                  <a:srgbClr val="990033"/>
                </a:solidFill>
                <a:latin typeface="Comic Sans MS" pitchFamily="66" charset="0"/>
              </a:rPr>
              <a:t>AM</a:t>
            </a:r>
            <a:r>
              <a:rPr lang="en-US" sz="1600" b="1" dirty="0" smtClean="0">
                <a:solidFill>
                  <a:srgbClr val="990033"/>
                </a:solidFill>
                <a:latin typeface="Comic Sans MS" pitchFamily="66" charset="0"/>
              </a:rPr>
              <a:t>.</a:t>
            </a:r>
            <a:endParaRPr lang="en-US" sz="16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33772" y="1255787"/>
            <a:ext cx="968535" cy="864096"/>
            <a:chOff x="1152148" y="1506880"/>
            <a:chExt cx="968535" cy="864096"/>
          </a:xfrm>
        </p:grpSpPr>
        <p:sp>
          <p:nvSpPr>
            <p:cNvPr id="17" name="Teardrop 16"/>
            <p:cNvSpPr/>
            <p:nvPr/>
          </p:nvSpPr>
          <p:spPr>
            <a:xfrm>
              <a:off x="1152148" y="1506880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52148" y="158498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#1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633561" y="1101825"/>
            <a:ext cx="7581531" cy="51706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9"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Mary lingers outside the tomb weeping, then stoops </a:t>
            </a:r>
            <a:b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down and looked into the tomb. </a:t>
            </a:r>
            <a:r>
              <a:rPr lang="en-US" sz="20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3:50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sz="2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?] John 20:11</a:t>
            </a:r>
            <a:endParaRPr lang="en-US" sz="2000" b="1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9"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She sees 2 angels (head &amp; foot where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had lain). </a:t>
            </a:r>
            <a:r>
              <a:rPr lang="en-US" sz="2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[Could it now be 3:52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sz="20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?]</a:t>
            </a:r>
            <a:endParaRPr lang="en-US" sz="2000" b="1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9"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The angels ask Mary why she is weeping.  </a:t>
            </a:r>
            <a:b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Mary asks:  Where is her Master?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9"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Mary turns around and sees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Yahusha; 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she does not recognize Him. </a:t>
            </a:r>
            <a:r>
              <a:rPr lang="en-US" sz="20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3:53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sz="20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?]</a:t>
            </a:r>
            <a:endParaRPr lang="en-US" sz="2000" b="1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9"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He asks why she is weeping; assuming He is the  </a:t>
            </a:r>
            <a:b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gardener, she asks again where her Master is </a:t>
            </a:r>
            <a:b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so she can take Him away.  </a:t>
            </a:r>
            <a:r>
              <a:rPr lang="en-US" sz="20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3:54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sz="2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?]</a:t>
            </a:r>
            <a:endParaRPr lang="en-US" sz="2000" b="1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58371" y="5565118"/>
            <a:ext cx="2151865" cy="840230"/>
          </a:xfrm>
          <a:prstGeom prst="rect">
            <a:avLst/>
          </a:prstGeom>
          <a:solidFill>
            <a:srgbClr val="FFFFCC">
              <a:alpha val="61000"/>
            </a:srgbClr>
          </a:solidFill>
          <a:ln w="57150"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timeframe: 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3:57</a:t>
            </a:r>
            <a:r>
              <a:rPr lang="en-US" sz="1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 boqer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is approaching!</a:t>
            </a:r>
          </a:p>
        </p:txBody>
      </p:sp>
    </p:spTree>
    <p:extLst>
      <p:ext uri="{BB962C8B-B14F-4D97-AF65-F5344CB8AC3E}">
        <p14:creationId xmlns:p14="http://schemas.microsoft.com/office/powerpoint/2010/main" val="157745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C:\Users\Rae\Desktop\mary don't touch edi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299171"/>
            <a:ext cx="2422525" cy="2765425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47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4303" y="692696"/>
            <a:ext cx="11722757" cy="3139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Comic Sans MS" pitchFamily="66" charset="0"/>
              </a:rPr>
              <a:t>Continue to follow the timeframe for each point in John 20:11-17a.     </a:t>
            </a:r>
            <a:r>
              <a:rPr lang="en-US" sz="1600" b="1" dirty="0" smtClean="0">
                <a:solidFill>
                  <a:srgbClr val="990033"/>
                </a:solidFill>
                <a:latin typeface="Comic Sans MS" pitchFamily="66" charset="0"/>
              </a:rPr>
              <a:t>Remember:  boqer is at 3:57</a:t>
            </a:r>
            <a:r>
              <a:rPr lang="en-US" sz="1400" b="1" dirty="0" smtClean="0">
                <a:solidFill>
                  <a:srgbClr val="990033"/>
                </a:solidFill>
                <a:latin typeface="Comic Sans MS" pitchFamily="66" charset="0"/>
              </a:rPr>
              <a:t>AM</a:t>
            </a:r>
            <a:r>
              <a:rPr lang="en-US" sz="1600" b="1" dirty="0" smtClean="0">
                <a:solidFill>
                  <a:srgbClr val="990033"/>
                </a:solidFill>
                <a:latin typeface="Comic Sans MS" pitchFamily="66" charset="0"/>
              </a:rPr>
              <a:t>.</a:t>
            </a:r>
            <a:endParaRPr lang="en-US" sz="16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26060" y="980728"/>
            <a:ext cx="9053206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Yahusha calls her name,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and she recognizes who He is.  </a:t>
            </a:r>
            <a:r>
              <a:rPr lang="en-US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3:55</a:t>
            </a:r>
            <a:r>
              <a:rPr lang="en-US" sz="1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?]</a:t>
            </a:r>
            <a:endParaRPr lang="en-US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instructs Mary </a:t>
            </a:r>
            <a:r>
              <a:rPr lang="en-US" b="1" u="sng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not to clin</a:t>
            </a:r>
            <a:r>
              <a:rPr lang="en-US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g</a:t>
            </a:r>
            <a:r>
              <a:rPr lang="en-US" b="1" u="sng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to Him</a:t>
            </a:r>
            <a:r>
              <a:rPr lang="en-US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as He has not </a:t>
            </a:r>
            <a:r>
              <a:rPr lang="en-US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ascended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heavenward.  </a:t>
            </a:r>
            <a:b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WHY?  He must remain in a </a:t>
            </a:r>
            <a:r>
              <a:rPr lang="en-US" b="1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pure </a:t>
            </a:r>
            <a:r>
              <a:rPr lang="en-US" b="1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state until </a:t>
            </a:r>
            <a:r>
              <a:rPr lang="en-US" b="1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“His First Fruit presentation.”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When does </a:t>
            </a:r>
            <a:r>
              <a:rPr lang="en-US" b="1" dirty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Yahusha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 have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to be ready to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present </a:t>
            </a:r>
            <a:r>
              <a:rPr lang="en-US" b="1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His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Wave Sheaf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?  </a:t>
            </a:r>
            <a:r>
              <a:rPr lang="en-US" b="1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How about by </a:t>
            </a:r>
            <a:r>
              <a:rPr lang="en-US" b="1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boqer at </a:t>
            </a:r>
            <a:r>
              <a:rPr lang="en-US" b="1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3:57</a:t>
            </a:r>
            <a:r>
              <a:rPr lang="en-US" sz="1400" b="1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AM</a:t>
            </a:r>
            <a:r>
              <a:rPr lang="en-US" b="1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?!  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SUNRISE is at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5:20</a:t>
            </a:r>
            <a: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AM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when the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women arrive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with spices –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“only a” 1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hr. 23 min.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window of time to observe the boqer Wave Sheaf statute!</a:t>
            </a:r>
            <a:endParaRPr lang="en-US" dirty="0">
              <a:solidFill>
                <a:schemeClr val="tx2">
                  <a:lumMod val="85000"/>
                  <a:lumOff val="1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2889" y="4168185"/>
            <a:ext cx="2255143" cy="1338828"/>
          </a:xfrm>
          <a:prstGeom prst="rect">
            <a:avLst/>
          </a:prstGeom>
          <a:solidFill>
            <a:srgbClr val="FFFFCC">
              <a:alpha val="61000"/>
            </a:srgbClr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Does 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have to be ready to present the Wave Sheaf by 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3:57</a:t>
            </a:r>
            <a:r>
              <a:rPr lang="en-US" sz="1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 boqer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33772" y="1255787"/>
            <a:ext cx="968535" cy="864096"/>
            <a:chOff x="1152148" y="1506880"/>
            <a:chExt cx="968535" cy="864096"/>
          </a:xfrm>
        </p:grpSpPr>
        <p:sp>
          <p:nvSpPr>
            <p:cNvPr id="31" name="Teardrop 30"/>
            <p:cNvSpPr/>
            <p:nvPr/>
          </p:nvSpPr>
          <p:spPr>
            <a:xfrm>
              <a:off x="1152148" y="1506880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152148" y="158498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#1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7932126" y="3573016"/>
            <a:ext cx="419231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/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Did Mary Magdalene 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Jacob have 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similar boqer </a:t>
            </a:r>
            <a:b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experiences?</a:t>
            </a:r>
            <a:endParaRPr lang="en-US" b="1" dirty="0">
              <a:ln w="1905">
                <a:solidFill>
                  <a:srgbClr val="990033"/>
                </a:solidFill>
              </a:ln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4303" y="46365"/>
            <a:ext cx="118217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Mary Magdalene 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(about 3:55</a:t>
            </a:r>
            <a:r>
              <a:rPr lang="en-US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; before </a:t>
            </a: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boqer of Wave Sheaf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)</a:t>
            </a:r>
            <a:endParaRPr lang="en-US" sz="2400" b="1" dirty="0">
              <a:ln w="1905">
                <a:solidFill>
                  <a:srgbClr val="990033"/>
                </a:solidFill>
              </a:ln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8" name="Picture 4" descr="C:\Users\Rae\Desktop\parchment ragged edge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0" y="3682295"/>
            <a:ext cx="5040560" cy="30498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86100" y="3919611"/>
            <a:ext cx="4320480" cy="312547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 example of events approaching daybreak:</a:t>
            </a:r>
          </a:p>
          <a:p>
            <a:pPr>
              <a:lnSpc>
                <a:spcPct val="90000"/>
              </a:lnSpc>
            </a:pPr>
            <a:endParaRPr lang="en-US" sz="7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Gen 32:24-26 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And Jacob was left alone;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there wrestled a man with him </a:t>
            </a:r>
            <a:r>
              <a:rPr lang="en-US" sz="16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until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1600" b="1" dirty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breaking of the day.</a:t>
            </a:r>
          </a:p>
          <a:p>
            <a:pPr>
              <a:lnSpc>
                <a:spcPct val="90000"/>
              </a:lnSpc>
            </a:pPr>
            <a:endParaRPr lang="en-US" sz="1000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en-US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when he saw that he prevailed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not </a:t>
            </a:r>
            <a:r>
              <a:rPr lang="en-US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against him, he touched the hollow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his thigh; and the hollow of Jacob's thigh was out of joint, as he wrestled with him.</a:t>
            </a:r>
          </a:p>
          <a:p>
            <a:pPr>
              <a:lnSpc>
                <a:spcPct val="90000"/>
              </a:lnSpc>
            </a:pPr>
            <a:endParaRPr lang="en-US" sz="1000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And he said, </a:t>
            </a:r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Let me go, for </a:t>
            </a:r>
            <a:r>
              <a:rPr lang="en-US" sz="1600" b="1" dirty="0" smtClean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en-US" sz="1600" b="1" dirty="0" smtClean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                             the day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breaketh</a:t>
            </a:r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z="16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Rae\Desktop\jacob wrestles with angel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8" y="4176847"/>
            <a:ext cx="2220163" cy="2220163"/>
          </a:xfrm>
          <a:prstGeom prst="ellipse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270876" y="5589240"/>
            <a:ext cx="876708" cy="864096"/>
            <a:chOff x="3418778" y="3381488"/>
            <a:chExt cx="876708" cy="864096"/>
          </a:xfrm>
        </p:grpSpPr>
        <p:sp>
          <p:nvSpPr>
            <p:cNvPr id="25" name="Teardrop 24"/>
            <p:cNvSpPr/>
            <p:nvPr/>
          </p:nvSpPr>
          <p:spPr>
            <a:xfrm>
              <a:off x="3418778" y="3381488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492060" y="3453496"/>
              <a:ext cx="8034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89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2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25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25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1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48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3" name="Picture 14" descr="C:\Users\Rae\Desktop\tomb water 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2852936"/>
            <a:ext cx="2734720" cy="355414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C:\Users\Rae\Desktop\mary sees yahus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1074716"/>
            <a:ext cx="3141212" cy="2090334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17749" y="89290"/>
            <a:ext cx="119083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Mary Magdalene 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(AFTER boqer twilight 3:57</a:t>
            </a:r>
            <a:r>
              <a:rPr lang="en-US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- </a:t>
            </a: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now Wave Sheaf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)</a:t>
            </a:r>
            <a:endParaRPr lang="en-US" sz="2400" b="1" dirty="0">
              <a:ln w="1905">
                <a:solidFill>
                  <a:srgbClr val="990033"/>
                </a:solidFill>
              </a:ln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4303" y="692696"/>
            <a:ext cx="11722757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000" b="1" u="sng" dirty="0" smtClean="0">
                <a:latin typeface="Comic Sans MS" pitchFamily="66" charset="0"/>
              </a:rPr>
              <a:t>Conclusion</a:t>
            </a:r>
            <a:r>
              <a:rPr lang="en-US" sz="2000" dirty="0" smtClean="0">
                <a:latin typeface="Comic Sans MS" pitchFamily="66" charset="0"/>
              </a:rPr>
              <a:t> of John 20:17</a:t>
            </a:r>
            <a:r>
              <a:rPr lang="en-US" sz="2000" dirty="0" smtClean="0">
                <a:solidFill>
                  <a:srgbClr val="990033"/>
                </a:solidFill>
                <a:latin typeface="Comic Sans MS" pitchFamily="66" charset="0"/>
              </a:rPr>
              <a:t>b</a:t>
            </a:r>
            <a:r>
              <a:rPr lang="en-US" sz="2000" dirty="0" smtClean="0">
                <a:latin typeface="Comic Sans MS" pitchFamily="66" charset="0"/>
              </a:rPr>
              <a:t> &amp; 18; Mark 16:10.</a:t>
            </a:r>
            <a:endParaRPr lang="en-US" sz="2000" dirty="0">
              <a:latin typeface="Comic Sans MS" pitchFamily="66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33772" y="1255787"/>
            <a:ext cx="968535" cy="864096"/>
            <a:chOff x="1152148" y="1506880"/>
            <a:chExt cx="968535" cy="864096"/>
          </a:xfrm>
        </p:grpSpPr>
        <p:sp>
          <p:nvSpPr>
            <p:cNvPr id="34" name="Teardrop 33"/>
            <p:cNvSpPr/>
            <p:nvPr/>
          </p:nvSpPr>
          <p:spPr>
            <a:xfrm>
              <a:off x="1152148" y="1506880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152148" y="158498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#1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369093" y="1063049"/>
            <a:ext cx="7701983" cy="29361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16"/>
            </a:pP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instructs Mary </a:t>
            </a:r>
            <a:r>
              <a:rPr lang="en-US" sz="2400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to tell the brethren</a:t>
            </a: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that </a:t>
            </a:r>
            <a:b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00FF99"/>
                  </a:glow>
                </a:effectLst>
                <a:latin typeface="Arial" pitchFamily="34" charset="0"/>
                <a:cs typeface="Arial" pitchFamily="34" charset="0"/>
              </a:rPr>
              <a:t>He is ascendin</a:t>
            </a:r>
            <a:r>
              <a:rPr lang="en-US" sz="24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00FF99"/>
                  </a:glow>
                </a:effectLst>
                <a:latin typeface="Arial" pitchFamily="34" charset="0"/>
                <a:cs typeface="Arial" pitchFamily="34" charset="0"/>
              </a:rPr>
              <a:t>g </a:t>
            </a: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to His Father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(for the Wave Sheaf </a:t>
            </a:r>
            <a:b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Presentation).</a:t>
            </a: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3:56</a:t>
            </a:r>
            <a:r>
              <a:rPr lang="en-US" sz="2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 – one minute to boqer</a:t>
            </a:r>
            <a:r>
              <a:rPr lang="en-US" sz="2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?]</a:t>
            </a:r>
            <a:endParaRPr lang="en-US" sz="24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 startAt="16"/>
            </a:pP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Mary leaves to tell the disciples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(Mark 16:10).</a:t>
            </a:r>
            <a:endParaRPr lang="en-US" sz="24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 startAt="16"/>
            </a:pP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Most</a:t>
            </a: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of the disciples </a:t>
            </a:r>
            <a:r>
              <a:rPr lang="en-US" sz="24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990033">
                      <a:alpha val="42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did not believe</a:t>
            </a: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27000">
                    <a:srgbClr val="990033">
                      <a:alpha val="42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(Mark 16:11)</a:t>
            </a: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2400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 startAt="16"/>
            </a:pPr>
            <a:endParaRPr lang="en-US" sz="16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 startAt="16"/>
            </a:pPr>
            <a:endParaRPr lang="en-US" sz="16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C:\Users\Rae\Desktop\2.21 desktop art\mary tells discipl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28" y="3569271"/>
            <a:ext cx="2956073" cy="2956073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734372" y="3965455"/>
            <a:ext cx="6291727" cy="2308324"/>
          </a:xfrm>
          <a:prstGeom prst="rect">
            <a:avLst/>
          </a:prstGeom>
          <a:solidFill>
            <a:schemeClr val="tx1">
              <a:lumMod val="10000"/>
              <a:lumOff val="90000"/>
              <a:alpha val="54000"/>
            </a:schemeClr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SUNRISE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is at 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5:20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when the other women arrive with spices – 1 hr. 23 min. later! 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See </a:t>
            </a:r>
            <a:r>
              <a:rPr lang="en-US" sz="1600" u="sng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also</a:t>
            </a:r>
            <a:r>
              <a:rPr lang="en-US" sz="16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Luke 24:1.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IF Mary leaves about 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4:00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to tell Peter, John and the other disciples, she won’t even meet up with the other women.  There’s no indication in the Gospel account </a:t>
            </a:r>
            <a:b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that she is ever at the tomb with the other women.</a:t>
            </a:r>
          </a:p>
        </p:txBody>
      </p:sp>
    </p:spTree>
    <p:extLst>
      <p:ext uri="{BB962C8B-B14F-4D97-AF65-F5344CB8AC3E}">
        <p14:creationId xmlns:p14="http://schemas.microsoft.com/office/powerpoint/2010/main" val="6331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ae\Desktop\PPT Bkgds\parchment ragged edge clear 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33" y="4293097"/>
            <a:ext cx="3214092" cy="241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 descr="C:\Users\Rae\Desktop\mary don't touch edi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58" y="4498219"/>
            <a:ext cx="1774648" cy="2094910"/>
          </a:xfrm>
          <a:prstGeom prst="ellipse">
            <a:avLst/>
          </a:prstGeom>
          <a:ln>
            <a:noFill/>
          </a:ln>
          <a:effectLst>
            <a:glow rad="203200">
              <a:srgbClr val="00B0F0">
                <a:alpha val="44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entagon 27"/>
          <p:cNvSpPr/>
          <p:nvPr/>
        </p:nvSpPr>
        <p:spPr>
          <a:xfrm rot="5400000">
            <a:off x="5234377" y="3803480"/>
            <a:ext cx="1228185" cy="390510"/>
          </a:xfrm>
          <a:prstGeom prst="homePlat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88492" y="6525344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49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Content Placeholder 6"/>
          <p:cNvSpPr txBox="1">
            <a:spLocks/>
          </p:cNvSpPr>
          <p:nvPr/>
        </p:nvSpPr>
        <p:spPr>
          <a:xfrm>
            <a:off x="0" y="332657"/>
            <a:ext cx="12178666" cy="5760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itchFamily="34" charset="0"/>
              <a:buNone/>
            </a:pP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Summary: 1</a:t>
            </a:r>
            <a:r>
              <a:rPr lang="en-US" sz="3200" b="1" baseline="30000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st</a:t>
            </a: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 Resurrection Witness with </a:t>
            </a:r>
            <a:r>
              <a:rPr lang="en-US" sz="3200" b="1" dirty="0" smtClean="0">
                <a:solidFill>
                  <a:srgbClr val="FF99CC"/>
                </a:solidFill>
                <a:latin typeface="Comic Sans MS" pitchFamily="66" charset="0"/>
                <a:cs typeface="Calibri" pitchFamily="34" charset="0"/>
              </a:rPr>
              <a:t>Mary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910664"/>
              </p:ext>
            </p:extLst>
          </p:nvPr>
        </p:nvGraphicFramePr>
        <p:xfrm>
          <a:off x="1629916" y="1268760"/>
          <a:ext cx="8820980" cy="211117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02621"/>
                <a:gridCol w="1102621"/>
                <a:gridCol w="1102621"/>
                <a:gridCol w="1102621"/>
                <a:gridCol w="551312"/>
                <a:gridCol w="551312"/>
                <a:gridCol w="551312"/>
                <a:gridCol w="551312"/>
                <a:gridCol w="551312"/>
                <a:gridCol w="551312"/>
                <a:gridCol w="551312"/>
                <a:gridCol w="551312"/>
              </a:tblGrid>
              <a:tr h="67383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– Sabbath Day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baseline="0" dirty="0" smtClean="0">
                          <a:latin typeface="Comic Sans MS" pitchFamily="66" charset="0"/>
                        </a:rPr>
                      </a:b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002060">
                                <a:alpha val="64000"/>
                              </a:srgbClr>
                            </a:glow>
                          </a:effectLst>
                          <a:latin typeface="Comic Sans MS" pitchFamily="66" charset="0"/>
                        </a:rPr>
                        <a:t>RESURRECTION DAY</a:t>
                      </a:r>
                      <a:endParaRPr lang="en-US" sz="2000" dirty="0">
                        <a:solidFill>
                          <a:schemeClr val="bg1"/>
                        </a:solidFill>
                        <a:effectLst>
                          <a:glow rad="228600">
                            <a:srgbClr val="002060">
                              <a:alpha val="64000"/>
                            </a:srgbClr>
                          </a:glow>
                        </a:effectLst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[Sunday 18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 &amp; </a:t>
                      </a:r>
                      <a:r>
                        <a:rPr lang="en-US" sz="16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ASCENSION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/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WAVE SHEAF FESTIVAL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12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600" baseline="0" dirty="0" smtClean="0">
                          <a:latin typeface="Comic Sans MS" pitchFamily="66" charset="0"/>
                        </a:rPr>
                        <a:t>          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FF00FF"/>
                        </a:gs>
                        <a:gs pos="16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9000">
                          <a:srgbClr val="FF9999"/>
                        </a:gs>
                        <a:gs pos="27000">
                          <a:srgbClr val="FF0066"/>
                        </a:gs>
                        <a:gs pos="59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0000">
                          <a:srgbClr val="FFF200"/>
                        </a:gs>
                        <a:gs pos="93000">
                          <a:srgbClr val="FF7A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7000">
                          <a:srgbClr val="FF7A00"/>
                        </a:gs>
                        <a:gs pos="31000">
                          <a:srgbClr val="FF0300"/>
                        </a:gs>
                        <a:gs pos="68000">
                          <a:srgbClr val="002060"/>
                        </a:gs>
                        <a:gs pos="53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2087388" y="2204864"/>
            <a:ext cx="3384376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Approx. 4</a:t>
            </a:r>
            <a:r>
              <a:rPr lang="en-US" sz="1600" b="1" baseline="30000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th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 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Roman Watch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300</a:t>
            </a:r>
            <a:r>
              <a:rPr lang="en-US" sz="12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AM</a:t>
            </a:r>
            <a:endParaRPr lang="en-US" sz="16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7788" y="3863950"/>
            <a:ext cx="335862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600" b="1" dirty="0" smtClean="0">
                <a:latin typeface="Comic Sans MS" pitchFamily="66" charset="0"/>
              </a:rPr>
              <a:t>John 20:1  </a:t>
            </a:r>
            <a:r>
              <a:rPr lang="en-US" sz="1600" dirty="0" smtClean="0">
                <a:latin typeface="Comic Sans MS" pitchFamily="66" charset="0"/>
              </a:rPr>
              <a:t>The </a:t>
            </a:r>
            <a:r>
              <a:rPr lang="en-US" sz="1600" dirty="0">
                <a:latin typeface="Comic Sans MS" pitchFamily="66" charset="0"/>
              </a:rPr>
              <a:t>first </a:t>
            </a:r>
            <a:r>
              <a:rPr lang="en-US" sz="1200" i="1" dirty="0">
                <a:latin typeface="Comic Sans MS" pitchFamily="66" charset="0"/>
              </a:rPr>
              <a:t>day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of the </a:t>
            </a:r>
            <a:r>
              <a:rPr lang="en-US" sz="1600" dirty="0">
                <a:latin typeface="Comic Sans MS" pitchFamily="66" charset="0"/>
              </a:rPr>
              <a:t>week cometh Mary Magdalene early, when it was yet dark, </a:t>
            </a:r>
            <a:r>
              <a:rPr lang="en-US" sz="1600" dirty="0" smtClean="0">
                <a:latin typeface="Comic Sans MS" pitchFamily="66" charset="0"/>
              </a:rPr>
              <a:t/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unto </a:t>
            </a:r>
            <a:r>
              <a:rPr lang="en-US" sz="1600" dirty="0">
                <a:latin typeface="Comic Sans MS" pitchFamily="66" charset="0"/>
              </a:rPr>
              <a:t>the </a:t>
            </a:r>
            <a:r>
              <a:rPr lang="en-US" sz="1600" dirty="0" smtClean="0">
                <a:latin typeface="Comic Sans MS" pitchFamily="66" charset="0"/>
              </a:rPr>
              <a:t>sepulchre … </a:t>
            </a:r>
            <a:endParaRPr lang="en-US" sz="1600" dirty="0">
              <a:latin typeface="Comic Sans MS" pitchFamily="66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629916" y="1196008"/>
            <a:ext cx="0" cy="2278029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2" idx="2"/>
          </p:cNvCxnSpPr>
          <p:nvPr/>
        </p:nvCxnSpPr>
        <p:spPr>
          <a:xfrm>
            <a:off x="6022404" y="1196752"/>
            <a:ext cx="18002" cy="2183179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498028" y="2431047"/>
            <a:ext cx="82479" cy="1247889"/>
          </a:xfrm>
          <a:custGeom>
            <a:avLst/>
            <a:gdLst>
              <a:gd name="connsiteX0" fmla="*/ 41839 w 82479"/>
              <a:gd name="connsiteY0" fmla="*/ 0 h 762000"/>
              <a:gd name="connsiteX1" fmla="*/ 31679 w 82479"/>
              <a:gd name="connsiteY1" fmla="*/ 50800 h 762000"/>
              <a:gd name="connsiteX2" fmla="*/ 1199 w 82479"/>
              <a:gd name="connsiteY2" fmla="*/ 71120 h 762000"/>
              <a:gd name="connsiteX3" fmla="*/ 11359 w 82479"/>
              <a:gd name="connsiteY3" fmla="*/ 101600 h 762000"/>
              <a:gd name="connsiteX4" fmla="*/ 82479 w 82479"/>
              <a:gd name="connsiteY4" fmla="*/ 132080 h 762000"/>
              <a:gd name="connsiteX5" fmla="*/ 72319 w 82479"/>
              <a:gd name="connsiteY5" fmla="*/ 172720 h 762000"/>
              <a:gd name="connsiteX6" fmla="*/ 31679 w 82479"/>
              <a:gd name="connsiteY6" fmla="*/ 233680 h 762000"/>
              <a:gd name="connsiteX7" fmla="*/ 41839 w 82479"/>
              <a:gd name="connsiteY7" fmla="*/ 264160 h 762000"/>
              <a:gd name="connsiteX8" fmla="*/ 72319 w 82479"/>
              <a:gd name="connsiteY8" fmla="*/ 294640 h 762000"/>
              <a:gd name="connsiteX9" fmla="*/ 62159 w 82479"/>
              <a:gd name="connsiteY9" fmla="*/ 335280 h 762000"/>
              <a:gd name="connsiteX10" fmla="*/ 21519 w 82479"/>
              <a:gd name="connsiteY10" fmla="*/ 396240 h 762000"/>
              <a:gd name="connsiteX11" fmla="*/ 41839 w 82479"/>
              <a:gd name="connsiteY11" fmla="*/ 426720 h 762000"/>
              <a:gd name="connsiteX12" fmla="*/ 72319 w 82479"/>
              <a:gd name="connsiteY12" fmla="*/ 447040 h 762000"/>
              <a:gd name="connsiteX13" fmla="*/ 41839 w 82479"/>
              <a:gd name="connsiteY13" fmla="*/ 548640 h 762000"/>
              <a:gd name="connsiteX14" fmla="*/ 51999 w 82479"/>
              <a:gd name="connsiteY14" fmla="*/ 640080 h 762000"/>
              <a:gd name="connsiteX15" fmla="*/ 31679 w 82479"/>
              <a:gd name="connsiteY15" fmla="*/ 670560 h 762000"/>
              <a:gd name="connsiteX16" fmla="*/ 41839 w 82479"/>
              <a:gd name="connsiteY16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79" h="762000">
                <a:moveTo>
                  <a:pt x="41839" y="0"/>
                </a:moveTo>
                <a:cubicBezTo>
                  <a:pt x="38452" y="16933"/>
                  <a:pt x="40247" y="35807"/>
                  <a:pt x="31679" y="50800"/>
                </a:cubicBezTo>
                <a:cubicBezTo>
                  <a:pt x="25621" y="61402"/>
                  <a:pt x="5734" y="59783"/>
                  <a:pt x="1199" y="71120"/>
                </a:cubicBezTo>
                <a:cubicBezTo>
                  <a:pt x="-2778" y="81064"/>
                  <a:pt x="3786" y="94027"/>
                  <a:pt x="11359" y="101600"/>
                </a:cubicBezTo>
                <a:cubicBezTo>
                  <a:pt x="23914" y="114155"/>
                  <a:pt x="64263" y="126008"/>
                  <a:pt x="82479" y="132080"/>
                </a:cubicBezTo>
                <a:cubicBezTo>
                  <a:pt x="79092" y="145627"/>
                  <a:pt x="79247" y="160596"/>
                  <a:pt x="72319" y="172720"/>
                </a:cubicBezTo>
                <a:cubicBezTo>
                  <a:pt x="11434" y="279268"/>
                  <a:pt x="63400" y="138516"/>
                  <a:pt x="31679" y="233680"/>
                </a:cubicBezTo>
                <a:cubicBezTo>
                  <a:pt x="35066" y="243840"/>
                  <a:pt x="35898" y="255249"/>
                  <a:pt x="41839" y="264160"/>
                </a:cubicBezTo>
                <a:cubicBezTo>
                  <a:pt x="49809" y="276115"/>
                  <a:pt x="68372" y="280824"/>
                  <a:pt x="72319" y="294640"/>
                </a:cubicBezTo>
                <a:cubicBezTo>
                  <a:pt x="76155" y="308066"/>
                  <a:pt x="68404" y="322791"/>
                  <a:pt x="62159" y="335280"/>
                </a:cubicBezTo>
                <a:cubicBezTo>
                  <a:pt x="51237" y="357123"/>
                  <a:pt x="21519" y="396240"/>
                  <a:pt x="21519" y="396240"/>
                </a:cubicBezTo>
                <a:cubicBezTo>
                  <a:pt x="28292" y="406400"/>
                  <a:pt x="33205" y="418086"/>
                  <a:pt x="41839" y="426720"/>
                </a:cubicBezTo>
                <a:cubicBezTo>
                  <a:pt x="50473" y="435354"/>
                  <a:pt x="69670" y="435120"/>
                  <a:pt x="72319" y="447040"/>
                </a:cubicBezTo>
                <a:cubicBezTo>
                  <a:pt x="83215" y="496073"/>
                  <a:pt x="63825" y="515660"/>
                  <a:pt x="41839" y="548640"/>
                </a:cubicBezTo>
                <a:cubicBezTo>
                  <a:pt x="58772" y="599440"/>
                  <a:pt x="72319" y="599440"/>
                  <a:pt x="51999" y="640080"/>
                </a:cubicBezTo>
                <a:cubicBezTo>
                  <a:pt x="46538" y="651002"/>
                  <a:pt x="38452" y="660400"/>
                  <a:pt x="31679" y="670560"/>
                </a:cubicBezTo>
                <a:cubicBezTo>
                  <a:pt x="48265" y="720317"/>
                  <a:pt x="41839" y="690330"/>
                  <a:pt x="41839" y="762000"/>
                </a:cubicBezTo>
              </a:path>
            </a:pathLst>
          </a:custGeom>
          <a:ln w="38100">
            <a:solidFill>
              <a:srgbClr val="7030A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573786" y="3677409"/>
            <a:ext cx="1923934" cy="1268937"/>
            <a:chOff x="3573786" y="3677409"/>
            <a:chExt cx="1923934" cy="1268937"/>
          </a:xfrm>
        </p:grpSpPr>
        <p:cxnSp>
          <p:nvCxnSpPr>
            <p:cNvPr id="43" name="Straight Arrow Connector 42"/>
            <p:cNvCxnSpPr/>
            <p:nvPr/>
          </p:nvCxnSpPr>
          <p:spPr>
            <a:xfrm flipV="1">
              <a:off x="5158308" y="3677409"/>
              <a:ext cx="339412" cy="47167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  <a:effectLst>
              <a:glow rad="127000">
                <a:srgbClr val="FF9999"/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573786" y="3789040"/>
              <a:ext cx="1836776" cy="1157306"/>
            </a:xfrm>
            <a:prstGeom prst="ellipse">
              <a:avLst/>
            </a:prstGeom>
            <a:ln>
              <a:noFill/>
            </a:ln>
            <a:effectLst>
              <a:glow rad="203200">
                <a:srgbClr val="874141">
                  <a:alpha val="56000"/>
                </a:srgbClr>
              </a:glow>
              <a:outerShdw blurRad="149987" dist="250190" dir="8460000" algn="ctr">
                <a:srgbClr val="000000">
                  <a:alpha val="28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1197868" y="5949280"/>
            <a:ext cx="4489920" cy="7571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>
                <a:latin typeface="Comic Sans MS" pitchFamily="66" charset="0"/>
              </a:rPr>
              <a:t>John 20:17  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>
                <a:latin typeface="Comic Sans MS" pitchFamily="66" charset="0"/>
              </a:rPr>
              <a:t>saith unto her, </a:t>
            </a:r>
            <a:r>
              <a:rPr lang="en-US" sz="1600" dirty="0" smtClean="0">
                <a:latin typeface="Comic Sans MS" pitchFamily="66" charset="0"/>
              </a:rPr>
              <a:t/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Touch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me not; for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I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am not yet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16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27000">
                    <a:srgbClr val="FF99FF"/>
                  </a:glow>
                </a:effectLst>
                <a:latin typeface="Comic Sans MS" pitchFamily="66" charset="0"/>
              </a:rPr>
              <a:t>ascended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to my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Father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… </a:t>
            </a:r>
            <a:r>
              <a:rPr lang="en-US" sz="1600" dirty="0" smtClean="0">
                <a:latin typeface="Comic Sans MS" pitchFamily="66" charset="0"/>
              </a:rPr>
              <a:t>[for Wave Sheaf].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093220" y="4505484"/>
            <a:ext cx="3001005" cy="2031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Abib 18 ascension is </a:t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>verified without a doubt.  </a:t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>Yet </a:t>
            </a:r>
            <a:r>
              <a:rPr lang="en-US" b="1" dirty="0" smtClean="0">
                <a:solidFill>
                  <a:srgbClr val="FF3300"/>
                </a:solidFill>
                <a:latin typeface="Ravie" pitchFamily="82" charset="0"/>
              </a:rPr>
              <a:t>Enoch</a:t>
            </a:r>
            <a:r>
              <a:rPr lang="en-US" b="1" dirty="0" smtClean="0">
                <a:latin typeface="Comic Sans MS" pitchFamily="66" charset="0"/>
              </a:rPr>
              <a:t> claims </a:t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Yahuah</a:t>
            </a:r>
            <a:r>
              <a:rPr lang="en-US" b="1" dirty="0" smtClean="0">
                <a:latin typeface="Comic Sans MS" pitchFamily="66" charset="0"/>
              </a:rPr>
              <a:t> did not ascend until Abib 26.  </a:t>
            </a:r>
          </a:p>
          <a:p>
            <a:pPr algn="ctr"/>
            <a:r>
              <a:rPr lang="en-US" b="1" dirty="0" smtClean="0">
                <a:solidFill>
                  <a:srgbClr val="990033"/>
                </a:solidFill>
                <a:latin typeface="Comic Sans MS" pitchFamily="66" charset="0"/>
              </a:rPr>
              <a:t>How can this be?   </a:t>
            </a:r>
          </a:p>
          <a:p>
            <a:pPr algn="ctr"/>
            <a:r>
              <a:rPr lang="en-US" b="1" dirty="0" smtClean="0">
                <a:solidFill>
                  <a:srgbClr val="990033"/>
                </a:solidFill>
                <a:latin typeface="Comic Sans MS" pitchFamily="66" charset="0"/>
              </a:rPr>
              <a:t>Is there a 2</a:t>
            </a:r>
            <a:r>
              <a:rPr lang="en-US" b="1" baseline="30000" dirty="0" smtClean="0">
                <a:solidFill>
                  <a:srgbClr val="990033"/>
                </a:solidFill>
                <a:latin typeface="Comic Sans MS" pitchFamily="66" charset="0"/>
              </a:rPr>
              <a:t>nd</a:t>
            </a:r>
            <a:r>
              <a:rPr lang="en-US" b="1" dirty="0" smtClean="0">
                <a:solidFill>
                  <a:srgbClr val="990033"/>
                </a:solidFill>
                <a:latin typeface="Comic Sans MS" pitchFamily="66" charset="0"/>
              </a:rPr>
              <a:t> witness?</a:t>
            </a:r>
            <a:endParaRPr lang="en-US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44227" y="5118283"/>
            <a:ext cx="349805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600" b="1" dirty="0">
                <a:latin typeface="Comic Sans MS" pitchFamily="66" charset="0"/>
              </a:rPr>
              <a:t>Mark </a:t>
            </a:r>
            <a:r>
              <a:rPr lang="en-US" sz="1600" b="1" dirty="0" smtClean="0">
                <a:latin typeface="Comic Sans MS" pitchFamily="66" charset="0"/>
              </a:rPr>
              <a:t>16:9 [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1600" b="1" dirty="0" smtClean="0">
                <a:latin typeface="Comic Sans MS" pitchFamily="66" charset="0"/>
              </a:rPr>
              <a:t>]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>
                <a:latin typeface="Comic Sans MS" pitchFamily="66" charset="0"/>
              </a:rPr>
              <a:t>appeared first to Mary Magdalene, out of whom he had cast seven devils</a:t>
            </a:r>
            <a:r>
              <a:rPr lang="en-US" sz="1600" dirty="0" smtClean="0">
                <a:latin typeface="Comic Sans MS" pitchFamily="66" charset="0"/>
              </a:rPr>
              <a:t>.</a:t>
            </a:r>
            <a:endParaRPr lang="en-US" sz="1400" dirty="0">
              <a:latin typeface="Comic Sans MS" pitchFamily="66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6313162" y="2820680"/>
            <a:ext cx="0" cy="898634"/>
          </a:xfrm>
          <a:prstGeom prst="line">
            <a:avLst/>
          </a:prstGeom>
          <a:ln w="38100">
            <a:solidFill>
              <a:srgbClr val="FF33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un 36"/>
          <p:cNvSpPr/>
          <p:nvPr/>
        </p:nvSpPr>
        <p:spPr>
          <a:xfrm>
            <a:off x="6096062" y="2478910"/>
            <a:ext cx="432048" cy="437211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 1"/>
          <p:cNvSpPr/>
          <p:nvPr/>
        </p:nvSpPr>
        <p:spPr>
          <a:xfrm>
            <a:off x="6454452" y="6093296"/>
            <a:ext cx="2748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Instructions</a:t>
            </a:r>
            <a:r>
              <a:rPr lang="en-US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:  </a:t>
            </a:r>
            <a:r>
              <a:rPr lang="en-US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/>
            </a:r>
            <a:br>
              <a:rPr lang="en-US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Tell the brethren.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486900" y="1147074"/>
            <a:ext cx="0" cy="2641966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8182644" y="2125980"/>
            <a:ext cx="3312368" cy="2167116"/>
          </a:xfrm>
          <a:prstGeom prst="snip2DiagRect">
            <a:avLst/>
          </a:prstGeom>
          <a:blipFill>
            <a:blip r:embed="rId7"/>
            <a:tile tx="0" ty="0" sx="100000" sy="100000" flip="none" algn="tl"/>
          </a:blipFill>
          <a:effectLst>
            <a:glow rad="685800">
              <a:schemeClr val="accent1">
                <a:alpha val="41000"/>
              </a:schemeClr>
            </a:glow>
            <a:softEdge rad="508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latin typeface="Comic Sans MS" pitchFamily="66" charset="0"/>
              </a:rPr>
              <a:t>The Wave Sheaf was to </a:t>
            </a:r>
            <a:br>
              <a:rPr lang="en-US" sz="1600" b="1" dirty="0" smtClean="0">
                <a:latin typeface="Comic Sans MS" pitchFamily="66" charset="0"/>
              </a:rPr>
            </a:br>
            <a:r>
              <a:rPr lang="en-US" sz="1600" b="1" dirty="0" smtClean="0">
                <a:latin typeface="Comic Sans MS" pitchFamily="66" charset="0"/>
              </a:rPr>
              <a:t>be presented </a:t>
            </a:r>
            <a:r>
              <a:rPr lang="en-US" sz="1600" b="1" u="sng" dirty="0" smtClean="0">
                <a:latin typeface="Comic Sans MS" pitchFamily="66" charset="0"/>
              </a:rPr>
              <a:t>durin</a:t>
            </a:r>
            <a:r>
              <a:rPr lang="en-US" sz="1600" b="1" dirty="0" smtClean="0">
                <a:latin typeface="Comic Sans MS" pitchFamily="66" charset="0"/>
              </a:rPr>
              <a:t>g boqer (twilight) – the cycle after </a:t>
            </a:r>
            <a:br>
              <a:rPr lang="en-US" sz="1600" b="1" dirty="0" smtClean="0">
                <a:latin typeface="Comic Sans MS" pitchFamily="66" charset="0"/>
              </a:rPr>
            </a:br>
            <a:r>
              <a:rPr lang="en-US" sz="1600" b="1" dirty="0" smtClean="0">
                <a:latin typeface="Comic Sans MS" pitchFamily="66" charset="0"/>
              </a:rPr>
              <a:t>the weekly Sabbath.  </a:t>
            </a:r>
            <a:br>
              <a:rPr lang="en-US" sz="1600" b="1" dirty="0" smtClean="0">
                <a:latin typeface="Comic Sans MS" pitchFamily="66" charset="0"/>
              </a:rPr>
            </a:br>
            <a:r>
              <a:rPr lang="en-US" sz="1600" b="1" dirty="0" smtClean="0">
                <a:solidFill>
                  <a:srgbClr val="990033"/>
                </a:solidFill>
                <a:latin typeface="Comic Sans MS" pitchFamily="66" charset="0"/>
              </a:rPr>
              <a:t>Boqer begins at: Approx. 357</a:t>
            </a:r>
            <a:r>
              <a:rPr lang="en-US" sz="1400" b="1" dirty="0" smtClean="0">
                <a:solidFill>
                  <a:srgbClr val="990033"/>
                </a:solidFill>
                <a:latin typeface="Comic Sans MS" pitchFamily="66" charset="0"/>
              </a:rPr>
              <a:t>AM</a:t>
            </a:r>
            <a:r>
              <a:rPr lang="en-US" sz="1600" b="1" dirty="0" smtClean="0">
                <a:solidFill>
                  <a:srgbClr val="990033"/>
                </a:solidFill>
                <a:latin typeface="Comic Sans MS" pitchFamily="66" charset="0"/>
              </a:rPr>
              <a:t> on Abib 18</a:t>
            </a:r>
            <a:r>
              <a:rPr lang="en-US" sz="1600" b="1" baseline="30000" dirty="0" smtClean="0">
                <a:solidFill>
                  <a:srgbClr val="990033"/>
                </a:solidFill>
                <a:latin typeface="Comic Sans MS" pitchFamily="66" charset="0"/>
              </a:rPr>
              <a:t>th</a:t>
            </a:r>
            <a:r>
              <a:rPr lang="en-US" sz="1600" b="1" dirty="0">
                <a:solidFill>
                  <a:srgbClr val="990033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rgbClr val="990033"/>
                </a:solidFill>
                <a:latin typeface="Comic Sans MS" pitchFamily="66" charset="0"/>
              </a:rPr>
              <a:t/>
            </a:r>
            <a:br>
              <a:rPr lang="en-US" sz="1600" b="1" dirty="0" smtClean="0">
                <a:solidFill>
                  <a:srgbClr val="990033"/>
                </a:solidFill>
                <a:latin typeface="Comic Sans MS" pitchFamily="66" charset="0"/>
              </a:rPr>
            </a:br>
            <a:r>
              <a:rPr lang="en-US" sz="1600" b="1" u="sng" dirty="0" smtClean="0">
                <a:solidFill>
                  <a:srgbClr val="990033"/>
                </a:solidFill>
                <a:latin typeface="Comic Sans MS" pitchFamily="66" charset="0"/>
              </a:rPr>
              <a:t>lasting</a:t>
            </a:r>
            <a:r>
              <a:rPr lang="en-US" sz="1600" b="1" dirty="0" smtClean="0">
                <a:solidFill>
                  <a:srgbClr val="990033"/>
                </a:solidFill>
                <a:latin typeface="Comic Sans MS" pitchFamily="66" charset="0"/>
              </a:rPr>
              <a:t> to 5:20</a:t>
            </a:r>
            <a:r>
              <a:rPr lang="en-US" sz="1400" b="1" dirty="0" smtClean="0">
                <a:solidFill>
                  <a:srgbClr val="990033"/>
                </a:solidFill>
                <a:latin typeface="Comic Sans MS" pitchFamily="66" charset="0"/>
              </a:rPr>
              <a:t>AM</a:t>
            </a:r>
            <a:r>
              <a:rPr lang="en-US" sz="1200" b="1" dirty="0" smtClean="0">
                <a:solidFill>
                  <a:srgbClr val="990033"/>
                </a:solidFill>
                <a:latin typeface="Comic Sans MS" pitchFamily="66" charset="0"/>
              </a:rPr>
              <a:t>.</a:t>
            </a:r>
            <a:endParaRPr lang="en-US" sz="16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34" name="Left Arrow Callout 33"/>
          <p:cNvSpPr/>
          <p:nvPr/>
        </p:nvSpPr>
        <p:spPr>
          <a:xfrm>
            <a:off x="6123556" y="1893619"/>
            <a:ext cx="2357280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7030A0">
              <a:alpha val="57000"/>
            </a:srgbClr>
          </a:solidFill>
          <a:ln w="38100">
            <a:solidFill>
              <a:srgbClr val="FF99CC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357</a:t>
            </a:r>
            <a:r>
              <a:rPr lang="en-US" sz="14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AM </a:t>
            </a:r>
            <a:r>
              <a:rPr lang="en-US" b="1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B</a:t>
            </a:r>
            <a:r>
              <a:rPr lang="en-US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oqer</a:t>
            </a:r>
            <a:endParaRPr lang="en-US" sz="2000" b="1" cap="none" spc="0" dirty="0">
              <a:ln w="1905"/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63" name="Picture 2" descr="C:\Users\Rae\Desktop\1st ascension 10 best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00" y="3634218"/>
            <a:ext cx="1809020" cy="2455264"/>
          </a:xfrm>
          <a:prstGeom prst="ellipse">
            <a:avLst/>
          </a:prstGeom>
          <a:ln>
            <a:noFill/>
          </a:ln>
          <a:effectLst>
            <a:glow rad="203200">
              <a:schemeClr val="accent2">
                <a:lumMod val="50000"/>
                <a:alpha val="5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 flipH="1" flipV="1">
            <a:off x="6089333" y="3054991"/>
            <a:ext cx="1157207" cy="109409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8205974" y="5142449"/>
            <a:ext cx="864096" cy="864096"/>
            <a:chOff x="333772" y="3284984"/>
            <a:chExt cx="864096" cy="864096"/>
          </a:xfrm>
        </p:grpSpPr>
        <p:sp>
          <p:nvSpPr>
            <p:cNvPr id="74" name="Teardrop 73"/>
            <p:cNvSpPr/>
            <p:nvPr/>
          </p:nvSpPr>
          <p:spPr>
            <a:xfrm>
              <a:off x="333772" y="3284984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94442" y="3324994"/>
              <a:ext cx="8034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3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1" grpId="0"/>
      <p:bldP spid="35" grpId="0"/>
      <p:bldP spid="2" grpId="0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Rae\Desktop\save the date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606" y="4771644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Rae\Desktop\time to chan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304" y="2247208"/>
            <a:ext cx="3580428" cy="268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Art on Desktop - 1\being observan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6" y="4817833"/>
            <a:ext cx="2664296" cy="19955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51762" y="3137084"/>
            <a:ext cx="1042317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This </a:t>
            </a:r>
            <a:r>
              <a:rPr lang="en-US" sz="6600" b="1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p</a:t>
            </a:r>
            <a:r>
              <a:rPr lang="en-US" sz="6600" b="1" u="sng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rinci</a:t>
            </a:r>
            <a:r>
              <a:rPr lang="en-US" sz="6600" b="1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p</a:t>
            </a:r>
            <a:r>
              <a:rPr lang="en-US" sz="6600" b="1" u="sng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le</a:t>
            </a:r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will either:</a:t>
            </a:r>
          </a:p>
          <a:p>
            <a:pPr marL="914400" indent="-914400" algn="ctr">
              <a:buAutoNum type="arabicParenR"/>
            </a:pPr>
            <a:r>
              <a:rPr lang="en-US" sz="6600" b="1" spc="150" dirty="0" smtClean="0">
                <a:ln w="11430"/>
                <a:solidFill>
                  <a:schemeClr val="bg1">
                    <a:lumMod val="65000"/>
                  </a:schemeClr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Lock</a:t>
            </a:r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   a calendar (</a:t>
            </a:r>
            <a:r>
              <a:rPr lang="en-US" sz="6600" b="1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or</a:t>
            </a:r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)</a:t>
            </a:r>
          </a:p>
          <a:p>
            <a:pPr marL="914400" indent="-914400" algn="ctr">
              <a:buAutoNum type="arabicParenR"/>
            </a:pPr>
            <a:r>
              <a:rPr lang="en-US" sz="6600" b="1" spc="150" dirty="0" smtClean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Unlock</a:t>
            </a:r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   a calendar.</a:t>
            </a:r>
            <a:endParaRPr lang="en-US" sz="6600" b="1" spc="150" dirty="0">
              <a:ln w="11430"/>
              <a:solidFill>
                <a:srgbClr val="F8F8F8"/>
              </a:solidFill>
              <a:effectLst>
                <a:glow rad="127000">
                  <a:srgbClr val="7030A0">
                    <a:alpha val="81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79137" y="6500692"/>
            <a:ext cx="47778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98277" y="339621"/>
            <a:ext cx="122871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A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“</a:t>
            </a:r>
            <a:r>
              <a:rPr lang="en-US" sz="5400" b="1" spc="150" dirty="0">
                <a:ln w="11430"/>
                <a:solidFill>
                  <a:srgbClr val="632C03"/>
                </a:solidFill>
                <a:effectLst>
                  <a:glow rad="127000">
                    <a:srgbClr val="FF9933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day</a:t>
            </a:r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” </a:t>
            </a:r>
            <a:r>
              <a:rPr lang="en-US" sz="5400" b="1" spc="150" dirty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889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and</a:t>
            </a:r>
            <a:r>
              <a:rPr lang="en-US" sz="5400" b="1" spc="150" dirty="0">
                <a:ln w="1143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889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/</a:t>
            </a:r>
            <a:r>
              <a:rPr lang="en-US" sz="5400" b="1" spc="150" dirty="0">
                <a:ln w="11430">
                  <a:solidFill>
                    <a:srgbClr val="002060"/>
                  </a:solidFill>
                </a:ln>
                <a:solidFill>
                  <a:srgbClr val="F8F8F8"/>
                </a:solidFill>
                <a:effectLst>
                  <a:glow rad="889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or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a “</a:t>
            </a:r>
            <a:r>
              <a:rPr lang="en-US" sz="5400" b="1" spc="1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date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” for </a:t>
            </a:r>
            <a:b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</a:b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calendar studies is a 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p</a:t>
            </a:r>
            <a:r>
              <a:rPr lang="en-US" sz="5400" b="1" u="sng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rinci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p</a:t>
            </a:r>
            <a:r>
              <a:rPr lang="en-US" sz="5400" b="1" u="sng" spc="150" dirty="0" smtClean="0">
                <a:ln w="11430">
                  <a:solidFill>
                    <a:srgbClr val="002060"/>
                  </a:solidFill>
                </a:ln>
                <a:solidFill>
                  <a:srgbClr val="D60093"/>
                </a:solidFill>
                <a:effectLst>
                  <a:glow rad="101600">
                    <a:srgbClr val="FF99FF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le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glow rad="127000">
                    <a:srgbClr val="7030A0">
                      <a:alpha val="81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comparable to a lock.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glow rad="127000">
                  <a:srgbClr val="7030A0">
                    <a:alpha val="81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406" y="4869160"/>
            <a:ext cx="848982" cy="128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0940" y="3933056"/>
            <a:ext cx="829213" cy="11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304478" y="6268249"/>
            <a:ext cx="63822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Next: Short Review Parts 1-5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50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1417" y="89290"/>
            <a:ext cx="118646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“other women” Arrive at Sunrise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                 </a:t>
            </a:r>
            <a:r>
              <a:rPr lang="en-US" sz="24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Time: 520</a:t>
            </a:r>
            <a:r>
              <a:rPr lang="en-US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</a:t>
            </a:r>
            <a:r>
              <a:rPr lang="en-US" sz="24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  Date: Abib 18</a:t>
            </a:r>
            <a:r>
              <a:rPr lang="en-US" sz="2400" b="1" baseline="30000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Wave Sheaf</a:t>
            </a:r>
            <a:endParaRPr lang="en-US" sz="2400" b="1" dirty="0">
              <a:ln w="1905">
                <a:solidFill>
                  <a:srgbClr val="92D050"/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4109" name="Picture 13" descr="C:\Users\Rae\Desktop\women and spices at to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2" y="1089237"/>
            <a:ext cx="2794252" cy="2483779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9756" y="1196752"/>
            <a:ext cx="968535" cy="864096"/>
            <a:chOff x="474661" y="889278"/>
            <a:chExt cx="968535" cy="864096"/>
          </a:xfrm>
        </p:grpSpPr>
        <p:sp>
          <p:nvSpPr>
            <p:cNvPr id="20" name="Teardrop 19"/>
            <p:cNvSpPr/>
            <p:nvPr/>
          </p:nvSpPr>
          <p:spPr>
            <a:xfrm>
              <a:off x="497273" y="889278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4661" y="921302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#2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4099" name="Picture 3" descr="C:\Users\Rae\Desktop\stone before to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70" y="3717032"/>
            <a:ext cx="1976610" cy="2673033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00318" y="2626240"/>
            <a:ext cx="14093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cap="none" spc="150" dirty="0" smtClean="0">
                <a:ln w="11430">
                  <a:solidFill>
                    <a:srgbClr val="FFCCFF"/>
                  </a:solidFill>
                </a:ln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5:20</a:t>
            </a:r>
            <a:r>
              <a:rPr lang="en-US" sz="2000" b="1" cap="none" spc="150" dirty="0" smtClean="0">
                <a:ln w="11430">
                  <a:solidFill>
                    <a:srgbClr val="FFCCFF"/>
                  </a:solidFill>
                </a:ln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AM</a:t>
            </a:r>
            <a:br>
              <a:rPr lang="en-US" sz="2000" b="1" cap="none" spc="150" dirty="0" smtClean="0">
                <a:ln w="11430">
                  <a:solidFill>
                    <a:srgbClr val="FFCCFF"/>
                  </a:solidFill>
                </a:ln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cap="none" spc="150" dirty="0" smtClean="0">
                <a:ln w="11430">
                  <a:solidFill>
                    <a:srgbClr val="FFCCFF"/>
                  </a:solidFill>
                </a:ln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Sunrise</a:t>
            </a:r>
            <a:endParaRPr lang="en-US" sz="2400" b="1" cap="none" spc="150" dirty="0">
              <a:ln w="11430">
                <a:solidFill>
                  <a:srgbClr val="FFCCFF"/>
                </a:solidFill>
              </a:ln>
              <a:solidFill>
                <a:srgbClr val="FFCC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649" y="1454523"/>
            <a:ext cx="7515501" cy="59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Mark </a:t>
            </a: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16:2 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very early in the morning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first </a:t>
            </a:r>
            <a:r>
              <a:rPr lang="en-US" i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day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of the week, they came unto the sepulchre </a:t>
            </a:r>
            <a:r>
              <a:rPr lang="en-US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at the rising of the sun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.  [5:20</a:t>
            </a:r>
            <a:r>
              <a:rPr lang="en-US" sz="16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!]</a:t>
            </a:r>
            <a:endParaRPr lang="en-US" b="1" dirty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0156" y="2062841"/>
            <a:ext cx="8254653" cy="29546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These women arrive early with the spices they have prepared.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“Who will roll away the stone”?  Upon looking, the stone was rolled away.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They encounter several angels with the message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was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risen.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women were instructed to go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tell the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disciples </a:t>
            </a:r>
            <a:r>
              <a:rPr lang="en-US" b="1" u="sng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Peter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(Mark 16:7)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 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(Remember, at the tomb with Mary Magdalene, John believed; Peter didn’t.)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women left quickly,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[trembling, fearful, yet amazed]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not saying anything to anyone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(Mark 16:8);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“and did run to bring his disciples word”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(Matt 28:8)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106" name="Picture 10" descr="C:\Users\Rae\Desktop\women at tomb be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06" y="3297314"/>
            <a:ext cx="2026858" cy="2592288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62364" y="5445224"/>
            <a:ext cx="4968552" cy="923330"/>
          </a:xfrm>
          <a:prstGeom prst="rect">
            <a:avLst/>
          </a:prstGeom>
          <a:solidFill>
            <a:srgbClr val="FFFFCC">
              <a:alpha val="54000"/>
            </a:srgbClr>
          </a:solidFill>
          <a:ln w="57150"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b="1" dirty="0" smtClean="0">
                <a:solidFill>
                  <a:srgbClr val="FF3300"/>
                </a:solidFill>
                <a:latin typeface="Ravie" pitchFamily="82" charset="0"/>
                <a:cs typeface="Arial" pitchFamily="34" charset="0"/>
              </a:rPr>
              <a:t>Word to Enoch:  </a:t>
            </a: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In this witness there is still no indication the date/day has changed from Abib 18 to another date.</a:t>
            </a:r>
            <a:endParaRPr lang="en-US" b="1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814830" y="5474841"/>
            <a:ext cx="864096" cy="864096"/>
            <a:chOff x="8118025" y="6547930"/>
            <a:chExt cx="864096" cy="864096"/>
          </a:xfrm>
        </p:grpSpPr>
        <p:sp>
          <p:nvSpPr>
            <p:cNvPr id="24" name="Teardrop 23"/>
            <p:cNvSpPr/>
            <p:nvPr/>
          </p:nvSpPr>
          <p:spPr>
            <a:xfrm>
              <a:off x="8118025" y="6547930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78695" y="6587940"/>
              <a:ext cx="8034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27" name="Picture 3" descr="C:\Users\Rae\Desktop\BOOK OF ENOC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19" y="5116481"/>
            <a:ext cx="1202037" cy="15462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6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Rae\Desktop\PPT Bkgds\parchment ragged edge clear 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31" y="5343904"/>
            <a:ext cx="7399393" cy="146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Rae\Desktop\Yah acceepts touch 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3" y="2918187"/>
            <a:ext cx="2308761" cy="3463141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C:\Users\Rae\Desktop\Yah accepts tou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8677" y="1052736"/>
            <a:ext cx="2520281" cy="182599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51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1417" y="89290"/>
            <a:ext cx="118646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“other women” Encounter </a:t>
            </a:r>
            <a:r>
              <a:rPr lang="en-US" sz="4800" b="1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endParaRPr lang="en-US" sz="4800" b="1" dirty="0">
              <a:ln w="1905">
                <a:solidFill>
                  <a:srgbClr val="0070C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2834" y="1101638"/>
            <a:ext cx="968535" cy="864096"/>
            <a:chOff x="474661" y="889278"/>
            <a:chExt cx="968535" cy="864096"/>
          </a:xfrm>
        </p:grpSpPr>
        <p:sp>
          <p:nvSpPr>
            <p:cNvPr id="20" name="Teardrop 19"/>
            <p:cNvSpPr/>
            <p:nvPr/>
          </p:nvSpPr>
          <p:spPr>
            <a:xfrm>
              <a:off x="497273" y="889278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4661" y="921302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#2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574132" y="836712"/>
            <a:ext cx="8552314" cy="50321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Matt 28:9 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As they </a:t>
            </a:r>
            <a: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[women with spices]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went to tell his disciples [&amp; Peter], </a:t>
            </a:r>
            <a:b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behold, 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met them saying, 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All Hail.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9 </a:t>
            </a:r>
            <a:r>
              <a:rPr lang="en-US" sz="14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con’t</a:t>
            </a:r>
            <a: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)  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And they came and </a:t>
            </a:r>
            <a:r>
              <a:rPr lang="en-US" b="1" u="sng" dirty="0" smtClean="0">
                <a:ln>
                  <a:solidFill>
                    <a:srgbClr val="0000FF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held Him by the feet</a:t>
            </a:r>
            <a:r>
              <a:rPr lang="en-US" b="1" dirty="0" smtClean="0">
                <a:ln>
                  <a:solidFill>
                    <a:srgbClr val="0000FF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and worshipped Him.</a:t>
            </a:r>
            <a:b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 smtClean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commissions them to go and tell the disciples He is risen (</a:t>
            </a:r>
            <a:r>
              <a:rPr lang="en-US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10).</a:t>
            </a:r>
            <a:b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As they were going they saw some of the Roman Guard entering the city </a:t>
            </a:r>
            <a:b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(Matt 28:11). 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(Reasonable assumption:  none of the Roman Guard came back to consciousness until all the activity around the tomb was over.) 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Roman Guard had nothing to report; a tall tale</a:t>
            </a:r>
            <a:b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had to be invented &amp; a bribe accepted; </a:t>
            </a:r>
            <a:r>
              <a:rPr lang="en-US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vss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12-15.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5820" y="2692481"/>
            <a:ext cx="2537711" cy="592503"/>
          </a:xfrm>
          <a:prstGeom prst="round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Matt 28:9 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“And they came and held Him…”</a:t>
            </a:r>
            <a:endParaRPr lang="en-US" sz="1600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23160" y="2189840"/>
            <a:ext cx="7958522" cy="669965"/>
          </a:xfrm>
          <a:prstGeom prst="roundRect">
            <a:avLst>
              <a:gd name="adj" fmla="val 38003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8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Command Fulfilled on Abib 18!</a:t>
            </a:r>
            <a:endParaRPr lang="en-US" sz="2800" b="1" cap="none" spc="0" dirty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2051" name="Picture 3" descr="C:\Users\Rae\Desktop\roman guar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66820" y="4187732"/>
            <a:ext cx="1943483" cy="183355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646140" y="5527207"/>
            <a:ext cx="669674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Time: </a:t>
            </a:r>
            <a:r>
              <a:rPr lang="en-US" sz="20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~</a:t>
            </a:r>
            <a: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600</a:t>
            </a:r>
            <a:r>
              <a:rPr lang="en-US" sz="16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</a:t>
            </a:r>
            <a: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 Date: Abib 18</a:t>
            </a:r>
            <a:r>
              <a:rPr lang="en-US" sz="2000" b="1" baseline="30000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Wave Sheaf</a:t>
            </a:r>
            <a:b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Yet </a:t>
            </a:r>
            <a: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Enoch</a:t>
            </a:r>
            <a: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claims Wave Sheaf is Abib 26!</a:t>
            </a:r>
            <a:b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there a 3</a:t>
            </a:r>
            <a:r>
              <a:rPr lang="en-US" sz="2400" b="1" baseline="30000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rd</a:t>
            </a:r>
            <a:r>
              <a:rPr lang="en-US" sz="24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witness?</a:t>
            </a:r>
            <a:endParaRPr lang="en-US" sz="2400" b="1" dirty="0">
              <a:ln w="1905">
                <a:solidFill>
                  <a:srgbClr val="990033"/>
                </a:solidFill>
              </a:ln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782044" y="5589240"/>
            <a:ext cx="864096" cy="864096"/>
            <a:chOff x="333772" y="3284984"/>
            <a:chExt cx="864096" cy="864096"/>
          </a:xfrm>
        </p:grpSpPr>
        <p:sp>
          <p:nvSpPr>
            <p:cNvPr id="26" name="Teardrop 25"/>
            <p:cNvSpPr/>
            <p:nvPr/>
          </p:nvSpPr>
          <p:spPr>
            <a:xfrm>
              <a:off x="333772" y="3284984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94442" y="3324994"/>
              <a:ext cx="8034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33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88492" y="6525344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52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Content Placeholder 6"/>
          <p:cNvSpPr txBox="1">
            <a:spLocks/>
          </p:cNvSpPr>
          <p:nvPr/>
        </p:nvSpPr>
        <p:spPr>
          <a:xfrm>
            <a:off x="0" y="332657"/>
            <a:ext cx="12192124" cy="5760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itchFamily="34" charset="0"/>
              <a:buNone/>
            </a:pP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Summary: 2</a:t>
            </a:r>
            <a:r>
              <a:rPr lang="en-US" sz="3200" b="1" baseline="30000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nd</a:t>
            </a: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 Resurrection Witness with </a:t>
            </a:r>
            <a:r>
              <a:rPr lang="en-US" sz="3200" b="1" dirty="0" smtClean="0">
                <a:solidFill>
                  <a:srgbClr val="FF99CC"/>
                </a:solidFill>
                <a:latin typeface="Comic Sans MS" pitchFamily="66" charset="0"/>
                <a:cs typeface="Calibri" pitchFamily="34" charset="0"/>
              </a:rPr>
              <a:t>“other women”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119171"/>
              </p:ext>
            </p:extLst>
          </p:nvPr>
        </p:nvGraphicFramePr>
        <p:xfrm>
          <a:off x="1629916" y="1268760"/>
          <a:ext cx="8820980" cy="235501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02621"/>
                <a:gridCol w="1102621"/>
                <a:gridCol w="1102621"/>
                <a:gridCol w="1102621"/>
                <a:gridCol w="551312"/>
                <a:gridCol w="551312"/>
                <a:gridCol w="551312"/>
                <a:gridCol w="551312"/>
                <a:gridCol w="551312"/>
                <a:gridCol w="551312"/>
                <a:gridCol w="551312"/>
                <a:gridCol w="551312"/>
              </a:tblGrid>
              <a:tr h="67383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– Sabbath Day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baseline="0" dirty="0" smtClean="0">
                          <a:latin typeface="Comic Sans MS" pitchFamily="66" charset="0"/>
                        </a:rPr>
                      </a:b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002060">
                                <a:alpha val="64000"/>
                              </a:srgbClr>
                            </a:glow>
                          </a:effectLst>
                          <a:latin typeface="Comic Sans MS" pitchFamily="66" charset="0"/>
                        </a:rPr>
                        <a:t>RESURRECTION DAY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[Sunday 18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 &amp; </a:t>
                      </a:r>
                      <a:r>
                        <a:rPr lang="en-US" sz="16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ASCENSION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/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WAVE SHEAF FESTIVAL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12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600" baseline="0" dirty="0" smtClean="0">
                          <a:latin typeface="Comic Sans MS" pitchFamily="66" charset="0"/>
                        </a:rPr>
                        <a:t>          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FF00FF"/>
                        </a:gs>
                        <a:gs pos="16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9000">
                          <a:srgbClr val="FF9999"/>
                        </a:gs>
                        <a:gs pos="27000">
                          <a:srgbClr val="FF0066"/>
                        </a:gs>
                        <a:gs pos="59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8000">
                          <a:srgbClr val="FFF200"/>
                        </a:gs>
                        <a:gs pos="93000">
                          <a:srgbClr val="FF7A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7000">
                          <a:srgbClr val="FF7A00"/>
                        </a:gs>
                        <a:gs pos="31000">
                          <a:srgbClr val="FF0300"/>
                        </a:gs>
                        <a:gs pos="68000">
                          <a:srgbClr val="002060"/>
                        </a:gs>
                        <a:gs pos="53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2087388" y="2455846"/>
            <a:ext cx="3384376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Approx. 4</a:t>
            </a:r>
            <a:r>
              <a:rPr lang="en-US" sz="1600" b="1" baseline="30000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th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 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Roman Watch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300</a:t>
            </a:r>
            <a:r>
              <a:rPr lang="en-US" sz="12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AM</a:t>
            </a:r>
            <a:endParaRPr lang="en-US" sz="16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itchFamily="66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629916" y="1196008"/>
            <a:ext cx="0" cy="2641966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22404" y="1196752"/>
            <a:ext cx="18002" cy="264122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498028" y="2685167"/>
            <a:ext cx="82479" cy="1247889"/>
          </a:xfrm>
          <a:custGeom>
            <a:avLst/>
            <a:gdLst>
              <a:gd name="connsiteX0" fmla="*/ 41839 w 82479"/>
              <a:gd name="connsiteY0" fmla="*/ 0 h 762000"/>
              <a:gd name="connsiteX1" fmla="*/ 31679 w 82479"/>
              <a:gd name="connsiteY1" fmla="*/ 50800 h 762000"/>
              <a:gd name="connsiteX2" fmla="*/ 1199 w 82479"/>
              <a:gd name="connsiteY2" fmla="*/ 71120 h 762000"/>
              <a:gd name="connsiteX3" fmla="*/ 11359 w 82479"/>
              <a:gd name="connsiteY3" fmla="*/ 101600 h 762000"/>
              <a:gd name="connsiteX4" fmla="*/ 82479 w 82479"/>
              <a:gd name="connsiteY4" fmla="*/ 132080 h 762000"/>
              <a:gd name="connsiteX5" fmla="*/ 72319 w 82479"/>
              <a:gd name="connsiteY5" fmla="*/ 172720 h 762000"/>
              <a:gd name="connsiteX6" fmla="*/ 31679 w 82479"/>
              <a:gd name="connsiteY6" fmla="*/ 233680 h 762000"/>
              <a:gd name="connsiteX7" fmla="*/ 41839 w 82479"/>
              <a:gd name="connsiteY7" fmla="*/ 264160 h 762000"/>
              <a:gd name="connsiteX8" fmla="*/ 72319 w 82479"/>
              <a:gd name="connsiteY8" fmla="*/ 294640 h 762000"/>
              <a:gd name="connsiteX9" fmla="*/ 62159 w 82479"/>
              <a:gd name="connsiteY9" fmla="*/ 335280 h 762000"/>
              <a:gd name="connsiteX10" fmla="*/ 21519 w 82479"/>
              <a:gd name="connsiteY10" fmla="*/ 396240 h 762000"/>
              <a:gd name="connsiteX11" fmla="*/ 41839 w 82479"/>
              <a:gd name="connsiteY11" fmla="*/ 426720 h 762000"/>
              <a:gd name="connsiteX12" fmla="*/ 72319 w 82479"/>
              <a:gd name="connsiteY12" fmla="*/ 447040 h 762000"/>
              <a:gd name="connsiteX13" fmla="*/ 41839 w 82479"/>
              <a:gd name="connsiteY13" fmla="*/ 548640 h 762000"/>
              <a:gd name="connsiteX14" fmla="*/ 51999 w 82479"/>
              <a:gd name="connsiteY14" fmla="*/ 640080 h 762000"/>
              <a:gd name="connsiteX15" fmla="*/ 31679 w 82479"/>
              <a:gd name="connsiteY15" fmla="*/ 670560 h 762000"/>
              <a:gd name="connsiteX16" fmla="*/ 41839 w 82479"/>
              <a:gd name="connsiteY16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79" h="762000">
                <a:moveTo>
                  <a:pt x="41839" y="0"/>
                </a:moveTo>
                <a:cubicBezTo>
                  <a:pt x="38452" y="16933"/>
                  <a:pt x="40247" y="35807"/>
                  <a:pt x="31679" y="50800"/>
                </a:cubicBezTo>
                <a:cubicBezTo>
                  <a:pt x="25621" y="61402"/>
                  <a:pt x="5734" y="59783"/>
                  <a:pt x="1199" y="71120"/>
                </a:cubicBezTo>
                <a:cubicBezTo>
                  <a:pt x="-2778" y="81064"/>
                  <a:pt x="3786" y="94027"/>
                  <a:pt x="11359" y="101600"/>
                </a:cubicBezTo>
                <a:cubicBezTo>
                  <a:pt x="23914" y="114155"/>
                  <a:pt x="64263" y="126008"/>
                  <a:pt x="82479" y="132080"/>
                </a:cubicBezTo>
                <a:cubicBezTo>
                  <a:pt x="79092" y="145627"/>
                  <a:pt x="79247" y="160596"/>
                  <a:pt x="72319" y="172720"/>
                </a:cubicBezTo>
                <a:cubicBezTo>
                  <a:pt x="11434" y="279268"/>
                  <a:pt x="63400" y="138516"/>
                  <a:pt x="31679" y="233680"/>
                </a:cubicBezTo>
                <a:cubicBezTo>
                  <a:pt x="35066" y="243840"/>
                  <a:pt x="35898" y="255249"/>
                  <a:pt x="41839" y="264160"/>
                </a:cubicBezTo>
                <a:cubicBezTo>
                  <a:pt x="49809" y="276115"/>
                  <a:pt x="68372" y="280824"/>
                  <a:pt x="72319" y="294640"/>
                </a:cubicBezTo>
                <a:cubicBezTo>
                  <a:pt x="76155" y="308066"/>
                  <a:pt x="68404" y="322791"/>
                  <a:pt x="62159" y="335280"/>
                </a:cubicBezTo>
                <a:cubicBezTo>
                  <a:pt x="51237" y="357123"/>
                  <a:pt x="21519" y="396240"/>
                  <a:pt x="21519" y="396240"/>
                </a:cubicBezTo>
                <a:cubicBezTo>
                  <a:pt x="28292" y="406400"/>
                  <a:pt x="33205" y="418086"/>
                  <a:pt x="41839" y="426720"/>
                </a:cubicBezTo>
                <a:cubicBezTo>
                  <a:pt x="50473" y="435354"/>
                  <a:pt x="69670" y="435120"/>
                  <a:pt x="72319" y="447040"/>
                </a:cubicBezTo>
                <a:cubicBezTo>
                  <a:pt x="83215" y="496073"/>
                  <a:pt x="63825" y="515660"/>
                  <a:pt x="41839" y="548640"/>
                </a:cubicBezTo>
                <a:cubicBezTo>
                  <a:pt x="58772" y="599440"/>
                  <a:pt x="72319" y="599440"/>
                  <a:pt x="51999" y="640080"/>
                </a:cubicBezTo>
                <a:cubicBezTo>
                  <a:pt x="46538" y="651002"/>
                  <a:pt x="38452" y="660400"/>
                  <a:pt x="31679" y="670560"/>
                </a:cubicBezTo>
                <a:cubicBezTo>
                  <a:pt x="48265" y="720317"/>
                  <a:pt x="41839" y="690330"/>
                  <a:pt x="41839" y="762000"/>
                </a:cubicBezTo>
              </a:path>
            </a:pathLst>
          </a:custGeom>
          <a:ln w="38100">
            <a:solidFill>
              <a:srgbClr val="7030A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0890067" y="3681960"/>
            <a:ext cx="608610" cy="611136"/>
            <a:chOff x="333772" y="3284984"/>
            <a:chExt cx="864096" cy="864096"/>
          </a:xfrm>
        </p:grpSpPr>
        <p:sp>
          <p:nvSpPr>
            <p:cNvPr id="74" name="Teardrop 73"/>
            <p:cNvSpPr/>
            <p:nvPr/>
          </p:nvSpPr>
          <p:spPr>
            <a:xfrm>
              <a:off x="333772" y="3284984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5726" y="3324994"/>
              <a:ext cx="680859" cy="6075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28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2050" name="Picture 2" descr="C:\Users\Rae\Desktop\PPT Bkgds\parchment ragged edge.jp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508" y="4397860"/>
            <a:ext cx="1882317" cy="21994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313162" y="2935326"/>
            <a:ext cx="0" cy="1063410"/>
          </a:xfrm>
          <a:prstGeom prst="line">
            <a:avLst/>
          </a:prstGeom>
          <a:ln w="38100">
            <a:solidFill>
              <a:srgbClr val="FF33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n 4"/>
          <p:cNvSpPr/>
          <p:nvPr/>
        </p:nvSpPr>
        <p:spPr>
          <a:xfrm>
            <a:off x="6096062" y="2588388"/>
            <a:ext cx="432048" cy="437211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Left Arrow Callout 43"/>
          <p:cNvSpPr/>
          <p:nvPr/>
        </p:nvSpPr>
        <p:spPr>
          <a:xfrm>
            <a:off x="6561888" y="2596842"/>
            <a:ext cx="2412845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FFFF99">
              <a:alpha val="57000"/>
            </a:srgbClr>
          </a:solidFill>
          <a:ln w="38100">
            <a:solidFill>
              <a:srgbClr val="FF3300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520</a:t>
            </a:r>
            <a:r>
              <a:rPr lang="en-US" sz="14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 </a:t>
            </a:r>
            <a:r>
              <a:rPr lang="en-US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unrise</a:t>
            </a:r>
            <a:endParaRPr lang="en-US" sz="20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28" name="Left-Up Arrow 27"/>
          <p:cNvSpPr/>
          <p:nvPr/>
        </p:nvSpPr>
        <p:spPr>
          <a:xfrm rot="5400000" flipV="1">
            <a:off x="5168423" y="3795424"/>
            <a:ext cx="1228185" cy="406624"/>
          </a:xfrm>
          <a:prstGeom prst="leftUp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8" name="Picture 11" descr="C:\Users\Rae\Desktop\Yah accepts tou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3925" y="5429395"/>
            <a:ext cx="1427023" cy="1033908"/>
          </a:xfrm>
          <a:prstGeom prst="ellipse">
            <a:avLst/>
          </a:prstGeom>
          <a:ln>
            <a:noFill/>
          </a:ln>
          <a:effectLst>
            <a:glow rad="165100">
              <a:srgbClr val="FF00FF">
                <a:alpha val="44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7462564" y="3888918"/>
            <a:ext cx="2843944" cy="270843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Yahusha’s 2</a:t>
            </a:r>
            <a:r>
              <a:rPr lang="en-US" sz="1600" b="1" baseline="30000" dirty="0" smtClean="0">
                <a:solidFill>
                  <a:srgbClr val="0070C0"/>
                </a:solidFill>
                <a:latin typeface="Comic Sans MS" pitchFamily="66" charset="0"/>
              </a:rPr>
              <a:t>nd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600" dirty="0">
                <a:latin typeface="Comic Sans MS" pitchFamily="66" charset="0"/>
              </a:rPr>
              <a:t>appearance </a:t>
            </a:r>
            <a:r>
              <a:rPr lang="en-US" sz="1400" dirty="0">
                <a:latin typeface="Comic Sans MS" pitchFamily="66" charset="0"/>
              </a:rPr>
              <a:t>[</a:t>
            </a:r>
            <a:r>
              <a:rPr lang="en-US" sz="1400" dirty="0" smtClean="0">
                <a:latin typeface="Comic Sans MS" pitchFamily="66" charset="0"/>
              </a:rPr>
              <a:t>after fulfillment of Wave Sheaf requirements]</a:t>
            </a:r>
            <a:r>
              <a:rPr lang="en-US" sz="1200" dirty="0" smtClean="0">
                <a:latin typeface="Comic Sans MS" pitchFamily="66" charset="0"/>
              </a:rPr>
              <a:t> </a:t>
            </a:r>
            <a:br>
              <a:rPr lang="en-US" sz="12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was to the women with spices that arrived at the tomb </a:t>
            </a:r>
            <a:r>
              <a:rPr lang="en-US" sz="1600" u="sng" dirty="0" smtClean="0">
                <a:latin typeface="Comic Sans MS" pitchFamily="66" charset="0"/>
              </a:rPr>
              <a:t>after</a:t>
            </a:r>
            <a:r>
              <a:rPr lang="en-US" sz="1600" dirty="0" smtClean="0">
                <a:latin typeface="Comic Sans MS" pitchFamily="66" charset="0"/>
              </a:rPr>
              <a:t> sunrise.  </a:t>
            </a:r>
          </a:p>
          <a:p>
            <a:pPr algn="ctr"/>
            <a:r>
              <a:rPr lang="en-US" sz="1600" dirty="0" smtClean="0">
                <a:latin typeface="Comic Sans MS" pitchFamily="66" charset="0"/>
              </a:rPr>
              <a:t>This time He allowed them to touch and worship Him.</a:t>
            </a:r>
          </a:p>
          <a:p>
            <a:pPr algn="ctr"/>
            <a:r>
              <a:rPr lang="en-US" sz="1600" b="1" u="sng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Instructions</a:t>
            </a:r>
            <a:r>
              <a:rPr lang="en-US" sz="1600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:  Tell </a:t>
            </a:r>
            <a:br>
              <a:rPr lang="en-US" sz="1600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sz="1600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Peter and the disciples.</a:t>
            </a:r>
          </a:p>
          <a:p>
            <a:pPr algn="ctr"/>
            <a:endParaRPr lang="en-US" sz="1400" dirty="0">
              <a:latin typeface="Comic Sans MS" pitchFamily="66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H="1" flipV="1">
            <a:off x="6428164" y="3645024"/>
            <a:ext cx="137002" cy="504057"/>
          </a:xfrm>
          <a:prstGeom prst="straightConnector1">
            <a:avLst/>
          </a:prstGeom>
          <a:ln w="38100">
            <a:solidFill>
              <a:srgbClr val="FF00FF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040406" y="4044270"/>
            <a:ext cx="1530542" cy="1360481"/>
            <a:chOff x="6040406" y="4044270"/>
            <a:chExt cx="1530542" cy="1360481"/>
          </a:xfrm>
        </p:grpSpPr>
        <p:pic>
          <p:nvPicPr>
            <p:cNvPr id="37" name="Picture 13" descr="C:\Users\Rae\Desktop\women and spices at tom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0406" y="4044270"/>
              <a:ext cx="1530542" cy="1360481"/>
            </a:xfrm>
            <a:prstGeom prst="ellipse">
              <a:avLst/>
            </a:prstGeom>
            <a:ln>
              <a:noFill/>
            </a:ln>
            <a:effectLst>
              <a:glow rad="165100">
                <a:srgbClr val="FF00FF">
                  <a:alpha val="44000"/>
                </a:srgbClr>
              </a:glow>
              <a:outerShdw blurRad="149987" dist="250190" dir="8460000" algn="ctr">
                <a:srgbClr val="000000">
                  <a:alpha val="28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6470489" y="4911551"/>
              <a:ext cx="6703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>
                    <a:solidFill>
                      <a:srgbClr val="FFFF00"/>
                    </a:solidFill>
                  </a:ln>
                  <a:solidFill>
                    <a:srgbClr val="FFFF99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#2</a:t>
              </a:r>
              <a:endParaRPr lang="en-US" sz="2400" b="1" cap="none" spc="150" dirty="0">
                <a:ln w="11430">
                  <a:solidFill>
                    <a:srgbClr val="FFFF00"/>
                  </a:solidFill>
                </a:ln>
                <a:solidFill>
                  <a:srgbClr val="FFFF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0360699" y="4397494"/>
            <a:ext cx="1773933" cy="21005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Question</a:t>
            </a:r>
            <a:r>
              <a:rPr lang="en-US" sz="24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:</a:t>
            </a:r>
          </a:p>
          <a:p>
            <a:pPr algn="ctr"/>
            <a:endParaRPr lang="en-US" sz="1050" dirty="0">
              <a:solidFill>
                <a:srgbClr val="99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When does Peter finally </a:t>
            </a:r>
            <a:b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find out?</a:t>
            </a:r>
            <a:endParaRPr lang="en-US" sz="2000" dirty="0">
              <a:solidFill>
                <a:schemeClr val="accent6">
                  <a:lumMod val="50000"/>
                </a:schemeClr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pic>
        <p:nvPicPr>
          <p:cNvPr id="57" name="Picture 15" descr="C:\Users\Rae\Desktop\mary don't touch edit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35" y="3797126"/>
            <a:ext cx="1475504" cy="1741781"/>
          </a:xfrm>
          <a:prstGeom prst="ellipse">
            <a:avLst/>
          </a:prstGeom>
          <a:ln>
            <a:noFill/>
          </a:ln>
          <a:effectLst>
            <a:glow rad="203200">
              <a:srgbClr val="00B0F0">
                <a:alpha val="44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4510584" y="4995185"/>
            <a:ext cx="6703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cap="none" spc="150" dirty="0" smtClean="0">
                <a:ln w="11430">
                  <a:solidFill>
                    <a:srgbClr val="FFCCFF"/>
                  </a:solidFill>
                </a:ln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#1</a:t>
            </a:r>
            <a:endParaRPr lang="en-US" sz="2400" b="1" cap="none" spc="150" dirty="0">
              <a:ln w="11430">
                <a:solidFill>
                  <a:srgbClr val="FFCCFF"/>
                </a:solidFill>
              </a:ln>
              <a:solidFill>
                <a:srgbClr val="FFCC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019913" y="3935958"/>
            <a:ext cx="2228579" cy="14157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en-US" sz="1400" dirty="0">
                <a:latin typeface="Comic Sans MS" pitchFamily="66" charset="0"/>
              </a:rPr>
              <a:t>appeared first </a:t>
            </a:r>
            <a:r>
              <a:rPr lang="en-US" sz="1400" dirty="0" smtClean="0">
                <a:latin typeface="Comic Sans MS" pitchFamily="66" charset="0"/>
              </a:rPr>
              <a:t/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to </a:t>
            </a:r>
            <a:r>
              <a:rPr lang="en-US" sz="1400" dirty="0">
                <a:latin typeface="Comic Sans MS" pitchFamily="66" charset="0"/>
              </a:rPr>
              <a:t>Mary </a:t>
            </a:r>
            <a:r>
              <a:rPr lang="en-US" sz="1400" dirty="0" smtClean="0">
                <a:latin typeface="Comic Sans MS" pitchFamily="66" charset="0"/>
              </a:rPr>
              <a:t>Magdalene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but He did not allow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her to touch Him.</a:t>
            </a:r>
          </a:p>
          <a:p>
            <a:pPr algn="ctr"/>
            <a:r>
              <a:rPr lang="en-US" sz="14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Instructions</a:t>
            </a:r>
            <a:r>
              <a:rPr lang="en-US" sz="14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:  </a:t>
            </a:r>
            <a:br>
              <a:rPr lang="en-US" sz="14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sz="14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Tell the brethren</a:t>
            </a:r>
            <a:r>
              <a:rPr lang="en-US" sz="1600" dirty="0" smtClean="0">
                <a:solidFill>
                  <a:srgbClr val="990033"/>
                </a:solidFill>
                <a:latin typeface="Comic Sans MS" pitchFamily="66" charset="0"/>
              </a:rPr>
              <a:t>.</a:t>
            </a:r>
            <a:endParaRPr lang="en-US" sz="1400" dirty="0">
              <a:solidFill>
                <a:srgbClr val="990033"/>
              </a:solidFill>
              <a:latin typeface="Comic Sans MS" pitchFamily="66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0486900" y="1147074"/>
            <a:ext cx="0" cy="2641966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 Arrow Callout 33"/>
          <p:cNvSpPr/>
          <p:nvPr/>
        </p:nvSpPr>
        <p:spPr>
          <a:xfrm flipH="1">
            <a:off x="3731379" y="1924099"/>
            <a:ext cx="2188146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7030A0">
              <a:alpha val="57000"/>
            </a:srgbClr>
          </a:solidFill>
          <a:ln w="38100">
            <a:solidFill>
              <a:srgbClr val="FF99CC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357</a:t>
            </a:r>
            <a:r>
              <a:rPr lang="en-US" sz="14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AM </a:t>
            </a:r>
            <a:r>
              <a:rPr lang="en-US" b="1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B</a:t>
            </a:r>
            <a:r>
              <a:rPr lang="en-US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oqer</a:t>
            </a:r>
            <a:endParaRPr lang="en-US" sz="2000" b="1" cap="none" spc="0" dirty="0">
              <a:ln w="1905"/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724196" y="5331466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5982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9" grpId="0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88492" y="6525344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53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Content Placeholder 6"/>
          <p:cNvSpPr txBox="1">
            <a:spLocks/>
          </p:cNvSpPr>
          <p:nvPr/>
        </p:nvSpPr>
        <p:spPr>
          <a:xfrm>
            <a:off x="0" y="332657"/>
            <a:ext cx="12192124" cy="5760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A Closer LOOK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with </a:t>
            </a:r>
            <a:r>
              <a:rPr lang="en-US" sz="32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“Mary” 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&amp; </a:t>
            </a:r>
            <a:r>
              <a:rPr lang="en-US" sz="3200" b="1" spc="150" dirty="0" smtClean="0">
                <a:ln w="11430"/>
                <a:solidFill>
                  <a:srgbClr val="FF99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“the </a:t>
            </a:r>
            <a:r>
              <a:rPr lang="en-US" sz="3200" b="1" spc="150" dirty="0">
                <a:ln w="11430"/>
                <a:solidFill>
                  <a:srgbClr val="FF99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other women”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470015"/>
              </p:ext>
            </p:extLst>
          </p:nvPr>
        </p:nvGraphicFramePr>
        <p:xfrm>
          <a:off x="1629916" y="1268760"/>
          <a:ext cx="8820980" cy="235501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02621"/>
                <a:gridCol w="1102621"/>
                <a:gridCol w="1102621"/>
                <a:gridCol w="1102621"/>
                <a:gridCol w="551312"/>
                <a:gridCol w="551312"/>
                <a:gridCol w="551312"/>
                <a:gridCol w="551312"/>
                <a:gridCol w="551312"/>
                <a:gridCol w="551312"/>
                <a:gridCol w="551312"/>
                <a:gridCol w="551312"/>
              </a:tblGrid>
              <a:tr h="67383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– Sabbath Day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baseline="0" dirty="0" smtClean="0">
                          <a:latin typeface="Comic Sans MS" pitchFamily="66" charset="0"/>
                        </a:rPr>
                      </a:b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002060">
                                <a:alpha val="64000"/>
                              </a:srgbClr>
                            </a:glow>
                          </a:effectLst>
                          <a:latin typeface="Comic Sans MS" pitchFamily="66" charset="0"/>
                        </a:rPr>
                        <a:t>RESURRECTION DAY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[Sunday 18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 &amp; </a:t>
                      </a:r>
                      <a:r>
                        <a:rPr lang="en-US" sz="16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ASCENSION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/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WAVE SHEAF FESTIVAL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12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600" baseline="0" dirty="0" smtClean="0">
                          <a:latin typeface="Comic Sans MS" pitchFamily="66" charset="0"/>
                        </a:rPr>
                        <a:t>          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FF00FF"/>
                        </a:gs>
                        <a:gs pos="16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9000">
                          <a:srgbClr val="FF9999"/>
                        </a:gs>
                        <a:gs pos="27000">
                          <a:srgbClr val="FF0066"/>
                        </a:gs>
                        <a:gs pos="59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8000">
                          <a:srgbClr val="FFF200"/>
                        </a:gs>
                        <a:gs pos="93000">
                          <a:srgbClr val="FF7A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7000">
                          <a:srgbClr val="FF7A00"/>
                        </a:gs>
                        <a:gs pos="31000">
                          <a:srgbClr val="FF0300"/>
                        </a:gs>
                        <a:gs pos="68000">
                          <a:srgbClr val="002060"/>
                        </a:gs>
                        <a:gs pos="53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3610136" y="2455846"/>
            <a:ext cx="1692188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Approx. 4</a:t>
            </a:r>
            <a:r>
              <a:rPr lang="en-US" sz="1600" b="1" baseline="30000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th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 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Roman Watch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300</a:t>
            </a:r>
            <a:r>
              <a:rPr lang="en-US" sz="12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AM</a:t>
            </a:r>
            <a:endParaRPr lang="en-US" sz="16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itchFamily="66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629916" y="1196008"/>
            <a:ext cx="0" cy="2641966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22404" y="1196752"/>
            <a:ext cx="18002" cy="264122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498028" y="2685167"/>
            <a:ext cx="82479" cy="1247889"/>
          </a:xfrm>
          <a:custGeom>
            <a:avLst/>
            <a:gdLst>
              <a:gd name="connsiteX0" fmla="*/ 41839 w 82479"/>
              <a:gd name="connsiteY0" fmla="*/ 0 h 762000"/>
              <a:gd name="connsiteX1" fmla="*/ 31679 w 82479"/>
              <a:gd name="connsiteY1" fmla="*/ 50800 h 762000"/>
              <a:gd name="connsiteX2" fmla="*/ 1199 w 82479"/>
              <a:gd name="connsiteY2" fmla="*/ 71120 h 762000"/>
              <a:gd name="connsiteX3" fmla="*/ 11359 w 82479"/>
              <a:gd name="connsiteY3" fmla="*/ 101600 h 762000"/>
              <a:gd name="connsiteX4" fmla="*/ 82479 w 82479"/>
              <a:gd name="connsiteY4" fmla="*/ 132080 h 762000"/>
              <a:gd name="connsiteX5" fmla="*/ 72319 w 82479"/>
              <a:gd name="connsiteY5" fmla="*/ 172720 h 762000"/>
              <a:gd name="connsiteX6" fmla="*/ 31679 w 82479"/>
              <a:gd name="connsiteY6" fmla="*/ 233680 h 762000"/>
              <a:gd name="connsiteX7" fmla="*/ 41839 w 82479"/>
              <a:gd name="connsiteY7" fmla="*/ 264160 h 762000"/>
              <a:gd name="connsiteX8" fmla="*/ 72319 w 82479"/>
              <a:gd name="connsiteY8" fmla="*/ 294640 h 762000"/>
              <a:gd name="connsiteX9" fmla="*/ 62159 w 82479"/>
              <a:gd name="connsiteY9" fmla="*/ 335280 h 762000"/>
              <a:gd name="connsiteX10" fmla="*/ 21519 w 82479"/>
              <a:gd name="connsiteY10" fmla="*/ 396240 h 762000"/>
              <a:gd name="connsiteX11" fmla="*/ 41839 w 82479"/>
              <a:gd name="connsiteY11" fmla="*/ 426720 h 762000"/>
              <a:gd name="connsiteX12" fmla="*/ 72319 w 82479"/>
              <a:gd name="connsiteY12" fmla="*/ 447040 h 762000"/>
              <a:gd name="connsiteX13" fmla="*/ 41839 w 82479"/>
              <a:gd name="connsiteY13" fmla="*/ 548640 h 762000"/>
              <a:gd name="connsiteX14" fmla="*/ 51999 w 82479"/>
              <a:gd name="connsiteY14" fmla="*/ 640080 h 762000"/>
              <a:gd name="connsiteX15" fmla="*/ 31679 w 82479"/>
              <a:gd name="connsiteY15" fmla="*/ 670560 h 762000"/>
              <a:gd name="connsiteX16" fmla="*/ 41839 w 82479"/>
              <a:gd name="connsiteY16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79" h="762000">
                <a:moveTo>
                  <a:pt x="41839" y="0"/>
                </a:moveTo>
                <a:cubicBezTo>
                  <a:pt x="38452" y="16933"/>
                  <a:pt x="40247" y="35807"/>
                  <a:pt x="31679" y="50800"/>
                </a:cubicBezTo>
                <a:cubicBezTo>
                  <a:pt x="25621" y="61402"/>
                  <a:pt x="5734" y="59783"/>
                  <a:pt x="1199" y="71120"/>
                </a:cubicBezTo>
                <a:cubicBezTo>
                  <a:pt x="-2778" y="81064"/>
                  <a:pt x="3786" y="94027"/>
                  <a:pt x="11359" y="101600"/>
                </a:cubicBezTo>
                <a:cubicBezTo>
                  <a:pt x="23914" y="114155"/>
                  <a:pt x="64263" y="126008"/>
                  <a:pt x="82479" y="132080"/>
                </a:cubicBezTo>
                <a:cubicBezTo>
                  <a:pt x="79092" y="145627"/>
                  <a:pt x="79247" y="160596"/>
                  <a:pt x="72319" y="172720"/>
                </a:cubicBezTo>
                <a:cubicBezTo>
                  <a:pt x="11434" y="279268"/>
                  <a:pt x="63400" y="138516"/>
                  <a:pt x="31679" y="233680"/>
                </a:cubicBezTo>
                <a:cubicBezTo>
                  <a:pt x="35066" y="243840"/>
                  <a:pt x="35898" y="255249"/>
                  <a:pt x="41839" y="264160"/>
                </a:cubicBezTo>
                <a:cubicBezTo>
                  <a:pt x="49809" y="276115"/>
                  <a:pt x="68372" y="280824"/>
                  <a:pt x="72319" y="294640"/>
                </a:cubicBezTo>
                <a:cubicBezTo>
                  <a:pt x="76155" y="308066"/>
                  <a:pt x="68404" y="322791"/>
                  <a:pt x="62159" y="335280"/>
                </a:cubicBezTo>
                <a:cubicBezTo>
                  <a:pt x="51237" y="357123"/>
                  <a:pt x="21519" y="396240"/>
                  <a:pt x="21519" y="396240"/>
                </a:cubicBezTo>
                <a:cubicBezTo>
                  <a:pt x="28292" y="406400"/>
                  <a:pt x="33205" y="418086"/>
                  <a:pt x="41839" y="426720"/>
                </a:cubicBezTo>
                <a:cubicBezTo>
                  <a:pt x="50473" y="435354"/>
                  <a:pt x="69670" y="435120"/>
                  <a:pt x="72319" y="447040"/>
                </a:cubicBezTo>
                <a:cubicBezTo>
                  <a:pt x="83215" y="496073"/>
                  <a:pt x="63825" y="515660"/>
                  <a:pt x="41839" y="548640"/>
                </a:cubicBezTo>
                <a:cubicBezTo>
                  <a:pt x="58772" y="599440"/>
                  <a:pt x="72319" y="599440"/>
                  <a:pt x="51999" y="640080"/>
                </a:cubicBezTo>
                <a:cubicBezTo>
                  <a:pt x="46538" y="651002"/>
                  <a:pt x="38452" y="660400"/>
                  <a:pt x="31679" y="670560"/>
                </a:cubicBezTo>
                <a:cubicBezTo>
                  <a:pt x="48265" y="720317"/>
                  <a:pt x="41839" y="690330"/>
                  <a:pt x="41839" y="762000"/>
                </a:cubicBezTo>
              </a:path>
            </a:pathLst>
          </a:custGeom>
          <a:ln w="38100">
            <a:solidFill>
              <a:srgbClr val="7030A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Rae\Desktop\PPT Bkgds\parchment ragged edge.jp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2402077"/>
            <a:ext cx="3276364" cy="40264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310436" y="2386350"/>
            <a:ext cx="0" cy="1663077"/>
          </a:xfrm>
          <a:prstGeom prst="line">
            <a:avLst/>
          </a:prstGeom>
          <a:ln w="38100">
            <a:solidFill>
              <a:srgbClr val="FF33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n 4"/>
          <p:cNvSpPr/>
          <p:nvPr/>
        </p:nvSpPr>
        <p:spPr>
          <a:xfrm>
            <a:off x="6096062" y="2156340"/>
            <a:ext cx="432048" cy="437211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62" name="Straight Arrow Connector 61"/>
          <p:cNvCxnSpPr/>
          <p:nvPr/>
        </p:nvCxnSpPr>
        <p:spPr>
          <a:xfrm flipH="1" flipV="1">
            <a:off x="6428164" y="3645024"/>
            <a:ext cx="137002" cy="504057"/>
          </a:xfrm>
          <a:prstGeom prst="straightConnector1">
            <a:avLst/>
          </a:prstGeom>
          <a:ln w="38100">
            <a:solidFill>
              <a:srgbClr val="FF00FF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49796" y="2623935"/>
            <a:ext cx="2880320" cy="35779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Important Note #1</a:t>
            </a:r>
            <a:r>
              <a:rPr lang="en-US" sz="24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:</a:t>
            </a:r>
          </a:p>
          <a:p>
            <a:pPr algn="ctr"/>
            <a:endParaRPr lang="en-US" sz="1050" dirty="0">
              <a:solidFill>
                <a:srgbClr val="99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At this point we will take a short break to examine </a:t>
            </a:r>
            <a:b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a very special window of time around the early hours of Wave Sheaf day.</a:t>
            </a:r>
            <a:endParaRPr lang="en-US" sz="2000" dirty="0">
              <a:solidFill>
                <a:schemeClr val="accent6">
                  <a:lumMod val="50000"/>
                </a:schemeClr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pic>
        <p:nvPicPr>
          <p:cNvPr id="57" name="Picture 15" descr="C:\Users\Rae\Desktop\mary don't touch edi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20" y="3789040"/>
            <a:ext cx="1475504" cy="1741781"/>
          </a:xfrm>
          <a:prstGeom prst="ellipse">
            <a:avLst/>
          </a:prstGeom>
          <a:ln>
            <a:noFill/>
          </a:ln>
          <a:effectLst>
            <a:glow rad="203200">
              <a:srgbClr val="00B0F0">
                <a:alpha val="44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4510584" y="4995185"/>
            <a:ext cx="6703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cap="none" spc="150" dirty="0" smtClean="0">
                <a:ln w="11430">
                  <a:solidFill>
                    <a:srgbClr val="FFCCFF"/>
                  </a:solidFill>
                </a:ln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#1</a:t>
            </a:r>
            <a:endParaRPr lang="en-US" sz="2400" b="1" cap="none" spc="150" dirty="0">
              <a:ln w="11430">
                <a:solidFill>
                  <a:srgbClr val="FFCCFF"/>
                </a:solidFill>
              </a:ln>
              <a:solidFill>
                <a:srgbClr val="FFCC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0486900" y="1147074"/>
            <a:ext cx="0" cy="2641966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335506" y="1429496"/>
            <a:ext cx="1334970" cy="5239863"/>
          </a:xfrm>
          <a:prstGeom prst="rect">
            <a:avLst/>
          </a:prstGeom>
          <a:solidFill>
            <a:srgbClr val="FF99FF">
              <a:alpha val="48000"/>
            </a:srgbClr>
          </a:solidFill>
          <a:ln w="76200">
            <a:solidFill>
              <a:srgbClr val="FF0066"/>
            </a:solidFill>
          </a:ln>
          <a:effectLst>
            <a:softEdge rad="381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34" name="Picture 2" descr="F:\Art on Desktop - 1\art moon pt 5\eyes sm edi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76" y="1251661"/>
            <a:ext cx="2224450" cy="148296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eft-Up Arrow 27"/>
          <p:cNvSpPr/>
          <p:nvPr/>
        </p:nvSpPr>
        <p:spPr>
          <a:xfrm rot="5400000" flipV="1">
            <a:off x="4941708" y="3623898"/>
            <a:ext cx="1283374" cy="804866"/>
          </a:xfrm>
          <a:prstGeom prst="leftUpArrow">
            <a:avLst>
              <a:gd name="adj1" fmla="val 13495"/>
              <a:gd name="adj2" fmla="val 25000"/>
              <a:gd name="adj3" fmla="val 25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8" name="Picture 11" descr="C:\Users\Rae\Desktop\Yah accepts touc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3925" y="5429395"/>
            <a:ext cx="1427023" cy="1033908"/>
          </a:xfrm>
          <a:prstGeom prst="ellipse">
            <a:avLst/>
          </a:prstGeom>
          <a:ln>
            <a:noFill/>
          </a:ln>
          <a:effectLst>
            <a:glow rad="165100">
              <a:srgbClr val="FF00FF">
                <a:alpha val="44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6470489" y="4911551"/>
            <a:ext cx="6703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cap="none" spc="150" dirty="0" smtClean="0">
                <a:ln w="11430">
                  <a:solidFill>
                    <a:srgbClr val="FFFF00"/>
                  </a:solidFill>
                </a:ln>
                <a:solidFill>
                  <a:srgbClr val="FFFF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#2</a:t>
            </a:r>
            <a:endParaRPr lang="en-US" sz="2400" b="1" cap="none" spc="150" dirty="0">
              <a:ln w="11430">
                <a:solidFill>
                  <a:srgbClr val="FFFF00"/>
                </a:solidFill>
              </a:ln>
              <a:solidFill>
                <a:srgbClr val="FFFF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7" name="Picture 13" descr="C:\Users\Rae\Desktop\women and spices at tom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06" y="4044270"/>
            <a:ext cx="1530542" cy="1360481"/>
          </a:xfrm>
          <a:prstGeom prst="ellipse">
            <a:avLst/>
          </a:prstGeom>
          <a:ln>
            <a:noFill/>
          </a:ln>
          <a:effectLst>
            <a:glow rad="165100">
              <a:srgbClr val="FF00FF">
                <a:alpha val="44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6724196" y="5331466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Left Arrow Callout 43"/>
          <p:cNvSpPr/>
          <p:nvPr/>
        </p:nvSpPr>
        <p:spPr>
          <a:xfrm>
            <a:off x="6561888" y="2164794"/>
            <a:ext cx="2412845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FFFF99">
              <a:alpha val="57000"/>
            </a:srgbClr>
          </a:solidFill>
          <a:ln w="38100">
            <a:solidFill>
              <a:srgbClr val="FF3300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520</a:t>
            </a:r>
            <a:r>
              <a:rPr lang="en-US" sz="14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 </a:t>
            </a:r>
            <a:r>
              <a:rPr lang="en-US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unrise</a:t>
            </a:r>
            <a:endParaRPr lang="en-US" sz="20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36" name="Picture 2" descr="C:\Users\Rae\Desktop\PPT Bkgds\parchment ragged edge.jp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153" y="2602186"/>
            <a:ext cx="4148476" cy="36724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950177" y="2734627"/>
            <a:ext cx="3644419" cy="32701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Important Note #2</a:t>
            </a:r>
            <a:r>
              <a:rPr lang="en-US" sz="20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:</a:t>
            </a:r>
          </a:p>
          <a:p>
            <a:pPr algn="ctr"/>
            <a:endParaRPr lang="en-US" sz="1050" dirty="0">
              <a:solidFill>
                <a:srgbClr val="99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The women were the </a:t>
            </a:r>
            <a:br>
              <a:rPr lang="en-US" sz="22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first to be met by </a:t>
            </a:r>
            <a:r>
              <a:rPr lang="en-US" sz="2200" b="1" dirty="0" smtClean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Yahusha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in His risen </a:t>
            </a:r>
            <a:br>
              <a:rPr lang="en-US" sz="22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state within a very </a:t>
            </a:r>
            <a:br>
              <a:rPr lang="en-US" sz="22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short window of time.  </a:t>
            </a:r>
            <a:br>
              <a:rPr lang="en-US" sz="22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They were told to “tell </a:t>
            </a:r>
            <a:r>
              <a:rPr lang="en-US" sz="2200" u="sng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Peter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and the brethren.”  Why is this so important?</a:t>
            </a:r>
            <a:endParaRPr lang="en-US" sz="2200" dirty="0">
              <a:solidFill>
                <a:schemeClr val="accent6">
                  <a:lumMod val="50000"/>
                </a:schemeClr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sp>
        <p:nvSpPr>
          <p:cNvPr id="35" name="Content Placeholder 6"/>
          <p:cNvSpPr txBox="1">
            <a:spLocks/>
          </p:cNvSpPr>
          <p:nvPr/>
        </p:nvSpPr>
        <p:spPr>
          <a:xfrm>
            <a:off x="8038628" y="5995983"/>
            <a:ext cx="3555968" cy="784384"/>
          </a:xfrm>
          <a:prstGeom prst="flowChartPunchedTap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prstTxWarp prst="textWave2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itchFamily="34" charset="0"/>
              <a:buNone/>
            </a:pPr>
            <a:r>
              <a:rPr lang="en-US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 Let’s Join </a:t>
            </a:r>
            <a:r>
              <a:rPr lang="en-US" sz="2600" b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“Mary”  </a:t>
            </a:r>
            <a:endParaRPr lang="en-US" sz="2600" b="1" spc="150" dirty="0" smtClean="0">
              <a:ln w="11430"/>
              <a:solidFill>
                <a:srgbClr val="FF99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42" name="Left Arrow Callout 41"/>
          <p:cNvSpPr/>
          <p:nvPr/>
        </p:nvSpPr>
        <p:spPr>
          <a:xfrm flipH="1">
            <a:off x="3751699" y="1964739"/>
            <a:ext cx="2188146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7030A0">
              <a:alpha val="57000"/>
            </a:srgbClr>
          </a:solidFill>
          <a:ln w="38100">
            <a:solidFill>
              <a:srgbClr val="FF99CC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357</a:t>
            </a:r>
            <a:r>
              <a:rPr lang="en-US" sz="14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AM </a:t>
            </a:r>
            <a:r>
              <a:rPr lang="en-US" b="1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B</a:t>
            </a:r>
            <a:r>
              <a:rPr lang="en-US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oqer</a:t>
            </a:r>
            <a:endParaRPr lang="en-US" sz="2000" b="1" cap="none" spc="0" dirty="0">
              <a:ln w="1905"/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7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1" presetClass="entr" presetSubtype="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25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C:\Users\Rae\Desktop\peter john at tom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745" y="4206133"/>
            <a:ext cx="1245896" cy="1510177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88492" y="6525344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54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403554"/>
              </p:ext>
            </p:extLst>
          </p:nvPr>
        </p:nvGraphicFramePr>
        <p:xfrm>
          <a:off x="510544" y="1268506"/>
          <a:ext cx="11266762" cy="238071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16687"/>
                <a:gridCol w="2816687"/>
                <a:gridCol w="2816694"/>
                <a:gridCol w="2816694"/>
              </a:tblGrid>
              <a:tr h="67383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– Sabbath Day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baseline="0" dirty="0" smtClean="0">
                          <a:latin typeface="Comic Sans MS" pitchFamily="66" charset="0"/>
                        </a:rPr>
                      </a:b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002060">
                                <a:alpha val="64000"/>
                              </a:srgbClr>
                            </a:glow>
                          </a:effectLst>
                          <a:latin typeface="Comic Sans MS" pitchFamily="66" charset="0"/>
                        </a:rPr>
                        <a:t>RESURRECTION DAY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[Sunday 18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 &amp; </a:t>
                      </a:r>
                      <a:r>
                        <a:rPr lang="en-US" sz="16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ASCENSION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/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WAVE SHEAF FESTIVAL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4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600" baseline="0" dirty="0" smtClean="0">
                          <a:latin typeface="Comic Sans MS" pitchFamily="66" charset="0"/>
                        </a:rPr>
                        <a:t>          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7030A0"/>
                            </a:glo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7030A0"/>
                            </a:glow>
                          </a:effectLst>
                          <a:latin typeface="Comic Sans MS" pitchFamily="66" charset="0"/>
                        </a:rPr>
                        <a:t>~300 –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7030A0"/>
                            </a:glow>
                          </a:effectLst>
                          <a:latin typeface="Comic Sans MS" pitchFamily="66" charset="0"/>
                        </a:rPr>
                        <a:t>357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7030A0"/>
                            </a:glow>
                          </a:effectLst>
                          <a:latin typeface="Comic Sans MS" pitchFamily="66" charset="0"/>
                        </a:rPr>
                        <a:t>AM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" dirty="0" smtClean="0"/>
                        <a:t> </a:t>
                      </a:r>
                    </a:p>
                    <a:p>
                      <a:pPr algn="l"/>
                      <a:r>
                        <a:rPr lang="en-US" sz="1050" b="1" baseline="0" dirty="0" smtClean="0"/>
                        <a:t> </a:t>
                      </a:r>
                      <a:r>
                        <a:rPr lang="en-US" sz="2000" b="1" dirty="0" smtClean="0"/>
                        <a:t>**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9000">
                          <a:srgbClr val="FF9999"/>
                        </a:gs>
                        <a:gs pos="27000">
                          <a:srgbClr val="FF0066"/>
                        </a:gs>
                        <a:gs pos="59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693812" y="2544956"/>
            <a:ext cx="2458737" cy="5909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r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4</a:t>
            </a:r>
            <a:r>
              <a:rPr lang="en-US" b="1" baseline="30000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th 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Roman Watch</a:t>
            </a:r>
            <a:br>
              <a:rPr lang="en-US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Approx. ~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300</a:t>
            </a:r>
            <a:r>
              <a:rPr lang="en-US" sz="1400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AM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 </a:t>
            </a:r>
            <a:endParaRPr lang="en-US" b="1" dirty="0">
              <a:solidFill>
                <a:schemeClr val="bg1"/>
              </a:solidFill>
              <a:effectLst>
                <a:glow rad="228600">
                  <a:srgbClr val="7030A0"/>
                </a:glow>
              </a:effectLst>
              <a:latin typeface="Comic Sans MS" pitchFamily="66" charset="0"/>
            </a:endParaRPr>
          </a:p>
        </p:txBody>
      </p:sp>
      <p:sp>
        <p:nvSpPr>
          <p:cNvPr id="77" name="Left Arrow Callout 76"/>
          <p:cNvSpPr/>
          <p:nvPr/>
        </p:nvSpPr>
        <p:spPr>
          <a:xfrm flipH="1">
            <a:off x="3571693" y="1997157"/>
            <a:ext cx="2430756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7030A0">
              <a:alpha val="57000"/>
            </a:srgbClr>
          </a:solidFill>
          <a:ln w="38100">
            <a:solidFill>
              <a:srgbClr val="FF99CC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357</a:t>
            </a:r>
            <a:r>
              <a:rPr lang="en-US" sz="14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AM </a:t>
            </a:r>
            <a:r>
              <a:rPr lang="en-US" b="1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B</a:t>
            </a:r>
            <a:r>
              <a:rPr lang="en-US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oqer**</a:t>
            </a:r>
            <a:endParaRPr lang="en-US" sz="2000" b="1" cap="none" spc="0" dirty="0">
              <a:ln w="1905"/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44" name="Left Arrow Callout 43"/>
          <p:cNvSpPr/>
          <p:nvPr/>
        </p:nvSpPr>
        <p:spPr>
          <a:xfrm>
            <a:off x="7102524" y="1907540"/>
            <a:ext cx="2412845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FFFF99">
              <a:alpha val="57000"/>
            </a:srgbClr>
          </a:solidFill>
          <a:ln w="38100">
            <a:solidFill>
              <a:srgbClr val="FF3300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520</a:t>
            </a:r>
            <a:r>
              <a:rPr lang="en-US" sz="14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 </a:t>
            </a:r>
            <a:r>
              <a:rPr lang="en-US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unrise</a:t>
            </a:r>
            <a:endParaRPr lang="en-US" sz="20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28" name="Left-Up Arrow 27"/>
          <p:cNvSpPr/>
          <p:nvPr/>
        </p:nvSpPr>
        <p:spPr>
          <a:xfrm rot="5400000" flipV="1">
            <a:off x="5368616" y="3442161"/>
            <a:ext cx="710975" cy="684655"/>
          </a:xfrm>
          <a:prstGeom prst="leftUpArrow">
            <a:avLst>
              <a:gd name="adj1" fmla="val 14857"/>
              <a:gd name="adj2" fmla="val 25000"/>
              <a:gd name="adj3" fmla="val 25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1" name="Group 10"/>
          <p:cNvGrpSpPr/>
          <p:nvPr/>
        </p:nvGrpSpPr>
        <p:grpSpPr>
          <a:xfrm flipH="1">
            <a:off x="4222204" y="3684296"/>
            <a:ext cx="1224136" cy="1541721"/>
            <a:chOff x="4091835" y="3797126"/>
            <a:chExt cx="1475504" cy="1741781"/>
          </a:xfrm>
          <a:effectLst/>
        </p:grpSpPr>
        <p:pic>
          <p:nvPicPr>
            <p:cNvPr id="57" name="Picture 15" descr="C:\Users\Rae\Desktop\mary don't touch edi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1835" y="3797126"/>
              <a:ext cx="1475504" cy="1741781"/>
            </a:xfrm>
            <a:prstGeom prst="ellipse">
              <a:avLst/>
            </a:prstGeom>
            <a:ln>
              <a:noFill/>
            </a:ln>
            <a:effectLst>
              <a:glow rad="203200">
                <a:srgbClr val="00B0F0">
                  <a:alpha val="44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/>
            <p:cNvSpPr/>
            <p:nvPr/>
          </p:nvSpPr>
          <p:spPr>
            <a:xfrm>
              <a:off x="4510584" y="4995185"/>
              <a:ext cx="6703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>
                    <a:solidFill>
                      <a:srgbClr val="FFCCFF"/>
                    </a:solidFill>
                  </a:ln>
                  <a:solidFill>
                    <a:srgbClr val="FFCCFF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#1</a:t>
              </a:r>
              <a:endParaRPr lang="en-US" sz="2400" b="1" cap="none" spc="150" dirty="0">
                <a:ln w="11430">
                  <a:solidFill>
                    <a:srgbClr val="FFCCFF"/>
                  </a:solidFill>
                </a:ln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993762" y="5732378"/>
            <a:ext cx="152490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400" b="1" dirty="0" smtClean="0">
                <a:latin typeface="Comic Sans MS" pitchFamily="66" charset="0"/>
              </a:rPr>
              <a:t>Mary calls Peter &amp; John.  </a:t>
            </a:r>
            <a:endParaRPr lang="en-US" sz="14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1668" y="1249444"/>
            <a:ext cx="11331375" cy="5347908"/>
          </a:xfrm>
          <a:prstGeom prst="rect">
            <a:avLst/>
          </a:prstGeom>
          <a:noFill/>
          <a:ln w="76200">
            <a:solidFill>
              <a:srgbClr val="FF0066"/>
            </a:solidFill>
          </a:ln>
          <a:effectLst>
            <a:glow rad="127000">
              <a:srgbClr val="FF99FF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6" name="Rounded Rectangular Callout 5"/>
          <p:cNvSpPr/>
          <p:nvPr/>
        </p:nvSpPr>
        <p:spPr>
          <a:xfrm>
            <a:off x="2422004" y="6237312"/>
            <a:ext cx="4680520" cy="432048"/>
          </a:xfrm>
          <a:prstGeom prst="wedgeRoundRectCallout">
            <a:avLst>
              <a:gd name="adj1" fmla="val 19659"/>
              <a:gd name="adj2" fmla="val -167770"/>
              <a:gd name="adj3" fmla="val 16667"/>
            </a:avLst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900" b="1" dirty="0" smtClean="0">
                <a:latin typeface="Comic Sans MS" pitchFamily="66" charset="0"/>
              </a:rPr>
              <a:t>“</a:t>
            </a:r>
            <a:r>
              <a:rPr lang="en-CA" sz="1900" b="1" u="sng" dirty="0" smtClean="0">
                <a:latin typeface="Comic Sans MS" pitchFamily="66" charset="0"/>
              </a:rPr>
              <a:t>Say to them</a:t>
            </a:r>
            <a:r>
              <a:rPr lang="en-CA" sz="1900" b="1" dirty="0" smtClean="0">
                <a:latin typeface="Comic Sans MS" pitchFamily="66" charset="0"/>
              </a:rPr>
              <a:t> – </a:t>
            </a:r>
            <a:r>
              <a:rPr lang="en-CA" sz="1900" b="1" dirty="0" smtClean="0">
                <a:solidFill>
                  <a:srgbClr val="0070C0"/>
                </a:solidFill>
                <a:effectLst>
                  <a:glow rad="254000">
                    <a:srgbClr val="FFFF99"/>
                  </a:glow>
                </a:effectLst>
                <a:latin typeface="Comic Sans MS" pitchFamily="66" charset="0"/>
              </a:rPr>
              <a:t>I AM </a:t>
            </a:r>
            <a:r>
              <a:rPr lang="en-CA" sz="1900" b="1" dirty="0" smtClean="0">
                <a:latin typeface="Comic Sans MS" pitchFamily="66" charset="0"/>
              </a:rPr>
              <a:t>ASCENDING!”</a:t>
            </a:r>
            <a:endParaRPr lang="en-CA" sz="1900" b="1" dirty="0">
              <a:latin typeface="Comic Sans MS" pitchFamily="66" charset="0"/>
            </a:endParaRPr>
          </a:p>
        </p:txBody>
      </p:sp>
      <p:sp>
        <p:nvSpPr>
          <p:cNvPr id="34" name="Content Placeholder 6"/>
          <p:cNvSpPr txBox="1">
            <a:spLocks/>
          </p:cNvSpPr>
          <p:nvPr/>
        </p:nvSpPr>
        <p:spPr>
          <a:xfrm>
            <a:off x="0" y="332657"/>
            <a:ext cx="12192124" cy="5760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A Closer LOOK at the window of time: </a:t>
            </a:r>
            <a:r>
              <a:rPr lang="en-US" sz="3200" b="1" dirty="0" smtClean="0">
                <a:solidFill>
                  <a:srgbClr val="FF0066"/>
                </a:solidFill>
                <a:latin typeface="Comic Sans MS" pitchFamily="66" charset="0"/>
                <a:cs typeface="Calibri" pitchFamily="34" charset="0"/>
              </a:rPr>
              <a:t>3:00</a:t>
            </a:r>
            <a:r>
              <a:rPr lang="en-US" b="1" dirty="0" smtClean="0">
                <a:solidFill>
                  <a:srgbClr val="FF0066"/>
                </a:solidFill>
                <a:latin typeface="Comic Sans MS" pitchFamily="66" charset="0"/>
                <a:cs typeface="Calibri" pitchFamily="34" charset="0"/>
              </a:rPr>
              <a:t>AM</a:t>
            </a: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to</a:t>
            </a: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rgbClr val="FF0066"/>
                </a:solidFill>
                <a:latin typeface="Comic Sans MS" pitchFamily="66" charset="0"/>
                <a:cs typeface="Calibri" pitchFamily="34" charset="0"/>
              </a:rPr>
              <a:t>3:57</a:t>
            </a:r>
            <a:r>
              <a:rPr lang="en-US" b="1" dirty="0" smtClean="0">
                <a:solidFill>
                  <a:srgbClr val="FF0066"/>
                </a:solidFill>
                <a:latin typeface="Comic Sans MS" pitchFamily="66" charset="0"/>
                <a:cs typeface="Calibri" pitchFamily="34" charset="0"/>
              </a:rPr>
              <a:t>AM</a:t>
            </a:r>
            <a:r>
              <a:rPr lang="en-US" sz="3200" b="1" dirty="0" smtClean="0">
                <a:solidFill>
                  <a:srgbClr val="FF99CC"/>
                </a:solidFill>
                <a:latin typeface="Comic Sans MS" pitchFamily="66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 </a:t>
            </a:r>
            <a:endParaRPr lang="en-US" sz="3200" b="1" dirty="0" smtClean="0">
              <a:solidFill>
                <a:srgbClr val="FF99CC"/>
              </a:solidFill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42" name="Left Bracket 41"/>
          <p:cNvSpPr/>
          <p:nvPr/>
        </p:nvSpPr>
        <p:spPr>
          <a:xfrm rot="16200000" flipH="1">
            <a:off x="5154701" y="1191222"/>
            <a:ext cx="315251" cy="3638679"/>
          </a:xfrm>
          <a:prstGeom prst="leftBracket">
            <a:avLst>
              <a:gd name="adj" fmla="val 55898"/>
            </a:avLst>
          </a:prstGeom>
          <a:solidFill>
            <a:srgbClr val="7030A0"/>
          </a:solidFill>
          <a:ln w="38100">
            <a:solidFill>
              <a:srgbClr val="00206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sp3d extrusionH="57150">
              <a:bevelT h="25400" prst="softRound"/>
            </a:sp3d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 Watch to 600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AM</a:t>
            </a:r>
            <a:endParaRPr lang="en-US" sz="2000" b="1" dirty="0">
              <a:solidFill>
                <a:schemeClr val="bg1"/>
              </a:solidFill>
              <a:effectLst>
                <a:glow rad="228600">
                  <a:srgbClr val="7030A0"/>
                </a:glow>
              </a:effectLst>
              <a:latin typeface="Comic Sans MS" pitchFamily="66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6134924" y="1185941"/>
            <a:ext cx="18002" cy="4966161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Wave 7"/>
          <p:cNvSpPr/>
          <p:nvPr/>
        </p:nvSpPr>
        <p:spPr>
          <a:xfrm rot="16200000">
            <a:off x="2294306" y="2941298"/>
            <a:ext cx="2056921" cy="340437"/>
          </a:xfrm>
          <a:prstGeom prst="wave">
            <a:avLst>
              <a:gd name="adj1" fmla="val 20000"/>
              <a:gd name="adj2" fmla="val -7962"/>
            </a:avLst>
          </a:prstGeom>
          <a:solidFill>
            <a:srgbClr val="7030A0"/>
          </a:solidFill>
          <a:ln w="38100">
            <a:solidFill>
              <a:srgbClr val="00206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7" name="Picture 2" descr="C:\Users\Rae\Desktop\1st ascension 10 be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5724" y="4088546"/>
            <a:ext cx="1327904" cy="1820995"/>
          </a:xfrm>
          <a:prstGeom prst="ellipse">
            <a:avLst/>
          </a:prstGeom>
          <a:ln>
            <a:noFill/>
          </a:ln>
          <a:effectLst>
            <a:glow rad="203200">
              <a:schemeClr val="accent2">
                <a:lumMod val="50000"/>
                <a:alpha val="5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/>
          <p:cNvCxnSpPr/>
          <p:nvPr/>
        </p:nvCxnSpPr>
        <p:spPr>
          <a:xfrm flipV="1">
            <a:off x="6002449" y="3733894"/>
            <a:ext cx="93613" cy="55920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7293" y="3169578"/>
            <a:ext cx="2512783" cy="1464231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John 20:1  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The 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first </a:t>
            </a:r>
            <a:r>
              <a:rPr lang="en-US" sz="1200" i="1" dirty="0">
                <a:solidFill>
                  <a:schemeClr val="bg1"/>
                </a:solidFill>
                <a:latin typeface="Comic Sans MS" pitchFamily="66" charset="0"/>
              </a:rPr>
              <a:t>day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of the 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week cometh Mary Magdalene early, when it was yet dark, 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unto 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the 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sepulchre … </a:t>
            </a:r>
            <a:endParaRPr lang="en-US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2422004" y="4102491"/>
            <a:ext cx="900762" cy="112352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  <a:effectLst>
            <a:glow rad="127000">
              <a:srgbClr val="FF99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37828" y="4574732"/>
            <a:ext cx="1836776" cy="1157306"/>
          </a:xfrm>
          <a:prstGeom prst="ellipse">
            <a:avLst/>
          </a:prstGeom>
          <a:ln>
            <a:noFill/>
          </a:ln>
          <a:effectLst>
            <a:glow rad="203200">
              <a:srgbClr val="874141">
                <a:alpha val="56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4201418" y="5278600"/>
            <a:ext cx="124492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latin typeface="Comic Sans MS" pitchFamily="66" charset="0"/>
              </a:rPr>
              <a:t>Mary </a:t>
            </a:r>
            <a:br>
              <a:rPr lang="en-US" sz="1600" b="1" dirty="0" smtClean="0">
                <a:latin typeface="Comic Sans MS" pitchFamily="66" charset="0"/>
              </a:rPr>
            </a:br>
            <a:r>
              <a:rPr lang="en-US" sz="1600" b="1" dirty="0" smtClean="0">
                <a:latin typeface="Comic Sans MS" pitchFamily="66" charset="0"/>
              </a:rPr>
              <a:t>Meets 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endParaRPr lang="en-US" sz="1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769823" y="5647932"/>
            <a:ext cx="159639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400" b="1" dirty="0" smtClean="0">
                <a:latin typeface="Comic Sans MS" pitchFamily="66" charset="0"/>
              </a:rPr>
              <a:t>John believed; Peter didn’t!</a:t>
            </a:r>
            <a:endParaRPr lang="en-US" sz="14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623013" y="3898331"/>
            <a:ext cx="5018573" cy="2068661"/>
          </a:xfrm>
          <a:prstGeom prst="wedgeRoundRectCallout">
            <a:avLst>
              <a:gd name="adj1" fmla="val -59600"/>
              <a:gd name="adj2" fmla="val -15706"/>
              <a:gd name="adj3" fmla="val 16667"/>
            </a:avLst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 smtClean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Yahusha</a:t>
            </a:r>
            <a:r>
              <a:rPr lang="en-CA" sz="2400" b="1" dirty="0" smtClean="0">
                <a:latin typeface="Comic Sans MS" pitchFamily="66" charset="0"/>
              </a:rPr>
              <a:t> positively </a:t>
            </a:r>
            <a:r>
              <a:rPr lang="en-CA" sz="2400" b="1" dirty="0" smtClean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identifies Himself</a:t>
            </a:r>
            <a:r>
              <a:rPr lang="en-CA" sz="2400" b="1" dirty="0" smtClean="0">
                <a:ln>
                  <a:solidFill>
                    <a:srgbClr val="0000FF"/>
                  </a:solidFill>
                </a:ln>
                <a:effectLst>
                  <a:glow rad="101600">
                    <a:srgbClr val="FF99FF">
                      <a:alpha val="60000"/>
                    </a:srgbClr>
                  </a:glow>
                </a:effectLst>
                <a:latin typeface="Comic Sans MS" pitchFamily="66" charset="0"/>
              </a:rPr>
              <a:t> </a:t>
            </a:r>
            <a:r>
              <a:rPr lang="en-CA" sz="2400" b="1" dirty="0" smtClean="0">
                <a:latin typeface="Comic Sans MS" pitchFamily="66" charset="0"/>
              </a:rPr>
              <a:t>with these distinctive words – </a:t>
            </a:r>
            <a:r>
              <a:rPr lang="en-CA" sz="2400" b="1" i="1" dirty="0" smtClean="0">
                <a:latin typeface="Comic Sans MS" pitchFamily="66" charset="0"/>
              </a:rPr>
              <a:t>(</a:t>
            </a:r>
            <a:r>
              <a:rPr lang="en-CA" sz="2400" b="1" i="1" u="sng" dirty="0" smtClean="0">
                <a:latin typeface="Comic Sans MS" pitchFamily="66" charset="0"/>
              </a:rPr>
              <a:t>THE</a:t>
            </a:r>
            <a:r>
              <a:rPr lang="en-CA" sz="2400" b="1" i="1" dirty="0" smtClean="0">
                <a:latin typeface="Comic Sans MS" pitchFamily="66" charset="0"/>
              </a:rPr>
              <a:t>) </a:t>
            </a:r>
            <a:r>
              <a:rPr lang="en-CA" sz="2400" b="1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I AM, ~ leaving no doubt in Mary’s mind whom she had just spoken to!</a:t>
            </a:r>
            <a:endParaRPr lang="en-CA" sz="2400" b="1" dirty="0">
              <a:solidFill>
                <a:srgbClr val="0000FF"/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742484" y="2397267"/>
            <a:ext cx="0" cy="1895829"/>
          </a:xfrm>
          <a:prstGeom prst="line">
            <a:avLst/>
          </a:prstGeom>
          <a:ln w="76200">
            <a:solidFill>
              <a:srgbClr val="FF3300"/>
            </a:solidFill>
            <a:headEnd type="diamond" w="med" len="med"/>
            <a:tailEnd type="diamond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Document 15"/>
          <p:cNvSpPr/>
          <p:nvPr/>
        </p:nvSpPr>
        <p:spPr>
          <a:xfrm flipH="1">
            <a:off x="7606580" y="2429206"/>
            <a:ext cx="2952328" cy="1543590"/>
          </a:xfrm>
          <a:prstGeom prst="flowChartDocumen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solidFill>
                  <a:srgbClr val="FF0066"/>
                </a:solidFill>
                <a:latin typeface="Comic Sans MS" pitchFamily="66" charset="0"/>
              </a:rPr>
              <a:t>Here is the most important point of this study!</a:t>
            </a:r>
            <a:endParaRPr lang="en-US" sz="2400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67" name="Content Placeholder 6"/>
          <p:cNvSpPr txBox="1">
            <a:spLocks/>
          </p:cNvSpPr>
          <p:nvPr/>
        </p:nvSpPr>
        <p:spPr>
          <a:xfrm>
            <a:off x="7318548" y="5995983"/>
            <a:ext cx="4276048" cy="784384"/>
          </a:xfrm>
          <a:prstGeom prst="flowChartPunchedTap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prstTxWarp prst="textWave2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itchFamily="34" charset="0"/>
              <a:buNone/>
            </a:pP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 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Let’s Join </a:t>
            </a:r>
            <a:r>
              <a:rPr lang="en-US" sz="1600" b="1" spc="150" dirty="0" smtClean="0">
                <a:ln w="11430"/>
                <a:solidFill>
                  <a:srgbClr val="FF99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“the other women”  </a:t>
            </a:r>
            <a:endParaRPr lang="en-US" sz="2600" b="1" spc="150" dirty="0" smtClean="0">
              <a:ln w="11430"/>
              <a:solidFill>
                <a:srgbClr val="FF99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5" name="Sun 4"/>
          <p:cNvSpPr/>
          <p:nvPr/>
        </p:nvSpPr>
        <p:spPr>
          <a:xfrm>
            <a:off x="6353302" y="1632839"/>
            <a:ext cx="778363" cy="674934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038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28" grpId="0" animBg="1"/>
      <p:bldP spid="59" grpId="0"/>
      <p:bldP spid="2" grpId="0" animBg="1"/>
      <p:bldP spid="42" grpId="0" animBg="1"/>
      <p:bldP spid="8" grpId="0" animBg="1"/>
      <p:bldP spid="60" grpId="0"/>
      <p:bldP spid="66" grpId="0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C:\Users\Rae\Desktop\peter john at tom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278" y="4145622"/>
            <a:ext cx="934707" cy="113297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88492" y="6525344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55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663518"/>
              </p:ext>
            </p:extLst>
          </p:nvPr>
        </p:nvGraphicFramePr>
        <p:xfrm>
          <a:off x="510544" y="1268506"/>
          <a:ext cx="11266762" cy="238071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16687"/>
                <a:gridCol w="2816687"/>
                <a:gridCol w="2816694"/>
                <a:gridCol w="2816694"/>
              </a:tblGrid>
              <a:tr h="67383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– Sabbath Day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baseline="0" dirty="0" smtClean="0">
                          <a:latin typeface="Comic Sans MS" pitchFamily="66" charset="0"/>
                        </a:rPr>
                      </a:b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002060">
                                <a:alpha val="64000"/>
                              </a:srgbClr>
                            </a:glow>
                          </a:effectLst>
                          <a:latin typeface="Comic Sans MS" pitchFamily="66" charset="0"/>
                        </a:rPr>
                        <a:t>RESURRECTION DAY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[Sunday 18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 &amp; </a:t>
                      </a:r>
                      <a:r>
                        <a:rPr lang="en-US" sz="16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ASCENSION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/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WAVE SHEAF FESTIVAL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4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600" baseline="0" dirty="0" smtClean="0">
                          <a:latin typeface="Comic Sans MS" pitchFamily="66" charset="0"/>
                        </a:rPr>
                        <a:t>          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7030A0"/>
                            </a:glo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7030A0"/>
                            </a:glow>
                          </a:effectLst>
                          <a:latin typeface="Comic Sans MS" pitchFamily="66" charset="0"/>
                        </a:rPr>
                        <a:t>~300 –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7030A0"/>
                            </a:glow>
                          </a:effectLst>
                          <a:latin typeface="Comic Sans MS" pitchFamily="66" charset="0"/>
                        </a:rPr>
                        <a:t>357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7030A0"/>
                            </a:glow>
                          </a:effectLst>
                          <a:latin typeface="Comic Sans MS" pitchFamily="66" charset="0"/>
                        </a:rPr>
                        <a:t>AM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" dirty="0" smtClean="0"/>
                        <a:t> </a:t>
                      </a:r>
                    </a:p>
                    <a:p>
                      <a:pPr algn="l"/>
                      <a:r>
                        <a:rPr lang="en-US" sz="1050" b="1" baseline="0" dirty="0" smtClean="0"/>
                        <a:t> </a:t>
                      </a:r>
                      <a:r>
                        <a:rPr lang="en-US" sz="2000" b="1" dirty="0" smtClean="0"/>
                        <a:t>**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9000">
                          <a:srgbClr val="FF9999"/>
                        </a:gs>
                        <a:gs pos="27000">
                          <a:srgbClr val="FF0066"/>
                        </a:gs>
                        <a:gs pos="59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693812" y="2544956"/>
            <a:ext cx="2458737" cy="5909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r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4</a:t>
            </a:r>
            <a:r>
              <a:rPr lang="en-US" b="1" baseline="30000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th 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Roman Watch</a:t>
            </a:r>
            <a:br>
              <a:rPr lang="en-US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Approx. ~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300</a:t>
            </a:r>
            <a:r>
              <a:rPr lang="en-US" sz="1400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AM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 </a:t>
            </a:r>
            <a:endParaRPr lang="en-US" b="1" dirty="0">
              <a:solidFill>
                <a:schemeClr val="bg1"/>
              </a:solidFill>
              <a:effectLst>
                <a:glow rad="228600">
                  <a:srgbClr val="7030A0"/>
                </a:glow>
              </a:effectLst>
              <a:latin typeface="Comic Sans MS" pitchFamily="66" charset="0"/>
            </a:endParaRPr>
          </a:p>
        </p:txBody>
      </p:sp>
      <p:sp>
        <p:nvSpPr>
          <p:cNvPr id="77" name="Left Arrow Callout 76"/>
          <p:cNvSpPr/>
          <p:nvPr/>
        </p:nvSpPr>
        <p:spPr>
          <a:xfrm flipH="1">
            <a:off x="3571693" y="1997157"/>
            <a:ext cx="2430756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7030A0">
              <a:alpha val="57000"/>
            </a:srgbClr>
          </a:solidFill>
          <a:ln w="38100">
            <a:solidFill>
              <a:srgbClr val="FF99CC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357</a:t>
            </a:r>
            <a:r>
              <a:rPr lang="en-US" sz="14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AM </a:t>
            </a:r>
            <a:r>
              <a:rPr lang="en-US" b="1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B</a:t>
            </a:r>
            <a:r>
              <a:rPr lang="en-US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oqer**</a:t>
            </a:r>
            <a:endParaRPr lang="en-US" sz="2000" b="1" cap="none" spc="0" dirty="0">
              <a:ln w="1905"/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28" name="Left-Up Arrow 27"/>
          <p:cNvSpPr/>
          <p:nvPr/>
        </p:nvSpPr>
        <p:spPr>
          <a:xfrm rot="5400000" flipV="1">
            <a:off x="5038688" y="3152579"/>
            <a:ext cx="751322" cy="1304167"/>
          </a:xfrm>
          <a:prstGeom prst="leftUpArrow">
            <a:avLst>
              <a:gd name="adj1" fmla="val 14857"/>
              <a:gd name="adj2" fmla="val 25000"/>
              <a:gd name="adj3" fmla="val 25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1" name="Group 10"/>
          <p:cNvGrpSpPr/>
          <p:nvPr/>
        </p:nvGrpSpPr>
        <p:grpSpPr>
          <a:xfrm flipH="1">
            <a:off x="3655629" y="3684296"/>
            <a:ext cx="1224136" cy="1541721"/>
            <a:chOff x="4091835" y="3797126"/>
            <a:chExt cx="1475504" cy="1741781"/>
          </a:xfrm>
          <a:effectLst/>
        </p:grpSpPr>
        <p:pic>
          <p:nvPicPr>
            <p:cNvPr id="57" name="Picture 15" descr="C:\Users\Rae\Desktop\mary don't touch edi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1835" y="3797126"/>
              <a:ext cx="1475504" cy="1741781"/>
            </a:xfrm>
            <a:prstGeom prst="ellipse">
              <a:avLst/>
            </a:prstGeom>
            <a:ln>
              <a:noFill/>
            </a:ln>
            <a:effectLst>
              <a:glow rad="203200">
                <a:srgbClr val="00B0F0">
                  <a:alpha val="44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/>
            <p:cNvSpPr/>
            <p:nvPr/>
          </p:nvSpPr>
          <p:spPr>
            <a:xfrm>
              <a:off x="4510584" y="4995185"/>
              <a:ext cx="6703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>
                    <a:solidFill>
                      <a:srgbClr val="FFCCFF"/>
                    </a:solidFill>
                  </a:ln>
                  <a:solidFill>
                    <a:srgbClr val="FFCCFF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#1</a:t>
              </a:r>
              <a:endParaRPr lang="en-US" sz="2400" b="1" cap="none" spc="150" dirty="0">
                <a:ln w="11430">
                  <a:solidFill>
                    <a:srgbClr val="FFCCFF"/>
                  </a:solidFill>
                </a:ln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65988" y="4737433"/>
            <a:ext cx="152490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400" b="1" dirty="0" smtClean="0">
                <a:latin typeface="Comic Sans MS" pitchFamily="66" charset="0"/>
              </a:rPr>
              <a:t>Mary calls Peter &amp; John.  </a:t>
            </a:r>
            <a:endParaRPr lang="en-US" sz="14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1668" y="1249444"/>
            <a:ext cx="11331375" cy="5347908"/>
          </a:xfrm>
          <a:prstGeom prst="rect">
            <a:avLst/>
          </a:prstGeom>
          <a:noFill/>
          <a:ln w="76200">
            <a:solidFill>
              <a:srgbClr val="FF0066"/>
            </a:solidFill>
          </a:ln>
          <a:effectLst>
            <a:glow rad="127000">
              <a:srgbClr val="FF99FF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6" name="Rounded Rectangular Callout 5"/>
          <p:cNvSpPr/>
          <p:nvPr/>
        </p:nvSpPr>
        <p:spPr>
          <a:xfrm>
            <a:off x="2061965" y="6142870"/>
            <a:ext cx="4072960" cy="432048"/>
          </a:xfrm>
          <a:prstGeom prst="wedgeRoundRectCallout">
            <a:avLst>
              <a:gd name="adj1" fmla="val 29011"/>
              <a:gd name="adj2" fmla="val -159733"/>
              <a:gd name="adj3" fmla="val 16667"/>
            </a:avLst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 smtClean="0">
                <a:latin typeface="Comic Sans MS" pitchFamily="66" charset="0"/>
              </a:rPr>
              <a:t>“</a:t>
            </a:r>
            <a:r>
              <a:rPr lang="en-CA" sz="1600" b="1" u="sng" dirty="0" smtClean="0">
                <a:latin typeface="Comic Sans MS" pitchFamily="66" charset="0"/>
              </a:rPr>
              <a:t>Say to them</a:t>
            </a:r>
            <a:r>
              <a:rPr lang="en-CA" sz="1600" b="1" dirty="0" smtClean="0">
                <a:latin typeface="Comic Sans MS" pitchFamily="66" charset="0"/>
              </a:rPr>
              <a:t> – </a:t>
            </a:r>
            <a:r>
              <a:rPr lang="en-CA" sz="1600" b="1" dirty="0" smtClean="0">
                <a:solidFill>
                  <a:srgbClr val="0070C0"/>
                </a:solidFill>
                <a:effectLst>
                  <a:glow rad="254000">
                    <a:srgbClr val="FFFF99"/>
                  </a:glow>
                </a:effectLst>
                <a:latin typeface="Comic Sans MS" pitchFamily="66" charset="0"/>
              </a:rPr>
              <a:t>I AM </a:t>
            </a:r>
            <a:r>
              <a:rPr lang="en-CA" sz="1600" b="1" dirty="0" smtClean="0">
                <a:latin typeface="Comic Sans MS" pitchFamily="66" charset="0"/>
              </a:rPr>
              <a:t>ASCENDING!”</a:t>
            </a:r>
            <a:endParaRPr lang="en-CA" sz="1600" b="1" dirty="0">
              <a:latin typeface="Comic Sans MS" pitchFamily="66" charset="0"/>
            </a:endParaRPr>
          </a:p>
        </p:txBody>
      </p:sp>
      <p:sp>
        <p:nvSpPr>
          <p:cNvPr id="34" name="Content Placeholder 6"/>
          <p:cNvSpPr txBox="1">
            <a:spLocks/>
          </p:cNvSpPr>
          <p:nvPr/>
        </p:nvSpPr>
        <p:spPr>
          <a:xfrm>
            <a:off x="0" y="332657"/>
            <a:ext cx="12192124" cy="5760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A Closer LOOK at a window of time: </a:t>
            </a:r>
            <a:r>
              <a:rPr lang="en-US" sz="3200" b="1" dirty="0" smtClean="0">
                <a:solidFill>
                  <a:srgbClr val="FF99CC"/>
                </a:solidFill>
                <a:latin typeface="Comic Sans MS" pitchFamily="66" charset="0"/>
                <a:cs typeface="Calibri" pitchFamily="34" charset="0"/>
              </a:rPr>
              <a:t>“after 520</a:t>
            </a:r>
            <a:r>
              <a:rPr lang="en-US" b="1" dirty="0" smtClean="0">
                <a:solidFill>
                  <a:srgbClr val="FF99CC"/>
                </a:solidFill>
                <a:latin typeface="Comic Sans MS" pitchFamily="66" charset="0"/>
                <a:cs typeface="Calibri" pitchFamily="34" charset="0"/>
              </a:rPr>
              <a:t>AM</a:t>
            </a:r>
            <a:r>
              <a:rPr lang="en-US" sz="3200" b="1" dirty="0" smtClean="0">
                <a:solidFill>
                  <a:srgbClr val="FF99CC"/>
                </a:solidFill>
                <a:latin typeface="Comic Sans MS" pitchFamily="66" charset="0"/>
                <a:cs typeface="Calibri" pitchFamily="34" charset="0"/>
              </a:rPr>
              <a:t> Sunrise”</a:t>
            </a:r>
            <a:endParaRPr lang="en-US" sz="3200" b="1" dirty="0">
              <a:solidFill>
                <a:srgbClr val="FF99CC"/>
              </a:solidFill>
              <a:latin typeface="Comic Sans MS" pitchFamily="66" charset="0"/>
              <a:cs typeface="Calibri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200" b="1" dirty="0" smtClean="0">
              <a:solidFill>
                <a:srgbClr val="FF99CC"/>
              </a:solidFill>
              <a:latin typeface="Comic Sans MS" pitchFamily="66" charset="0"/>
              <a:cs typeface="Calibri" pitchFamily="34" charset="0"/>
            </a:endParaRPr>
          </a:p>
        </p:txBody>
      </p:sp>
      <p:pic>
        <p:nvPicPr>
          <p:cNvPr id="2050" name="Picture 2" descr="C:\Users\Rae\Desktop\PPT Bkgds\parchment ragged edge.jp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76" y="2780928"/>
            <a:ext cx="3240360" cy="2921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eft Bracket 41"/>
          <p:cNvSpPr/>
          <p:nvPr/>
        </p:nvSpPr>
        <p:spPr>
          <a:xfrm rot="16200000" flipH="1">
            <a:off x="5154701" y="1191222"/>
            <a:ext cx="315251" cy="3638679"/>
          </a:xfrm>
          <a:prstGeom prst="leftBracket">
            <a:avLst>
              <a:gd name="adj" fmla="val 55898"/>
            </a:avLst>
          </a:prstGeom>
          <a:solidFill>
            <a:srgbClr val="7030A0"/>
          </a:solidFill>
          <a:ln w="38100">
            <a:solidFill>
              <a:srgbClr val="00206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sp3d extrusionH="57150">
              <a:bevelT h="25400" prst="softRound"/>
            </a:sp3d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 Watch to 600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rgbClr val="7030A0"/>
                  </a:glow>
                </a:effectLst>
                <a:latin typeface="Comic Sans MS" pitchFamily="66" charset="0"/>
              </a:rPr>
              <a:t>AM</a:t>
            </a:r>
            <a:endParaRPr lang="en-US" sz="2000" b="1" dirty="0">
              <a:solidFill>
                <a:schemeClr val="bg1"/>
              </a:solidFill>
              <a:effectLst>
                <a:glow rad="228600">
                  <a:srgbClr val="7030A0"/>
                </a:glow>
              </a:effectLst>
              <a:latin typeface="Comic Sans MS" pitchFamily="66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6134924" y="1185941"/>
            <a:ext cx="18002" cy="4966161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Wave 7"/>
          <p:cNvSpPr/>
          <p:nvPr/>
        </p:nvSpPr>
        <p:spPr>
          <a:xfrm rot="16200000">
            <a:off x="2294306" y="2941298"/>
            <a:ext cx="2056921" cy="340437"/>
          </a:xfrm>
          <a:prstGeom prst="wave">
            <a:avLst>
              <a:gd name="adj1" fmla="val 20000"/>
              <a:gd name="adj2" fmla="val -7962"/>
            </a:avLst>
          </a:prstGeom>
          <a:solidFill>
            <a:srgbClr val="7030A0"/>
          </a:solidFill>
          <a:ln w="38100">
            <a:solidFill>
              <a:srgbClr val="00206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7" name="Picture 2" descr="C:\Users\Rae\Desktop\1st ascension 10 bes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5022" y="4113891"/>
            <a:ext cx="1327904" cy="1820995"/>
          </a:xfrm>
          <a:prstGeom prst="ellipse">
            <a:avLst/>
          </a:prstGeom>
          <a:ln>
            <a:noFill/>
          </a:ln>
          <a:effectLst>
            <a:glow rad="203200">
              <a:schemeClr val="accent2">
                <a:lumMod val="50000"/>
                <a:alpha val="56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/>
          <p:cNvCxnSpPr/>
          <p:nvPr/>
        </p:nvCxnSpPr>
        <p:spPr>
          <a:xfrm flipV="1">
            <a:off x="5904024" y="3804662"/>
            <a:ext cx="192038" cy="61491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7293" y="3169578"/>
            <a:ext cx="2512783" cy="646986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John 20:1  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Mary came 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when it was yet 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dark … </a:t>
            </a:r>
            <a:endParaRPr lang="en-US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45" name="Straight Arrow Connector 44"/>
          <p:cNvCxnSpPr>
            <a:stCxn id="46" idx="2"/>
          </p:cNvCxnSpPr>
          <p:nvPr/>
        </p:nvCxnSpPr>
        <p:spPr>
          <a:xfrm flipV="1">
            <a:off x="2190895" y="3905488"/>
            <a:ext cx="1029309" cy="40513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  <a:effectLst>
            <a:glow rad="127000">
              <a:srgbClr val="FF99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12893" y="3876503"/>
            <a:ext cx="1378002" cy="868244"/>
          </a:xfrm>
          <a:prstGeom prst="ellipse">
            <a:avLst/>
          </a:prstGeom>
          <a:ln>
            <a:noFill/>
          </a:ln>
          <a:effectLst>
            <a:glow rad="203200">
              <a:srgbClr val="874141">
                <a:alpha val="56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3517343" y="5278600"/>
            <a:ext cx="124492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latin typeface="Comic Sans MS" pitchFamily="66" charset="0"/>
              </a:rPr>
              <a:t>Mary </a:t>
            </a:r>
            <a:br>
              <a:rPr lang="en-US" sz="1600" b="1" dirty="0" smtClean="0">
                <a:latin typeface="Comic Sans MS" pitchFamily="66" charset="0"/>
              </a:rPr>
            </a:br>
            <a:r>
              <a:rPr lang="en-US" sz="1600" b="1" dirty="0" smtClean="0">
                <a:latin typeface="Comic Sans MS" pitchFamily="66" charset="0"/>
              </a:rPr>
              <a:t>Meets 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endParaRPr lang="en-US" sz="1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28876" y="5126855"/>
            <a:ext cx="1323673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400" b="1" dirty="0" smtClean="0">
                <a:latin typeface="Comic Sans MS" pitchFamily="66" charset="0"/>
              </a:rPr>
              <a:t>John</a:t>
            </a:r>
            <a:br>
              <a:rPr lang="en-US" sz="1400" b="1" dirty="0" smtClean="0">
                <a:latin typeface="Comic Sans MS" pitchFamily="66" charset="0"/>
              </a:rPr>
            </a:br>
            <a:r>
              <a:rPr lang="en-US" sz="1400" b="1" dirty="0" smtClean="0">
                <a:latin typeface="Comic Sans MS" pitchFamily="66" charset="0"/>
              </a:rPr>
              <a:t>believed; Peter didn’t!</a:t>
            </a:r>
            <a:endParaRPr lang="en-US" sz="14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742483" y="2397267"/>
            <a:ext cx="0" cy="1895829"/>
          </a:xfrm>
          <a:prstGeom prst="line">
            <a:avLst/>
          </a:prstGeom>
          <a:ln w="76200">
            <a:solidFill>
              <a:srgbClr val="FF3300"/>
            </a:solidFill>
            <a:headEnd type="diamond" w="med" len="med"/>
            <a:tailEnd type="diamond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Left Arrow Callout 47"/>
          <p:cNvSpPr/>
          <p:nvPr/>
        </p:nvSpPr>
        <p:spPr>
          <a:xfrm>
            <a:off x="7102524" y="1907540"/>
            <a:ext cx="2412845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FFFF99">
              <a:alpha val="57000"/>
            </a:srgbClr>
          </a:solidFill>
          <a:ln w="38100">
            <a:solidFill>
              <a:srgbClr val="FF3300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520</a:t>
            </a:r>
            <a:r>
              <a:rPr lang="en-US" sz="14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 </a:t>
            </a:r>
            <a:r>
              <a:rPr lang="en-US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unrise</a:t>
            </a:r>
            <a:endParaRPr lang="en-US" sz="20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55" name="Picture 11" descr="C:\Users\Rae\Desktop\Yah accepts touc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5071" y="5429395"/>
            <a:ext cx="1427023" cy="1033908"/>
          </a:xfrm>
          <a:prstGeom prst="ellipse">
            <a:avLst/>
          </a:prstGeom>
          <a:ln>
            <a:noFill/>
          </a:ln>
          <a:effectLst>
            <a:glow rad="165100">
              <a:srgbClr val="FF00FF">
                <a:alpha val="44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Arrow Connector 60"/>
          <p:cNvCxnSpPr/>
          <p:nvPr/>
        </p:nvCxnSpPr>
        <p:spPr>
          <a:xfrm flipH="1" flipV="1">
            <a:off x="6895844" y="3645025"/>
            <a:ext cx="255791" cy="602285"/>
          </a:xfrm>
          <a:prstGeom prst="straightConnector1">
            <a:avLst/>
          </a:prstGeom>
          <a:ln w="38100">
            <a:solidFill>
              <a:srgbClr val="FF00FF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721552" y="4044270"/>
            <a:ext cx="1530542" cy="1360481"/>
            <a:chOff x="6721552" y="4044270"/>
            <a:chExt cx="1530542" cy="1360481"/>
          </a:xfrm>
        </p:grpSpPr>
        <p:pic>
          <p:nvPicPr>
            <p:cNvPr id="54" name="Picture 13" descr="C:\Users\Rae\Desktop\women and spices at tomb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1552" y="4044270"/>
              <a:ext cx="1530542" cy="1360481"/>
            </a:xfrm>
            <a:prstGeom prst="ellipse">
              <a:avLst/>
            </a:prstGeom>
            <a:ln>
              <a:noFill/>
            </a:ln>
            <a:effectLst>
              <a:glow rad="165100">
                <a:srgbClr val="FF00FF">
                  <a:alpha val="44000"/>
                </a:srgbClr>
              </a:glow>
              <a:outerShdw blurRad="149987" dist="250190" dir="8460000" algn="ctr">
                <a:srgbClr val="000000">
                  <a:alpha val="28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62"/>
            <p:cNvSpPr/>
            <p:nvPr/>
          </p:nvSpPr>
          <p:spPr>
            <a:xfrm>
              <a:off x="7151635" y="4911551"/>
              <a:ext cx="6703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>
                    <a:solidFill>
                      <a:srgbClr val="FFFF00"/>
                    </a:solidFill>
                  </a:ln>
                  <a:solidFill>
                    <a:srgbClr val="FFFF99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#2</a:t>
              </a:r>
              <a:endParaRPr lang="en-US" sz="2400" b="1" cap="none" spc="150" dirty="0">
                <a:ln w="11430">
                  <a:solidFill>
                    <a:srgbClr val="FFFF00"/>
                  </a:solidFill>
                </a:ln>
                <a:solidFill>
                  <a:srgbClr val="FFFF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8651068" y="3073367"/>
            <a:ext cx="2843944" cy="258532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latin typeface="Comic Sans MS" pitchFamily="66" charset="0"/>
              </a:rPr>
              <a:t>The women arrive at the tomb “at the rising of the sun.”  Shortly thereafter </a:t>
            </a:r>
            <a:endParaRPr lang="en-US" sz="1600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Yahusha’s 2</a:t>
            </a:r>
            <a:r>
              <a:rPr lang="en-US" sz="1600" b="1" baseline="30000" dirty="0" smtClean="0">
                <a:solidFill>
                  <a:srgbClr val="0070C0"/>
                </a:solidFill>
                <a:latin typeface="Comic Sans MS" pitchFamily="66" charset="0"/>
              </a:rPr>
              <a:t>nd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600" dirty="0">
                <a:latin typeface="Comic Sans MS" pitchFamily="66" charset="0"/>
              </a:rPr>
              <a:t>appearance </a:t>
            </a:r>
            <a:r>
              <a:rPr lang="en-US" sz="1600" dirty="0" smtClean="0">
                <a:latin typeface="Comic Sans MS" pitchFamily="66" charset="0"/>
              </a:rPr>
              <a:t>is to this group of women.   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Yahusha’s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instructions are</a:t>
            </a:r>
            <a:r>
              <a:rPr lang="en-US" sz="16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:  </a:t>
            </a:r>
            <a:r>
              <a:rPr lang="en-US" sz="1600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Tell </a:t>
            </a:r>
            <a:r>
              <a:rPr lang="en-US" sz="16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Peter</a:t>
            </a:r>
            <a:r>
              <a:rPr lang="en-US" sz="16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</a:t>
            </a:r>
            <a:r>
              <a:rPr lang="en-US" sz="1600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and the disciples</a:t>
            </a:r>
            <a:r>
              <a:rPr lang="en-US" sz="16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.  </a:t>
            </a:r>
            <a:br>
              <a:rPr lang="en-US" sz="16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solidFill>
                  <a:srgbClr val="7030A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Is Peter informed with the other disciples?</a:t>
            </a:r>
            <a:endParaRPr lang="en-US" b="1" dirty="0">
              <a:solidFill>
                <a:srgbClr val="99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  <a:p>
            <a:pPr algn="ctr"/>
            <a:endParaRPr lang="en-US" sz="1400" dirty="0">
              <a:latin typeface="Comic Sans MS" pitchFamily="66" charset="0"/>
            </a:endParaRPr>
          </a:p>
        </p:txBody>
      </p:sp>
      <p:sp>
        <p:nvSpPr>
          <p:cNvPr id="67" name="Content Placeholder 6"/>
          <p:cNvSpPr txBox="1">
            <a:spLocks/>
          </p:cNvSpPr>
          <p:nvPr/>
        </p:nvSpPr>
        <p:spPr>
          <a:xfrm>
            <a:off x="8470676" y="5678919"/>
            <a:ext cx="3456383" cy="784384"/>
          </a:xfrm>
          <a:prstGeom prst="flowChartPunchedTap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prstTxWarp prst="textWave2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1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 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Let’s Join </a:t>
            </a:r>
            <a:r>
              <a:rPr lang="en-US" sz="1600" b="1" dirty="0" smtClean="0">
                <a:solidFill>
                  <a:srgbClr val="BCFFDE"/>
                </a:solidFill>
                <a:latin typeface="Comic Sans MS" pitchFamily="66" charset="0"/>
                <a:cs typeface="Calibri" pitchFamily="34" charset="0"/>
              </a:rPr>
              <a:t>Peter…    </a:t>
            </a:r>
            <a:endParaRPr lang="en-US" sz="1600" b="1" dirty="0">
              <a:solidFill>
                <a:srgbClr val="BCFFDE"/>
              </a:solidFill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5" name="Sun 4"/>
          <p:cNvSpPr/>
          <p:nvPr/>
        </p:nvSpPr>
        <p:spPr>
          <a:xfrm>
            <a:off x="6353302" y="1632839"/>
            <a:ext cx="778363" cy="674934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2" name="Oval 61"/>
          <p:cNvSpPr/>
          <p:nvPr/>
        </p:nvSpPr>
        <p:spPr>
          <a:xfrm>
            <a:off x="7405342" y="5331466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0604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75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8" grpId="0" animBg="1"/>
      <p:bldP spid="6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Rae\Desktop\PPT Bkgds\parchment ragged edge clear 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38" y="4388627"/>
            <a:ext cx="9388070" cy="246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Rae\Desktop\Yahusha appears to thom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9" y="1052736"/>
            <a:ext cx="2675159" cy="200636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34772" y="6520259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56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1417" y="89290"/>
            <a:ext cx="118646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ln w="190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Peter’s</a:t>
            </a:r>
            <a:r>
              <a:rPr lang="en-US" sz="4800" b="1" dirty="0" smtClean="0">
                <a:ln w="190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Encounter With </a:t>
            </a:r>
            <a:r>
              <a:rPr lang="en-US" sz="4800" b="1" dirty="0" smtClean="0">
                <a:ln w="190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endParaRPr lang="en-US" sz="4800" b="1" dirty="0">
              <a:ln w="1905">
                <a:solidFill>
                  <a:schemeClr val="tx1"/>
                </a:solidFill>
              </a:ln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38286" y="836712"/>
            <a:ext cx="968535" cy="864096"/>
            <a:chOff x="1044580" y="4049256"/>
            <a:chExt cx="968535" cy="864096"/>
          </a:xfrm>
        </p:grpSpPr>
        <p:sp>
          <p:nvSpPr>
            <p:cNvPr id="21" name="Teardrop 20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44580" y="4089266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#3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70076" y="836712"/>
            <a:ext cx="8640959" cy="36471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women reported they had seen 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2000" b="1" u="sng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eleven</a:t>
            </a:r>
            <a:r>
              <a:rPr lang="en-US" sz="20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[includes </a:t>
            </a:r>
            <a:r>
              <a:rPr lang="en-US" b="1" u="sng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Peter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]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and to </a:t>
            </a:r>
            <a:r>
              <a:rPr lang="en-US" sz="2000" b="1" u="sng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rest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u="sng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but they believed not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(Luke 24:9-11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). 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This is the 2</a:t>
            </a:r>
            <a:r>
              <a:rPr lang="en-US" sz="2000" b="1" baseline="30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time Peter has heard 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has risen to life. </a:t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Peter runs back to the tomb again for a double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check </a:t>
            </a:r>
            <a:r>
              <a:rPr lang="en-US" sz="1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(Luke </a:t>
            </a:r>
            <a: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24:12);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b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he beheld the linen clothes as before </a:t>
            </a:r>
            <a: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(John 20:6 – the 1</a:t>
            </a:r>
            <a:r>
              <a:rPr lang="en-US" sz="1400" baseline="30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time).</a:t>
            </a:r>
            <a:br>
              <a:rPr lang="en-US" sz="1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80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Paul records Peter’s encounter with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Yahusha.</a:t>
            </a:r>
            <a: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This would be sometime </a:t>
            </a:r>
            <a:r>
              <a:rPr lang="en-US" sz="2000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after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he left the tomb for the 2</a:t>
            </a:r>
            <a:r>
              <a:rPr lang="en-US" sz="2000" baseline="30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time. </a:t>
            </a:r>
            <a:endParaRPr lang="en-US" sz="2000" b="1" dirty="0" smtClean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nip Single Corner Rectangle 11"/>
          <p:cNvSpPr/>
          <p:nvPr/>
        </p:nvSpPr>
        <p:spPr>
          <a:xfrm>
            <a:off x="3546244" y="2644203"/>
            <a:ext cx="7444712" cy="1003697"/>
          </a:xfrm>
          <a:prstGeom prst="snip1Rect">
            <a:avLst/>
          </a:prstGeom>
          <a:solidFill>
            <a:srgbClr val="FFFFCC"/>
          </a:solidFill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r>
              <a:rPr lang="en-US" cap="none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sz="1600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24:12</a:t>
            </a:r>
            <a:r>
              <a:rPr lang="en-US" cap="none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] Then arose Peter, and ran unto the sepulchre </a:t>
            </a:r>
            <a:r>
              <a:rPr lang="en-US" sz="1600" cap="none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[the 2</a:t>
            </a:r>
            <a:r>
              <a:rPr lang="en-US" sz="1600" cap="none" baseline="30000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nd</a:t>
            </a:r>
            <a:r>
              <a:rPr lang="en-US" sz="1600" cap="none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time]; </a:t>
            </a:r>
            <a:r>
              <a:rPr lang="en-US" cap="none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stooping down, he beheld the linen clothes laid by themselves and departed, wondering in himself at that which was come to pass.</a:t>
            </a:r>
            <a:endParaRPr lang="en-US" cap="none" dirty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3" name="Snip Single Corner Rectangle 12"/>
          <p:cNvSpPr/>
          <p:nvPr/>
        </p:nvSpPr>
        <p:spPr>
          <a:xfrm>
            <a:off x="3574132" y="4513535"/>
            <a:ext cx="7295024" cy="1003697"/>
          </a:xfrm>
          <a:prstGeom prst="snip1Rect">
            <a:avLst/>
          </a:prstGeom>
          <a:solidFill>
            <a:srgbClr val="FFFFCC"/>
          </a:solidFill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r>
              <a:rPr lang="en-US" b="1" dirty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 </a:t>
            </a:r>
            <a:r>
              <a:rPr lang="en-US" b="1" dirty="0" err="1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Cor</a:t>
            </a:r>
            <a:r>
              <a:rPr lang="en-US" b="1" dirty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15:4-5  </a:t>
            </a:r>
            <a:r>
              <a:rPr lang="en-US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</a:t>
            </a:r>
            <a:r>
              <a:rPr lang="en-US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that he was buried, and that he rose again the third day according to the scriptures</a:t>
            </a:r>
            <a:r>
              <a:rPr lang="en-US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: </a:t>
            </a:r>
            <a:r>
              <a:rPr lang="en-US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</a:t>
            </a:r>
            <a:r>
              <a:rPr lang="en-US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that he [</a:t>
            </a:r>
            <a:r>
              <a:rPr lang="en-US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]  </a:t>
            </a:r>
            <a:r>
              <a:rPr lang="en-US" dirty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was seen of </a:t>
            </a:r>
            <a:r>
              <a:rPr lang="en-US" dirty="0" err="1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Cephas</a:t>
            </a:r>
            <a:r>
              <a:rPr lang="en-US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1400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[Peter],</a:t>
            </a:r>
            <a:r>
              <a:rPr lang="en-US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then</a:t>
            </a:r>
            <a:r>
              <a:rPr lang="en-US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of the </a:t>
            </a:r>
            <a:r>
              <a:rPr lang="en-US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twelve. </a:t>
            </a:r>
            <a:endParaRPr lang="en-US" dirty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rgbClr val="00B050"/>
              </a:solidFill>
              <a:effectLst>
                <a:glow rad="127000">
                  <a:srgbClr val="FFFF0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3074" name="Picture 2" descr="C:\Users\Rae\Desktop\2.21 desktop art\tomb open d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924" y="1556792"/>
            <a:ext cx="1418170" cy="2077905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286100" y="5616437"/>
            <a:ext cx="83799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Time: </a:t>
            </a:r>
            <a:r>
              <a:rPr lang="en-US" sz="2000" b="1" dirty="0" smtClean="0">
                <a:ln w="1905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”Morning </a:t>
            </a:r>
            <a:r>
              <a:rPr lang="en-US" sz="1400" b="1" dirty="0" smtClean="0">
                <a:ln w="1905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HRS</a:t>
            </a:r>
            <a:r>
              <a:rPr lang="en-US" sz="2000" b="1" dirty="0" smtClean="0">
                <a:ln w="1905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after 600</a:t>
            </a:r>
            <a:r>
              <a:rPr lang="en-US" sz="1400" b="1" dirty="0" smtClean="0">
                <a:ln w="1905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AM.</a:t>
            </a:r>
            <a:r>
              <a:rPr lang="en-US" sz="2000" b="1" dirty="0" smtClean="0">
                <a:ln w="1905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”  </a:t>
            </a:r>
            <a: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Date: Abib 18</a:t>
            </a:r>
            <a:r>
              <a:rPr lang="en-US" sz="2000" b="1" baseline="30000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Wave Sheaf</a:t>
            </a:r>
            <a:b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Can </a:t>
            </a:r>
            <a: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Enoch</a:t>
            </a:r>
            <a: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still claim Wave Sheaf is Abib 26?</a:t>
            </a:r>
            <a:b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there a 4</a:t>
            </a:r>
            <a:r>
              <a:rPr lang="en-US" sz="2000" b="1" baseline="30000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witness for another appearance on Abib 18</a:t>
            </a:r>
            <a:r>
              <a:rPr lang="en-US" sz="2000" b="1" baseline="30000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?</a:t>
            </a:r>
            <a:endParaRPr lang="en-US" sz="2000" b="1" dirty="0">
              <a:ln w="1905">
                <a:solidFill>
                  <a:srgbClr val="990033"/>
                </a:solidFill>
              </a:ln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015665" y="4583335"/>
            <a:ext cx="864096" cy="864096"/>
            <a:chOff x="333772" y="3284984"/>
            <a:chExt cx="864096" cy="864096"/>
          </a:xfrm>
        </p:grpSpPr>
        <p:sp>
          <p:nvSpPr>
            <p:cNvPr id="22" name="Teardrop 21"/>
            <p:cNvSpPr/>
            <p:nvPr/>
          </p:nvSpPr>
          <p:spPr>
            <a:xfrm>
              <a:off x="333772" y="3284984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4442" y="3324994"/>
              <a:ext cx="8034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61764" y="3169940"/>
            <a:ext cx="2808312" cy="34994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990033"/>
                </a:solidFill>
                <a:latin typeface="Comic Sans MS" pitchFamily="66" charset="0"/>
              </a:rPr>
              <a:t>Did you know…? </a:t>
            </a:r>
            <a:r>
              <a:rPr lang="en-US" sz="22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2200" dirty="0" smtClean="0">
                <a:latin typeface="Comic Sans MS" pitchFamily="66" charset="0"/>
              </a:rPr>
              <a:t> met Peter </a:t>
            </a:r>
            <a:r>
              <a:rPr lang="en-US" sz="2000" dirty="0" smtClean="0">
                <a:latin typeface="Comic Sans MS" pitchFamily="66" charset="0"/>
              </a:rPr>
              <a:t>first before the other 10 disciples.</a:t>
            </a:r>
          </a:p>
          <a:p>
            <a:pPr algn="ctr">
              <a:lnSpc>
                <a:spcPct val="90000"/>
              </a:lnSpc>
            </a:pPr>
            <a:r>
              <a:rPr lang="en-US" sz="2000" b="1" u="sng" dirty="0" smtClean="0">
                <a:latin typeface="Comic Sans MS" pitchFamily="66" charset="0"/>
              </a:rPr>
              <a:t>Note</a:t>
            </a:r>
            <a:r>
              <a:rPr lang="en-US" sz="2000" dirty="0" smtClean="0">
                <a:latin typeface="Comic Sans MS" pitchFamily="66" charset="0"/>
              </a:rPr>
              <a:t>:  The events around this special Wave Sheaf day are tricky to put in order.  </a:t>
            </a: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This is just a </a:t>
            </a:r>
            <a:r>
              <a:rPr lang="en-US" sz="2000" b="1" u="sng" dirty="0" smtClean="0">
                <a:solidFill>
                  <a:srgbClr val="990033"/>
                </a:solidFill>
                <a:latin typeface="Comic Sans MS" pitchFamily="66" charset="0"/>
              </a:rPr>
              <a:t>mini</a:t>
            </a:r>
            <a:r>
              <a:rPr lang="en-US" sz="2000" b="1" dirty="0" smtClean="0">
                <a:solidFill>
                  <a:srgbClr val="990033"/>
                </a:solidFill>
                <a:latin typeface="Comic Sans MS" pitchFamily="66" charset="0"/>
              </a:rPr>
              <a:t>-</a:t>
            </a:r>
            <a:r>
              <a:rPr lang="en-US" sz="2000" b="1" u="sng" dirty="0" smtClean="0">
                <a:solidFill>
                  <a:srgbClr val="990033"/>
                </a:solidFill>
                <a:latin typeface="Comic Sans MS" pitchFamily="66" charset="0"/>
              </a:rPr>
              <a:t>overview</a:t>
            </a: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 of Peter’s encounter with more details coming soon.</a:t>
            </a:r>
            <a:endParaRPr lang="en-US" sz="1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25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5" descr="C:\Users\Rae\Desktop\mary don't touch edi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35" y="3797126"/>
            <a:ext cx="1475504" cy="1741781"/>
          </a:xfrm>
          <a:prstGeom prst="ellipse">
            <a:avLst/>
          </a:prstGeom>
          <a:ln>
            <a:noFill/>
          </a:ln>
          <a:effectLst>
            <a:glow rad="203200">
              <a:srgbClr val="00B0F0">
                <a:alpha val="44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88492" y="6525344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57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Content Placeholder 6"/>
          <p:cNvSpPr txBox="1">
            <a:spLocks/>
          </p:cNvSpPr>
          <p:nvPr/>
        </p:nvSpPr>
        <p:spPr>
          <a:xfrm>
            <a:off x="0" y="332657"/>
            <a:ext cx="12192124" cy="5760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Summary: </a:t>
            </a:r>
            <a:r>
              <a:rPr lang="en-US" sz="3200" b="1" dirty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3</a:t>
            </a:r>
            <a:r>
              <a:rPr lang="en-US" sz="3200" b="1" baseline="30000" dirty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rd</a:t>
            </a:r>
            <a:r>
              <a:rPr lang="en-US" sz="3200" b="1" dirty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 Resurrection Witness with </a:t>
            </a:r>
            <a:r>
              <a:rPr lang="en-US" sz="3200" b="1" dirty="0">
                <a:solidFill>
                  <a:srgbClr val="BCFFDE"/>
                </a:solidFill>
                <a:latin typeface="Comic Sans MS" pitchFamily="66" charset="0"/>
                <a:cs typeface="Calibri" pitchFamily="34" charset="0"/>
              </a:rPr>
              <a:t>Peter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642188"/>
              </p:ext>
            </p:extLst>
          </p:nvPr>
        </p:nvGraphicFramePr>
        <p:xfrm>
          <a:off x="1629916" y="1268760"/>
          <a:ext cx="8820980" cy="235501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02621"/>
                <a:gridCol w="1102621"/>
                <a:gridCol w="1102621"/>
                <a:gridCol w="1102621"/>
                <a:gridCol w="551312"/>
                <a:gridCol w="551312"/>
                <a:gridCol w="551312"/>
                <a:gridCol w="551312"/>
                <a:gridCol w="551312"/>
                <a:gridCol w="551312"/>
                <a:gridCol w="551312"/>
                <a:gridCol w="551312"/>
              </a:tblGrid>
              <a:tr h="67383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– Sabbath Day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baseline="0" dirty="0" smtClean="0">
                          <a:latin typeface="Comic Sans MS" pitchFamily="66" charset="0"/>
                        </a:rPr>
                      </a:b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002060">
                                <a:alpha val="64000"/>
                              </a:srgbClr>
                            </a:glow>
                          </a:effectLst>
                          <a:latin typeface="Comic Sans MS" pitchFamily="66" charset="0"/>
                        </a:rPr>
                        <a:t>RESURRECTION DAY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[Sunday 18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 &amp; </a:t>
                      </a:r>
                      <a:r>
                        <a:rPr lang="en-US" sz="16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ASCENSION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/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WAVE SHEAF FESTIVAL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12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600" baseline="0" dirty="0" smtClean="0">
                          <a:latin typeface="Comic Sans MS" pitchFamily="66" charset="0"/>
                        </a:rPr>
                        <a:t>          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FF00FF"/>
                        </a:gs>
                        <a:gs pos="16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9000">
                          <a:srgbClr val="FF9999"/>
                        </a:gs>
                        <a:gs pos="27000">
                          <a:srgbClr val="FF0066"/>
                        </a:gs>
                        <a:gs pos="59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8000">
                          <a:srgbClr val="FFF200"/>
                        </a:gs>
                        <a:gs pos="93000">
                          <a:srgbClr val="FF7A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7000">
                          <a:srgbClr val="FF7A00"/>
                        </a:gs>
                        <a:gs pos="31000">
                          <a:srgbClr val="FF0300"/>
                        </a:gs>
                        <a:gs pos="68000">
                          <a:srgbClr val="002060"/>
                        </a:gs>
                        <a:gs pos="53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2087388" y="2402943"/>
            <a:ext cx="3384376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Approx. 4</a:t>
            </a:r>
            <a:r>
              <a:rPr lang="en-US" sz="1600" b="1" baseline="30000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th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 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Roman Watch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300</a:t>
            </a:r>
            <a:r>
              <a:rPr lang="en-US" sz="14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AM</a:t>
            </a:r>
            <a:endParaRPr lang="en-US" sz="16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itchFamily="66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629916" y="1196008"/>
            <a:ext cx="0" cy="2641966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22404" y="1196752"/>
            <a:ext cx="18002" cy="264122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498028" y="2685167"/>
            <a:ext cx="82479" cy="1247889"/>
          </a:xfrm>
          <a:custGeom>
            <a:avLst/>
            <a:gdLst>
              <a:gd name="connsiteX0" fmla="*/ 41839 w 82479"/>
              <a:gd name="connsiteY0" fmla="*/ 0 h 762000"/>
              <a:gd name="connsiteX1" fmla="*/ 31679 w 82479"/>
              <a:gd name="connsiteY1" fmla="*/ 50800 h 762000"/>
              <a:gd name="connsiteX2" fmla="*/ 1199 w 82479"/>
              <a:gd name="connsiteY2" fmla="*/ 71120 h 762000"/>
              <a:gd name="connsiteX3" fmla="*/ 11359 w 82479"/>
              <a:gd name="connsiteY3" fmla="*/ 101600 h 762000"/>
              <a:gd name="connsiteX4" fmla="*/ 82479 w 82479"/>
              <a:gd name="connsiteY4" fmla="*/ 132080 h 762000"/>
              <a:gd name="connsiteX5" fmla="*/ 72319 w 82479"/>
              <a:gd name="connsiteY5" fmla="*/ 172720 h 762000"/>
              <a:gd name="connsiteX6" fmla="*/ 31679 w 82479"/>
              <a:gd name="connsiteY6" fmla="*/ 233680 h 762000"/>
              <a:gd name="connsiteX7" fmla="*/ 41839 w 82479"/>
              <a:gd name="connsiteY7" fmla="*/ 264160 h 762000"/>
              <a:gd name="connsiteX8" fmla="*/ 72319 w 82479"/>
              <a:gd name="connsiteY8" fmla="*/ 294640 h 762000"/>
              <a:gd name="connsiteX9" fmla="*/ 62159 w 82479"/>
              <a:gd name="connsiteY9" fmla="*/ 335280 h 762000"/>
              <a:gd name="connsiteX10" fmla="*/ 21519 w 82479"/>
              <a:gd name="connsiteY10" fmla="*/ 396240 h 762000"/>
              <a:gd name="connsiteX11" fmla="*/ 41839 w 82479"/>
              <a:gd name="connsiteY11" fmla="*/ 426720 h 762000"/>
              <a:gd name="connsiteX12" fmla="*/ 72319 w 82479"/>
              <a:gd name="connsiteY12" fmla="*/ 447040 h 762000"/>
              <a:gd name="connsiteX13" fmla="*/ 41839 w 82479"/>
              <a:gd name="connsiteY13" fmla="*/ 548640 h 762000"/>
              <a:gd name="connsiteX14" fmla="*/ 51999 w 82479"/>
              <a:gd name="connsiteY14" fmla="*/ 640080 h 762000"/>
              <a:gd name="connsiteX15" fmla="*/ 31679 w 82479"/>
              <a:gd name="connsiteY15" fmla="*/ 670560 h 762000"/>
              <a:gd name="connsiteX16" fmla="*/ 41839 w 82479"/>
              <a:gd name="connsiteY16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79" h="762000">
                <a:moveTo>
                  <a:pt x="41839" y="0"/>
                </a:moveTo>
                <a:cubicBezTo>
                  <a:pt x="38452" y="16933"/>
                  <a:pt x="40247" y="35807"/>
                  <a:pt x="31679" y="50800"/>
                </a:cubicBezTo>
                <a:cubicBezTo>
                  <a:pt x="25621" y="61402"/>
                  <a:pt x="5734" y="59783"/>
                  <a:pt x="1199" y="71120"/>
                </a:cubicBezTo>
                <a:cubicBezTo>
                  <a:pt x="-2778" y="81064"/>
                  <a:pt x="3786" y="94027"/>
                  <a:pt x="11359" y="101600"/>
                </a:cubicBezTo>
                <a:cubicBezTo>
                  <a:pt x="23914" y="114155"/>
                  <a:pt x="64263" y="126008"/>
                  <a:pt x="82479" y="132080"/>
                </a:cubicBezTo>
                <a:cubicBezTo>
                  <a:pt x="79092" y="145627"/>
                  <a:pt x="79247" y="160596"/>
                  <a:pt x="72319" y="172720"/>
                </a:cubicBezTo>
                <a:cubicBezTo>
                  <a:pt x="11434" y="279268"/>
                  <a:pt x="63400" y="138516"/>
                  <a:pt x="31679" y="233680"/>
                </a:cubicBezTo>
                <a:cubicBezTo>
                  <a:pt x="35066" y="243840"/>
                  <a:pt x="35898" y="255249"/>
                  <a:pt x="41839" y="264160"/>
                </a:cubicBezTo>
                <a:cubicBezTo>
                  <a:pt x="49809" y="276115"/>
                  <a:pt x="68372" y="280824"/>
                  <a:pt x="72319" y="294640"/>
                </a:cubicBezTo>
                <a:cubicBezTo>
                  <a:pt x="76155" y="308066"/>
                  <a:pt x="68404" y="322791"/>
                  <a:pt x="62159" y="335280"/>
                </a:cubicBezTo>
                <a:cubicBezTo>
                  <a:pt x="51237" y="357123"/>
                  <a:pt x="21519" y="396240"/>
                  <a:pt x="21519" y="396240"/>
                </a:cubicBezTo>
                <a:cubicBezTo>
                  <a:pt x="28292" y="406400"/>
                  <a:pt x="33205" y="418086"/>
                  <a:pt x="41839" y="426720"/>
                </a:cubicBezTo>
                <a:cubicBezTo>
                  <a:pt x="50473" y="435354"/>
                  <a:pt x="69670" y="435120"/>
                  <a:pt x="72319" y="447040"/>
                </a:cubicBezTo>
                <a:cubicBezTo>
                  <a:pt x="83215" y="496073"/>
                  <a:pt x="63825" y="515660"/>
                  <a:pt x="41839" y="548640"/>
                </a:cubicBezTo>
                <a:cubicBezTo>
                  <a:pt x="58772" y="599440"/>
                  <a:pt x="72319" y="599440"/>
                  <a:pt x="51999" y="640080"/>
                </a:cubicBezTo>
                <a:cubicBezTo>
                  <a:pt x="46538" y="651002"/>
                  <a:pt x="38452" y="660400"/>
                  <a:pt x="31679" y="670560"/>
                </a:cubicBezTo>
                <a:cubicBezTo>
                  <a:pt x="48265" y="720317"/>
                  <a:pt x="41839" y="690330"/>
                  <a:pt x="41839" y="762000"/>
                </a:cubicBezTo>
              </a:path>
            </a:pathLst>
          </a:custGeom>
          <a:ln w="38100">
            <a:solidFill>
              <a:srgbClr val="7030A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019913" y="3935958"/>
            <a:ext cx="2228579" cy="14157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en-US" sz="1400" dirty="0">
                <a:latin typeface="Comic Sans MS" pitchFamily="66" charset="0"/>
              </a:rPr>
              <a:t>appeared first </a:t>
            </a:r>
            <a:r>
              <a:rPr lang="en-US" sz="1400" dirty="0" smtClean="0">
                <a:latin typeface="Comic Sans MS" pitchFamily="66" charset="0"/>
              </a:rPr>
              <a:t/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to </a:t>
            </a:r>
            <a:r>
              <a:rPr lang="en-US" sz="1400" dirty="0">
                <a:latin typeface="Comic Sans MS" pitchFamily="66" charset="0"/>
              </a:rPr>
              <a:t>Mary </a:t>
            </a:r>
            <a:r>
              <a:rPr lang="en-US" sz="1400" dirty="0" smtClean="0">
                <a:latin typeface="Comic Sans MS" pitchFamily="66" charset="0"/>
              </a:rPr>
              <a:t>Magdalene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but He did not allow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her to touch Him.</a:t>
            </a:r>
          </a:p>
          <a:p>
            <a:pPr algn="ctr"/>
            <a:r>
              <a:rPr lang="en-US" sz="14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Instructions</a:t>
            </a:r>
            <a:r>
              <a:rPr lang="en-US" sz="14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:  </a:t>
            </a:r>
            <a:br>
              <a:rPr lang="en-US" sz="14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sz="14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Tell the brethren</a:t>
            </a:r>
            <a:r>
              <a:rPr lang="en-US" sz="1600" dirty="0" smtClean="0">
                <a:solidFill>
                  <a:srgbClr val="990033"/>
                </a:solidFill>
                <a:latin typeface="Comic Sans MS" pitchFamily="66" charset="0"/>
              </a:rPr>
              <a:t>.</a:t>
            </a:r>
            <a:endParaRPr lang="en-US" sz="1400" dirty="0">
              <a:solidFill>
                <a:srgbClr val="990033"/>
              </a:solidFill>
              <a:latin typeface="Comic Sans MS" pitchFamily="66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310436" y="2818398"/>
            <a:ext cx="1650" cy="1117560"/>
          </a:xfrm>
          <a:prstGeom prst="line">
            <a:avLst/>
          </a:prstGeom>
          <a:ln w="38100">
            <a:solidFill>
              <a:srgbClr val="FF33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n 4"/>
          <p:cNvSpPr/>
          <p:nvPr/>
        </p:nvSpPr>
        <p:spPr>
          <a:xfrm>
            <a:off x="6096062" y="2588388"/>
            <a:ext cx="432048" cy="437211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7" name="Picture 13" descr="C:\Users\Rae\Desktop\women and spices at tom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06" y="4044270"/>
            <a:ext cx="1530542" cy="1360481"/>
          </a:xfrm>
          <a:prstGeom prst="ellipse">
            <a:avLst/>
          </a:prstGeom>
          <a:ln>
            <a:noFill/>
          </a:ln>
          <a:effectLst>
            <a:glow rad="165100">
              <a:srgbClr val="FF00FF">
                <a:alpha val="44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eft Arrow Callout 43"/>
          <p:cNvSpPr/>
          <p:nvPr/>
        </p:nvSpPr>
        <p:spPr>
          <a:xfrm>
            <a:off x="6561888" y="2596842"/>
            <a:ext cx="2412845" cy="369332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FFFF99">
              <a:alpha val="57000"/>
            </a:srgbClr>
          </a:solidFill>
          <a:ln w="38100">
            <a:solidFill>
              <a:srgbClr val="FF3300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520</a:t>
            </a:r>
            <a:r>
              <a:rPr lang="en-US" sz="14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 </a:t>
            </a:r>
            <a:r>
              <a:rPr lang="en-US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unrise</a:t>
            </a:r>
            <a:endParaRPr lang="en-US" sz="20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28" name="Left-Up Arrow 27"/>
          <p:cNvSpPr/>
          <p:nvPr/>
        </p:nvSpPr>
        <p:spPr>
          <a:xfrm rot="5400000" flipV="1">
            <a:off x="5168423" y="3795424"/>
            <a:ext cx="1228185" cy="406624"/>
          </a:xfrm>
          <a:prstGeom prst="leftUp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8" name="Picture 11" descr="C:\Users\Rae\Desktop\Yah accepts touc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3925" y="5429395"/>
            <a:ext cx="1427023" cy="1033908"/>
          </a:xfrm>
          <a:prstGeom prst="ellipse">
            <a:avLst/>
          </a:prstGeom>
          <a:ln>
            <a:noFill/>
          </a:ln>
          <a:effectLst>
            <a:glow rad="165100">
              <a:srgbClr val="FF00FF">
                <a:alpha val="44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1845940" y="5766355"/>
            <a:ext cx="4374072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Yahusha’s 2</a:t>
            </a:r>
            <a:r>
              <a:rPr lang="en-US" sz="1400" b="1" baseline="30000" dirty="0" smtClean="0">
                <a:solidFill>
                  <a:srgbClr val="0070C0"/>
                </a:solidFill>
                <a:latin typeface="Comic Sans MS" pitchFamily="66" charset="0"/>
              </a:rPr>
              <a:t>nd</a:t>
            </a:r>
            <a:r>
              <a:rPr lang="en-US" sz="14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400" dirty="0">
                <a:latin typeface="Comic Sans MS" pitchFamily="66" charset="0"/>
              </a:rPr>
              <a:t>appearance </a:t>
            </a:r>
            <a:r>
              <a:rPr lang="en-US" sz="1400" dirty="0" smtClean="0">
                <a:latin typeface="Comic Sans MS" pitchFamily="66" charset="0"/>
              </a:rPr>
              <a:t>was to the women with spices that arrived at the tomb </a:t>
            </a:r>
            <a:r>
              <a:rPr lang="en-US" sz="1400" u="sng" dirty="0" smtClean="0">
                <a:latin typeface="Comic Sans MS" pitchFamily="66" charset="0"/>
              </a:rPr>
              <a:t>after</a:t>
            </a:r>
            <a:r>
              <a:rPr lang="en-US" sz="1400" dirty="0" smtClean="0">
                <a:latin typeface="Comic Sans MS" pitchFamily="66" charset="0"/>
              </a:rPr>
              <a:t> sunrise.  </a:t>
            </a:r>
            <a:br>
              <a:rPr lang="en-US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He allowed them to touch and worship Him.  </a:t>
            </a:r>
            <a:r>
              <a:rPr lang="en-US" sz="14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Instructions</a:t>
            </a:r>
            <a:r>
              <a:rPr lang="en-US" sz="1400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:  Tell </a:t>
            </a:r>
            <a:r>
              <a:rPr lang="en-US" sz="14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Peter</a:t>
            </a:r>
            <a:r>
              <a:rPr lang="en-US" sz="14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</a:t>
            </a:r>
            <a:r>
              <a:rPr lang="en-US" sz="1400" dirty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and the disciples</a:t>
            </a:r>
            <a:r>
              <a:rPr lang="en-US" sz="1400" dirty="0" smtClean="0">
                <a:solidFill>
                  <a:srgbClr val="990033"/>
                </a:solidFill>
                <a:latin typeface="Comic Sans MS" pitchFamily="66" charset="0"/>
              </a:rPr>
              <a:t>.</a:t>
            </a:r>
            <a:endParaRPr lang="en-US" sz="1600" dirty="0">
              <a:latin typeface="Comic Sans MS" pitchFamily="66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H="1" flipV="1">
            <a:off x="6428164" y="3645024"/>
            <a:ext cx="137002" cy="504057"/>
          </a:xfrm>
          <a:prstGeom prst="straightConnector1">
            <a:avLst/>
          </a:prstGeom>
          <a:ln w="38100">
            <a:solidFill>
              <a:srgbClr val="FF00FF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724196" y="5331466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4" name="Rectangle 53"/>
          <p:cNvSpPr/>
          <p:nvPr/>
        </p:nvSpPr>
        <p:spPr>
          <a:xfrm>
            <a:off x="4510584" y="4995185"/>
            <a:ext cx="6703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cap="none" spc="150" dirty="0" smtClean="0">
                <a:ln w="11430">
                  <a:solidFill>
                    <a:srgbClr val="FFCCFF"/>
                  </a:solidFill>
                </a:ln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#1</a:t>
            </a:r>
            <a:endParaRPr lang="en-US" sz="2400" b="1" cap="none" spc="150" dirty="0">
              <a:ln w="11430">
                <a:solidFill>
                  <a:srgbClr val="FFCCFF"/>
                </a:solidFill>
              </a:ln>
              <a:solidFill>
                <a:srgbClr val="FFCC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470489" y="4911551"/>
            <a:ext cx="6703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cap="none" spc="150" dirty="0" smtClean="0">
                <a:ln w="11430">
                  <a:solidFill>
                    <a:srgbClr val="FFFF00"/>
                  </a:solidFill>
                </a:ln>
                <a:solidFill>
                  <a:srgbClr val="FFFF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#2</a:t>
            </a:r>
            <a:endParaRPr lang="en-US" sz="2400" b="1" cap="none" spc="150" dirty="0">
              <a:ln w="11430">
                <a:solidFill>
                  <a:srgbClr val="FFFF00"/>
                </a:solidFill>
              </a:ln>
              <a:solidFill>
                <a:srgbClr val="FFFF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7" name="Picture 2" descr="C:\Users\Rae\Desktop\2.21 desktop art\tomb open da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326" y="3783078"/>
            <a:ext cx="1134414" cy="166214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Left Bracket 51"/>
          <p:cNvSpPr/>
          <p:nvPr/>
        </p:nvSpPr>
        <p:spPr>
          <a:xfrm rot="16200000">
            <a:off x="7037533" y="3196918"/>
            <a:ext cx="207027" cy="1075084"/>
          </a:xfrm>
          <a:prstGeom prst="leftBracket">
            <a:avLst>
              <a:gd name="adj" fmla="val 54340"/>
            </a:avLst>
          </a:prstGeom>
          <a:gradFill flip="none" rotWithShape="1">
            <a:gsLst>
              <a:gs pos="10000">
                <a:srgbClr val="FFC000"/>
              </a:gs>
              <a:gs pos="77000">
                <a:srgbClr val="FFFF00"/>
              </a:gs>
            </a:gsLst>
            <a:lin ang="5400000" scaled="1"/>
            <a:tileRect/>
          </a:gradFill>
          <a:ln w="38100">
            <a:solidFill>
              <a:srgbClr val="996633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7570948" y="3717032"/>
            <a:ext cx="539688" cy="1901970"/>
          </a:xfrm>
          <a:prstGeom prst="straightConnector1">
            <a:avLst/>
          </a:prstGeom>
          <a:ln w="38100">
            <a:solidFill>
              <a:srgbClr val="996633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822604" y="5445224"/>
            <a:ext cx="1390019" cy="1042514"/>
            <a:chOff x="7822604" y="5445224"/>
            <a:chExt cx="1390019" cy="1042514"/>
          </a:xfrm>
        </p:grpSpPr>
        <p:pic>
          <p:nvPicPr>
            <p:cNvPr id="46" name="Picture 5" descr="C:\Users\Rae\Desktop\Yahusha appears to thomas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604" y="5445224"/>
              <a:ext cx="1390019" cy="1042514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/>
            <p:cNvSpPr/>
            <p:nvPr/>
          </p:nvSpPr>
          <p:spPr>
            <a:xfrm>
              <a:off x="8182425" y="6004331"/>
              <a:ext cx="6703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>
                    <a:solidFill>
                      <a:srgbClr val="FFFF00"/>
                    </a:solidFill>
                  </a:ln>
                  <a:solidFill>
                    <a:srgbClr val="BCFFDE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#3</a:t>
              </a:r>
              <a:endParaRPr lang="en-US" sz="2400" b="1" cap="none" spc="150" dirty="0">
                <a:ln w="11430">
                  <a:solidFill>
                    <a:srgbClr val="FFFF00"/>
                  </a:solidFill>
                </a:ln>
                <a:solidFill>
                  <a:srgbClr val="BCFFD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>
            <a:off x="10486900" y="1147074"/>
            <a:ext cx="0" cy="2641966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C:\Users\Rae\Desktop\PPT Bkgds\parchment ragged edge.jp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622" y="2806993"/>
            <a:ext cx="2930461" cy="39637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9391813" y="3034565"/>
            <a:ext cx="2578880" cy="36702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Yahusha’s 3</a:t>
            </a:r>
            <a:r>
              <a:rPr lang="en-US" sz="1600" b="1" baseline="30000" dirty="0" smtClean="0">
                <a:solidFill>
                  <a:srgbClr val="0070C0"/>
                </a:solidFill>
                <a:latin typeface="Comic Sans MS" pitchFamily="66" charset="0"/>
              </a:rPr>
              <a:t>rd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appearance was to Peter at forenoon after he returned from the 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empty tomb the 2</a:t>
            </a:r>
            <a:r>
              <a:rPr lang="en-US" sz="1600" baseline="30000" dirty="0" smtClean="0">
                <a:latin typeface="Comic Sans MS" pitchFamily="66" charset="0"/>
              </a:rPr>
              <a:t>nd</a:t>
            </a:r>
            <a:r>
              <a:rPr lang="en-US" sz="1600" dirty="0" smtClean="0">
                <a:latin typeface="Comic Sans MS" pitchFamily="66" charset="0"/>
              </a:rPr>
              <a:t> time.  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Peter then returned to report the good news to the others.  How long did he stay with this group?</a:t>
            </a:r>
          </a:p>
          <a:p>
            <a:pPr algn="ctr"/>
            <a:r>
              <a:rPr lang="en-US" sz="1050" dirty="0" smtClean="0">
                <a:latin typeface="Comic Sans MS" pitchFamily="66" charset="0"/>
              </a:rPr>
              <a:t>  </a:t>
            </a:r>
          </a:p>
          <a:p>
            <a:pPr algn="ctr"/>
            <a:r>
              <a:rPr lang="en-US" sz="1600" b="1" u="sng" dirty="0" smtClean="0">
                <a:solidFill>
                  <a:srgbClr val="990033"/>
                </a:solidFill>
                <a:latin typeface="Comic Sans MS" pitchFamily="66" charset="0"/>
              </a:rPr>
              <a:t>Instructions to Peter</a:t>
            </a:r>
            <a:r>
              <a:rPr lang="en-US" sz="1600" dirty="0" smtClean="0">
                <a:solidFill>
                  <a:srgbClr val="990033"/>
                </a:solidFill>
                <a:latin typeface="Comic Sans MS" pitchFamily="66" charset="0"/>
              </a:rPr>
              <a:t>? </a:t>
            </a:r>
            <a:br>
              <a:rPr lang="en-US" sz="1600" dirty="0" smtClean="0">
                <a:solidFill>
                  <a:srgbClr val="990033"/>
                </a:solidFill>
                <a:latin typeface="Comic Sans MS" pitchFamily="66" charset="0"/>
              </a:rPr>
            </a:br>
            <a:r>
              <a:rPr lang="en-US" sz="1600" dirty="0" smtClean="0">
                <a:solidFill>
                  <a:srgbClr val="990033"/>
                </a:solidFill>
                <a:latin typeface="Comic Sans MS" pitchFamily="66" charset="0"/>
              </a:rPr>
              <a:t>None are documented, but do you know what they might have been?</a:t>
            </a:r>
            <a:endParaRPr lang="en-US" sz="1600" dirty="0">
              <a:solidFill>
                <a:srgbClr val="990033"/>
              </a:solidFill>
              <a:latin typeface="Comic Sans MS" pitchFamily="66" charset="0"/>
            </a:endParaRPr>
          </a:p>
          <a:p>
            <a:pPr algn="ctr"/>
            <a:endParaRPr lang="en-US" sz="1400" dirty="0">
              <a:latin typeface="Comic Sans MS" pitchFamily="66" charset="0"/>
            </a:endParaRPr>
          </a:p>
        </p:txBody>
      </p:sp>
      <p:pic>
        <p:nvPicPr>
          <p:cNvPr id="38" name="Picture 2" descr="C:\Users\Rae\Desktop\PPT Bkgds\parchment ragged edge.jp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4059407"/>
            <a:ext cx="1656184" cy="23939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61764" y="4238045"/>
            <a:ext cx="1652866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u="sng" dirty="0" smtClean="0">
                <a:latin typeface="Comic Sans MS" pitchFamily="66" charset="0"/>
              </a:rPr>
              <a:t>Note</a:t>
            </a:r>
            <a:r>
              <a:rPr lang="en-US" sz="1600" b="1" dirty="0" smtClean="0">
                <a:latin typeface="Comic Sans MS" pitchFamily="66" charset="0"/>
              </a:rPr>
              <a:t>: </a:t>
            </a:r>
            <a:r>
              <a:rPr lang="en-US" sz="1600" dirty="0" smtClean="0">
                <a:latin typeface="Comic Sans MS" pitchFamily="66" charset="0"/>
              </a:rPr>
              <a:t>Peter’s 1</a:t>
            </a:r>
            <a:r>
              <a:rPr lang="en-US" sz="1600" baseline="30000" dirty="0" smtClean="0">
                <a:latin typeface="Comic Sans MS" pitchFamily="66" charset="0"/>
              </a:rPr>
              <a:t>st</a:t>
            </a:r>
            <a:r>
              <a:rPr lang="en-US" sz="1600" dirty="0" smtClean="0">
                <a:latin typeface="Comic Sans MS" pitchFamily="66" charset="0"/>
              </a:rPr>
              <a:t> visit to the tomb was early in the morning when Mary brought the news 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1600" dirty="0" smtClean="0">
                <a:latin typeface="Comic Sans MS" pitchFamily="66" charset="0"/>
              </a:rPr>
              <a:t> was missing.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43" name="Left Arrow Callout 42"/>
          <p:cNvSpPr/>
          <p:nvPr/>
        </p:nvSpPr>
        <p:spPr>
          <a:xfrm flipH="1">
            <a:off x="3811364" y="1916747"/>
            <a:ext cx="2160240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7030A0">
              <a:alpha val="57000"/>
            </a:srgbClr>
          </a:solidFill>
          <a:ln w="38100">
            <a:solidFill>
              <a:srgbClr val="FF99CC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357</a:t>
            </a:r>
            <a:r>
              <a:rPr lang="en-US" sz="14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AM </a:t>
            </a:r>
            <a:r>
              <a:rPr lang="en-US" b="1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B</a:t>
            </a:r>
            <a:r>
              <a:rPr lang="en-US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oqer</a:t>
            </a:r>
            <a:endParaRPr lang="en-US" sz="2000" b="1" cap="none" spc="0" dirty="0">
              <a:ln w="1905"/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8371521" y="5311868"/>
            <a:ext cx="216024" cy="185766"/>
          </a:xfrm>
          <a:prstGeom prst="ellipse">
            <a:avLst/>
          </a:prstGeom>
          <a:solidFill>
            <a:srgbClr val="996633"/>
          </a:solidFill>
          <a:ln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530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7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75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75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9" grpId="0"/>
      <p:bldP spid="52" grpId="0" animBg="1"/>
      <p:bldP spid="5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58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40560" y="116632"/>
            <a:ext cx="102482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According to the Gospels, these next </a:t>
            </a:r>
            <a:b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two events are only a few hours apart.</a:t>
            </a:r>
            <a:endParaRPr lang="en-US" sz="40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53852" y="2637765"/>
            <a:ext cx="968535" cy="864096"/>
            <a:chOff x="1088008" y="2788541"/>
            <a:chExt cx="968535" cy="864096"/>
          </a:xfrm>
        </p:grpSpPr>
        <p:sp>
          <p:nvSpPr>
            <p:cNvPr id="23" name="Teardrop 22"/>
            <p:cNvSpPr/>
            <p:nvPr/>
          </p:nvSpPr>
          <p:spPr>
            <a:xfrm>
              <a:off x="1110620" y="2788541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88008" y="282056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#4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51653" y="2632422"/>
            <a:ext cx="968535" cy="864096"/>
            <a:chOff x="1044580" y="4049256"/>
            <a:chExt cx="968535" cy="864096"/>
          </a:xfrm>
        </p:grpSpPr>
        <p:sp>
          <p:nvSpPr>
            <p:cNvPr id="26" name="Teardrop 25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44580" y="4089266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#5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81625" y="1611536"/>
            <a:ext cx="10975376" cy="669965"/>
          </a:xfrm>
          <a:prstGeom prst="roundRect">
            <a:avLst>
              <a:gd name="adj" fmla="val 38003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8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4) The Road to Emmaus  &amp;  5) </a:t>
            </a:r>
            <a:r>
              <a:rPr lang="en-US" sz="28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8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Meets 10 Disciples</a:t>
            </a:r>
            <a:endParaRPr lang="en-US" sz="2800" b="1" cap="none" spc="0" dirty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9" name="Snip Diagonal Corner Rectangle 18"/>
          <p:cNvSpPr/>
          <p:nvPr/>
        </p:nvSpPr>
        <p:spPr>
          <a:xfrm>
            <a:off x="4870276" y="5148022"/>
            <a:ext cx="5537590" cy="1313974"/>
          </a:xfrm>
          <a:prstGeom prst="snip2DiagRect">
            <a:avLst>
              <a:gd name="adj1" fmla="val 0"/>
              <a:gd name="adj2" fmla="val 27848"/>
            </a:avLst>
          </a:prstGeom>
          <a:solidFill>
            <a:srgbClr val="FFFF99">
              <a:alpha val="32000"/>
            </a:srgbClr>
          </a:solidFill>
          <a:ln w="762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8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It is still the </a:t>
            </a:r>
            <a:r>
              <a:rPr lang="en-US" sz="2800" b="1" u="sng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glow rad="889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same</a:t>
            </a:r>
            <a:r>
              <a:rPr lang="en-US" sz="28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glow rad="889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</a:t>
            </a:r>
            <a:r>
              <a:rPr lang="en-US" sz="28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~ </a:t>
            </a:r>
            <a:r>
              <a:rPr lang="en-US" sz="28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on Abib 18!</a:t>
            </a:r>
            <a:endParaRPr lang="en-US" sz="2800" b="1" cap="none" spc="0" dirty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69313" y="2442725"/>
            <a:ext cx="5099873" cy="2613686"/>
            <a:chOff x="6469313" y="2442725"/>
            <a:chExt cx="5099873" cy="2613686"/>
          </a:xfrm>
        </p:grpSpPr>
        <p:pic>
          <p:nvPicPr>
            <p:cNvPr id="16" name="Picture 12" descr="C:\Users\Rae\Desktop\Yah appears to 1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313" y="2442725"/>
              <a:ext cx="5099873" cy="2613686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7263566" y="4167276"/>
              <a:ext cx="3511366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b="1" cap="none" spc="150" dirty="0" smtClean="0">
                  <a:ln w="11430">
                    <a:solidFill>
                      <a:srgbClr val="FFFFCC"/>
                    </a:solidFill>
                  </a:ln>
                  <a:solidFill>
                    <a:srgbClr val="FFFFCC"/>
                  </a:solidFill>
                  <a:effectLst>
                    <a:glow rad="127000">
                      <a:srgbClr val="002060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John 20:19</a:t>
              </a:r>
              <a:br>
                <a:rPr lang="en-US" b="1" cap="none" spc="150" dirty="0" smtClean="0">
                  <a:ln w="11430">
                    <a:solidFill>
                      <a:srgbClr val="FFFFCC"/>
                    </a:solidFill>
                  </a:ln>
                  <a:solidFill>
                    <a:srgbClr val="FFFFCC"/>
                  </a:solidFill>
                  <a:effectLst>
                    <a:glow rad="127000">
                      <a:srgbClr val="002060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</a:br>
              <a:r>
                <a:rPr lang="en-US" b="1" cap="none" spc="150" dirty="0" smtClean="0">
                  <a:ln w="11430">
                    <a:solidFill>
                      <a:srgbClr val="FFFFCC"/>
                    </a:solidFill>
                  </a:ln>
                  <a:solidFill>
                    <a:srgbClr val="FFFFCC"/>
                  </a:solidFill>
                  <a:effectLst>
                    <a:glow rad="127000">
                      <a:srgbClr val="002060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[evening of the 1</a:t>
              </a:r>
              <a:r>
                <a:rPr lang="en-US" b="1" cap="none" spc="150" baseline="30000" dirty="0" smtClean="0">
                  <a:ln w="11430">
                    <a:solidFill>
                      <a:srgbClr val="FFFFCC"/>
                    </a:solidFill>
                  </a:ln>
                  <a:solidFill>
                    <a:srgbClr val="FFFFCC"/>
                  </a:solidFill>
                  <a:effectLst>
                    <a:glow rad="127000">
                      <a:srgbClr val="002060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st</a:t>
              </a:r>
              <a:r>
                <a:rPr lang="en-US" b="1" cap="none" spc="150" dirty="0" smtClean="0">
                  <a:ln w="11430">
                    <a:solidFill>
                      <a:srgbClr val="FFFFCC"/>
                    </a:solidFill>
                  </a:ln>
                  <a:solidFill>
                    <a:srgbClr val="FFFFCC"/>
                  </a:solidFill>
                  <a:effectLst>
                    <a:glow rad="127000">
                      <a:srgbClr val="002060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 day]</a:t>
              </a:r>
              <a:endParaRPr lang="en-US" b="1" cap="none" spc="150" dirty="0">
                <a:ln w="11430"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73932" y="2497088"/>
            <a:ext cx="2808312" cy="4109819"/>
            <a:chOff x="1773932" y="2497088"/>
            <a:chExt cx="2808312" cy="4109819"/>
          </a:xfrm>
        </p:grpSpPr>
        <p:pic>
          <p:nvPicPr>
            <p:cNvPr id="2050" name="Picture 2" descr="C:\Users\Rae\Desktop\Emmaus walk 2 men bes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932" y="2497088"/>
              <a:ext cx="2808312" cy="4109819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940560" y="5148022"/>
              <a:ext cx="2475056" cy="8771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1700" b="1" cap="none" spc="150" dirty="0" smtClean="0">
                  <a:ln w="11430">
                    <a:solidFill>
                      <a:schemeClr val="accent6"/>
                    </a:solidFill>
                  </a:ln>
                  <a:solidFill>
                    <a:srgbClr val="00B050"/>
                  </a:solidFill>
                  <a:effectLst>
                    <a:glow rad="127000">
                      <a:srgbClr val="FFFF99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John 20:19</a:t>
              </a:r>
              <a:br>
                <a:rPr lang="en-US" sz="1700" b="1" cap="none" spc="150" dirty="0" smtClean="0">
                  <a:ln w="11430">
                    <a:solidFill>
                      <a:schemeClr val="accent6"/>
                    </a:solidFill>
                  </a:ln>
                  <a:solidFill>
                    <a:srgbClr val="00B050"/>
                  </a:solidFill>
                  <a:effectLst>
                    <a:glow rad="127000">
                      <a:srgbClr val="FFFF99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</a:br>
              <a:r>
                <a:rPr lang="en-US" sz="1600" b="1" cap="none" spc="150" dirty="0" smtClean="0">
                  <a:ln w="11430">
                    <a:solidFill>
                      <a:schemeClr val="accent6"/>
                    </a:solidFill>
                  </a:ln>
                  <a:solidFill>
                    <a:srgbClr val="00B050"/>
                  </a:solidFill>
                  <a:effectLst>
                    <a:glow rad="127000">
                      <a:srgbClr val="FFFF99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[towards evening </a:t>
              </a:r>
              <a:br>
                <a:rPr lang="en-US" sz="1600" b="1" cap="none" spc="150" dirty="0" smtClean="0">
                  <a:ln w="11430">
                    <a:solidFill>
                      <a:schemeClr val="accent6"/>
                    </a:solidFill>
                  </a:ln>
                  <a:solidFill>
                    <a:srgbClr val="00B050"/>
                  </a:solidFill>
                  <a:effectLst>
                    <a:glow rad="127000">
                      <a:srgbClr val="FFFF99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</a:br>
              <a:r>
                <a:rPr lang="en-US" sz="1600" b="1" cap="none" spc="150" dirty="0" smtClean="0">
                  <a:ln w="11430">
                    <a:solidFill>
                      <a:schemeClr val="accent6"/>
                    </a:solidFill>
                  </a:ln>
                  <a:solidFill>
                    <a:srgbClr val="00B050"/>
                  </a:solidFill>
                  <a:effectLst>
                    <a:glow rad="127000">
                      <a:srgbClr val="FFFF99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of the 1</a:t>
              </a:r>
              <a:r>
                <a:rPr lang="en-US" sz="1600" b="1" cap="none" spc="150" baseline="30000" dirty="0" smtClean="0">
                  <a:ln w="11430">
                    <a:solidFill>
                      <a:schemeClr val="accent6"/>
                    </a:solidFill>
                  </a:ln>
                  <a:solidFill>
                    <a:srgbClr val="00B050"/>
                  </a:solidFill>
                  <a:effectLst>
                    <a:glow rad="127000">
                      <a:srgbClr val="FFFF99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st</a:t>
              </a:r>
              <a:r>
                <a:rPr lang="en-US" sz="1600" b="1" cap="none" spc="150" dirty="0" smtClean="0">
                  <a:ln w="11430">
                    <a:solidFill>
                      <a:schemeClr val="accent6"/>
                    </a:solidFill>
                  </a:ln>
                  <a:solidFill>
                    <a:srgbClr val="00B050"/>
                  </a:solidFill>
                  <a:effectLst>
                    <a:glow rad="127000">
                      <a:srgbClr val="FFFF99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 day]</a:t>
              </a:r>
              <a:endParaRPr lang="en-US" sz="1600" b="1" cap="none" spc="150" dirty="0">
                <a:ln w="11430">
                  <a:solidFill>
                    <a:schemeClr val="accent6"/>
                  </a:solidFill>
                </a:ln>
                <a:solidFill>
                  <a:srgbClr val="00B050"/>
                </a:solidFill>
                <a:effectLst>
                  <a:glow rad="127000">
                    <a:srgbClr val="FFFF99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 rot="20700000">
            <a:off x="107771" y="488910"/>
            <a:ext cx="2173449" cy="578882"/>
          </a:xfrm>
          <a:prstGeom prst="roundRect">
            <a:avLst>
              <a:gd name="adj" fmla="val 22117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9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59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812" y="188640"/>
            <a:ext cx="114326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Road to Emmaus Before Evening</a:t>
            </a:r>
            <a:endParaRPr lang="en-US" sz="48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08319" y="1480069"/>
            <a:ext cx="10018741" cy="10895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Encounter #4 begins in </a:t>
            </a:r>
            <a:r>
              <a:rPr lang="en-US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Luke 24:13  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And behold, two of them went </a:t>
            </a:r>
            <a:b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that same da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[Abib 18 – before evening in </a:t>
            </a:r>
            <a:r>
              <a:rPr lang="en-US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29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]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 a village called Emmaus, which was from Jerusalem about threescore furlongs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[about 7 miles/11+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KM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].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68371" y="2609616"/>
            <a:ext cx="8358689" cy="19482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Cleopas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and his friend discuss all the things that have happened since Passover - practically in disbelief.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shows up as if a stranger but gives them a Scripture study.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As they near their village, they constrain Him with 3 invitations: 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romanLcPeriod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Abide with us; 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romanLcPeriod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For it is toward </a:t>
            </a:r>
            <a:r>
              <a:rPr lang="en-US" b="1" dirty="0" smtClean="0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evening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[very close to </a:t>
            </a:r>
            <a:r>
              <a:rPr lang="en-US" sz="1600" b="1" dirty="0" smtClean="0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sunset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en-US" sz="1600" b="1" dirty="0" smtClean="0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6:02 </a:t>
            </a:r>
            <a:r>
              <a:rPr lang="en-US" sz="1200" b="1" dirty="0" smtClean="0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PM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].  </a:t>
            </a:r>
            <a:endParaRPr lang="en-US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71550" lvl="1" indent="-514350">
              <a:lnSpc>
                <a:spcPct val="90000"/>
              </a:lnSpc>
              <a:buFont typeface="+mj-lt"/>
              <a:buAutoNum type="romanLcPeriod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day is far spent [and getting dark].</a:t>
            </a:r>
            <a:endParaRPr lang="en-US" sz="1400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7789" y="980728"/>
            <a:ext cx="11785956" cy="4247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context of </a:t>
            </a:r>
            <a:r>
              <a:rPr lang="en-US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Luke 24 </a:t>
            </a:r>
            <a:r>
              <a:rPr lang="en-US" sz="2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begins with sunrise on Abib 18 – Wave Sheaf day.</a:t>
            </a:r>
            <a:endParaRPr lang="en-US" sz="2400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62164" y="4581128"/>
            <a:ext cx="8264282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 startAt="4"/>
            </a:pP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reveals Himself to them by “breaking unleavened bread” </a:t>
            </a:r>
            <a:b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– then vanishes quickly. 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[This could be ereb/evening by this time.]</a:t>
            </a:r>
            <a:endParaRPr lang="en-US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 startAt="4"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0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same hour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they return to Jerusalem &amp; the “</a:t>
            </a:r>
            <a:r>
              <a:rPr lang="en-US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eleven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6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33]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 startAt="4"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This is a 7 mile journey.  </a:t>
            </a:r>
            <a:r>
              <a:rPr lang="en-US" sz="20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Reasonable assum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0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tion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 leaving between 6-7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PM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places them in Jerusalem between 8-9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PM.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Snip Diagonal Corner Rectangle 29"/>
          <p:cNvSpPr/>
          <p:nvPr/>
        </p:nvSpPr>
        <p:spPr>
          <a:xfrm>
            <a:off x="981844" y="6093296"/>
            <a:ext cx="10666813" cy="635794"/>
          </a:xfrm>
          <a:prstGeom prst="snip2DiagRect">
            <a:avLst>
              <a:gd name="adj1" fmla="val 0"/>
              <a:gd name="adj2" fmla="val 27848"/>
            </a:avLst>
          </a:prstGeom>
          <a:solidFill>
            <a:srgbClr val="FFFF99">
              <a:alpha val="32000"/>
            </a:srgbClr>
          </a:solidFill>
          <a:ln w="762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4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glow rad="889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Sunset </a:t>
            </a:r>
            <a:r>
              <a:rPr lang="en-US" sz="2400" b="1" u="sng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glow rad="889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did not</a:t>
            </a:r>
            <a:r>
              <a:rPr lang="en-US" sz="24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glow rad="889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change the day to Abib 19</a:t>
            </a:r>
            <a:r>
              <a:rPr lang="en-US" sz="2400" b="1" cap="none" spc="0" baseline="3000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glow rad="889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glow rad="889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 </a:t>
            </a:r>
            <a:r>
              <a:rPr lang="en-US" sz="24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What happens next?</a:t>
            </a:r>
            <a:endParaRPr lang="en-US" sz="2400" b="1" cap="none" spc="0" dirty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772" y="2124180"/>
            <a:ext cx="1924729" cy="281698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189756" y="1628800"/>
            <a:ext cx="968535" cy="864096"/>
            <a:chOff x="1044580" y="4049256"/>
            <a:chExt cx="968535" cy="864096"/>
          </a:xfrm>
        </p:grpSpPr>
        <p:sp>
          <p:nvSpPr>
            <p:cNvPr id="34" name="Teardrop 33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44580" y="4089266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#4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6165" y="2924944"/>
            <a:ext cx="1465959" cy="3003589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6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 txBox="1">
            <a:spLocks/>
          </p:cNvSpPr>
          <p:nvPr/>
        </p:nvSpPr>
        <p:spPr>
          <a:xfrm>
            <a:off x="11679137" y="650069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6</a:t>
            </a:fld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11383"/>
              </p:ext>
            </p:extLst>
          </p:nvPr>
        </p:nvGraphicFramePr>
        <p:xfrm>
          <a:off x="621804" y="1124744"/>
          <a:ext cx="4261536" cy="2529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900" b="1" dirty="0" smtClean="0">
                          <a:solidFill>
                            <a:srgbClr val="002060"/>
                          </a:solidFill>
                        </a:rPr>
                        <a:t>P/O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30000">
                          <a:srgbClr val="FF0000"/>
                        </a:gs>
                        <a:gs pos="6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 W/S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42000">
                          <a:srgbClr val="00B050"/>
                        </a:gs>
                        <a:gs pos="57000">
                          <a:srgbClr val="CC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gradFill flip="none" rotWithShape="1">
                      <a:gsLst>
                        <a:gs pos="30000">
                          <a:srgbClr val="CCFF99"/>
                        </a:gs>
                        <a:gs pos="70000">
                          <a:schemeClr val="accent1">
                            <a:lumMod val="90000"/>
                            <a:lumOff val="1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#1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#2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621804" y="548680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Jo</a:t>
            </a:r>
            <a:r>
              <a:rPr lang="en-US" sz="3200" b="1" cap="none" spc="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shua’s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1</a:t>
            </a:r>
            <a:r>
              <a:rPr lang="en-US" sz="32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844126"/>
              </p:ext>
            </p:extLst>
          </p:nvPr>
        </p:nvGraphicFramePr>
        <p:xfrm>
          <a:off x="651619" y="4221088"/>
          <a:ext cx="4261536" cy="24384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sz="1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#4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#5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#6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645956" y="3645024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Joshua’s 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2</a:t>
            </a:r>
            <a:r>
              <a:rPr lang="en-US" sz="3200" b="1" baseline="30000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nd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solidFill>
                <a:srgbClr val="BA5306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pic>
        <p:nvPicPr>
          <p:cNvPr id="37" name="Picture 6" descr="C:\Users\Rae\Desktop\wheat 5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6" y="1893870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0" y="76200"/>
            <a:ext cx="121569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Joshua’s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“Omer Count” </a:t>
            </a:r>
            <a:r>
              <a:rPr lang="en-US" sz="3200" b="1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Places</a:t>
            </a:r>
            <a:r>
              <a:rPr lang="en-US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Wave Sheaf on Abib 15 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endParaRPr lang="en-US" sz="3200" b="1" cap="none" spc="150" dirty="0">
              <a:ln w="11430"/>
              <a:solidFill>
                <a:srgbClr val="FFFF00"/>
              </a:solidFill>
              <a:effectLst>
                <a:glow rad="127000">
                  <a:srgbClr val="0070C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30316" y="705434"/>
            <a:ext cx="6516644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Covenant Calendar for Joshua’s 1</a:t>
            </a:r>
            <a:r>
              <a:rPr lang="en-US" sz="2400" b="1" baseline="30000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</a:t>
            </a:r>
            <a:endParaRPr lang="en-US" sz="2800" b="1" dirty="0" smtClean="0">
              <a:ln w="1905">
                <a:solidFill>
                  <a:srgbClr val="002060"/>
                </a:solidFill>
              </a:ln>
              <a:solidFill>
                <a:schemeClr val="bg2">
                  <a:lumMod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14</a:t>
            </a:r>
            <a:r>
              <a:rPr lang="en-US" sz="2400" b="1" baseline="30000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– Sabbath = Passover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15</a:t>
            </a:r>
            <a:r>
              <a:rPr lang="en-US" sz="2400" b="1" baseline="30000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– 1</a:t>
            </a:r>
            <a:r>
              <a:rPr lang="en-US" sz="2400" b="1" baseline="30000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cycle </a:t>
            </a:r>
            <a:r>
              <a:rPr lang="en-US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[Sun] =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[Omer Count Begins]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</a:t>
            </a:r>
            <a:r>
              <a:rPr lang="en-US" sz="2400" b="1" baseline="30000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Unleavened Bread Sabbath 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3</a:t>
            </a:r>
            <a:r>
              <a:rPr lang="en-US" sz="2400" b="1" baseline="30000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rd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 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4</a:t>
            </a:r>
            <a:r>
              <a:rPr lang="en-US" sz="2400" b="1" baseline="30000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</a:t>
            </a:r>
            <a:r>
              <a:rPr lang="en-US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[Sun] 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= Shavuot  </a:t>
            </a:r>
            <a:b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       </a:t>
            </a:r>
            <a:r>
              <a:rPr lang="en-US" sz="2000" b="1" i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(This specific year the </a:t>
            </a:r>
            <a:br>
              <a:rPr lang="en-US" sz="2000" b="1" i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i="1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000" b="1" i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         50</a:t>
            </a:r>
            <a:r>
              <a:rPr lang="en-US" sz="2000" b="1" i="1" baseline="30000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i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</a:t>
            </a:r>
            <a:r>
              <a:rPr lang="en-US" sz="2000" b="1" i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was on the </a:t>
            </a:r>
            <a:r>
              <a:rPr lang="en-US" sz="2000" b="1" i="1" u="sng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4</a:t>
            </a:r>
            <a:r>
              <a:rPr lang="en-US" sz="2000" b="1" i="1" u="sng" baseline="30000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i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99FF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.)</a:t>
            </a:r>
            <a:endParaRPr lang="en-US" sz="2000" b="1" i="1" dirty="0">
              <a:ln w="1905">
                <a:solidFill>
                  <a:srgbClr val="002060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007329"/>
              </p:ext>
            </p:extLst>
          </p:nvPr>
        </p:nvGraphicFramePr>
        <p:xfrm>
          <a:off x="6031902" y="4223050"/>
          <a:ext cx="4261536" cy="24231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8427"/>
                <a:gridCol w="526957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#7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4 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1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50</a:t>
                      </a:r>
                      <a:r>
                        <a:rPr lang="en-US" sz="1100" b="1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" name="Rectangle 40"/>
          <p:cNvSpPr/>
          <p:nvPr/>
        </p:nvSpPr>
        <p:spPr>
          <a:xfrm>
            <a:off x="5979195" y="3628844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Joshua’s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3</a:t>
            </a:r>
            <a:r>
              <a:rPr lang="en-US" sz="32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rd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pic>
        <p:nvPicPr>
          <p:cNvPr id="42" name="Picture 6" descr="C:\Users\Rae\Desktop\wheat 5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48" y="4564948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3790156" y="1124743"/>
            <a:ext cx="576064" cy="360041"/>
          </a:xfrm>
          <a:prstGeom prst="rect">
            <a:avLst/>
          </a:prstGeom>
          <a:noFill/>
          <a:ln w="38100">
            <a:solidFill>
              <a:srgbClr val="FF99FF"/>
            </a:solidFill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4" name="Rectangle 43"/>
          <p:cNvSpPr/>
          <p:nvPr/>
        </p:nvSpPr>
        <p:spPr>
          <a:xfrm>
            <a:off x="583635" y="2366350"/>
            <a:ext cx="576064" cy="50369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5" name="Curved Left Arrow 44"/>
          <p:cNvSpPr/>
          <p:nvPr/>
        </p:nvSpPr>
        <p:spPr>
          <a:xfrm>
            <a:off x="4366220" y="1205463"/>
            <a:ext cx="824460" cy="1054304"/>
          </a:xfrm>
          <a:prstGeom prst="curvedLeftArrow">
            <a:avLst>
              <a:gd name="adj1" fmla="val 19877"/>
              <a:gd name="adj2" fmla="val 50000"/>
              <a:gd name="adj3" fmla="val 30041"/>
            </a:avLst>
          </a:prstGeom>
          <a:solidFill>
            <a:srgbClr val="FF33CC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4766193" y="1968305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4766193" y="2456325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4766193" y="4201355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766193" y="4632554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766193" y="5061948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4766193" y="5492440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Notched Right Arrow 53"/>
          <p:cNvSpPr/>
          <p:nvPr/>
        </p:nvSpPr>
        <p:spPr>
          <a:xfrm rot="7691490">
            <a:off x="9971230" y="4123319"/>
            <a:ext cx="833509" cy="484632"/>
          </a:xfrm>
          <a:prstGeom prst="notchedRightArrow">
            <a:avLst>
              <a:gd name="adj1" fmla="val 39532"/>
              <a:gd name="adj2" fmla="val 61096"/>
            </a:avLst>
          </a:prstGeom>
          <a:gradFill flip="none" rotWithShape="1">
            <a:gsLst>
              <a:gs pos="53000">
                <a:srgbClr val="FFFF00"/>
              </a:gs>
              <a:gs pos="36000">
                <a:srgbClr val="FF0000"/>
              </a:gs>
              <a:gs pos="76000">
                <a:srgbClr val="00FF00"/>
              </a:gs>
              <a:gs pos="91000">
                <a:schemeClr val="tx2"/>
              </a:gs>
            </a:gsLst>
            <a:path path="rect">
              <a:fillToRect l="100000" t="100000"/>
            </a:path>
            <a:tileRect r="-100000" b="-100000"/>
          </a:gradFill>
          <a:ln w="38100"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27" name="Rounded Rectangle 26"/>
          <p:cNvSpPr/>
          <p:nvPr/>
        </p:nvSpPr>
        <p:spPr>
          <a:xfrm>
            <a:off x="11409094" y="1181939"/>
            <a:ext cx="540085" cy="2855668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#1</a:t>
            </a:r>
            <a:endParaRPr lang="en-CA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  <a:p>
            <a:pPr algn="ctr"/>
            <a: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REV</a:t>
            </a:r>
            <a:b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I</a:t>
            </a:r>
            <a:b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EW</a:t>
            </a:r>
            <a:endParaRPr lang="en-CA" sz="2400" b="1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23413" y="4089892"/>
            <a:ext cx="848982" cy="128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6012244" y="5038798"/>
            <a:ext cx="576064" cy="519524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" name="Snip Diagonal Corner Rectangle 2"/>
          <p:cNvSpPr/>
          <p:nvPr/>
        </p:nvSpPr>
        <p:spPr>
          <a:xfrm>
            <a:off x="258212" y="4576523"/>
            <a:ext cx="3561786" cy="2106731"/>
          </a:xfrm>
          <a:prstGeom prst="snip2DiagRect">
            <a:avLst/>
          </a:prstGeom>
          <a:gradFill>
            <a:gsLst>
              <a:gs pos="34000">
                <a:srgbClr val="5D2D2D"/>
              </a:gs>
              <a:gs pos="70000">
                <a:srgbClr val="FF0300"/>
              </a:gs>
              <a:gs pos="6000">
                <a:srgbClr val="990033"/>
              </a:gs>
              <a:gs pos="100000">
                <a:srgbClr val="5D2D2D"/>
              </a:gs>
            </a:gsLst>
            <a:lin ang="162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How will the </a:t>
            </a:r>
            <a:br>
              <a:rPr lang="en-US" sz="2400" b="1" dirty="0" smtClean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count compare on the Dead Sea Scroll calendar of Enoch?</a:t>
            </a:r>
            <a:endParaRPr lang="en-US" sz="2400" b="1" dirty="0">
              <a:ln w="1905"/>
              <a:solidFill>
                <a:srgbClr val="FFFF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96868" y="5492440"/>
            <a:ext cx="1683092" cy="6540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latin typeface="MV Boli" pitchFamily="2" charset="0"/>
                <a:cs typeface="MV Boli" pitchFamily="2" charset="0"/>
              </a:rPr>
              <a:t>End of Review (#1)</a:t>
            </a:r>
            <a:endParaRPr lang="en-US" sz="2000" b="1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9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repeatCount="3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30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 animBg="1"/>
      <p:bldP spid="44" grpId="0" animBg="1"/>
      <p:bldP spid="45" grpId="0" animBg="1"/>
      <p:bldP spid="54" grpId="0" animBg="1"/>
      <p:bldP spid="27" grpId="0" animBg="1"/>
      <p:bldP spid="29" grpId="0" animBg="1"/>
      <p:bldP spid="3" grpId="0" animBg="1"/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Rae\Desktop\PPT Bkgds\parchment ragged edge clear 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58" y="3861048"/>
            <a:ext cx="10510750" cy="2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4092" y="836712"/>
            <a:ext cx="8640959" cy="33239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(Luke 24:33b-34) 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They </a:t>
            </a:r>
            <a:r>
              <a:rPr lang="en-US" sz="1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[the 2 Emmaus men]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returned to Jerusalem, and found </a:t>
            </a:r>
            <a:r>
              <a:rPr lang="en-US" sz="2000" b="1" u="sng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eleven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gathered  together, </a:t>
            </a:r>
            <a:r>
              <a:rPr lang="en-US" sz="2000" b="1" u="sng" dirty="0" smtClean="0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and them</a:t>
            </a:r>
            <a:r>
              <a:rPr lang="en-US" sz="2000" b="1" dirty="0" smtClean="0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[the women and/or other followers] </a:t>
            </a:r>
            <a:r>
              <a:rPr lang="en-US" sz="20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that were with them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[the eleven],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saying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000" b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sz="2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 is risen indeed and </a:t>
            </a:r>
            <a:r>
              <a:rPr lang="en-US" sz="2000" b="1" u="sng" dirty="0" smtClean="0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hath a</a:t>
            </a:r>
            <a:r>
              <a:rPr lang="en-US" sz="2000" b="1" dirty="0" smtClean="0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pp</a:t>
            </a:r>
            <a:r>
              <a:rPr lang="en-US" sz="2000" b="1" u="sng" dirty="0" smtClean="0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eared to Simon</a:t>
            </a:r>
            <a:r>
              <a:rPr lang="en-US" sz="2000" b="1" dirty="0" smtClean="0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 [Peter].</a:t>
            </a:r>
            <a:r>
              <a:rPr lang="en-US" sz="2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”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Cor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15:5 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was seen of </a:t>
            </a:r>
            <a:r>
              <a:rPr lang="en-US" sz="2000" b="1" dirty="0" err="1">
                <a:solidFill>
                  <a:srgbClr val="874141"/>
                </a:solidFill>
                <a:latin typeface="Arial" pitchFamily="34" charset="0"/>
                <a:cs typeface="Arial" pitchFamily="34" charset="0"/>
              </a:rPr>
              <a:t>Cephas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then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twelve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[incl. Matthias]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8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(Luke 24:35)  They [</a:t>
            </a:r>
            <a:r>
              <a:rPr lang="en-US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Cleopas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&amp; friend] told 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[the eleven]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what things were done in the way, and how He was known to them in breaking of bread.</a:t>
            </a:r>
          </a:p>
        </p:txBody>
      </p:sp>
      <p:sp>
        <p:nvSpPr>
          <p:cNvPr id="3" name="Rectangle 2"/>
          <p:cNvSpPr/>
          <p:nvPr/>
        </p:nvSpPr>
        <p:spPr>
          <a:xfrm>
            <a:off x="693812" y="188640"/>
            <a:ext cx="114326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Back to Jerusalem After Evening</a:t>
            </a:r>
            <a:endParaRPr lang="en-US" sz="48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026" name="Picture 2" descr="C:\Users\Rae\Desktop\emmaus back to jerus at nigh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15" y="1191861"/>
            <a:ext cx="2952328" cy="200967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3772" y="980728"/>
            <a:ext cx="968535" cy="864096"/>
            <a:chOff x="1044580" y="4049256"/>
            <a:chExt cx="968535" cy="864096"/>
          </a:xfrm>
        </p:grpSpPr>
        <p:sp>
          <p:nvSpPr>
            <p:cNvPr id="6" name="Teardrop 5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44580" y="4089266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#4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646140" y="4165778"/>
            <a:ext cx="8280920" cy="1279446"/>
          </a:xfrm>
          <a:prstGeom prst="roundRect">
            <a:avLst>
              <a:gd name="adj" fmla="val 23992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2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As the </a:t>
            </a:r>
            <a:r>
              <a:rPr lang="en-US" sz="22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Emmaus men find out Peter </a:t>
            </a:r>
            <a:r>
              <a:rPr lang="en-US" sz="22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has also </a:t>
            </a:r>
            <a:r>
              <a:rPr lang="en-US" sz="22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seen </a:t>
            </a:r>
            <a:r>
              <a:rPr lang="en-US" sz="22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2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2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earlier on Abib 18 - </a:t>
            </a:r>
            <a:r>
              <a:rPr lang="en-US" sz="22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it is important to note </a:t>
            </a:r>
            <a:r>
              <a:rPr lang="en-US" sz="22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they were now </a:t>
            </a:r>
            <a:r>
              <a:rPr lang="en-US" sz="2200" b="1" cap="none" spc="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with all 11 disciples – this would include Thomas!</a:t>
            </a:r>
            <a:endParaRPr lang="en-US" sz="2200" b="1" cap="none" spc="0" dirty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05980" y="5517232"/>
            <a:ext cx="982012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2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Time: </a:t>
            </a:r>
            <a:r>
              <a:rPr lang="en-US" sz="2200" b="1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”Night Season”   </a:t>
            </a:r>
            <a:r>
              <a:rPr lang="en-US" sz="22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Date: Abib 18</a:t>
            </a:r>
            <a:r>
              <a:rPr lang="en-US" sz="2200" b="1" baseline="30000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2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Wave Sheaf</a:t>
            </a:r>
            <a:br>
              <a:rPr lang="en-US" sz="22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Will </a:t>
            </a:r>
            <a: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Enoch</a:t>
            </a:r>
            <a: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have 4 post-resurrection appearances on Abib 26?</a:t>
            </a:r>
            <a:b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2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there a 5</a:t>
            </a:r>
            <a:r>
              <a:rPr lang="en-US" sz="2200" b="1" baseline="30000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2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witness for yet another appearance on Abib 18</a:t>
            </a:r>
            <a:r>
              <a:rPr lang="en-US" sz="2200" b="1" baseline="30000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2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?</a:t>
            </a:r>
            <a:endParaRPr lang="en-US" sz="2200" b="1" dirty="0">
              <a:ln w="1905">
                <a:solidFill>
                  <a:srgbClr val="990033"/>
                </a:solidFill>
              </a:ln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69876" y="5661248"/>
            <a:ext cx="864096" cy="864096"/>
            <a:chOff x="333772" y="3284984"/>
            <a:chExt cx="864096" cy="864096"/>
          </a:xfrm>
        </p:grpSpPr>
        <p:sp>
          <p:nvSpPr>
            <p:cNvPr id="11" name="Teardrop 10"/>
            <p:cNvSpPr/>
            <p:nvPr/>
          </p:nvSpPr>
          <p:spPr>
            <a:xfrm>
              <a:off x="333772" y="3284984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4442" y="3324994"/>
              <a:ext cx="8034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194" y="3429000"/>
            <a:ext cx="2952328" cy="1660684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82387" y="6485573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pPr/>
              <a:t>60</a:t>
            </a:fld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4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88492" y="6525344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61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Content Placeholder 6"/>
          <p:cNvSpPr txBox="1">
            <a:spLocks/>
          </p:cNvSpPr>
          <p:nvPr/>
        </p:nvSpPr>
        <p:spPr>
          <a:xfrm>
            <a:off x="0" y="332657"/>
            <a:ext cx="12192124" cy="5760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Summary: 4</a:t>
            </a:r>
            <a:r>
              <a:rPr lang="en-US" sz="3200" b="1" baseline="30000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th</a:t>
            </a: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 Resurrection </a:t>
            </a:r>
            <a:r>
              <a:rPr lang="en-US" sz="3200" b="1" dirty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Witness with </a:t>
            </a:r>
            <a:r>
              <a:rPr lang="en-US" sz="3200" b="1" dirty="0" err="1">
                <a:solidFill>
                  <a:srgbClr val="BCFFDE"/>
                </a:solidFill>
                <a:latin typeface="Comic Sans MS" pitchFamily="66" charset="0"/>
                <a:cs typeface="Calibri" pitchFamily="34" charset="0"/>
              </a:rPr>
              <a:t>Cleopas</a:t>
            </a:r>
            <a:r>
              <a:rPr lang="en-US" sz="3200" b="1" dirty="0">
                <a:solidFill>
                  <a:srgbClr val="BCFFDE"/>
                </a:solidFill>
                <a:latin typeface="Comic Sans MS" pitchFamily="66" charset="0"/>
                <a:cs typeface="Calibri" pitchFamily="34" charset="0"/>
              </a:rPr>
              <a:t> &amp; Friend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286247"/>
              </p:ext>
            </p:extLst>
          </p:nvPr>
        </p:nvGraphicFramePr>
        <p:xfrm>
          <a:off x="405780" y="1268760"/>
          <a:ext cx="8820980" cy="235501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02621"/>
                <a:gridCol w="1102621"/>
                <a:gridCol w="1102621"/>
                <a:gridCol w="1102621"/>
                <a:gridCol w="551312"/>
                <a:gridCol w="551312"/>
                <a:gridCol w="551312"/>
                <a:gridCol w="551312"/>
                <a:gridCol w="551312"/>
                <a:gridCol w="551312"/>
                <a:gridCol w="551312"/>
                <a:gridCol w="551312"/>
              </a:tblGrid>
              <a:tr h="67383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– Sabbath Day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baseline="0" dirty="0" smtClean="0">
                          <a:latin typeface="Comic Sans MS" pitchFamily="66" charset="0"/>
                        </a:rPr>
                      </a:b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002060">
                                <a:alpha val="64000"/>
                              </a:srgbClr>
                            </a:glow>
                          </a:effectLst>
                          <a:latin typeface="Comic Sans MS" pitchFamily="66" charset="0"/>
                        </a:rPr>
                        <a:t>RESURRECTION DAY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[Sunday 18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 &amp; </a:t>
                      </a:r>
                      <a:r>
                        <a:rPr lang="en-US" sz="16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ASCENSION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/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WAVE SHEAF FESTIVAL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12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600" baseline="0" dirty="0" smtClean="0">
                          <a:latin typeface="Comic Sans MS" pitchFamily="66" charset="0"/>
                        </a:rPr>
                        <a:t>          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FF00FF"/>
                        </a:gs>
                        <a:gs pos="16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9000">
                          <a:srgbClr val="FF9999"/>
                        </a:gs>
                        <a:gs pos="27000">
                          <a:srgbClr val="FF0066"/>
                        </a:gs>
                        <a:gs pos="59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>
                      <a:gsLst>
                        <a:gs pos="68000">
                          <a:srgbClr val="FFF200"/>
                        </a:gs>
                        <a:gs pos="93000">
                          <a:srgbClr val="FF7A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7000">
                          <a:srgbClr val="FF7A00"/>
                        </a:gs>
                        <a:gs pos="31000">
                          <a:srgbClr val="FF0300"/>
                        </a:gs>
                        <a:gs pos="68000">
                          <a:srgbClr val="002060"/>
                        </a:gs>
                        <a:gs pos="53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863252" y="2455846"/>
            <a:ext cx="3384376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Approx. 4</a:t>
            </a:r>
            <a:r>
              <a:rPr lang="en-US" sz="1600" b="1" baseline="30000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th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 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Roman Watch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300</a:t>
            </a:r>
            <a:r>
              <a:rPr lang="en-US" sz="14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AM</a:t>
            </a:r>
            <a:endParaRPr lang="en-US" sz="16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itchFamily="66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05780" y="1196008"/>
            <a:ext cx="0" cy="2641966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98268" y="1196752"/>
            <a:ext cx="18002" cy="264122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4273892" y="2685167"/>
            <a:ext cx="82479" cy="1247889"/>
          </a:xfrm>
          <a:custGeom>
            <a:avLst/>
            <a:gdLst>
              <a:gd name="connsiteX0" fmla="*/ 41839 w 82479"/>
              <a:gd name="connsiteY0" fmla="*/ 0 h 762000"/>
              <a:gd name="connsiteX1" fmla="*/ 31679 w 82479"/>
              <a:gd name="connsiteY1" fmla="*/ 50800 h 762000"/>
              <a:gd name="connsiteX2" fmla="*/ 1199 w 82479"/>
              <a:gd name="connsiteY2" fmla="*/ 71120 h 762000"/>
              <a:gd name="connsiteX3" fmla="*/ 11359 w 82479"/>
              <a:gd name="connsiteY3" fmla="*/ 101600 h 762000"/>
              <a:gd name="connsiteX4" fmla="*/ 82479 w 82479"/>
              <a:gd name="connsiteY4" fmla="*/ 132080 h 762000"/>
              <a:gd name="connsiteX5" fmla="*/ 72319 w 82479"/>
              <a:gd name="connsiteY5" fmla="*/ 172720 h 762000"/>
              <a:gd name="connsiteX6" fmla="*/ 31679 w 82479"/>
              <a:gd name="connsiteY6" fmla="*/ 233680 h 762000"/>
              <a:gd name="connsiteX7" fmla="*/ 41839 w 82479"/>
              <a:gd name="connsiteY7" fmla="*/ 264160 h 762000"/>
              <a:gd name="connsiteX8" fmla="*/ 72319 w 82479"/>
              <a:gd name="connsiteY8" fmla="*/ 294640 h 762000"/>
              <a:gd name="connsiteX9" fmla="*/ 62159 w 82479"/>
              <a:gd name="connsiteY9" fmla="*/ 335280 h 762000"/>
              <a:gd name="connsiteX10" fmla="*/ 21519 w 82479"/>
              <a:gd name="connsiteY10" fmla="*/ 396240 h 762000"/>
              <a:gd name="connsiteX11" fmla="*/ 41839 w 82479"/>
              <a:gd name="connsiteY11" fmla="*/ 426720 h 762000"/>
              <a:gd name="connsiteX12" fmla="*/ 72319 w 82479"/>
              <a:gd name="connsiteY12" fmla="*/ 447040 h 762000"/>
              <a:gd name="connsiteX13" fmla="*/ 41839 w 82479"/>
              <a:gd name="connsiteY13" fmla="*/ 548640 h 762000"/>
              <a:gd name="connsiteX14" fmla="*/ 51999 w 82479"/>
              <a:gd name="connsiteY14" fmla="*/ 640080 h 762000"/>
              <a:gd name="connsiteX15" fmla="*/ 31679 w 82479"/>
              <a:gd name="connsiteY15" fmla="*/ 670560 h 762000"/>
              <a:gd name="connsiteX16" fmla="*/ 41839 w 82479"/>
              <a:gd name="connsiteY16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79" h="762000">
                <a:moveTo>
                  <a:pt x="41839" y="0"/>
                </a:moveTo>
                <a:cubicBezTo>
                  <a:pt x="38452" y="16933"/>
                  <a:pt x="40247" y="35807"/>
                  <a:pt x="31679" y="50800"/>
                </a:cubicBezTo>
                <a:cubicBezTo>
                  <a:pt x="25621" y="61402"/>
                  <a:pt x="5734" y="59783"/>
                  <a:pt x="1199" y="71120"/>
                </a:cubicBezTo>
                <a:cubicBezTo>
                  <a:pt x="-2778" y="81064"/>
                  <a:pt x="3786" y="94027"/>
                  <a:pt x="11359" y="101600"/>
                </a:cubicBezTo>
                <a:cubicBezTo>
                  <a:pt x="23914" y="114155"/>
                  <a:pt x="64263" y="126008"/>
                  <a:pt x="82479" y="132080"/>
                </a:cubicBezTo>
                <a:cubicBezTo>
                  <a:pt x="79092" y="145627"/>
                  <a:pt x="79247" y="160596"/>
                  <a:pt x="72319" y="172720"/>
                </a:cubicBezTo>
                <a:cubicBezTo>
                  <a:pt x="11434" y="279268"/>
                  <a:pt x="63400" y="138516"/>
                  <a:pt x="31679" y="233680"/>
                </a:cubicBezTo>
                <a:cubicBezTo>
                  <a:pt x="35066" y="243840"/>
                  <a:pt x="35898" y="255249"/>
                  <a:pt x="41839" y="264160"/>
                </a:cubicBezTo>
                <a:cubicBezTo>
                  <a:pt x="49809" y="276115"/>
                  <a:pt x="68372" y="280824"/>
                  <a:pt x="72319" y="294640"/>
                </a:cubicBezTo>
                <a:cubicBezTo>
                  <a:pt x="76155" y="308066"/>
                  <a:pt x="68404" y="322791"/>
                  <a:pt x="62159" y="335280"/>
                </a:cubicBezTo>
                <a:cubicBezTo>
                  <a:pt x="51237" y="357123"/>
                  <a:pt x="21519" y="396240"/>
                  <a:pt x="21519" y="396240"/>
                </a:cubicBezTo>
                <a:cubicBezTo>
                  <a:pt x="28292" y="406400"/>
                  <a:pt x="33205" y="418086"/>
                  <a:pt x="41839" y="426720"/>
                </a:cubicBezTo>
                <a:cubicBezTo>
                  <a:pt x="50473" y="435354"/>
                  <a:pt x="69670" y="435120"/>
                  <a:pt x="72319" y="447040"/>
                </a:cubicBezTo>
                <a:cubicBezTo>
                  <a:pt x="83215" y="496073"/>
                  <a:pt x="63825" y="515660"/>
                  <a:pt x="41839" y="548640"/>
                </a:cubicBezTo>
                <a:cubicBezTo>
                  <a:pt x="58772" y="599440"/>
                  <a:pt x="72319" y="599440"/>
                  <a:pt x="51999" y="640080"/>
                </a:cubicBezTo>
                <a:cubicBezTo>
                  <a:pt x="46538" y="651002"/>
                  <a:pt x="38452" y="660400"/>
                  <a:pt x="31679" y="670560"/>
                </a:cubicBezTo>
                <a:cubicBezTo>
                  <a:pt x="48265" y="720317"/>
                  <a:pt x="41839" y="690330"/>
                  <a:pt x="41839" y="762000"/>
                </a:cubicBezTo>
              </a:path>
            </a:pathLst>
          </a:custGeom>
          <a:ln w="38100">
            <a:solidFill>
              <a:srgbClr val="7030A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10279543" y="7690257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400" b="1" strike="sngStrike" dirty="0" smtClean="0">
                <a:latin typeface="Comic Sans MS" pitchFamily="66" charset="0"/>
              </a:rPr>
              <a:t>Abib 18 ascension is </a:t>
            </a:r>
            <a:br>
              <a:rPr lang="en-US" sz="1400" b="1" strike="sngStrike" dirty="0" smtClean="0">
                <a:latin typeface="Comic Sans MS" pitchFamily="66" charset="0"/>
              </a:rPr>
            </a:br>
            <a:r>
              <a:rPr lang="en-US" sz="1400" b="1" strike="sngStrike" dirty="0" smtClean="0">
                <a:latin typeface="Comic Sans MS" pitchFamily="66" charset="0"/>
              </a:rPr>
              <a:t>verified without a doubt.  </a:t>
            </a:r>
            <a:br>
              <a:rPr lang="en-US" sz="1400" b="1" strike="sngStrike" dirty="0" smtClean="0">
                <a:latin typeface="Comic Sans MS" pitchFamily="66" charset="0"/>
              </a:rPr>
            </a:br>
            <a:r>
              <a:rPr lang="en-US" sz="1400" b="1" strike="sngStrike" dirty="0" smtClean="0">
                <a:latin typeface="Comic Sans MS" pitchFamily="66" charset="0"/>
              </a:rPr>
              <a:t>Yet Enoch claims </a:t>
            </a:r>
            <a:r>
              <a:rPr lang="en-US" sz="1400" b="1" strike="sngStrike" dirty="0" smtClean="0">
                <a:solidFill>
                  <a:srgbClr val="0070C0"/>
                </a:solidFill>
                <a:latin typeface="Comic Sans MS" pitchFamily="66" charset="0"/>
              </a:rPr>
              <a:t>Yahuah</a:t>
            </a:r>
            <a:r>
              <a:rPr lang="en-US" sz="1400" b="1" strike="sngStrike" dirty="0" smtClean="0">
                <a:latin typeface="Comic Sans MS" pitchFamily="66" charset="0"/>
              </a:rPr>
              <a:t> </a:t>
            </a:r>
            <a:br>
              <a:rPr lang="en-US" sz="1400" b="1" strike="sngStrike" dirty="0" smtClean="0">
                <a:latin typeface="Comic Sans MS" pitchFamily="66" charset="0"/>
              </a:rPr>
            </a:br>
            <a:r>
              <a:rPr lang="en-US" sz="1400" b="1" strike="sngStrike" dirty="0" smtClean="0">
                <a:latin typeface="Comic Sans MS" pitchFamily="66" charset="0"/>
              </a:rPr>
              <a:t>did not ascend until Abib 26.  </a:t>
            </a:r>
          </a:p>
          <a:p>
            <a:pPr algn="ctr"/>
            <a:r>
              <a:rPr lang="en-US" sz="1400" b="1" strike="sngStrike" dirty="0" smtClean="0">
                <a:latin typeface="Comic Sans MS" pitchFamily="66" charset="0"/>
              </a:rPr>
              <a:t>How can this be?   </a:t>
            </a:r>
          </a:p>
          <a:p>
            <a:pPr algn="ctr"/>
            <a:r>
              <a:rPr lang="en-US" sz="1400" b="1" strike="sngStrike" dirty="0" smtClean="0">
                <a:latin typeface="Comic Sans MS" pitchFamily="66" charset="0"/>
              </a:rPr>
              <a:t>What is a 2</a:t>
            </a:r>
            <a:r>
              <a:rPr lang="en-US" sz="1400" b="1" strike="sngStrike" baseline="30000" dirty="0" smtClean="0">
                <a:latin typeface="Comic Sans MS" pitchFamily="66" charset="0"/>
              </a:rPr>
              <a:t>nd</a:t>
            </a:r>
            <a:r>
              <a:rPr lang="en-US" sz="1400" b="1" strike="sngStrike" dirty="0" smtClean="0">
                <a:latin typeface="Comic Sans MS" pitchFamily="66" charset="0"/>
              </a:rPr>
              <a:t> witness?</a:t>
            </a:r>
            <a:endParaRPr lang="en-US" sz="1400" b="1" strike="sngStrike" dirty="0">
              <a:latin typeface="Comic Sans MS" pitchFamily="66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9326928" y="7701501"/>
            <a:ext cx="864096" cy="864096"/>
            <a:chOff x="333772" y="3284984"/>
            <a:chExt cx="864096" cy="864096"/>
          </a:xfrm>
        </p:grpSpPr>
        <p:sp>
          <p:nvSpPr>
            <p:cNvPr id="74" name="Teardrop 73"/>
            <p:cNvSpPr/>
            <p:nvPr/>
          </p:nvSpPr>
          <p:spPr>
            <a:xfrm>
              <a:off x="333772" y="3284984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94442" y="3324994"/>
              <a:ext cx="8034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557908" y="4104654"/>
            <a:ext cx="3668739" cy="24776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 err="1" smtClean="0">
                <a:latin typeface="Comic Sans MS" pitchFamily="66" charset="0"/>
              </a:rPr>
              <a:t>Cleopas</a:t>
            </a:r>
            <a:r>
              <a:rPr lang="en-US" dirty="0" smtClean="0">
                <a:latin typeface="Comic Sans MS" pitchFamily="66" charset="0"/>
              </a:rPr>
              <a:t> &amp; friend begin their 7 mile journey home to Emmaus after a long day in Jerusalem.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A leisurely walk is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about 2 hours to home.</a:t>
            </a:r>
            <a:br>
              <a:rPr lang="en-US" dirty="0" smtClean="0">
                <a:latin typeface="Comic Sans MS" pitchFamily="66" charset="0"/>
              </a:rPr>
            </a:br>
            <a:endParaRPr lang="en-US" sz="1100" dirty="0" smtClean="0">
              <a:latin typeface="Comic Sans MS" pitchFamily="66" charset="0"/>
            </a:endParaRPr>
          </a:p>
          <a:p>
            <a:pPr algn="ctr"/>
            <a:r>
              <a:rPr lang="en-US" b="1" u="sng" dirty="0" smtClean="0">
                <a:solidFill>
                  <a:srgbClr val="990033"/>
                </a:solidFill>
                <a:latin typeface="Comic Sans MS" pitchFamily="66" charset="0"/>
              </a:rPr>
              <a:t>Question</a:t>
            </a:r>
            <a:r>
              <a:rPr lang="en-US" dirty="0" smtClean="0">
                <a:solidFill>
                  <a:srgbClr val="990033"/>
                </a:solidFill>
                <a:latin typeface="Comic Sans MS" pitchFamily="66" charset="0"/>
              </a:rPr>
              <a:t>:  Would they pace their walk to be home by evening?</a:t>
            </a:r>
            <a:endParaRPr lang="en-US" dirty="0">
              <a:solidFill>
                <a:srgbClr val="990033"/>
              </a:solidFill>
              <a:latin typeface="Comic Sans MS" pitchFamily="66" charset="0"/>
            </a:endParaRPr>
          </a:p>
        </p:txBody>
      </p:sp>
      <p:cxnSp>
        <p:nvCxnSpPr>
          <p:cNvPr id="3" name="Straight Connector 2"/>
          <p:cNvCxnSpPr>
            <a:stCxn id="5" idx="2"/>
          </p:cNvCxnSpPr>
          <p:nvPr/>
        </p:nvCxnSpPr>
        <p:spPr>
          <a:xfrm>
            <a:off x="5087950" y="2516991"/>
            <a:ext cx="0" cy="1519386"/>
          </a:xfrm>
          <a:prstGeom prst="line">
            <a:avLst/>
          </a:prstGeom>
          <a:ln w="38100">
            <a:solidFill>
              <a:srgbClr val="FF33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n 4"/>
          <p:cNvSpPr/>
          <p:nvPr/>
        </p:nvSpPr>
        <p:spPr>
          <a:xfrm>
            <a:off x="4871926" y="2079780"/>
            <a:ext cx="432048" cy="437211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9" name="TextBox 48"/>
          <p:cNvSpPr txBox="1"/>
          <p:nvPr/>
        </p:nvSpPr>
        <p:spPr>
          <a:xfrm>
            <a:off x="9599592" y="3068960"/>
            <a:ext cx="249434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They return immediately to “the eleven” in Jerusalem &amp; discover </a:t>
            </a:r>
            <a:r>
              <a:rPr lang="en-US" sz="1600" b="1" u="sng" dirty="0" smtClean="0">
                <a:latin typeface="Comic Sans MS" pitchFamily="66" charset="0"/>
              </a:rPr>
              <a:t>Peter</a:t>
            </a:r>
            <a:r>
              <a:rPr lang="en-US" sz="1600" dirty="0" smtClean="0">
                <a:latin typeface="Comic Sans MS" pitchFamily="66" charset="0"/>
              </a:rPr>
              <a:t> also had a visit from 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1600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  <a:endParaRPr lang="en-US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531815" y="4437112"/>
            <a:ext cx="3603157" cy="2308324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Yahusha’s 4</a:t>
            </a:r>
            <a:r>
              <a:rPr lang="en-US" sz="1600" b="1" baseline="30000" dirty="0" smtClean="0">
                <a:solidFill>
                  <a:srgbClr val="0070C0"/>
                </a:solidFill>
                <a:latin typeface="Comic Sans MS" pitchFamily="66" charset="0"/>
              </a:rPr>
              <a:t>th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appearance was to 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these two men toward the evening as He conversed with them.</a:t>
            </a:r>
          </a:p>
          <a:p>
            <a:pPr algn="ctr"/>
            <a:r>
              <a:rPr lang="en-US" sz="1600" dirty="0" smtClean="0">
                <a:latin typeface="Comic Sans MS" pitchFamily="66" charset="0"/>
              </a:rPr>
              <a:t>Around sunset, as the evening 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draws on, they invite 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1600" dirty="0" smtClean="0">
                <a:latin typeface="Comic Sans MS" pitchFamily="66" charset="0"/>
              </a:rPr>
              <a:t> to dine with them for the night.</a:t>
            </a:r>
          </a:p>
          <a:p>
            <a:pPr algn="ctr"/>
            <a:r>
              <a:rPr lang="en-US" sz="1600" dirty="0" smtClean="0">
                <a:latin typeface="Comic Sans MS" pitchFamily="66" charset="0"/>
              </a:rPr>
              <a:t>They recognize Him as he breaks the bread, then disappeared 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faster than He came.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57" name="Sun 56"/>
          <p:cNvSpPr/>
          <p:nvPr/>
        </p:nvSpPr>
        <p:spPr>
          <a:xfrm>
            <a:off x="6783808" y="2526804"/>
            <a:ext cx="432048" cy="437211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00206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8" name="Left Arrow Callout 57"/>
          <p:cNvSpPr/>
          <p:nvPr/>
        </p:nvSpPr>
        <p:spPr>
          <a:xfrm>
            <a:off x="5303973" y="2079780"/>
            <a:ext cx="1695859" cy="307777"/>
          </a:xfrm>
          <a:prstGeom prst="leftArrowCallout">
            <a:avLst>
              <a:gd name="adj1" fmla="val 29216"/>
              <a:gd name="adj2" fmla="val 26312"/>
              <a:gd name="adj3" fmla="val 26316"/>
              <a:gd name="adj4" fmla="val 85526"/>
            </a:avLst>
          </a:prstGeom>
          <a:solidFill>
            <a:srgbClr val="FFFF99">
              <a:alpha val="57000"/>
            </a:srgbClr>
          </a:solidFill>
          <a:ln w="38100">
            <a:solidFill>
              <a:srgbClr val="FF3300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520</a:t>
            </a:r>
            <a:r>
              <a:rPr lang="en-US" sz="11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 </a:t>
            </a:r>
            <a:r>
              <a:rPr lang="en-US" sz="14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sz="14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unrise</a:t>
            </a:r>
            <a:endParaRPr lang="en-US" sz="16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59" name="Left Bracket 58"/>
          <p:cNvSpPr/>
          <p:nvPr/>
        </p:nvSpPr>
        <p:spPr>
          <a:xfrm rot="16200000">
            <a:off x="6521119" y="3564278"/>
            <a:ext cx="199273" cy="332607"/>
          </a:xfrm>
          <a:prstGeom prst="leftBracket">
            <a:avLst>
              <a:gd name="adj" fmla="val 54340"/>
            </a:avLst>
          </a:prstGeom>
          <a:gradFill flip="none" rotWithShape="1">
            <a:gsLst>
              <a:gs pos="10000">
                <a:srgbClr val="FFC000"/>
              </a:gs>
              <a:gs pos="77000">
                <a:srgbClr val="FFFF00"/>
              </a:gs>
            </a:gsLst>
            <a:lin ang="5400000" scaled="1"/>
            <a:tileRect/>
          </a:gradFill>
          <a:ln w="19050">
            <a:solidFill>
              <a:srgbClr val="996633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7000036" y="3068960"/>
            <a:ext cx="0" cy="898634"/>
          </a:xfrm>
          <a:prstGeom prst="line">
            <a:avLst/>
          </a:prstGeom>
          <a:ln w="38100">
            <a:solidFill>
              <a:srgbClr val="FF3300"/>
            </a:solidFill>
            <a:headEnd type="diamond" w="med" len="med"/>
            <a:tailEnd type="diamond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6460" y="4149080"/>
            <a:ext cx="1090138" cy="2233573"/>
          </a:xfrm>
          <a:prstGeom prst="ellipse">
            <a:avLst/>
          </a:prstGeom>
          <a:ln>
            <a:noFill/>
          </a:ln>
          <a:effectLst>
            <a:glow rad="139700">
              <a:srgbClr val="663300">
                <a:alpha val="63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Left Bracket 66"/>
          <p:cNvSpPr/>
          <p:nvPr/>
        </p:nvSpPr>
        <p:spPr>
          <a:xfrm rot="16200000">
            <a:off x="6909005" y="3499270"/>
            <a:ext cx="184905" cy="428796"/>
          </a:xfrm>
          <a:prstGeom prst="leftBracket">
            <a:avLst>
              <a:gd name="adj" fmla="val 36110"/>
            </a:avLst>
          </a:prstGeom>
          <a:gradFill flip="none" rotWithShape="1">
            <a:gsLst>
              <a:gs pos="75000">
                <a:srgbClr val="663300"/>
              </a:gs>
              <a:gs pos="0">
                <a:srgbClr val="FFFF00"/>
              </a:gs>
              <a:gs pos="31000">
                <a:srgbClr val="FF3300"/>
              </a:gs>
            </a:gsLst>
            <a:lin ang="5400000" scaled="1"/>
            <a:tileRect/>
          </a:gradFill>
          <a:ln w="19050">
            <a:solidFill>
              <a:srgbClr val="996633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6166420" y="3815850"/>
            <a:ext cx="344146" cy="441054"/>
          </a:xfrm>
          <a:prstGeom prst="straightConnector1">
            <a:avLst/>
          </a:prstGeom>
          <a:ln w="38100">
            <a:solidFill>
              <a:srgbClr val="996633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878539" y="3815850"/>
            <a:ext cx="295993" cy="462165"/>
          </a:xfrm>
          <a:prstGeom prst="straightConnector1">
            <a:avLst/>
          </a:prstGeom>
          <a:ln w="38100">
            <a:solidFill>
              <a:srgbClr val="996633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158308" y="4041169"/>
            <a:ext cx="1512168" cy="2094810"/>
            <a:chOff x="5158308" y="4041169"/>
            <a:chExt cx="1512168" cy="2094810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58308" y="4041169"/>
              <a:ext cx="1431295" cy="2094810"/>
            </a:xfrm>
            <a:prstGeom prst="ellipse">
              <a:avLst/>
            </a:prstGeom>
            <a:ln>
              <a:noFill/>
            </a:ln>
            <a:effectLst>
              <a:glow rad="139700">
                <a:srgbClr val="663300">
                  <a:alpha val="63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Oval 75"/>
            <p:cNvSpPr/>
            <p:nvPr/>
          </p:nvSpPr>
          <p:spPr>
            <a:xfrm>
              <a:off x="6454452" y="4995691"/>
              <a:ext cx="216024" cy="185766"/>
            </a:xfrm>
            <a:prstGeom prst="ellipse">
              <a:avLst/>
            </a:prstGeom>
            <a:solidFill>
              <a:srgbClr val="996633"/>
            </a:solidFill>
            <a:ln>
              <a:solidFill>
                <a:srgbClr val="990033"/>
              </a:solidFill>
            </a:ln>
            <a:effectLst>
              <a:glow rad="127000">
                <a:srgbClr val="FFFF99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538767" y="5609949"/>
              <a:ext cx="6703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>
                    <a:solidFill>
                      <a:srgbClr val="996633"/>
                    </a:solidFill>
                  </a:ln>
                  <a:solidFill>
                    <a:srgbClr val="663300"/>
                  </a:solidFill>
                  <a:effectLst>
                    <a:glow rad="127000">
                      <a:srgbClr val="FFFF99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#4</a:t>
              </a:r>
              <a:endParaRPr lang="en-US" sz="2400" b="1" cap="none" spc="150" dirty="0">
                <a:ln w="11430">
                  <a:solidFill>
                    <a:srgbClr val="996633"/>
                  </a:solidFill>
                </a:ln>
                <a:solidFill>
                  <a:srgbClr val="663300"/>
                </a:solidFill>
                <a:effectLst>
                  <a:glow rad="127000">
                    <a:srgbClr val="FFFF99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83" name="Left Bracket 82"/>
          <p:cNvSpPr/>
          <p:nvPr/>
        </p:nvSpPr>
        <p:spPr>
          <a:xfrm rot="16200000">
            <a:off x="7352281" y="3493895"/>
            <a:ext cx="184905" cy="428796"/>
          </a:xfrm>
          <a:prstGeom prst="leftBracket">
            <a:avLst>
              <a:gd name="adj" fmla="val 36110"/>
            </a:avLst>
          </a:prstGeom>
          <a:gradFill flip="none" rotWithShape="1">
            <a:gsLst>
              <a:gs pos="47000">
                <a:srgbClr val="002060"/>
              </a:gs>
              <a:gs pos="21000">
                <a:srgbClr val="663300"/>
              </a:gs>
              <a:gs pos="8000">
                <a:srgbClr val="FF3300"/>
              </a:gs>
            </a:gsLst>
            <a:lin ang="5400000" scaled="1"/>
            <a:tileRect/>
          </a:gradFill>
          <a:ln w="19050">
            <a:solidFill>
              <a:schemeClr val="bg1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9262764" y="1147074"/>
            <a:ext cx="0" cy="2641966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Left Arrow Callout 43"/>
          <p:cNvSpPr/>
          <p:nvPr/>
        </p:nvSpPr>
        <p:spPr>
          <a:xfrm>
            <a:off x="7256555" y="2574363"/>
            <a:ext cx="2373870" cy="369332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FF3300">
              <a:alpha val="57000"/>
            </a:srgbClr>
          </a:solidFill>
          <a:ln w="38100">
            <a:solidFill>
              <a:srgbClr val="FF3300"/>
            </a:solidFill>
          </a:ln>
          <a:effectLst>
            <a:glow rad="88900">
              <a:srgbClr val="002060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602</a:t>
            </a:r>
            <a:r>
              <a:rPr lang="en-US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</a:t>
            </a:r>
            <a:r>
              <a:rPr lang="en-US" sz="1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 </a:t>
            </a:r>
            <a:r>
              <a:rPr lang="en-US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unset</a:t>
            </a:r>
            <a:endParaRPr lang="en-US" sz="2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81" name="Picture 2" descr="C:\Users\Rae\Desktop\emmaus back to jerus at n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217" y="3304271"/>
            <a:ext cx="1660520" cy="1130332"/>
          </a:xfrm>
          <a:prstGeom prst="ellipse">
            <a:avLst/>
          </a:prstGeom>
          <a:ln>
            <a:noFill/>
          </a:ln>
          <a:effectLst>
            <a:glow rad="152400">
              <a:srgbClr val="FFFF99">
                <a:alpha val="74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Arrow Connector 78"/>
          <p:cNvCxnSpPr/>
          <p:nvPr/>
        </p:nvCxnSpPr>
        <p:spPr>
          <a:xfrm flipH="1" flipV="1">
            <a:off x="7534572" y="3730581"/>
            <a:ext cx="466220" cy="211862"/>
          </a:xfrm>
          <a:prstGeom prst="straightConnector1">
            <a:avLst/>
          </a:prstGeom>
          <a:ln w="38100">
            <a:solidFill>
              <a:srgbClr val="996633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Arrow Callout 36"/>
          <p:cNvSpPr/>
          <p:nvPr/>
        </p:nvSpPr>
        <p:spPr>
          <a:xfrm flipH="1">
            <a:off x="2519207" y="1939983"/>
            <a:ext cx="2160240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7030A0">
              <a:alpha val="57000"/>
            </a:srgbClr>
          </a:solidFill>
          <a:ln w="38100">
            <a:solidFill>
              <a:srgbClr val="FF99CC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357</a:t>
            </a:r>
            <a:r>
              <a:rPr lang="en-US" sz="14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AM </a:t>
            </a:r>
            <a:r>
              <a:rPr lang="en-US" b="1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B</a:t>
            </a:r>
            <a:r>
              <a:rPr lang="en-US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oqer</a:t>
            </a:r>
            <a:endParaRPr lang="en-US" sz="2000" b="1" cap="none" spc="0" dirty="0">
              <a:ln w="1905"/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2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7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75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75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82387" y="6485573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pPr/>
              <a:t>62</a:t>
            </a:fld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12" descr="C:\Users\Rae\Desktop\Yah appears to 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014042"/>
            <a:ext cx="3744416" cy="1919014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05780" y="1484784"/>
            <a:ext cx="968535" cy="864096"/>
            <a:chOff x="1088008" y="2788541"/>
            <a:chExt cx="968535" cy="864096"/>
          </a:xfrm>
        </p:grpSpPr>
        <p:sp>
          <p:nvSpPr>
            <p:cNvPr id="8" name="Teardrop 7"/>
            <p:cNvSpPr/>
            <p:nvPr/>
          </p:nvSpPr>
          <p:spPr>
            <a:xfrm>
              <a:off x="1110620" y="2788541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88008" y="282056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#5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89756" y="116632"/>
            <a:ext cx="11936690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3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43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Arrives Later that Evening </a:t>
            </a:r>
            <a:r>
              <a:rPr lang="en-US" sz="2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[Abib 18]</a:t>
            </a:r>
            <a:endParaRPr lang="en-US" sz="43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5860" y="882820"/>
            <a:ext cx="10801200" cy="12926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000" b="1" u="sng" dirty="0" smtClean="0">
                <a:latin typeface="Comic Sans MS" pitchFamily="66" charset="0"/>
              </a:rPr>
              <a:t>Conclusion</a:t>
            </a:r>
            <a:r>
              <a:rPr lang="en-US" sz="2000" dirty="0" smtClean="0">
                <a:latin typeface="Comic Sans MS" pitchFamily="66" charset="0"/>
              </a:rPr>
              <a:t>:  Luke has the most details </a:t>
            </a:r>
            <a:r>
              <a:rPr lang="en-US" sz="2000" dirty="0">
                <a:latin typeface="Comic Sans MS" pitchFamily="66" charset="0"/>
              </a:rPr>
              <a:t>of the Emmaus </a:t>
            </a:r>
            <a:r>
              <a:rPr lang="en-US" sz="2000" dirty="0" smtClean="0">
                <a:latin typeface="Comic Sans MS" pitchFamily="66" charset="0"/>
              </a:rPr>
              <a:t>account in all the Gospels.</a:t>
            </a:r>
          </a:p>
          <a:p>
            <a:pPr algn="ctr"/>
            <a:r>
              <a:rPr lang="en-US" sz="2000" dirty="0" smtClean="0">
                <a:latin typeface="Comic Sans MS" pitchFamily="66" charset="0"/>
              </a:rPr>
              <a:t>Luke 24 began with </a:t>
            </a:r>
            <a:r>
              <a:rPr lang="en-US" sz="2000" dirty="0" smtClean="0">
                <a:solidFill>
                  <a:srgbClr val="FF0066"/>
                </a:solidFill>
                <a:latin typeface="Comic Sans MS" pitchFamily="66" charset="0"/>
              </a:rPr>
              <a:t>sunrise</a:t>
            </a:r>
            <a:r>
              <a:rPr lang="en-US" sz="2000" dirty="0" smtClean="0">
                <a:latin typeface="Comic Sans MS" pitchFamily="66" charset="0"/>
              </a:rPr>
              <a:t> on Abib 18</a:t>
            </a:r>
            <a:r>
              <a:rPr lang="en-US" sz="2000" baseline="30000" dirty="0" smtClean="0">
                <a:latin typeface="Comic Sans MS" pitchFamily="66" charset="0"/>
              </a:rPr>
              <a:t>th</a:t>
            </a:r>
            <a:r>
              <a:rPr lang="en-US" sz="2000" dirty="0" smtClean="0">
                <a:latin typeface="Comic Sans MS" pitchFamily="66" charset="0"/>
              </a:rPr>
              <a:t> [</a:t>
            </a:r>
            <a:r>
              <a:rPr lang="en-US" sz="2000" dirty="0" smtClean="0">
                <a:solidFill>
                  <a:srgbClr val="FF0066"/>
                </a:solidFill>
                <a:latin typeface="Comic Sans MS" pitchFamily="66" charset="0"/>
              </a:rPr>
              <a:t>520</a:t>
            </a:r>
            <a:r>
              <a:rPr lang="en-US" sz="1600" dirty="0" smtClean="0">
                <a:solidFill>
                  <a:srgbClr val="FF0066"/>
                </a:solidFill>
                <a:latin typeface="Comic Sans MS" pitchFamily="66" charset="0"/>
              </a:rPr>
              <a:t>AM</a:t>
            </a:r>
            <a:r>
              <a:rPr lang="en-US" sz="2000" dirty="0" smtClean="0">
                <a:latin typeface="Comic Sans MS" pitchFamily="66" charset="0"/>
              </a:rPr>
              <a:t>] and continues his testimony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into the 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Night Season </a:t>
            </a:r>
            <a:r>
              <a:rPr lang="en-US" sz="2000" dirty="0" smtClean="0">
                <a:latin typeface="Comic Sans MS" pitchFamily="66" charset="0"/>
              </a:rPr>
              <a:t>activities </a:t>
            </a:r>
            <a:r>
              <a:rPr lang="en-US" sz="2000" u="sng" dirty="0" smtClean="0">
                <a:latin typeface="Comic Sans MS" pitchFamily="66" charset="0"/>
              </a:rPr>
              <a:t>without a change in the day/cycle to Abib 19</a:t>
            </a:r>
            <a:r>
              <a:rPr lang="en-US" sz="2000" u="sng" baseline="30000" dirty="0" smtClean="0">
                <a:latin typeface="Comic Sans MS" pitchFamily="66" charset="0"/>
              </a:rPr>
              <a:t>th</a:t>
            </a:r>
            <a:r>
              <a:rPr lang="en-US" sz="2000" dirty="0" smtClean="0">
                <a:latin typeface="Comic Sans MS" pitchFamily="66" charset="0"/>
              </a:rPr>
              <a:t>.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Luke’s testimony picks up the next details: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1007" y="3711640"/>
            <a:ext cx="80954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comforts them </a:t>
            </a:r>
            <a:r>
              <a:rPr lang="en-US" sz="1600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[only 10 disciples at this time – Thomas had left]</a:t>
            </a:r>
            <a:r>
              <a:rPr lang="en-US" sz="2000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000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and invites them to touch and handle his flesh and bones. </a:t>
            </a:r>
            <a:r>
              <a:rPr lang="en-US" sz="1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Luke 24:39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then eats broiled fish and honeycomb before them. </a:t>
            </a:r>
          </a:p>
        </p:txBody>
      </p:sp>
      <p:sp>
        <p:nvSpPr>
          <p:cNvPr id="14" name="Snip Single Corner Rectangle 13"/>
          <p:cNvSpPr/>
          <p:nvPr/>
        </p:nvSpPr>
        <p:spPr>
          <a:xfrm>
            <a:off x="4110365" y="2226908"/>
            <a:ext cx="7678440" cy="1438632"/>
          </a:xfrm>
          <a:prstGeom prst="snip1Rect">
            <a:avLst/>
          </a:prstGeom>
          <a:solidFill>
            <a:srgbClr val="FFFFCC"/>
          </a:solidFill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r>
              <a:rPr lang="en-US" sz="2000" cap="none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[Luke 24:36]  </a:t>
            </a:r>
            <a:r>
              <a:rPr lang="en-US" sz="2000" b="1" cap="none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as they </a:t>
            </a:r>
            <a:r>
              <a:rPr lang="en-US" b="1" cap="none" dirty="0" smtClean="0">
                <a:ln w="1905"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[Emmaus men] </a:t>
            </a:r>
            <a:r>
              <a:rPr lang="en-US" sz="2000" b="1" cap="none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thus </a:t>
            </a:r>
            <a:r>
              <a:rPr lang="en-US" sz="2000" b="1" cap="none" dirty="0" err="1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spake</a:t>
            </a:r>
            <a:r>
              <a:rPr lang="en-US" sz="2000" b="1" cap="none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 </a:t>
            </a:r>
            <a:r>
              <a:rPr lang="en-US" sz="2000" b="1" cap="none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000" b="1" cap="none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Himself stood in the midst of them and saith unto them, </a:t>
            </a:r>
            <a:r>
              <a:rPr lang="en-US" sz="2000" b="1" cap="none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Peace be unto you.  </a:t>
            </a:r>
            <a:r>
              <a:rPr lang="en-US" sz="2000" b="1" cap="none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37</a:t>
            </a:r>
            <a:r>
              <a:rPr lang="en-US" sz="2000" b="1" cap="none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But they were terrified and affrighted, and supposed that they had seen a spirit</a:t>
            </a:r>
            <a:r>
              <a:rPr lang="en-US" b="1" cap="none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 </a:t>
            </a:r>
            <a:endParaRPr lang="en-US" b="1" cap="none" dirty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6" name="Snip Single Corner Rectangle 15"/>
          <p:cNvSpPr/>
          <p:nvPr/>
        </p:nvSpPr>
        <p:spPr>
          <a:xfrm>
            <a:off x="4110365" y="4680138"/>
            <a:ext cx="7678440" cy="1773198"/>
          </a:xfrm>
          <a:prstGeom prst="snip1Rect">
            <a:avLst/>
          </a:prstGeom>
          <a:solidFill>
            <a:srgbClr val="FFFFCC"/>
          </a:solidFill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r>
              <a:rPr lang="en-US" sz="16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[John 20:19]  </a:t>
            </a:r>
            <a:r>
              <a:rPr lang="en-US" sz="20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Then </a:t>
            </a:r>
            <a:r>
              <a:rPr lang="en-US" sz="2000" b="1" dirty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same day at evening, </a:t>
            </a:r>
            <a:r>
              <a:rPr lang="en-US" sz="20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being </a:t>
            </a:r>
            <a:r>
              <a:rPr lang="en-US" sz="2000" b="1" dirty="0">
                <a:ln w="1905">
                  <a:solidFill>
                    <a:srgbClr val="0000FF"/>
                  </a:solidFill>
                </a:ln>
                <a:solidFill>
                  <a:srgbClr val="874141"/>
                </a:solidFill>
                <a:effectLst>
                  <a:glow rad="1270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first </a:t>
            </a:r>
            <a:r>
              <a:rPr lang="en-US" b="1" i="1" dirty="0">
                <a:ln w="1905">
                  <a:solidFill>
                    <a:srgbClr val="0000FF"/>
                  </a:solidFill>
                </a:ln>
                <a:solidFill>
                  <a:srgbClr val="874141"/>
                </a:solidFill>
                <a:effectLst>
                  <a:glow rad="1270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day</a:t>
            </a:r>
            <a:r>
              <a:rPr lang="en-US" sz="2000" b="1" dirty="0">
                <a:ln w="1905">
                  <a:solidFill>
                    <a:srgbClr val="0000FF"/>
                  </a:solidFill>
                </a:ln>
                <a:solidFill>
                  <a:srgbClr val="874141"/>
                </a:solidFill>
                <a:effectLst>
                  <a:glow rad="1270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of the </a:t>
            </a:r>
            <a:r>
              <a:rPr lang="en-US" sz="2000" b="1" dirty="0" smtClean="0">
                <a:ln w="1905">
                  <a:solidFill>
                    <a:srgbClr val="0000FF"/>
                  </a:solidFill>
                </a:ln>
                <a:solidFill>
                  <a:srgbClr val="874141"/>
                </a:solidFill>
                <a:effectLst>
                  <a:glow rad="127000">
                    <a:srgbClr val="FF99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week</a:t>
            </a:r>
            <a:r>
              <a:rPr lang="en-US" sz="20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[Abib 18 Wave Sheaf], </a:t>
            </a:r>
            <a:r>
              <a:rPr lang="en-US" sz="20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when </a:t>
            </a:r>
            <a:r>
              <a:rPr lang="en-US" sz="20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doors were shut where the disciples were assembled for fear of the Jews, came </a:t>
            </a:r>
            <a:r>
              <a:rPr lang="en-US" sz="2000" b="1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0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and </a:t>
            </a:r>
            <a:r>
              <a:rPr lang="en-US" sz="20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stood in the midst, and saith unto them, </a:t>
            </a:r>
            <a:r>
              <a:rPr lang="en-US" sz="2000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Peace be unto </a:t>
            </a:r>
            <a:r>
              <a:rPr lang="en-US" sz="2000" b="1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you.</a:t>
            </a:r>
            <a:endParaRPr lang="en-US" sz="2000" b="1" cap="none" dirty="0">
              <a:ln w="1905"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756" y="4740677"/>
            <a:ext cx="3816424" cy="12280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latin typeface="Comic Sans MS" pitchFamily="66" charset="0"/>
              </a:rPr>
              <a:t>John </a:t>
            </a:r>
            <a:r>
              <a:rPr lang="en-US" dirty="0" smtClean="0">
                <a:latin typeface="Comic Sans MS" pitchFamily="66" charset="0"/>
              </a:rPr>
              <a:t>begins chapter 20 just before the boqer of Abib 18.</a:t>
            </a:r>
            <a:br>
              <a:rPr lang="en-US" dirty="0" smtClean="0">
                <a:latin typeface="Comic Sans MS" pitchFamily="66" charset="0"/>
              </a:rPr>
            </a:br>
            <a:r>
              <a:rPr lang="en-US" sz="1000" dirty="0" smtClean="0">
                <a:latin typeface="Comic Sans MS" pitchFamily="66" charset="0"/>
              </a:rPr>
              <a:t>  </a:t>
            </a:r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Notice the timing of verse 19 gives very exact details: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8790" y="2132856"/>
            <a:ext cx="3511366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b="1" cap="none" spc="150" dirty="0" smtClean="0">
                <a:ln w="11430"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John 20:19</a:t>
            </a:r>
          </a:p>
          <a:p>
            <a:pPr algn="ctr"/>
            <a:endParaRPr lang="en-US" b="1" spc="150" dirty="0">
              <a:ln w="11430">
                <a:solidFill>
                  <a:srgbClr val="FFFFCC"/>
                </a:solidFill>
              </a:ln>
              <a:solidFill>
                <a:srgbClr val="FFFFCC"/>
              </a:solidFill>
              <a:effectLst>
                <a:glow rad="127000">
                  <a:srgbClr val="00206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en-US" sz="1400" b="1" cap="none" spc="150" dirty="0" smtClean="0">
              <a:ln w="11430">
                <a:solidFill>
                  <a:srgbClr val="FFFFCC"/>
                </a:solidFill>
              </a:ln>
              <a:solidFill>
                <a:srgbClr val="FFFFCC"/>
              </a:solidFill>
              <a:effectLst>
                <a:glow rad="127000">
                  <a:srgbClr val="00206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b="1" cap="none" spc="150" dirty="0" smtClean="0">
                <a:ln w="11430"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b="1" cap="none" spc="150" dirty="0" smtClean="0">
                <a:ln w="11430"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cap="none" spc="150" dirty="0" smtClean="0">
                <a:ln w="11430"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[evening of the 1</a:t>
            </a:r>
            <a:r>
              <a:rPr lang="en-US" b="1" cap="none" spc="150" baseline="30000" dirty="0" smtClean="0">
                <a:ln w="11430"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b="1" cap="none" spc="150" dirty="0" smtClean="0">
                <a:ln w="11430"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glow rad="1270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day]</a:t>
            </a:r>
            <a:endParaRPr lang="en-US" b="1" cap="none" spc="150" dirty="0">
              <a:ln w="11430">
                <a:solidFill>
                  <a:srgbClr val="FFFFCC"/>
                </a:solidFill>
              </a:ln>
              <a:solidFill>
                <a:srgbClr val="FFFFCC"/>
              </a:solidFill>
              <a:effectLst>
                <a:glow rad="127000">
                  <a:srgbClr val="00206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369776" y="5968705"/>
            <a:ext cx="3456383" cy="784384"/>
          </a:xfrm>
          <a:prstGeom prst="flowChartPunchedTap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prstTxWarp prst="textWave2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 Back to </a:t>
            </a:r>
            <a:r>
              <a:rPr lang="en-US" sz="1600" b="1" dirty="0" smtClean="0">
                <a:solidFill>
                  <a:srgbClr val="BCFFDE"/>
                </a:solidFill>
                <a:latin typeface="Comic Sans MS" pitchFamily="66" charset="0"/>
                <a:cs typeface="Calibri" pitchFamily="34" charset="0"/>
              </a:rPr>
              <a:t>Peter…    </a:t>
            </a:r>
            <a:endParaRPr lang="en-US" sz="1600" b="1" dirty="0">
              <a:solidFill>
                <a:srgbClr val="BCFFDE"/>
              </a:solidFill>
              <a:latin typeface="Comic Sans MS" pitchFamily="66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5" descr="C:\Users\Rae\Desktop\Yahusha appears to thom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1268760"/>
            <a:ext cx="2675159" cy="200636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34772" y="6520259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63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1417" y="89290"/>
            <a:ext cx="118646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Peter’s</a:t>
            </a:r>
            <a:r>
              <a:rPr lang="en-US" sz="3600" b="1" dirty="0" smtClean="0">
                <a:ln w="190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Two Encounters With the Empty </a:t>
            </a:r>
            <a:r>
              <a:rPr lang="en-US" sz="3600" b="1" dirty="0">
                <a:ln w="190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</a:t>
            </a:r>
            <a:r>
              <a:rPr lang="en-US" sz="3600" b="1" dirty="0" smtClean="0">
                <a:ln w="190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omb </a:t>
            </a:r>
            <a:r>
              <a:rPr lang="en-US" sz="3600" b="1" dirty="0">
                <a:ln w="190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3600" b="1" dirty="0">
                <a:ln w="190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 smtClean="0">
                <a:ln w="190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&amp; then with </a:t>
            </a:r>
            <a:r>
              <a:rPr lang="en-US" sz="3600" b="1" dirty="0" smtClean="0">
                <a:ln w="190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 </a:t>
            </a:r>
            <a:r>
              <a:rPr lang="en-US" sz="2400" b="1" dirty="0" smtClean="0">
                <a:ln w="1905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(It happened like this …) </a:t>
            </a:r>
            <a:r>
              <a:rPr lang="en-US" sz="1600" b="1" i="1" dirty="0" smtClean="0">
                <a:ln w="1905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NKJV</a:t>
            </a:r>
            <a:endParaRPr lang="en-US" sz="4400" b="1" dirty="0">
              <a:ln w="1905">
                <a:solidFill>
                  <a:schemeClr val="tx1"/>
                </a:solidFill>
              </a:ln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38286" y="1196752"/>
            <a:ext cx="968535" cy="864096"/>
            <a:chOff x="1044580" y="4049256"/>
            <a:chExt cx="968535" cy="864096"/>
          </a:xfrm>
        </p:grpSpPr>
        <p:sp>
          <p:nvSpPr>
            <p:cNvPr id="36" name="Teardrop 35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44580" y="4089266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#3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86086" y="3429000"/>
            <a:ext cx="2952328" cy="3139321"/>
          </a:xfrm>
          <a:prstGeom prst="rect">
            <a:avLst/>
          </a:prstGeom>
          <a:solidFill>
            <a:schemeClr val="accent3">
              <a:lumMod val="20000"/>
              <a:lumOff val="80000"/>
              <a:alpha val="5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990033"/>
                </a:solidFill>
                <a:latin typeface="Comic Sans MS" pitchFamily="66" charset="0"/>
              </a:rPr>
              <a:t>Is it true </a:t>
            </a: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2000" dirty="0" smtClean="0">
                <a:latin typeface="Comic Sans MS" pitchFamily="66" charset="0"/>
              </a:rPr>
              <a:t> met </a:t>
            </a:r>
            <a:r>
              <a:rPr lang="en-US" sz="2000" b="1" u="sng" dirty="0" smtClean="0">
                <a:latin typeface="Comic Sans MS" pitchFamily="66" charset="0"/>
              </a:rPr>
              <a:t>Peter</a:t>
            </a:r>
            <a:r>
              <a:rPr lang="en-US" sz="2000" dirty="0" smtClean="0">
                <a:latin typeface="Comic Sans MS" pitchFamily="66" charset="0"/>
              </a:rPr>
              <a:t> first before the other disciples?</a:t>
            </a:r>
          </a:p>
          <a:p>
            <a:pPr algn="ctr">
              <a:lnSpc>
                <a:spcPct val="90000"/>
              </a:lnSpc>
            </a:pPr>
            <a:r>
              <a:rPr lang="en-US" sz="2000" b="1" u="sng" dirty="0" smtClean="0">
                <a:solidFill>
                  <a:srgbClr val="990033"/>
                </a:solidFill>
                <a:latin typeface="Comic Sans MS" pitchFamily="66" charset="0"/>
              </a:rPr>
              <a:t>Note</a:t>
            </a:r>
            <a:r>
              <a:rPr lang="en-US" sz="2000" dirty="0" smtClean="0">
                <a:solidFill>
                  <a:srgbClr val="990033"/>
                </a:solidFill>
                <a:latin typeface="Comic Sans MS" pitchFamily="66" charset="0"/>
              </a:rPr>
              <a:t>:  </a:t>
            </a:r>
            <a:r>
              <a:rPr lang="en-US" sz="2000" dirty="0" smtClean="0">
                <a:latin typeface="Comic Sans MS" pitchFamily="66" charset="0"/>
              </a:rPr>
              <a:t>The events around this special Wave Sheaf day are tricky to put in order. 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The next part </a:t>
            </a:r>
            <a:b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about Peter is </a:t>
            </a:r>
            <a:b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even more complex. </a:t>
            </a:r>
            <a:r>
              <a:rPr lang="en-US" sz="2000" dirty="0" smtClean="0">
                <a:latin typeface="Comic Sans MS" pitchFamily="66" charset="0"/>
              </a:rPr>
              <a:t/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990033"/>
                </a:solidFill>
                <a:latin typeface="Comic Sans MS" pitchFamily="66" charset="0"/>
              </a:rPr>
              <a:t>Look and see! </a:t>
            </a:r>
            <a:endParaRPr lang="en-US" sz="16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17762" y="1289619"/>
            <a:ext cx="8349258" cy="538609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Peter at the tomb </a:t>
            </a:r>
            <a:r>
              <a:rPr lang="en-US" sz="2000" b="1" dirty="0" smtClean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the 1</a:t>
            </a:r>
            <a:r>
              <a:rPr lang="en-US" sz="2000" b="1" baseline="30000" dirty="0" smtClean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st</a:t>
            </a:r>
            <a:r>
              <a:rPr lang="en-US" sz="2000" b="1" dirty="0" smtClean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 time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before boqer: 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John 20:1-10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records Mary Magdalene found the tomb empty; she fetches Peter and John while it is still dark; they witness the empty tomb and leave for their homes.  </a:t>
            </a:r>
            <a:r>
              <a:rPr lang="en-US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Peter did not believe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1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Mary Magdalene told </a:t>
            </a:r>
            <a:r>
              <a:rPr lang="en-US" sz="20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Peter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&amp; John,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had risen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John 20:17-18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said to Mary:]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“go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My brethren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say to them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‘I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 ascending to My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Father…’</a:t>
            </a:r>
            <a:r>
              <a:rPr lang="en-US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en-US" sz="105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Mary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Magdalene </a:t>
            </a:r>
            <a:r>
              <a:rPr lang="en-US" sz="2000" b="1" u="sng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came and told the disciples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that she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had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seen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Yahusha,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and that He had spoken these things to her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6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1600" b="1" i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John recorded this, so he must have been “a witness” in the </a:t>
            </a:r>
            <a:br>
              <a:rPr lang="en-US" sz="1600" b="1" i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i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group of “eleven” when Mary reported the good news.  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1600" b="1" i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But, remember, John “believed” when at the tomb the first time – </a:t>
            </a:r>
            <a:br>
              <a:rPr lang="en-US" sz="1600" b="1" i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i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he just did not understand.   </a:t>
            </a:r>
            <a:r>
              <a:rPr lang="en-US" sz="16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Peter did not believe</a:t>
            </a:r>
            <a:r>
              <a:rPr lang="en-US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endParaRPr lang="en-US" sz="1100" dirty="0" smtClean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sunrise women were commissioned to tell </a:t>
            </a:r>
            <a:r>
              <a:rPr lang="en-US" sz="20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Peter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&amp; the disciples.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Mark 16:6-7  </a:t>
            </a: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[The angels said:] 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is risen! He is not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here… </a:t>
            </a:r>
            <a:b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But go, tell His disciples -- and </a:t>
            </a:r>
            <a:r>
              <a:rPr lang="en-US" sz="20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Peter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en-US" sz="16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Did the sunrise women follow these instructions?</a:t>
            </a:r>
            <a:endParaRPr lang="en-US" sz="2400" i="1" dirty="0">
              <a:solidFill>
                <a:schemeClr val="tx2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2" descr="C:\Users\Rae\Desktop\2.21 desktop art\tomb open d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813" y="2414926"/>
            <a:ext cx="1134414" cy="166214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34772" y="6520259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64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9334772" y="652025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64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1417" y="89290"/>
            <a:ext cx="87413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dirty="0" smtClean="0">
                <a:ln w="190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Peter’s</a:t>
            </a:r>
            <a:r>
              <a:rPr lang="en-US" sz="4000" b="1" dirty="0" smtClean="0">
                <a:ln w="190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Two Encounters 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</a:t>
            </a:r>
            <a:r>
              <a:rPr lang="en-US" sz="2800" b="1" dirty="0" err="1" smtClean="0">
                <a:ln w="1905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con’t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)</a:t>
            </a:r>
            <a:endParaRPr lang="en-US" sz="4800" b="1" dirty="0">
              <a:ln w="1905">
                <a:solidFill>
                  <a:schemeClr val="tx1"/>
                </a:solidFill>
              </a:ln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7788" y="836712"/>
            <a:ext cx="11665296" cy="5832366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Luke 24:9-11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has answers: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Then they </a:t>
            </a:r>
            <a:r>
              <a:rPr lang="en-US" sz="16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[the sunrise women]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returned from the tomb and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told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all these things to the eleven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[this will include </a:t>
            </a:r>
            <a:r>
              <a:rPr lang="en-US" b="1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Peter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] </a:t>
            </a:r>
            <a:b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u="sng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000" b="1" u="sng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to all the rest</a:t>
            </a:r>
            <a:r>
              <a:rPr lang="en-US" sz="2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endParaRPr lang="en-US" sz="11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Before reading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Luke 24:10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do note:  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[Several gospel witnesses </a:t>
            </a:r>
            <a:b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record many women besides Mary Magdalene did follow the instructions of 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 &amp; the angels:]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It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was Mary Magdalene, Joanna, Mary the mother of James, and the other women with them, who told these things to the apostles. 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And their words seemed to them like idle tales, and </a:t>
            </a:r>
            <a:r>
              <a:rPr lang="en-US" sz="2000" b="1" u="sng" dirty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the</a:t>
            </a:r>
            <a:r>
              <a:rPr lang="en-US" sz="2000" b="1" dirty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y</a:t>
            </a:r>
            <a:r>
              <a:rPr lang="en-US" sz="2000" b="1" u="sng" dirty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 did not believe </a:t>
            </a:r>
            <a:r>
              <a:rPr lang="en-US" sz="2000" b="1" u="sng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them</a:t>
            </a:r>
            <a:r>
              <a:rPr lang="en-US" sz="2000" b="1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 [that includes </a:t>
            </a:r>
            <a:r>
              <a:rPr lang="en-US" sz="2000" b="1" u="sng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Peter</a:t>
            </a:r>
            <a:r>
              <a:rPr lang="en-US" sz="2000" b="1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]. </a:t>
            </a:r>
            <a:r>
              <a:rPr lang="en-US" sz="20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Also remember:  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John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20:8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it is recorded: 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Then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other 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disciple 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[John the beloved]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who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came to the tomb first, went in also; and </a:t>
            </a:r>
            <a:r>
              <a:rPr lang="en-US" sz="2000" b="1" u="sng" dirty="0"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he saw and believed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n-US" sz="1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Next: 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Luke 24:12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follows the context of verse 11, including the timeframe. </a:t>
            </a:r>
            <a:b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u="sng" dirty="0" smtClean="0">
                <a:solidFill>
                  <a:srgbClr val="00FF99"/>
                </a:solidFill>
                <a:effectLst>
                  <a:glow rad="127000">
                    <a:srgbClr val="0000FF"/>
                  </a:glow>
                </a:effectLst>
                <a:latin typeface="Comic Sans MS" pitchFamily="66" charset="0"/>
                <a:cs typeface="Arial" pitchFamily="34" charset="0"/>
              </a:rPr>
              <a:t>It is an extremely important verse</a:t>
            </a:r>
            <a:r>
              <a:rPr lang="en-US" sz="2000" dirty="0" smtClean="0">
                <a:solidFill>
                  <a:srgbClr val="00FF99"/>
                </a:solidFill>
                <a:effectLst>
                  <a:glow rad="127000">
                    <a:srgbClr val="0000FF"/>
                  </a:glow>
                </a:effectLst>
                <a:latin typeface="Comic Sans MS" pitchFamily="66" charset="0"/>
                <a:cs typeface="Arial" pitchFamily="34" charset="0"/>
              </a:rPr>
              <a:t>. 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All the women that had seen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Yahusha,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told all of the disciples they had seen Him, but what happened next?  </a:t>
            </a:r>
            <a:b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2000" b="1" u="sng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The</a:t>
            </a:r>
            <a:r>
              <a:rPr lang="en-US" sz="2000" b="1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u="sng" dirty="0" smtClean="0">
                <a:solidFill>
                  <a:srgbClr val="92D05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disci</a:t>
            </a:r>
            <a:r>
              <a:rPr lang="en-US" sz="2000" b="1" dirty="0" smtClean="0">
                <a:solidFill>
                  <a:srgbClr val="92D05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en-US" sz="2000" b="1" u="sng" dirty="0" smtClean="0">
                <a:solidFill>
                  <a:srgbClr val="92D05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les</a:t>
            </a:r>
            <a:r>
              <a:rPr lang="en-US" sz="2000" b="1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u="sng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did </a:t>
            </a:r>
            <a:r>
              <a:rPr lang="en-US" sz="2000" b="1" u="sng" dirty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not believe </a:t>
            </a:r>
            <a:r>
              <a:rPr lang="en-US" sz="2000" b="1" u="sng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them</a:t>
            </a:r>
            <a:r>
              <a:rPr lang="en-US" sz="2000" b="1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 and that includes </a:t>
            </a:r>
            <a:r>
              <a:rPr lang="en-US" sz="2000" b="1" u="sng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Peter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!</a:t>
            </a:r>
            <a:b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</a:br>
            <a:endParaRPr lang="en-US" sz="1100" b="1" dirty="0" smtClean="0">
              <a:solidFill>
                <a:schemeClr val="accent6">
                  <a:lumMod val="75000"/>
                </a:schemeClr>
              </a:solidFill>
              <a:effectLst>
                <a:glow rad="127000">
                  <a:srgbClr val="FFFF00"/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Next:  Peter arrives at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the tomb </a:t>
            </a:r>
            <a:r>
              <a:rPr lang="en-US" sz="2000" b="1" dirty="0" smtClean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the 2</a:t>
            </a:r>
            <a:r>
              <a:rPr lang="en-US" sz="2000" b="1" baseline="30000" dirty="0" smtClean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nd</a:t>
            </a:r>
            <a:r>
              <a:rPr lang="en-US" sz="2000" b="1" dirty="0" smtClean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 time </a:t>
            </a:r>
            <a:r>
              <a:rPr lang="en-US" sz="2000" dirty="0" smtClean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[likely during the morning/’</a:t>
            </a:r>
            <a:r>
              <a:rPr lang="en-US" sz="2000" dirty="0" err="1" smtClean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owr</a:t>
            </a:r>
            <a:r>
              <a:rPr lang="en-US" sz="2000" dirty="0" smtClean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 hours]</a:t>
            </a:r>
            <a:r>
              <a:rPr lang="en-US" sz="2000" b="1" dirty="0" smtClean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, </a:t>
            </a:r>
            <a:br>
              <a:rPr lang="en-US" sz="2000" b="1" dirty="0" smtClean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after hearing the reports and witnesses of several women!</a:t>
            </a:r>
            <a:r>
              <a:rPr lang="en-US" sz="2000" b="1" u="sng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5" name="Picture 5" descr="C:\Users\Rae\Desktop\Yahusha appears to thom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00" y="342511"/>
            <a:ext cx="2675159" cy="200636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8614692" y="188640"/>
            <a:ext cx="968535" cy="864096"/>
            <a:chOff x="1044580" y="4049256"/>
            <a:chExt cx="968535" cy="864096"/>
          </a:xfrm>
        </p:grpSpPr>
        <p:sp>
          <p:nvSpPr>
            <p:cNvPr id="25" name="Teardrop 24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44580" y="4089266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#3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6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Rae\Desktop\Yahusha appears to thom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1350623"/>
            <a:ext cx="2675159" cy="200636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34772" y="6520259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65</a:t>
            </a:fld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8286" y="1278615"/>
            <a:ext cx="968535" cy="864096"/>
            <a:chOff x="1044580" y="4049256"/>
            <a:chExt cx="968535" cy="864096"/>
          </a:xfrm>
        </p:grpSpPr>
        <p:sp>
          <p:nvSpPr>
            <p:cNvPr id="7" name="Teardrop 6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4580" y="4089266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#3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54053" y="1002050"/>
            <a:ext cx="9217024" cy="521681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Luke 24:12 </a:t>
            </a:r>
            <a:r>
              <a:rPr lang="en-US" sz="2800" b="1" dirty="0" smtClean="0">
                <a:solidFill>
                  <a:srgbClr val="00FF99"/>
                </a:solidFill>
                <a:effectLst>
                  <a:glow rad="127000">
                    <a:srgbClr val="0000FF"/>
                  </a:glow>
                </a:effectLst>
                <a:latin typeface="Comic Sans MS" pitchFamily="66" charset="0"/>
                <a:cs typeface="Arial" pitchFamily="34" charset="0"/>
              </a:rPr>
              <a:t>is very important. 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But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Peter arose and ran to the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tomb </a:t>
            </a:r>
            <a:r>
              <a:rPr lang="en-US" sz="2000" b="1" dirty="0" smtClean="0">
                <a:solidFill>
                  <a:srgbClr val="00FF99"/>
                </a:solidFill>
                <a:effectLst>
                  <a:glow rad="127000">
                    <a:srgbClr val="0000FF"/>
                  </a:glow>
                </a:effectLst>
                <a:latin typeface="Comic Sans MS" pitchFamily="66" charset="0"/>
                <a:cs typeface="Arial" pitchFamily="34" charset="0"/>
              </a:rPr>
              <a:t>[again];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and stooping down,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saw the linen cloths lying by themselves; and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he departed, marveling to himself at what had happened.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</a:br>
            <a:endParaRPr lang="en-US" sz="1100" b="1" dirty="0" smtClean="0">
              <a:solidFill>
                <a:schemeClr val="accent6">
                  <a:lumMod val="75000"/>
                </a:schemeClr>
              </a:solidFill>
              <a:effectLst>
                <a:glow rad="127000">
                  <a:srgbClr val="FFFF00"/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Did Peter believe this </a:t>
            </a:r>
            <a:r>
              <a:rPr lang="en-US" sz="2400" b="1" u="sng" dirty="0" smtClean="0">
                <a:solidFill>
                  <a:srgbClr val="00FF99"/>
                </a:solidFill>
                <a:effectLst>
                  <a:glow rad="127000">
                    <a:srgbClr val="0000FF"/>
                  </a:glow>
                </a:effectLst>
                <a:latin typeface="Comic Sans MS" pitchFamily="66" charset="0"/>
                <a:cs typeface="Arial" pitchFamily="34" charset="0"/>
              </a:rPr>
              <a:t>2</a:t>
            </a:r>
            <a:r>
              <a:rPr lang="en-US" sz="2400" b="1" u="sng" baseline="30000" dirty="0" smtClean="0">
                <a:solidFill>
                  <a:srgbClr val="00FF99"/>
                </a:solidFill>
                <a:effectLst>
                  <a:glow rad="127000">
                    <a:srgbClr val="0000FF"/>
                  </a:glow>
                </a:effectLst>
                <a:latin typeface="Comic Sans MS" pitchFamily="66" charset="0"/>
                <a:cs typeface="Arial" pitchFamily="34" charset="0"/>
              </a:rPr>
              <a:t>nd</a:t>
            </a:r>
            <a:r>
              <a:rPr lang="en-US" sz="2400" b="1" u="sng" dirty="0" smtClean="0">
                <a:solidFill>
                  <a:srgbClr val="00FF99"/>
                </a:solidFill>
                <a:effectLst>
                  <a:glow rad="127000">
                    <a:srgbClr val="0000FF"/>
                  </a:glow>
                </a:effectLst>
                <a:latin typeface="Comic Sans MS" pitchFamily="66" charset="0"/>
                <a:cs typeface="Arial" pitchFamily="34" charset="0"/>
              </a:rPr>
              <a:t> time</a:t>
            </a:r>
            <a:r>
              <a:rPr lang="en-US" sz="2400" b="1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?  </a:t>
            </a:r>
            <a:r>
              <a:rPr lang="en-US" sz="2000" b="1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Maybe?  Maybe not!</a:t>
            </a:r>
            <a:r>
              <a:rPr lang="en-US" sz="2000" b="1" u="sng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en-US" sz="2000" b="1" u="sng" dirty="0" smtClean="0">
                <a:solidFill>
                  <a:srgbClr val="FF3300"/>
                </a:solidFill>
                <a:effectLst>
                  <a:glow rad="127000">
                    <a:srgbClr val="002060"/>
                  </a:glow>
                </a:effectLst>
                <a:latin typeface="Arial" pitchFamily="34" charset="0"/>
                <a:cs typeface="Arial" pitchFamily="34" charset="0"/>
              </a:rPr>
            </a:br>
            <a:endParaRPr lang="en-US" sz="1100" b="1" i="1" dirty="0">
              <a:solidFill>
                <a:schemeClr val="accent6">
                  <a:lumMod val="75000"/>
                </a:schemeClr>
              </a:solidFill>
              <a:effectLst>
                <a:glow rad="127000">
                  <a:srgbClr val="FFFF00"/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Between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Luke 24:12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 verse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32,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Luke gives many details on </a:t>
            </a:r>
            <a:b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Emmaus road experience when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appears to </a:t>
            </a:r>
            <a:b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Cleopas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and his friend.  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question is: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What happened back in Jerusalem </a:t>
            </a:r>
            <a:b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u="sng" dirty="0" smtClean="0">
                <a:solidFill>
                  <a:srgbClr val="00FF99"/>
                </a:solidFill>
                <a:effectLst>
                  <a:glow rad="127000">
                    <a:srgbClr val="0000FF"/>
                  </a:glow>
                </a:effectLst>
                <a:latin typeface="Arial" pitchFamily="34" charset="0"/>
                <a:cs typeface="Arial" pitchFamily="34" charset="0"/>
              </a:rPr>
              <a:t>that da</a:t>
            </a:r>
            <a:r>
              <a:rPr lang="en-US" sz="2400" b="1" dirty="0" smtClean="0">
                <a:solidFill>
                  <a:srgbClr val="00FF99"/>
                </a:solidFill>
                <a:effectLst>
                  <a:glow rad="127000">
                    <a:srgbClr val="0000FF"/>
                  </a:glow>
                </a:effectLst>
                <a:latin typeface="Arial" pitchFamily="34" charset="0"/>
                <a:cs typeface="Arial" pitchFamily="34" charset="0"/>
              </a:rPr>
              <a:t>y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while they were in transit back and forth?  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answer is found in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Luke 24:33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… it has to do with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Peter.</a:t>
            </a:r>
            <a:b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</a:br>
            <a:endParaRPr lang="en-US" sz="11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6"/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Luke 24:</a:t>
            </a:r>
            <a:r>
              <a:rPr lang="en-US" sz="2000" b="1" u="sng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32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for context </a:t>
            </a: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conversation of the Emmaus men before leaving home]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Did not our heart burn within us while He talked with us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road, and while He opened the Scriptures to us?" </a:t>
            </a:r>
            <a:endParaRPr lang="en-US" sz="20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9606" y="200834"/>
            <a:ext cx="109314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dirty="0" smtClean="0">
                <a:ln w="190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Peter’s</a:t>
            </a:r>
            <a:r>
              <a:rPr lang="en-US" sz="4000" b="1" dirty="0" smtClean="0">
                <a:ln w="190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Two Encounters 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</a:t>
            </a:r>
            <a:r>
              <a:rPr lang="en-US" sz="2800" b="1" dirty="0" err="1" smtClean="0">
                <a:ln w="1905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con’t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&amp; the plot thickens)</a:t>
            </a:r>
            <a:endParaRPr lang="en-US" sz="4800" b="1" dirty="0">
              <a:ln w="1905">
                <a:solidFill>
                  <a:schemeClr val="tx1"/>
                </a:solidFill>
              </a:ln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Rae\Desktop\PPT Bkgds\parchment ragged edge.jp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25" y="3501008"/>
            <a:ext cx="3052675" cy="30963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34772" y="6520259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66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5" name="Picture 5" descr="C:\Users\Rae\Desktop\Yahusha appears to thom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1350623"/>
            <a:ext cx="2675159" cy="200636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1"/>
          <p:cNvSpPr txBox="1">
            <a:spLocks/>
          </p:cNvSpPr>
          <p:nvPr/>
        </p:nvSpPr>
        <p:spPr>
          <a:xfrm>
            <a:off x="9334772" y="652025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66</a:t>
            </a:fld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38286" y="1278615"/>
            <a:ext cx="968535" cy="864096"/>
            <a:chOff x="1044580" y="4049256"/>
            <a:chExt cx="968535" cy="864096"/>
          </a:xfrm>
        </p:grpSpPr>
        <p:sp>
          <p:nvSpPr>
            <p:cNvPr id="25" name="Teardrop 24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44580" y="4089266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#3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7195" y="3717032"/>
            <a:ext cx="2952328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990033"/>
                </a:solidFill>
                <a:latin typeface="Comic Sans MS" pitchFamily="66" charset="0"/>
              </a:rPr>
              <a:t>Now that we know </a:t>
            </a: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Yahusha’s </a:t>
            </a:r>
            <a:r>
              <a:rPr lang="en-US" sz="2000" dirty="0" smtClean="0">
                <a:latin typeface="Comic Sans MS" pitchFamily="66" charset="0"/>
              </a:rPr>
              <a:t>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b="1" dirty="0" smtClean="0">
                <a:latin typeface="Comic Sans MS" pitchFamily="66" charset="0"/>
              </a:rPr>
              <a:t>3</a:t>
            </a:r>
            <a:r>
              <a:rPr lang="en-US" sz="2000" b="1" baseline="30000" dirty="0" smtClean="0">
                <a:latin typeface="Comic Sans MS" pitchFamily="66" charset="0"/>
              </a:rPr>
              <a:t>rd</a:t>
            </a:r>
            <a:r>
              <a:rPr lang="en-US" sz="2000" b="1" dirty="0" smtClean="0">
                <a:latin typeface="Comic Sans MS" pitchFamily="66" charset="0"/>
              </a:rPr>
              <a:t> appearance </a:t>
            </a:r>
            <a:r>
              <a:rPr lang="en-US" sz="2000" dirty="0" smtClean="0">
                <a:latin typeface="Comic Sans MS" pitchFamily="66" charset="0"/>
              </a:rPr>
              <a:t>was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to </a:t>
            </a:r>
            <a:r>
              <a:rPr lang="en-US" sz="2000" b="1" dirty="0" smtClean="0">
                <a:latin typeface="Comic Sans MS" pitchFamily="66" charset="0"/>
              </a:rPr>
              <a:t>Peter</a:t>
            </a:r>
            <a:r>
              <a:rPr lang="en-US" sz="2000" dirty="0" smtClean="0">
                <a:latin typeface="Comic Sans MS" pitchFamily="66" charset="0"/>
              </a:rPr>
              <a:t> – after the women, and before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the Emmaus men,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would this be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a challenge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for </a:t>
            </a:r>
            <a:r>
              <a:rPr lang="en-US" sz="2000" b="1" dirty="0" smtClean="0">
                <a:solidFill>
                  <a:srgbClr val="FF3300"/>
                </a:solidFill>
                <a:latin typeface="Ravie" pitchFamily="82" charset="0"/>
              </a:rPr>
              <a:t>Enoch</a:t>
            </a:r>
            <a:r>
              <a:rPr lang="en-US" sz="2000" b="1" dirty="0" smtClean="0">
                <a:latin typeface="Comic Sans MS" pitchFamily="66" charset="0"/>
              </a:rPr>
              <a:t>? </a:t>
            </a:r>
            <a:r>
              <a:rPr lang="en-US" sz="2000" dirty="0" smtClean="0">
                <a:latin typeface="Comic Sans MS" pitchFamily="66" charset="0"/>
              </a:rPr>
              <a:t> 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14092" y="908720"/>
            <a:ext cx="7056784" cy="5878532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Luke 24:33 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 they 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[Emmaus men]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rose up that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very hour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[ereb/layil]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and returned to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Jerusalem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[night is drawing on]</a:t>
            </a: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and found the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eleven 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[including </a:t>
            </a:r>
            <a:r>
              <a:rPr lang="en-US" sz="1600" b="1" u="sng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Peter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000" b="1" dirty="0">
                <a:solidFill>
                  <a:srgbClr val="990033"/>
                </a:solidFill>
                <a:effectLst>
                  <a:glow rad="127000">
                    <a:srgbClr val="FF99CC"/>
                  </a:glow>
                </a:effectLst>
                <a:latin typeface="Comic Sans MS" pitchFamily="66" charset="0"/>
                <a:cs typeface="Arial" pitchFamily="34" charset="0"/>
              </a:rPr>
              <a:t>those who were with </a:t>
            </a:r>
            <a:r>
              <a:rPr lang="en-US" sz="2000" b="1" dirty="0" smtClean="0">
                <a:solidFill>
                  <a:srgbClr val="990033"/>
                </a:solidFill>
                <a:effectLst>
                  <a:glow rad="127000">
                    <a:srgbClr val="FF99CC"/>
                  </a:glow>
                </a:effectLst>
                <a:latin typeface="Comic Sans MS" pitchFamily="66" charset="0"/>
                <a:cs typeface="Arial" pitchFamily="34" charset="0"/>
              </a:rPr>
              <a:t>them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gathered together</a:t>
            </a:r>
            <a:r>
              <a:rPr lang="en-US" sz="2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[Mary </a:t>
            </a:r>
            <a:r>
              <a:rPr lang="en-US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agdalene </a:t>
            </a:r>
            <a:r>
              <a:rPr lang="en-US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&amp; the sunrise women for sure</a:t>
            </a:r>
            <a:r>
              <a:rPr lang="en-US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],</a:t>
            </a:r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34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[the women confirm]</a:t>
            </a:r>
            <a:r>
              <a:rPr lang="en-US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saying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“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is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risen indeed,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and has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pp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eared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US" sz="2000" b="1" u="sng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to Simon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 [Peter]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!”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That’s the first witness that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Yahusha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met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Peter.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b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Is there a 2</a:t>
            </a:r>
            <a:r>
              <a:rPr lang="en-US" sz="20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witness?</a:t>
            </a:r>
            <a:b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en-US" sz="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8"/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Cor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15:4-5 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[Paul]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…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that He was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buried [14</a:t>
            </a:r>
            <a:r>
              <a:rPr lang="en-US" sz="20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], 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and that He rose again the third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day [Sabbath-17</a:t>
            </a:r>
            <a:r>
              <a:rPr lang="en-US" sz="20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] 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according to the Scriptures, 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and that He was seen by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Cephas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Arial" pitchFamily="34" charset="0"/>
                <a:cs typeface="Arial" pitchFamily="34" charset="0"/>
              </a:rPr>
              <a:t>Peter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on-Wave Sheaf-18</a:t>
            </a:r>
            <a:r>
              <a:rPr lang="en-US" sz="20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], 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then by the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twelve.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8"/>
            </a:pPr>
            <a:endParaRPr lang="en-US" sz="2000" b="1" dirty="0" smtClean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03797" y="204432"/>
            <a:ext cx="84032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dirty="0" smtClean="0">
                <a:ln w="190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Peter’s</a:t>
            </a:r>
            <a:r>
              <a:rPr lang="en-US" sz="4000" b="1" dirty="0" smtClean="0">
                <a:ln w="190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Two Encounters 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(conclusion)</a:t>
            </a:r>
            <a:endParaRPr lang="en-US" sz="4800" b="1" dirty="0">
              <a:ln w="1905">
                <a:solidFill>
                  <a:schemeClr val="tx1"/>
                </a:solidFill>
              </a:ln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39" name="Picture 2" descr="C:\Users\Rae\Desktop\emmaus back to jerus at n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433" y="204432"/>
            <a:ext cx="2212736" cy="1506231"/>
          </a:xfrm>
          <a:prstGeom prst="ellipse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171199" y="5669681"/>
            <a:ext cx="608610" cy="611136"/>
            <a:chOff x="333772" y="3284984"/>
            <a:chExt cx="864096" cy="864096"/>
          </a:xfrm>
        </p:grpSpPr>
        <p:sp>
          <p:nvSpPr>
            <p:cNvPr id="43" name="Teardrop 42"/>
            <p:cNvSpPr/>
            <p:nvPr/>
          </p:nvSpPr>
          <p:spPr>
            <a:xfrm>
              <a:off x="333772" y="3284984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5726" y="3324994"/>
              <a:ext cx="680859" cy="6075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28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45" name="Content Placeholder 6"/>
          <p:cNvSpPr txBox="1">
            <a:spLocks/>
          </p:cNvSpPr>
          <p:nvPr/>
        </p:nvSpPr>
        <p:spPr>
          <a:xfrm>
            <a:off x="3961801" y="5956616"/>
            <a:ext cx="5616624" cy="784384"/>
          </a:xfrm>
          <a:prstGeom prst="flowChartPunchedTap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prstTxWarp prst="textWave2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 Back to the Summary Chart!</a:t>
            </a:r>
            <a:r>
              <a:rPr lang="en-US" sz="1600" b="1" dirty="0" smtClean="0">
                <a:solidFill>
                  <a:srgbClr val="BCFFDE"/>
                </a:solidFill>
                <a:latin typeface="Comic Sans MS" pitchFamily="66" charset="0"/>
                <a:cs typeface="Calibri" pitchFamily="34" charset="0"/>
              </a:rPr>
              <a:t>    </a:t>
            </a:r>
            <a:endParaRPr lang="en-US" sz="1600" b="1" dirty="0">
              <a:solidFill>
                <a:srgbClr val="BCFFDE"/>
              </a:solidFill>
              <a:latin typeface="Comic Sans MS" pitchFamily="66" charset="0"/>
              <a:cs typeface="Calibri" pitchFamily="34" charset="0"/>
            </a:endParaRPr>
          </a:p>
        </p:txBody>
      </p:sp>
      <p:pic>
        <p:nvPicPr>
          <p:cNvPr id="19" name="Picture 10" descr="C:\Users\Rae\Desktop\White men puzzle 6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19" y="1844824"/>
            <a:ext cx="2776889" cy="156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126860" y="2960370"/>
            <a:ext cx="18083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Peter’s 2</a:t>
            </a:r>
            <a:r>
              <a:rPr lang="en-US" sz="2000" b="1" cap="none" spc="0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nd</a:t>
            </a:r>
            <a:r>
              <a:rPr lang="en-U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visit to the tomb is now confirmed!</a:t>
            </a:r>
            <a:endParaRPr lang="en-U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1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520259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67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Content Placeholder 6"/>
          <p:cNvSpPr txBox="1">
            <a:spLocks/>
          </p:cNvSpPr>
          <p:nvPr/>
        </p:nvSpPr>
        <p:spPr>
          <a:xfrm>
            <a:off x="0" y="332657"/>
            <a:ext cx="12192124" cy="5760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Summary: 5</a:t>
            </a:r>
            <a:r>
              <a:rPr lang="en-US" sz="3200" b="1" baseline="30000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th</a:t>
            </a: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 Resurrection </a:t>
            </a:r>
            <a:r>
              <a:rPr lang="en-US" sz="3200" b="1" dirty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Witness with </a:t>
            </a:r>
            <a:r>
              <a:rPr lang="en-US" sz="3200" b="1" dirty="0" err="1">
                <a:solidFill>
                  <a:srgbClr val="BCFFDE"/>
                </a:solidFill>
                <a:latin typeface="Comic Sans MS" pitchFamily="66" charset="0"/>
                <a:cs typeface="Calibri" pitchFamily="34" charset="0"/>
              </a:rPr>
              <a:t>Cleopas</a:t>
            </a:r>
            <a:r>
              <a:rPr lang="en-US" sz="3200" b="1" dirty="0">
                <a:solidFill>
                  <a:srgbClr val="BCFFDE"/>
                </a:solidFill>
                <a:latin typeface="Comic Sans MS" pitchFamily="66" charset="0"/>
                <a:cs typeface="Calibri" pitchFamily="34" charset="0"/>
              </a:rPr>
              <a:t> &amp; Friend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864905"/>
              </p:ext>
            </p:extLst>
          </p:nvPr>
        </p:nvGraphicFramePr>
        <p:xfrm>
          <a:off x="405780" y="1268760"/>
          <a:ext cx="8820980" cy="235501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02621"/>
                <a:gridCol w="1102621"/>
                <a:gridCol w="1102621"/>
                <a:gridCol w="1102621"/>
                <a:gridCol w="551312"/>
                <a:gridCol w="551312"/>
                <a:gridCol w="551312"/>
                <a:gridCol w="551312"/>
                <a:gridCol w="551312"/>
                <a:gridCol w="551312"/>
                <a:gridCol w="551312"/>
                <a:gridCol w="551312"/>
              </a:tblGrid>
              <a:tr h="67383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– Sabbath Day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 smtClean="0">
                          <a:latin typeface="Comic Sans MS" pitchFamily="66" charset="0"/>
                        </a:rPr>
                        <a:t>]</a:t>
                      </a:r>
                      <a:br>
                        <a:rPr lang="en-US" sz="1400" baseline="0" dirty="0" smtClean="0">
                          <a:latin typeface="Comic Sans MS" pitchFamily="66" charset="0"/>
                        </a:rPr>
                      </a:b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rgbClr val="002060">
                                <a:alpha val="64000"/>
                              </a:srgbClr>
                            </a:glow>
                          </a:effectLst>
                          <a:latin typeface="Comic Sans MS" pitchFamily="66" charset="0"/>
                        </a:rPr>
                        <a:t>RESURRECTION DAY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[Sunday 18</a:t>
                      </a:r>
                      <a:r>
                        <a:rPr lang="en-US" sz="14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] &amp; </a:t>
                      </a:r>
                      <a:r>
                        <a:rPr lang="en-US" sz="16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ASCENSION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/>
                      </a:r>
                      <a:br>
                        <a:rPr lang="en-US" sz="14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WAVE SHEAF FESTIVAL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12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600" baseline="0" dirty="0" smtClean="0">
                          <a:latin typeface="Comic Sans MS" pitchFamily="66" charset="0"/>
                        </a:rPr>
                        <a:t>          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FF00FF"/>
                        </a:gs>
                        <a:gs pos="16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9000">
                          <a:srgbClr val="FF9999"/>
                        </a:gs>
                        <a:gs pos="27000">
                          <a:srgbClr val="FF0066"/>
                        </a:gs>
                        <a:gs pos="59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>
                      <a:gsLst>
                        <a:gs pos="68000">
                          <a:srgbClr val="FFF200"/>
                        </a:gs>
                        <a:gs pos="93000">
                          <a:srgbClr val="FF7A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7000">
                          <a:srgbClr val="FF7A00"/>
                        </a:gs>
                        <a:gs pos="31000">
                          <a:srgbClr val="FF0300"/>
                        </a:gs>
                        <a:gs pos="68000">
                          <a:srgbClr val="002060"/>
                        </a:gs>
                        <a:gs pos="53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863252" y="2474134"/>
            <a:ext cx="3384376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Approx. 4</a:t>
            </a:r>
            <a:r>
              <a:rPr lang="en-US" sz="1600" b="1" baseline="30000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th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 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Roman Watch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300</a:t>
            </a:r>
            <a:r>
              <a:rPr lang="en-US" sz="12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AM</a:t>
            </a:r>
            <a:endParaRPr lang="en-US" sz="16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itchFamily="66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05780" y="1196008"/>
            <a:ext cx="0" cy="2641966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98268" y="1196752"/>
            <a:ext cx="18002" cy="264122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4273892" y="2685167"/>
            <a:ext cx="82479" cy="1247889"/>
          </a:xfrm>
          <a:custGeom>
            <a:avLst/>
            <a:gdLst>
              <a:gd name="connsiteX0" fmla="*/ 41839 w 82479"/>
              <a:gd name="connsiteY0" fmla="*/ 0 h 762000"/>
              <a:gd name="connsiteX1" fmla="*/ 31679 w 82479"/>
              <a:gd name="connsiteY1" fmla="*/ 50800 h 762000"/>
              <a:gd name="connsiteX2" fmla="*/ 1199 w 82479"/>
              <a:gd name="connsiteY2" fmla="*/ 71120 h 762000"/>
              <a:gd name="connsiteX3" fmla="*/ 11359 w 82479"/>
              <a:gd name="connsiteY3" fmla="*/ 101600 h 762000"/>
              <a:gd name="connsiteX4" fmla="*/ 82479 w 82479"/>
              <a:gd name="connsiteY4" fmla="*/ 132080 h 762000"/>
              <a:gd name="connsiteX5" fmla="*/ 72319 w 82479"/>
              <a:gd name="connsiteY5" fmla="*/ 172720 h 762000"/>
              <a:gd name="connsiteX6" fmla="*/ 31679 w 82479"/>
              <a:gd name="connsiteY6" fmla="*/ 233680 h 762000"/>
              <a:gd name="connsiteX7" fmla="*/ 41839 w 82479"/>
              <a:gd name="connsiteY7" fmla="*/ 264160 h 762000"/>
              <a:gd name="connsiteX8" fmla="*/ 72319 w 82479"/>
              <a:gd name="connsiteY8" fmla="*/ 294640 h 762000"/>
              <a:gd name="connsiteX9" fmla="*/ 62159 w 82479"/>
              <a:gd name="connsiteY9" fmla="*/ 335280 h 762000"/>
              <a:gd name="connsiteX10" fmla="*/ 21519 w 82479"/>
              <a:gd name="connsiteY10" fmla="*/ 396240 h 762000"/>
              <a:gd name="connsiteX11" fmla="*/ 41839 w 82479"/>
              <a:gd name="connsiteY11" fmla="*/ 426720 h 762000"/>
              <a:gd name="connsiteX12" fmla="*/ 72319 w 82479"/>
              <a:gd name="connsiteY12" fmla="*/ 447040 h 762000"/>
              <a:gd name="connsiteX13" fmla="*/ 41839 w 82479"/>
              <a:gd name="connsiteY13" fmla="*/ 548640 h 762000"/>
              <a:gd name="connsiteX14" fmla="*/ 51999 w 82479"/>
              <a:gd name="connsiteY14" fmla="*/ 640080 h 762000"/>
              <a:gd name="connsiteX15" fmla="*/ 31679 w 82479"/>
              <a:gd name="connsiteY15" fmla="*/ 670560 h 762000"/>
              <a:gd name="connsiteX16" fmla="*/ 41839 w 82479"/>
              <a:gd name="connsiteY16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79" h="762000">
                <a:moveTo>
                  <a:pt x="41839" y="0"/>
                </a:moveTo>
                <a:cubicBezTo>
                  <a:pt x="38452" y="16933"/>
                  <a:pt x="40247" y="35807"/>
                  <a:pt x="31679" y="50800"/>
                </a:cubicBezTo>
                <a:cubicBezTo>
                  <a:pt x="25621" y="61402"/>
                  <a:pt x="5734" y="59783"/>
                  <a:pt x="1199" y="71120"/>
                </a:cubicBezTo>
                <a:cubicBezTo>
                  <a:pt x="-2778" y="81064"/>
                  <a:pt x="3786" y="94027"/>
                  <a:pt x="11359" y="101600"/>
                </a:cubicBezTo>
                <a:cubicBezTo>
                  <a:pt x="23914" y="114155"/>
                  <a:pt x="64263" y="126008"/>
                  <a:pt x="82479" y="132080"/>
                </a:cubicBezTo>
                <a:cubicBezTo>
                  <a:pt x="79092" y="145627"/>
                  <a:pt x="79247" y="160596"/>
                  <a:pt x="72319" y="172720"/>
                </a:cubicBezTo>
                <a:cubicBezTo>
                  <a:pt x="11434" y="279268"/>
                  <a:pt x="63400" y="138516"/>
                  <a:pt x="31679" y="233680"/>
                </a:cubicBezTo>
                <a:cubicBezTo>
                  <a:pt x="35066" y="243840"/>
                  <a:pt x="35898" y="255249"/>
                  <a:pt x="41839" y="264160"/>
                </a:cubicBezTo>
                <a:cubicBezTo>
                  <a:pt x="49809" y="276115"/>
                  <a:pt x="68372" y="280824"/>
                  <a:pt x="72319" y="294640"/>
                </a:cubicBezTo>
                <a:cubicBezTo>
                  <a:pt x="76155" y="308066"/>
                  <a:pt x="68404" y="322791"/>
                  <a:pt x="62159" y="335280"/>
                </a:cubicBezTo>
                <a:cubicBezTo>
                  <a:pt x="51237" y="357123"/>
                  <a:pt x="21519" y="396240"/>
                  <a:pt x="21519" y="396240"/>
                </a:cubicBezTo>
                <a:cubicBezTo>
                  <a:pt x="28292" y="406400"/>
                  <a:pt x="33205" y="418086"/>
                  <a:pt x="41839" y="426720"/>
                </a:cubicBezTo>
                <a:cubicBezTo>
                  <a:pt x="50473" y="435354"/>
                  <a:pt x="69670" y="435120"/>
                  <a:pt x="72319" y="447040"/>
                </a:cubicBezTo>
                <a:cubicBezTo>
                  <a:pt x="83215" y="496073"/>
                  <a:pt x="63825" y="515660"/>
                  <a:pt x="41839" y="548640"/>
                </a:cubicBezTo>
                <a:cubicBezTo>
                  <a:pt x="58772" y="599440"/>
                  <a:pt x="72319" y="599440"/>
                  <a:pt x="51999" y="640080"/>
                </a:cubicBezTo>
                <a:cubicBezTo>
                  <a:pt x="46538" y="651002"/>
                  <a:pt x="38452" y="660400"/>
                  <a:pt x="31679" y="670560"/>
                </a:cubicBezTo>
                <a:cubicBezTo>
                  <a:pt x="48265" y="720317"/>
                  <a:pt x="41839" y="690330"/>
                  <a:pt x="41839" y="762000"/>
                </a:cubicBezTo>
              </a:path>
            </a:pathLst>
          </a:custGeom>
          <a:ln w="38100">
            <a:solidFill>
              <a:srgbClr val="7030A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710036" y="4104654"/>
            <a:ext cx="2516611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dirty="0" err="1" smtClean="0">
                <a:latin typeface="Comic Sans MS" pitchFamily="66" charset="0"/>
              </a:rPr>
              <a:t>Cleopas</a:t>
            </a:r>
            <a:r>
              <a:rPr lang="en-US" sz="1600" dirty="0" smtClean="0">
                <a:latin typeface="Comic Sans MS" pitchFamily="66" charset="0"/>
              </a:rPr>
              <a:t> &amp; friend are met by 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1600" dirty="0" smtClean="0">
                <a:latin typeface="Comic Sans MS" pitchFamily="66" charset="0"/>
              </a:rPr>
              <a:t> on the way back to Emmaus.  He dines with them 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and disappears quickly.  </a:t>
            </a:r>
            <a:endParaRPr lang="en-US" sz="1600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76135" y="5486680"/>
            <a:ext cx="350158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Comic Sans MS" pitchFamily="66" charset="0"/>
              </a:rPr>
              <a:t>Yahusha’s 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5</a:t>
            </a:r>
            <a:r>
              <a:rPr lang="en-US" sz="1600" b="1" baseline="30000" dirty="0" smtClean="0">
                <a:solidFill>
                  <a:srgbClr val="0070C0"/>
                </a:solidFill>
                <a:latin typeface="Comic Sans MS" pitchFamily="66" charset="0"/>
              </a:rPr>
              <a:t>th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600" dirty="0">
                <a:latin typeface="Comic Sans MS" pitchFamily="66" charset="0"/>
              </a:rPr>
              <a:t>appearance was </a:t>
            </a:r>
            <a:r>
              <a:rPr lang="en-US" sz="1600" dirty="0" smtClean="0">
                <a:latin typeface="Comic Sans MS" pitchFamily="66" charset="0"/>
              </a:rPr>
              <a:t>to the disciples as well as others </a:t>
            </a:r>
            <a:r>
              <a:rPr lang="en-US" sz="1600" u="sng" dirty="0" smtClean="0">
                <a:latin typeface="Comic Sans MS" pitchFamily="66" charset="0"/>
              </a:rPr>
              <a:t>that same ni</a:t>
            </a:r>
            <a:r>
              <a:rPr lang="en-US" sz="1600" dirty="0" smtClean="0">
                <a:latin typeface="Comic Sans MS" pitchFamily="66" charset="0"/>
              </a:rPr>
              <a:t>g</a:t>
            </a:r>
            <a:r>
              <a:rPr lang="en-US" sz="1600" u="sng" dirty="0" smtClean="0">
                <a:latin typeface="Comic Sans MS" pitchFamily="66" charset="0"/>
              </a:rPr>
              <a:t>ht of Wave Sheaf da</a:t>
            </a:r>
            <a:r>
              <a:rPr lang="en-US" sz="1600" dirty="0" smtClean="0">
                <a:latin typeface="Comic Sans MS" pitchFamily="66" charset="0"/>
              </a:rPr>
              <a:t>y.  </a:t>
            </a:r>
            <a:r>
              <a:rPr lang="en-US" sz="1600" dirty="0" smtClean="0">
                <a:solidFill>
                  <a:srgbClr val="663300"/>
                </a:solidFill>
                <a:latin typeface="Comic Sans MS" pitchFamily="66" charset="0"/>
              </a:rPr>
              <a:t>**</a:t>
            </a:r>
            <a:r>
              <a:rPr lang="en-US" sz="1600" b="1" u="sng" dirty="0" smtClean="0">
                <a:solidFill>
                  <a:srgbClr val="663300"/>
                </a:solidFill>
                <a:latin typeface="Comic Sans MS" pitchFamily="66" charset="0"/>
              </a:rPr>
              <a:t>However</a:t>
            </a:r>
            <a:r>
              <a:rPr lang="en-US" sz="1600" dirty="0" smtClean="0">
                <a:solidFill>
                  <a:srgbClr val="663300"/>
                </a:solidFill>
                <a:latin typeface="Comic Sans MS" pitchFamily="66" charset="0"/>
              </a:rPr>
              <a:t>:  Thomas had left </a:t>
            </a:r>
            <a:br>
              <a:rPr lang="en-US" sz="1600" dirty="0" smtClean="0">
                <a:solidFill>
                  <a:srgbClr val="663300"/>
                </a:solidFill>
                <a:latin typeface="Comic Sans MS" pitchFamily="66" charset="0"/>
              </a:rPr>
            </a:br>
            <a:r>
              <a:rPr lang="en-US" sz="1600" dirty="0" smtClean="0">
                <a:solidFill>
                  <a:srgbClr val="663300"/>
                </a:solidFill>
                <a:latin typeface="Comic Sans MS" pitchFamily="66" charset="0"/>
              </a:rPr>
              <a:t>before 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1600" dirty="0" smtClean="0">
                <a:solidFill>
                  <a:srgbClr val="663300"/>
                </a:solidFill>
                <a:latin typeface="Comic Sans MS" pitchFamily="66" charset="0"/>
              </a:rPr>
              <a:t> arrived.</a:t>
            </a:r>
            <a:endParaRPr lang="en-US" dirty="0"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57" name="Sun 56"/>
          <p:cNvSpPr/>
          <p:nvPr/>
        </p:nvSpPr>
        <p:spPr>
          <a:xfrm>
            <a:off x="6783808" y="2526804"/>
            <a:ext cx="432048" cy="437211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00206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" name="Left Bracket 58"/>
          <p:cNvSpPr/>
          <p:nvPr/>
        </p:nvSpPr>
        <p:spPr>
          <a:xfrm rot="16200000">
            <a:off x="6521119" y="3564278"/>
            <a:ext cx="199273" cy="332607"/>
          </a:xfrm>
          <a:prstGeom prst="leftBracket">
            <a:avLst>
              <a:gd name="adj" fmla="val 54340"/>
            </a:avLst>
          </a:prstGeom>
          <a:gradFill flip="none" rotWithShape="1">
            <a:gsLst>
              <a:gs pos="10000">
                <a:srgbClr val="FFC000"/>
              </a:gs>
              <a:gs pos="77000">
                <a:srgbClr val="FFFF00"/>
              </a:gs>
            </a:gsLst>
            <a:lin ang="5400000" scaled="1"/>
            <a:tileRect/>
          </a:gradFill>
          <a:ln w="19050">
            <a:solidFill>
              <a:srgbClr val="996633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7000036" y="3030048"/>
            <a:ext cx="0" cy="898634"/>
          </a:xfrm>
          <a:prstGeom prst="line">
            <a:avLst/>
          </a:prstGeom>
          <a:ln w="38100">
            <a:solidFill>
              <a:srgbClr val="FF3300"/>
            </a:solidFill>
            <a:headEnd type="diamond" w="med" len="med"/>
            <a:tailEnd type="diamond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7173" y="3857431"/>
            <a:ext cx="999247" cy="1462475"/>
          </a:xfrm>
          <a:prstGeom prst="ellipse">
            <a:avLst/>
          </a:prstGeom>
          <a:ln>
            <a:noFill/>
          </a:ln>
          <a:effectLst>
            <a:glow rad="139700">
              <a:srgbClr val="663300">
                <a:alpha val="63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4995" y="4079195"/>
            <a:ext cx="703544" cy="1441485"/>
          </a:xfrm>
          <a:prstGeom prst="ellipse">
            <a:avLst/>
          </a:prstGeom>
          <a:ln>
            <a:noFill/>
          </a:ln>
          <a:effectLst>
            <a:glow rad="139700">
              <a:srgbClr val="663300">
                <a:alpha val="63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Left Bracket 66"/>
          <p:cNvSpPr/>
          <p:nvPr/>
        </p:nvSpPr>
        <p:spPr>
          <a:xfrm rot="16200000">
            <a:off x="6909005" y="3499270"/>
            <a:ext cx="184905" cy="428796"/>
          </a:xfrm>
          <a:prstGeom prst="leftBracket">
            <a:avLst>
              <a:gd name="adj" fmla="val 36110"/>
            </a:avLst>
          </a:prstGeom>
          <a:gradFill flip="none" rotWithShape="1">
            <a:gsLst>
              <a:gs pos="75000">
                <a:srgbClr val="663300"/>
              </a:gs>
              <a:gs pos="0">
                <a:srgbClr val="FFFF00"/>
              </a:gs>
              <a:gs pos="31000">
                <a:srgbClr val="FF3300"/>
              </a:gs>
            </a:gsLst>
            <a:lin ang="5400000" scaled="1"/>
            <a:tileRect/>
          </a:gradFill>
          <a:ln w="19050">
            <a:solidFill>
              <a:srgbClr val="996633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058408" y="4614171"/>
            <a:ext cx="216024" cy="185766"/>
          </a:xfrm>
          <a:prstGeom prst="ellipse">
            <a:avLst/>
          </a:prstGeom>
          <a:solidFill>
            <a:srgbClr val="996633"/>
          </a:solidFill>
          <a:ln>
            <a:solidFill>
              <a:srgbClr val="990033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6166420" y="3800746"/>
            <a:ext cx="344146" cy="456158"/>
          </a:xfrm>
          <a:prstGeom prst="straightConnector1">
            <a:avLst/>
          </a:prstGeom>
          <a:ln w="38100">
            <a:solidFill>
              <a:srgbClr val="996633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823420" y="3830218"/>
            <a:ext cx="336017" cy="719517"/>
          </a:xfrm>
          <a:prstGeom prst="straightConnector1">
            <a:avLst/>
          </a:prstGeom>
          <a:ln w="38100">
            <a:solidFill>
              <a:srgbClr val="996633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C:\Users\Rae\Desktop\emmaus back to jerus at n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72" y="5681421"/>
            <a:ext cx="1335540" cy="909115"/>
          </a:xfrm>
          <a:prstGeom prst="ellipse">
            <a:avLst/>
          </a:prstGeom>
          <a:ln>
            <a:noFill/>
          </a:ln>
          <a:effectLst>
            <a:glow rad="152400">
              <a:srgbClr val="FFFF99">
                <a:alpha val="74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/>
          <p:cNvSpPr/>
          <p:nvPr/>
        </p:nvSpPr>
        <p:spPr>
          <a:xfrm>
            <a:off x="5723220" y="5289847"/>
            <a:ext cx="6703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cap="none" spc="150" dirty="0" smtClean="0">
                <a:ln w="11430">
                  <a:solidFill>
                    <a:srgbClr val="996633"/>
                  </a:solidFill>
                </a:ln>
                <a:solidFill>
                  <a:srgbClr val="663300"/>
                </a:solidFill>
                <a:effectLst>
                  <a:glow rad="127000">
                    <a:srgbClr val="FFFF99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#4</a:t>
            </a:r>
            <a:endParaRPr lang="en-US" sz="2400" b="1" cap="none" spc="150" dirty="0">
              <a:ln w="11430">
                <a:solidFill>
                  <a:srgbClr val="996633"/>
                </a:solidFill>
              </a:ln>
              <a:solidFill>
                <a:srgbClr val="663300"/>
              </a:solidFill>
              <a:effectLst>
                <a:glow rad="127000">
                  <a:srgbClr val="FFFF99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3" name="Left Bracket 82"/>
          <p:cNvSpPr/>
          <p:nvPr/>
        </p:nvSpPr>
        <p:spPr>
          <a:xfrm rot="16200000">
            <a:off x="7352281" y="3493895"/>
            <a:ext cx="184905" cy="428796"/>
          </a:xfrm>
          <a:prstGeom prst="leftBracket">
            <a:avLst>
              <a:gd name="adj" fmla="val 36110"/>
            </a:avLst>
          </a:prstGeom>
          <a:gradFill flip="none" rotWithShape="1">
            <a:gsLst>
              <a:gs pos="47000">
                <a:srgbClr val="002060"/>
              </a:gs>
              <a:gs pos="21000">
                <a:srgbClr val="663300"/>
              </a:gs>
              <a:gs pos="8000">
                <a:srgbClr val="FF3300"/>
              </a:gs>
            </a:gsLst>
            <a:lin ang="5400000" scaled="1"/>
            <a:tileRect/>
          </a:gradFill>
          <a:ln w="19050">
            <a:solidFill>
              <a:schemeClr val="bg1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6787059" y="3730581"/>
            <a:ext cx="744756" cy="1950840"/>
          </a:xfrm>
          <a:prstGeom prst="straightConnector1">
            <a:avLst/>
          </a:prstGeom>
          <a:ln w="38100">
            <a:solidFill>
              <a:srgbClr val="996633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606580" y="3717033"/>
            <a:ext cx="3347171" cy="1715426"/>
            <a:chOff x="7606580" y="3717033"/>
            <a:chExt cx="3347171" cy="1715426"/>
          </a:xfrm>
        </p:grpSpPr>
        <p:pic>
          <p:nvPicPr>
            <p:cNvPr id="42" name="Picture 12" descr="C:\Users\Rae\Desktop\Yah appears to 10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6580" y="3717033"/>
              <a:ext cx="3347171" cy="1715426"/>
            </a:xfrm>
            <a:prstGeom prst="ellipse">
              <a:avLst/>
            </a:prstGeom>
            <a:ln>
              <a:noFill/>
            </a:ln>
            <a:effectLst>
              <a:glow rad="190500">
                <a:schemeClr val="accent3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45"/>
            <p:cNvSpPr/>
            <p:nvPr/>
          </p:nvSpPr>
          <p:spPr>
            <a:xfrm>
              <a:off x="9096444" y="4950336"/>
              <a:ext cx="6703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>
                    <a:solidFill>
                      <a:srgbClr val="FFFF99"/>
                    </a:solidFill>
                  </a:ln>
                  <a:solidFill>
                    <a:schemeClr val="bg1"/>
                  </a:solidFill>
                  <a:effectLst>
                    <a:glow rad="127000">
                      <a:srgbClr val="002060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#5</a:t>
              </a:r>
              <a:endParaRPr lang="en-US" sz="2400" b="1" cap="none" spc="150" dirty="0">
                <a:ln w="11430">
                  <a:solidFill>
                    <a:srgbClr val="FFFF99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358108" y="5733256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They return immediately to “the eleven” &amp; hear Peter has seen their Master as well.</a:t>
            </a:r>
            <a:endParaRPr lang="en-US" sz="1600" dirty="0">
              <a:solidFill>
                <a:srgbClr val="990033"/>
              </a:solidFill>
              <a:latin typeface="Comic Sans MS" pitchFamily="66" charset="0"/>
            </a:endParaRPr>
          </a:p>
        </p:txBody>
      </p:sp>
      <p:pic>
        <p:nvPicPr>
          <p:cNvPr id="38" name="Picture 2" descr="C:\Users\Rae\Desktop\PPT Bkgds\parchment ragged edge.jp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767" y="1378556"/>
            <a:ext cx="1882317" cy="27260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273849" y="1384811"/>
            <a:ext cx="1773933" cy="26007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Ravie" pitchFamily="82" charset="0"/>
              </a:rPr>
              <a:t>Enoch</a:t>
            </a:r>
            <a:r>
              <a:rPr lang="en-US" sz="2400" b="1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Ravie" pitchFamily="82" charset="0"/>
              </a:rPr>
              <a:t>!</a:t>
            </a:r>
            <a:endParaRPr lang="en-US" sz="2400" dirty="0" smtClean="0">
              <a:solidFill>
                <a:srgbClr val="990033"/>
              </a:solidFill>
              <a:effectLst>
                <a:glow rad="127000">
                  <a:srgbClr val="FFFF99"/>
                </a:glow>
              </a:effectLst>
              <a:latin typeface="Ravie" pitchFamily="82" charset="0"/>
            </a:endParaRPr>
          </a:p>
          <a:p>
            <a:pPr algn="ctr"/>
            <a:endParaRPr lang="en-US" sz="700" dirty="0">
              <a:solidFill>
                <a:srgbClr val="99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That is 5 witnesses up to, and within, the night of Abib 18</a:t>
            </a:r>
            <a:r>
              <a:rPr lang="en-US" sz="2200" baseline="30000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!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766820" y="1268760"/>
            <a:ext cx="608610" cy="611136"/>
            <a:chOff x="333772" y="3284984"/>
            <a:chExt cx="864096" cy="864096"/>
          </a:xfrm>
        </p:grpSpPr>
        <p:sp>
          <p:nvSpPr>
            <p:cNvPr id="36" name="Teardrop 35"/>
            <p:cNvSpPr/>
            <p:nvPr/>
          </p:nvSpPr>
          <p:spPr>
            <a:xfrm>
              <a:off x="333772" y="3284984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55726" y="3324994"/>
              <a:ext cx="680859" cy="6075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28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9262764" y="1147074"/>
            <a:ext cx="0" cy="2641966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Left Arrow Callout 43"/>
          <p:cNvSpPr/>
          <p:nvPr/>
        </p:nvSpPr>
        <p:spPr>
          <a:xfrm>
            <a:off x="7256555" y="2574363"/>
            <a:ext cx="2373870" cy="369332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FF3300">
              <a:alpha val="57000"/>
            </a:srgbClr>
          </a:solidFill>
          <a:ln w="38100">
            <a:solidFill>
              <a:srgbClr val="FF3300"/>
            </a:solidFill>
          </a:ln>
          <a:effectLst>
            <a:glow rad="88900">
              <a:srgbClr val="002060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602</a:t>
            </a:r>
            <a:r>
              <a:rPr lang="en-US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</a:t>
            </a:r>
            <a:r>
              <a:rPr lang="en-US" sz="1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 </a:t>
            </a:r>
            <a:r>
              <a:rPr lang="en-US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unset</a:t>
            </a:r>
            <a:endParaRPr lang="en-US" sz="2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47" name="Left Brace 46"/>
          <p:cNvSpPr/>
          <p:nvPr/>
        </p:nvSpPr>
        <p:spPr>
          <a:xfrm rot="16200000">
            <a:off x="7929282" y="3377291"/>
            <a:ext cx="496879" cy="979049"/>
          </a:xfrm>
          <a:prstGeom prst="leftBrace">
            <a:avLst>
              <a:gd name="adj1" fmla="val 49107"/>
              <a:gd name="adj2" fmla="val 65641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6"/>
          <p:cNvSpPr txBox="1">
            <a:spLocks/>
          </p:cNvSpPr>
          <p:nvPr/>
        </p:nvSpPr>
        <p:spPr>
          <a:xfrm rot="20700000">
            <a:off x="168054" y="3797784"/>
            <a:ext cx="3456383" cy="784384"/>
          </a:xfrm>
          <a:prstGeom prst="flowChartPunchedTap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prstTxWarp prst="textWave2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What about </a:t>
            </a:r>
            <a:r>
              <a:rPr lang="en-US" sz="1600" b="1" dirty="0" smtClean="0">
                <a:solidFill>
                  <a:srgbClr val="BCFFDE"/>
                </a:solidFill>
                <a:latin typeface="Comic Sans MS" pitchFamily="66" charset="0"/>
                <a:cs typeface="Calibri" pitchFamily="34" charset="0"/>
              </a:rPr>
              <a:t>John?…    </a:t>
            </a:r>
            <a:endParaRPr lang="en-US" sz="1600" b="1" dirty="0">
              <a:solidFill>
                <a:srgbClr val="BCFFDE"/>
              </a:solidFill>
              <a:latin typeface="Comic Sans MS" pitchFamily="66" charset="0"/>
              <a:cs typeface="Calibri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5086300" y="2526804"/>
            <a:ext cx="1650" cy="1358404"/>
          </a:xfrm>
          <a:prstGeom prst="line">
            <a:avLst/>
          </a:prstGeom>
          <a:ln w="38100">
            <a:solidFill>
              <a:srgbClr val="FF33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un 53"/>
          <p:cNvSpPr/>
          <p:nvPr/>
        </p:nvSpPr>
        <p:spPr>
          <a:xfrm>
            <a:off x="4871926" y="2079780"/>
            <a:ext cx="432048" cy="437211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5" name="Left Arrow Callout 54"/>
          <p:cNvSpPr/>
          <p:nvPr/>
        </p:nvSpPr>
        <p:spPr>
          <a:xfrm>
            <a:off x="5334657" y="2113111"/>
            <a:ext cx="1695859" cy="307777"/>
          </a:xfrm>
          <a:prstGeom prst="leftArrowCallout">
            <a:avLst>
              <a:gd name="adj1" fmla="val 29216"/>
              <a:gd name="adj2" fmla="val 26312"/>
              <a:gd name="adj3" fmla="val 26316"/>
              <a:gd name="adj4" fmla="val 85526"/>
            </a:avLst>
          </a:prstGeom>
          <a:solidFill>
            <a:srgbClr val="FFFF99">
              <a:alpha val="57000"/>
            </a:srgbClr>
          </a:solidFill>
          <a:ln w="38100">
            <a:solidFill>
              <a:srgbClr val="FF3300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520</a:t>
            </a:r>
            <a:r>
              <a:rPr lang="en-US" sz="11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 </a:t>
            </a:r>
            <a:r>
              <a:rPr lang="en-US" sz="14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sz="14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unrise</a:t>
            </a:r>
            <a:endParaRPr lang="en-US" sz="16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60" name="Left Arrow Callout 59"/>
          <p:cNvSpPr/>
          <p:nvPr/>
        </p:nvSpPr>
        <p:spPr>
          <a:xfrm flipH="1">
            <a:off x="2519207" y="1939983"/>
            <a:ext cx="2160240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7030A0">
              <a:alpha val="57000"/>
            </a:srgbClr>
          </a:solidFill>
          <a:ln w="38100">
            <a:solidFill>
              <a:srgbClr val="FF99CC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20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357</a:t>
            </a:r>
            <a:r>
              <a:rPr lang="en-US" sz="1400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AM </a:t>
            </a:r>
            <a:r>
              <a:rPr lang="en-US" b="1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B</a:t>
            </a:r>
            <a:r>
              <a:rPr lang="en-US" b="1" cap="none" spc="0" dirty="0" smtClean="0">
                <a:ln w="1905"/>
                <a:solidFill>
                  <a:srgbClr val="7030A0"/>
                </a:solidFill>
                <a:latin typeface="Comic Sans MS" pitchFamily="66" charset="0"/>
              </a:rPr>
              <a:t>oqer</a:t>
            </a:r>
            <a:endParaRPr lang="en-US" sz="2000" b="1" cap="none" spc="0" dirty="0">
              <a:ln w="1905"/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5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1805" y="2348880"/>
            <a:ext cx="8507019" cy="450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Rae\Desktop\Gospel-Of-Joh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272709"/>
            <a:ext cx="3361765" cy="2294755"/>
          </a:xfrm>
          <a:prstGeom prst="rect">
            <a:avLst/>
          </a:prstGeom>
          <a:ln w="57150">
            <a:solidFill>
              <a:srgbClr val="F0854A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6"/>
          <p:cNvSpPr txBox="1">
            <a:spLocks/>
          </p:cNvSpPr>
          <p:nvPr/>
        </p:nvSpPr>
        <p:spPr>
          <a:xfrm>
            <a:off x="4366220" y="2567464"/>
            <a:ext cx="7344816" cy="39578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57150" h="38100" prst="artDeco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Remember these facts: </a:t>
            </a:r>
          </a:p>
          <a:p>
            <a:pPr marL="502920" indent="-457200">
              <a:buFont typeface="Georgia" pitchFamily="18" charset="0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Luke 24:33  The 2 Emmaus men joined “</a:t>
            </a:r>
            <a:r>
              <a:rPr lang="en-US" sz="2000" b="1" u="sng" dirty="0" smtClean="0">
                <a:solidFill>
                  <a:srgbClr val="002060"/>
                </a:solidFill>
                <a:latin typeface="Comic Sans MS" pitchFamily="66" charset="0"/>
              </a:rPr>
              <a:t>the eleven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”  </a:t>
            </a:r>
            <a:b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       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[very likely in the ‘</a:t>
            </a:r>
            <a:r>
              <a:rPr lang="en-US" sz="1800" b="1" dirty="0" smtClean="0">
                <a:solidFill>
                  <a:srgbClr val="002060"/>
                </a:solidFill>
                <a:latin typeface="Comic Sans MS" pitchFamily="66" charset="0"/>
              </a:rPr>
              <a:t>Night Season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’ timeframe]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b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with their good news of </a:t>
            </a: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 appearing to them.  Peter testified </a:t>
            </a: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 appeared to him also.</a:t>
            </a:r>
          </a:p>
          <a:p>
            <a:pPr marL="502920" indent="-457200">
              <a:buFont typeface="Georgia" pitchFamily="18" charset="0"/>
              <a:buAutoNum type="arabicPeriod"/>
            </a:pPr>
            <a:r>
              <a:rPr lang="en-US" sz="2000" b="1" dirty="0" smtClean="0">
                <a:solidFill>
                  <a:srgbClr val="874141"/>
                </a:solidFill>
                <a:latin typeface="Comic Sans MS" pitchFamily="66" charset="0"/>
              </a:rPr>
              <a:t>Next, something important happens before reading John 20:24. </a:t>
            </a:r>
          </a:p>
          <a:p>
            <a:pPr marL="502920" indent="-457200">
              <a:buFont typeface="Georgia" pitchFamily="18" charset="0"/>
              <a:buAutoNum type="arabicPeriod"/>
            </a:pPr>
            <a:r>
              <a:rPr lang="en-US" sz="2000" b="1" dirty="0" smtClean="0">
                <a:solidFill>
                  <a:srgbClr val="006600"/>
                </a:solidFill>
                <a:latin typeface="Comic Sans MS" pitchFamily="66" charset="0"/>
              </a:rPr>
              <a:t>What is it?  And how will John fill in the details </a:t>
            </a:r>
            <a:br>
              <a:rPr lang="en-US" sz="2000" b="1" dirty="0" smtClean="0">
                <a:solidFill>
                  <a:srgbClr val="006600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006600"/>
                </a:solidFill>
                <a:latin typeface="Comic Sans MS" pitchFamily="66" charset="0"/>
              </a:rPr>
              <a:t>for absolute clarity – yet again!</a:t>
            </a:r>
          </a:p>
          <a:p>
            <a:pPr marL="502920" indent="-457200">
              <a:buFont typeface="Georgia" pitchFamily="18" charset="0"/>
              <a:buAutoNum type="arabicPeriod"/>
            </a:pP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FF3300"/>
                </a:solidFill>
                <a:effectLst>
                  <a:glow rad="228600">
                    <a:srgbClr val="FFFF99">
                      <a:alpha val="40000"/>
                    </a:srgbClr>
                  </a:glow>
                </a:effectLst>
                <a:latin typeface="Kristen ITC" pitchFamily="66" charset="0"/>
              </a:rPr>
              <a:t>And what does this have to do with </a:t>
            </a:r>
            <a:b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FF3300"/>
                </a:solidFill>
                <a:effectLst>
                  <a:glow rad="228600">
                    <a:srgbClr val="FFFF99">
                      <a:alpha val="40000"/>
                    </a:srgbClr>
                  </a:glow>
                </a:effectLst>
                <a:latin typeface="Kristen ITC" pitchFamily="66" charset="0"/>
              </a:rPr>
            </a:b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FF3300"/>
                </a:solidFill>
                <a:effectLst>
                  <a:glow rad="228600">
                    <a:srgbClr val="FFFF99">
                      <a:alpha val="40000"/>
                    </a:srgbClr>
                  </a:glow>
                </a:effectLst>
                <a:latin typeface="Kristen ITC" pitchFamily="66" charset="0"/>
              </a:rPr>
              <a:t>Enoch’s Abib 26</a:t>
            </a:r>
            <a:r>
              <a:rPr lang="en-US" sz="2400" b="1" baseline="30000" dirty="0" smtClean="0">
                <a:ln>
                  <a:solidFill>
                    <a:srgbClr val="002060"/>
                  </a:solidFill>
                </a:ln>
                <a:solidFill>
                  <a:srgbClr val="FF3300"/>
                </a:solidFill>
                <a:effectLst>
                  <a:glow rad="228600">
                    <a:srgbClr val="FFFF99">
                      <a:alpha val="40000"/>
                    </a:srgbClr>
                  </a:glow>
                </a:effectLst>
                <a:latin typeface="Kristen ITC" pitchFamily="66" charset="0"/>
              </a:rPr>
              <a:t>th</a:t>
            </a: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srgbClr val="FF3300"/>
                </a:solidFill>
                <a:effectLst>
                  <a:glow rad="228600">
                    <a:srgbClr val="FFFF99">
                      <a:alpha val="40000"/>
                    </a:srgbClr>
                  </a:glow>
                </a:effectLst>
                <a:latin typeface="Kristen ITC" pitchFamily="66" charset="0"/>
              </a:rPr>
              <a:t> Wave Sheaf?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FF3300"/>
              </a:solidFill>
              <a:effectLst>
                <a:glow rad="228600">
                  <a:srgbClr val="FFFF99">
                    <a:alpha val="40000"/>
                  </a:srgbClr>
                </a:glow>
              </a:effectLst>
              <a:latin typeface="Kristen ITC" pitchFamily="66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82387" y="6485573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FFFF99"/>
                </a:solidFill>
              </a:rPr>
              <a:pPr/>
              <a:t>68</a:t>
            </a:fld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2164" y="271388"/>
            <a:ext cx="8192274" cy="20774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300" b="1" dirty="0" smtClean="0">
                <a:ln w="1905">
                  <a:solidFill>
                    <a:srgbClr val="F0854A"/>
                  </a:solidFill>
                </a:ln>
                <a:solidFill>
                  <a:srgbClr val="FF9900"/>
                </a:solidFill>
                <a:effectLst>
                  <a:glow rad="762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John Gives Absolute Clarity on the “day &amp; date” for </a:t>
            </a:r>
            <a:br>
              <a:rPr lang="en-US" sz="4300" b="1" dirty="0" smtClean="0">
                <a:ln w="1905">
                  <a:solidFill>
                    <a:srgbClr val="F0854A"/>
                  </a:solidFill>
                </a:ln>
                <a:solidFill>
                  <a:srgbClr val="FF9900"/>
                </a:solidFill>
                <a:effectLst>
                  <a:glow rad="762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4300" b="1" dirty="0" smtClean="0">
                <a:ln w="1905">
                  <a:solidFill>
                    <a:srgbClr val="F0854A"/>
                  </a:solidFill>
                </a:ln>
                <a:solidFill>
                  <a:srgbClr val="FF9900"/>
                </a:solidFill>
                <a:effectLst>
                  <a:glow rad="762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all these events!</a:t>
            </a:r>
            <a:endParaRPr lang="en-US" sz="4300" b="1" dirty="0">
              <a:ln w="1905">
                <a:solidFill>
                  <a:srgbClr val="F0854A"/>
                </a:solidFill>
              </a:ln>
              <a:solidFill>
                <a:srgbClr val="FF9900"/>
              </a:solidFill>
              <a:effectLst>
                <a:glow rad="762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100" y="2554164"/>
            <a:ext cx="9073008" cy="41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Rae\Desktop\Gospel-Of-Joh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272709"/>
            <a:ext cx="3361765" cy="2294755"/>
          </a:xfrm>
          <a:prstGeom prst="rect">
            <a:avLst/>
          </a:prstGeom>
          <a:ln w="57150">
            <a:solidFill>
              <a:srgbClr val="F0854A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6"/>
          <p:cNvSpPr txBox="1">
            <a:spLocks/>
          </p:cNvSpPr>
          <p:nvPr/>
        </p:nvSpPr>
        <p:spPr>
          <a:xfrm>
            <a:off x="4172203" y="2868330"/>
            <a:ext cx="7344816" cy="2206114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57150" h="38100" prst="artDeco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Note the next verse: 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rgbClr val="0070C0"/>
                </a:solidFill>
                <a:latin typeface="Comic Sans MS" pitchFamily="66" charset="0"/>
              </a:rPr>
              <a:t>John </a:t>
            </a: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20:25  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The </a:t>
            </a:r>
            <a:r>
              <a:rPr lang="en-US" sz="2000" b="1" dirty="0">
                <a:solidFill>
                  <a:srgbClr val="002060"/>
                </a:solidFill>
                <a:latin typeface="Comic Sans MS" pitchFamily="66" charset="0"/>
              </a:rPr>
              <a:t>other disciples therefore said unto him, We have seen the 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Master.  But he </a:t>
            </a:r>
            <a:r>
              <a:rPr lang="en-US" sz="1600" b="1" dirty="0" smtClean="0">
                <a:solidFill>
                  <a:srgbClr val="002060"/>
                </a:solidFill>
                <a:latin typeface="Comic Sans MS" pitchFamily="66" charset="0"/>
              </a:rPr>
              <a:t>[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Thomas</a:t>
            </a:r>
            <a:r>
              <a:rPr lang="en-US" sz="1600" b="1" dirty="0" smtClean="0">
                <a:solidFill>
                  <a:srgbClr val="002060"/>
                </a:solidFill>
                <a:latin typeface="Comic Sans MS" pitchFamily="66" charset="0"/>
              </a:rPr>
              <a:t>]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omic Sans MS" pitchFamily="66" charset="0"/>
              </a:rPr>
              <a:t>said unto them,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Except I shall see in his hands the print of the nails, and put my finger into the print of the nails, and thrust my hand into his side, I will not believe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.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82387" y="6485573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FFFF99"/>
                </a:solidFill>
              </a:rPr>
              <a:pPr/>
              <a:t>69</a:t>
            </a:fld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34172" y="116632"/>
            <a:ext cx="8192274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300" b="1" dirty="0" smtClean="0">
                <a:ln w="1905">
                  <a:solidFill>
                    <a:srgbClr val="F0854A"/>
                  </a:solidFill>
                </a:ln>
                <a:solidFill>
                  <a:srgbClr val="FF9900"/>
                </a:solidFill>
                <a:effectLst>
                  <a:glow rad="762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Clarity from John 20:24</a:t>
            </a:r>
            <a:endParaRPr lang="en-US" sz="4300" b="1" dirty="0">
              <a:ln w="1905">
                <a:solidFill>
                  <a:srgbClr val="F0854A"/>
                </a:solidFill>
              </a:ln>
              <a:solidFill>
                <a:srgbClr val="FF9900"/>
              </a:solidFill>
              <a:effectLst>
                <a:glow rad="762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50196" y="836712"/>
            <a:ext cx="76328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FF3300"/>
                </a:solidFill>
                <a:latin typeface="Comic Sans MS" pitchFamily="66" charset="0"/>
              </a:rPr>
              <a:t>But Thomas, one of the twelve, called </a:t>
            </a:r>
            <a:r>
              <a:rPr lang="en-US" sz="3600" b="1" dirty="0" err="1" smtClean="0">
                <a:ln/>
                <a:solidFill>
                  <a:srgbClr val="FF3300"/>
                </a:solidFill>
                <a:latin typeface="Comic Sans MS" pitchFamily="66" charset="0"/>
              </a:rPr>
              <a:t>Didymus</a:t>
            </a:r>
            <a:r>
              <a:rPr lang="en-US" sz="3600" b="1" dirty="0" smtClean="0">
                <a:ln/>
                <a:solidFill>
                  <a:srgbClr val="FF3300"/>
                </a:solidFill>
                <a:latin typeface="Comic Sans MS" pitchFamily="66" charset="0"/>
              </a:rPr>
              <a:t>, was not with them when </a:t>
            </a:r>
            <a:r>
              <a:rPr lang="en-US" sz="3600" b="1" dirty="0" smtClean="0">
                <a:ln/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3600" b="1" dirty="0" smtClean="0">
                <a:ln/>
                <a:solidFill>
                  <a:srgbClr val="FF3300"/>
                </a:solidFill>
                <a:latin typeface="Comic Sans MS" pitchFamily="66" charset="0"/>
              </a:rPr>
              <a:t> came.</a:t>
            </a:r>
            <a:endParaRPr lang="en-US" sz="3600" b="1" dirty="0">
              <a:ln/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0156" y="5290468"/>
            <a:ext cx="8113934" cy="1138773"/>
          </a:xfrm>
          <a:prstGeom prst="rect">
            <a:avLst/>
          </a:prstGeom>
          <a:gradFill>
            <a:gsLst>
              <a:gs pos="0">
                <a:srgbClr val="F0854A">
                  <a:alpha val="80000"/>
                </a:srgbClr>
              </a:gs>
              <a:gs pos="32000">
                <a:srgbClr val="FFFFCC"/>
              </a:gs>
              <a:gs pos="68000">
                <a:srgbClr val="FFFFCC"/>
              </a:gs>
              <a:gs pos="94000">
                <a:srgbClr val="F0854A">
                  <a:alpha val="80000"/>
                </a:srgbClr>
              </a:gs>
            </a:gsLst>
            <a:lin ang="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Time: </a:t>
            </a:r>
            <a:r>
              <a:rPr lang="en-US" sz="2000" b="1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”Night Season”   </a:t>
            </a:r>
            <a: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Date: Abib 18</a:t>
            </a:r>
            <a:r>
              <a:rPr lang="en-US" sz="2000" b="1" baseline="30000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Wave Sheaf</a:t>
            </a:r>
            <a:br>
              <a:rPr lang="en-US" sz="2000" b="1" dirty="0" smtClean="0">
                <a:ln w="1905"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This is the </a:t>
            </a:r>
            <a:r>
              <a:rPr lang="en-US" sz="2000" b="1" dirty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</a:t>
            </a:r>
            <a:r>
              <a:rPr lang="en-US" sz="2000" b="1" baseline="30000" dirty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dirty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witness </a:t>
            </a:r>
            <a:r>
              <a:rPr lang="en-US" sz="20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&amp; appearance of </a:t>
            </a:r>
            <a:r>
              <a:rPr lang="en-US" sz="2000" b="1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000" b="1" dirty="0" smtClean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000" b="1" dirty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on Abib 18</a:t>
            </a:r>
            <a:r>
              <a:rPr lang="en-US" sz="2000" b="1" baseline="30000" dirty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dirty="0">
                <a:ln w="1905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?</a:t>
            </a:r>
          </a:p>
          <a:p>
            <a:pPr algn="ctr"/>
            <a:r>
              <a:rPr lang="en-US" sz="28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Will </a:t>
            </a:r>
            <a:r>
              <a:rPr lang="en-US" sz="28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Enoch</a:t>
            </a:r>
            <a:r>
              <a:rPr lang="en-US" sz="28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be able to compete with this?</a:t>
            </a:r>
            <a:endParaRPr lang="en-US" sz="2800" b="1" dirty="0">
              <a:ln w="1905">
                <a:solidFill>
                  <a:srgbClr val="990033"/>
                </a:solidFill>
              </a:ln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26060" y="5445224"/>
            <a:ext cx="864096" cy="864096"/>
            <a:chOff x="333772" y="3284984"/>
            <a:chExt cx="864096" cy="864096"/>
          </a:xfrm>
        </p:grpSpPr>
        <p:sp>
          <p:nvSpPr>
            <p:cNvPr id="12" name="Teardrop 11"/>
            <p:cNvSpPr/>
            <p:nvPr/>
          </p:nvSpPr>
          <p:spPr>
            <a:xfrm>
              <a:off x="333772" y="3284984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4442" y="3324994"/>
              <a:ext cx="8034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04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 txBox="1">
            <a:spLocks/>
          </p:cNvSpPr>
          <p:nvPr/>
        </p:nvSpPr>
        <p:spPr>
          <a:xfrm>
            <a:off x="11679137" y="650069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7</a:t>
            </a:fld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289131"/>
              </p:ext>
            </p:extLst>
          </p:nvPr>
        </p:nvGraphicFramePr>
        <p:xfrm>
          <a:off x="621804" y="1124744"/>
          <a:ext cx="4261536" cy="22555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15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42000">
                          <a:schemeClr val="accent1">
                            <a:lumMod val="40000"/>
                            <a:lumOff val="60000"/>
                          </a:schemeClr>
                        </a:gs>
                        <a:gs pos="57000">
                          <a:srgbClr val="F4A77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42000">
                          <a:srgbClr val="00B050"/>
                        </a:gs>
                        <a:gs pos="57000">
                          <a:srgbClr val="F4A77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#1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621804" y="594980"/>
            <a:ext cx="4267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Moses’  </a:t>
            </a:r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1</a:t>
            </a:r>
            <a:r>
              <a:rPr lang="en-US" sz="28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2800" b="1" cap="none" spc="0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378681"/>
              </p:ext>
            </p:extLst>
          </p:nvPr>
        </p:nvGraphicFramePr>
        <p:xfrm>
          <a:off x="651619" y="4116913"/>
          <a:ext cx="4261536" cy="24993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1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2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3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4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5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6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7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8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9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#3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10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11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12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13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14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15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16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65000">
                          <a:schemeClr val="accent1">
                            <a:lumMod val="40000"/>
                            <a:lumOff val="60000"/>
                          </a:schemeClr>
                        </a:gs>
                        <a:gs pos="83000">
                          <a:srgbClr val="874141">
                            <a:lumMod val="98000"/>
                            <a:lumOff val="2000"/>
                            <a:alpha val="8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#4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17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18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19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20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21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22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23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>
                      <a:gsLst>
                        <a:gs pos="42000">
                          <a:schemeClr val="accent1">
                            <a:lumMod val="40000"/>
                            <a:lumOff val="60000"/>
                          </a:schemeClr>
                        </a:gs>
                        <a:gs pos="57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#5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24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25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26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27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28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29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164B4F"/>
                          </a:solidFill>
                        </a:rPr>
                        <a:t>30</a:t>
                      </a:r>
                      <a:endParaRPr lang="en-US" sz="18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#6</a:t>
                      </a:r>
                      <a:endParaRPr lang="en-US" sz="11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645956" y="3587149"/>
            <a:ext cx="4267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Moses’  </a:t>
            </a:r>
            <a:r>
              <a:rPr lang="en-US" sz="28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2</a:t>
            </a:r>
            <a:r>
              <a:rPr lang="en-US" sz="2800" b="1" baseline="30000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nd</a:t>
            </a:r>
            <a:r>
              <a:rPr lang="en-US" sz="28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2800" b="1" dirty="0">
              <a:ln w="1905"/>
              <a:solidFill>
                <a:srgbClr val="BA5306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pic>
        <p:nvPicPr>
          <p:cNvPr id="37" name="Picture 6" descr="C:\Users\Rae\Desktop\wheat 5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6" y="1893870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24316" y="76200"/>
            <a:ext cx="111546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Yahuah’s 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“50 Day Omer Count” </a:t>
            </a:r>
            <a:r>
              <a:rPr lang="en-US" sz="3200" b="1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out of Egypt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endParaRPr lang="en-US" sz="3200" b="1" cap="none" spc="150" dirty="0">
              <a:ln w="11430"/>
              <a:solidFill>
                <a:srgbClr val="FFFF00"/>
              </a:solidFill>
              <a:effectLst>
                <a:glow rad="127000">
                  <a:srgbClr val="0070C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90156" y="1124743"/>
            <a:ext cx="576064" cy="360041"/>
          </a:xfrm>
          <a:prstGeom prst="rect">
            <a:avLst/>
          </a:prstGeom>
          <a:noFill/>
          <a:ln w="38100">
            <a:solidFill>
              <a:srgbClr val="FF99FF"/>
            </a:solidFill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4" name="Rectangle 43"/>
          <p:cNvSpPr/>
          <p:nvPr/>
        </p:nvSpPr>
        <p:spPr>
          <a:xfrm>
            <a:off x="610229" y="2553329"/>
            <a:ext cx="576064" cy="50369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7" name="Rounded Rectangle 46"/>
          <p:cNvSpPr/>
          <p:nvPr/>
        </p:nvSpPr>
        <p:spPr>
          <a:xfrm>
            <a:off x="9290706" y="-907569"/>
            <a:ext cx="2143780" cy="448137"/>
          </a:xfrm>
          <a:prstGeom prst="roundRect">
            <a:avLst/>
          </a:prstGeom>
          <a:solidFill>
            <a:srgbClr val="BCFFDE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spc="300" dirty="0" smtClean="0">
                <a:ln w="28575"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Rounded MT Bold" pitchFamily="34" charset="0"/>
              </a:rPr>
              <a:t>REVIEW</a:t>
            </a:r>
            <a:endParaRPr lang="en-CA" sz="2400" spc="300" dirty="0">
              <a:ln w="28575">
                <a:solidFill>
                  <a:srgbClr val="0000FF"/>
                </a:solidFill>
              </a:ln>
              <a:solidFill>
                <a:srgbClr val="00FF00"/>
              </a:solidFill>
              <a:latin typeface="Arial Rounded MT Bold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4766193" y="2456325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4766193" y="4097180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766193" y="4528379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766193" y="4957773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4766193" y="5388265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1080953" y="782391"/>
            <a:ext cx="540085" cy="2855668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#2</a:t>
            </a:r>
          </a:p>
          <a:p>
            <a:pPr algn="ctr"/>
            <a: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REV</a:t>
            </a:r>
            <a:b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I</a:t>
            </a:r>
            <a:b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EW</a:t>
            </a:r>
            <a:endParaRPr lang="en-CA" sz="2400" b="1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pic>
        <p:nvPicPr>
          <p:cNvPr id="28" name="il_fi" descr="http://api.ning.com/files/fyF8vA6MOxqoNGB6w2UlU5bnhvf9Fn*O1tDlTCBsJIMX6mLmgK4KRASsZ3Bjjtjg*limWS0hw0lP2sXtNMlii-PWrqyJP6xY/quai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653" y="4248682"/>
            <a:ext cx="1514318" cy="1204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876300">
              <a:schemeClr val="bg1">
                <a:alpha val="52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" name="Picture 2" descr="C:\Users\Rae\Desktop\ul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83002" l="32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0" y="5779670"/>
            <a:ext cx="672616" cy="50782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 flipH="1">
            <a:off x="4798268" y="5779670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30316" y="1052736"/>
            <a:ext cx="6120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Comic Sans MS" pitchFamily="66" charset="0"/>
              </a:rPr>
              <a:t>14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: Passover on 3</a:t>
            </a:r>
            <a:r>
              <a:rPr lang="en-US" baseline="30000" dirty="0" smtClean="0">
                <a:latin typeface="Comic Sans MS" pitchFamily="66" charset="0"/>
              </a:rPr>
              <a:t>rd</a:t>
            </a:r>
            <a:r>
              <a:rPr lang="en-US" dirty="0" smtClean="0">
                <a:latin typeface="Comic Sans MS" pitchFamily="66" charset="0"/>
              </a:rPr>
              <a:t> cycle [Tues].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itchFamily="66" charset="0"/>
              </a:rPr>
              <a:t>15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 – 17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: Journey to the wilderness to worship.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itchFamily="66" charset="0"/>
              </a:rPr>
              <a:t>17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: Red Sea Crossing the night of 6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 cycle.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itchFamily="66" charset="0"/>
              </a:rPr>
              <a:t>19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: Wave Sheaf [uncelebrated at this time].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itchFamily="66" charset="0"/>
              </a:rPr>
              <a:t>25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: 1</a:t>
            </a:r>
            <a:r>
              <a:rPr lang="en-US" baseline="30000" dirty="0" smtClean="0">
                <a:latin typeface="Comic Sans MS" pitchFamily="66" charset="0"/>
              </a:rPr>
              <a:t>st</a:t>
            </a:r>
            <a:r>
              <a:rPr lang="en-US" dirty="0" smtClean="0">
                <a:latin typeface="Comic Sans MS" pitchFamily="66" charset="0"/>
              </a:rPr>
              <a:t> Week of Omer Count completed.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itchFamily="66" charset="0"/>
              </a:rPr>
              <a:t>Summary:  1</a:t>
            </a:r>
            <a:r>
              <a:rPr lang="en-US" baseline="30000" dirty="0" smtClean="0">
                <a:latin typeface="Comic Sans MS" pitchFamily="66" charset="0"/>
              </a:rPr>
              <a:t>st</a:t>
            </a:r>
            <a:r>
              <a:rPr lang="en-US" dirty="0" smtClean="0">
                <a:latin typeface="Comic Sans MS" pitchFamily="66" charset="0"/>
              </a:rPr>
              <a:t> Month had 15 days of travel.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82716" y="4355519"/>
            <a:ext cx="560824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Comic Sans MS" pitchFamily="66" charset="0"/>
              </a:rPr>
              <a:t>15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: Arrival at Wilderness of Sin.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itchFamily="66" charset="0"/>
              </a:rPr>
              <a:t>16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: Arrival of Quail at Sabbath evening.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itchFamily="66" charset="0"/>
              </a:rPr>
              <a:t>17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 – 22</a:t>
            </a:r>
            <a:r>
              <a:rPr lang="en-US" baseline="30000" dirty="0" smtClean="0">
                <a:latin typeface="Comic Sans MS" pitchFamily="66" charset="0"/>
              </a:rPr>
              <a:t>nd</a:t>
            </a:r>
            <a:r>
              <a:rPr lang="en-US" dirty="0" smtClean="0">
                <a:latin typeface="Comic Sans MS" pitchFamily="66" charset="0"/>
              </a:rPr>
              <a:t>: First Manna Week.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itchFamily="66" charset="0"/>
              </a:rPr>
              <a:t>Summary:  2</a:t>
            </a:r>
            <a:r>
              <a:rPr lang="en-US" baseline="30000" dirty="0" smtClean="0">
                <a:latin typeface="Comic Sans MS" pitchFamily="66" charset="0"/>
              </a:rPr>
              <a:t>nd</a:t>
            </a:r>
            <a:r>
              <a:rPr lang="en-US" dirty="0" smtClean="0">
                <a:latin typeface="Comic Sans MS" pitchFamily="66" charset="0"/>
              </a:rPr>
              <a:t> Month realizes 6 completed weeks    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                           to Omer Count #42.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 animBg="1"/>
      <p:bldP spid="44" grpId="0" animBg="1"/>
      <p:bldP spid="2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ae\Desktop\Gospel-Of-Joh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7" y="343647"/>
            <a:ext cx="3254092" cy="2221257"/>
          </a:xfrm>
          <a:prstGeom prst="rect">
            <a:avLst/>
          </a:prstGeom>
          <a:ln w="57150">
            <a:solidFill>
              <a:srgbClr val="F0854A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6"/>
          <p:cNvSpPr txBox="1">
            <a:spLocks/>
          </p:cNvSpPr>
          <p:nvPr/>
        </p:nvSpPr>
        <p:spPr>
          <a:xfrm>
            <a:off x="4407902" y="3889750"/>
            <a:ext cx="7344816" cy="2563586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  <a:sp3d extrusionH="57150">
              <a:bevelT w="57150" h="38100" prst="artDeco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Time to test the count:</a:t>
            </a:r>
          </a:p>
          <a:p>
            <a:pPr marL="45720" indent="0">
              <a:buFont typeface="Georgia" pitchFamily="18" charset="0"/>
              <a:buNone/>
            </a:pP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Matt 28:1; Mark 16:2; 	  Wave Sheaf Abib 18</a:t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Luke 24:1 &amp; John 20:1</a:t>
            </a:r>
          </a:p>
          <a:p>
            <a:pPr marL="45720" indent="0">
              <a:buFont typeface="Georgia" pitchFamily="18" charset="0"/>
              <a:buNone/>
            </a:pPr>
            <a:r>
              <a:rPr lang="en-US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John 20:26 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Add 8 days …	 		 </a:t>
            </a:r>
            <a:r>
              <a:rPr lang="en-US" sz="2000" b="1" u="sng" dirty="0" smtClean="0">
                <a:solidFill>
                  <a:srgbClr val="FF0000"/>
                </a:solidFill>
                <a:latin typeface="Comic Sans MS" pitchFamily="66" charset="0"/>
              </a:rPr>
              <a:t>+     8</a:t>
            </a:r>
            <a:endParaRPr lang="en-US" sz="2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45720" indent="0">
              <a:buFont typeface="Georgia" pitchFamily="18" charset="0"/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 appears to all 11 disciples on . . . 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Abib </a:t>
            </a:r>
            <a:r>
              <a:rPr lang="en-US" sz="2000" b="1" u="sng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26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!</a:t>
            </a:r>
            <a:br>
              <a:rPr lang="en-US" sz="20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6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endParaRPr lang="en-US" sz="1000" b="1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marL="45720" indent="0">
              <a:buFont typeface="Georgia" pitchFamily="18" charset="0"/>
              <a:buNone/>
            </a:pPr>
            <a:r>
              <a:rPr lang="en-US" sz="2800" b="1" dirty="0" smtClean="0">
                <a:solidFill>
                  <a:srgbClr val="FF0000"/>
                </a:solidFill>
                <a:effectLst>
                  <a:glow rad="228600">
                    <a:srgbClr val="FF9900">
                      <a:alpha val="40000"/>
                    </a:srgbClr>
                  </a:glow>
                </a:effectLst>
                <a:latin typeface="Kristen ITC" pitchFamily="66" charset="0"/>
              </a:rPr>
              <a:t>  Does that ring a bell with Enoch?</a:t>
            </a:r>
            <a:endParaRPr lang="en-US" sz="1600" b="1" dirty="0" smtClean="0">
              <a:solidFill>
                <a:srgbClr val="FF0000"/>
              </a:solidFill>
              <a:effectLst>
                <a:glow rad="228600">
                  <a:srgbClr val="FF99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82387" y="6485573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FFFF99"/>
                </a:solidFill>
              </a:rPr>
              <a:pPr/>
              <a:t>70</a:t>
            </a:fld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1805" y="271388"/>
            <a:ext cx="8444641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300" b="1" dirty="0" smtClean="0">
                <a:ln w="1905">
                  <a:solidFill>
                    <a:srgbClr val="F0854A"/>
                  </a:solidFill>
                </a:ln>
                <a:solidFill>
                  <a:srgbClr val="FF9900"/>
                </a:solidFill>
                <a:effectLst>
                  <a:glow rad="762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Any Clarity from John 20:26?</a:t>
            </a:r>
            <a:endParaRPr lang="en-US" sz="4300" b="1" dirty="0">
              <a:ln w="1905">
                <a:solidFill>
                  <a:srgbClr val="F0854A"/>
                </a:solidFill>
              </a:ln>
              <a:solidFill>
                <a:srgbClr val="FF9900"/>
              </a:solidFill>
              <a:effectLst>
                <a:glow rad="762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22204" y="1052736"/>
            <a:ext cx="5904656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after eight days </a:t>
            </a:r>
            <a:r>
              <a:rPr lang="en-US" sz="2400" b="1" dirty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again his disciples were within,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and Thomas with them: </a:t>
            </a:r>
            <a:r>
              <a:rPr lang="en-US" sz="2400" b="1" dirty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then came </a:t>
            </a:r>
            <a:r>
              <a:rPr lang="en-US" sz="2400" b="1" dirty="0" smtClean="0">
                <a:ln w="1905"/>
                <a:solidFill>
                  <a:srgbClr val="00B0F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Yahusha,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doors being shut, and stood in </a:t>
            </a:r>
            <a:r>
              <a:rPr lang="en-US" sz="2400" b="1" dirty="0" smtClean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</a:t>
            </a:r>
            <a:r>
              <a:rPr lang="en-US" sz="2400" b="1" dirty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midst, and said,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Peace be unto you</a:t>
            </a:r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</a:p>
          <a:p>
            <a:pPr algn="ctr"/>
            <a:r>
              <a:rPr lang="en-US" b="1" dirty="0" smtClean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b="1" dirty="0" err="1" smtClean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vs</a:t>
            </a:r>
            <a:r>
              <a:rPr lang="en-US" b="1" dirty="0" smtClean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28]  </a:t>
            </a:r>
            <a:r>
              <a:rPr lang="en-US" sz="2400" b="1" dirty="0" smtClean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Thomas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answered and said </a:t>
            </a:r>
            <a:r>
              <a:rPr lang="en-US" sz="2400" b="1" dirty="0" smtClean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unto Him</a:t>
            </a:r>
            <a:r>
              <a:rPr lang="en-US" sz="2400" b="1" dirty="0">
                <a:ln w="1905"/>
                <a:solidFill>
                  <a:schemeClr val="tx2">
                    <a:lumMod val="65000"/>
                    <a:lumOff val="35000"/>
                  </a:schemeClr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My Master and my Elohim. </a:t>
            </a:r>
            <a:endParaRPr lang="en-US" sz="2400" b="1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73932" y="2432794"/>
            <a:ext cx="2880997" cy="4524598"/>
            <a:chOff x="1773932" y="2432794"/>
            <a:chExt cx="2880997" cy="4524598"/>
          </a:xfrm>
        </p:grpSpPr>
        <p:pic>
          <p:nvPicPr>
            <p:cNvPr id="10" name="Picture 9" descr="C:\Users\Rae\Desktop\child boy counting clea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0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73932" y="2432794"/>
              <a:ext cx="2880997" cy="291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Rae\Desktop\child girl counting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0653" y="4392488"/>
              <a:ext cx="2083985" cy="256490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9" name="Picture 3" descr="C:\Users\Rae\Desktop\ring a bell 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65" b="92491" l="3667" r="99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984" y="5085184"/>
            <a:ext cx="1508599" cy="1473398"/>
          </a:xfrm>
          <a:prstGeom prst="rect">
            <a:avLst/>
          </a:prstGeom>
          <a:noFill/>
          <a:effectLst>
            <a:glow rad="139700">
              <a:srgbClr val="FF99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26582" y="1196752"/>
            <a:ext cx="2144494" cy="224457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9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:\Users\Rae\Desktop\Yah with 11 disciple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4" y="1734889"/>
            <a:ext cx="3810000" cy="2064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Rae\Desktop\parchment burnt edge sm siz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90356" y="2964786"/>
            <a:ext cx="6479448" cy="3653429"/>
          </a:xfrm>
          <a:prstGeom prst="roundRect">
            <a:avLst>
              <a:gd name="adj" fmla="val 962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43505" y="6520259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accent6">
                    <a:lumMod val="50000"/>
                  </a:schemeClr>
                </a:solidFill>
              </a:rPr>
              <a:pPr/>
              <a:t>71</a:t>
            </a:fld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9916" y="836712"/>
            <a:ext cx="8064896" cy="20774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/>
            <a:r>
              <a:rPr lang="en-US" sz="4300" b="1" dirty="0" smtClean="0">
                <a:ln w="1905">
                  <a:solidFill>
                    <a:srgbClr val="F0854A"/>
                  </a:solidFill>
                </a:ln>
                <a:solidFill>
                  <a:srgbClr val="FF9900"/>
                </a:solidFill>
                <a:effectLst>
                  <a:glow rad="762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   post-resurrection </a:t>
            </a:r>
            <a:br>
              <a:rPr lang="en-US" sz="4300" b="1" dirty="0" smtClean="0">
                <a:ln w="1905">
                  <a:solidFill>
                    <a:srgbClr val="F0854A"/>
                  </a:solidFill>
                </a:ln>
                <a:solidFill>
                  <a:srgbClr val="FF9900"/>
                </a:solidFill>
                <a:effectLst>
                  <a:glow rad="762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4300" b="1" dirty="0" smtClean="0">
                <a:ln w="1905">
                  <a:solidFill>
                    <a:srgbClr val="F0854A"/>
                  </a:solidFill>
                </a:ln>
                <a:solidFill>
                  <a:srgbClr val="FF9900"/>
                </a:solidFill>
                <a:effectLst>
                  <a:glow rad="762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appearance is special </a:t>
            </a:r>
            <a:br>
              <a:rPr lang="en-US" sz="4300" b="1" dirty="0" smtClean="0">
                <a:ln w="1905">
                  <a:solidFill>
                    <a:srgbClr val="F0854A"/>
                  </a:solidFill>
                </a:ln>
                <a:solidFill>
                  <a:srgbClr val="FF9900"/>
                </a:solidFill>
                <a:effectLst>
                  <a:glow rad="762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4300" b="1" dirty="0" smtClean="0">
                <a:ln w="1905">
                  <a:solidFill>
                    <a:srgbClr val="F0854A"/>
                  </a:solidFill>
                </a:ln>
                <a:solidFill>
                  <a:srgbClr val="FF9900"/>
                </a:solidFill>
                <a:effectLst>
                  <a:glow rad="762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just for Thomas!</a:t>
            </a:r>
            <a:endParaRPr lang="en-US" sz="4300" b="1" dirty="0">
              <a:ln w="1905">
                <a:solidFill>
                  <a:srgbClr val="F0854A"/>
                </a:solidFill>
              </a:ln>
              <a:solidFill>
                <a:srgbClr val="FF9900"/>
              </a:solidFill>
              <a:effectLst>
                <a:glow rad="762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485" y="116632"/>
            <a:ext cx="1185873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8 Days after Wave Sheaf: Abib 26</a:t>
            </a:r>
            <a:endParaRPr lang="en-US" sz="48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8" name="Picture 13" descr="C:\Users\Rae\Desktop\Yahusha appears to 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2652" y="1734890"/>
            <a:ext cx="3287856" cy="206449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05780" y="980728"/>
            <a:ext cx="968535" cy="864096"/>
            <a:chOff x="1088008" y="2788541"/>
            <a:chExt cx="968535" cy="864096"/>
          </a:xfrm>
        </p:grpSpPr>
        <p:sp>
          <p:nvSpPr>
            <p:cNvPr id="10" name="Teardrop 9"/>
            <p:cNvSpPr/>
            <p:nvPr/>
          </p:nvSpPr>
          <p:spPr>
            <a:xfrm>
              <a:off x="1110620" y="2788541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88008" y="282056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#6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8828" y="894001"/>
            <a:ext cx="1875395" cy="1962914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208612" y="945753"/>
            <a:ext cx="642614" cy="616472"/>
            <a:chOff x="2870054" y="1216766"/>
            <a:chExt cx="642614" cy="616472"/>
          </a:xfrm>
        </p:grpSpPr>
        <p:sp>
          <p:nvSpPr>
            <p:cNvPr id="13" name="Teardrop 12"/>
            <p:cNvSpPr/>
            <p:nvPr/>
          </p:nvSpPr>
          <p:spPr>
            <a:xfrm>
              <a:off x="2870054" y="1216766"/>
              <a:ext cx="611424" cy="616472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80765" y="1299247"/>
              <a:ext cx="63190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6</a:t>
              </a:r>
              <a:r>
                <a:rPr lang="en-US" sz="2400" b="1" spc="150" baseline="3000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th</a:t>
              </a:r>
              <a:endParaRPr lang="en-US" sz="24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5123" name="Picture 3" descr="C:\Users\Rae\Desktop\parchment burnt edge sm siz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1" y="4077072"/>
            <a:ext cx="4421549" cy="2487122"/>
          </a:xfrm>
          <a:prstGeom prst="roundRect">
            <a:avLst>
              <a:gd name="adj" fmla="val 962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427715" y="2917861"/>
            <a:ext cx="876708" cy="864096"/>
            <a:chOff x="1053852" y="4049256"/>
            <a:chExt cx="876708" cy="864096"/>
          </a:xfrm>
        </p:grpSpPr>
        <p:sp>
          <p:nvSpPr>
            <p:cNvPr id="17" name="Teardrop 16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27134" y="4089266"/>
              <a:ext cx="8034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587230" y="2986212"/>
            <a:ext cx="645445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 smtClean="0">
                <a:ln w="1905"/>
                <a:solidFill>
                  <a:srgbClr val="874141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Does Enoch adhere to an </a:t>
            </a:r>
            <a:br>
              <a:rPr lang="en-US" sz="2800" b="1" dirty="0" smtClean="0">
                <a:ln w="1905"/>
                <a:solidFill>
                  <a:srgbClr val="874141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/>
                <a:solidFill>
                  <a:srgbClr val="874141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Abib 26 Wave Sheaf …</a:t>
            </a:r>
          </a:p>
          <a:p>
            <a:pPr marL="514350" indent="-514350">
              <a:buFont typeface="Wingdings" pitchFamily="2" charset="2"/>
              <a:buChar char="v"/>
            </a:pP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Because of the claim </a:t>
            </a:r>
            <a:r>
              <a:rPr lang="en-US" sz="2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had to </a:t>
            </a:r>
            <a:b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move His Wave Sheaf a week later to </a:t>
            </a:r>
            <a:b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go through a cleansing first, according to </a:t>
            </a:r>
            <a:b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Book of the Law commands – for “being around some dead person”?  He was not contaminated by the tomb, as no dead </a:t>
            </a:r>
            <a:b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body had ever been laid there!</a:t>
            </a:r>
          </a:p>
          <a:p>
            <a:pPr marL="514350" indent="-514350">
              <a:buFont typeface="Wingdings" pitchFamily="2" charset="2"/>
              <a:buChar char="v"/>
            </a:pPr>
            <a:r>
              <a:rPr lang="en-US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Six witnesses prove </a:t>
            </a:r>
            <a:r>
              <a:rPr lang="en-US" sz="20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Yahusha</a:t>
            </a:r>
            <a:r>
              <a:rPr lang="en-US" sz="20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en-US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was not unclean!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3233" y="4248336"/>
            <a:ext cx="4473067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Does Enoch adhere to an </a:t>
            </a:r>
            <a:br>
              <a:rPr lang="en-US" sz="24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Abib 26 Wave Sheaf:</a:t>
            </a:r>
          </a:p>
          <a:p>
            <a:pPr marL="514350" indent="-514350">
              <a:buFont typeface="Wingdings" pitchFamily="2" charset="2"/>
              <a:buChar char="v"/>
            </a:pPr>
            <a:r>
              <a:rPr lang="en-US" sz="2400" b="1" dirty="0" smtClean="0">
                <a:ln w="1905"/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Because </a:t>
            </a:r>
            <a:r>
              <a:rPr lang="en-US" sz="2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400" b="1" cap="none" spc="0" dirty="0" smtClean="0">
                <a:ln w="1905"/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met Thomas on this day?</a:t>
            </a:r>
          </a:p>
          <a:p>
            <a:r>
              <a:rPr lang="en-US" sz="2400" b="1" dirty="0">
                <a:ln w="1905"/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ln w="1905"/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     </a:t>
            </a:r>
            <a:r>
              <a:rPr lang="en-US" sz="2400" b="1" cap="none" spc="0" dirty="0" smtClean="0">
                <a:ln w="1905"/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Not likely!</a:t>
            </a:r>
          </a:p>
          <a:p>
            <a:endParaRPr lang="en-US" sz="2000" b="1" cap="none" spc="0" dirty="0" smtClean="0">
              <a:ln w="1905"/>
              <a:solidFill>
                <a:srgbClr val="87414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4872" y="3972900"/>
            <a:ext cx="784964" cy="716474"/>
            <a:chOff x="1053852" y="4049256"/>
            <a:chExt cx="876708" cy="864096"/>
          </a:xfrm>
        </p:grpSpPr>
        <p:sp>
          <p:nvSpPr>
            <p:cNvPr id="24" name="Teardrop 23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27134" y="4089266"/>
              <a:ext cx="8034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3" name="Picture 3" descr="C:\Users\Rae\Desktop\BOOK OF ENOC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36" y="4365521"/>
            <a:ext cx="1201429" cy="15454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7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750220" y="4189976"/>
            <a:ext cx="3085406" cy="1560676"/>
            <a:chOff x="8750220" y="4189976"/>
            <a:chExt cx="3085406" cy="1560676"/>
          </a:xfrm>
        </p:grpSpPr>
        <p:pic>
          <p:nvPicPr>
            <p:cNvPr id="42" name="Picture 12" descr="C:\Users\Rae\Desktop\Yah appears to 1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220" y="4189976"/>
              <a:ext cx="3085406" cy="1560676"/>
            </a:xfrm>
            <a:prstGeom prst="ellipse">
              <a:avLst/>
            </a:prstGeom>
            <a:ln>
              <a:noFill/>
            </a:ln>
            <a:effectLst>
              <a:glow rad="190500">
                <a:schemeClr val="accent3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45"/>
            <p:cNvSpPr/>
            <p:nvPr/>
          </p:nvSpPr>
          <p:spPr>
            <a:xfrm>
              <a:off x="10123569" y="5312022"/>
              <a:ext cx="617949" cy="4200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>
                    <a:solidFill>
                      <a:srgbClr val="FFFF99"/>
                    </a:solidFill>
                  </a:ln>
                  <a:solidFill>
                    <a:schemeClr val="bg1"/>
                  </a:solidFill>
                  <a:effectLst>
                    <a:glow rad="127000">
                      <a:srgbClr val="002060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#5</a:t>
              </a:r>
              <a:endParaRPr lang="en-US" sz="2400" b="1" cap="none" spc="150" dirty="0">
                <a:ln w="11430">
                  <a:solidFill>
                    <a:srgbClr val="FFFF99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0018116" y="4244791"/>
              <a:ext cx="291574" cy="28448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V="1">
            <a:off x="2876019" y="4143462"/>
            <a:ext cx="1" cy="1248007"/>
          </a:xfrm>
          <a:prstGeom prst="straightConnector1">
            <a:avLst/>
          </a:prstGeom>
          <a:ln w="50800">
            <a:solidFill>
              <a:srgbClr val="0070C0"/>
            </a:solidFill>
            <a:headEnd type="oval" w="med" len="med"/>
            <a:tailEnd type="triangl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C:\Users\Rae\Desktop\1st ascension 10 be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288" y="4588668"/>
            <a:ext cx="1191990" cy="1617810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520259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72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573023"/>
              </p:ext>
            </p:extLst>
          </p:nvPr>
        </p:nvGraphicFramePr>
        <p:xfrm>
          <a:off x="657426" y="1418393"/>
          <a:ext cx="11049155" cy="235501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09827"/>
                <a:gridCol w="1104916"/>
                <a:gridCol w="1104916"/>
                <a:gridCol w="1104916"/>
                <a:gridCol w="1104916"/>
                <a:gridCol w="1104916"/>
                <a:gridCol w="2209832"/>
                <a:gridCol w="1104916"/>
              </a:tblGrid>
              <a:tr h="6738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Cycle Sabbath</a:t>
                      </a:r>
                      <a:br>
                        <a:rPr lang="en-US" sz="1600" dirty="0" smtClean="0">
                          <a:latin typeface="Comic Sans MS" pitchFamily="66" charset="0"/>
                        </a:rPr>
                      </a:br>
                      <a:r>
                        <a:rPr lang="en-US" sz="1600" dirty="0" smtClean="0">
                          <a:latin typeface="Comic Sans MS" pitchFamily="66" charset="0"/>
                        </a:rPr>
                        <a:t>Roman Watch 3</a:t>
                      </a:r>
                      <a:r>
                        <a:rPr lang="en-US" sz="1400" dirty="0" smtClean="0">
                          <a:latin typeface="Comic Sans MS" pitchFamily="66" charset="0"/>
                        </a:rPr>
                        <a:t>AM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800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Cycle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[Sunday 18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] &amp; </a:t>
                      </a:r>
                      <a:r>
                        <a:rPr lang="en-US" sz="18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ASCENSION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/>
                      </a:r>
                      <a:br>
                        <a:rPr lang="en-US" sz="1600" dirty="0" smtClean="0">
                          <a:latin typeface="Comic Sans MS" pitchFamily="66" charset="0"/>
                        </a:rPr>
                      </a:b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WAVE SHEAF FESTIVAL</a:t>
                      </a:r>
                      <a:endParaRPr lang="en-US" sz="180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8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600" baseline="0" dirty="0" smtClean="0">
                          <a:latin typeface="Comic Sans MS" pitchFamily="66" charset="0"/>
                        </a:rPr>
                        <a:t>          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700" b="1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700" b="1" dirty="0" err="1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Ress</a:t>
                      </a:r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.</a:t>
                      </a:r>
                      <a:r>
                        <a:rPr lang="en-US" sz="1700" b="1" baseline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Witness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9000">
                          <a:srgbClr val="FF9999"/>
                        </a:gs>
                        <a:gs pos="27000">
                          <a:srgbClr val="FF0066"/>
                        </a:gs>
                        <a:gs pos="59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>
                      <a:gsLst>
                        <a:gs pos="68000">
                          <a:srgbClr val="FFF200"/>
                        </a:gs>
                        <a:gs pos="93000">
                          <a:srgbClr val="FF7A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7000">
                          <a:srgbClr val="FF7A00"/>
                        </a:gs>
                        <a:gs pos="31000">
                          <a:srgbClr val="FF0300"/>
                        </a:gs>
                        <a:gs pos="68000">
                          <a:srgbClr val="002060"/>
                        </a:gs>
                        <a:gs pos="53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963440" y="2167814"/>
            <a:ext cx="1631366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Approx. 4</a:t>
            </a:r>
            <a:r>
              <a:rPr lang="en-US" sz="1600" b="1" baseline="30000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th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 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Roman Watch</a:t>
            </a:r>
            <a:b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300</a:t>
            </a:r>
            <a:r>
              <a:rPr lang="en-US" sz="12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itchFamily="66" charset="0"/>
              </a:rPr>
              <a:t>AM</a:t>
            </a:r>
            <a:endParaRPr lang="en-US" sz="16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itchFamily="66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1750142" y="1250096"/>
            <a:ext cx="0" cy="2641966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Left Arrow Callout 76"/>
          <p:cNvSpPr/>
          <p:nvPr/>
        </p:nvSpPr>
        <p:spPr>
          <a:xfrm>
            <a:off x="2963344" y="1658281"/>
            <a:ext cx="1978940" cy="369332"/>
          </a:xfrm>
          <a:prstGeom prst="leftArrowCallout">
            <a:avLst>
              <a:gd name="adj1" fmla="val 26181"/>
              <a:gd name="adj2" fmla="val 39905"/>
              <a:gd name="adj3" fmla="val 69037"/>
              <a:gd name="adj4" fmla="val 79913"/>
            </a:avLst>
          </a:prstGeom>
          <a:solidFill>
            <a:srgbClr val="002060">
              <a:alpha val="57000"/>
            </a:srgbClr>
          </a:solidFill>
          <a:ln w="34925">
            <a:solidFill>
              <a:srgbClr val="FF99FF"/>
            </a:solidFill>
          </a:ln>
          <a:effectLst>
            <a:glow rad="88900">
              <a:srgbClr val="FF99FF">
                <a:alpha val="44706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905"/>
                <a:solidFill>
                  <a:srgbClr val="FF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357</a:t>
            </a:r>
            <a:r>
              <a:rPr lang="en-US" sz="1200" b="1" cap="none" spc="0" dirty="0" smtClean="0">
                <a:ln w="1905"/>
                <a:solidFill>
                  <a:srgbClr val="FF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 </a:t>
            </a:r>
            <a:r>
              <a:rPr lang="en-US" b="1" dirty="0">
                <a:ln w="1905"/>
                <a:solidFill>
                  <a:srgbClr val="FF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</a:t>
            </a:r>
            <a:r>
              <a:rPr lang="en-US" b="1" cap="none" spc="0" dirty="0" smtClean="0">
                <a:ln w="1905"/>
                <a:solidFill>
                  <a:srgbClr val="FF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oqer</a:t>
            </a:r>
            <a:endParaRPr lang="en-US" b="1" cap="none" spc="0" dirty="0">
              <a:ln w="1905"/>
              <a:solidFill>
                <a:srgbClr val="FF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1240" y="6165304"/>
            <a:ext cx="2516611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latin typeface="Comic Sans MS" pitchFamily="66" charset="0"/>
              </a:rPr>
              <a:t>#1) Mary Magdalene</a:t>
            </a:r>
            <a:endParaRPr lang="en-US" sz="16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397399" y="2568195"/>
            <a:ext cx="0" cy="3885141"/>
          </a:xfrm>
          <a:prstGeom prst="line">
            <a:avLst/>
          </a:prstGeom>
          <a:ln w="57150">
            <a:solidFill>
              <a:srgbClr val="FFFF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n 4"/>
          <p:cNvSpPr/>
          <p:nvPr/>
        </p:nvSpPr>
        <p:spPr>
          <a:xfrm>
            <a:off x="3053793" y="2132856"/>
            <a:ext cx="687160" cy="571696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Left Arrow Callout 43"/>
          <p:cNvSpPr/>
          <p:nvPr/>
        </p:nvSpPr>
        <p:spPr>
          <a:xfrm flipH="1">
            <a:off x="4876204" y="2852936"/>
            <a:ext cx="2299412" cy="369332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913"/>
            </a:avLst>
          </a:prstGeom>
          <a:solidFill>
            <a:srgbClr val="FF3300">
              <a:alpha val="57000"/>
            </a:srgbClr>
          </a:solidFill>
          <a:ln w="38100">
            <a:solidFill>
              <a:srgbClr val="FF3300"/>
            </a:solidFill>
          </a:ln>
          <a:effectLst>
            <a:glow rad="88900">
              <a:srgbClr val="002060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602</a:t>
            </a:r>
            <a:r>
              <a:rPr lang="en-US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</a:t>
            </a:r>
            <a:r>
              <a:rPr lang="en-US" sz="1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 </a:t>
            </a:r>
            <a:r>
              <a:rPr lang="en-US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unset</a:t>
            </a:r>
            <a:endParaRPr lang="en-US" sz="2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58" name="Left Arrow Callout 57"/>
          <p:cNvSpPr/>
          <p:nvPr/>
        </p:nvSpPr>
        <p:spPr>
          <a:xfrm>
            <a:off x="3779622" y="2201747"/>
            <a:ext cx="2095098" cy="369332"/>
          </a:xfrm>
          <a:prstGeom prst="leftArrowCallout">
            <a:avLst>
              <a:gd name="adj1" fmla="val 27306"/>
              <a:gd name="adj2" fmla="val 37171"/>
              <a:gd name="adj3" fmla="val 54549"/>
              <a:gd name="adj4" fmla="val 84847"/>
            </a:avLst>
          </a:prstGeom>
          <a:solidFill>
            <a:srgbClr val="FFFF99">
              <a:alpha val="57000"/>
            </a:srgbClr>
          </a:solidFill>
          <a:ln w="38100">
            <a:solidFill>
              <a:srgbClr val="FF99FF"/>
            </a:solidFill>
          </a:ln>
          <a:effectLst>
            <a:glow rad="889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520</a:t>
            </a:r>
            <a:r>
              <a:rPr lang="en-US" sz="1200" b="1" cap="none" spc="0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 </a:t>
            </a:r>
            <a:r>
              <a:rPr lang="en-US" b="1" cap="none" spc="0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Sunrise</a:t>
            </a:r>
            <a:endParaRPr lang="en-US" b="1" cap="none" spc="0" dirty="0">
              <a:ln w="1905"/>
              <a:solidFill>
                <a:srgbClr val="FF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59" name="Left Bracket 58"/>
          <p:cNvSpPr/>
          <p:nvPr/>
        </p:nvSpPr>
        <p:spPr>
          <a:xfrm rot="16200000">
            <a:off x="6451992" y="3521473"/>
            <a:ext cx="255037" cy="775708"/>
          </a:xfrm>
          <a:prstGeom prst="leftBracket">
            <a:avLst>
              <a:gd name="adj" fmla="val 54340"/>
            </a:avLst>
          </a:prstGeom>
          <a:gradFill flip="none" rotWithShape="1">
            <a:gsLst>
              <a:gs pos="10000">
                <a:srgbClr val="FFC000"/>
              </a:gs>
              <a:gs pos="77000">
                <a:srgbClr val="FFFF00"/>
              </a:gs>
            </a:gsLst>
            <a:lin ang="5400000" scaled="1"/>
            <a:tileRect/>
          </a:gradFill>
          <a:ln w="19050">
            <a:solidFill>
              <a:srgbClr val="996633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6768656" y="3948714"/>
            <a:ext cx="0" cy="393986"/>
          </a:xfrm>
          <a:prstGeom prst="straightConnector1">
            <a:avLst/>
          </a:prstGeom>
          <a:ln w="38100">
            <a:solidFill>
              <a:srgbClr val="996633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C:\Users\Rae\Desktop\emmaus back to jerus at nigh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163" y="5590983"/>
            <a:ext cx="1335540" cy="909115"/>
          </a:xfrm>
          <a:prstGeom prst="ellipse">
            <a:avLst/>
          </a:prstGeom>
          <a:ln>
            <a:noFill/>
          </a:ln>
          <a:effectLst>
            <a:glow rad="139700">
              <a:srgbClr val="663300">
                <a:alpha val="63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Left Bracket 82"/>
          <p:cNvSpPr/>
          <p:nvPr/>
        </p:nvSpPr>
        <p:spPr>
          <a:xfrm rot="16200000">
            <a:off x="3583379" y="3636930"/>
            <a:ext cx="261441" cy="538392"/>
          </a:xfrm>
          <a:prstGeom prst="leftBracket">
            <a:avLst>
              <a:gd name="adj" fmla="val 36110"/>
            </a:avLst>
          </a:prstGeom>
          <a:gradFill flip="none" rotWithShape="1">
            <a:gsLst>
              <a:gs pos="16000">
                <a:srgbClr val="FFC000"/>
              </a:gs>
              <a:gs pos="6000">
                <a:srgbClr val="FF00FF"/>
              </a:gs>
            </a:gsLst>
            <a:lin ang="5400000" scaled="1"/>
            <a:tileRect/>
          </a:gradFill>
          <a:ln w="19050">
            <a:gradFill>
              <a:gsLst>
                <a:gs pos="0">
                  <a:srgbClr val="FF99FF"/>
                </a:gs>
                <a:gs pos="31000">
                  <a:srgbClr val="FFFF99"/>
                </a:gs>
                <a:gs pos="71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Arrow Connector 78"/>
          <p:cNvCxnSpPr/>
          <p:nvPr/>
        </p:nvCxnSpPr>
        <p:spPr>
          <a:xfrm flipH="1" flipV="1">
            <a:off x="7936882" y="4055683"/>
            <a:ext cx="605802" cy="1627880"/>
          </a:xfrm>
          <a:prstGeom prst="straightConnector1">
            <a:avLst/>
          </a:prstGeom>
          <a:ln w="38100">
            <a:solidFill>
              <a:srgbClr val="996633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eft Brace 46"/>
          <p:cNvSpPr/>
          <p:nvPr/>
        </p:nvSpPr>
        <p:spPr>
          <a:xfrm rot="16200000">
            <a:off x="9290866" y="2937212"/>
            <a:ext cx="496879" cy="2183221"/>
          </a:xfrm>
          <a:prstGeom prst="leftBrace">
            <a:avLst>
              <a:gd name="adj1" fmla="val 29735"/>
              <a:gd name="adj2" fmla="val 78206"/>
            </a:avLst>
          </a:prstGeom>
          <a:gradFill flip="none" rotWithShape="1">
            <a:gsLst>
              <a:gs pos="88000">
                <a:srgbClr val="002060"/>
              </a:gs>
              <a:gs pos="14000">
                <a:srgbClr val="00B0F0"/>
              </a:gs>
            </a:gsLst>
            <a:path path="shape">
              <a:fillToRect l="50000" t="50000" r="50000" b="50000"/>
            </a:path>
            <a:tileRect/>
          </a:gradFill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Comic Sans MS" pitchFamily="66" charset="0"/>
              </a:rPr>
              <a:t>Only 10 Disciples</a:t>
            </a:r>
            <a:endParaRPr lang="en-US" sz="1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6" name="Pentagon 35"/>
          <p:cNvSpPr/>
          <p:nvPr/>
        </p:nvSpPr>
        <p:spPr>
          <a:xfrm rot="5400000">
            <a:off x="1404628" y="3084271"/>
            <a:ext cx="748990" cy="2149857"/>
          </a:xfrm>
          <a:prstGeom prst="homePlat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Mary’s time at </a:t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>the tomb</a:t>
            </a:r>
            <a:endParaRPr lang="en-US" sz="2400" b="1" dirty="0">
              <a:latin typeface="Comic Sans MS" pitchFamily="66" charset="0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5740" y="4177776"/>
            <a:ext cx="1440160" cy="907408"/>
          </a:xfrm>
          <a:prstGeom prst="ellipse">
            <a:avLst/>
          </a:prstGeom>
          <a:ln>
            <a:noFill/>
          </a:ln>
          <a:effectLst>
            <a:glow rad="203200">
              <a:srgbClr val="874141">
                <a:alpha val="56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39"/>
          <p:cNvCxnSpPr/>
          <p:nvPr/>
        </p:nvCxnSpPr>
        <p:spPr>
          <a:xfrm>
            <a:off x="2854052" y="1351650"/>
            <a:ext cx="18002" cy="2641222"/>
          </a:xfrm>
          <a:prstGeom prst="line">
            <a:avLst/>
          </a:prstGeom>
          <a:ln w="76200">
            <a:solidFill>
              <a:srgbClr val="FF99FF"/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16175" y="1424650"/>
            <a:ext cx="154487" cy="2376096"/>
          </a:xfrm>
          <a:custGeom>
            <a:avLst/>
            <a:gdLst>
              <a:gd name="connsiteX0" fmla="*/ 41839 w 82479"/>
              <a:gd name="connsiteY0" fmla="*/ 0 h 762000"/>
              <a:gd name="connsiteX1" fmla="*/ 31679 w 82479"/>
              <a:gd name="connsiteY1" fmla="*/ 50800 h 762000"/>
              <a:gd name="connsiteX2" fmla="*/ 1199 w 82479"/>
              <a:gd name="connsiteY2" fmla="*/ 71120 h 762000"/>
              <a:gd name="connsiteX3" fmla="*/ 11359 w 82479"/>
              <a:gd name="connsiteY3" fmla="*/ 101600 h 762000"/>
              <a:gd name="connsiteX4" fmla="*/ 82479 w 82479"/>
              <a:gd name="connsiteY4" fmla="*/ 132080 h 762000"/>
              <a:gd name="connsiteX5" fmla="*/ 72319 w 82479"/>
              <a:gd name="connsiteY5" fmla="*/ 172720 h 762000"/>
              <a:gd name="connsiteX6" fmla="*/ 31679 w 82479"/>
              <a:gd name="connsiteY6" fmla="*/ 233680 h 762000"/>
              <a:gd name="connsiteX7" fmla="*/ 41839 w 82479"/>
              <a:gd name="connsiteY7" fmla="*/ 264160 h 762000"/>
              <a:gd name="connsiteX8" fmla="*/ 72319 w 82479"/>
              <a:gd name="connsiteY8" fmla="*/ 294640 h 762000"/>
              <a:gd name="connsiteX9" fmla="*/ 62159 w 82479"/>
              <a:gd name="connsiteY9" fmla="*/ 335280 h 762000"/>
              <a:gd name="connsiteX10" fmla="*/ 21519 w 82479"/>
              <a:gd name="connsiteY10" fmla="*/ 396240 h 762000"/>
              <a:gd name="connsiteX11" fmla="*/ 41839 w 82479"/>
              <a:gd name="connsiteY11" fmla="*/ 426720 h 762000"/>
              <a:gd name="connsiteX12" fmla="*/ 72319 w 82479"/>
              <a:gd name="connsiteY12" fmla="*/ 447040 h 762000"/>
              <a:gd name="connsiteX13" fmla="*/ 41839 w 82479"/>
              <a:gd name="connsiteY13" fmla="*/ 548640 h 762000"/>
              <a:gd name="connsiteX14" fmla="*/ 51999 w 82479"/>
              <a:gd name="connsiteY14" fmla="*/ 640080 h 762000"/>
              <a:gd name="connsiteX15" fmla="*/ 31679 w 82479"/>
              <a:gd name="connsiteY15" fmla="*/ 670560 h 762000"/>
              <a:gd name="connsiteX16" fmla="*/ 41839 w 82479"/>
              <a:gd name="connsiteY16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79" h="762000">
                <a:moveTo>
                  <a:pt x="41839" y="0"/>
                </a:moveTo>
                <a:cubicBezTo>
                  <a:pt x="38452" y="16933"/>
                  <a:pt x="40247" y="35807"/>
                  <a:pt x="31679" y="50800"/>
                </a:cubicBezTo>
                <a:cubicBezTo>
                  <a:pt x="25621" y="61402"/>
                  <a:pt x="5734" y="59783"/>
                  <a:pt x="1199" y="71120"/>
                </a:cubicBezTo>
                <a:cubicBezTo>
                  <a:pt x="-2778" y="81064"/>
                  <a:pt x="3786" y="94027"/>
                  <a:pt x="11359" y="101600"/>
                </a:cubicBezTo>
                <a:cubicBezTo>
                  <a:pt x="23914" y="114155"/>
                  <a:pt x="64263" y="126008"/>
                  <a:pt x="82479" y="132080"/>
                </a:cubicBezTo>
                <a:cubicBezTo>
                  <a:pt x="79092" y="145627"/>
                  <a:pt x="79247" y="160596"/>
                  <a:pt x="72319" y="172720"/>
                </a:cubicBezTo>
                <a:cubicBezTo>
                  <a:pt x="11434" y="279268"/>
                  <a:pt x="63400" y="138516"/>
                  <a:pt x="31679" y="233680"/>
                </a:cubicBezTo>
                <a:cubicBezTo>
                  <a:pt x="35066" y="243840"/>
                  <a:pt x="35898" y="255249"/>
                  <a:pt x="41839" y="264160"/>
                </a:cubicBezTo>
                <a:cubicBezTo>
                  <a:pt x="49809" y="276115"/>
                  <a:pt x="68372" y="280824"/>
                  <a:pt x="72319" y="294640"/>
                </a:cubicBezTo>
                <a:cubicBezTo>
                  <a:pt x="76155" y="308066"/>
                  <a:pt x="68404" y="322791"/>
                  <a:pt x="62159" y="335280"/>
                </a:cubicBezTo>
                <a:cubicBezTo>
                  <a:pt x="51237" y="357123"/>
                  <a:pt x="21519" y="396240"/>
                  <a:pt x="21519" y="396240"/>
                </a:cubicBezTo>
                <a:cubicBezTo>
                  <a:pt x="28292" y="406400"/>
                  <a:pt x="33205" y="418086"/>
                  <a:pt x="41839" y="426720"/>
                </a:cubicBezTo>
                <a:cubicBezTo>
                  <a:pt x="50473" y="435354"/>
                  <a:pt x="69670" y="435120"/>
                  <a:pt x="72319" y="447040"/>
                </a:cubicBezTo>
                <a:cubicBezTo>
                  <a:pt x="83215" y="496073"/>
                  <a:pt x="63825" y="515660"/>
                  <a:pt x="41839" y="548640"/>
                </a:cubicBezTo>
                <a:cubicBezTo>
                  <a:pt x="58772" y="599440"/>
                  <a:pt x="72319" y="599440"/>
                  <a:pt x="51999" y="640080"/>
                </a:cubicBezTo>
                <a:cubicBezTo>
                  <a:pt x="46538" y="651002"/>
                  <a:pt x="38452" y="660400"/>
                  <a:pt x="31679" y="670560"/>
                </a:cubicBezTo>
                <a:cubicBezTo>
                  <a:pt x="48265" y="720317"/>
                  <a:pt x="41839" y="690330"/>
                  <a:pt x="41839" y="762000"/>
                </a:cubicBezTo>
              </a:path>
            </a:pathLst>
          </a:custGeom>
          <a:ln w="76200">
            <a:solidFill>
              <a:srgbClr val="7030A0"/>
            </a:solidFill>
            <a:headEnd type="diamond" w="med" len="med"/>
            <a:tailEnd type="diamond" w="med" len="med"/>
          </a:ln>
          <a:effectLst>
            <a:glow rad="1651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98670" y="2215597"/>
            <a:ext cx="3135609" cy="3416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This chart is not to scale.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1" name="Picture 11" descr="C:\Users\Rae\Desktop\Yah accepts tou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5643" y="5528587"/>
            <a:ext cx="1427023" cy="1033908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/>
          <p:cNvCxnSpPr/>
          <p:nvPr/>
        </p:nvCxnSpPr>
        <p:spPr>
          <a:xfrm flipH="1" flipV="1">
            <a:off x="3554844" y="3991764"/>
            <a:ext cx="120623" cy="557996"/>
          </a:xfrm>
          <a:prstGeom prst="straightConnector1">
            <a:avLst/>
          </a:prstGeom>
          <a:ln w="38100">
            <a:solidFill>
              <a:srgbClr val="FF00FF"/>
            </a:solidFill>
            <a:headEnd type="oval" w="med" len="med"/>
            <a:tailEnd type="triangle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502124" y="4143462"/>
            <a:ext cx="1530542" cy="1472962"/>
            <a:chOff x="3502124" y="4143462"/>
            <a:chExt cx="1530542" cy="1472962"/>
          </a:xfrm>
        </p:grpSpPr>
        <p:pic>
          <p:nvPicPr>
            <p:cNvPr id="50" name="Picture 13" descr="C:\Users\Rae\Desktop\women and spices at tomb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2124" y="4143462"/>
              <a:ext cx="1530542" cy="1360481"/>
            </a:xfrm>
            <a:prstGeom prst="ellipse">
              <a:avLst/>
            </a:prstGeom>
            <a:ln>
              <a:noFill/>
            </a:ln>
            <a:effectLst>
              <a:glow rad="165100">
                <a:srgbClr val="FF00FF">
                  <a:alpha val="44000"/>
                </a:srgbClr>
              </a:glow>
              <a:outerShdw blurRad="149987" dist="250190" dir="8460000" algn="ctr">
                <a:srgbClr val="000000">
                  <a:alpha val="28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/>
            <p:cNvSpPr/>
            <p:nvPr/>
          </p:nvSpPr>
          <p:spPr>
            <a:xfrm>
              <a:off x="4185914" y="5430658"/>
              <a:ext cx="216024" cy="185766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32207" y="5010743"/>
              <a:ext cx="6703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>
                    <a:solidFill>
                      <a:srgbClr val="FF00FF"/>
                    </a:solidFill>
                  </a:ln>
                  <a:solidFill>
                    <a:srgbClr val="FF00FF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#2</a:t>
              </a:r>
              <a:endParaRPr lang="en-US" sz="2400" b="1" cap="none" spc="150" dirty="0">
                <a:ln w="11430">
                  <a:solidFill>
                    <a:srgbClr val="FF00FF"/>
                  </a:solidFill>
                </a:ln>
                <a:solidFill>
                  <a:srgbClr val="FF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60" name="Picture 2" descr="C:\Users\Rae\Desktop\2.21 desktop art\tomb open da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97" y="4077072"/>
            <a:ext cx="945797" cy="1385784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Left Bracket 60"/>
          <p:cNvSpPr/>
          <p:nvPr/>
        </p:nvSpPr>
        <p:spPr>
          <a:xfrm rot="16200000">
            <a:off x="4635844" y="3151354"/>
            <a:ext cx="247806" cy="1507133"/>
          </a:xfrm>
          <a:prstGeom prst="leftBracket">
            <a:avLst>
              <a:gd name="adj" fmla="val 54340"/>
            </a:avLst>
          </a:prstGeom>
          <a:gradFill flip="none" rotWithShape="1">
            <a:gsLst>
              <a:gs pos="10000">
                <a:srgbClr val="FFC000"/>
              </a:gs>
              <a:gs pos="77000">
                <a:srgbClr val="FFFF00"/>
              </a:gs>
            </a:gsLst>
            <a:lin ang="5400000" scaled="1"/>
            <a:tileRect/>
          </a:gradFill>
          <a:ln w="38100">
            <a:solidFill>
              <a:srgbClr val="996633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/>
          <p:nvPr/>
        </p:nvCxnSpPr>
        <p:spPr>
          <a:xfrm flipH="1" flipV="1">
            <a:off x="4973624" y="3867105"/>
            <a:ext cx="539688" cy="1901970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triangle" w="med" len="med"/>
          </a:ln>
          <a:effectLst>
            <a:glow rad="63500">
              <a:srgbClr val="FFFF00">
                <a:alpha val="96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5147675" y="5369973"/>
            <a:ext cx="1390019" cy="1135397"/>
            <a:chOff x="5158308" y="5482877"/>
            <a:chExt cx="1390019" cy="1135397"/>
          </a:xfrm>
        </p:grpSpPr>
        <p:pic>
          <p:nvPicPr>
            <p:cNvPr id="55" name="Picture 5" descr="C:\Users\Rae\Desktop\Yahusha appears to thomas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308" y="5575760"/>
              <a:ext cx="1390019" cy="1042514"/>
            </a:xfrm>
            <a:prstGeom prst="ellipse">
              <a:avLst/>
            </a:prstGeom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62"/>
            <p:cNvSpPr/>
            <p:nvPr/>
          </p:nvSpPr>
          <p:spPr>
            <a:xfrm>
              <a:off x="5518129" y="6155852"/>
              <a:ext cx="67037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>
                    <a:solidFill>
                      <a:srgbClr val="BCFFDE"/>
                    </a:solidFill>
                  </a:ln>
                  <a:solidFill>
                    <a:srgbClr val="BCFFDE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#3</a:t>
              </a:r>
              <a:endParaRPr lang="en-US" sz="2400" b="1" cap="none" spc="150" dirty="0">
                <a:ln w="11430">
                  <a:solidFill>
                    <a:srgbClr val="BCFFDE"/>
                  </a:solidFill>
                </a:ln>
                <a:solidFill>
                  <a:srgbClr val="BCFFD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5637293" y="5482877"/>
              <a:ext cx="216024" cy="185766"/>
            </a:xfrm>
            <a:prstGeom prst="ellipse">
              <a:avLst/>
            </a:prstGeom>
            <a:solidFill>
              <a:srgbClr val="BCFFDE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19603" y="4540867"/>
            <a:ext cx="1238405" cy="1408413"/>
            <a:chOff x="1219603" y="4540867"/>
            <a:chExt cx="1238405" cy="1408413"/>
          </a:xfrm>
        </p:grpSpPr>
        <p:pic>
          <p:nvPicPr>
            <p:cNvPr id="34" name="Picture 15" descr="C:\Users\Rae\Desktop\mary don't touch edit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19603" y="4540867"/>
              <a:ext cx="1130393" cy="1408413"/>
            </a:xfrm>
            <a:prstGeom prst="ellipse">
              <a:avLst/>
            </a:prstGeom>
            <a:ln>
              <a:noFill/>
            </a:ln>
            <a:effectLst>
              <a:glow rad="203200">
                <a:srgbClr val="FF99FF">
                  <a:alpha val="44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/>
            <p:cNvSpPr/>
            <p:nvPr/>
          </p:nvSpPr>
          <p:spPr>
            <a:xfrm>
              <a:off x="1443935" y="5450588"/>
              <a:ext cx="6703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>
                    <a:solidFill>
                      <a:srgbClr val="FFCCFF"/>
                    </a:solidFill>
                  </a:ln>
                  <a:solidFill>
                    <a:srgbClr val="FFCCFF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#1</a:t>
              </a:r>
              <a:endParaRPr lang="en-US" sz="2400" b="1" cap="none" spc="150" dirty="0">
                <a:ln w="11430">
                  <a:solidFill>
                    <a:srgbClr val="FFCCFF"/>
                  </a:solidFill>
                </a:ln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241984" y="5152190"/>
              <a:ext cx="216024" cy="185766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69" name="Straight Connector 68"/>
          <p:cNvCxnSpPr/>
          <p:nvPr/>
        </p:nvCxnSpPr>
        <p:spPr>
          <a:xfrm>
            <a:off x="7271210" y="2591124"/>
            <a:ext cx="0" cy="3885141"/>
          </a:xfrm>
          <a:prstGeom prst="line">
            <a:avLst/>
          </a:prstGeom>
          <a:ln w="57150">
            <a:solidFill>
              <a:srgbClr val="FF33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un 69"/>
          <p:cNvSpPr/>
          <p:nvPr/>
        </p:nvSpPr>
        <p:spPr>
          <a:xfrm>
            <a:off x="6927604" y="2155785"/>
            <a:ext cx="687160" cy="571696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33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1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4790" y="4456861"/>
            <a:ext cx="905846" cy="1708443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Left Bracket 66"/>
          <p:cNvSpPr/>
          <p:nvPr/>
        </p:nvSpPr>
        <p:spPr>
          <a:xfrm rot="16200000">
            <a:off x="7157285" y="3623580"/>
            <a:ext cx="255827" cy="570702"/>
          </a:xfrm>
          <a:prstGeom prst="leftBracket">
            <a:avLst>
              <a:gd name="adj" fmla="val 36110"/>
            </a:avLst>
          </a:prstGeom>
          <a:gradFill flip="none" rotWithShape="1">
            <a:gsLst>
              <a:gs pos="3000">
                <a:srgbClr val="FFFF00"/>
              </a:gs>
              <a:gs pos="55000">
                <a:srgbClr val="FF3300"/>
              </a:gs>
            </a:gsLst>
            <a:lin ang="5400000" scaled="1"/>
            <a:tileRect/>
          </a:gradFill>
          <a:ln w="1905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269033" y="4221088"/>
            <a:ext cx="1110189" cy="1462475"/>
            <a:chOff x="6269033" y="4221088"/>
            <a:chExt cx="1110189" cy="1462475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69033" y="4221088"/>
              <a:ext cx="999247" cy="1462475"/>
            </a:xfrm>
            <a:prstGeom prst="ellipse">
              <a:avLst/>
            </a:prstGeom>
            <a:ln>
              <a:noFill/>
            </a:ln>
            <a:effectLst>
              <a:glow rad="139700">
                <a:srgbClr val="663300">
                  <a:alpha val="63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6439179" y="5199825"/>
              <a:ext cx="6703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smtClean="0">
                  <a:ln w="11430">
                    <a:solidFill>
                      <a:srgbClr val="996633"/>
                    </a:solidFill>
                  </a:ln>
                  <a:solidFill>
                    <a:srgbClr val="663300"/>
                  </a:solidFill>
                  <a:effectLst>
                    <a:glow rad="127000">
                      <a:srgbClr val="FFFF99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#4</a:t>
              </a:r>
              <a:endParaRPr lang="en-US" sz="2400" b="1" cap="none" spc="150" dirty="0">
                <a:ln w="11430">
                  <a:solidFill>
                    <a:srgbClr val="996633"/>
                  </a:solidFill>
                </a:ln>
                <a:solidFill>
                  <a:srgbClr val="663300"/>
                </a:solidFill>
                <a:effectLst>
                  <a:glow rad="127000">
                    <a:srgbClr val="FFFF99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7163198" y="4940628"/>
              <a:ext cx="216024" cy="185766"/>
            </a:xfrm>
            <a:prstGeom prst="ellipse">
              <a:avLst/>
            </a:prstGeom>
            <a:solidFill>
              <a:srgbClr val="996633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80" name="Straight Arrow Connector 79"/>
          <p:cNvCxnSpPr/>
          <p:nvPr/>
        </p:nvCxnSpPr>
        <p:spPr>
          <a:xfrm flipH="1" flipV="1">
            <a:off x="7379223" y="3948715"/>
            <a:ext cx="177339" cy="592152"/>
          </a:xfrm>
          <a:prstGeom prst="straightConnector1">
            <a:avLst/>
          </a:prstGeom>
          <a:ln w="38100">
            <a:solidFill>
              <a:srgbClr val="0070C0"/>
            </a:solidFill>
            <a:headEnd type="oval" w="med" len="med"/>
            <a:tailEnd type="triangl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Left Bracket 72"/>
          <p:cNvSpPr/>
          <p:nvPr/>
        </p:nvSpPr>
        <p:spPr>
          <a:xfrm rot="16200000">
            <a:off x="7869371" y="3507548"/>
            <a:ext cx="255827" cy="802770"/>
          </a:xfrm>
          <a:prstGeom prst="leftBracket">
            <a:avLst>
              <a:gd name="adj" fmla="val 36110"/>
            </a:avLst>
          </a:prstGeom>
          <a:gradFill flip="none" rotWithShape="1">
            <a:gsLst>
              <a:gs pos="0">
                <a:srgbClr val="FFFF00"/>
              </a:gs>
              <a:gs pos="64000">
                <a:srgbClr val="002060"/>
              </a:gs>
              <a:gs pos="33000">
                <a:srgbClr val="663300"/>
              </a:gs>
              <a:gs pos="15000">
                <a:srgbClr val="FF0000"/>
              </a:gs>
              <a:gs pos="2000">
                <a:srgbClr val="FF3300"/>
              </a:gs>
            </a:gsLst>
            <a:lin ang="5400000" scaled="1"/>
            <a:tileRect/>
          </a:gradFill>
          <a:ln w="19050">
            <a:solidFill>
              <a:srgbClr val="66330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3053793" y="6546830"/>
            <a:ext cx="2176523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latin typeface="Comic Sans MS" pitchFamily="66" charset="0"/>
              </a:rPr>
              <a:t>#2) Other Women</a:t>
            </a:r>
            <a:endParaRPr lang="en-US" sz="16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302324" y="6562495"/>
            <a:ext cx="1270150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latin typeface="Comic Sans MS" pitchFamily="66" charset="0"/>
              </a:rPr>
              <a:t>#3) Peter</a:t>
            </a:r>
            <a:endParaRPr lang="en-US" sz="16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783462" y="6516697"/>
            <a:ext cx="2335285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latin typeface="Comic Sans MS" pitchFamily="66" charset="0"/>
              </a:rPr>
              <a:t>#4) 2 Emmaus Men</a:t>
            </a:r>
            <a:endParaRPr lang="en-US" sz="16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622804" y="5876264"/>
            <a:ext cx="217039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 smtClean="0">
                <a:latin typeface="Comic Sans MS" pitchFamily="66" charset="0"/>
              </a:rPr>
              <a:t>#5) 10 Disciples &amp; likely many others!</a:t>
            </a:r>
            <a:endParaRPr lang="en-US" sz="16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86" name="Content Placeholder 6"/>
          <p:cNvSpPr txBox="1">
            <a:spLocks/>
          </p:cNvSpPr>
          <p:nvPr/>
        </p:nvSpPr>
        <p:spPr>
          <a:xfrm>
            <a:off x="0" y="116632"/>
            <a:ext cx="12192124" cy="9469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1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                 Putting it All Together: </a:t>
            </a:r>
            <a:br>
              <a:rPr lang="en-US" sz="31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</a:br>
            <a:r>
              <a:rPr lang="en-US" sz="31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                  5 Resurrection Witnesses on </a:t>
            </a:r>
            <a:r>
              <a:rPr lang="en-US" sz="3100" b="1" dirty="0" smtClean="0"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Abib 18 </a:t>
            </a:r>
            <a:endParaRPr lang="en-US" sz="3100" b="1" dirty="0">
              <a:solidFill>
                <a:srgbClr val="FFFF00"/>
              </a:solidFill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57808" y="270323"/>
            <a:ext cx="2772308" cy="639604"/>
          </a:xfrm>
          <a:prstGeom prst="roundRect">
            <a:avLst>
              <a:gd name="adj" fmla="val 31530"/>
            </a:avLst>
          </a:prstGeom>
          <a:solidFill>
            <a:srgbClr val="002060"/>
          </a:solidFill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Section 13.5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44" grpId="0" animBg="1"/>
      <p:bldP spid="58" grpId="0" animBg="1"/>
      <p:bldP spid="47" grpId="0" animBg="1"/>
      <p:bldP spid="6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eft Bracket 43"/>
          <p:cNvSpPr/>
          <p:nvPr/>
        </p:nvSpPr>
        <p:spPr>
          <a:xfrm rot="16200000">
            <a:off x="6994442" y="-341372"/>
            <a:ext cx="378182" cy="8622958"/>
          </a:xfrm>
          <a:prstGeom prst="leftBracket">
            <a:avLst>
              <a:gd name="adj" fmla="val 54340"/>
            </a:avLst>
          </a:prstGeom>
          <a:gradFill flip="none" rotWithShape="1">
            <a:gsLst>
              <a:gs pos="10000">
                <a:srgbClr val="FFC000"/>
              </a:gs>
              <a:gs pos="77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996633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/>
          <a:lstStyle/>
          <a:p>
            <a:pPr algn="ctr"/>
            <a:endParaRPr lang="en-US" sz="5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After eight [8] days from Abib 18, Thomas sees 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 on Abib 26.</a:t>
            </a:r>
            <a:endParaRPr lang="en-US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520259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73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76440"/>
              </p:ext>
            </p:extLst>
          </p:nvPr>
        </p:nvGraphicFramePr>
        <p:xfrm>
          <a:off x="672036" y="1177320"/>
          <a:ext cx="10843290" cy="259885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68652"/>
                <a:gridCol w="1084330"/>
                <a:gridCol w="1084330"/>
                <a:gridCol w="1084330"/>
                <a:gridCol w="1084330"/>
                <a:gridCol w="1084330"/>
                <a:gridCol w="1084329"/>
                <a:gridCol w="1084329"/>
                <a:gridCol w="1084330"/>
              </a:tblGrid>
              <a:tr h="6738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Cycle 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Abib 18</a:t>
                      </a:r>
                      <a:r>
                        <a:rPr lang="en-US" sz="1600" baseline="30000" dirty="0" smtClean="0"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[Sun] </a:t>
                      </a:r>
                      <a:r>
                        <a:rPr lang="en-US" sz="1600" dirty="0" smtClean="0"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ASCENSION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The</a:t>
                      </a:r>
                      <a:r>
                        <a:rPr lang="en-US" sz="3600" baseline="0" dirty="0" smtClean="0">
                          <a:solidFill>
                            <a:schemeClr val="dk1"/>
                          </a:solidFill>
                          <a:effectLst>
                            <a:glow rad="127000">
                              <a:srgbClr val="FFFF99"/>
                            </a:glow>
                          </a:effectLst>
                          <a:latin typeface="Comic Sans MS" pitchFamily="66" charset="0"/>
                        </a:rPr>
                        <a:t> next 8 days are amazing!</a:t>
                      </a:r>
                      <a:endParaRPr lang="en-US" sz="360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 gridSpan="9"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        </a:t>
                      </a:r>
                    </a:p>
                    <a:p>
                      <a:pPr algn="l"/>
                      <a:r>
                        <a:rPr lang="en-US" sz="1600" baseline="0" dirty="0" smtClean="0"/>
                        <a:t>         </a:t>
                      </a:r>
                      <a:endParaRPr lang="en-US" sz="3200" baseline="0" dirty="0" smtClean="0"/>
                    </a:p>
                    <a:p>
                      <a:pPr algn="l"/>
                      <a:endParaRPr lang="en-US" sz="1600" baseline="0" dirty="0" smtClean="0"/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endParaRPr lang="en-US" sz="1600" baseline="0" dirty="0" smtClean="0">
                        <a:latin typeface="Comic Sans MS" pitchFamily="66" charset="0"/>
                      </a:endParaRPr>
                    </a:p>
                    <a:p>
                      <a:pPr algn="l"/>
                      <a:r>
                        <a:rPr lang="en-US" sz="1600" baseline="0" dirty="0" smtClean="0">
                          <a:latin typeface="Comic Sans MS" pitchFamily="66" charset="0"/>
                        </a:rPr>
                        <a:t>          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49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5 </a:t>
                      </a:r>
                      <a:r>
                        <a:rPr lang="en-US" sz="1700" b="1" dirty="0" err="1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Ress</a:t>
                      </a:r>
                      <a:r>
                        <a:rPr lang="en-US" sz="1700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.</a:t>
                      </a:r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700" b="1" baseline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Witnesses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5000">
                          <a:srgbClr val="FFD800"/>
                        </a:gs>
                        <a:gs pos="9000">
                          <a:srgbClr val="FFE500"/>
                        </a:gs>
                        <a:gs pos="2000">
                          <a:srgbClr val="FF99FF"/>
                        </a:gs>
                        <a:gs pos="44000">
                          <a:srgbClr val="FF7A00"/>
                        </a:gs>
                        <a:gs pos="49000">
                          <a:srgbClr val="FF0300"/>
                        </a:gs>
                        <a:gs pos="69333">
                          <a:srgbClr val="002060"/>
                        </a:gs>
                        <a:gs pos="55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Abib 19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Abib 20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Abib 21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Abib 22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Abib 23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Abib 24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Abib 25</a:t>
                      </a:r>
                      <a:endParaRPr lang="en-US" b="1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Abib 26</a:t>
                      </a:r>
                      <a:endParaRPr lang="en-US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286690" y="5229200"/>
            <a:ext cx="1991298" cy="1568850"/>
            <a:chOff x="286690" y="5229200"/>
            <a:chExt cx="1991298" cy="1568850"/>
          </a:xfrm>
        </p:grpSpPr>
        <p:grpSp>
          <p:nvGrpSpPr>
            <p:cNvPr id="8" name="Group 7"/>
            <p:cNvGrpSpPr/>
            <p:nvPr/>
          </p:nvGrpSpPr>
          <p:grpSpPr>
            <a:xfrm>
              <a:off x="286690" y="5229200"/>
              <a:ext cx="1991298" cy="1216957"/>
              <a:chOff x="286690" y="5229200"/>
              <a:chExt cx="1991298" cy="1216957"/>
            </a:xfrm>
          </p:grpSpPr>
          <p:pic>
            <p:nvPicPr>
              <p:cNvPr id="42" name="Picture 12" descr="C:\Users\Rae\Desktop\Yah appears to 10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690" y="5229200"/>
                <a:ext cx="1991298" cy="1216957"/>
              </a:xfrm>
              <a:prstGeom prst="ellipse">
                <a:avLst/>
              </a:prstGeom>
              <a:ln>
                <a:noFill/>
              </a:ln>
              <a:effectLst>
                <a:glow rad="190500">
                  <a:schemeClr val="accent3">
                    <a:satMod val="175000"/>
                    <a:alpha val="40000"/>
                  </a:schemeClr>
                </a:glow>
                <a:outerShdw blurRad="190500" dist="228600" dir="2700000" algn="ctr">
                  <a:srgbClr val="000000">
                    <a:alpha val="30000"/>
                  </a:srgbClr>
                </a:outerShdw>
                <a:softEdge rad="1125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990413" y="6054670"/>
                <a:ext cx="558165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 extrusionH="57150">
                  <a:bevelT w="27940" h="12700" prst="angle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en-US" b="1" cap="none" spc="150" dirty="0" smtClean="0">
                    <a:ln w="11430">
                      <a:solidFill>
                        <a:srgbClr val="FFFF99"/>
                      </a:solidFill>
                    </a:ln>
                    <a:solidFill>
                      <a:schemeClr val="bg1"/>
                    </a:solidFill>
                    <a:effectLst>
                      <a:glow rad="127000">
                        <a:srgbClr val="002060"/>
                      </a:glow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Comic Sans MS" pitchFamily="66" charset="0"/>
                  </a:rPr>
                  <a:t>#5</a:t>
                </a:r>
                <a:endParaRPr lang="en-US" b="1" cap="none" spc="150" dirty="0">
                  <a:ln w="11430">
                    <a:solidFill>
                      <a:srgbClr val="FFFF99"/>
                    </a:solidFill>
                  </a:ln>
                  <a:solidFill>
                    <a:schemeClr val="bg1"/>
                  </a:solidFill>
                  <a:effectLst>
                    <a:glow rad="127000">
                      <a:srgbClr val="002060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  <p:sp>
          <p:nvSpPr>
            <p:cNvPr id="47" name="Rounded Rectangle 46"/>
            <p:cNvSpPr/>
            <p:nvPr/>
          </p:nvSpPr>
          <p:spPr>
            <a:xfrm rot="16200000">
              <a:off x="1114215" y="5653716"/>
              <a:ext cx="378816" cy="190985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8000">
                  <a:srgbClr val="002060"/>
                </a:gs>
                <a:gs pos="14000">
                  <a:srgbClr val="00B0F0"/>
                </a:gs>
              </a:gsLst>
              <a:path path="shape">
                <a:fillToRect l="50000" t="50000" r="50000" b="50000"/>
              </a:path>
              <a:tileRect/>
            </a:gradFill>
            <a:ln w="38100">
              <a:solidFill>
                <a:srgbClr val="00B0F0"/>
              </a:solidFill>
              <a:headEnd type="oval" w="med" len="med"/>
              <a:tailEnd type="oval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" rtlCol="0" anchor="ctr"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latin typeface="Comic Sans MS" pitchFamily="66" charset="0"/>
                </a:rPr>
                <a:t>Only 10 Disciples</a:t>
              </a:r>
              <a:endParaRPr lang="en-US" sz="1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36" name="Pentagon 35"/>
          <p:cNvSpPr/>
          <p:nvPr/>
        </p:nvSpPr>
        <p:spPr>
          <a:xfrm rot="5400000">
            <a:off x="1353828" y="3084271"/>
            <a:ext cx="748990" cy="2149857"/>
          </a:xfrm>
          <a:prstGeom prst="homePlat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Many Witnesses on Abib 18</a:t>
            </a:r>
            <a:endParaRPr lang="en-US" sz="2400" b="1" dirty="0">
              <a:latin typeface="Comic Sans MS" pitchFamily="66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2854052" y="1052736"/>
            <a:ext cx="18002" cy="2889336"/>
          </a:xfrm>
          <a:prstGeom prst="line">
            <a:avLst/>
          </a:prstGeom>
          <a:ln w="76200">
            <a:solidFill>
              <a:srgbClr val="FF99FF"/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80507" y="768512"/>
            <a:ext cx="3135609" cy="3416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This chart is not to scale.</a:t>
            </a:r>
            <a:endParaRPr lang="en-US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44819" y="2132856"/>
            <a:ext cx="1609233" cy="1239297"/>
            <a:chOff x="1244819" y="2132856"/>
            <a:chExt cx="1609233" cy="1239297"/>
          </a:xfrm>
        </p:grpSpPr>
        <p:pic>
          <p:nvPicPr>
            <p:cNvPr id="50" name="Picture 13" descr="C:\Users\Rae\Desktop\women and spices at tom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545" y="2132856"/>
              <a:ext cx="1091531" cy="970249"/>
            </a:xfrm>
            <a:prstGeom prst="ellipse">
              <a:avLst/>
            </a:prstGeom>
            <a:ln>
              <a:noFill/>
            </a:ln>
            <a:effectLst>
              <a:glow rad="165100">
                <a:srgbClr val="FF00FF">
                  <a:alpha val="44000"/>
                </a:srgbClr>
              </a:glow>
              <a:outerShdw blurRad="149987" dist="250190" dir="8460000" algn="ctr">
                <a:srgbClr val="000000">
                  <a:alpha val="28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1936227" y="2768852"/>
              <a:ext cx="558165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b="1" cap="none" spc="150" dirty="0" smtClean="0">
                  <a:ln w="11430">
                    <a:solidFill>
                      <a:srgbClr val="FF00FF"/>
                    </a:solidFill>
                  </a:ln>
                  <a:solidFill>
                    <a:srgbClr val="FF00FF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#2</a:t>
              </a:r>
              <a:endParaRPr lang="en-US" b="1" cap="none" spc="150" dirty="0">
                <a:ln w="11430">
                  <a:solidFill>
                    <a:srgbClr val="FF00FF"/>
                  </a:solidFill>
                </a:ln>
                <a:solidFill>
                  <a:srgbClr val="FF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244819" y="3033599"/>
              <a:ext cx="16092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1600" b="1" dirty="0" smtClean="0">
                  <a:latin typeface="Comic Sans MS" pitchFamily="66" charset="0"/>
                </a:rPr>
                <a:t>Other Women</a:t>
              </a:r>
              <a:endParaRPr lang="en-US" sz="1600" b="1" dirty="0">
                <a:solidFill>
                  <a:srgbClr val="990033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51015" y="4221088"/>
            <a:ext cx="2128473" cy="1529563"/>
            <a:chOff x="1951015" y="4221088"/>
            <a:chExt cx="2128473" cy="1529563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51015" y="4288176"/>
              <a:ext cx="999247" cy="1462475"/>
            </a:xfrm>
            <a:prstGeom prst="ellipse">
              <a:avLst/>
            </a:prstGeom>
            <a:ln>
              <a:noFill/>
            </a:ln>
            <a:effectLst>
              <a:glow rad="139700">
                <a:srgbClr val="663300">
                  <a:alpha val="63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2177266" y="5266913"/>
              <a:ext cx="558165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b="1" cap="none" spc="150" dirty="0" smtClean="0">
                  <a:ln w="11430">
                    <a:solidFill>
                      <a:srgbClr val="996633"/>
                    </a:solidFill>
                  </a:ln>
                  <a:solidFill>
                    <a:srgbClr val="663300"/>
                  </a:solidFill>
                  <a:effectLst>
                    <a:glow rad="127000">
                      <a:srgbClr val="FFFF99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#4</a:t>
              </a:r>
              <a:endParaRPr lang="en-US" b="1" cap="none" spc="150" dirty="0">
                <a:ln w="11430">
                  <a:solidFill>
                    <a:srgbClr val="996633"/>
                  </a:solidFill>
                </a:ln>
                <a:solidFill>
                  <a:srgbClr val="663300"/>
                </a:solidFill>
                <a:effectLst>
                  <a:glow rad="127000">
                    <a:srgbClr val="FFFF99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710036" y="4221088"/>
              <a:ext cx="1369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1600" b="1" dirty="0" smtClean="0">
                  <a:latin typeface="Comic Sans MS" pitchFamily="66" charset="0"/>
                </a:rPr>
                <a:t>2 Emmaus </a:t>
              </a:r>
              <a:br>
                <a:rPr lang="en-US" sz="1600" b="1" dirty="0" smtClean="0">
                  <a:latin typeface="Comic Sans MS" pitchFamily="66" charset="0"/>
                </a:rPr>
              </a:br>
              <a:r>
                <a:rPr lang="en-US" sz="1600" b="1" dirty="0" smtClean="0">
                  <a:latin typeface="Comic Sans MS" pitchFamily="66" charset="0"/>
                </a:rPr>
                <a:t>Men</a:t>
              </a:r>
              <a:endParaRPr lang="en-US" sz="1600" b="1" dirty="0">
                <a:solidFill>
                  <a:srgbClr val="990033"/>
                </a:solidFill>
                <a:latin typeface="Comic Sans MS" pitchFamily="66" charset="0"/>
              </a:endParaRPr>
            </a:p>
          </p:txBody>
        </p:sp>
      </p:grpSp>
      <p:sp>
        <p:nvSpPr>
          <p:cNvPr id="86" name="Content Placeholder 6"/>
          <p:cNvSpPr txBox="1">
            <a:spLocks/>
          </p:cNvSpPr>
          <p:nvPr/>
        </p:nvSpPr>
        <p:spPr>
          <a:xfrm>
            <a:off x="-5060" y="188640"/>
            <a:ext cx="12192124" cy="5760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Mini Summary:</a:t>
            </a:r>
            <a:r>
              <a:rPr lang="en-US" sz="3200" b="1" dirty="0" smtClean="0">
                <a:solidFill>
                  <a:srgbClr val="FFFF00"/>
                </a:solidFill>
                <a:latin typeface="Comic Sans MS" pitchFamily="66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6</a:t>
            </a:r>
            <a:r>
              <a:rPr lang="en-US" sz="3200" b="1" baseline="30000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th</a:t>
            </a: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 Resurrection </a:t>
            </a:r>
            <a:r>
              <a:rPr lang="en-US" sz="3200" b="1" dirty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Witness </a:t>
            </a:r>
            <a:r>
              <a:rPr lang="en-US" sz="3200" b="1" dirty="0" smtClean="0">
                <a:solidFill>
                  <a:srgbClr val="FFFFCC"/>
                </a:solidFill>
                <a:latin typeface="Comic Sans MS" pitchFamily="66" charset="0"/>
                <a:cs typeface="Calibri" pitchFamily="34" charset="0"/>
              </a:rPr>
              <a:t>for </a:t>
            </a:r>
            <a:r>
              <a:rPr lang="en-US" sz="3200" b="1" dirty="0" smtClean="0">
                <a:solidFill>
                  <a:srgbClr val="BCFFDE"/>
                </a:solidFill>
                <a:latin typeface="Comic Sans MS" pitchFamily="66" charset="0"/>
                <a:cs typeface="Calibri" pitchFamily="34" charset="0"/>
              </a:rPr>
              <a:t>Thomas &amp; Disciples</a:t>
            </a:r>
            <a:endParaRPr lang="en-US" sz="3200" b="1" dirty="0">
              <a:solidFill>
                <a:srgbClr val="BCFFDE"/>
              </a:solidFill>
              <a:latin typeface="Comic Sans MS" pitchFamily="66" charset="0"/>
              <a:cs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31964" y="1052736"/>
            <a:ext cx="0" cy="2856195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2523" y="4159199"/>
            <a:ext cx="1424399" cy="1174535"/>
            <a:chOff x="142523" y="4159199"/>
            <a:chExt cx="1424399" cy="1174535"/>
          </a:xfrm>
        </p:grpSpPr>
        <p:pic>
          <p:nvPicPr>
            <p:cNvPr id="87" name="Picture 5" descr="C:\Users\Rae\Desktop\Yahusha appears to thomas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03" y="4291220"/>
              <a:ext cx="1390019" cy="1042514"/>
            </a:xfrm>
            <a:prstGeom prst="ellipse">
              <a:avLst/>
            </a:prstGeom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Rectangle 87"/>
            <p:cNvSpPr/>
            <p:nvPr/>
          </p:nvSpPr>
          <p:spPr>
            <a:xfrm>
              <a:off x="592829" y="4871312"/>
              <a:ext cx="558165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b="1" cap="none" spc="150" dirty="0" smtClean="0">
                  <a:ln w="11430">
                    <a:solidFill>
                      <a:srgbClr val="BCFFDE"/>
                    </a:solidFill>
                  </a:ln>
                  <a:solidFill>
                    <a:srgbClr val="BCFFDE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#3</a:t>
              </a:r>
              <a:endParaRPr lang="en-US" b="1" cap="none" spc="150" dirty="0">
                <a:ln w="11430">
                  <a:solidFill>
                    <a:srgbClr val="BCFFDE"/>
                  </a:solidFill>
                </a:ln>
                <a:solidFill>
                  <a:srgbClr val="BCFFD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2523" y="4159199"/>
              <a:ext cx="8345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1600" b="1" dirty="0" smtClean="0">
                  <a:latin typeface="Comic Sans MS" pitchFamily="66" charset="0"/>
                </a:rPr>
                <a:t>Peter</a:t>
              </a:r>
              <a:endParaRPr lang="en-US" sz="1600" b="1" dirty="0">
                <a:solidFill>
                  <a:srgbClr val="990033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6497" y="1836315"/>
            <a:ext cx="1979668" cy="1406599"/>
            <a:chOff x="706497" y="1836315"/>
            <a:chExt cx="1979668" cy="1406599"/>
          </a:xfrm>
        </p:grpSpPr>
        <p:pic>
          <p:nvPicPr>
            <p:cNvPr id="34" name="Picture 15" descr="C:\Users\Rae\Desktop\mary don't touch edit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497" y="2143016"/>
              <a:ext cx="882779" cy="1099898"/>
            </a:xfrm>
            <a:prstGeom prst="ellipse">
              <a:avLst/>
            </a:prstGeom>
            <a:ln>
              <a:noFill/>
            </a:ln>
            <a:effectLst>
              <a:glow rad="203200">
                <a:srgbClr val="FF99FF">
                  <a:alpha val="44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/>
            <p:cNvSpPr/>
            <p:nvPr/>
          </p:nvSpPr>
          <p:spPr>
            <a:xfrm>
              <a:off x="884377" y="2863076"/>
              <a:ext cx="558165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 prst="angle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b="1" cap="none" spc="150" dirty="0" smtClean="0">
                  <a:ln w="11430">
                    <a:solidFill>
                      <a:srgbClr val="FFCCFF"/>
                    </a:solidFill>
                  </a:ln>
                  <a:solidFill>
                    <a:srgbClr val="FFCCFF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#1</a:t>
              </a:r>
              <a:endParaRPr lang="en-US" b="1" cap="none" spc="150" dirty="0">
                <a:ln w="11430">
                  <a:solidFill>
                    <a:srgbClr val="FFCCFF"/>
                  </a:solidFill>
                </a:ln>
                <a:solidFill>
                  <a:srgbClr val="FFCC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5820" y="1836315"/>
              <a:ext cx="19203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1600" b="1" dirty="0" smtClean="0">
                  <a:latin typeface="Comic Sans MS" pitchFamily="66" charset="0"/>
                </a:rPr>
                <a:t>Mary Magdalene</a:t>
              </a:r>
              <a:endParaRPr lang="en-US" sz="1600" b="1" dirty="0">
                <a:solidFill>
                  <a:srgbClr val="990033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160301" y="4052179"/>
            <a:ext cx="1622743" cy="2294878"/>
            <a:chOff x="10160301" y="4052179"/>
            <a:chExt cx="1622743" cy="2294878"/>
          </a:xfrm>
        </p:grpSpPr>
        <p:pic>
          <p:nvPicPr>
            <p:cNvPr id="3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160301" y="4052179"/>
              <a:ext cx="1622743" cy="1698472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0342884" y="5762282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1600" b="1" dirty="0" smtClean="0">
                  <a:latin typeface="Comic Sans MS" pitchFamily="66" charset="0"/>
                </a:rPr>
                <a:t>Doubting </a:t>
              </a:r>
              <a:br>
                <a:rPr lang="en-US" sz="1600" b="1" dirty="0" smtClean="0">
                  <a:latin typeface="Comic Sans MS" pitchFamily="66" charset="0"/>
                </a:rPr>
              </a:br>
              <a:r>
                <a:rPr lang="en-US" sz="1600" b="1" dirty="0" smtClean="0">
                  <a:latin typeface="Comic Sans MS" pitchFamily="66" charset="0"/>
                </a:rPr>
                <a:t>Thomas</a:t>
              </a:r>
              <a:endParaRPr lang="en-US" sz="1600" b="1" dirty="0">
                <a:solidFill>
                  <a:srgbClr val="990033"/>
                </a:solidFill>
                <a:latin typeface="Comic Sans MS" pitchFamily="66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2817476" y="1988840"/>
            <a:ext cx="8784976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John 20:26   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after eight days 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again </a:t>
            </a:r>
            <a:r>
              <a:rPr lang="en-US" b="1" u="sng" dirty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his disci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</a:t>
            </a:r>
            <a:r>
              <a:rPr lang="en-US" b="1" u="sng" dirty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les were within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 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Thomas with them: </a:t>
            </a:r>
            <a:r>
              <a:rPr lang="en-US" b="1" u="sng" dirty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then </a:t>
            </a:r>
            <a:r>
              <a:rPr lang="en-US" b="1" u="sng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came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u="sng" dirty="0" smtClean="0">
                <a:ln w="1905"/>
                <a:solidFill>
                  <a:srgbClr val="00B0F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b="1" dirty="0" smtClean="0">
                <a:ln w="1905"/>
                <a:solidFill>
                  <a:srgbClr val="00B0F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doors being shut, 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stood in 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midst, and said,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Peace be unto you</a:t>
            </a:r>
            <a:r>
              <a:rPr lang="en-US" sz="20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</a:p>
          <a:p>
            <a:pPr algn="ctr"/>
            <a:r>
              <a:rPr lang="en-US" sz="1400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sz="1400" b="1" dirty="0" err="1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vs</a:t>
            </a:r>
            <a:r>
              <a:rPr lang="en-US" sz="1400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28]  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Thomas answered 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said 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unto Him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My Master and my Elohim. </a:t>
            </a:r>
            <a:endParaRPr lang="en-US" b="1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52" name="Picture 2" descr="C:\Users\Rae\Desktop\PPT Bkgds\parchment ragged edge.jpg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538" y="4351832"/>
            <a:ext cx="3153002" cy="244621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4280507" y="4497753"/>
            <a:ext cx="2735004" cy="220060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u="sng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Ponder this</a:t>
            </a:r>
            <a:r>
              <a:rPr lang="en-US" sz="2400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:</a:t>
            </a:r>
          </a:p>
          <a:p>
            <a:pPr algn="ctr"/>
            <a:endParaRPr lang="en-US" sz="500" dirty="0">
              <a:solidFill>
                <a:srgbClr val="99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There was something very special that happened on Abib 26, but </a:t>
            </a:r>
            <a:r>
              <a:rPr lang="en-US" b="1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Ravie" pitchFamily="82" charset="0"/>
              </a:rPr>
              <a:t>Enoch’s</a:t>
            </a:r>
            <a:r>
              <a:rPr lang="en-US" dirty="0" smtClean="0">
                <a:solidFill>
                  <a:srgbClr val="99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Wave Sheaf “date”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had nothing to do with it!</a:t>
            </a:r>
            <a:endParaRPr lang="en-US" sz="1600" dirty="0">
              <a:solidFill>
                <a:schemeClr val="accent6">
                  <a:lumMod val="50000"/>
                </a:schemeClr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pic>
        <p:nvPicPr>
          <p:cNvPr id="55" name="Picture 3" descr="C:\Users\Rae\Desktop\BOOK OF ENOCH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762" y="5130825"/>
            <a:ext cx="1066415" cy="14633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4006762" y="4351832"/>
            <a:ext cx="608610" cy="611136"/>
            <a:chOff x="333772" y="3284984"/>
            <a:chExt cx="864096" cy="864096"/>
          </a:xfrm>
        </p:grpSpPr>
        <p:sp>
          <p:nvSpPr>
            <p:cNvPr id="49" name="Teardrop 48"/>
            <p:cNvSpPr/>
            <p:nvPr/>
          </p:nvSpPr>
          <p:spPr>
            <a:xfrm>
              <a:off x="333772" y="3284984"/>
              <a:ext cx="864096" cy="864096"/>
            </a:xfrm>
            <a:prstGeom prst="teardrop">
              <a:avLst/>
            </a:prstGeom>
            <a:solidFill>
              <a:srgbClr val="FC3520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5726" y="3324994"/>
              <a:ext cx="680859" cy="6075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??</a:t>
              </a:r>
              <a:endParaRPr lang="en-US" sz="28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>
            <a:off x="11536540" y="1052736"/>
            <a:ext cx="0" cy="2856195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045521" y="4283347"/>
            <a:ext cx="3089920" cy="2058702"/>
            <a:chOff x="7045521" y="4283347"/>
            <a:chExt cx="3089920" cy="2058702"/>
          </a:xfrm>
        </p:grpSpPr>
        <p:pic>
          <p:nvPicPr>
            <p:cNvPr id="31" name="Picture 14" descr="C:\Users\Rae\Desktop\Yah with 11 disciples 2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521" y="4283347"/>
              <a:ext cx="3089920" cy="16743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ounded Rectangle 56"/>
            <p:cNvSpPr/>
            <p:nvPr/>
          </p:nvSpPr>
          <p:spPr>
            <a:xfrm rot="16200000">
              <a:off x="8420956" y="5197715"/>
              <a:ext cx="378816" cy="190985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8000">
                  <a:srgbClr val="002060"/>
                </a:gs>
                <a:gs pos="14000">
                  <a:srgbClr val="00B0F0"/>
                </a:gs>
              </a:gsLst>
              <a:path path="shape">
                <a:fillToRect l="50000" t="50000" r="50000" b="50000"/>
              </a:path>
              <a:tileRect/>
            </a:gradFill>
            <a:ln w="38100">
              <a:solidFill>
                <a:srgbClr val="00B0F0"/>
              </a:solidFill>
              <a:headEnd type="oval" w="med" len="med"/>
              <a:tailEnd type="oval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" rtlCol="0" anchor="ctr"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latin typeface="Comic Sans MS" pitchFamily="66" charset="0"/>
                </a:rPr>
                <a:t>ALL 11 Disciples</a:t>
              </a:r>
              <a:endParaRPr lang="en-US" sz="1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982161" y="1236861"/>
            <a:ext cx="8472742" cy="5675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394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6" grpId="0" animBg="1"/>
      <p:bldP spid="43" grpId="0"/>
      <p:bldP spid="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Rae\Desktop\BOOK OF ENO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93" y="5157192"/>
            <a:ext cx="1318659" cy="15695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Rae\Desktop\Joshu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80" y="3645024"/>
            <a:ext cx="1008112" cy="13754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Art on Desktop - 1\Bible Characters\malachi e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06180" y="3861048"/>
            <a:ext cx="1322350" cy="130621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rgbClr val="002060"/>
                </a:solidFill>
              </a:rPr>
              <a:pPr/>
              <a:t>74</a:t>
            </a:fld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Picture 12" descr="C:\Users\Rae\Desktop\Art on Desktop\white man clip art\3d white people\png\Decisions red arrow png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61" y="4448633"/>
            <a:ext cx="2880320" cy="2868799"/>
          </a:xfrm>
          <a:prstGeom prst="rect">
            <a:avLst/>
          </a:prstGeom>
          <a:noFill/>
          <a:ln>
            <a:noFill/>
          </a:ln>
          <a:effectLst>
            <a:glow rad="101600">
              <a:srgbClr val="00B0F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e\Desktop\Art on Desktop\white man clip art\3d white people\png\3d gets it p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844" y="3933056"/>
            <a:ext cx="2511425" cy="28717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756" y="3446282"/>
            <a:ext cx="2880320" cy="1710910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Rae\Desktop\Art on Desktop\white man clip art\3d white people\png\attention horn 1 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45" y="4334206"/>
            <a:ext cx="2479170" cy="247917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61764" y="116632"/>
            <a:ext cx="117874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Where is This Study </a:t>
            </a:r>
            <a:r>
              <a:rPr lang="en-US" sz="4800" b="1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G</a:t>
            </a:r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oing?</a:t>
            </a:r>
            <a:endParaRPr lang="en-US" sz="48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507" y="947629"/>
            <a:ext cx="589189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2400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There have been 5 strong witnesses to THE Divine appearances of </a:t>
            </a:r>
            <a:r>
              <a:rPr lang="en-US" sz="2400" cap="none" spc="0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400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on </a:t>
            </a:r>
            <a:r>
              <a:rPr lang="en-US" sz="2400" cap="none" spc="0" dirty="0" smtClean="0">
                <a:ln w="1905">
                  <a:solidFill>
                    <a:srgbClr val="00B05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Abib 18</a:t>
            </a:r>
            <a:r>
              <a:rPr lang="en-US" sz="2400" cap="none" spc="0" baseline="30000" dirty="0" smtClean="0">
                <a:ln w="1905">
                  <a:solidFill>
                    <a:srgbClr val="00B05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cap="none" spc="0" dirty="0" smtClean="0">
                <a:ln w="1905">
                  <a:solidFill>
                    <a:srgbClr val="00B05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for the </a:t>
            </a:r>
            <a:br>
              <a:rPr lang="en-US" sz="2400" cap="none" spc="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cap="none" spc="0" dirty="0" smtClean="0">
                <a:ln w="1905">
                  <a:solidFill>
                    <a:srgbClr val="00B05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Statute.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Only Thomas is brought into the equation on the date of </a:t>
            </a: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FF330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Abib 26.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74843" y="947629"/>
            <a:ext cx="5712257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So why does Enoch insist </a:t>
            </a:r>
            <a:b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dirty="0" smtClean="0">
                <a:ln w="1905">
                  <a:solidFill>
                    <a:srgbClr val="00B05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</a:t>
            </a: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is on </a:t>
            </a: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FF330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Abib 26</a:t>
            </a:r>
            <a:r>
              <a:rPr lang="en-US" sz="2400" baseline="30000" dirty="0" smtClean="0">
                <a:ln w="1905">
                  <a:solidFill>
                    <a:srgbClr val="002060"/>
                  </a:solidFill>
                </a:ln>
                <a:solidFill>
                  <a:srgbClr val="FF330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br>
              <a:rPr lang="en-US" sz="2400" baseline="30000" dirty="0" smtClean="0">
                <a:ln w="1905">
                  <a:solidFill>
                    <a:srgbClr val="002060"/>
                  </a:solidFill>
                </a:ln>
                <a:solidFill>
                  <a:srgbClr val="FF330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which doesn’t appear to have anything to do with having to</a:t>
            </a:r>
            <a:b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wait 7 days to be cleansed? </a:t>
            </a:r>
          </a:p>
          <a:p>
            <a:pPr marL="457200" indent="-457200">
              <a:buAutoNum type="arabicPeriod" startAt="3"/>
            </a:pP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This brings us back to the calendars of </a:t>
            </a:r>
            <a:r>
              <a:rPr lang="en-US" sz="2400" dirty="0" smtClean="0">
                <a:ln w="1905">
                  <a:solidFill>
                    <a:srgbClr val="00B05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Moses, Joshua </a:t>
            </a:r>
            <a:br>
              <a:rPr lang="en-US" sz="2400" dirty="0" smtClean="0">
                <a:ln w="1905">
                  <a:solidFill>
                    <a:srgbClr val="00B05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&amp; </a:t>
            </a: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FF330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Enoch </a:t>
            </a: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Torah’s 50</a:t>
            </a:r>
            <a:r>
              <a:rPr lang="en-US" sz="2400" baseline="300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</a:t>
            </a:r>
            <a:b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of the Omer count.</a:t>
            </a:r>
            <a:r>
              <a:rPr lang="en-US" sz="2400" dirty="0" smtClean="0">
                <a:ln w="1905">
                  <a:solidFill>
                    <a:srgbClr val="002060"/>
                  </a:solidFill>
                </a:ln>
                <a:solidFill>
                  <a:srgbClr val="FF330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</a:p>
          <a:p>
            <a:pPr marL="514350" indent="-514350">
              <a:buAutoNum type="arabicPeriod"/>
            </a:pPr>
            <a:endParaRPr lang="en-US" sz="2400" b="1" cap="none" spc="0" dirty="0" smtClean="0">
              <a:ln w="1905">
                <a:solidFill>
                  <a:srgbClr val="002060"/>
                </a:solidFill>
              </a:ln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marL="514350" indent="-514350">
              <a:buAutoNum type="arabicPeriod"/>
            </a:pPr>
            <a:endParaRPr lang="en-US" sz="3200" b="1" cap="none" spc="0" dirty="0">
              <a:ln w="1905">
                <a:solidFill>
                  <a:srgbClr val="002060"/>
                </a:solidFill>
              </a:ln>
              <a:solidFill>
                <a:srgbClr val="FFFF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42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 txBox="1">
            <a:spLocks/>
          </p:cNvSpPr>
          <p:nvPr/>
        </p:nvSpPr>
        <p:spPr>
          <a:xfrm>
            <a:off x="11679137" y="650069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75</a:t>
            </a:fld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943378"/>
              </p:ext>
            </p:extLst>
          </p:nvPr>
        </p:nvGraphicFramePr>
        <p:xfrm>
          <a:off x="621804" y="1124744"/>
          <a:ext cx="4261536" cy="2529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900" b="1" dirty="0" smtClean="0">
                          <a:solidFill>
                            <a:srgbClr val="002060"/>
                          </a:solidFill>
                        </a:rPr>
                        <a:t>P/O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30000">
                          <a:srgbClr val="FF0000"/>
                        </a:gs>
                        <a:gs pos="6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 W/S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gradFill>
                      <a:gsLst>
                        <a:gs pos="42000">
                          <a:srgbClr val="00B050"/>
                        </a:gs>
                        <a:gs pos="57000">
                          <a:srgbClr val="CC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gradFill flip="none" rotWithShape="1">
                      <a:gsLst>
                        <a:gs pos="30000">
                          <a:srgbClr val="CCFF99"/>
                        </a:gs>
                        <a:gs pos="70000">
                          <a:schemeClr val="accent1">
                            <a:lumMod val="90000"/>
                            <a:lumOff val="1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#1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#2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621804" y="548680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Jo</a:t>
            </a:r>
            <a:r>
              <a:rPr lang="en-US" sz="3200" b="1" cap="none" spc="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shua’s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1</a:t>
            </a:r>
            <a:r>
              <a:rPr lang="en-US" sz="32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77451"/>
              </p:ext>
            </p:extLst>
          </p:nvPr>
        </p:nvGraphicFramePr>
        <p:xfrm>
          <a:off x="651619" y="4221088"/>
          <a:ext cx="4261536" cy="24384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sz="1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#4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#5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#6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645956" y="3645024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Joshua’s 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2</a:t>
            </a:r>
            <a:r>
              <a:rPr lang="en-US" sz="3200" b="1" baseline="30000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nd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solidFill>
                <a:srgbClr val="BA5306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pic>
        <p:nvPicPr>
          <p:cNvPr id="32" name="Picture 6" descr="C:\Users\Rae\Desktop\wheat 5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6" y="1893870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0" y="76200"/>
            <a:ext cx="121569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Covenant  Calendar  Count  of  Joshua  </a:t>
            </a:r>
            <a:r>
              <a:rPr lang="en-US" sz="24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[Wave Sheaf]</a:t>
            </a:r>
            <a:endParaRPr lang="en-US" sz="2400" b="1" cap="none" spc="150" dirty="0">
              <a:ln w="11430"/>
              <a:solidFill>
                <a:srgbClr val="FFFF00"/>
              </a:solidFill>
              <a:effectLst>
                <a:glow rad="127000">
                  <a:srgbClr val="0070C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86431" y="705434"/>
            <a:ext cx="651664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Joshua Followed Torah Calendar Statutes</a:t>
            </a:r>
            <a:endParaRPr lang="en-US" sz="2800" b="1" dirty="0" smtClean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With clarity Joshua declares the </a:t>
            </a:r>
            <a:b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is </a:t>
            </a:r>
            <a:r>
              <a:rPr lang="en-US" sz="2400" b="1" u="sng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alwa</a:t>
            </a: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sz="2400" b="1" u="sng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the day </a:t>
            </a:r>
            <a:b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after the weekly Sabbath </a:t>
            </a:r>
            <a:r>
              <a:rPr lang="en-US" sz="2400" b="1" u="sng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within </a:t>
            </a:r>
            <a:br>
              <a:rPr lang="en-US" sz="2400" b="1" u="sng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u="sng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Passover Festival week</a:t>
            </a: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is the 1</a:t>
            </a:r>
            <a:r>
              <a:rPr lang="en-US" sz="2400" b="1" baseline="3000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st</a:t>
            </a: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</a:t>
            </a:r>
            <a:b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Omer Count ~ [50 days </a:t>
            </a:r>
            <a:b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Pentecost/Shavuot]. </a:t>
            </a:r>
            <a:endParaRPr lang="en-US" sz="2000" b="1" i="1" dirty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284099"/>
              </p:ext>
            </p:extLst>
          </p:nvPr>
        </p:nvGraphicFramePr>
        <p:xfrm>
          <a:off x="6836631" y="4223050"/>
          <a:ext cx="4261536" cy="24231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8427"/>
                <a:gridCol w="526957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#7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4 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1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50</a:t>
                      </a:r>
                      <a:r>
                        <a:rPr lang="en-US" sz="1100" b="1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6830968" y="3628844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Joshua’s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3</a:t>
            </a:r>
            <a:r>
              <a:rPr lang="en-US" sz="32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rd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pic>
        <p:nvPicPr>
          <p:cNvPr id="37" name="Picture 6" descr="C:\Users\Rae\Desktop\wheat 5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21" y="4564948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3790156" y="1124743"/>
            <a:ext cx="576064" cy="360041"/>
          </a:xfrm>
          <a:prstGeom prst="rect">
            <a:avLst/>
          </a:prstGeom>
          <a:noFill/>
          <a:ln w="38100">
            <a:solidFill>
              <a:srgbClr val="FF99FF"/>
            </a:solidFill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9" name="Rectangle 38"/>
          <p:cNvSpPr/>
          <p:nvPr/>
        </p:nvSpPr>
        <p:spPr>
          <a:xfrm>
            <a:off x="583635" y="2366350"/>
            <a:ext cx="576064" cy="50369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40" name="Curved Left Arrow 39"/>
          <p:cNvSpPr/>
          <p:nvPr/>
        </p:nvSpPr>
        <p:spPr>
          <a:xfrm>
            <a:off x="4366220" y="1205463"/>
            <a:ext cx="824460" cy="1054304"/>
          </a:xfrm>
          <a:prstGeom prst="curvedLeftArrow">
            <a:avLst>
              <a:gd name="adj1" fmla="val 19877"/>
              <a:gd name="adj2" fmla="val 50000"/>
              <a:gd name="adj3" fmla="val 30041"/>
            </a:avLst>
          </a:prstGeom>
          <a:solidFill>
            <a:srgbClr val="FF33CC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4766193" y="1968305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4766193" y="2456325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4766193" y="4201355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4766193" y="4632554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766193" y="5061948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4766193" y="5492440"/>
            <a:ext cx="519568" cy="529650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otched Right Arrow 47"/>
          <p:cNvSpPr/>
          <p:nvPr/>
        </p:nvSpPr>
        <p:spPr>
          <a:xfrm rot="7691490">
            <a:off x="10749174" y="3971303"/>
            <a:ext cx="1220345" cy="484632"/>
          </a:xfrm>
          <a:prstGeom prst="notchedRightArrow">
            <a:avLst>
              <a:gd name="adj1" fmla="val 39532"/>
              <a:gd name="adj2" fmla="val 61096"/>
            </a:avLst>
          </a:prstGeom>
          <a:gradFill flip="none" rotWithShape="1">
            <a:gsLst>
              <a:gs pos="53000">
                <a:srgbClr val="FFFF00"/>
              </a:gs>
              <a:gs pos="36000">
                <a:srgbClr val="FF0000"/>
              </a:gs>
              <a:gs pos="76000">
                <a:srgbClr val="00FF00"/>
              </a:gs>
              <a:gs pos="91000">
                <a:schemeClr val="tx2"/>
              </a:gs>
            </a:gsLst>
            <a:path path="rect">
              <a:fillToRect l="100000" t="100000"/>
            </a:path>
            <a:tileRect r="-100000" b="-100000"/>
          </a:gradFill>
          <a:ln w="38100"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0" name="Rounded Rectangle 49"/>
          <p:cNvSpPr/>
          <p:nvPr/>
        </p:nvSpPr>
        <p:spPr>
          <a:xfrm>
            <a:off x="5626335" y="3933056"/>
            <a:ext cx="540085" cy="2592288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REV</a:t>
            </a:r>
            <a:b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I</a:t>
            </a:r>
            <a:b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EW</a:t>
            </a:r>
            <a:endParaRPr lang="en-CA" sz="2400" b="1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24166" y="4950485"/>
            <a:ext cx="848982" cy="12822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6793284" y="5038798"/>
            <a:ext cx="576064" cy="519524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>
            <a:glow rad="635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3" name="Snip Diagonal Corner Rectangle 52"/>
          <p:cNvSpPr/>
          <p:nvPr/>
        </p:nvSpPr>
        <p:spPr>
          <a:xfrm>
            <a:off x="595210" y="2893191"/>
            <a:ext cx="3206521" cy="761709"/>
          </a:xfrm>
          <a:prstGeom prst="snip2DiagRect">
            <a:avLst>
              <a:gd name="adj1" fmla="val 0"/>
              <a:gd name="adj2" fmla="val 28823"/>
            </a:avLst>
          </a:prstGeom>
          <a:gradFill>
            <a:gsLst>
              <a:gs pos="34000">
                <a:srgbClr val="5D2D2D"/>
              </a:gs>
              <a:gs pos="70000">
                <a:srgbClr val="FF0300"/>
              </a:gs>
              <a:gs pos="6000">
                <a:srgbClr val="990033"/>
              </a:gs>
              <a:gs pos="100000">
                <a:srgbClr val="5D2D2D"/>
              </a:gs>
            </a:gsLst>
            <a:lin ang="162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 smtClean="0">
                <a:ln w="1905"/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is never married to Abib 16.</a:t>
            </a:r>
            <a:endParaRPr lang="en-US" sz="2000" b="1" dirty="0">
              <a:ln w="1905"/>
              <a:solidFill>
                <a:srgbClr val="FFFF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" presetClass="entr" presetSubtype="10" repeatCount="3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3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8" grpId="0" animBg="1"/>
      <p:bldP spid="50" grpId="0" animBg="1"/>
      <p:bldP spid="52" grpId="0" animBg="1"/>
      <p:bldP spid="5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Rae\Desktop\wheat 5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1493495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-98276" y="6365387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rgbClr val="FFFFCC"/>
                </a:solidFill>
              </a:rPr>
              <a:pPr/>
              <a:t>76</a:t>
            </a:fld>
            <a:endParaRPr lang="en-US" dirty="0">
              <a:solidFill>
                <a:srgbClr val="FFFFCC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661305"/>
              </p:ext>
            </p:extLst>
          </p:nvPr>
        </p:nvGraphicFramePr>
        <p:xfrm>
          <a:off x="6663908" y="1197537"/>
          <a:ext cx="4261536" cy="25603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8 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50</a:t>
                      </a:r>
                      <a:r>
                        <a:rPr lang="en-US" sz="1100" b="1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11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14 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 57</a:t>
                      </a:r>
                      <a:r>
                        <a:rPr lang="en-US" sz="900" b="1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9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663908" y="601034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spc="150" dirty="0">
                <a:ln w="11430"/>
                <a:solidFill>
                  <a:srgbClr val="0070C0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Moses’</a:t>
            </a:r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3</a:t>
            </a:r>
            <a:r>
              <a:rPr lang="en-US" sz="32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rd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869520"/>
              </p:ext>
            </p:extLst>
          </p:nvPr>
        </p:nvGraphicFramePr>
        <p:xfrm>
          <a:off x="651619" y="4031917"/>
          <a:ext cx="4261536" cy="24993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26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27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28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29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30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#3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#4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#5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#6</a:t>
                      </a:r>
                      <a:endParaRPr lang="en-US" sz="11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45956" y="3437711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spc="150" dirty="0">
                <a:ln w="11430"/>
                <a:solidFill>
                  <a:srgbClr val="0070C0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Moses’</a:t>
            </a:r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2</a:t>
            </a:r>
            <a:r>
              <a:rPr lang="en-US" sz="3200" b="1" baseline="30000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nd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solidFill>
                <a:srgbClr val="BA5306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316" y="44624"/>
            <a:ext cx="118027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0070C0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Covenant  Calendar  Count  of  Moses  </a:t>
            </a:r>
            <a:r>
              <a:rPr lang="en-US" sz="24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[</a:t>
            </a:r>
            <a:r>
              <a:rPr lang="en-US" sz="2400" b="1" spc="150" dirty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Wave Sheaf</a:t>
            </a:r>
            <a:r>
              <a:rPr lang="en-US" sz="24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]</a:t>
            </a:r>
            <a:r>
              <a:rPr lang="en-US" sz="3200" b="1" cap="none" spc="150" dirty="0" smtClean="0">
                <a:ln w="11430"/>
                <a:solidFill>
                  <a:srgbClr val="0070C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endParaRPr lang="en-US" sz="3200" b="1" cap="none" spc="150" dirty="0">
              <a:ln w="11430"/>
              <a:solidFill>
                <a:srgbClr val="FFFF00"/>
              </a:solidFill>
              <a:effectLst>
                <a:glow rad="127000">
                  <a:srgbClr val="0070C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822131"/>
              </p:ext>
            </p:extLst>
          </p:nvPr>
        </p:nvGraphicFramePr>
        <p:xfrm>
          <a:off x="651620" y="1178416"/>
          <a:ext cx="4261536" cy="22555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8427"/>
                <a:gridCol w="526957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gradFill flip="none" rotWithShape="1">
                      <a:gsLst>
                        <a:gs pos="47000">
                          <a:srgbClr val="CCFF99"/>
                        </a:gs>
                        <a:gs pos="61000">
                          <a:schemeClr val="bg2">
                            <a:lumMod val="75000"/>
                            <a:alpha val="78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45957" y="584210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spc="150" dirty="0">
                <a:ln w="11430"/>
                <a:solidFill>
                  <a:srgbClr val="0070C0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Moses’</a:t>
            </a:r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1</a:t>
            </a:r>
            <a:r>
              <a:rPr lang="en-US" sz="32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50472" y="2058759"/>
            <a:ext cx="288032" cy="792088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017228" y="917431"/>
            <a:ext cx="1438855" cy="190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0" y="917431"/>
            <a:ext cx="908788" cy="15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Rae\Desktop\wheat 5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2213575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ular Callout 17"/>
          <p:cNvSpPr/>
          <p:nvPr/>
        </p:nvSpPr>
        <p:spPr>
          <a:xfrm>
            <a:off x="10342884" y="2034370"/>
            <a:ext cx="1728192" cy="1512947"/>
          </a:xfrm>
          <a:prstGeom prst="wedgeRoundRectCallout">
            <a:avLst>
              <a:gd name="adj1" fmla="val -234767"/>
              <a:gd name="adj2" fmla="val 4907"/>
              <a:gd name="adj3" fmla="val 16667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3000000" scaled="0"/>
            <a:tileRect/>
          </a:gra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glow rad="419100">
                    <a:srgbClr val="FFFF00"/>
                  </a:glow>
                </a:effectLst>
                <a:latin typeface="Comic Sans MS" pitchFamily="66" charset="0"/>
              </a:rPr>
              <a:t>Enoch’s Mistakes!</a:t>
            </a:r>
            <a:b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glow rad="419100">
                    <a:srgbClr val="FFFF00"/>
                  </a:glow>
                </a:effectLst>
                <a:latin typeface="Comic Sans MS" pitchFamily="66" charset="0"/>
              </a:rPr>
            </a:br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glow rad="419100">
                    <a:srgbClr val="00FF99"/>
                  </a:glow>
                </a:effectLst>
                <a:latin typeface="Comic Sans MS" pitchFamily="66" charset="0"/>
              </a:rPr>
              <a:t>15 </a:t>
            </a:r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glow rad="419100">
                    <a:srgbClr val="FFFF00"/>
                  </a:glow>
                </a:effectLst>
                <a:latin typeface="Comic Sans MS" pitchFamily="66" charset="0"/>
              </a:rPr>
              <a:t>&amp; </a:t>
            </a:r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glow rad="381000">
                    <a:srgbClr val="00FF99"/>
                  </a:glow>
                </a:effectLst>
                <a:latin typeface="Comic Sans MS" pitchFamily="66" charset="0"/>
              </a:rPr>
              <a:t>57</a:t>
            </a:r>
            <a:endParaRPr lang="en-CA" sz="2400" dirty="0">
              <a:ln>
                <a:solidFill>
                  <a:srgbClr val="002060"/>
                </a:solidFill>
              </a:ln>
              <a:solidFill>
                <a:srgbClr val="874141"/>
              </a:solidFill>
              <a:effectLst>
                <a:glow rad="381000">
                  <a:srgbClr val="00FF99"/>
                </a:glow>
              </a:effectLst>
              <a:latin typeface="Comic Sans MS" pitchFamily="66" charset="0"/>
            </a:endParaRP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90956" y="1034448"/>
            <a:ext cx="829213" cy="11694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>
            <a:off x="6452080" y="1725567"/>
            <a:ext cx="218396" cy="560016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5474115" y="1153039"/>
            <a:ext cx="540085" cy="2500696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REV</a:t>
            </a:r>
            <a:b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I</a:t>
            </a:r>
            <a:b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EW</a:t>
            </a:r>
            <a:endParaRPr lang="en-CA" sz="2400" b="1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10416" y="3731983"/>
            <a:ext cx="651664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Moses</a:t>
            </a: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&amp; Yah’s Torah Calendar Statutes</a:t>
            </a:r>
            <a:endParaRPr lang="en-US" sz="2800" b="1" dirty="0" smtClean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</a:t>
            </a:r>
            <a:r>
              <a:rPr lang="en-US" sz="2400" b="1" dirty="0" err="1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Exo</a:t>
            </a: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12 Passover was the </a:t>
            </a:r>
            <a:b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3</a:t>
            </a:r>
            <a:r>
              <a:rPr lang="en-US" sz="2400" b="1" baseline="30000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rd</a:t>
            </a: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cycle </a:t>
            </a:r>
            <a:r>
              <a:rPr lang="en-US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[Tues] </a:t>
            </a: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identical to what </a:t>
            </a:r>
            <a:b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Enoch claims  every single year.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is Abib 19</a:t>
            </a:r>
            <a:r>
              <a:rPr lang="en-US" sz="2400" b="1" baseline="3000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 not </a:t>
            </a:r>
            <a:br>
              <a:rPr lang="en-US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Abib 26</a:t>
            </a:r>
            <a:r>
              <a:rPr lang="en-US" sz="2400" b="1" baseline="3000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as Enoch teaches.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Shavuot is the 8</a:t>
            </a:r>
            <a:r>
              <a:rPr lang="en-US" sz="2400" b="1" baseline="30000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day </a:t>
            </a:r>
            <a:r>
              <a:rPr lang="en-US" sz="1600" b="1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[3</a:t>
            </a:r>
            <a:r>
              <a:rPr lang="en-US" sz="1600" b="1" baseline="30000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rd</a:t>
            </a:r>
            <a:r>
              <a:rPr lang="en-US" sz="1600" b="1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</a:t>
            </a:r>
            <a:r>
              <a:rPr lang="en-US" sz="16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],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3300">
                      <a:alpha val="66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not the 15</a:t>
            </a:r>
            <a:r>
              <a:rPr lang="en-US" sz="2400" b="1" baseline="30000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3300">
                      <a:alpha val="66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3300">
                      <a:alpha val="66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as Enoch teaches.  </a:t>
            </a:r>
            <a:endParaRPr lang="en-US" sz="2000" b="1" i="1" dirty="0">
              <a:ln w="1905">
                <a:solidFill>
                  <a:srgbClr val="002060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39700">
                  <a:srgbClr val="FF3300">
                    <a:alpha val="66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7221" y="4797152"/>
            <a:ext cx="848982" cy="12822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lide Number Placeholder 3"/>
          <p:cNvSpPr txBox="1">
            <a:spLocks/>
          </p:cNvSpPr>
          <p:nvPr/>
        </p:nvSpPr>
        <p:spPr>
          <a:xfrm>
            <a:off x="11679137" y="6528970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76</a:t>
            </a:fld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148105" y="1537237"/>
            <a:ext cx="0" cy="854209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2066" y="635088"/>
            <a:ext cx="908788" cy="15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02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1" repeatCount="4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2" presetClass="entr" presetSubtype="1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3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rgbClr val="FFFF00"/>
            </a:gs>
            <a:gs pos="60000">
              <a:srgbClr val="FFFF00"/>
            </a:gs>
            <a:gs pos="49000">
              <a:srgbClr val="FF990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C:\Users\Rae\Desktop\wheat 5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2124731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lide Number Placeholder 3"/>
          <p:cNvSpPr txBox="1">
            <a:spLocks/>
          </p:cNvSpPr>
          <p:nvPr/>
        </p:nvSpPr>
        <p:spPr>
          <a:xfrm>
            <a:off x="11679137" y="650069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77</a:t>
            </a:fld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855335"/>
              </p:ext>
            </p:extLst>
          </p:nvPr>
        </p:nvGraphicFramePr>
        <p:xfrm>
          <a:off x="6663908" y="1332842"/>
          <a:ext cx="4261536" cy="24536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14 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#7</a:t>
                      </a:r>
                      <a:endParaRPr lang="en-US" sz="11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 50</a:t>
                      </a:r>
                      <a:r>
                        <a:rPr lang="en-US" sz="900" b="1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9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6663908" y="736339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3</a:t>
            </a:r>
            <a:r>
              <a:rPr lang="en-US" sz="32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rd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138364"/>
              </p:ext>
            </p:extLst>
          </p:nvPr>
        </p:nvGraphicFramePr>
        <p:xfrm>
          <a:off x="940956" y="4167222"/>
          <a:ext cx="4261536" cy="24993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26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27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28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29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30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#2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W #3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#4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#5</a:t>
                      </a:r>
                      <a:endParaRPr lang="en-US" sz="11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4" name="Rectangle 43"/>
          <p:cNvSpPr/>
          <p:nvPr/>
        </p:nvSpPr>
        <p:spPr>
          <a:xfrm>
            <a:off x="935293" y="3573016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2</a:t>
            </a:r>
            <a:r>
              <a:rPr lang="en-US" sz="3200" b="1" baseline="30000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nd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solidFill>
                <a:srgbClr val="BA5306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05354" y="76200"/>
            <a:ext cx="110376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Counterfeit  Count  of  Enoch 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4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[Wave Sheaf] </a:t>
            </a:r>
            <a:endParaRPr lang="en-US" sz="3200" b="1" cap="none" spc="150" dirty="0">
              <a:ln w="11430"/>
              <a:solidFill>
                <a:srgbClr val="FFFF00"/>
              </a:solidFill>
              <a:effectLst>
                <a:glow rad="127000">
                  <a:srgbClr val="0070C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605375"/>
              </p:ext>
            </p:extLst>
          </p:nvPr>
        </p:nvGraphicFramePr>
        <p:xfrm>
          <a:off x="940957" y="1313721"/>
          <a:ext cx="4261536" cy="21945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8427"/>
                <a:gridCol w="526957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gradFill flip="none" rotWithShape="1">
                      <a:gsLst>
                        <a:gs pos="47000">
                          <a:srgbClr val="CCFF99"/>
                        </a:gs>
                        <a:gs pos="61000">
                          <a:schemeClr val="bg2">
                            <a:lumMod val="75000"/>
                            <a:alpha val="78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935294" y="719515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1</a:t>
            </a:r>
            <a:r>
              <a:rPr lang="en-US" sz="32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446768" y="1672542"/>
            <a:ext cx="0" cy="854209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452080" y="1880287"/>
            <a:ext cx="323763" cy="6764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7596" y="476673"/>
            <a:ext cx="1457081" cy="17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C:\Users\Rae\Desktop\wheat 5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80" y="2786392"/>
            <a:ext cx="600519" cy="984614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ounded Rectangular Callout 54"/>
          <p:cNvSpPr/>
          <p:nvPr/>
        </p:nvSpPr>
        <p:spPr>
          <a:xfrm>
            <a:off x="10342884" y="2700794"/>
            <a:ext cx="1728192" cy="1232261"/>
          </a:xfrm>
          <a:prstGeom prst="wedgeRoundRectCallout">
            <a:avLst>
              <a:gd name="adj1" fmla="val -235230"/>
              <a:gd name="adj2" fmla="val -37689"/>
              <a:gd name="adj3" fmla="val 16667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3000000" scaled="0"/>
            <a:tileRect/>
          </a:gra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ln>
                  <a:solidFill>
                    <a:srgbClr val="2932E7"/>
                  </a:solidFill>
                </a:ln>
                <a:solidFill>
                  <a:srgbClr val="FF3399"/>
                </a:solidFill>
                <a:effectLst>
                  <a:glow rad="419100">
                    <a:srgbClr val="FFFF00"/>
                  </a:glow>
                </a:effectLst>
                <a:latin typeface="Comic Sans MS" pitchFamily="66" charset="0"/>
              </a:rPr>
              <a:t>1 week</a:t>
            </a:r>
            <a:r>
              <a:rPr lang="en-CA" sz="2400" dirty="0" smtClean="0">
                <a:latin typeface="Comic Sans MS" pitchFamily="66" charset="0"/>
              </a:rPr>
              <a:t> </a:t>
            </a:r>
            <a:r>
              <a:rPr lang="en-CA" sz="2000" b="1" dirty="0" smtClean="0">
                <a:solidFill>
                  <a:srgbClr val="0070C0"/>
                </a:solidFill>
                <a:latin typeface="Comic Sans MS" pitchFamily="66" charset="0"/>
              </a:rPr>
              <a:t>later than </a:t>
            </a:r>
            <a:r>
              <a:rPr lang="en-CA" sz="2400" b="1" dirty="0" smtClean="0">
                <a:solidFill>
                  <a:srgbClr val="0070C0"/>
                </a:solidFill>
                <a:effectLst>
                  <a:glow rad="127000">
                    <a:srgbClr val="00FFFF"/>
                  </a:glow>
                </a:effectLst>
                <a:latin typeface="Comic Sans MS" pitchFamily="66" charset="0"/>
              </a:rPr>
              <a:t>Torah!</a:t>
            </a:r>
            <a:endParaRPr lang="en-CA" sz="2400" b="1" dirty="0">
              <a:solidFill>
                <a:srgbClr val="0070C0"/>
              </a:solidFill>
              <a:effectLst>
                <a:glow rad="127000">
                  <a:srgbClr val="00FFFF"/>
                </a:glow>
              </a:effectLst>
              <a:latin typeface="Comic Sans MS" pitchFamily="66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527376" y="3940601"/>
            <a:ext cx="65437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Enoch’s Statute </a:t>
            </a:r>
            <a:r>
              <a:rPr lang="en-US" sz="2400" b="1" dirty="0" smtClean="0">
                <a:ln w="1905">
                  <a:solidFill>
                    <a:srgbClr val="874141"/>
                  </a:solidFill>
                </a:ln>
                <a:solidFill>
                  <a:srgbClr val="874141"/>
                </a:solidFill>
                <a:effectLst>
                  <a:glow rad="203200">
                    <a:srgbClr val="CC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Violation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</a:t>
            </a:r>
            <a:r>
              <a:rPr lang="en-US" sz="2400" b="1" u="sng" dirty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alwa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sz="2400" b="1" u="sng" dirty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follows the weekly Sabbath </a:t>
            </a:r>
            <a:r>
              <a:rPr lang="en-US" sz="2400" b="1" u="sng" dirty="0" smtClean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glow rad="127000">
                    <a:srgbClr val="CC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outside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the Passover Festival.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This </a:t>
            </a:r>
            <a:r>
              <a:rPr lang="en-US" sz="2400" b="1" u="sng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alwa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sz="2400" b="1" u="sng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places Enoch’s Pentecost </a:t>
            </a:r>
            <a:b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u="sng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on the 15</a:t>
            </a:r>
            <a:r>
              <a:rPr lang="en-US" sz="2400" b="1" u="sng" baseline="30000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u="sng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sz="2400" b="1" u="sng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of the 3</a:t>
            </a:r>
            <a:r>
              <a:rPr lang="en-US" sz="2400" b="1" u="sng" baseline="30000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rd</a:t>
            </a:r>
            <a:r>
              <a:rPr lang="en-US" sz="2400" b="1" u="sng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  </a:t>
            </a:r>
            <a:endParaRPr lang="en-US" sz="2800" b="1" dirty="0" smtClean="0">
              <a:ln w="1905">
                <a:solidFill>
                  <a:schemeClr val="bg1"/>
                </a:solidFill>
              </a:ln>
              <a:solidFill>
                <a:srgbClr val="874141"/>
              </a:solidFill>
              <a:effectLst>
                <a:glow rad="889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889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Do you remember the absolute distinct reason for this?</a:t>
            </a:r>
            <a:endParaRPr lang="en-US" sz="2800" b="1" dirty="0">
              <a:ln w="1905">
                <a:solidFill>
                  <a:schemeClr val="bg1"/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889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242959" y="259857"/>
            <a:ext cx="540085" cy="2039406"/>
          </a:xfrm>
          <a:prstGeom prst="roundRect">
            <a:avLst/>
          </a:prstGeom>
          <a:solidFill>
            <a:srgbClr val="BCFFDE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REV</a:t>
            </a:r>
            <a:br>
              <a:rPr lang="en-CA" sz="2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I</a:t>
            </a:r>
            <a:br>
              <a:rPr lang="en-CA" sz="2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EW</a:t>
            </a:r>
            <a:endParaRPr lang="en-CA" sz="2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767125" y="2420888"/>
            <a:ext cx="288032" cy="792088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918" y="1279560"/>
            <a:ext cx="908788" cy="15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Rae\Desktop\keys trask 7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093" y="2005812"/>
            <a:ext cx="1050908" cy="1207164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29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49" presetClass="entr" presetSubtype="0" repeatCount="3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FFFF00"/>
            </a:gs>
            <a:gs pos="54000">
              <a:srgbClr val="00FFFF"/>
            </a:gs>
            <a:gs pos="45000">
              <a:srgbClr val="CCFF99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Rae\Desktop\PPT Bkgds\parchment ragged edge clear 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72" y="660974"/>
            <a:ext cx="6454452" cy="29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Rae\Desktop\wheat 5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2" y="2124731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lide Number Placeholder 3"/>
          <p:cNvSpPr txBox="1">
            <a:spLocks/>
          </p:cNvSpPr>
          <p:nvPr/>
        </p:nvSpPr>
        <p:spPr>
          <a:xfrm>
            <a:off x="11679137" y="650069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78</a:t>
            </a:fld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268492"/>
              </p:ext>
            </p:extLst>
          </p:nvPr>
        </p:nvGraphicFramePr>
        <p:xfrm>
          <a:off x="1274060" y="1332842"/>
          <a:ext cx="4261536" cy="24536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14 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#7</a:t>
                      </a:r>
                      <a:endParaRPr lang="en-US" sz="11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 50</a:t>
                      </a:r>
                      <a:r>
                        <a:rPr lang="en-US" sz="900" b="1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9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1274060" y="736339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3</a:t>
            </a:r>
            <a:r>
              <a:rPr lang="en-US" sz="32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rd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05353" y="76200"/>
            <a:ext cx="117937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Counterfeit  Count  of  Enoch 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4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[Pentecost] </a:t>
            </a:r>
            <a:endParaRPr lang="en-US" sz="3200" b="1" cap="none" spc="150" dirty="0">
              <a:ln w="11430"/>
              <a:solidFill>
                <a:srgbClr val="FFFF00"/>
              </a:solidFill>
              <a:effectLst>
                <a:glow rad="127000">
                  <a:srgbClr val="0070C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062232" y="1880287"/>
            <a:ext cx="323763" cy="6764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748" y="476673"/>
            <a:ext cx="1457081" cy="17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ounded Rectangular Callout 54"/>
          <p:cNvSpPr/>
          <p:nvPr/>
        </p:nvSpPr>
        <p:spPr>
          <a:xfrm>
            <a:off x="2735410" y="2556779"/>
            <a:ext cx="1728192" cy="1232261"/>
          </a:xfrm>
          <a:prstGeom prst="wedgeRoundRectCallout">
            <a:avLst>
              <a:gd name="adj1" fmla="val -108646"/>
              <a:gd name="adj2" fmla="val -31114"/>
              <a:gd name="adj3" fmla="val 16667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3000000" scaled="0"/>
            <a:tileRect/>
          </a:gra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 smtClean="0">
                <a:ln>
                  <a:solidFill>
                    <a:srgbClr val="2932E7"/>
                  </a:solidFill>
                </a:ln>
                <a:solidFill>
                  <a:srgbClr val="FF3399"/>
                </a:solidFill>
                <a:effectLst>
                  <a:glow rad="419100">
                    <a:srgbClr val="FFFF00"/>
                  </a:glow>
                </a:effectLst>
                <a:latin typeface="Comic Sans MS" pitchFamily="66" charset="0"/>
              </a:rPr>
              <a:t>1 week</a:t>
            </a:r>
            <a:r>
              <a:rPr lang="en-CA" sz="2400" dirty="0" smtClean="0">
                <a:latin typeface="Comic Sans MS" pitchFamily="66" charset="0"/>
              </a:rPr>
              <a:t> </a:t>
            </a:r>
            <a:r>
              <a:rPr lang="en-CA" sz="2000" b="1" dirty="0" smtClean="0">
                <a:solidFill>
                  <a:srgbClr val="0070C0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later than </a:t>
            </a:r>
            <a:r>
              <a:rPr lang="en-CA" sz="2400" b="1" dirty="0" smtClean="0">
                <a:solidFill>
                  <a:srgbClr val="0070C0"/>
                </a:solidFill>
                <a:effectLst>
                  <a:glow rad="127000">
                    <a:srgbClr val="00FFFF"/>
                  </a:glow>
                </a:effectLst>
                <a:latin typeface="Comic Sans MS" pitchFamily="66" charset="0"/>
              </a:rPr>
              <a:t>Torah!</a:t>
            </a:r>
            <a:endParaRPr lang="en-CA" sz="2400" b="1" dirty="0">
              <a:solidFill>
                <a:srgbClr val="0070C0"/>
              </a:solidFill>
              <a:effectLst>
                <a:glow rad="127000">
                  <a:srgbClr val="00FFFF"/>
                </a:glow>
              </a:effectLst>
              <a:latin typeface="Comic Sans MS" pitchFamily="66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22404" y="5589240"/>
            <a:ext cx="59766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Enoch insists on the “15</a:t>
            </a:r>
            <a:r>
              <a:rPr lang="en-US" sz="2400" b="1" baseline="30000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u="sng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date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” for  Pentecost!  The only way for this to happen is to begin with Abib 26</a:t>
            </a:r>
            <a:r>
              <a:rPr lang="en-US" sz="2400" b="1" baseline="30000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 </a:t>
            </a:r>
            <a:endParaRPr lang="en-US" sz="2800" b="1" dirty="0" smtClean="0">
              <a:ln w="1905">
                <a:solidFill>
                  <a:schemeClr val="bg1"/>
                </a:solidFill>
              </a:ln>
              <a:solidFill>
                <a:srgbClr val="874141"/>
              </a:solidFill>
              <a:effectLst>
                <a:glow rad="889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3385" y="3933056"/>
            <a:ext cx="5817051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tabLst>
                <a:tab pos="179388" algn="l"/>
              </a:tabLst>
            </a:pPr>
            <a:r>
              <a:rPr lang="en-US" sz="2800" b="1" dirty="0" smtClean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Question:  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Could the reason </a:t>
            </a:r>
            <a:b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for Enoch’s placement of Pentecost on the 15</a:t>
            </a:r>
            <a:r>
              <a:rPr lang="en-US" sz="2800" b="1" baseline="30000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b="1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day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of the 3</a:t>
            </a:r>
            <a:r>
              <a:rPr lang="en-US" sz="2800" b="1" baseline="30000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rd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 </a:t>
            </a:r>
            <a:r>
              <a:rPr lang="en-US" sz="2000" b="1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[being 1 week late]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 due to 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00FF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not following the </a:t>
            </a:r>
            <a:r>
              <a:rPr lang="en-US" sz="2800" b="1" u="sng" dirty="0" smtClean="0">
                <a:ln w="1905">
                  <a:solidFill>
                    <a:schemeClr val="bg1"/>
                  </a:solidFill>
                </a:ln>
                <a:solidFill>
                  <a:srgbClr val="FF00FF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CONTEXT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00FF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FFCC"/>
                </a:solidFill>
                <a:effectLst>
                  <a:glow rad="1524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of Exodus 19:1?  </a:t>
            </a:r>
            <a:endParaRPr lang="en-US" sz="2800" b="1" dirty="0">
              <a:ln w="1905">
                <a:solidFill>
                  <a:schemeClr val="bg1"/>
                </a:solidFill>
              </a:ln>
              <a:solidFill>
                <a:srgbClr val="FFFFCC"/>
              </a:solidFill>
              <a:effectLst>
                <a:glow rad="152400">
                  <a:srgbClr val="00206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313383"/>
              </p:ext>
            </p:extLst>
          </p:nvPr>
        </p:nvGraphicFramePr>
        <p:xfrm>
          <a:off x="6748147" y="3282534"/>
          <a:ext cx="4261536" cy="22555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8427"/>
                <a:gridCol w="526957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</a:t>
                      </a:r>
                      <a:r>
                        <a:rPr lang="en-US" b="1" baseline="30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gradFill flip="none" rotWithShape="1">
                      <a:gsLst>
                        <a:gs pos="47000">
                          <a:srgbClr val="CCFF99"/>
                        </a:gs>
                        <a:gs pos="61000">
                          <a:schemeClr val="bg2">
                            <a:lumMod val="75000"/>
                            <a:alpha val="78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6742484" y="2688328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spc="150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778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Moses</a:t>
            </a:r>
            <a:r>
              <a:rPr lang="en-US" sz="3200" b="1" spc="150" dirty="0">
                <a:ln w="11430"/>
                <a:solidFill>
                  <a:srgbClr val="0070C0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’</a:t>
            </a:r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127000">
                    <a:srgbClr val="FFFF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1</a:t>
            </a:r>
            <a:r>
              <a:rPr lang="en-US" sz="32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38428" y="836712"/>
            <a:ext cx="5688632" cy="20005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Exo 19:1 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In 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third 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month, when 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children of Israel 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were 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gone forth out of the land of Egypt, 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</a:t>
            </a:r>
            <a:r>
              <a:rPr lang="en-US" sz="2400" b="1" u="sng" dirty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same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u="sng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27000">
                    <a:srgbClr val="00FFFF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DAY</a:t>
            </a:r>
            <a:r>
              <a:rPr lang="en-US" sz="2400" b="1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b="1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sz="2800" b="1" dirty="0" smtClean="0">
                <a:ln w="1905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27000">
                    <a:srgbClr val="00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NOT DATE</a:t>
            </a:r>
            <a:r>
              <a:rPr lang="en-US" sz="2800" b="1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]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came they into the wilderness of Sinai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  <a:endParaRPr lang="en-US" sz="2800" b="1" dirty="0" smtClean="0">
              <a:ln w="1905">
                <a:solidFill>
                  <a:schemeClr val="bg1"/>
                </a:solidFill>
              </a:ln>
              <a:solidFill>
                <a:srgbClr val="874141"/>
              </a:solidFill>
              <a:effectLst>
                <a:glow rad="889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640400" y="3634319"/>
            <a:ext cx="0" cy="71019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headEnd type="diamond" w="med" len="med"/>
            <a:tailEnd type="diamond" w="med" len="med"/>
          </a:ln>
          <a:effectLst>
            <a:glow rad="101600">
              <a:srgbClr val="FF9900">
                <a:alpha val="7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9429252" y="4509119"/>
            <a:ext cx="1580432" cy="1067653"/>
          </a:xfrm>
          <a:prstGeom prst="wedgeRoundRectCallout">
            <a:avLst>
              <a:gd name="adj1" fmla="val -189875"/>
              <a:gd name="adj2" fmla="val 30308"/>
              <a:gd name="adj3" fmla="val 16667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3000000" scaled="0"/>
            <a:tileRect/>
          </a:gra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000" b="1" dirty="0" smtClean="0">
                <a:ln>
                  <a:solidFill>
                    <a:srgbClr val="2932E7"/>
                  </a:solidFill>
                </a:ln>
                <a:solidFill>
                  <a:srgbClr val="FF3399"/>
                </a:solidFill>
                <a:effectLst>
                  <a:glow rad="419100">
                    <a:srgbClr val="FFFF00"/>
                  </a:glow>
                </a:effectLst>
                <a:latin typeface="Comic Sans MS" pitchFamily="66" charset="0"/>
              </a:rPr>
              <a:t>1 week</a:t>
            </a:r>
            <a:r>
              <a:rPr lang="en-CA" sz="2000" dirty="0" smtClean="0">
                <a:latin typeface="Comic Sans MS" pitchFamily="66" charset="0"/>
              </a:rPr>
              <a:t> </a:t>
            </a:r>
            <a:r>
              <a:rPr lang="en-CA" b="1" dirty="0" smtClean="0">
                <a:solidFill>
                  <a:srgbClr val="0070C0"/>
                </a:solidFill>
                <a:effectLst>
                  <a:glow rad="127000">
                    <a:srgbClr val="FFFFCC"/>
                  </a:glow>
                </a:effectLst>
                <a:latin typeface="Comic Sans MS" pitchFamily="66" charset="0"/>
              </a:rPr>
              <a:t>later than </a:t>
            </a:r>
            <a:r>
              <a:rPr lang="en-CA" sz="2000" b="1" dirty="0" smtClean="0">
                <a:solidFill>
                  <a:srgbClr val="0070C0"/>
                </a:solidFill>
                <a:effectLst>
                  <a:glow rad="127000">
                    <a:srgbClr val="00FFFF"/>
                  </a:glow>
                </a:effectLst>
                <a:latin typeface="Comic Sans MS" pitchFamily="66" charset="0"/>
              </a:rPr>
              <a:t>Torah!!</a:t>
            </a:r>
            <a:endParaRPr lang="en-CA" sz="2000" b="1" dirty="0">
              <a:solidFill>
                <a:srgbClr val="0070C0"/>
              </a:solidFill>
              <a:effectLst>
                <a:glow rad="127000">
                  <a:srgbClr val="00FFFF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1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3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1" grpId="0"/>
      <p:bldP spid="25" grpId="0"/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Rae\Desktop\BOOK OF ENO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0" y="355374"/>
            <a:ext cx="1924236" cy="24752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94012" y="221739"/>
            <a:ext cx="927239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So far, Enoch’s Abib 26 placement does align perfectly with the 15</a:t>
            </a:r>
            <a:r>
              <a:rPr lang="en-US" sz="3200" b="1" baseline="30000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32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the 3</a:t>
            </a:r>
            <a:r>
              <a:rPr lang="en-US" sz="3200" b="1" baseline="30000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rd</a:t>
            </a:r>
            <a:r>
              <a:rPr lang="en-US" sz="32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 for </a:t>
            </a:r>
            <a:r>
              <a:rPr lang="en-US" sz="3200" b="1" u="sng" dirty="0" smtClean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their</a:t>
            </a:r>
            <a:r>
              <a:rPr lang="en-US" sz="32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50 day Omer count to Mount Sinai.</a:t>
            </a:r>
          </a:p>
          <a:p>
            <a:pPr algn="ctr"/>
            <a:r>
              <a:rPr lang="en-US" sz="3200" b="1" dirty="0" smtClean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But is </a:t>
            </a:r>
            <a:r>
              <a:rPr lang="en-US" sz="3200" b="1" dirty="0" err="1" smtClean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Exo</a:t>
            </a:r>
            <a:r>
              <a:rPr lang="en-US" sz="3200" b="1" dirty="0" smtClean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19:1 looking for an Omer Count?</a:t>
            </a:r>
            <a:endParaRPr lang="en-US" sz="3200" b="1" dirty="0">
              <a:ln w="1905">
                <a:solidFill>
                  <a:srgbClr val="C00000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4012" y="2348880"/>
            <a:ext cx="9505056" cy="4408899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Comic Sans MS" pitchFamily="66" charset="0"/>
              </a:rPr>
              <a:t>The </a:t>
            </a:r>
            <a:r>
              <a:rPr lang="en-US" b="1" dirty="0" err="1" smtClean="0">
                <a:latin typeface="Comic Sans MS" pitchFamily="66" charset="0"/>
              </a:rPr>
              <a:t>Exo</a:t>
            </a:r>
            <a:r>
              <a:rPr lang="en-US" b="1" dirty="0" smtClean="0">
                <a:latin typeface="Comic Sans MS" pitchFamily="66" charset="0"/>
              </a:rPr>
              <a:t> 19:1 Scripture is speaking of the “day” that Moses led the people out of Egypt. 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The verse is referring to the 4</a:t>
            </a:r>
            <a:r>
              <a:rPr lang="en-US" b="1" baseline="30000" dirty="0" smtClean="0">
                <a:solidFill>
                  <a:srgbClr val="0070C0"/>
                </a:solidFill>
                <a:latin typeface="Comic Sans MS" pitchFamily="66" charset="0"/>
              </a:rPr>
              <a:t>th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 cycle [Wed] – not the 15</a:t>
            </a:r>
            <a:r>
              <a:rPr lang="en-US" b="1" baseline="30000" dirty="0" smtClean="0">
                <a:solidFill>
                  <a:srgbClr val="0070C0"/>
                </a:solidFill>
                <a:latin typeface="Comic Sans MS" pitchFamily="66" charset="0"/>
              </a:rPr>
              <a:t>th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 “date” </a:t>
            </a:r>
            <a:b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of the month.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b="1" dirty="0" smtClean="0">
                <a:latin typeface="Comic Sans MS" pitchFamily="66" charset="0"/>
              </a:rPr>
              <a:t>While it is true the people did leave on the 15</a:t>
            </a:r>
            <a:r>
              <a:rPr lang="en-US" b="1" baseline="30000" dirty="0" smtClean="0">
                <a:latin typeface="Comic Sans MS" pitchFamily="66" charset="0"/>
              </a:rPr>
              <a:t>th</a:t>
            </a:r>
            <a:r>
              <a:rPr lang="en-US" b="1" dirty="0" smtClean="0">
                <a:latin typeface="Comic Sans MS" pitchFamily="66" charset="0"/>
              </a:rPr>
              <a:t> “date” of the 1</a:t>
            </a:r>
            <a:r>
              <a:rPr lang="en-US" b="1" baseline="30000" dirty="0" smtClean="0">
                <a:latin typeface="Comic Sans MS" pitchFamily="66" charset="0"/>
              </a:rPr>
              <a:t>st</a:t>
            </a:r>
            <a:r>
              <a:rPr lang="en-US" b="1" dirty="0" smtClean="0">
                <a:latin typeface="Comic Sans MS" pitchFamily="66" charset="0"/>
              </a:rPr>
              <a:t> month, 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the proper calendar count for the Omer must begin on the “day” after the weekly Sabbath in that Passover Festival week - or Abib 19 had they celebrated Wave Sheaf at that time.  </a:t>
            </a:r>
            <a:r>
              <a:rPr lang="en-US" b="1" dirty="0" smtClean="0">
                <a:latin typeface="Comic Sans MS" pitchFamily="66" charset="0"/>
              </a:rPr>
              <a:t>However, Enoch knows Pentecost is not to be celebrated on </a:t>
            </a:r>
            <a:r>
              <a:rPr lang="en-US" b="1" dirty="0">
                <a:latin typeface="Comic Sans MS" pitchFamily="66" charset="0"/>
              </a:rPr>
              <a:t>any </a:t>
            </a:r>
            <a:r>
              <a:rPr lang="en-US" b="1" dirty="0" smtClean="0">
                <a:latin typeface="Comic Sans MS" pitchFamily="66" charset="0"/>
              </a:rPr>
              <a:t>“</a:t>
            </a:r>
            <a:r>
              <a:rPr lang="en-US" sz="1400" b="1" dirty="0" smtClean="0">
                <a:latin typeface="Comic Sans MS" pitchFamily="66" charset="0"/>
              </a:rPr>
              <a:t>[</a:t>
            </a:r>
            <a:r>
              <a:rPr lang="en-US" sz="1400" b="1" dirty="0">
                <a:latin typeface="Comic Sans MS" pitchFamily="66" charset="0"/>
              </a:rPr>
              <a:t>Wed</a:t>
            </a:r>
            <a:r>
              <a:rPr lang="en-US" sz="1400" b="1" dirty="0" smtClean="0">
                <a:latin typeface="Comic Sans MS" pitchFamily="66" charset="0"/>
              </a:rPr>
              <a:t>] </a:t>
            </a:r>
            <a:r>
              <a:rPr lang="en-US" b="1" dirty="0" smtClean="0">
                <a:latin typeface="Comic Sans MS" pitchFamily="66" charset="0"/>
              </a:rPr>
              <a:t>4</a:t>
            </a:r>
            <a:r>
              <a:rPr lang="en-US" b="1" baseline="30000" dirty="0" smtClean="0">
                <a:latin typeface="Comic Sans MS" pitchFamily="66" charset="0"/>
              </a:rPr>
              <a:t>th</a:t>
            </a:r>
            <a:r>
              <a:rPr lang="en-US" b="1" dirty="0" smtClean="0">
                <a:latin typeface="Comic Sans MS" pitchFamily="66" charset="0"/>
              </a:rPr>
              <a:t> cycle</a:t>
            </a:r>
            <a:r>
              <a:rPr lang="en-US" sz="1400" b="1" dirty="0" smtClean="0">
                <a:latin typeface="Comic Sans MS" pitchFamily="66" charset="0"/>
              </a:rPr>
              <a:t>.</a:t>
            </a:r>
            <a:r>
              <a:rPr lang="en-US" b="1" dirty="0" smtClean="0">
                <a:latin typeface="Comic Sans MS" pitchFamily="66" charset="0"/>
              </a:rPr>
              <a:t>”  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Isn’t it interesting the “</a:t>
            </a:r>
            <a:r>
              <a:rPr lang="en-US" b="1" u="sng" dirty="0" smtClean="0">
                <a:solidFill>
                  <a:srgbClr val="C00000"/>
                </a:solidFill>
                <a:latin typeface="Comic Sans MS" pitchFamily="66" charset="0"/>
              </a:rPr>
              <a:t>15</a:t>
            </a:r>
            <a:r>
              <a:rPr lang="en-US" b="1" u="sng" baseline="30000" dirty="0" smtClean="0">
                <a:solidFill>
                  <a:srgbClr val="C00000"/>
                </a:solidFill>
                <a:latin typeface="Comic Sans MS" pitchFamily="66" charset="0"/>
              </a:rPr>
              <a:t>th</a:t>
            </a:r>
            <a:r>
              <a:rPr lang="en-US" b="1" u="sng" dirty="0" smtClean="0">
                <a:solidFill>
                  <a:srgbClr val="C00000"/>
                </a:solidFill>
                <a:latin typeface="Comic Sans MS" pitchFamily="66" charset="0"/>
              </a:rPr>
              <a:t> date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” </a:t>
            </a:r>
            <a:r>
              <a:rPr lang="en-US" b="1" u="sng" dirty="0" smtClean="0">
                <a:solidFill>
                  <a:srgbClr val="C00000"/>
                </a:solidFill>
                <a:latin typeface="Comic Sans MS" pitchFamily="66" charset="0"/>
              </a:rPr>
              <a:t>fits 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p</a:t>
            </a:r>
            <a:r>
              <a:rPr lang="en-US" b="1" u="sng" dirty="0" smtClean="0">
                <a:solidFill>
                  <a:srgbClr val="C00000"/>
                </a:solidFill>
                <a:latin typeface="Comic Sans MS" pitchFamily="66" charset="0"/>
              </a:rPr>
              <a:t>erfect on a 1</a:t>
            </a:r>
            <a:r>
              <a:rPr lang="en-US" b="1" u="sng" baseline="30000" dirty="0" smtClean="0">
                <a:solidFill>
                  <a:srgbClr val="C00000"/>
                </a:solidFill>
                <a:latin typeface="Comic Sans MS" pitchFamily="66" charset="0"/>
              </a:rPr>
              <a:t>st</a:t>
            </a:r>
            <a:r>
              <a:rPr lang="en-US" b="1" u="sng" dirty="0" smtClean="0">
                <a:solidFill>
                  <a:srgbClr val="C00000"/>
                </a:solidFill>
                <a:latin typeface="Comic Sans MS" pitchFamily="66" charset="0"/>
              </a:rPr>
              <a:t> c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y</a:t>
            </a:r>
            <a:r>
              <a:rPr lang="en-US" b="1" u="sng" dirty="0" smtClean="0">
                <a:solidFill>
                  <a:srgbClr val="C00000"/>
                </a:solidFill>
                <a:latin typeface="Comic Sans MS" pitchFamily="66" charset="0"/>
              </a:rPr>
              <a:t>cle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latin typeface="Comic Sans MS" pitchFamily="66" charset="0"/>
              </a:rPr>
              <a:t>[Sunday] </a:t>
            </a:r>
            <a:r>
              <a:rPr lang="en-US" b="1" u="sng" dirty="0" smtClean="0">
                <a:solidFill>
                  <a:srgbClr val="C00000"/>
                </a:solidFill>
                <a:latin typeface="Comic Sans MS" pitchFamily="66" charset="0"/>
              </a:rPr>
              <a:t>in the 3</a:t>
            </a:r>
            <a:r>
              <a:rPr lang="en-US" b="1" u="sng" baseline="30000" dirty="0" smtClean="0">
                <a:solidFill>
                  <a:srgbClr val="C00000"/>
                </a:solidFill>
                <a:latin typeface="Comic Sans MS" pitchFamily="66" charset="0"/>
              </a:rPr>
              <a:t>rd</a:t>
            </a:r>
            <a:r>
              <a:rPr lang="en-US" b="1" u="sng" dirty="0" smtClean="0">
                <a:solidFill>
                  <a:srgbClr val="C00000"/>
                </a:solidFill>
                <a:latin typeface="Comic Sans MS" pitchFamily="66" charset="0"/>
              </a:rPr>
              <a:t> month suitin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g</a:t>
            </a:r>
            <a:r>
              <a:rPr lang="en-US" b="1" u="sng" dirty="0" smtClean="0">
                <a:solidFill>
                  <a:srgbClr val="C00000"/>
                </a:solidFill>
                <a:latin typeface="Comic Sans MS" pitchFamily="66" charset="0"/>
              </a:rPr>
              <a:t> Enoch’s Pentecost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Ravie" pitchFamily="82" charset="0"/>
              </a:rPr>
              <a:t>Q</a:t>
            </a:r>
            <a:r>
              <a:rPr lang="en-US" sz="2400" b="1" u="sng" dirty="0" smtClean="0">
                <a:solidFill>
                  <a:srgbClr val="C00000"/>
                </a:solidFill>
                <a:latin typeface="Ravie" pitchFamily="82" charset="0"/>
              </a:rPr>
              <a:t>uestion</a:t>
            </a:r>
            <a:r>
              <a:rPr lang="en-US" sz="2400" b="1" dirty="0" smtClean="0">
                <a:solidFill>
                  <a:srgbClr val="C00000"/>
                </a:solidFill>
                <a:latin typeface="Ravie" pitchFamily="82" charset="0"/>
              </a:rPr>
              <a:t>:</a:t>
            </a:r>
            <a:r>
              <a:rPr lang="en-US" sz="2400" b="1" dirty="0" smtClean="0">
                <a:solidFill>
                  <a:srgbClr val="C00000"/>
                </a:solidFill>
                <a:latin typeface="Comic Sans MS" pitchFamily="66" charset="0"/>
              </a:rPr>
              <a:t>  </a:t>
            </a:r>
            <a:r>
              <a:rPr lang="en-US" sz="1900" b="1" dirty="0" smtClean="0">
                <a:latin typeface="Comic Sans MS" pitchFamily="66" charset="0"/>
              </a:rPr>
              <a:t>Is it possible </a:t>
            </a: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Yahuah</a:t>
            </a:r>
            <a:r>
              <a:rPr lang="en-US" sz="1900" b="1" dirty="0" smtClean="0">
                <a:latin typeface="Comic Sans MS" pitchFamily="66" charset="0"/>
              </a:rPr>
              <a:t> designed things this way as a test for the true Wave Sheaf &amp; Shavuot count to expose these counterfeits?</a:t>
            </a:r>
            <a:endParaRPr lang="en-US" sz="1900" dirty="0">
              <a:latin typeface="Comic Sans MS" pitchFamily="66" charset="0"/>
            </a:endParaRPr>
          </a:p>
        </p:txBody>
      </p:sp>
      <p:sp>
        <p:nvSpPr>
          <p:cNvPr id="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18748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rgbClr val="663300"/>
                </a:solidFill>
              </a:rPr>
              <a:pPr/>
              <a:t>79</a:t>
            </a:fld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40" y="2990562"/>
            <a:ext cx="25090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Ravie" pitchFamily="82" charset="0"/>
              </a:rPr>
              <a:t>NO!</a:t>
            </a:r>
            <a:endParaRPr lang="en-US" sz="8800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Ravie" pitchFamily="82" charset="0"/>
            </a:endParaRPr>
          </a:p>
        </p:txBody>
      </p:sp>
      <p:pic>
        <p:nvPicPr>
          <p:cNvPr id="9" name="Picture 10" descr="C:\Users\Rae\Desktop\Art on Desktop\white man clip art\yellow-blue smiley faces\question face yellow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007" y="5147260"/>
            <a:ext cx="1975121" cy="15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9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000">
              <a:srgbClr val="00B050"/>
            </a:gs>
            <a:gs pos="58000">
              <a:srgbClr val="CC00CC">
                <a:alpha val="53000"/>
              </a:srgbClr>
            </a:gs>
            <a:gs pos="9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 txBox="1">
            <a:spLocks/>
          </p:cNvSpPr>
          <p:nvPr/>
        </p:nvSpPr>
        <p:spPr>
          <a:xfrm>
            <a:off x="11685656" y="647529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8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26460" y="836712"/>
            <a:ext cx="4267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of Moses’  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3</a:t>
            </a:r>
            <a:r>
              <a:rPr lang="en-US" sz="2800" b="1" baseline="30000" dirty="0">
                <a:ln w="1905"/>
                <a:solidFill>
                  <a:srgbClr val="0070C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rd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2800" b="1" cap="none" spc="0" dirty="0">
              <a:ln w="1905"/>
              <a:solidFill>
                <a:srgbClr val="0070C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-170284" y="260648"/>
            <a:ext cx="124278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Yahuah’s 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“Omer Count” </a:t>
            </a:r>
            <a:r>
              <a:rPr lang="en-US" sz="3200" b="1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out of Egypt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to the 50</a:t>
            </a:r>
            <a:r>
              <a:rPr lang="en-US" sz="3200" b="1" cap="none" spc="150" baseline="3000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th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Day</a:t>
            </a:r>
            <a:endParaRPr lang="en-US" sz="3200" b="1" cap="none" spc="150" dirty="0">
              <a:ln w="11430"/>
              <a:solidFill>
                <a:srgbClr val="FFFF00"/>
              </a:solidFill>
              <a:effectLst>
                <a:glow rad="127000">
                  <a:srgbClr val="0070C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250202"/>
              </p:ext>
            </p:extLst>
          </p:nvPr>
        </p:nvGraphicFramePr>
        <p:xfrm>
          <a:off x="656266" y="1124744"/>
          <a:ext cx="4261536" cy="26060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8427"/>
                <a:gridCol w="526957"/>
                <a:gridCol w="527702"/>
                <a:gridCol w="53768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3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4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5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6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7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#7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8 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1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50</a:t>
                      </a:r>
                      <a:r>
                        <a:rPr lang="en-US" sz="1100" b="1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9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10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11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12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13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14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56 Days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16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17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18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19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20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21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63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Days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22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23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24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25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26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27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28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70 Days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29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164B4F"/>
                          </a:solidFill>
                        </a:rPr>
                        <a:t>30</a:t>
                      </a:r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72 Days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1" name="Picture 6" descr="C:\Users\Rae\Desktop\wheat 5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636910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Notched Right Arrow 31"/>
          <p:cNvSpPr/>
          <p:nvPr/>
        </p:nvSpPr>
        <p:spPr>
          <a:xfrm rot="7691490">
            <a:off x="4609348" y="1101211"/>
            <a:ext cx="1007937" cy="484632"/>
          </a:xfrm>
          <a:prstGeom prst="notchedRightArrow">
            <a:avLst>
              <a:gd name="adj1" fmla="val 39532"/>
              <a:gd name="adj2" fmla="val 61096"/>
            </a:avLst>
          </a:prstGeom>
          <a:gradFill flip="none" rotWithShape="1">
            <a:gsLst>
              <a:gs pos="53000">
                <a:srgbClr val="FFFF00"/>
              </a:gs>
              <a:gs pos="36000">
                <a:srgbClr val="FF0000"/>
              </a:gs>
              <a:gs pos="76000">
                <a:srgbClr val="00FF00"/>
              </a:gs>
              <a:gs pos="91000">
                <a:schemeClr val="tx2"/>
              </a:gs>
            </a:gsLst>
            <a:path path="rect">
              <a:fillToRect l="100000" t="100000"/>
            </a:path>
            <a:tileRect r="-100000" b="-100000"/>
          </a:gradFill>
          <a:ln w="38100"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353007"/>
              </p:ext>
            </p:extLst>
          </p:nvPr>
        </p:nvGraphicFramePr>
        <p:xfrm>
          <a:off x="5455484" y="2231152"/>
          <a:ext cx="6192688" cy="11887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9268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: 50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Day of Omer Count Pattern at Mt Sinai [Shavuot]; 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omic Sans MS" pitchFamily="66" charset="0"/>
                        </a:rPr>
                        <a:t>Moses Receives Book of the Covenant; </a:t>
                      </a:r>
                      <a:br>
                        <a:rPr lang="en-US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omic Sans MS" pitchFamily="66" charset="0"/>
                        </a:rPr>
                      </a:br>
                      <a:r>
                        <a:rPr lang="en-US" baseline="0" dirty="0" smtClean="0"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People accept Yahuah’s Covenant [3</a:t>
                      </a:r>
                      <a:r>
                        <a:rPr lang="en-US" baseline="30000" dirty="0" smtClean="0"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 time]; 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Blood Ratification of Book of the Covenant and the people.</a:t>
                      </a:r>
                      <a:endParaRPr lang="en-US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123950"/>
              </p:ext>
            </p:extLst>
          </p:nvPr>
        </p:nvGraphicFramePr>
        <p:xfrm>
          <a:off x="5455484" y="1902232"/>
          <a:ext cx="6192688" cy="370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9268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latin typeface="Comic Sans MS" pitchFamily="66" charset="0"/>
                        </a:rPr>
                        <a:t>7</a:t>
                      </a:r>
                      <a:r>
                        <a:rPr lang="en-US" b="1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latin typeface="Comic Sans MS" pitchFamily="66" charset="0"/>
                        </a:rPr>
                        <a:t>: 49</a:t>
                      </a:r>
                      <a:r>
                        <a:rPr lang="en-US" b="1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latin typeface="Comic Sans MS" pitchFamily="66" charset="0"/>
                        </a:rPr>
                        <a:t> Day of Omer Count; 7 completed weeks.</a:t>
                      </a:r>
                      <a:endParaRPr lang="en-US" b="1" dirty="0"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128795"/>
              </p:ext>
            </p:extLst>
          </p:nvPr>
        </p:nvGraphicFramePr>
        <p:xfrm>
          <a:off x="5455484" y="1511072"/>
          <a:ext cx="6192688" cy="370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9268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b="1" baseline="30000" dirty="0" smtClean="0">
                          <a:latin typeface="Comic Sans MS" pitchFamily="66" charset="0"/>
                        </a:rPr>
                        <a:t>st</a:t>
                      </a:r>
                      <a:r>
                        <a:rPr lang="en-US" b="1" dirty="0" smtClean="0">
                          <a:latin typeface="Comic Sans MS" pitchFamily="66" charset="0"/>
                        </a:rPr>
                        <a:t> – 6</a:t>
                      </a:r>
                      <a:r>
                        <a:rPr lang="en-US" b="1" baseline="30000" dirty="0" smtClean="0">
                          <a:latin typeface="Comic Sans MS" pitchFamily="66" charset="0"/>
                        </a:rPr>
                        <a:t>th</a:t>
                      </a:r>
                      <a:r>
                        <a:rPr lang="en-US" b="1" dirty="0" smtClean="0">
                          <a:latin typeface="Comic Sans MS" pitchFamily="66" charset="0"/>
                        </a:rPr>
                        <a:t>: Omer Count #43 - #48 in the 3</a:t>
                      </a:r>
                      <a:r>
                        <a:rPr lang="en-US" b="1" baseline="30000" dirty="0" smtClean="0">
                          <a:latin typeface="Comic Sans MS" pitchFamily="66" charset="0"/>
                        </a:rPr>
                        <a:t>rd</a:t>
                      </a:r>
                      <a:r>
                        <a:rPr lang="en-US" b="1" dirty="0" smtClean="0">
                          <a:latin typeface="Comic Sans MS" pitchFamily="66" charset="0"/>
                        </a:rPr>
                        <a:t> Month.</a:t>
                      </a:r>
                      <a:endParaRPr lang="en-US" b="1" dirty="0"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C:\Users\Rae\Desktop\2.20 Josh Enoch #4\2.20 art\Mt sinai in ligh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920" y="3789040"/>
            <a:ext cx="3456384" cy="2340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431800">
              <a:srgbClr val="5D2D2D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854084" y="6221807"/>
            <a:ext cx="2745188" cy="455057"/>
          </a:xfrm>
          <a:prstGeom prst="roundRect">
            <a:avLst>
              <a:gd name="adj" fmla="val 33156"/>
            </a:avLst>
          </a:prstGeom>
          <a:effectLst>
            <a:glow rad="152400">
              <a:srgbClr val="FFFFCC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latin typeface="MV Boli" pitchFamily="2" charset="0"/>
                <a:cs typeface="MV Boli" pitchFamily="2" charset="0"/>
              </a:rPr>
              <a:t>End of Review (#2)</a:t>
            </a:r>
            <a:endParaRPr lang="en-US" sz="2000" b="1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938" y="3933056"/>
            <a:ext cx="3299234" cy="2755344"/>
          </a:xfrm>
          <a:prstGeom prst="roundRect">
            <a:avLst>
              <a:gd name="adj" fmla="val 6412"/>
            </a:avLst>
          </a:prstGeom>
          <a:gradFill flip="none" rotWithShape="1">
            <a:gsLst>
              <a:gs pos="18000">
                <a:srgbClr val="FFFF99"/>
              </a:gs>
              <a:gs pos="50000">
                <a:schemeClr val="bg1"/>
              </a:gs>
              <a:gs pos="83000">
                <a:srgbClr val="FFFF99"/>
              </a:gs>
            </a:gsLst>
            <a:path path="circle">
              <a:fillToRect l="100000" b="100000"/>
            </a:path>
            <a:tileRect t="-100000" r="-100000"/>
          </a:gradFill>
          <a:ln w="5715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600" b="1" u="sng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Note</a:t>
            </a:r>
            <a:r>
              <a:rPr lang="en-US" sz="16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:  </a:t>
            </a:r>
            <a:r>
              <a:rPr lang="en-US" sz="1600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Tracking every Covenant Calendar appointment of </a:t>
            </a:r>
            <a:r>
              <a:rPr lang="en-US" sz="1600" b="1" dirty="0" smtClean="0">
                <a:solidFill>
                  <a:srgbClr val="0070C0"/>
                </a:solidFill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Yahuah</a:t>
            </a:r>
            <a:r>
              <a:rPr lang="en-US" sz="1600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 from the 1</a:t>
            </a:r>
            <a:r>
              <a:rPr lang="en-US" sz="1600" baseline="30000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st</a:t>
            </a:r>
            <a:r>
              <a:rPr lang="en-US" sz="1600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 Month, to the 2</a:t>
            </a:r>
            <a:r>
              <a:rPr lang="en-US" sz="1600" baseline="30000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nd</a:t>
            </a:r>
            <a:r>
              <a:rPr lang="en-US" sz="1600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 Month, then to Shavuot in the 3</a:t>
            </a:r>
            <a:r>
              <a:rPr lang="en-US" sz="1600" baseline="30000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rd</a:t>
            </a:r>
            <a:r>
              <a:rPr lang="en-US" sz="1600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 Month brings the calendar count to exactly the 50</a:t>
            </a:r>
            <a:r>
              <a:rPr lang="en-US" sz="1600" baseline="30000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th</a:t>
            </a:r>
            <a:r>
              <a:rPr lang="en-US" sz="1600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 day </a:t>
            </a:r>
            <a:r>
              <a:rPr lang="en-US" sz="1600" u="sng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with </a:t>
            </a:r>
            <a:r>
              <a:rPr lang="en-US" sz="1600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p</a:t>
            </a:r>
            <a:r>
              <a:rPr lang="en-US" sz="1600" u="sng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recision</a:t>
            </a:r>
            <a:r>
              <a:rPr lang="en-US" sz="1600" dirty="0" smtClean="0">
                <a:effectLst>
                  <a:glow rad="127000">
                    <a:srgbClr val="BCFFDE"/>
                  </a:glow>
                </a:effectLst>
                <a:latin typeface="Comic Sans MS" pitchFamily="66" charset="0"/>
              </a:rPr>
              <a:t>.</a:t>
            </a:r>
            <a:endParaRPr lang="en-US" sz="1600" dirty="0">
              <a:solidFill>
                <a:schemeClr val="bg1"/>
              </a:solidFill>
              <a:effectLst>
                <a:glow rad="152400">
                  <a:schemeClr val="accent6">
                    <a:lumMod val="50000"/>
                    <a:alpha val="86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4334" y="3933056"/>
            <a:ext cx="3816424" cy="2781240"/>
          </a:xfrm>
          <a:prstGeom prst="roundRect">
            <a:avLst>
              <a:gd name="adj" fmla="val 7716"/>
            </a:avLst>
          </a:prstGeom>
          <a:gradFill>
            <a:gsLst>
              <a:gs pos="18000">
                <a:srgbClr val="BCFFDE"/>
              </a:gs>
              <a:gs pos="50000">
                <a:schemeClr val="bg1"/>
              </a:gs>
              <a:gs pos="84000">
                <a:srgbClr val="BCFFDE"/>
              </a:gs>
            </a:gsLst>
            <a:path path="circle">
              <a:fillToRect l="100000" b="100000"/>
            </a:path>
          </a:gradFill>
          <a:ln w="5715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effectLst>
                  <a:glow rad="101600">
                    <a:srgbClr val="FFFF00"/>
                  </a:glow>
                </a:effectLst>
                <a:latin typeface="Comic Sans MS" pitchFamily="66" charset="0"/>
              </a:rPr>
              <a:t>There is no guessing!  The events of Exodus 19-24 </a:t>
            </a:r>
            <a:r>
              <a:rPr lang="en-US" sz="1600" u="sng" dirty="0" smtClean="0">
                <a:effectLst>
                  <a:glow rad="101600">
                    <a:srgbClr val="FFFF00"/>
                  </a:glow>
                </a:effectLst>
                <a:latin typeface="Comic Sans MS" pitchFamily="66" charset="0"/>
              </a:rPr>
              <a:t>are at the</a:t>
            </a:r>
            <a:r>
              <a:rPr lang="en-US" sz="1600" dirty="0" smtClean="0">
                <a:effectLst>
                  <a:glow rad="101600">
                    <a:srgbClr val="FFFF00"/>
                  </a:glow>
                </a:effectLst>
                <a:latin typeface="Comic Sans MS" pitchFamily="66" charset="0"/>
              </a:rPr>
              <a:t> Shavuot </a:t>
            </a:r>
            <a:r>
              <a:rPr lang="en-US" sz="1200" dirty="0" smtClean="0">
                <a:effectLst>
                  <a:glow rad="101600">
                    <a:srgbClr val="FFFF00"/>
                  </a:glow>
                </a:effectLst>
                <a:latin typeface="Comic Sans MS" pitchFamily="66" charset="0"/>
              </a:rPr>
              <a:t>[Pentecost]  </a:t>
            </a:r>
            <a:r>
              <a:rPr lang="en-US" sz="1600" u="sng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01600">
                    <a:srgbClr val="FFFF00"/>
                  </a:glow>
                </a:effectLst>
                <a:latin typeface="Comic Sans MS" pitchFamily="66" charset="0"/>
              </a:rPr>
              <a:t>A</a:t>
            </a:r>
            <a:r>
              <a:rPr lang="en-US" sz="16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01600">
                    <a:srgbClr val="FFFF00"/>
                  </a:glow>
                </a:effectLst>
                <a:latin typeface="Comic Sans MS" pitchFamily="66" charset="0"/>
              </a:rPr>
              <a:t>pp</a:t>
            </a:r>
            <a:r>
              <a:rPr lang="en-US" sz="1600" u="sng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01600">
                    <a:srgbClr val="FFFF00"/>
                  </a:glow>
                </a:effectLst>
                <a:latin typeface="Comic Sans MS" pitchFamily="66" charset="0"/>
              </a:rPr>
              <a:t>ointed Time</a:t>
            </a:r>
            <a:r>
              <a:rPr lang="en-US" sz="16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01600">
                    <a:srgbClr val="FFFF00"/>
                  </a:glow>
                </a:effectLst>
                <a:latin typeface="Comic Sans MS" pitchFamily="66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  <a:effectLst>
                  <a:glow rad="152400">
                    <a:schemeClr val="accent6">
                      <a:lumMod val="50000"/>
                      <a:alpha val="86000"/>
                    </a:schemeClr>
                  </a:glow>
                </a:effectLst>
                <a:latin typeface="Comic Sans MS" pitchFamily="66" charset="0"/>
              </a:rPr>
              <a:t>This count is definitely about the reminder of </a:t>
            </a:r>
            <a:r>
              <a:rPr lang="en-US" sz="1600" b="1" dirty="0" smtClean="0">
                <a:solidFill>
                  <a:srgbClr val="00FFFF"/>
                </a:solidFill>
                <a:effectLst>
                  <a:glow rad="152400">
                    <a:schemeClr val="accent6">
                      <a:lumMod val="50000"/>
                      <a:alpha val="86000"/>
                    </a:schemeClr>
                  </a:glow>
                </a:effectLst>
                <a:latin typeface="Comic Sans MS" pitchFamily="66" charset="0"/>
              </a:rPr>
              <a:t>Yahuah’s</a:t>
            </a:r>
            <a:r>
              <a:rPr lang="en-US" sz="1600" dirty="0" smtClean="0">
                <a:solidFill>
                  <a:schemeClr val="bg1"/>
                </a:solidFill>
                <a:effectLst>
                  <a:glow rad="152400">
                    <a:schemeClr val="accent6">
                      <a:lumMod val="50000"/>
                      <a:alpha val="86000"/>
                    </a:schemeClr>
                  </a:glow>
                </a:effectLst>
                <a:latin typeface="Comic Sans MS" pitchFamily="66" charset="0"/>
              </a:rPr>
              <a:t> everlasting instructions for a nation – not just individual patriarchal families.</a:t>
            </a:r>
            <a:endParaRPr lang="en-US" sz="1600" dirty="0">
              <a:solidFill>
                <a:schemeClr val="bg1"/>
              </a:solidFill>
              <a:effectLst>
                <a:glow rad="152400">
                  <a:schemeClr val="accent6">
                    <a:lumMod val="50000"/>
                    <a:alpha val="86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Rae\Desktop\wheat 5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1628800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245580"/>
              </p:ext>
            </p:extLst>
          </p:nvPr>
        </p:nvGraphicFramePr>
        <p:xfrm>
          <a:off x="6663908" y="1332842"/>
          <a:ext cx="4261536" cy="25603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Wk</a:t>
                      </a:r>
                      <a:r>
                        <a:rPr lang="en-US" sz="1100" b="1" baseline="0" dirty="0" smtClean="0"/>
                        <a:t> #7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8 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50</a:t>
                      </a:r>
                      <a:r>
                        <a:rPr lang="en-US" sz="1100" b="1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11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14 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rgbClr val="FF0000"/>
                          </a:solidFill>
                        </a:rPr>
                        <a:t>Wk</a:t>
                      </a: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 #8</a:t>
                      </a:r>
                      <a:endParaRPr lang="en-US" sz="11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 57</a:t>
                      </a:r>
                      <a:r>
                        <a:rPr lang="en-US" sz="900" b="1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9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gradFill flip="none" rotWithShape="1"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532052" y="736339"/>
            <a:ext cx="45309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spc="150" dirty="0">
                <a:ln w="11430"/>
                <a:solidFill>
                  <a:srgbClr val="0070C0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Omer Count</a:t>
            </a:r>
            <a:r>
              <a:rPr lang="en-US" sz="2800" b="1" spc="150" dirty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b="1" dirty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28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3</a:t>
            </a:r>
            <a:r>
              <a:rPr lang="en-US" sz="28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rd</a:t>
            </a:r>
            <a:r>
              <a:rPr lang="en-US" sz="28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393550"/>
              </p:ext>
            </p:extLst>
          </p:nvPr>
        </p:nvGraphicFramePr>
        <p:xfrm>
          <a:off x="651619" y="4167222"/>
          <a:ext cx="4261536" cy="24993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26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27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28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29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30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Wk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#2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Wk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#3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Wk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#4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Wk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#5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Wk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#6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44820" y="3573016"/>
            <a:ext cx="44694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spc="150" dirty="0">
                <a:ln w="11430"/>
                <a:solidFill>
                  <a:srgbClr val="0070C0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Omer Count</a:t>
            </a:r>
            <a:r>
              <a:rPr lang="en-US" sz="2800" b="1" spc="150" dirty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b="1" dirty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28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2</a:t>
            </a:r>
            <a:r>
              <a:rPr lang="en-US" sz="28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nd</a:t>
            </a:r>
            <a:r>
              <a:rPr lang="en-US" sz="28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317" y="76200"/>
            <a:ext cx="109386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0070C0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Torah’s Omer Count from </a:t>
            </a:r>
            <a:r>
              <a:rPr lang="en-US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Wave Sheaf</a:t>
            </a:r>
            <a:r>
              <a:rPr lang="en-US" sz="3200" b="1" spc="150" dirty="0" smtClean="0">
                <a:ln w="11430"/>
                <a:solidFill>
                  <a:srgbClr val="0070C0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to </a:t>
            </a:r>
            <a:r>
              <a:rPr lang="en-US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Shavuot</a:t>
            </a:r>
            <a:endParaRPr lang="en-US" sz="3200" b="1" cap="none" spc="150" dirty="0">
              <a:ln w="11430"/>
              <a:solidFill>
                <a:srgbClr val="FFFF00"/>
              </a:solidFill>
              <a:effectLst>
                <a:glow rad="127000">
                  <a:srgbClr val="0070C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227616"/>
              </p:ext>
            </p:extLst>
          </p:nvPr>
        </p:nvGraphicFramePr>
        <p:xfrm>
          <a:off x="651620" y="1313721"/>
          <a:ext cx="4261536" cy="22555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8427"/>
                <a:gridCol w="526957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gradFill flip="none" rotWithShape="1">
                      <a:gsLst>
                        <a:gs pos="47000">
                          <a:srgbClr val="CCFF99"/>
                        </a:gs>
                        <a:gs pos="61000">
                          <a:schemeClr val="bg2">
                            <a:lumMod val="75000"/>
                            <a:alpha val="78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Wk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#1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9000">
                          <a:srgbClr val="FFF200"/>
                        </a:gs>
                        <a:gs pos="37000">
                          <a:srgbClr val="FF7A00"/>
                        </a:gs>
                        <a:gs pos="64000">
                          <a:srgbClr val="FF0300"/>
                        </a:gs>
                        <a:gs pos="86000">
                          <a:srgbClr val="4D0808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45957" y="719515"/>
            <a:ext cx="4267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spc="150" dirty="0" smtClean="0">
                <a:ln w="11430"/>
                <a:solidFill>
                  <a:srgbClr val="0070C0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Omer Count</a:t>
            </a:r>
            <a:r>
              <a:rPr lang="en-US" sz="28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1</a:t>
            </a:r>
            <a:r>
              <a:rPr lang="en-US" sz="28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28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35116" y="1689607"/>
            <a:ext cx="0" cy="782201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0472" y="2194064"/>
            <a:ext cx="288032" cy="792088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017228" y="1052736"/>
            <a:ext cx="1438855" cy="190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0" y="1052736"/>
            <a:ext cx="908788" cy="15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Rae\Desktop\wheat 5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2348880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ular Callout 18"/>
          <p:cNvSpPr/>
          <p:nvPr/>
        </p:nvSpPr>
        <p:spPr>
          <a:xfrm>
            <a:off x="8019693" y="2677984"/>
            <a:ext cx="2791154" cy="947548"/>
          </a:xfrm>
          <a:prstGeom prst="wedgeRoundRectCallout">
            <a:avLst>
              <a:gd name="adj1" fmla="val -83261"/>
              <a:gd name="adj2" fmla="val -16928"/>
              <a:gd name="adj3" fmla="val 16667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3000000" scaled="0"/>
            <a:tileRect/>
          </a:gra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b="1" dirty="0" smtClean="0">
                <a:ln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glow rad="419100">
                    <a:srgbClr val="FFFF00"/>
                  </a:glow>
                </a:effectLst>
                <a:latin typeface="Comic Sans MS" pitchFamily="66" charset="0"/>
              </a:rPr>
              <a:t>Enoch’s Counting Mistake of 57 days &amp; </a:t>
            </a:r>
            <a:br>
              <a:rPr lang="en-CA" b="1" dirty="0" smtClean="0">
                <a:ln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glow rad="419100">
                    <a:srgbClr val="FFFF00"/>
                  </a:glow>
                </a:effectLst>
                <a:latin typeface="Comic Sans MS" pitchFamily="66" charset="0"/>
              </a:rPr>
            </a:br>
            <a:r>
              <a:rPr lang="en-CA" b="1" dirty="0" smtClean="0">
                <a:ln>
                  <a:solidFill>
                    <a:srgbClr val="002060"/>
                  </a:solidFill>
                </a:ln>
                <a:solidFill>
                  <a:srgbClr val="874141"/>
                </a:solidFill>
                <a:effectLst>
                  <a:glow rad="419100">
                    <a:srgbClr val="FFFF00"/>
                  </a:glow>
                </a:effectLst>
                <a:latin typeface="Comic Sans MS" pitchFamily="66" charset="0"/>
              </a:rPr>
              <a:t>Counterfeit Shavuot!</a:t>
            </a:r>
            <a:endParaRPr lang="en-CA" dirty="0">
              <a:ln>
                <a:solidFill>
                  <a:srgbClr val="002060"/>
                </a:solidFill>
              </a:ln>
              <a:solidFill>
                <a:srgbClr val="874141"/>
              </a:solidFill>
              <a:latin typeface="Comic Sans MS" pitchFamily="66" charset="0"/>
            </a:endParaRP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19731" y="5500712"/>
            <a:ext cx="829213" cy="11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6452080" y="1844824"/>
            <a:ext cx="218396" cy="576064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10416" y="3867288"/>
            <a:ext cx="651664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Gospel Account is very clear!</a:t>
            </a:r>
            <a:endParaRPr lang="en-US" sz="2800" b="1" dirty="0" smtClean="0">
              <a:ln w="1905">
                <a:solidFill>
                  <a:srgbClr val="002060"/>
                </a:solidFill>
              </a:ln>
              <a:solidFill>
                <a:schemeClr val="bg2">
                  <a:lumMod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</a:t>
            </a:r>
            <a:r>
              <a:rPr lang="en-US" sz="2400" b="1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always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follows the weekly Sabbath within the Passover Festival.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Yahusha’s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first 5 appearances were at Torah’s Wave Sheaf-Omer Count #1.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3300">
                      <a:alpha val="66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Enoch’s 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3300">
                      <a:alpha val="66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15</a:t>
            </a:r>
            <a:r>
              <a:rPr lang="en-US" sz="2400" b="1" baseline="30000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3300">
                      <a:alpha val="66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3300">
                      <a:alpha val="66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3300">
                      <a:alpha val="66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day of the 3</a:t>
            </a:r>
            <a:r>
              <a:rPr lang="en-US" sz="2400" b="1" baseline="30000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3300">
                      <a:alpha val="66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rd</a:t>
            </a:r>
            <a:r>
              <a:rPr lang="en-US" sz="2400" b="1" dirty="0" smtClean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F3300">
                      <a:alpha val="66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 totals to an Omer count of 57 days!</a:t>
            </a:r>
            <a:endParaRPr lang="en-US" sz="2000" b="1" i="1" dirty="0">
              <a:ln w="1905">
                <a:solidFill>
                  <a:srgbClr val="002060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39700">
                  <a:srgbClr val="FF3300">
                    <a:alpha val="66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11679137" y="650069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80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9" name="Picture 5" descr="C:\Users\Rae\Desktop\child boy counting clear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821" r="21272" b="12908"/>
          <a:stretch/>
        </p:blipFill>
        <p:spPr bwMode="auto">
          <a:xfrm>
            <a:off x="10810847" y="-118351"/>
            <a:ext cx="1279553" cy="163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Rae\Desktop\child girl counting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40" r="-2758" b="-2448"/>
          <a:stretch/>
        </p:blipFill>
        <p:spPr bwMode="auto">
          <a:xfrm>
            <a:off x="10774932" y="1196752"/>
            <a:ext cx="1544799" cy="1936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2066" y="770393"/>
            <a:ext cx="908788" cy="15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150196" y="567624"/>
            <a:ext cx="390227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latin typeface="Comic Sans MS" pitchFamily="66" charset="0"/>
              </a:rPr>
              <a:t>Calendar with a 3</a:t>
            </a:r>
            <a:r>
              <a:rPr lang="en-US" sz="1400" b="1" baseline="30000" dirty="0" smtClean="0">
                <a:latin typeface="Comic Sans MS" pitchFamily="66" charset="0"/>
              </a:rPr>
              <a:t>rd</a:t>
            </a:r>
            <a:r>
              <a:rPr lang="en-US" sz="1400" b="1" dirty="0" smtClean="0">
                <a:latin typeface="Comic Sans MS" pitchFamily="66" charset="0"/>
              </a:rPr>
              <a:t> cycle </a:t>
            </a:r>
            <a:r>
              <a:rPr lang="en-US" sz="1100" b="1" dirty="0" smtClean="0">
                <a:latin typeface="Comic Sans MS" pitchFamily="66" charset="0"/>
              </a:rPr>
              <a:t>[Tues] </a:t>
            </a:r>
            <a:r>
              <a:rPr lang="en-US" sz="1400" b="1" dirty="0" smtClean="0">
                <a:latin typeface="Comic Sans MS" pitchFamily="66" charset="0"/>
              </a:rPr>
              <a:t>Passover</a:t>
            </a:r>
            <a:endParaRPr lang="en-US" sz="1400" b="1" dirty="0">
              <a:latin typeface="Comic Sans MS" pitchFamily="66" charset="0"/>
            </a:endParaRPr>
          </a:p>
        </p:txBody>
      </p:sp>
      <p:pic>
        <p:nvPicPr>
          <p:cNvPr id="35" name="Picture 2" descr="C:\Users\Rae\Desktop\girl with red x.png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410" y="2597915"/>
            <a:ext cx="847331" cy="7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2284650" y="2882203"/>
            <a:ext cx="1555774" cy="655453"/>
          </a:xfrm>
          <a:prstGeom prst="wedgeRoundRectCallout">
            <a:avLst>
              <a:gd name="adj1" fmla="val -120359"/>
              <a:gd name="adj2" fmla="val 26000"/>
              <a:gd name="adj3" fmla="val 16667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3000000" scaled="0"/>
            <a:tileRect/>
          </a:gra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1600" b="1" dirty="0" smtClean="0">
                <a:ln>
                  <a:solidFill>
                    <a:srgbClr val="2932E7"/>
                  </a:solidFill>
                </a:ln>
                <a:solidFill>
                  <a:srgbClr val="FF3399"/>
                </a:solidFill>
                <a:effectLst>
                  <a:glow rad="419100">
                    <a:srgbClr val="FFFF00"/>
                  </a:glow>
                </a:effectLst>
                <a:latin typeface="Comic Sans MS" pitchFamily="66" charset="0"/>
              </a:rPr>
              <a:t>Counterfeit Wave Sheaf</a:t>
            </a:r>
            <a:endParaRPr lang="en-CA" sz="1600" b="1" dirty="0">
              <a:solidFill>
                <a:srgbClr val="0070C0"/>
              </a:solidFill>
              <a:effectLst>
                <a:glow rad="127000">
                  <a:srgbClr val="00FFFF"/>
                </a:glow>
              </a:effectLst>
              <a:latin typeface="Comic Sans MS" pitchFamily="66" charset="0"/>
            </a:endParaRPr>
          </a:p>
        </p:txBody>
      </p:sp>
      <p:sp>
        <p:nvSpPr>
          <p:cNvPr id="4" name="Notched Right Arrow 3"/>
          <p:cNvSpPr/>
          <p:nvPr/>
        </p:nvSpPr>
        <p:spPr>
          <a:xfrm>
            <a:off x="3889177" y="3209929"/>
            <a:ext cx="4002465" cy="458470"/>
          </a:xfrm>
          <a:prstGeom prst="notchedRightArrow">
            <a:avLst>
              <a:gd name="adj1" fmla="val 50000"/>
              <a:gd name="adj2" fmla="val 138362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93000">
                <a:srgbClr val="00FF99"/>
              </a:gs>
            </a:gsLst>
            <a:path path="shap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8131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31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80B8E0"/>
            </a:gs>
            <a:gs pos="2000">
              <a:srgbClr val="0070C0">
                <a:alpha val="26000"/>
              </a:srgbClr>
            </a:gs>
            <a:gs pos="49000">
              <a:schemeClr val="bg1">
                <a:alpha val="65000"/>
              </a:schemeClr>
            </a:gs>
            <a:gs pos="53000">
              <a:srgbClr val="BA5306">
                <a:alpha val="49804"/>
              </a:srgbClr>
            </a:gs>
            <a:gs pos="98000">
              <a:srgbClr val="632C03">
                <a:alpha val="50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7017" y="64482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pPr/>
              <a:t>81</a:t>
            </a:fld>
            <a:endParaRPr lang="en-US" b="1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8799"/>
            <a:ext cx="12165779" cy="837462"/>
          </a:xfrm>
          <a:prstGeom prst="snip2DiagRect">
            <a:avLst/>
          </a:prstGeom>
          <a:solidFill>
            <a:srgbClr val="660033"/>
          </a:solidFill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90000"/>
              </a:lnSpc>
            </a:pPr>
            <a:r>
              <a:rPr lang="en-US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       </a:t>
            </a:r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Are You Amazed?</a:t>
            </a:r>
            <a:endParaRPr lang="en-US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3" descr="F:\Art on Desktop - 1\All white man clip art\3d white people\ques mark sitting 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" b="99126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36" y="1251546"/>
            <a:ext cx="1935896" cy="222732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25899" y="980728"/>
            <a:ext cx="8294497" cy="57708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Are you </a:t>
            </a: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amazed at how clear the Torah Statutes are for honoring the Wave Sheaf and Shavuot Festivals with exact precision?</a:t>
            </a:r>
          </a:p>
          <a:p>
            <a:pPr algn="ctr"/>
            <a:endParaRPr lang="en-US" sz="1100" b="1" dirty="0" smtClean="0">
              <a:solidFill>
                <a:srgbClr val="660033"/>
              </a:solidFill>
              <a:latin typeface="Arial Rounded MT Bold" pitchFamily="34" charset="0"/>
            </a:endParaRPr>
          </a:p>
          <a:p>
            <a:pPr algn="ctr"/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Are you amazed </a:t>
            </a: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Joshua </a:t>
            </a:r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is so clear on the celebration of Wave Sheaf, there can </a:t>
            </a:r>
            <a:b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</a:br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be no mistake </a:t>
            </a: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for </a:t>
            </a:r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the correct “day</a:t>
            </a: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”?</a:t>
            </a:r>
          </a:p>
          <a:p>
            <a:pPr algn="ctr"/>
            <a:r>
              <a:rPr lang="en-US" sz="1100" b="1" dirty="0" smtClean="0">
                <a:solidFill>
                  <a:srgbClr val="660033"/>
                </a:solidFill>
                <a:latin typeface="Arial Rounded MT Bold" pitchFamily="34" charset="0"/>
              </a:rPr>
              <a:t> </a:t>
            </a:r>
            <a:endParaRPr lang="en-US" sz="1100" b="1" dirty="0">
              <a:solidFill>
                <a:srgbClr val="660033"/>
              </a:solidFill>
              <a:latin typeface="Arial Rounded MT Bold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Are you amazed the calendar of </a:t>
            </a:r>
            <a:r>
              <a:rPr lang="en-US" sz="2800" b="1" dirty="0" err="1" smtClean="0">
                <a:solidFill>
                  <a:srgbClr val="660033"/>
                </a:solidFill>
                <a:latin typeface="Arial Rounded MT Bold" pitchFamily="34" charset="0"/>
              </a:rPr>
              <a:t>Exo</a:t>
            </a: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 12 &amp; </a:t>
            </a:r>
            <a:b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the Gospel witnesses expose the </a:t>
            </a:r>
            <a:b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darkness of Enoch’s ideas so clearly?</a:t>
            </a:r>
            <a:r>
              <a:rPr lang="en-US" sz="2800" b="1" dirty="0">
                <a:solidFill>
                  <a:srgbClr val="660033"/>
                </a:solidFill>
                <a:latin typeface="Arial Rounded MT Bold" pitchFamily="34" charset="0"/>
              </a:rPr>
              <a:t>  </a:t>
            </a:r>
            <a:endParaRPr lang="en-US" sz="2800" b="1" dirty="0" smtClean="0">
              <a:solidFill>
                <a:srgbClr val="660033"/>
              </a:solidFill>
              <a:latin typeface="Arial Rounded MT Bold" pitchFamily="34" charset="0"/>
            </a:endParaRPr>
          </a:p>
          <a:p>
            <a:pPr algn="ctr"/>
            <a:endParaRPr lang="en-US" sz="1100" b="1" dirty="0">
              <a:solidFill>
                <a:srgbClr val="660033"/>
              </a:solidFill>
              <a:latin typeface="Arial Rounded MT Bold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Are you amazed at how Enoch </a:t>
            </a:r>
            <a:b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has attempted to remove a very </a:t>
            </a:r>
            <a:b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</a:b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important “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660033"/>
                </a:solidFill>
                <a:effectLst>
                  <a:glow rad="127000">
                    <a:srgbClr val="FF99FF"/>
                  </a:glow>
                </a:effectLst>
                <a:latin typeface="Arial Rounded MT Bold" pitchFamily="34" charset="0"/>
              </a:rPr>
              <a:t>key</a:t>
            </a:r>
            <a:r>
              <a:rPr lang="en-US" sz="2800" b="1" dirty="0" smtClean="0">
                <a:solidFill>
                  <a:srgbClr val="660033"/>
                </a:solidFill>
                <a:latin typeface="Arial Rounded MT Bold" pitchFamily="34" charset="0"/>
              </a:rPr>
              <a:t>” to our salvation?  </a:t>
            </a:r>
            <a:endParaRPr lang="en-US" sz="2800" b="1" dirty="0">
              <a:solidFill>
                <a:srgbClr val="660033"/>
              </a:solidFill>
              <a:latin typeface="Arial Rounded MT Bold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7364" y="1218848"/>
            <a:ext cx="968535" cy="864096"/>
            <a:chOff x="1152148" y="1506880"/>
            <a:chExt cx="968535" cy="864096"/>
          </a:xfrm>
        </p:grpSpPr>
        <p:sp>
          <p:nvSpPr>
            <p:cNvPr id="9" name="Teardrop 8"/>
            <p:cNvSpPr/>
            <p:nvPr/>
          </p:nvSpPr>
          <p:spPr>
            <a:xfrm>
              <a:off x="1152148" y="1506880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52148" y="158498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#1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3224" y="2550421"/>
            <a:ext cx="968535" cy="864096"/>
            <a:chOff x="1088008" y="2788541"/>
            <a:chExt cx="968535" cy="864096"/>
          </a:xfrm>
        </p:grpSpPr>
        <p:sp>
          <p:nvSpPr>
            <p:cNvPr id="12" name="Teardrop 11"/>
            <p:cNvSpPr/>
            <p:nvPr/>
          </p:nvSpPr>
          <p:spPr>
            <a:xfrm>
              <a:off x="1110620" y="2788541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88008" y="2820565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#2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9796" y="4077072"/>
            <a:ext cx="968535" cy="864096"/>
            <a:chOff x="1044580" y="4049256"/>
            <a:chExt cx="968535" cy="864096"/>
          </a:xfrm>
        </p:grpSpPr>
        <p:sp>
          <p:nvSpPr>
            <p:cNvPr id="7" name="Teardrop 6"/>
            <p:cNvSpPr/>
            <p:nvPr/>
          </p:nvSpPr>
          <p:spPr>
            <a:xfrm>
              <a:off x="1053852" y="4049256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44580" y="4089266"/>
              <a:ext cx="9685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#3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8485" y="5517232"/>
            <a:ext cx="968534" cy="864096"/>
            <a:chOff x="1083269" y="5323304"/>
            <a:chExt cx="968534" cy="864096"/>
          </a:xfrm>
        </p:grpSpPr>
        <p:sp>
          <p:nvSpPr>
            <p:cNvPr id="16" name="Teardrop 15"/>
            <p:cNvSpPr/>
            <p:nvPr/>
          </p:nvSpPr>
          <p:spPr>
            <a:xfrm>
              <a:off x="1099572" y="5323304"/>
              <a:ext cx="864096" cy="864096"/>
            </a:xfrm>
            <a:prstGeom prst="teardrop">
              <a:avLst/>
            </a:prstGeom>
            <a:solidFill>
              <a:srgbClr val="660033"/>
            </a:solidFill>
            <a:ln w="57150">
              <a:solidFill>
                <a:srgbClr val="FFFFCC"/>
              </a:solidFill>
              <a:prstDash val="sysDash"/>
            </a:ln>
            <a:effectLst>
              <a:glow rad="139700">
                <a:srgbClr val="660033">
                  <a:alpha val="77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83269" y="5385410"/>
              <a:ext cx="9685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 extrusionH="57150"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FFFCC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rPr>
                <a:t>#4</a:t>
              </a:r>
              <a:endParaRPr lang="en-US" sz="4000" b="1" spc="150" dirty="0">
                <a:ln w="11430"/>
                <a:solidFill>
                  <a:srgbClr val="FFFF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766820" y="3310213"/>
            <a:ext cx="2232248" cy="2999107"/>
          </a:xfrm>
          <a:prstGeom prst="snip2Same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What is the “</a:t>
            </a:r>
            <a:r>
              <a:rPr lang="en-US" sz="2000" b="1" spc="150" dirty="0" smtClean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glow rad="127000">
                    <a:srgbClr val="FF99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key</a:t>
            </a:r>
            <a:r>
              <a:rPr lang="en-US" sz="2000" b="1" spc="1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”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that </a:t>
            </a:r>
            <a:r>
              <a:rPr lang="en-US" sz="20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Ravie" pitchFamily="82" charset="0"/>
              </a:rPr>
              <a:t>Enoch’s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Ravie" pitchFamily="82" charset="0"/>
              </a:rPr>
              <a:t> </a:t>
            </a:r>
            <a:r>
              <a:rPr lang="en-US" sz="19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counterfeit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calendar count has attempted to remove?</a:t>
            </a:r>
            <a:endParaRPr lang="en-US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ct val="90000"/>
              </a:lnSpc>
            </a:pP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9" name="Picture 2" descr="C:\Users\Rae\Desktop\keys trask 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9755" y="5066219"/>
            <a:ext cx="1612329" cy="1531133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8796394" y="255216"/>
            <a:ext cx="2772308" cy="639604"/>
          </a:xfrm>
          <a:prstGeom prst="roundRect">
            <a:avLst>
              <a:gd name="adj" fmla="val 31530"/>
            </a:avLst>
          </a:prstGeom>
          <a:solidFill>
            <a:srgbClr val="002060"/>
          </a:solidFill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Section 13.6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8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54924" y="3031742"/>
            <a:ext cx="3019232" cy="3695933"/>
            <a:chOff x="7102524" y="3031742"/>
            <a:chExt cx="3019232" cy="36959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4" t="6687" r="15851" b="1050"/>
            <a:stretch/>
          </p:blipFill>
          <p:spPr>
            <a:xfrm>
              <a:off x="7102524" y="3031742"/>
              <a:ext cx="3019232" cy="3695933"/>
            </a:xfrm>
            <a:prstGeom prst="rect">
              <a:avLst/>
            </a:prstGeom>
            <a:ln w="38100">
              <a:solidFill>
                <a:schemeClr val="tx1"/>
              </a:solidFill>
            </a:ln>
            <a:effectLst>
              <a:glow rad="127000">
                <a:schemeClr val="accent1">
                  <a:alpha val="95000"/>
                </a:schemeClr>
              </a:glow>
              <a:softEdge rad="2667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15" b="84211" l="17176" r="832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6" t="15826" r="17289" b="15828"/>
            <a:stretch/>
          </p:blipFill>
          <p:spPr>
            <a:xfrm>
              <a:off x="7757378" y="4335086"/>
              <a:ext cx="2051227" cy="1758210"/>
            </a:xfrm>
            <a:prstGeom prst="rect">
              <a:avLst/>
            </a:prstGeom>
            <a:ln w="19050">
              <a:noFill/>
            </a:ln>
            <a:effectLst>
              <a:softEdge rad="12700"/>
            </a:effectLst>
          </p:spPr>
        </p:pic>
      </p:grpSp>
      <p:sp>
        <p:nvSpPr>
          <p:cNvPr id="7" name="Explosion 2 6"/>
          <p:cNvSpPr/>
          <p:nvPr/>
        </p:nvSpPr>
        <p:spPr>
          <a:xfrm rot="20966731">
            <a:off x="-218182" y="3115974"/>
            <a:ext cx="3912773" cy="2755117"/>
          </a:xfrm>
          <a:prstGeom prst="irregularSeal2">
            <a:avLst/>
          </a:prstGeom>
          <a:solidFill>
            <a:srgbClr val="BCFFDE"/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66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glow rad="127000">
                    <a:srgbClr val="FFFF00"/>
                  </a:glow>
                </a:effectLst>
                <a:latin typeface="MV Boli" pitchFamily="2" charset="0"/>
                <a:cs typeface="MV Boli" pitchFamily="2" charset="0"/>
              </a:rPr>
              <a:t>The</a:t>
            </a:r>
            <a:endParaRPr lang="en-CA" sz="6600" b="1" u="sng" dirty="0">
              <a:ln>
                <a:solidFill>
                  <a:sysClr val="windowText" lastClr="000000"/>
                </a:solidFill>
              </a:ln>
              <a:solidFill>
                <a:srgbClr val="00FF00"/>
              </a:solidFill>
              <a:effectLst>
                <a:glow rad="127000">
                  <a:srgbClr val="FFFF00"/>
                </a:glo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8275" y="3034244"/>
            <a:ext cx="10553962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If Wave Sheaf timing is </a:t>
            </a:r>
            <a:r>
              <a:rPr lang="en-US" sz="36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>
                  <a:glow rad="127000">
                    <a:srgbClr val="FF99FF"/>
                  </a:glow>
                </a:effectLst>
                <a:latin typeface="MV Boli" pitchFamily="2" charset="0"/>
                <a:cs typeface="MV Boli" pitchFamily="2" charset="0"/>
              </a:rPr>
              <a:t>misplaced in any way,</a:t>
            </a:r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 </a:t>
            </a:r>
          </a:p>
          <a:p>
            <a:pPr algn="ctr"/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/>
            </a:r>
            <a:b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</a:br>
            <a:endParaRPr lang="en-US" sz="3600" b="1" dirty="0" smtClean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(our understanding of</a:t>
            </a:r>
            <a:b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</a:br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the “essence &amp; substance”) </a:t>
            </a:r>
            <a:b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</a:br>
            <a:r>
              <a:rPr lang="en-US" sz="3600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stands without statute!</a:t>
            </a:r>
            <a:endParaRPr lang="en-US" sz="3600" b="1" dirty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08433" y="6597352"/>
            <a:ext cx="480392" cy="260648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rgbClr val="000000"/>
                </a:solidFill>
              </a:rPr>
              <a:pPr/>
              <a:t>82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826800" y="261536"/>
            <a:ext cx="9084036" cy="864096"/>
          </a:xfrm>
          <a:prstGeom prst="snip2DiagRect">
            <a:avLst/>
          </a:prstGeom>
          <a:solidFill>
            <a:srgbClr val="FFFF66"/>
          </a:solidFill>
          <a:ln w="38100">
            <a:solidFill>
              <a:srgbClr val="00FFFF"/>
            </a:solidFill>
          </a:ln>
          <a:effectLst>
            <a:glow rad="127000">
              <a:srgbClr val="CC0099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A Serious Reminder about Enoch!</a:t>
            </a:r>
            <a:endParaRPr lang="en-CA" sz="4400" b="1" dirty="0">
              <a:solidFill>
                <a:srgbClr val="99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9818" y="1348016"/>
            <a:ext cx="10075869" cy="1569660"/>
          </a:xfrm>
          <a:prstGeom prst="rect">
            <a:avLst/>
          </a:prstGeom>
          <a:solidFill>
            <a:srgbClr val="8F004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002060"/>
                  </a:glow>
                </a:effectLst>
                <a:latin typeface="Comic Sans MS" pitchFamily="66" charset="0"/>
              </a:rPr>
              <a:t>Enoch’s 1 week delay of </a:t>
            </a:r>
            <a:r>
              <a:rPr lang="en-US" sz="3200" b="1" dirty="0" smtClean="0">
                <a:ln>
                  <a:solidFill>
                    <a:srgbClr val="2932E7"/>
                  </a:solidFill>
                </a:ln>
                <a:solidFill>
                  <a:srgbClr val="FF99FF"/>
                </a:solidFill>
                <a:effectLst>
                  <a:glow rad="101600">
                    <a:srgbClr val="BCFFDE"/>
                  </a:glow>
                </a:effectLst>
                <a:latin typeface="Comic Sans MS" pitchFamily="66" charset="0"/>
              </a:rPr>
              <a:t>Wave Sheaf </a:t>
            </a:r>
            <a:r>
              <a:rPr lang="en-US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002060"/>
                  </a:glow>
                </a:effectLst>
                <a:latin typeface="Comic Sans MS" pitchFamily="66" charset="0"/>
              </a:rPr>
              <a:t>removed the very 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FFC000"/>
                  </a:glow>
                </a:effectLst>
                <a:latin typeface="Comic Sans MS" pitchFamily="66" charset="0"/>
              </a:rPr>
              <a:t>“essence &amp; substance” </a:t>
            </a:r>
            <a:b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FFC000"/>
                  </a:glow>
                </a:effectLst>
                <a:latin typeface="Comic Sans MS" pitchFamily="66" charset="0"/>
              </a:rPr>
            </a:br>
            <a:r>
              <a:rPr lang="en-US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002060"/>
                  </a:glow>
                </a:effectLst>
                <a:latin typeface="Comic Sans MS" pitchFamily="66" charset="0"/>
              </a:rPr>
              <a:t>for the </a:t>
            </a: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00FFFF"/>
                  </a:glow>
                </a:effectLst>
                <a:latin typeface="Comic Sans MS" pitchFamily="66" charset="0"/>
              </a:rPr>
              <a:t>Anti-type</a:t>
            </a:r>
            <a:r>
              <a:rPr lang="en-US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rgbClr val="002060"/>
                  </a:glow>
                </a:effectLst>
                <a:latin typeface="Comic Sans MS" pitchFamily="66" charset="0"/>
              </a:rPr>
              <a:t> event of man’s salvation!</a:t>
            </a:r>
            <a:endParaRPr lang="en-US" sz="32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rgbClr val="002060"/>
                </a:glow>
              </a:effectLst>
              <a:latin typeface="Comic Sans MS" pitchFamily="66" charset="0"/>
            </a:endParaRPr>
          </a:p>
        </p:txBody>
      </p:sp>
      <p:pic>
        <p:nvPicPr>
          <p:cNvPr id="12" name="Picture 3" descr="C:\Users\Rae\Desktop\SKELETON BONE STRUCTU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8" b="94830" l="3686" r="83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764" y="388326"/>
            <a:ext cx="3600400" cy="671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962019" y="3747285"/>
            <a:ext cx="4082752" cy="914400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CA" sz="6000" b="1" i="1" dirty="0" smtClean="0">
                <a:ln w="19050">
                  <a:solidFill>
                    <a:srgbClr val="0000FF"/>
                  </a:solidFill>
                </a:ln>
                <a:solidFill>
                  <a:srgbClr val="CCFF99"/>
                </a:solidFill>
                <a:latin typeface="Comic Sans MS" panose="030F0702030302020204" pitchFamily="66" charset="0"/>
              </a:rPr>
              <a:t>Eh-</a:t>
            </a:r>
            <a:r>
              <a:rPr lang="en-CA" sz="6000" b="1" i="1" dirty="0" err="1" smtClean="0">
                <a:ln w="19050">
                  <a:solidFill>
                    <a:srgbClr val="0000FF"/>
                  </a:solidFill>
                </a:ln>
                <a:solidFill>
                  <a:srgbClr val="CCFF99"/>
                </a:solidFill>
                <a:latin typeface="Comic Sans MS" panose="030F0702030302020204" pitchFamily="66" charset="0"/>
              </a:rPr>
              <a:t>Tzem</a:t>
            </a:r>
            <a:endParaRPr lang="en-CA" sz="6000" b="1" i="1" dirty="0">
              <a:ln w="19050">
                <a:solidFill>
                  <a:srgbClr val="0000FF"/>
                </a:solidFill>
              </a:ln>
              <a:solidFill>
                <a:srgbClr val="CCFF99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Notched Right Arrow 13"/>
          <p:cNvSpPr/>
          <p:nvPr/>
        </p:nvSpPr>
        <p:spPr>
          <a:xfrm rot="768067">
            <a:off x="6672032" y="3941008"/>
            <a:ext cx="1523311" cy="706240"/>
          </a:xfrm>
          <a:prstGeom prst="notchedRightArrow">
            <a:avLst>
              <a:gd name="adj1" fmla="val 38670"/>
              <a:gd name="adj2" fmla="val 67959"/>
            </a:avLst>
          </a:prstGeom>
          <a:solidFill>
            <a:srgbClr val="CCFF99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15" name="TextBox 14"/>
          <p:cNvSpPr txBox="1"/>
          <p:nvPr/>
        </p:nvSpPr>
        <p:spPr>
          <a:xfrm>
            <a:off x="348632" y="6363069"/>
            <a:ext cx="10513166" cy="4801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There goes the           celebration and your Salvation!</a:t>
            </a:r>
            <a:endParaRPr lang="en-US" sz="2800" b="1" dirty="0">
              <a:solidFill>
                <a:srgbClr val="8F004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21401" y="6381328"/>
            <a:ext cx="1708166" cy="356924"/>
          </a:xfrm>
          <a:prstGeom prst="roundRect">
            <a:avLst>
              <a:gd name="adj" fmla="val 50000"/>
            </a:avLst>
          </a:prstGeom>
          <a:gradFill>
            <a:gsLst>
              <a:gs pos="52000">
                <a:srgbClr val="FFFF00">
                  <a:lumMod val="89000"/>
                  <a:lumOff val="11000"/>
                </a:srgbClr>
              </a:gs>
              <a:gs pos="2000">
                <a:srgbClr val="6600FF"/>
              </a:gs>
              <a:gs pos="97000">
                <a:schemeClr val="accent6">
                  <a:lumMod val="40000"/>
                  <a:lumOff val="60000"/>
                </a:schemeClr>
              </a:gs>
            </a:gsLst>
            <a:lin ang="16200000" scaled="1"/>
          </a:gra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i="1" dirty="0" smtClean="0">
                <a:ln>
                  <a:solidFill>
                    <a:srgbClr val="D60093"/>
                  </a:solidFill>
                </a:ln>
                <a:solidFill>
                  <a:srgbClr val="00FFFF"/>
                </a:solidFill>
                <a:latin typeface="Comic Sans MS" panose="030F0702030302020204" pitchFamily="66" charset="0"/>
              </a:rPr>
              <a:t>Mo-edim  </a:t>
            </a:r>
            <a:endParaRPr lang="en-CA" sz="2400" b="1" i="1" dirty="0">
              <a:ln>
                <a:solidFill>
                  <a:srgbClr val="D60093"/>
                </a:solidFill>
              </a:ln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4" grpId="0" animBg="1"/>
      <p:bldP spid="15" grpId="0"/>
      <p:bldP spid="1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83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Rae\Desktop\Yah vs satan 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1097839"/>
            <a:ext cx="2872263" cy="4563409"/>
          </a:xfrm>
          <a:prstGeom prst="ellipse">
            <a:avLst/>
          </a:prstGeom>
          <a:ln w="76200">
            <a:solidFill>
              <a:srgbClr val="87414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93812" y="188640"/>
            <a:ext cx="114326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The Worship Battle Still Rages</a:t>
            </a:r>
            <a:endParaRPr lang="en-US" sz="40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46140" y="1019637"/>
            <a:ext cx="8352928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Isa </a:t>
            </a: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14:13-14  </a:t>
            </a:r>
            <a:r>
              <a:rPr lang="en-US" b="1" dirty="0" smtClean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For you have said in your </a:t>
            </a:r>
            <a:r>
              <a:rPr lang="en-US" b="1" dirty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heart, 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‘Let </a:t>
            </a:r>
            <a:r>
              <a:rPr lang="en-US" b="1" u="sng" dirty="0" smtClean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00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me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go up to the heavens, let </a:t>
            </a:r>
            <a:r>
              <a:rPr lang="en-US" b="1" u="sng" dirty="0" smtClean="0">
                <a:ln w="1905"/>
                <a:solidFill>
                  <a:schemeClr val="tx2"/>
                </a:solidFill>
                <a:effectLst>
                  <a:glow rad="127000">
                    <a:srgbClr val="00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me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raise </a:t>
            </a:r>
            <a:r>
              <a:rPr lang="en-US" b="1" u="sng" dirty="0" smtClean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00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</a:t>
            </a:r>
            <a:r>
              <a:rPr lang="en-US" b="1" dirty="0" smtClean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00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glow rad="127000">
                    <a:srgbClr val="00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throne above the stars of El, and let </a:t>
            </a:r>
            <a:r>
              <a:rPr lang="en-US" b="1" u="sng" dirty="0" smtClean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00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me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glow rad="127000">
                    <a:srgbClr val="00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sit in the </a:t>
            </a:r>
            <a:r>
              <a:rPr lang="en-US" b="1" dirty="0" smtClean="0">
                <a:ln w="1905">
                  <a:solidFill>
                    <a:srgbClr val="0000FF"/>
                  </a:solidFill>
                </a:ln>
                <a:solidFill>
                  <a:srgbClr val="FF3300"/>
                </a:soli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mount of appointment 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on the sides of the north;  </a:t>
            </a:r>
            <a:r>
              <a:rPr lang="en-US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14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let </a:t>
            </a:r>
            <a:r>
              <a:rPr lang="en-US" b="1" u="sng" dirty="0" smtClean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00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me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go up above the heights of the clouds, let </a:t>
            </a:r>
            <a:r>
              <a:rPr lang="en-US" b="1" u="sng" dirty="0" smtClean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me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be like the Most High.’ </a:t>
            </a:r>
          </a:p>
        </p:txBody>
      </p:sp>
      <p:sp>
        <p:nvSpPr>
          <p:cNvPr id="3" name="Rectangle 2"/>
          <p:cNvSpPr/>
          <p:nvPr/>
        </p:nvSpPr>
        <p:spPr>
          <a:xfrm>
            <a:off x="4366220" y="2420888"/>
            <a:ext cx="77768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Right from the beginning it has been ha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s.a.tan’s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intent to control </a:t>
            </a:r>
            <a:r>
              <a:rPr lang="en-US" sz="2400" b="1" cap="none" spc="0" dirty="0" smtClean="0">
                <a:ln w="1905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Yahusha’s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Mo-edim.  In mighty ways ha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s.a.tan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has achieved this very desire by: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Removing every anti-type fulfillment onto </a:t>
            </a:r>
            <a:b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his counterfeit schedule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… thus creating:</a:t>
            </a:r>
          </a:p>
          <a:p>
            <a:pPr marL="457200" indent="-457200">
              <a:buAutoNum type="arabicPeriod"/>
            </a:pP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</a:t>
            </a:r>
            <a:r>
              <a:rPr lang="en-US" sz="2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mposter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Firstfruit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teachings – with 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Imposter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dates for Wave Sheaf &amp; Shavuot;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Imposter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“messiah” and ultimately; 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Imposter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false message of Salvation.  </a:t>
            </a:r>
            <a:endParaRPr lang="en-US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6434" y="5936151"/>
            <a:ext cx="114326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Ultimately: </a:t>
            </a:r>
            <a:r>
              <a:rPr lang="en-US" sz="40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avie" pitchFamily="82" charset="0"/>
              </a:rPr>
              <a:t>‘death’ to mankind!</a:t>
            </a:r>
            <a:endParaRPr lang="en-US" sz="40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Ravie" pitchFamily="82" charset="0"/>
            </a:endParaRPr>
          </a:p>
        </p:txBody>
      </p:sp>
      <p:pic>
        <p:nvPicPr>
          <p:cNvPr id="41" name="Picture 3" descr="C:\Users\Rae\Desktop\BOOK OF ENO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44" y="3459534"/>
            <a:ext cx="1553462" cy="21992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 rot="21283959">
            <a:off x="639649" y="4991549"/>
            <a:ext cx="24482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874141"/>
                </a:soli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Ravie" pitchFamily="82" charset="0"/>
              </a:rPr>
              <a:t>Why</a:t>
            </a:r>
            <a:r>
              <a:rPr lang="en-US" sz="4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874141"/>
                </a:solidFill>
                <a:effectLst>
                  <a:glow rad="1270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?</a:t>
            </a:r>
            <a:endParaRPr lang="en-US" sz="48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rgbClr val="874141"/>
              </a:solidFill>
              <a:effectLst>
                <a:glow rad="127000">
                  <a:srgbClr val="FFFF0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2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24450" y="649287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tx2"/>
                </a:solidFill>
              </a:rPr>
              <a:pPr/>
              <a:t>84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loud 2"/>
          <p:cNvSpPr/>
          <p:nvPr/>
        </p:nvSpPr>
        <p:spPr>
          <a:xfrm>
            <a:off x="117749" y="188640"/>
            <a:ext cx="11953328" cy="6552728"/>
          </a:xfrm>
          <a:prstGeom prst="cloud">
            <a:avLst/>
          </a:prstGeom>
          <a:gradFill flip="none" rotWithShape="1">
            <a:gsLst>
              <a:gs pos="0">
                <a:srgbClr val="FFF200"/>
              </a:gs>
              <a:gs pos="30000">
                <a:srgbClr val="FF7A00"/>
              </a:gs>
              <a:gs pos="49000">
                <a:srgbClr val="FF0300"/>
              </a:gs>
              <a:gs pos="89000">
                <a:srgbClr val="4D0808"/>
              </a:gs>
            </a:gsLst>
            <a:lin ang="5400000" scaled="1"/>
            <a:tileRect/>
          </a:gradFill>
          <a:ln w="57150">
            <a:solidFill>
              <a:srgbClr val="002060"/>
            </a:solidFill>
            <a:prstDash val="lgDash"/>
          </a:ln>
          <a:effectLst>
            <a:glow rad="127000">
              <a:schemeClr val="accent1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3d extrusionH="57150">
              <a:bevelT h="25400" prst="softRound"/>
            </a:sp3d>
          </a:bodyPr>
          <a:lstStyle/>
          <a:p>
            <a:pPr algn="ctr"/>
            <a:endParaRPr lang="en-CA" sz="2800" b="1" dirty="0">
              <a:solidFill>
                <a:srgbClr val="00FF99"/>
              </a:solidFill>
              <a:latin typeface="Comic Sans MS" pitchFamily="66" charset="0"/>
            </a:endParaRPr>
          </a:p>
        </p:txBody>
      </p:sp>
      <p:pic>
        <p:nvPicPr>
          <p:cNvPr id="4" name="Picture 3" descr="C:\Users\Rae\Desktop\BOOK OF ENO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12" y="1340768"/>
            <a:ext cx="3124060" cy="42484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37828" y="176198"/>
            <a:ext cx="9505056" cy="10381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7000">
                <a:srgbClr val="400040"/>
              </a:gs>
              <a:gs pos="60000">
                <a:srgbClr val="8F0040"/>
              </a:gs>
              <a:gs pos="78000">
                <a:srgbClr val="F27300"/>
              </a:gs>
              <a:gs pos="100000">
                <a:srgbClr val="FFBF00"/>
              </a:gs>
            </a:gsLst>
            <a:lin ang="10800000" scaled="1"/>
            <a:tileRect/>
          </a:gradFill>
          <a:ln w="57150">
            <a:solidFill>
              <a:srgbClr val="FF3300"/>
            </a:solidFill>
          </a:ln>
          <a:effectLst>
            <a:glow rad="165100">
              <a:srgbClr val="FFFF99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CA" sz="5400" dirty="0" smtClean="0">
                <a:ln>
                  <a:solidFill>
                    <a:srgbClr val="002060"/>
                  </a:solidFill>
                </a:ln>
                <a:solidFill>
                  <a:srgbClr val="FF3300"/>
                </a:solidFill>
                <a:effectLst>
                  <a:glow rad="127000">
                    <a:srgbClr val="FFFF99"/>
                  </a:glow>
                </a:effectLst>
                <a:latin typeface="Ravie" pitchFamily="82" charset="0"/>
              </a:rPr>
              <a:t>Locked Falsehoods</a:t>
            </a:r>
            <a:endParaRPr lang="en-CA" sz="5400" dirty="0">
              <a:ln>
                <a:solidFill>
                  <a:srgbClr val="002060"/>
                </a:solidFill>
              </a:ln>
              <a:solidFill>
                <a:srgbClr val="FF3300"/>
              </a:solidFill>
              <a:effectLst>
                <a:glow rad="127000">
                  <a:srgbClr val="FFFF99"/>
                </a:glow>
              </a:effectLst>
              <a:latin typeface="Ravie" pitchFamily="8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30116" y="3322267"/>
            <a:ext cx="6912768" cy="1202432"/>
          </a:xfrm>
          <a:prstGeom prst="roundRect">
            <a:avLst>
              <a:gd name="adj" fmla="val 50000"/>
            </a:avLst>
          </a:prstGeom>
          <a:gradFill>
            <a:gsLst>
              <a:gs pos="37000">
                <a:srgbClr val="400040"/>
              </a:gs>
              <a:gs pos="60000">
                <a:srgbClr val="8F0040"/>
              </a:gs>
              <a:gs pos="78000">
                <a:srgbClr val="F27300"/>
              </a:gs>
              <a:gs pos="100000">
                <a:srgbClr val="FFBF00"/>
              </a:gs>
            </a:gsLst>
            <a:lin ang="10800000" scaled="1"/>
          </a:gradFill>
          <a:ln w="57150">
            <a:solidFill>
              <a:srgbClr val="990033"/>
            </a:solidFill>
          </a:ln>
          <a:effectLst>
            <a:glow rad="165100">
              <a:srgbClr val="FFFF99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4000" b="1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27000">
                    <a:srgbClr val="FFFF00"/>
                  </a:glow>
                </a:effectLst>
                <a:latin typeface="Ravie" pitchFamily="82" charset="0"/>
              </a:rPr>
              <a:t>A son of Ha Satan</a:t>
            </a:r>
            <a:endParaRPr lang="en-CA" sz="4000" b="1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glow rad="127000">
                  <a:srgbClr val="FFFF00"/>
                </a:glow>
              </a:effectLst>
              <a:latin typeface="Ravie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4172" y="1340768"/>
            <a:ext cx="6264696" cy="48290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>
              <a:lnSpc>
                <a:spcPct val="90000"/>
              </a:lnSpc>
            </a:pPr>
            <a:r>
              <a:rPr lang="en-CA" sz="3400" b="1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latin typeface="Arial Rounded MT Bold" pitchFamily="34" charset="0"/>
              </a:rPr>
              <a:t>1&gt; </a:t>
            </a:r>
            <a:r>
              <a:rPr lang="en-CA" sz="3400" b="1" dirty="0" smtClean="0">
                <a:ln>
                  <a:solidFill>
                    <a:schemeClr val="tx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New Year </a:t>
            </a:r>
            <a:r>
              <a:rPr lang="en-CA" sz="3400" b="1" dirty="0">
                <a:ln>
                  <a:solidFill>
                    <a:schemeClr val="tx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Day</a:t>
            </a:r>
            <a:br>
              <a:rPr lang="en-CA" sz="3400" b="1" dirty="0">
                <a:ln>
                  <a:solidFill>
                    <a:schemeClr val="tx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en-CA" sz="3400" b="1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latin typeface="Arial Rounded MT Bold" pitchFamily="34" charset="0"/>
              </a:rPr>
              <a:t>2&gt; </a:t>
            </a:r>
            <a:r>
              <a:rPr lang="en-CA" sz="34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Rounded MT Bold" pitchFamily="34" charset="0"/>
              </a:rPr>
              <a:t>Passover</a:t>
            </a:r>
            <a:r>
              <a:rPr lang="en-CA" sz="3400" b="1" dirty="0">
                <a:ln>
                  <a:solidFill>
                    <a:schemeClr val="tx2"/>
                  </a:solidFill>
                </a:ln>
                <a:latin typeface="Arial Rounded MT Bold" pitchFamily="34" charset="0"/>
              </a:rPr>
              <a:t/>
            </a:r>
            <a:br>
              <a:rPr lang="en-CA" sz="3400" b="1" dirty="0">
                <a:ln>
                  <a:solidFill>
                    <a:schemeClr val="tx2"/>
                  </a:solidFill>
                </a:ln>
                <a:latin typeface="Arial Rounded MT Bold" pitchFamily="34" charset="0"/>
              </a:rPr>
            </a:br>
            <a:r>
              <a:rPr lang="en-CA" sz="3400" b="1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latin typeface="Arial Rounded MT Bold" pitchFamily="34" charset="0"/>
              </a:rPr>
              <a:t>3&gt; </a:t>
            </a:r>
            <a:r>
              <a:rPr lang="en-CA" sz="3400" b="1" dirty="0">
                <a:ln>
                  <a:solidFill>
                    <a:schemeClr val="tx2"/>
                  </a:solidFill>
                </a:ln>
                <a:solidFill>
                  <a:srgbClr val="00FF99"/>
                </a:solidFill>
                <a:latin typeface="Arial Rounded MT Bold" pitchFamily="34" charset="0"/>
              </a:rPr>
              <a:t>Wave </a:t>
            </a:r>
            <a:r>
              <a:rPr lang="en-CA" sz="3400" b="1" dirty="0" smtClean="0">
                <a:ln>
                  <a:solidFill>
                    <a:schemeClr val="tx2"/>
                  </a:solidFill>
                </a:ln>
                <a:solidFill>
                  <a:srgbClr val="00FF99"/>
                </a:solidFill>
                <a:latin typeface="Arial Rounded MT Bold" pitchFamily="34" charset="0"/>
              </a:rPr>
              <a:t>Sheaf </a:t>
            </a:r>
            <a:r>
              <a:rPr lang="en-CA" sz="2400" b="1" dirty="0" smtClean="0">
                <a:ln>
                  <a:solidFill>
                    <a:schemeClr val="tx2"/>
                  </a:solidFill>
                </a:ln>
                <a:solidFill>
                  <a:srgbClr val="00FF99"/>
                </a:solidFill>
                <a:latin typeface="Arial Rounded MT Bold" pitchFamily="34" charset="0"/>
              </a:rPr>
              <a:t>[False Festival]</a:t>
            </a:r>
            <a:r>
              <a:rPr lang="en-CA" sz="2800" b="1" dirty="0">
                <a:ln>
                  <a:solidFill>
                    <a:schemeClr val="tx2"/>
                  </a:solidFill>
                </a:ln>
                <a:solidFill>
                  <a:srgbClr val="00FF99"/>
                </a:solidFill>
                <a:latin typeface="Arial Rounded MT Bold" pitchFamily="34" charset="0"/>
              </a:rPr>
              <a:t/>
            </a:r>
            <a:br>
              <a:rPr lang="en-CA" sz="2800" b="1" dirty="0">
                <a:ln>
                  <a:solidFill>
                    <a:schemeClr val="tx2"/>
                  </a:solidFill>
                </a:ln>
                <a:solidFill>
                  <a:srgbClr val="00FF99"/>
                </a:solidFill>
                <a:latin typeface="Arial Rounded MT Bold" pitchFamily="34" charset="0"/>
              </a:rPr>
            </a:br>
            <a:r>
              <a:rPr lang="en-CA" sz="3400" b="1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latin typeface="Arial Rounded MT Bold" pitchFamily="34" charset="0"/>
              </a:rPr>
              <a:t>4&gt; </a:t>
            </a:r>
            <a:r>
              <a:rPr lang="en-CA" sz="3400" b="1" dirty="0" smtClean="0">
                <a:ln>
                  <a:solidFill>
                    <a:schemeClr val="tx2"/>
                  </a:solidFill>
                </a:ln>
                <a:solidFill>
                  <a:srgbClr val="00FF99"/>
                </a:solidFill>
                <a:latin typeface="Arial Rounded MT Bold" pitchFamily="34" charset="0"/>
              </a:rPr>
              <a:t>First-fruit  </a:t>
            </a:r>
            <a:r>
              <a:rPr lang="en-CA" sz="2400" b="1" dirty="0" smtClean="0">
                <a:ln>
                  <a:solidFill>
                    <a:schemeClr val="tx2"/>
                  </a:solidFill>
                </a:ln>
                <a:solidFill>
                  <a:srgbClr val="00FF99"/>
                </a:solidFill>
                <a:latin typeface="Arial Rounded MT Bold" pitchFamily="34" charset="0"/>
              </a:rPr>
              <a:t>[False Messiah]</a:t>
            </a:r>
            <a:r>
              <a:rPr lang="en-CA" sz="3200" b="1" dirty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Arial Rounded MT Bold" pitchFamily="34" charset="0"/>
              </a:rPr>
              <a:t/>
            </a:r>
            <a:br>
              <a:rPr lang="en-CA" sz="3200" b="1" dirty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Arial Rounded MT Bold" pitchFamily="34" charset="0"/>
              </a:rPr>
            </a:br>
            <a:r>
              <a:rPr lang="en-CA" sz="3200" b="1" dirty="0">
                <a:ln>
                  <a:solidFill>
                    <a:schemeClr val="tx2"/>
                  </a:solidFill>
                </a:ln>
                <a:latin typeface="Arial Rounded MT Bold" pitchFamily="34" charset="0"/>
              </a:rPr>
              <a:t/>
            </a:r>
            <a:br>
              <a:rPr lang="en-CA" sz="3200" b="1" dirty="0">
                <a:ln>
                  <a:solidFill>
                    <a:schemeClr val="tx2"/>
                  </a:solidFill>
                </a:ln>
                <a:latin typeface="Arial Rounded MT Bold" pitchFamily="34" charset="0"/>
              </a:rPr>
            </a:br>
            <a:r>
              <a:rPr lang="en-CA" sz="3400" b="1" dirty="0">
                <a:ln>
                  <a:solidFill>
                    <a:schemeClr val="tx2"/>
                  </a:solidFill>
                </a:ln>
                <a:latin typeface="Arial Rounded MT Bold" pitchFamily="34" charset="0"/>
              </a:rPr>
              <a:t/>
            </a:r>
            <a:br>
              <a:rPr lang="en-CA" sz="3400" b="1" dirty="0">
                <a:ln>
                  <a:solidFill>
                    <a:schemeClr val="tx2"/>
                  </a:solidFill>
                </a:ln>
                <a:latin typeface="Arial Rounded MT Bold" pitchFamily="34" charset="0"/>
              </a:rPr>
            </a:br>
            <a:r>
              <a:rPr lang="en-CA" sz="3400" b="1" dirty="0">
                <a:ln>
                  <a:solidFill>
                    <a:schemeClr val="tx2"/>
                  </a:solidFill>
                </a:ln>
                <a:latin typeface="Arial Rounded MT Bold" pitchFamily="34" charset="0"/>
              </a:rPr>
              <a:t/>
            </a:r>
            <a:br>
              <a:rPr lang="en-CA" sz="3400" b="1" dirty="0">
                <a:ln>
                  <a:solidFill>
                    <a:schemeClr val="tx2"/>
                  </a:solidFill>
                </a:ln>
                <a:latin typeface="Arial Rounded MT Bold" pitchFamily="34" charset="0"/>
              </a:rPr>
            </a:br>
            <a:r>
              <a:rPr lang="en-CA" sz="3400" b="1" dirty="0" smtClean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latin typeface="Arial Rounded MT Bold" pitchFamily="34" charset="0"/>
              </a:rPr>
              <a:t>5</a:t>
            </a:r>
            <a:r>
              <a:rPr lang="en-CA" sz="3400" b="1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latin typeface="Arial Rounded MT Bold" pitchFamily="34" charset="0"/>
              </a:rPr>
              <a:t>&gt; </a:t>
            </a:r>
            <a:r>
              <a:rPr lang="en-CA" sz="3400" b="1" dirty="0" smtClean="0">
                <a:ln>
                  <a:solidFill>
                    <a:schemeClr val="tx2"/>
                  </a:solidFill>
                </a:ln>
                <a:solidFill>
                  <a:srgbClr val="00FF99"/>
                </a:solidFill>
                <a:latin typeface="Arial Rounded MT Bold" pitchFamily="34" charset="0"/>
              </a:rPr>
              <a:t>Shavuot  </a:t>
            </a:r>
            <a:r>
              <a:rPr lang="en-CA" sz="2800" b="1" dirty="0" smtClean="0">
                <a:ln>
                  <a:solidFill>
                    <a:schemeClr val="tx2"/>
                  </a:solidFill>
                </a:ln>
                <a:solidFill>
                  <a:srgbClr val="00FF99"/>
                </a:solidFill>
                <a:latin typeface="Arial Rounded MT Bold" pitchFamily="34" charset="0"/>
              </a:rPr>
              <a:t>[no </a:t>
            </a:r>
            <a:r>
              <a:rPr lang="en-CA" sz="2800" b="1" dirty="0" err="1" smtClean="0">
                <a:ln>
                  <a:solidFill>
                    <a:schemeClr val="tx2"/>
                  </a:solidFill>
                </a:ln>
                <a:solidFill>
                  <a:srgbClr val="00FF99"/>
                </a:solidFill>
                <a:latin typeface="Arial Rounded MT Bold" pitchFamily="34" charset="0"/>
              </a:rPr>
              <a:t>Ruach</a:t>
            </a:r>
            <a:r>
              <a:rPr lang="en-CA" sz="2800" b="1" dirty="0" smtClean="0">
                <a:ln>
                  <a:solidFill>
                    <a:schemeClr val="tx2"/>
                  </a:solidFill>
                </a:ln>
                <a:solidFill>
                  <a:srgbClr val="00FF99"/>
                </a:solidFill>
                <a:latin typeface="Arial Rounded MT Bold" pitchFamily="34" charset="0"/>
              </a:rPr>
              <a:t>]</a:t>
            </a:r>
            <a:r>
              <a:rPr lang="en-CA" sz="3400" b="1" dirty="0">
                <a:ln>
                  <a:solidFill>
                    <a:schemeClr val="tx2"/>
                  </a:solidFill>
                </a:ln>
                <a:latin typeface="Arial Rounded MT Bold" pitchFamily="34" charset="0"/>
              </a:rPr>
              <a:t/>
            </a:r>
            <a:br>
              <a:rPr lang="en-CA" sz="3400" b="1" dirty="0">
                <a:ln>
                  <a:solidFill>
                    <a:schemeClr val="tx2"/>
                  </a:solidFill>
                </a:ln>
                <a:latin typeface="Arial Rounded MT Bold" pitchFamily="34" charset="0"/>
              </a:rPr>
            </a:br>
            <a:r>
              <a:rPr lang="en-CA" sz="3400" b="1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latin typeface="Arial Rounded MT Bold" pitchFamily="34" charset="0"/>
              </a:rPr>
              <a:t>6&gt; </a:t>
            </a:r>
            <a:r>
              <a:rPr lang="en-CA" sz="3400" b="1" dirty="0">
                <a:ln>
                  <a:solidFill>
                    <a:schemeClr val="tx2"/>
                  </a:solidFill>
                </a:ln>
                <a:solidFill>
                  <a:srgbClr val="00FF99"/>
                </a:solidFill>
                <a:latin typeface="Arial Rounded MT Bold" pitchFamily="34" charset="0"/>
              </a:rPr>
              <a:t>364 cycle year count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651" y="1371458"/>
            <a:ext cx="1226297" cy="1729393"/>
          </a:xfrm>
          <a:prstGeom prst="rect">
            <a:avLst/>
          </a:prstGeom>
          <a:noFill/>
          <a:effectLst>
            <a:glow rad="228600">
              <a:srgbClr val="874141">
                <a:alpha val="52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6021" y="5664150"/>
            <a:ext cx="1142903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Can the </a:t>
            </a:r>
            <a:r>
              <a:rPr lang="en-US" sz="3200" b="1" spc="150" dirty="0" smtClean="0">
                <a:ln w="11430"/>
                <a:solidFill>
                  <a:srgbClr val="FF0000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conflict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between </a:t>
            </a:r>
            <a:r>
              <a:rPr lang="en-US" sz="3200" b="1" spc="150" dirty="0" smtClean="0">
                <a:ln w="11430"/>
                <a:solidFill>
                  <a:srgbClr val="00B0F0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good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&amp; </a:t>
            </a:r>
            <a:r>
              <a:rPr lang="en-US" sz="3200" b="1" spc="150" dirty="0" smtClean="0">
                <a:ln w="11430"/>
                <a:solidFill>
                  <a:srgbClr val="FF0000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evil,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between </a:t>
            </a:r>
            <a:r>
              <a:rPr lang="en-US" sz="3200" b="1" spc="150" dirty="0" smtClean="0">
                <a:ln w="11430"/>
                <a:solidFill>
                  <a:srgbClr val="00B0F0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Yahusha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&amp; </a:t>
            </a:r>
            <a:r>
              <a:rPr lang="en-US" sz="3200" b="1" spc="150" dirty="0" smtClean="0">
                <a:ln w="11430"/>
                <a:solidFill>
                  <a:srgbClr val="FF0000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Satan,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between </a:t>
            </a:r>
            <a:r>
              <a:rPr lang="en-US" sz="3200" b="1" spc="150" dirty="0" smtClean="0">
                <a:ln w="11430"/>
                <a:solidFill>
                  <a:srgbClr val="00B0F0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truth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&amp; </a:t>
            </a:r>
            <a:r>
              <a:rPr lang="en-US" sz="3200" b="1" spc="150" dirty="0" smtClean="0">
                <a:ln w="11430"/>
                <a:solidFill>
                  <a:srgbClr val="FF0000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error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be seen?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glow rad="228600">
                  <a:srgbClr val="00206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64937" y="1995174"/>
            <a:ext cx="11287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60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?</a:t>
            </a:r>
            <a:r>
              <a:rPr lang="en-US" sz="6600" b="1" spc="150" dirty="0" smtClean="0">
                <a:ln w="11430"/>
                <a:solidFill>
                  <a:srgbClr val="FF0000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endParaRPr lang="en-US" sz="6600" b="1" cap="none" spc="150" dirty="0">
              <a:ln w="11430"/>
              <a:solidFill>
                <a:srgbClr val="F8F8F8"/>
              </a:solidFill>
              <a:effectLst>
                <a:glow rad="228600">
                  <a:srgbClr val="00206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188825" y="908720"/>
            <a:ext cx="1854519" cy="1967215"/>
            <a:chOff x="-2707707" y="1377003"/>
            <a:chExt cx="2707707" cy="2890197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12" name="Picture 7" descr="C:\Users\Rae\Desktop\Art on Desktop\white man clip art\3d white people\ques mark gol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07707" y="1559493"/>
              <a:ext cx="2707707" cy="270770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Rae\Desktop\black hat clear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1638" y="1377003"/>
              <a:ext cx="679638" cy="61081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5" descr="C:\Users\Rae\Desktop\Art on Desktop\white man clip art\3d white people\ques mark dk gree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4" b="100000" l="178" r="99288">
                        <a14:foregroundMark x1="38078" y1="70093" x2="38078" y2="70093"/>
                        <a14:foregroundMark x1="72064" y1="88919" x2="72064" y2="88919"/>
                        <a14:foregroundMark x1="74377" y1="82644" x2="74377" y2="82644"/>
                        <a14:foregroundMark x1="82918" y1="30040" x2="82918" y2="30040"/>
                        <a14:foregroundMark x1="84875" y1="32310" x2="84875" y2="32310"/>
                        <a14:foregroundMark x1="84164" y1="31242" x2="84164" y2="31242"/>
                        <a14:backgroundMark x1="71708" y1="88919" x2="71708" y2="88919"/>
                        <a14:backgroundMark x1="71886" y1="87850" x2="71886" y2="87850"/>
                        <a14:backgroundMark x1="73843" y1="83712" x2="73843" y2="83712"/>
                        <a14:backgroundMark x1="70107" y1="88251" x2="70107" y2="88251"/>
                        <a14:backgroundMark x1="74377" y1="82644" x2="74377" y2="82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121" y="-291849"/>
            <a:ext cx="1056692" cy="140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516" y="2600307"/>
            <a:ext cx="1226297" cy="1729393"/>
          </a:xfrm>
          <a:prstGeom prst="rect">
            <a:avLst/>
          </a:prstGeom>
          <a:noFill/>
          <a:effectLst>
            <a:glow rad="228600">
              <a:srgbClr val="874141">
                <a:alpha val="52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2362121" y="3257108"/>
            <a:ext cx="95434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6600" b="1" spc="150" dirty="0" smtClean="0">
                <a:ln w="11430"/>
                <a:solidFill>
                  <a:srgbClr val="FF0000"/>
                </a:solidFill>
                <a:effectLst>
                  <a:glow rad="2286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?</a:t>
            </a:r>
            <a:r>
              <a:rPr lang="en-US" sz="6600" b="1" spc="150" dirty="0" smtClean="0">
                <a:ln w="11430"/>
                <a:solidFill>
                  <a:srgbClr val="FF0000"/>
                </a:solidFill>
                <a:effectLst>
                  <a:glow rad="228600">
                    <a:srgbClr val="00206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endParaRPr lang="en-US" sz="6600" b="1" cap="none" spc="150" dirty="0">
              <a:ln w="11430"/>
              <a:solidFill>
                <a:srgbClr val="F8F8F8"/>
              </a:solidFill>
              <a:effectLst>
                <a:glow rad="228600">
                  <a:srgbClr val="00206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6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85900" y="2996952"/>
            <a:ext cx="10225134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He</a:t>
            </a:r>
            <a:r>
              <a:rPr lang="en-US" sz="2000" dirty="0" smtClean="0">
                <a:latin typeface="Comic Sans MS" pitchFamily="66" charset="0"/>
              </a:rPr>
              <a:t> is not the </a:t>
            </a:r>
            <a:r>
              <a:rPr lang="en-US" sz="2000" b="1" dirty="0" smtClean="0">
                <a:solidFill>
                  <a:srgbClr val="6633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picture</a:t>
            </a:r>
            <a:r>
              <a:rPr lang="en-US" sz="2000" dirty="0" smtClean="0">
                <a:solidFill>
                  <a:srgbClr val="663300"/>
                </a:solidFill>
                <a:latin typeface="Comic Sans MS" pitchFamily="66" charset="0"/>
              </a:rPr>
              <a:t>,</a:t>
            </a:r>
            <a:r>
              <a:rPr lang="en-US" sz="2000" dirty="0" smtClean="0">
                <a:latin typeface="Comic Sans MS" pitchFamily="66" charset="0"/>
              </a:rPr>
              <a:t> but the </a:t>
            </a:r>
            <a:r>
              <a:rPr lang="en-US" sz="2000" b="1" u="sng" dirty="0" smtClean="0">
                <a:solidFill>
                  <a:srgbClr val="0070C0"/>
                </a:solidFill>
                <a:latin typeface="Comic Sans MS" pitchFamily="66" charset="0"/>
              </a:rPr>
              <a:t>reality</a:t>
            </a:r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</a:rPr>
              <a:t>;</a:t>
            </a:r>
            <a:r>
              <a:rPr lang="en-US" sz="2000" dirty="0" smtClean="0">
                <a:latin typeface="Comic Sans MS" pitchFamily="66" charset="0"/>
              </a:rPr>
              <a:t> He is not the </a:t>
            </a:r>
            <a:r>
              <a:rPr lang="en-US" sz="2000" b="1" dirty="0" smtClean="0">
                <a:solidFill>
                  <a:srgbClr val="6633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shadow</a:t>
            </a:r>
            <a:r>
              <a:rPr lang="en-US" sz="2000" dirty="0" smtClean="0">
                <a:solidFill>
                  <a:srgbClr val="663300"/>
                </a:solidFill>
                <a:latin typeface="Comic Sans MS" pitchFamily="66" charset="0"/>
              </a:rPr>
              <a:t>,</a:t>
            </a:r>
            <a:r>
              <a:rPr lang="en-US" sz="2000" dirty="0" smtClean="0">
                <a:latin typeface="Comic Sans MS" pitchFamily="66" charset="0"/>
              </a:rPr>
              <a:t> but the </a:t>
            </a:r>
            <a:r>
              <a:rPr lang="en-US" sz="2000" b="1" u="sng" dirty="0" smtClean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substance</a:t>
            </a:r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43505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accent6">
                    <a:lumMod val="50000"/>
                  </a:schemeClr>
                </a:solidFill>
              </a:rPr>
              <a:pPr/>
              <a:t>85</a:t>
            </a:fld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8569" y="2011487"/>
            <a:ext cx="121264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Yahuah’s</a:t>
            </a:r>
            <a:r>
              <a:rPr lang="en-US" sz="4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Perfect Plan through </a:t>
            </a:r>
            <a:r>
              <a:rPr lang="en-US" sz="4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His</a:t>
            </a:r>
            <a:r>
              <a:rPr lang="en-US" sz="4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tura MT Script Capitals" pitchFamily="66" charset="0"/>
              </a:rPr>
              <a:t> Mo-edim</a:t>
            </a:r>
            <a:endParaRPr lang="en-US" sz="44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atura MT Script Capitals" pitchFamily="66" charset="0"/>
            </a:endParaRPr>
          </a:p>
        </p:txBody>
      </p:sp>
      <p:pic>
        <p:nvPicPr>
          <p:cNvPr id="7" name="Picture 3" descr="C:\Users\Rae\Desktop\BOOK OF ENO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177279"/>
            <a:ext cx="1368152" cy="17261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Rae\Desktop\tabernacle wilderness 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01" y="3356992"/>
            <a:ext cx="4127442" cy="28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3772" y="2570348"/>
            <a:ext cx="11783045" cy="500458"/>
          </a:xfrm>
          <a:prstGeom prst="rect">
            <a:avLst/>
          </a:prstGeom>
          <a:noFill/>
          <a:effectLst>
            <a:glow rad="127000">
              <a:srgbClr val="FFFF00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The tabernacle of old was full of image, </a:t>
            </a:r>
            <a:r>
              <a:rPr lang="en-US" sz="2000" b="1" dirty="0" smtClean="0">
                <a:solidFill>
                  <a:srgbClr val="6633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shadow</a:t>
            </a:r>
            <a:r>
              <a:rPr lang="en-US" sz="2000" dirty="0" smtClean="0">
                <a:latin typeface="Comic Sans MS" pitchFamily="66" charset="0"/>
              </a:rPr>
              <a:t> and </a:t>
            </a:r>
            <a:r>
              <a:rPr lang="en-US" sz="2000" b="1" dirty="0" smtClean="0">
                <a:solidFill>
                  <a:srgbClr val="6633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picture</a:t>
            </a:r>
            <a:r>
              <a:rPr lang="en-US" sz="2000" b="1" dirty="0" smtClean="0">
                <a:solidFill>
                  <a:srgbClr val="663300"/>
                </a:solidFill>
                <a:latin typeface="Comic Sans MS" pitchFamily="66" charset="0"/>
              </a:rPr>
              <a:t>,</a:t>
            </a:r>
            <a:r>
              <a:rPr lang="en-US" sz="2000" dirty="0" smtClean="0">
                <a:latin typeface="Comic Sans MS" pitchFamily="66" charset="0"/>
              </a:rPr>
              <a:t> but </a:t>
            </a:r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Yahusha</a:t>
            </a:r>
            <a:r>
              <a:rPr lang="en-US" sz="2000" dirty="0" smtClean="0">
                <a:latin typeface="Comic Sans MS" pitchFamily="66" charset="0"/>
              </a:rPr>
              <a:t> is full of </a:t>
            </a:r>
            <a:r>
              <a:rPr lang="en-US" sz="2000" b="1" u="sng" dirty="0" smtClean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substance</a:t>
            </a:r>
            <a:r>
              <a:rPr lang="en-US" sz="2000" dirty="0" smtClean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.</a:t>
            </a:r>
            <a:endParaRPr lang="en-US" sz="2000" dirty="0">
              <a:solidFill>
                <a:srgbClr val="0070C0"/>
              </a:solidFill>
              <a:effectLst>
                <a:glow rad="127000">
                  <a:srgbClr val="FFFF99"/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2204" y="275852"/>
            <a:ext cx="7632847" cy="1338828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Arial Rounded MT Bold" pitchFamily="34" charset="0"/>
              </a:rPr>
              <a:t>Enoch misses  OUT on the typology </a:t>
            </a:r>
            <a:r>
              <a:rPr lang="en-US" b="1" dirty="0" smtClean="0">
                <a:solidFill>
                  <a:srgbClr val="FFFF99"/>
                </a:solidFill>
                <a:latin typeface="Arial Rounded MT Bold" pitchFamily="34" charset="0"/>
              </a:rPr>
              <a:t>for “bone of our bone &amp; flesh of our flesh,” the very “essence and substance” of our salvation.  </a:t>
            </a:r>
            <a:r>
              <a:rPr lang="en-US" b="1" dirty="0" smtClean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Arial Rounded MT Bold" pitchFamily="34" charset="0"/>
              </a:rPr>
              <a:t>These Dead Sea Scrolls are a week late</a:t>
            </a:r>
            <a:r>
              <a:rPr lang="en-US" b="1" dirty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Arial Rounded MT Bold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Arial Rounded MT Bold" pitchFamily="34" charset="0"/>
              </a:rPr>
              <a:t>for </a:t>
            </a:r>
            <a:r>
              <a:rPr lang="en-US" b="1" dirty="0" smtClean="0">
                <a:solidFill>
                  <a:srgbClr val="00B050"/>
                </a:solidFill>
                <a:effectLst>
                  <a:glow rad="127000">
                    <a:srgbClr val="FFFF99"/>
                  </a:glow>
                </a:effectLst>
                <a:latin typeface="Arial Rounded MT Bold" pitchFamily="34" charset="0"/>
              </a:rPr>
              <a:t>Wave Sheaf </a:t>
            </a:r>
            <a:r>
              <a:rPr lang="en-US" b="1" dirty="0" smtClean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Arial Rounded MT Bold" pitchFamily="34" charset="0"/>
              </a:rPr>
              <a:t>&amp; </a:t>
            </a:r>
            <a:r>
              <a:rPr lang="en-US" b="1" dirty="0" smtClean="0">
                <a:solidFill>
                  <a:srgbClr val="00B050"/>
                </a:solidFill>
                <a:effectLst>
                  <a:glow rad="127000">
                    <a:srgbClr val="FFFF99"/>
                  </a:glow>
                </a:effectLst>
                <a:latin typeface="Arial Rounded MT Bold" pitchFamily="34" charset="0"/>
              </a:rPr>
              <a:t>Shavuot!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74909" y="188640"/>
            <a:ext cx="28803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36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Enoch</a:t>
            </a:r>
            <a:r>
              <a:rPr lang="en-US" sz="36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 Misses Out!</a:t>
            </a:r>
            <a:endParaRPr lang="en-US" sz="36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avie" pitchFamily="8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2284" y="5016445"/>
            <a:ext cx="6840760" cy="1754326"/>
          </a:xfrm>
          <a:prstGeom prst="rect">
            <a:avLst/>
          </a:prstGeom>
          <a:solidFill>
            <a:srgbClr val="FFFFCC"/>
          </a:solidFill>
          <a:ln w="57150"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</a:rPr>
              <a:t>This is why the Wave Sheaf Festival is so important – it has everything to do with “essence &amp; substance” of which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Enoch has tampered with greatly.  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Would this also include every calendar that marries Wave Sheaf to Abib 16?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66020" y="3501008"/>
            <a:ext cx="933608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He is the </a:t>
            </a:r>
            <a:r>
              <a:rPr lang="en-US" sz="2000" b="1" dirty="0" smtClean="0">
                <a:latin typeface="Comic Sans MS" pitchFamily="66" charset="0"/>
              </a:rPr>
              <a:t>Creator</a:t>
            </a:r>
            <a:r>
              <a:rPr lang="en-US" sz="2000" dirty="0" smtClean="0">
                <a:latin typeface="Comic Sans MS" pitchFamily="66" charset="0"/>
              </a:rPr>
              <a:t>, over all, yet He is a man – </a:t>
            </a:r>
            <a:r>
              <a:rPr lang="en-US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bone of our bone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and </a:t>
            </a:r>
            <a:b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        </a:t>
            </a:r>
            <a:r>
              <a:rPr lang="en-US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flesh of our flesh</a:t>
            </a:r>
            <a:r>
              <a:rPr lang="en-US" sz="2000" dirty="0" smtClean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– </a:t>
            </a:r>
            <a:r>
              <a:rPr lang="en-US" sz="2000" b="1" u="sng" dirty="0" smtClean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THE VERY ESSENCE and SUBSTANCE</a:t>
            </a:r>
            <a:br>
              <a:rPr lang="en-US" sz="2000" b="1" u="sng" dirty="0" smtClean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FF000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              </a:t>
            </a:r>
            <a:r>
              <a:rPr lang="en-US" sz="2000" b="1" u="sng" dirty="0" smtClean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of the GODHEAD and MANHOOD</a:t>
            </a:r>
            <a:r>
              <a:rPr lang="en-US" sz="2000" dirty="0" smtClean="0">
                <a:solidFill>
                  <a:srgbClr val="0070C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. </a:t>
            </a:r>
            <a:endParaRPr lang="en-US" sz="2000" dirty="0">
              <a:solidFill>
                <a:srgbClr val="0070C0"/>
              </a:solidFill>
              <a:effectLst>
                <a:glow rad="127000">
                  <a:srgbClr val="FFFF99"/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78965" y="5949280"/>
            <a:ext cx="234729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Edwardian Script ITC" pitchFamily="66" charset="0"/>
                <a:cs typeface="MV Boli" pitchFamily="2" charset="0"/>
              </a:rPr>
              <a:t>The End!</a:t>
            </a:r>
            <a:endParaRPr lang="en-US" sz="2800" b="1" dirty="0">
              <a:effectLst>
                <a:glow rad="101600">
                  <a:schemeClr val="accent2">
                    <a:lumMod val="20000"/>
                    <a:lumOff val="80000"/>
                  </a:schemeClr>
                </a:glow>
              </a:effectLst>
              <a:latin typeface="Edwardian Script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3" presetClass="entr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10" grpId="0"/>
      <p:bldP spid="11" grpId="0" animBg="1"/>
      <p:bldP spid="12" grpId="0"/>
      <p:bldP spid="16" grpId="0"/>
      <p:bldP spid="1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79137" y="6520259"/>
            <a:ext cx="47778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tx2"/>
                </a:solidFill>
              </a:rPr>
              <a:pPr/>
              <a:t>86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98275" y="-248493"/>
            <a:ext cx="12188825" cy="7128792"/>
          </a:xfrm>
          <a:noFill/>
          <a:ln>
            <a:noFill/>
          </a:ln>
          <a:effectLst/>
        </p:spPr>
        <p:txBody>
          <a:bodyPr anchor="ctr">
            <a:normAutofit fontScale="55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CA" sz="59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Comic Sans MS" pitchFamily="66" charset="0"/>
              </a:rPr>
              <a:t>Future studies still to be addressed:</a:t>
            </a:r>
            <a:r>
              <a:rPr lang="en-CA" sz="45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/>
            </a:r>
            <a:br>
              <a:rPr lang="en-CA" sz="45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endParaRPr lang="en-CA" sz="1400" b="1" dirty="0" smtClean="0">
              <a:solidFill>
                <a:srgbClr val="993300"/>
              </a:solidFill>
              <a:effectLst>
                <a:glow rad="127000">
                  <a:schemeClr val="bg1"/>
                </a:glow>
              </a:effectLst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en-CA" sz="34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   </a:t>
            </a:r>
            <a:r>
              <a:rPr lang="en-CA" sz="47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Enoch’s attempt to use a 50 day Omer Count from an incorrect </a:t>
            </a:r>
            <a:br>
              <a:rPr lang="en-CA" sz="47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CA" sz="47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Torah Wave Sheaf date to arrive at the 15</a:t>
            </a:r>
            <a:r>
              <a:rPr lang="en-CA" sz="4700" b="1" baseline="30000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th</a:t>
            </a:r>
            <a:r>
              <a:rPr lang="en-CA" sz="47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day of the 3</a:t>
            </a:r>
            <a:r>
              <a:rPr lang="en-CA" sz="4700" b="1" baseline="30000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rd</a:t>
            </a:r>
            <a:r>
              <a:rPr lang="en-CA" sz="4700" b="1" dirty="0" smtClean="0">
                <a:solidFill>
                  <a:srgbClr val="99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month for their Shavuot will have more challenges to face in the following studies:</a:t>
            </a:r>
          </a:p>
          <a:p>
            <a:pPr>
              <a:lnSpc>
                <a:spcPct val="150000"/>
              </a:lnSpc>
            </a:pPr>
            <a:r>
              <a:rPr lang="en-CA" sz="5100" b="1" dirty="0" smtClean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  1)  A thorough investigation on the Red Heifer </a:t>
            </a:r>
            <a:br>
              <a:rPr lang="en-CA" sz="5100" b="1" dirty="0" smtClean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CA" sz="5100" b="1" dirty="0" smtClean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      may provide interesting answers!</a:t>
            </a:r>
          </a:p>
          <a:p>
            <a:pPr>
              <a:lnSpc>
                <a:spcPct val="150000"/>
              </a:lnSpc>
            </a:pPr>
            <a:r>
              <a:rPr lang="en-CA" sz="5100" b="1" dirty="0" smtClean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/>
            </a:r>
            <a:br>
              <a:rPr lang="en-CA" sz="5100" b="1" dirty="0" smtClean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CA" sz="5100" b="1" dirty="0" smtClean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  </a:t>
            </a:r>
            <a:r>
              <a:rPr lang="en-CA" sz="51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2</a:t>
            </a:r>
            <a:r>
              <a:rPr lang="en-CA" sz="51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)  Paul’s witness on the timing of </a:t>
            </a:r>
            <a:r>
              <a:rPr lang="en-CA" sz="51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Yahuah’s</a:t>
            </a:r>
            <a:r>
              <a:rPr lang="en-CA" sz="51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Pentecost Count? </a:t>
            </a:r>
            <a:br>
              <a:rPr lang="en-CA" sz="51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CA" sz="51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      </a:t>
            </a:r>
            <a:r>
              <a:rPr lang="en-CA" sz="51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W</a:t>
            </a:r>
            <a:r>
              <a:rPr lang="en-CA" sz="51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as his count on </a:t>
            </a:r>
            <a:r>
              <a:rPr lang="en-CA" sz="5100" b="1" dirty="0" smtClean="0">
                <a:solidFill>
                  <a:srgbClr val="6633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Enoch’s</a:t>
            </a:r>
            <a:r>
              <a:rPr lang="en-CA" sz="51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</a:t>
            </a:r>
            <a:r>
              <a:rPr lang="en-CA" sz="5100" b="1" dirty="0" smtClean="0">
                <a:solidFill>
                  <a:srgbClr val="874141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“locked”     </a:t>
            </a:r>
            <a:r>
              <a:rPr lang="en-CA" sz="51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calendar</a:t>
            </a:r>
            <a:br>
              <a:rPr lang="en-CA" sz="51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</a:br>
            <a:r>
              <a:rPr lang="en-CA" sz="51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                              or </a:t>
            </a:r>
            <a:r>
              <a:rPr lang="en-CA" sz="51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Yahuah’s</a:t>
            </a:r>
            <a:r>
              <a:rPr lang="en-CA" sz="51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</a:t>
            </a:r>
            <a:r>
              <a:rPr lang="en-CA" sz="5100" b="1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“unlocked”     </a:t>
            </a:r>
            <a:r>
              <a:rPr lang="en-CA" sz="51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calendar?</a:t>
            </a:r>
          </a:p>
          <a:p>
            <a:pPr>
              <a:lnSpc>
                <a:spcPct val="150000"/>
              </a:lnSpc>
            </a:pPr>
            <a:endParaRPr lang="en-CA" sz="1600" b="1" dirty="0" smtClean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en-CA" sz="45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    </a:t>
            </a:r>
            <a:r>
              <a:rPr lang="en-CA" sz="44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56000"/>
                    </a:schemeClr>
                  </a:glow>
                </a:effectLst>
                <a:latin typeface="Comic Sans MS" panose="030F0702030302020204" pitchFamily="66" charset="0"/>
              </a:rPr>
              <a:t>Note: Every witness must be checked for comparison and consideration!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76681" y="5440139"/>
            <a:ext cx="305077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 smtClean="0"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Edwardian Script ITC" pitchFamily="66" charset="0"/>
                <a:cs typeface="MV Boli" pitchFamily="2" charset="0"/>
              </a:rPr>
              <a:t>The End!</a:t>
            </a:r>
            <a:endParaRPr lang="en-US" sz="2800" b="1" dirty="0">
              <a:effectLst>
                <a:glow rad="101600">
                  <a:schemeClr val="accent2">
                    <a:lumMod val="20000"/>
                    <a:lumOff val="80000"/>
                  </a:schemeClr>
                </a:glow>
              </a:effectLst>
              <a:latin typeface="Edwardian Script ITC" pitchFamily="66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6540" y="4631928"/>
            <a:ext cx="504056" cy="710848"/>
          </a:xfrm>
          <a:prstGeom prst="rect">
            <a:avLst/>
          </a:prstGeom>
          <a:noFill/>
          <a:effectLst>
            <a:glow rad="228600">
              <a:srgbClr val="874141">
                <a:alpha val="52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3364" y="5229200"/>
            <a:ext cx="512808" cy="77449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Rae\Desktop\nICK eNOCH &amp; Red Heifer Oct 14th\red heifer of tora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90" y="2605254"/>
            <a:ext cx="3022670" cy="1432746"/>
          </a:xfrm>
          <a:prstGeom prst="ellipse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05169" y="3582159"/>
            <a:ext cx="77695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>
                  <a:solidFill>
                    <a:srgbClr val="00206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27000">
                    <a:srgbClr val="FFFF99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And ~ let’s not forget about…</a:t>
            </a:r>
            <a:endParaRPr lang="en-US" sz="4400" b="1" cap="none" spc="0" dirty="0">
              <a:ln w="11430">
                <a:solidFill>
                  <a:srgbClr val="00206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27000">
                  <a:srgbClr val="FFFF99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79137" y="6500692"/>
            <a:ext cx="47778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87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1737" y="125211"/>
            <a:ext cx="1066084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If you have Questions </a:t>
            </a:r>
            <a:b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&amp;/or Comments</a:t>
            </a:r>
            <a:b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about this teaching, </a:t>
            </a:r>
            <a:b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please contact: </a:t>
            </a:r>
          </a:p>
          <a:p>
            <a:pPr algn="ctr"/>
            <a:r>
              <a:rPr lang="en-US" sz="36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Timothy Astleford </a:t>
            </a:r>
            <a:endParaRPr lang="en-US" sz="3600" b="1" cap="none" spc="0" dirty="0">
              <a:ln w="11430">
                <a:solidFill>
                  <a:srgbClr val="002060"/>
                </a:solidFill>
              </a:ln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5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95" y="2940574"/>
            <a:ext cx="1384277" cy="10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80388" y="5750004"/>
            <a:ext cx="5278056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 smtClean="0">
                <a:solidFill>
                  <a:srgbClr val="A97767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Edwardian Script ITC" pitchFamily="66" charset="0"/>
                <a:cs typeface="MV Boli" pitchFamily="2" charset="0"/>
              </a:rPr>
              <a:t>Thank you!</a:t>
            </a:r>
            <a:endParaRPr lang="en-US" sz="4000" b="1" dirty="0">
              <a:solidFill>
                <a:srgbClr val="A97767"/>
              </a:solidFill>
              <a:effectLst>
                <a:glow rad="101600">
                  <a:schemeClr val="accent2">
                    <a:lumMod val="20000"/>
                    <a:lumOff val="80000"/>
                  </a:schemeClr>
                </a:glow>
              </a:effectLst>
              <a:latin typeface="Edwardian Script ITC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10036" y="4123168"/>
            <a:ext cx="72348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>
                      <a:alpha val="78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  <a:hlinkClick r:id="rId5"/>
              </a:rPr>
              <a:t>tim@studythecalendar.com</a:t>
            </a:r>
            <a:endParaRPr lang="en-US" sz="3200" b="1" cap="none" spc="0" dirty="0">
              <a:ln w="1143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127000">
                  <a:schemeClr val="bg1">
                    <a:alpha val="78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5980" y="4869160"/>
            <a:ext cx="82467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cap="none" spc="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81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hlinkClick r:id="rId6"/>
              </a:rPr>
              <a:t>calendar@torahtothetribes.com</a:t>
            </a:r>
            <a:endParaRPr lang="en-US" sz="2400" cap="none" spc="0" dirty="0">
              <a:ln w="1143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101600">
                  <a:schemeClr val="bg1">
                    <a:alpha val="81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3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Rae\Desktop\wheat 5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2124731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-98276" y="650069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rgbClr val="FFFFCC"/>
                </a:solidFill>
              </a:rPr>
              <a:pPr/>
              <a:t>9</a:t>
            </a:fld>
            <a:endParaRPr lang="en-US" dirty="0">
              <a:solidFill>
                <a:srgbClr val="FFFFCC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082733"/>
              </p:ext>
            </p:extLst>
          </p:nvPr>
        </p:nvGraphicFramePr>
        <p:xfrm>
          <a:off x="6663908" y="1332842"/>
          <a:ext cx="4261536" cy="24536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14 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#7</a:t>
                      </a:r>
                      <a:endParaRPr lang="en-US" sz="11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 50</a:t>
                      </a:r>
                      <a:r>
                        <a:rPr lang="en-US" sz="900" b="1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9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663908" y="736339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3</a:t>
            </a:r>
            <a:r>
              <a:rPr lang="en-US" sz="3200" b="1" baseline="30000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rd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756759"/>
              </p:ext>
            </p:extLst>
          </p:nvPr>
        </p:nvGraphicFramePr>
        <p:xfrm>
          <a:off x="651619" y="4167222"/>
          <a:ext cx="4261536" cy="24993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26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27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28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29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4B4F"/>
                          </a:solidFill>
                        </a:rPr>
                        <a:t>30</a:t>
                      </a:r>
                      <a:endParaRPr lang="en-US" sz="1200" b="1" dirty="0">
                        <a:solidFill>
                          <a:srgbClr val="164B4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#2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dirty="0" smtClean="0"/>
                        <a:t> #3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#4</a:t>
                      </a:r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/>
                        <a:t>Wk</a:t>
                      </a:r>
                      <a:r>
                        <a:rPr lang="en-US" sz="1100" b="1" baseline="0" dirty="0" smtClean="0"/>
                        <a:t> #5</a:t>
                      </a:r>
                      <a:endParaRPr lang="en-US" sz="11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45956" y="3573016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2</a:t>
            </a:r>
            <a:r>
              <a:rPr lang="en-US" sz="3200" b="1" baseline="30000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nd</a:t>
            </a:r>
            <a:r>
              <a:rPr lang="en-US" sz="3200" b="1" dirty="0" smtClean="0">
                <a:ln w="1905"/>
                <a:solidFill>
                  <a:srgbClr val="BA5306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solidFill>
                <a:srgbClr val="BA5306"/>
              </a:soli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316" y="76200"/>
            <a:ext cx="117307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200" b="1" cap="none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b="1" spc="150" dirty="0" smtClean="0">
                <a:ln w="11430">
                  <a:solidFill>
                    <a:srgbClr val="002060"/>
                  </a:solidFill>
                </a:ln>
                <a:solidFill>
                  <a:srgbClr val="00FF00"/>
                </a:solidFill>
                <a:effectLst>
                  <a:glow rad="127000">
                    <a:schemeClr val="bg1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“Omer Count”  </a:t>
            </a:r>
            <a:r>
              <a:rPr lang="en-US" sz="3200" b="1" spc="150" dirty="0" smtClean="0">
                <a:ln w="11430"/>
                <a:solidFill>
                  <a:srgbClr val="FFFF00"/>
                </a:solidFill>
                <a:effectLst>
                  <a:glow rad="127000">
                    <a:srgbClr val="0070C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from the Dead Sea Scrolls</a:t>
            </a:r>
            <a:endParaRPr lang="en-US" sz="3200" b="1" cap="none" spc="150" dirty="0">
              <a:ln w="11430"/>
              <a:solidFill>
                <a:srgbClr val="FFFF00"/>
              </a:solidFill>
              <a:effectLst>
                <a:glow rad="127000">
                  <a:srgbClr val="0070C0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755172"/>
              </p:ext>
            </p:extLst>
          </p:nvPr>
        </p:nvGraphicFramePr>
        <p:xfrm>
          <a:off x="651620" y="1313721"/>
          <a:ext cx="4261536" cy="21945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32692"/>
                <a:gridCol w="538427"/>
                <a:gridCol w="526957"/>
                <a:gridCol w="532692"/>
                <a:gridCol w="532692"/>
                <a:gridCol w="532692"/>
                <a:gridCol w="532692"/>
                <a:gridCol w="532692"/>
              </a:tblGrid>
              <a:tr h="3308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en-US" b="1" baseline="30000" dirty="0" smtClean="0"/>
                        <a:t>st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r>
                        <a:rPr lang="en-US" b="1" baseline="30000" dirty="0" smtClean="0"/>
                        <a:t>nd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r>
                        <a:rPr lang="en-US" b="1" baseline="30000" dirty="0" smtClean="0"/>
                        <a:t>rd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r>
                        <a:rPr lang="en-US" b="1" baseline="30000" dirty="0" smtClean="0"/>
                        <a:t>th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30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</a:t>
                      </a:r>
                      <a:endParaRPr lang="en-US" b="1" dirty="0"/>
                    </a:p>
                  </a:txBody>
                  <a:tcPr>
                    <a:gradFill flip="none" rotWithShape="1">
                      <a:gsLst>
                        <a:gs pos="47000">
                          <a:srgbClr val="CCFF99"/>
                        </a:gs>
                        <a:gs pos="61000">
                          <a:schemeClr val="bg2">
                            <a:lumMod val="75000"/>
                            <a:alpha val="78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21</a:t>
                      </a:r>
                      <a:endParaRPr lang="en-US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08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45957" y="719515"/>
            <a:ext cx="4267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5D2D2D"/>
                </a:solidFill>
                <a:effectLst>
                  <a:glow rad="88900">
                    <a:srgbClr val="FF9933">
                      <a:alpha val="9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Enoch’s 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1</a:t>
            </a:r>
            <a:r>
              <a:rPr lang="en-US" sz="3200" b="1" baseline="30000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st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glow rad="1270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 Month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452080" y="1880287"/>
            <a:ext cx="323763" cy="6764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77788" y="2420888"/>
            <a:ext cx="288032" cy="792088"/>
          </a:xfrm>
          <a:prstGeom prst="straightConnector1">
            <a:avLst/>
          </a:prstGeom>
          <a:ln w="57150">
            <a:solidFill>
              <a:srgbClr val="D60093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2144389" y="192433"/>
            <a:ext cx="1438855" cy="190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56" y="1279560"/>
            <a:ext cx="908788" cy="15013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7596" y="476673"/>
            <a:ext cx="1457081" cy="17418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Rae\Desktop\wheat 5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8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1" y="2700795"/>
            <a:ext cx="571321" cy="1232261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ular Callout 17"/>
          <p:cNvSpPr/>
          <p:nvPr/>
        </p:nvSpPr>
        <p:spPr>
          <a:xfrm>
            <a:off x="10342884" y="2700794"/>
            <a:ext cx="1728192" cy="1232261"/>
          </a:xfrm>
          <a:prstGeom prst="wedgeRoundRectCallout">
            <a:avLst>
              <a:gd name="adj1" fmla="val -235230"/>
              <a:gd name="adj2" fmla="val -37689"/>
              <a:gd name="adj3" fmla="val 16667"/>
            </a:avLst>
          </a:prstGeom>
          <a:solidFill>
            <a:srgbClr val="FF99FF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ln>
                  <a:solidFill>
                    <a:srgbClr val="2932E7"/>
                  </a:solidFill>
                </a:ln>
                <a:solidFill>
                  <a:srgbClr val="FF3399"/>
                </a:solidFill>
                <a:effectLst>
                  <a:glow rad="419100">
                    <a:srgbClr val="FFFF00"/>
                  </a:glow>
                </a:effectLst>
              </a:rPr>
              <a:t>7</a:t>
            </a:r>
            <a:r>
              <a:rPr lang="en-CA" sz="2400" dirty="0" smtClean="0"/>
              <a:t> </a:t>
            </a:r>
            <a:r>
              <a:rPr lang="en-CA" sz="2400" dirty="0" smtClean="0">
                <a:solidFill>
                  <a:schemeClr val="tx2"/>
                </a:solidFill>
              </a:rPr>
              <a:t>Days </a:t>
            </a:r>
            <a:r>
              <a:rPr lang="en-CA" sz="2400" dirty="0">
                <a:solidFill>
                  <a:schemeClr val="tx2"/>
                </a:solidFill>
              </a:rPr>
              <a:t>l</a:t>
            </a:r>
            <a:r>
              <a:rPr lang="en-CA" sz="2400" dirty="0" smtClean="0">
                <a:solidFill>
                  <a:schemeClr val="tx2"/>
                </a:solidFill>
              </a:rPr>
              <a:t>ater than Moses!</a:t>
            </a:r>
            <a:endParaRPr lang="en-CA" sz="24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97565" y="3777992"/>
            <a:ext cx="709126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On Enoch’s calendar, </a:t>
            </a:r>
            <a:b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“dates” </a:t>
            </a:r>
            <a: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</a:t>
            </a:r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“days” of Sabbaths and feasts never change.  </a:t>
            </a:r>
            <a:b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Enoch’s Pentecost is </a:t>
            </a:r>
            <a: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alwa</a:t>
            </a:r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 on </a:t>
            </a:r>
            <a:b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15</a:t>
            </a:r>
            <a:r>
              <a:rPr lang="en-US" sz="3200" b="1" u="sng" baseline="30000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day of the 3</a:t>
            </a:r>
            <a:r>
              <a:rPr lang="en-US" sz="3200" b="1" u="sng" baseline="30000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rd</a:t>
            </a:r>
            <a:r>
              <a:rPr lang="en-US" sz="3200" b="1" u="sng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month</a:t>
            </a:r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  <a:r>
              <a:rPr lang="en-US" sz="3200" b="1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762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</a:t>
            </a:r>
            <a:r>
              <a:rPr lang="en-US" sz="2800" b="1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889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There are 2 distinct reasons for this.</a:t>
            </a:r>
            <a:endParaRPr lang="en-US" sz="2800" b="1" dirty="0">
              <a:ln w="1905">
                <a:solidFill>
                  <a:schemeClr val="bg1"/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88900">
                  <a:srgbClr val="FFFFCC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3142" y="3000598"/>
            <a:ext cx="829213" cy="11694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Rae\Desktop\keys trask 7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198" y="1937041"/>
            <a:ext cx="1442683" cy="12511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1476413" y="172891"/>
            <a:ext cx="540085" cy="2389717"/>
          </a:xfrm>
          <a:prstGeom prst="roundRect">
            <a:avLst/>
          </a:prstGeom>
          <a:solidFill>
            <a:srgbClr val="BCFFDE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#3</a:t>
            </a:r>
          </a:p>
          <a:p>
            <a:pPr algn="ctr"/>
            <a:r>
              <a:rPr lang="en-CA" sz="20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REV</a:t>
            </a:r>
            <a:br>
              <a:rPr lang="en-CA" sz="20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0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I</a:t>
            </a:r>
            <a:br>
              <a:rPr lang="en-CA" sz="20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CA" sz="20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</a:rPr>
              <a:t>EW</a:t>
            </a:r>
            <a:endParaRPr lang="en-CA" sz="2000" b="1" dirty="0">
              <a:ln w="1905"/>
              <a:solidFill>
                <a:srgbClr val="99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8490" y="6292461"/>
            <a:ext cx="2992965" cy="377026"/>
          </a:xfrm>
          <a:prstGeom prst="rect">
            <a:avLst/>
          </a:prstGeom>
          <a:effectLst>
            <a:glow rad="203200">
              <a:srgbClr val="FFFF99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latin typeface="MV Boli" pitchFamily="2" charset="0"/>
                <a:cs typeface="MV Boli" pitchFamily="2" charset="0"/>
              </a:rPr>
              <a:t>End of Review (#3)</a:t>
            </a:r>
            <a:endParaRPr lang="en-US" sz="2000" b="1" dirty="0">
              <a:latin typeface="MV Boli" pitchFamily="2" charset="0"/>
              <a:cs typeface="MV Boli" pitchFamily="2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148105" y="1672542"/>
            <a:ext cx="0" cy="854209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9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1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9" presetClass="entr" presetSubtype="0" repeatCount="3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3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4873beb7-5857-4685-be1f-d57550cc96c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48635</TotalTime>
  <Words>7623</Words>
  <Application>Microsoft Office PowerPoint</Application>
  <PresentationFormat>Custom</PresentationFormat>
  <Paragraphs>2212</Paragraphs>
  <Slides>87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Serenity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does Enoch declare the 50th day of their Omer count has to be on the  15th day of the 3rd month, exactly 1 week late?</vt:lpstr>
      <vt:lpstr>PowerPoint Presentation</vt:lpstr>
      <vt:lpstr>PowerPoint Presentation</vt:lpstr>
      <vt:lpstr>PowerPoint Presentation</vt:lpstr>
      <vt:lpstr>PowerPoint Presentation</vt:lpstr>
      <vt:lpstr>Conclusion of the Issue of “Uncleanness”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Did Yahuah Command?</dc:title>
  <dc:creator>Timothy Astleford</dc:creator>
  <cp:lastModifiedBy>Rae</cp:lastModifiedBy>
  <cp:revision>3741</cp:revision>
  <cp:lastPrinted>2020-03-13T23:45:42Z</cp:lastPrinted>
  <dcterms:created xsi:type="dcterms:W3CDTF">2017-11-03T02:32:24Z</dcterms:created>
  <dcterms:modified xsi:type="dcterms:W3CDTF">2020-03-15T18:01:07Z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