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2.xml" ContentType="application/vnd.openxmlformats-officedocument.presentationml.comment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68" r:id="rId8"/>
  </p:sldMasterIdLst>
  <p:notesMasterIdLst>
    <p:notesMasterId r:id="rId75"/>
  </p:notesMasterIdLst>
  <p:handoutMasterIdLst>
    <p:handoutMasterId r:id="rId76"/>
  </p:handoutMasterIdLst>
  <p:sldIdLst>
    <p:sldId id="325" r:id="rId9"/>
    <p:sldId id="269" r:id="rId10"/>
    <p:sldId id="298" r:id="rId11"/>
    <p:sldId id="332" r:id="rId12"/>
    <p:sldId id="333" r:id="rId13"/>
    <p:sldId id="334" r:id="rId14"/>
    <p:sldId id="274" r:id="rId15"/>
    <p:sldId id="276" r:id="rId16"/>
    <p:sldId id="275" r:id="rId17"/>
    <p:sldId id="327" r:id="rId18"/>
    <p:sldId id="328" r:id="rId19"/>
    <p:sldId id="337" r:id="rId20"/>
    <p:sldId id="277" r:id="rId21"/>
    <p:sldId id="285" r:id="rId22"/>
    <p:sldId id="299" r:id="rId23"/>
    <p:sldId id="357" r:id="rId24"/>
    <p:sldId id="335" r:id="rId25"/>
    <p:sldId id="339" r:id="rId26"/>
    <p:sldId id="354" r:id="rId27"/>
    <p:sldId id="301" r:id="rId28"/>
    <p:sldId id="348" r:id="rId29"/>
    <p:sldId id="363" r:id="rId30"/>
    <p:sldId id="284" r:id="rId31"/>
    <p:sldId id="278" r:id="rId32"/>
    <p:sldId id="305" r:id="rId33"/>
    <p:sldId id="279" r:id="rId34"/>
    <p:sldId id="282" r:id="rId35"/>
    <p:sldId id="366" r:id="rId36"/>
    <p:sldId id="362" r:id="rId37"/>
    <p:sldId id="360" r:id="rId38"/>
    <p:sldId id="361" r:id="rId39"/>
    <p:sldId id="358" r:id="rId40"/>
    <p:sldId id="330" r:id="rId41"/>
    <p:sldId id="280" r:id="rId42"/>
    <p:sldId id="329" r:id="rId43"/>
    <p:sldId id="281" r:id="rId44"/>
    <p:sldId id="303" r:id="rId45"/>
    <p:sldId id="304" r:id="rId46"/>
    <p:sldId id="338" r:id="rId47"/>
    <p:sldId id="352" r:id="rId48"/>
    <p:sldId id="345" r:id="rId49"/>
    <p:sldId id="309" r:id="rId50"/>
    <p:sldId id="353" r:id="rId51"/>
    <p:sldId id="340" r:id="rId52"/>
    <p:sldId id="341" r:id="rId53"/>
    <p:sldId id="342" r:id="rId54"/>
    <p:sldId id="306" r:id="rId55"/>
    <p:sldId id="313" r:id="rId56"/>
    <p:sldId id="365" r:id="rId57"/>
    <p:sldId id="331" r:id="rId58"/>
    <p:sldId id="288" r:id="rId59"/>
    <p:sldId id="292" r:id="rId60"/>
    <p:sldId id="294" r:id="rId61"/>
    <p:sldId id="315" r:id="rId62"/>
    <p:sldId id="316" r:id="rId63"/>
    <p:sldId id="359" r:id="rId64"/>
    <p:sldId id="347" r:id="rId65"/>
    <p:sldId id="336" r:id="rId66"/>
    <p:sldId id="296" r:id="rId67"/>
    <p:sldId id="297" r:id="rId68"/>
    <p:sldId id="318" r:id="rId69"/>
    <p:sldId id="319" r:id="rId70"/>
    <p:sldId id="324" r:id="rId71"/>
    <p:sldId id="320" r:id="rId72"/>
    <p:sldId id="321" r:id="rId73"/>
    <p:sldId id="322" r:id="rId7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3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00FFFF"/>
    <a:srgbClr val="FF99FF"/>
    <a:srgbClr val="00FF00"/>
    <a:srgbClr val="66FF66"/>
    <a:srgbClr val="A162D0"/>
    <a:srgbClr val="CC00CC"/>
    <a:srgbClr val="00FF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2" autoAdjust="0"/>
    <p:restoredTop sz="99712" autoAdjust="0"/>
  </p:normalViewPr>
  <p:slideViewPr>
    <p:cSldViewPr snapToGrid="0">
      <p:cViewPr varScale="1">
        <p:scale>
          <a:sx n="110" d="100"/>
          <a:sy n="110" d="100"/>
        </p:scale>
        <p:origin x="50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168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6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commentAuthors" Target="commentAuthors.xml"/><Relationship Id="rId8" Type="http://schemas.openxmlformats.org/officeDocument/2006/relationships/slideMaster" Target="slideMasters/slideMaster7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21T07:23:37.431" idx="1">
    <p:pos x="7204" y="823"/>
    <p:text>I added "sunset theory" - so maybe that will make sense to you.  this was you slide - you had "3 options" which I changed to varied, because we are addressing only 2 options - but you did a variation of those options, which adds to more than 3 in a way.  So, with sunset theory, Yah's statutes cannot be declared.  sunset says you can eat the po meal on the night of the 13th or the 15th - does this help.  Yah's statutes say:  passover on the 14th and ULB sabbath on the 15th - separate.  It was originally your slide.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21T13:38:51.784" idx="1">
    <p:pos x="10" y="10"/>
    <p:text>Got this slide fixed up to inlude the answers from slides 4 and 16 - and the animation is done.  i hope you like it. 
charlene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567ABF-2423-4FD9-88E2-6DF32EB6F1B8}" type="doc">
      <dgm:prSet loTypeId="urn:microsoft.com/office/officeart/2005/8/layout/radial4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6D2DDD2-363D-4944-8FB9-132716BA4F50}">
      <dgm:prSet phldrT="[Text]"/>
      <dgm:spPr/>
      <dgm:t>
        <a:bodyPr/>
        <a:lstStyle/>
        <a:p>
          <a:r>
            <a:rPr lang="en-US" b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12:18</a:t>
          </a:r>
          <a:endParaRPr 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595605-913D-4957-8522-92AE48F2F5FE}" type="parTrans" cxnId="{38500986-B862-4726-A146-907D6FF6685F}">
      <dgm:prSet/>
      <dgm:spPr/>
      <dgm:t>
        <a:bodyPr/>
        <a:lstStyle/>
        <a:p>
          <a:endParaRPr lang="en-US"/>
        </a:p>
      </dgm:t>
    </dgm:pt>
    <dgm:pt modelId="{A0C7983C-4FAD-4C09-B2EC-26E63F41A8FE}" type="sibTrans" cxnId="{38500986-B862-4726-A146-907D6FF6685F}">
      <dgm:prSet/>
      <dgm:spPr/>
      <dgm:t>
        <a:bodyPr/>
        <a:lstStyle/>
        <a:p>
          <a:endParaRPr lang="en-US"/>
        </a:p>
      </dgm:t>
    </dgm:pt>
    <dgm:pt modelId="{9B99B668-B1B5-4C27-BFAA-2F007D1D7C1D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12:15-16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6CD87A-4DAE-448C-AD01-7B2F1D9B79B8}" type="parTrans" cxnId="{A896CE19-4037-4316-A074-1B43B03309D6}">
      <dgm:prSet/>
      <dgm:spPr/>
      <dgm:t>
        <a:bodyPr/>
        <a:lstStyle/>
        <a:p>
          <a:endParaRPr lang="en-US"/>
        </a:p>
      </dgm:t>
    </dgm:pt>
    <dgm:pt modelId="{8CB6B480-FC59-471E-AABF-65FE2B8E7CD6}" type="sibTrans" cxnId="{A896CE19-4037-4316-A074-1B43B03309D6}">
      <dgm:prSet/>
      <dgm:spPr/>
      <dgm:t>
        <a:bodyPr/>
        <a:lstStyle/>
        <a:p>
          <a:endParaRPr lang="en-US"/>
        </a:p>
      </dgm:t>
    </dgm:pt>
    <dgm:pt modelId="{7FE34701-DF45-47C8-9CA3-C79869029A03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13:6-7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238E24-287E-41B3-9F51-CFDB56BC1542}" type="parTrans" cxnId="{0E23CBEC-6151-4C5D-95D6-81478F55D5A6}">
      <dgm:prSet/>
      <dgm:spPr/>
      <dgm:t>
        <a:bodyPr/>
        <a:lstStyle/>
        <a:p>
          <a:endParaRPr lang="en-US"/>
        </a:p>
      </dgm:t>
    </dgm:pt>
    <dgm:pt modelId="{85F8B22C-643D-4CFB-B8AC-B772C808111D}" type="sibTrans" cxnId="{0E23CBEC-6151-4C5D-95D6-81478F55D5A6}">
      <dgm:prSet/>
      <dgm:spPr/>
      <dgm:t>
        <a:bodyPr/>
        <a:lstStyle/>
        <a:p>
          <a:endParaRPr lang="en-US"/>
        </a:p>
      </dgm:t>
    </dgm:pt>
    <dgm:pt modelId="{360473FE-6F1E-4956-BEC1-C146975131EB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 23:5-8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BDBAAF-C297-4D78-8420-2CCBCC3D9B2E}" type="parTrans" cxnId="{9E692406-0E4B-4F31-B7A1-38A28010D97D}">
      <dgm:prSet/>
      <dgm:spPr/>
      <dgm:t>
        <a:bodyPr/>
        <a:lstStyle/>
        <a:p>
          <a:endParaRPr lang="en-US"/>
        </a:p>
      </dgm:t>
    </dgm:pt>
    <dgm:pt modelId="{6AECFA12-5B22-44A8-A8A2-BC7CC4C7447C}" type="sibTrans" cxnId="{9E692406-0E4B-4F31-B7A1-38A28010D97D}">
      <dgm:prSet/>
      <dgm:spPr/>
      <dgm:t>
        <a:bodyPr/>
        <a:lstStyle/>
        <a:p>
          <a:endParaRPr lang="en-US"/>
        </a:p>
      </dgm:t>
    </dgm:pt>
    <dgm:pt modelId="{F94A0A86-5944-44E0-9261-488D9EBD48F0}" type="pres">
      <dgm:prSet presAssocID="{3B567ABF-2423-4FD9-88E2-6DF32EB6F1B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DFE9F694-8387-45E5-8C5A-ECCDC34318CA}" type="pres">
      <dgm:prSet presAssocID="{F6D2DDD2-363D-4944-8FB9-132716BA4F50}" presName="centerShape" presStyleLbl="node0" presStyleIdx="0" presStyleCnt="1"/>
      <dgm:spPr/>
      <dgm:t>
        <a:bodyPr/>
        <a:lstStyle/>
        <a:p>
          <a:endParaRPr lang="en-CA"/>
        </a:p>
      </dgm:t>
    </dgm:pt>
    <dgm:pt modelId="{F80A01B4-D126-4FD8-AD32-C1E89F279C71}" type="pres">
      <dgm:prSet presAssocID="{366CD87A-4DAE-448C-AD01-7B2F1D9B79B8}" presName="parTrans" presStyleLbl="bgSibTrans2D1" presStyleIdx="0" presStyleCnt="3"/>
      <dgm:spPr/>
      <dgm:t>
        <a:bodyPr/>
        <a:lstStyle/>
        <a:p>
          <a:endParaRPr lang="en-CA"/>
        </a:p>
      </dgm:t>
    </dgm:pt>
    <dgm:pt modelId="{04A29054-0610-4F3F-AEF2-D9EF71BBC63D}" type="pres">
      <dgm:prSet presAssocID="{9B99B668-B1B5-4C27-BFAA-2F007D1D7C1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1DBB131-3A8A-40B9-B5FA-B41644C77BF2}" type="pres">
      <dgm:prSet presAssocID="{64238E24-287E-41B3-9F51-CFDB56BC1542}" presName="parTrans" presStyleLbl="bgSibTrans2D1" presStyleIdx="1" presStyleCnt="3"/>
      <dgm:spPr/>
      <dgm:t>
        <a:bodyPr/>
        <a:lstStyle/>
        <a:p>
          <a:endParaRPr lang="en-CA"/>
        </a:p>
      </dgm:t>
    </dgm:pt>
    <dgm:pt modelId="{363DFFBF-769F-495C-AFBC-89B1B7A2348F}" type="pres">
      <dgm:prSet presAssocID="{7FE34701-DF45-47C8-9CA3-C79869029A0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7A02BD9-F481-4151-AC6A-1FE1EDCB6BFB}" type="pres">
      <dgm:prSet presAssocID="{A7BDBAAF-C297-4D78-8420-2CCBCC3D9B2E}" presName="parTrans" presStyleLbl="bgSibTrans2D1" presStyleIdx="2" presStyleCnt="3"/>
      <dgm:spPr/>
      <dgm:t>
        <a:bodyPr/>
        <a:lstStyle/>
        <a:p>
          <a:endParaRPr lang="en-CA"/>
        </a:p>
      </dgm:t>
    </dgm:pt>
    <dgm:pt modelId="{CBA3B86F-BCF3-40D1-BC54-6843D98CE38B}" type="pres">
      <dgm:prSet presAssocID="{360473FE-6F1E-4956-BEC1-C146975131E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E3219C6A-C8EB-4A23-B623-593410B2CC92}" type="presOf" srcId="{7FE34701-DF45-47C8-9CA3-C79869029A03}" destId="{363DFFBF-769F-495C-AFBC-89B1B7A2348F}" srcOrd="0" destOrd="0" presId="urn:microsoft.com/office/officeart/2005/8/layout/radial4"/>
    <dgm:cxn modelId="{EB09ECAB-90EF-4822-849F-A0728D588861}" type="presOf" srcId="{3B567ABF-2423-4FD9-88E2-6DF32EB6F1B8}" destId="{F94A0A86-5944-44E0-9261-488D9EBD48F0}" srcOrd="0" destOrd="0" presId="urn:microsoft.com/office/officeart/2005/8/layout/radial4"/>
    <dgm:cxn modelId="{A1D34224-8612-4B5A-AB43-BD8F26B97593}" type="presOf" srcId="{360473FE-6F1E-4956-BEC1-C146975131EB}" destId="{CBA3B86F-BCF3-40D1-BC54-6843D98CE38B}" srcOrd="0" destOrd="0" presId="urn:microsoft.com/office/officeart/2005/8/layout/radial4"/>
    <dgm:cxn modelId="{352A19FA-FE05-443A-A35D-5705FF2AAEE6}" type="presOf" srcId="{64238E24-287E-41B3-9F51-CFDB56BC1542}" destId="{F1DBB131-3A8A-40B9-B5FA-B41644C77BF2}" srcOrd="0" destOrd="0" presId="urn:microsoft.com/office/officeart/2005/8/layout/radial4"/>
    <dgm:cxn modelId="{0E23CBEC-6151-4C5D-95D6-81478F55D5A6}" srcId="{F6D2DDD2-363D-4944-8FB9-132716BA4F50}" destId="{7FE34701-DF45-47C8-9CA3-C79869029A03}" srcOrd="1" destOrd="0" parTransId="{64238E24-287E-41B3-9F51-CFDB56BC1542}" sibTransId="{85F8B22C-643D-4CFB-B8AC-B772C808111D}"/>
    <dgm:cxn modelId="{A896CE19-4037-4316-A074-1B43B03309D6}" srcId="{F6D2DDD2-363D-4944-8FB9-132716BA4F50}" destId="{9B99B668-B1B5-4C27-BFAA-2F007D1D7C1D}" srcOrd="0" destOrd="0" parTransId="{366CD87A-4DAE-448C-AD01-7B2F1D9B79B8}" sibTransId="{8CB6B480-FC59-471E-AABF-65FE2B8E7CD6}"/>
    <dgm:cxn modelId="{38500986-B862-4726-A146-907D6FF6685F}" srcId="{3B567ABF-2423-4FD9-88E2-6DF32EB6F1B8}" destId="{F6D2DDD2-363D-4944-8FB9-132716BA4F50}" srcOrd="0" destOrd="0" parTransId="{3E595605-913D-4957-8522-92AE48F2F5FE}" sibTransId="{A0C7983C-4FAD-4C09-B2EC-26E63F41A8FE}"/>
    <dgm:cxn modelId="{A099ABE2-224A-417F-9D43-495F421A0933}" type="presOf" srcId="{9B99B668-B1B5-4C27-BFAA-2F007D1D7C1D}" destId="{04A29054-0610-4F3F-AEF2-D9EF71BBC63D}" srcOrd="0" destOrd="0" presId="urn:microsoft.com/office/officeart/2005/8/layout/radial4"/>
    <dgm:cxn modelId="{F43AA7C5-18C6-4F67-A341-A784FB4AD07B}" type="presOf" srcId="{F6D2DDD2-363D-4944-8FB9-132716BA4F50}" destId="{DFE9F694-8387-45E5-8C5A-ECCDC34318CA}" srcOrd="0" destOrd="0" presId="urn:microsoft.com/office/officeart/2005/8/layout/radial4"/>
    <dgm:cxn modelId="{9E692406-0E4B-4F31-B7A1-38A28010D97D}" srcId="{F6D2DDD2-363D-4944-8FB9-132716BA4F50}" destId="{360473FE-6F1E-4956-BEC1-C146975131EB}" srcOrd="2" destOrd="0" parTransId="{A7BDBAAF-C297-4D78-8420-2CCBCC3D9B2E}" sibTransId="{6AECFA12-5B22-44A8-A8A2-BC7CC4C7447C}"/>
    <dgm:cxn modelId="{C8C0F8F9-2F8C-49CD-8857-94CDAB5ED0BB}" type="presOf" srcId="{A7BDBAAF-C297-4D78-8420-2CCBCC3D9B2E}" destId="{07A02BD9-F481-4151-AC6A-1FE1EDCB6BFB}" srcOrd="0" destOrd="0" presId="urn:microsoft.com/office/officeart/2005/8/layout/radial4"/>
    <dgm:cxn modelId="{055BD538-FE7B-4002-A3B6-70D781C2C762}" type="presOf" srcId="{366CD87A-4DAE-448C-AD01-7B2F1D9B79B8}" destId="{F80A01B4-D126-4FD8-AD32-C1E89F279C71}" srcOrd="0" destOrd="0" presId="urn:microsoft.com/office/officeart/2005/8/layout/radial4"/>
    <dgm:cxn modelId="{04C0AD79-C092-437B-B08F-71AFF9C16D59}" type="presParOf" srcId="{F94A0A86-5944-44E0-9261-488D9EBD48F0}" destId="{DFE9F694-8387-45E5-8C5A-ECCDC34318CA}" srcOrd="0" destOrd="0" presId="urn:microsoft.com/office/officeart/2005/8/layout/radial4"/>
    <dgm:cxn modelId="{55CAE037-EFA9-485A-9519-FF738CA1DC19}" type="presParOf" srcId="{F94A0A86-5944-44E0-9261-488D9EBD48F0}" destId="{F80A01B4-D126-4FD8-AD32-C1E89F279C71}" srcOrd="1" destOrd="0" presId="urn:microsoft.com/office/officeart/2005/8/layout/radial4"/>
    <dgm:cxn modelId="{F6E1B0F9-88DD-4642-B31C-038502996862}" type="presParOf" srcId="{F94A0A86-5944-44E0-9261-488D9EBD48F0}" destId="{04A29054-0610-4F3F-AEF2-D9EF71BBC63D}" srcOrd="2" destOrd="0" presId="urn:microsoft.com/office/officeart/2005/8/layout/radial4"/>
    <dgm:cxn modelId="{6F60240D-3E46-483F-8784-DC7AC3B48B1B}" type="presParOf" srcId="{F94A0A86-5944-44E0-9261-488D9EBD48F0}" destId="{F1DBB131-3A8A-40B9-B5FA-B41644C77BF2}" srcOrd="3" destOrd="0" presId="urn:microsoft.com/office/officeart/2005/8/layout/radial4"/>
    <dgm:cxn modelId="{74804695-29F5-4109-BD68-5BCE8B50105C}" type="presParOf" srcId="{F94A0A86-5944-44E0-9261-488D9EBD48F0}" destId="{363DFFBF-769F-495C-AFBC-89B1B7A2348F}" srcOrd="4" destOrd="0" presId="urn:microsoft.com/office/officeart/2005/8/layout/radial4"/>
    <dgm:cxn modelId="{10B2235F-C593-499B-B9BA-AF1E97DABA73}" type="presParOf" srcId="{F94A0A86-5944-44E0-9261-488D9EBD48F0}" destId="{07A02BD9-F481-4151-AC6A-1FE1EDCB6BFB}" srcOrd="5" destOrd="0" presId="urn:microsoft.com/office/officeart/2005/8/layout/radial4"/>
    <dgm:cxn modelId="{BEA9782F-4037-42EC-92A6-9C2FA796BAC4}" type="presParOf" srcId="{F94A0A86-5944-44E0-9261-488D9EBD48F0}" destId="{CBA3B86F-BCF3-40D1-BC54-6843D98CE38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567ABF-2423-4FD9-88E2-6DF32EB6F1B8}" type="doc">
      <dgm:prSet loTypeId="urn:microsoft.com/office/officeart/2005/8/layout/radial4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6D2DDD2-363D-4944-8FB9-132716BA4F50}">
      <dgm:prSet phldrT="[Text]"/>
      <dgm:spPr/>
      <dgm:t>
        <a:bodyPr/>
        <a:lstStyle/>
        <a:p>
          <a:r>
            <a:rPr lang="en-US" b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12:18</a:t>
          </a:r>
          <a:endParaRPr 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595605-913D-4957-8522-92AE48F2F5FE}" type="parTrans" cxnId="{38500986-B862-4726-A146-907D6FF6685F}">
      <dgm:prSet/>
      <dgm:spPr/>
      <dgm:t>
        <a:bodyPr/>
        <a:lstStyle/>
        <a:p>
          <a:endParaRPr lang="en-US"/>
        </a:p>
      </dgm:t>
    </dgm:pt>
    <dgm:pt modelId="{A0C7983C-4FAD-4C09-B2EC-26E63F41A8FE}" type="sibTrans" cxnId="{38500986-B862-4726-A146-907D6FF6685F}">
      <dgm:prSet/>
      <dgm:spPr/>
      <dgm:t>
        <a:bodyPr/>
        <a:lstStyle/>
        <a:p>
          <a:endParaRPr lang="en-US"/>
        </a:p>
      </dgm:t>
    </dgm:pt>
    <dgm:pt modelId="{9B99B668-B1B5-4C27-BFAA-2F007D1D7C1D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12:15-16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6CD87A-4DAE-448C-AD01-7B2F1D9B79B8}" type="parTrans" cxnId="{A896CE19-4037-4316-A074-1B43B03309D6}">
      <dgm:prSet/>
      <dgm:spPr/>
      <dgm:t>
        <a:bodyPr/>
        <a:lstStyle/>
        <a:p>
          <a:endParaRPr lang="en-US"/>
        </a:p>
      </dgm:t>
    </dgm:pt>
    <dgm:pt modelId="{8CB6B480-FC59-471E-AABF-65FE2B8E7CD6}" type="sibTrans" cxnId="{A896CE19-4037-4316-A074-1B43B03309D6}">
      <dgm:prSet/>
      <dgm:spPr/>
      <dgm:t>
        <a:bodyPr/>
        <a:lstStyle/>
        <a:p>
          <a:endParaRPr lang="en-US"/>
        </a:p>
      </dgm:t>
    </dgm:pt>
    <dgm:pt modelId="{7FE34701-DF45-47C8-9CA3-C79869029A03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13:6-7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238E24-287E-41B3-9F51-CFDB56BC1542}" type="parTrans" cxnId="{0E23CBEC-6151-4C5D-95D6-81478F55D5A6}">
      <dgm:prSet/>
      <dgm:spPr/>
      <dgm:t>
        <a:bodyPr/>
        <a:lstStyle/>
        <a:p>
          <a:endParaRPr lang="en-US"/>
        </a:p>
      </dgm:t>
    </dgm:pt>
    <dgm:pt modelId="{85F8B22C-643D-4CFB-B8AC-B772C808111D}" type="sibTrans" cxnId="{0E23CBEC-6151-4C5D-95D6-81478F55D5A6}">
      <dgm:prSet/>
      <dgm:spPr/>
      <dgm:t>
        <a:bodyPr/>
        <a:lstStyle/>
        <a:p>
          <a:endParaRPr lang="en-US"/>
        </a:p>
      </dgm:t>
    </dgm:pt>
    <dgm:pt modelId="{360473FE-6F1E-4956-BEC1-C146975131EB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 23:5-8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BDBAAF-C297-4D78-8420-2CCBCC3D9B2E}" type="parTrans" cxnId="{9E692406-0E4B-4F31-B7A1-38A28010D97D}">
      <dgm:prSet/>
      <dgm:spPr/>
      <dgm:t>
        <a:bodyPr/>
        <a:lstStyle/>
        <a:p>
          <a:endParaRPr lang="en-US"/>
        </a:p>
      </dgm:t>
    </dgm:pt>
    <dgm:pt modelId="{6AECFA12-5B22-44A8-A8A2-BC7CC4C7447C}" type="sibTrans" cxnId="{9E692406-0E4B-4F31-B7A1-38A28010D97D}">
      <dgm:prSet/>
      <dgm:spPr/>
      <dgm:t>
        <a:bodyPr/>
        <a:lstStyle/>
        <a:p>
          <a:endParaRPr lang="en-US"/>
        </a:p>
      </dgm:t>
    </dgm:pt>
    <dgm:pt modelId="{F94A0A86-5944-44E0-9261-488D9EBD48F0}" type="pres">
      <dgm:prSet presAssocID="{3B567ABF-2423-4FD9-88E2-6DF32EB6F1B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DFE9F694-8387-45E5-8C5A-ECCDC34318CA}" type="pres">
      <dgm:prSet presAssocID="{F6D2DDD2-363D-4944-8FB9-132716BA4F50}" presName="centerShape" presStyleLbl="node0" presStyleIdx="0" presStyleCnt="1"/>
      <dgm:spPr/>
      <dgm:t>
        <a:bodyPr/>
        <a:lstStyle/>
        <a:p>
          <a:endParaRPr lang="en-CA"/>
        </a:p>
      </dgm:t>
    </dgm:pt>
    <dgm:pt modelId="{F80A01B4-D126-4FD8-AD32-C1E89F279C71}" type="pres">
      <dgm:prSet presAssocID="{366CD87A-4DAE-448C-AD01-7B2F1D9B79B8}" presName="parTrans" presStyleLbl="bgSibTrans2D1" presStyleIdx="0" presStyleCnt="3"/>
      <dgm:spPr/>
      <dgm:t>
        <a:bodyPr/>
        <a:lstStyle/>
        <a:p>
          <a:endParaRPr lang="en-CA"/>
        </a:p>
      </dgm:t>
    </dgm:pt>
    <dgm:pt modelId="{04A29054-0610-4F3F-AEF2-D9EF71BBC63D}" type="pres">
      <dgm:prSet presAssocID="{9B99B668-B1B5-4C27-BFAA-2F007D1D7C1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1DBB131-3A8A-40B9-B5FA-B41644C77BF2}" type="pres">
      <dgm:prSet presAssocID="{64238E24-287E-41B3-9F51-CFDB56BC1542}" presName="parTrans" presStyleLbl="bgSibTrans2D1" presStyleIdx="1" presStyleCnt="3"/>
      <dgm:spPr/>
      <dgm:t>
        <a:bodyPr/>
        <a:lstStyle/>
        <a:p>
          <a:endParaRPr lang="en-CA"/>
        </a:p>
      </dgm:t>
    </dgm:pt>
    <dgm:pt modelId="{363DFFBF-769F-495C-AFBC-89B1B7A2348F}" type="pres">
      <dgm:prSet presAssocID="{7FE34701-DF45-47C8-9CA3-C79869029A0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7A02BD9-F481-4151-AC6A-1FE1EDCB6BFB}" type="pres">
      <dgm:prSet presAssocID="{A7BDBAAF-C297-4D78-8420-2CCBCC3D9B2E}" presName="parTrans" presStyleLbl="bgSibTrans2D1" presStyleIdx="2" presStyleCnt="3"/>
      <dgm:spPr/>
      <dgm:t>
        <a:bodyPr/>
        <a:lstStyle/>
        <a:p>
          <a:endParaRPr lang="en-CA"/>
        </a:p>
      </dgm:t>
    </dgm:pt>
    <dgm:pt modelId="{CBA3B86F-BCF3-40D1-BC54-6843D98CE38B}" type="pres">
      <dgm:prSet presAssocID="{360473FE-6F1E-4956-BEC1-C146975131E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B924292A-EDDF-45F9-8B37-EB6A9C99669E}" type="presOf" srcId="{360473FE-6F1E-4956-BEC1-C146975131EB}" destId="{CBA3B86F-BCF3-40D1-BC54-6843D98CE38B}" srcOrd="0" destOrd="0" presId="urn:microsoft.com/office/officeart/2005/8/layout/radial4"/>
    <dgm:cxn modelId="{E5D24113-7295-4EE2-88D1-97175E1E67E5}" type="presOf" srcId="{366CD87A-4DAE-448C-AD01-7B2F1D9B79B8}" destId="{F80A01B4-D126-4FD8-AD32-C1E89F279C71}" srcOrd="0" destOrd="0" presId="urn:microsoft.com/office/officeart/2005/8/layout/radial4"/>
    <dgm:cxn modelId="{B32BEDA8-12FD-4FD7-970A-25449DBFAB05}" type="presOf" srcId="{A7BDBAAF-C297-4D78-8420-2CCBCC3D9B2E}" destId="{07A02BD9-F481-4151-AC6A-1FE1EDCB6BFB}" srcOrd="0" destOrd="0" presId="urn:microsoft.com/office/officeart/2005/8/layout/radial4"/>
    <dgm:cxn modelId="{10FFC787-881A-44A6-8A05-E1BFC9C47C00}" type="presOf" srcId="{7FE34701-DF45-47C8-9CA3-C79869029A03}" destId="{363DFFBF-769F-495C-AFBC-89B1B7A2348F}" srcOrd="0" destOrd="0" presId="urn:microsoft.com/office/officeart/2005/8/layout/radial4"/>
    <dgm:cxn modelId="{EB8D5910-0B46-49F8-84E2-21E246FFEFB6}" type="presOf" srcId="{9B99B668-B1B5-4C27-BFAA-2F007D1D7C1D}" destId="{04A29054-0610-4F3F-AEF2-D9EF71BBC63D}" srcOrd="0" destOrd="0" presId="urn:microsoft.com/office/officeart/2005/8/layout/radial4"/>
    <dgm:cxn modelId="{A896CE19-4037-4316-A074-1B43B03309D6}" srcId="{F6D2DDD2-363D-4944-8FB9-132716BA4F50}" destId="{9B99B668-B1B5-4C27-BFAA-2F007D1D7C1D}" srcOrd="0" destOrd="0" parTransId="{366CD87A-4DAE-448C-AD01-7B2F1D9B79B8}" sibTransId="{8CB6B480-FC59-471E-AABF-65FE2B8E7CD6}"/>
    <dgm:cxn modelId="{0E23CBEC-6151-4C5D-95D6-81478F55D5A6}" srcId="{F6D2DDD2-363D-4944-8FB9-132716BA4F50}" destId="{7FE34701-DF45-47C8-9CA3-C79869029A03}" srcOrd="1" destOrd="0" parTransId="{64238E24-287E-41B3-9F51-CFDB56BC1542}" sibTransId="{85F8B22C-643D-4CFB-B8AC-B772C808111D}"/>
    <dgm:cxn modelId="{38500986-B862-4726-A146-907D6FF6685F}" srcId="{3B567ABF-2423-4FD9-88E2-6DF32EB6F1B8}" destId="{F6D2DDD2-363D-4944-8FB9-132716BA4F50}" srcOrd="0" destOrd="0" parTransId="{3E595605-913D-4957-8522-92AE48F2F5FE}" sibTransId="{A0C7983C-4FAD-4C09-B2EC-26E63F41A8FE}"/>
    <dgm:cxn modelId="{710342F0-994E-43AE-BDBF-3201D7DA98EC}" type="presOf" srcId="{64238E24-287E-41B3-9F51-CFDB56BC1542}" destId="{F1DBB131-3A8A-40B9-B5FA-B41644C77BF2}" srcOrd="0" destOrd="0" presId="urn:microsoft.com/office/officeart/2005/8/layout/radial4"/>
    <dgm:cxn modelId="{29972459-DD45-403D-8C06-E217382414F7}" type="presOf" srcId="{3B567ABF-2423-4FD9-88E2-6DF32EB6F1B8}" destId="{F94A0A86-5944-44E0-9261-488D9EBD48F0}" srcOrd="0" destOrd="0" presId="urn:microsoft.com/office/officeart/2005/8/layout/radial4"/>
    <dgm:cxn modelId="{9E692406-0E4B-4F31-B7A1-38A28010D97D}" srcId="{F6D2DDD2-363D-4944-8FB9-132716BA4F50}" destId="{360473FE-6F1E-4956-BEC1-C146975131EB}" srcOrd="2" destOrd="0" parTransId="{A7BDBAAF-C297-4D78-8420-2CCBCC3D9B2E}" sibTransId="{6AECFA12-5B22-44A8-A8A2-BC7CC4C7447C}"/>
    <dgm:cxn modelId="{710BAA4B-973D-459A-B7AC-E73FA1E1D102}" type="presOf" srcId="{F6D2DDD2-363D-4944-8FB9-132716BA4F50}" destId="{DFE9F694-8387-45E5-8C5A-ECCDC34318CA}" srcOrd="0" destOrd="0" presId="urn:microsoft.com/office/officeart/2005/8/layout/radial4"/>
    <dgm:cxn modelId="{C40DC118-DD61-460C-A3FA-4DA4826825EB}" type="presParOf" srcId="{F94A0A86-5944-44E0-9261-488D9EBD48F0}" destId="{DFE9F694-8387-45E5-8C5A-ECCDC34318CA}" srcOrd="0" destOrd="0" presId="urn:microsoft.com/office/officeart/2005/8/layout/radial4"/>
    <dgm:cxn modelId="{66FF7A86-938E-46DB-A76B-F2DCB92A1BCB}" type="presParOf" srcId="{F94A0A86-5944-44E0-9261-488D9EBD48F0}" destId="{F80A01B4-D126-4FD8-AD32-C1E89F279C71}" srcOrd="1" destOrd="0" presId="urn:microsoft.com/office/officeart/2005/8/layout/radial4"/>
    <dgm:cxn modelId="{8CA7537F-B0D5-4D40-AB48-24E0E5705C88}" type="presParOf" srcId="{F94A0A86-5944-44E0-9261-488D9EBD48F0}" destId="{04A29054-0610-4F3F-AEF2-D9EF71BBC63D}" srcOrd="2" destOrd="0" presId="urn:microsoft.com/office/officeart/2005/8/layout/radial4"/>
    <dgm:cxn modelId="{3F973DBC-F8AB-4F84-AE42-E25D763C1DAC}" type="presParOf" srcId="{F94A0A86-5944-44E0-9261-488D9EBD48F0}" destId="{F1DBB131-3A8A-40B9-B5FA-B41644C77BF2}" srcOrd="3" destOrd="0" presId="urn:microsoft.com/office/officeart/2005/8/layout/radial4"/>
    <dgm:cxn modelId="{BA8090CD-BCD5-480C-85BE-9749EEE43BBE}" type="presParOf" srcId="{F94A0A86-5944-44E0-9261-488D9EBD48F0}" destId="{363DFFBF-769F-495C-AFBC-89B1B7A2348F}" srcOrd="4" destOrd="0" presId="urn:microsoft.com/office/officeart/2005/8/layout/radial4"/>
    <dgm:cxn modelId="{0E48A7F8-AE48-4F81-93E7-A30929709FDB}" type="presParOf" srcId="{F94A0A86-5944-44E0-9261-488D9EBD48F0}" destId="{07A02BD9-F481-4151-AC6A-1FE1EDCB6BFB}" srcOrd="5" destOrd="0" presId="urn:microsoft.com/office/officeart/2005/8/layout/radial4"/>
    <dgm:cxn modelId="{7482EF6E-8950-4C45-BA48-8E539735BD91}" type="presParOf" srcId="{F94A0A86-5944-44E0-9261-488D9EBD48F0}" destId="{CBA3B86F-BCF3-40D1-BC54-6843D98CE38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567ABF-2423-4FD9-88E2-6DF32EB6F1B8}" type="doc">
      <dgm:prSet loTypeId="urn:microsoft.com/office/officeart/2005/8/layout/radial4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6D2DDD2-363D-4944-8FB9-132716BA4F50}">
      <dgm:prSet phldrT="[Text]"/>
      <dgm:spPr/>
      <dgm:t>
        <a:bodyPr/>
        <a:lstStyle/>
        <a:p>
          <a:r>
            <a:rPr lang="en-US" b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12:18</a:t>
          </a:r>
          <a:endParaRPr 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595605-913D-4957-8522-92AE48F2F5FE}" type="parTrans" cxnId="{38500986-B862-4726-A146-907D6FF6685F}">
      <dgm:prSet/>
      <dgm:spPr/>
      <dgm:t>
        <a:bodyPr/>
        <a:lstStyle/>
        <a:p>
          <a:endParaRPr lang="en-US"/>
        </a:p>
      </dgm:t>
    </dgm:pt>
    <dgm:pt modelId="{A0C7983C-4FAD-4C09-B2EC-26E63F41A8FE}" type="sibTrans" cxnId="{38500986-B862-4726-A146-907D6FF6685F}">
      <dgm:prSet/>
      <dgm:spPr/>
      <dgm:t>
        <a:bodyPr/>
        <a:lstStyle/>
        <a:p>
          <a:endParaRPr lang="en-US"/>
        </a:p>
      </dgm:t>
    </dgm:pt>
    <dgm:pt modelId="{9B99B668-B1B5-4C27-BFAA-2F007D1D7C1D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12:15-16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6CD87A-4DAE-448C-AD01-7B2F1D9B79B8}" type="parTrans" cxnId="{A896CE19-4037-4316-A074-1B43B03309D6}">
      <dgm:prSet/>
      <dgm:spPr/>
      <dgm:t>
        <a:bodyPr/>
        <a:lstStyle/>
        <a:p>
          <a:endParaRPr lang="en-US"/>
        </a:p>
      </dgm:t>
    </dgm:pt>
    <dgm:pt modelId="{8CB6B480-FC59-471E-AABF-65FE2B8E7CD6}" type="sibTrans" cxnId="{A896CE19-4037-4316-A074-1B43B03309D6}">
      <dgm:prSet/>
      <dgm:spPr/>
      <dgm:t>
        <a:bodyPr/>
        <a:lstStyle/>
        <a:p>
          <a:endParaRPr lang="en-US"/>
        </a:p>
      </dgm:t>
    </dgm:pt>
    <dgm:pt modelId="{7FE34701-DF45-47C8-9CA3-C79869029A03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13:6-7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238E24-287E-41B3-9F51-CFDB56BC1542}" type="parTrans" cxnId="{0E23CBEC-6151-4C5D-95D6-81478F55D5A6}">
      <dgm:prSet/>
      <dgm:spPr/>
      <dgm:t>
        <a:bodyPr/>
        <a:lstStyle/>
        <a:p>
          <a:endParaRPr lang="en-US"/>
        </a:p>
      </dgm:t>
    </dgm:pt>
    <dgm:pt modelId="{85F8B22C-643D-4CFB-B8AC-B772C808111D}" type="sibTrans" cxnId="{0E23CBEC-6151-4C5D-95D6-81478F55D5A6}">
      <dgm:prSet/>
      <dgm:spPr/>
      <dgm:t>
        <a:bodyPr/>
        <a:lstStyle/>
        <a:p>
          <a:endParaRPr lang="en-US"/>
        </a:p>
      </dgm:t>
    </dgm:pt>
    <dgm:pt modelId="{360473FE-6F1E-4956-BEC1-C146975131EB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 23:5-8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BDBAAF-C297-4D78-8420-2CCBCC3D9B2E}" type="parTrans" cxnId="{9E692406-0E4B-4F31-B7A1-38A28010D97D}">
      <dgm:prSet/>
      <dgm:spPr/>
      <dgm:t>
        <a:bodyPr/>
        <a:lstStyle/>
        <a:p>
          <a:endParaRPr lang="en-US"/>
        </a:p>
      </dgm:t>
    </dgm:pt>
    <dgm:pt modelId="{6AECFA12-5B22-44A8-A8A2-BC7CC4C7447C}" type="sibTrans" cxnId="{9E692406-0E4B-4F31-B7A1-38A28010D97D}">
      <dgm:prSet/>
      <dgm:spPr/>
      <dgm:t>
        <a:bodyPr/>
        <a:lstStyle/>
        <a:p>
          <a:endParaRPr lang="en-US"/>
        </a:p>
      </dgm:t>
    </dgm:pt>
    <dgm:pt modelId="{F94A0A86-5944-44E0-9261-488D9EBD48F0}" type="pres">
      <dgm:prSet presAssocID="{3B567ABF-2423-4FD9-88E2-6DF32EB6F1B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DFE9F694-8387-45E5-8C5A-ECCDC34318CA}" type="pres">
      <dgm:prSet presAssocID="{F6D2DDD2-363D-4944-8FB9-132716BA4F50}" presName="centerShape" presStyleLbl="node0" presStyleIdx="0" presStyleCnt="1"/>
      <dgm:spPr/>
      <dgm:t>
        <a:bodyPr/>
        <a:lstStyle/>
        <a:p>
          <a:endParaRPr lang="en-CA"/>
        </a:p>
      </dgm:t>
    </dgm:pt>
    <dgm:pt modelId="{F80A01B4-D126-4FD8-AD32-C1E89F279C71}" type="pres">
      <dgm:prSet presAssocID="{366CD87A-4DAE-448C-AD01-7B2F1D9B79B8}" presName="parTrans" presStyleLbl="bgSibTrans2D1" presStyleIdx="0" presStyleCnt="3"/>
      <dgm:spPr/>
      <dgm:t>
        <a:bodyPr/>
        <a:lstStyle/>
        <a:p>
          <a:endParaRPr lang="en-CA"/>
        </a:p>
      </dgm:t>
    </dgm:pt>
    <dgm:pt modelId="{04A29054-0610-4F3F-AEF2-D9EF71BBC63D}" type="pres">
      <dgm:prSet presAssocID="{9B99B668-B1B5-4C27-BFAA-2F007D1D7C1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1DBB131-3A8A-40B9-B5FA-B41644C77BF2}" type="pres">
      <dgm:prSet presAssocID="{64238E24-287E-41B3-9F51-CFDB56BC1542}" presName="parTrans" presStyleLbl="bgSibTrans2D1" presStyleIdx="1" presStyleCnt="3"/>
      <dgm:spPr/>
      <dgm:t>
        <a:bodyPr/>
        <a:lstStyle/>
        <a:p>
          <a:endParaRPr lang="en-CA"/>
        </a:p>
      </dgm:t>
    </dgm:pt>
    <dgm:pt modelId="{363DFFBF-769F-495C-AFBC-89B1B7A2348F}" type="pres">
      <dgm:prSet presAssocID="{7FE34701-DF45-47C8-9CA3-C79869029A0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7A02BD9-F481-4151-AC6A-1FE1EDCB6BFB}" type="pres">
      <dgm:prSet presAssocID="{A7BDBAAF-C297-4D78-8420-2CCBCC3D9B2E}" presName="parTrans" presStyleLbl="bgSibTrans2D1" presStyleIdx="2" presStyleCnt="3"/>
      <dgm:spPr/>
      <dgm:t>
        <a:bodyPr/>
        <a:lstStyle/>
        <a:p>
          <a:endParaRPr lang="en-CA"/>
        </a:p>
      </dgm:t>
    </dgm:pt>
    <dgm:pt modelId="{CBA3B86F-BCF3-40D1-BC54-6843D98CE38B}" type="pres">
      <dgm:prSet presAssocID="{360473FE-6F1E-4956-BEC1-C146975131E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91F91914-660F-4323-BBA0-A57A8CAC5103}" type="presOf" srcId="{360473FE-6F1E-4956-BEC1-C146975131EB}" destId="{CBA3B86F-BCF3-40D1-BC54-6843D98CE38B}" srcOrd="0" destOrd="0" presId="urn:microsoft.com/office/officeart/2005/8/layout/radial4"/>
    <dgm:cxn modelId="{452B8BA1-3697-41FD-B28C-6489F13C67CC}" type="presOf" srcId="{7FE34701-DF45-47C8-9CA3-C79869029A03}" destId="{363DFFBF-769F-495C-AFBC-89B1B7A2348F}" srcOrd="0" destOrd="0" presId="urn:microsoft.com/office/officeart/2005/8/layout/radial4"/>
    <dgm:cxn modelId="{B0E94B73-F960-46ED-AD79-B39072552B5B}" type="presOf" srcId="{64238E24-287E-41B3-9F51-CFDB56BC1542}" destId="{F1DBB131-3A8A-40B9-B5FA-B41644C77BF2}" srcOrd="0" destOrd="0" presId="urn:microsoft.com/office/officeart/2005/8/layout/radial4"/>
    <dgm:cxn modelId="{A608AC84-63EE-4517-9F5B-F4742F087A16}" type="presOf" srcId="{3B567ABF-2423-4FD9-88E2-6DF32EB6F1B8}" destId="{F94A0A86-5944-44E0-9261-488D9EBD48F0}" srcOrd="0" destOrd="0" presId="urn:microsoft.com/office/officeart/2005/8/layout/radial4"/>
    <dgm:cxn modelId="{BD9A9DD3-5CE2-4432-A116-8991ED630251}" type="presOf" srcId="{A7BDBAAF-C297-4D78-8420-2CCBCC3D9B2E}" destId="{07A02BD9-F481-4151-AC6A-1FE1EDCB6BFB}" srcOrd="0" destOrd="0" presId="urn:microsoft.com/office/officeart/2005/8/layout/radial4"/>
    <dgm:cxn modelId="{9E692406-0E4B-4F31-B7A1-38A28010D97D}" srcId="{F6D2DDD2-363D-4944-8FB9-132716BA4F50}" destId="{360473FE-6F1E-4956-BEC1-C146975131EB}" srcOrd="2" destOrd="0" parTransId="{A7BDBAAF-C297-4D78-8420-2CCBCC3D9B2E}" sibTransId="{6AECFA12-5B22-44A8-A8A2-BC7CC4C7447C}"/>
    <dgm:cxn modelId="{A896CE19-4037-4316-A074-1B43B03309D6}" srcId="{F6D2DDD2-363D-4944-8FB9-132716BA4F50}" destId="{9B99B668-B1B5-4C27-BFAA-2F007D1D7C1D}" srcOrd="0" destOrd="0" parTransId="{366CD87A-4DAE-448C-AD01-7B2F1D9B79B8}" sibTransId="{8CB6B480-FC59-471E-AABF-65FE2B8E7CD6}"/>
    <dgm:cxn modelId="{38500986-B862-4726-A146-907D6FF6685F}" srcId="{3B567ABF-2423-4FD9-88E2-6DF32EB6F1B8}" destId="{F6D2DDD2-363D-4944-8FB9-132716BA4F50}" srcOrd="0" destOrd="0" parTransId="{3E595605-913D-4957-8522-92AE48F2F5FE}" sibTransId="{A0C7983C-4FAD-4C09-B2EC-26E63F41A8FE}"/>
    <dgm:cxn modelId="{89D5866B-6EBA-4A1D-B0A9-DBB780459EEF}" type="presOf" srcId="{366CD87A-4DAE-448C-AD01-7B2F1D9B79B8}" destId="{F80A01B4-D126-4FD8-AD32-C1E89F279C71}" srcOrd="0" destOrd="0" presId="urn:microsoft.com/office/officeart/2005/8/layout/radial4"/>
    <dgm:cxn modelId="{9A4319B0-F937-4027-9FF0-1EA4E2935CD2}" type="presOf" srcId="{9B99B668-B1B5-4C27-BFAA-2F007D1D7C1D}" destId="{04A29054-0610-4F3F-AEF2-D9EF71BBC63D}" srcOrd="0" destOrd="0" presId="urn:microsoft.com/office/officeart/2005/8/layout/radial4"/>
    <dgm:cxn modelId="{B7EB18D1-DCBD-47C8-BA06-2885161EEEFC}" type="presOf" srcId="{F6D2DDD2-363D-4944-8FB9-132716BA4F50}" destId="{DFE9F694-8387-45E5-8C5A-ECCDC34318CA}" srcOrd="0" destOrd="0" presId="urn:microsoft.com/office/officeart/2005/8/layout/radial4"/>
    <dgm:cxn modelId="{0E23CBEC-6151-4C5D-95D6-81478F55D5A6}" srcId="{F6D2DDD2-363D-4944-8FB9-132716BA4F50}" destId="{7FE34701-DF45-47C8-9CA3-C79869029A03}" srcOrd="1" destOrd="0" parTransId="{64238E24-287E-41B3-9F51-CFDB56BC1542}" sibTransId="{85F8B22C-643D-4CFB-B8AC-B772C808111D}"/>
    <dgm:cxn modelId="{A167D122-DC50-45C2-8AE5-685DBAE6E01A}" type="presParOf" srcId="{F94A0A86-5944-44E0-9261-488D9EBD48F0}" destId="{DFE9F694-8387-45E5-8C5A-ECCDC34318CA}" srcOrd="0" destOrd="0" presId="urn:microsoft.com/office/officeart/2005/8/layout/radial4"/>
    <dgm:cxn modelId="{95721F4B-7BC3-4B88-B9B7-86F3E4D61CA3}" type="presParOf" srcId="{F94A0A86-5944-44E0-9261-488D9EBD48F0}" destId="{F80A01B4-D126-4FD8-AD32-C1E89F279C71}" srcOrd="1" destOrd="0" presId="urn:microsoft.com/office/officeart/2005/8/layout/radial4"/>
    <dgm:cxn modelId="{710202C5-AD46-4867-9806-499FE2DDD1E3}" type="presParOf" srcId="{F94A0A86-5944-44E0-9261-488D9EBD48F0}" destId="{04A29054-0610-4F3F-AEF2-D9EF71BBC63D}" srcOrd="2" destOrd="0" presId="urn:microsoft.com/office/officeart/2005/8/layout/radial4"/>
    <dgm:cxn modelId="{58FE5686-71EB-4D13-884D-8F9352E8C9B2}" type="presParOf" srcId="{F94A0A86-5944-44E0-9261-488D9EBD48F0}" destId="{F1DBB131-3A8A-40B9-B5FA-B41644C77BF2}" srcOrd="3" destOrd="0" presId="urn:microsoft.com/office/officeart/2005/8/layout/radial4"/>
    <dgm:cxn modelId="{1D2ACB79-9CA0-4347-B33E-E5A40A43DA45}" type="presParOf" srcId="{F94A0A86-5944-44E0-9261-488D9EBD48F0}" destId="{363DFFBF-769F-495C-AFBC-89B1B7A2348F}" srcOrd="4" destOrd="0" presId="urn:microsoft.com/office/officeart/2005/8/layout/radial4"/>
    <dgm:cxn modelId="{5417A642-1B8B-415C-AC48-4141784B1257}" type="presParOf" srcId="{F94A0A86-5944-44E0-9261-488D9EBD48F0}" destId="{07A02BD9-F481-4151-AC6A-1FE1EDCB6BFB}" srcOrd="5" destOrd="0" presId="urn:microsoft.com/office/officeart/2005/8/layout/radial4"/>
    <dgm:cxn modelId="{5934BBB5-BB72-4A12-83BF-1324354FF4CF}" type="presParOf" srcId="{F94A0A86-5944-44E0-9261-488D9EBD48F0}" destId="{CBA3B86F-BCF3-40D1-BC54-6843D98CE38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567ABF-2423-4FD9-88E2-6DF32EB6F1B8}" type="doc">
      <dgm:prSet loTypeId="urn:microsoft.com/office/officeart/2005/8/layout/radial4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6D2DDD2-363D-4944-8FB9-132716BA4F50}">
      <dgm:prSet phldrT="[Text]"/>
      <dgm:spPr/>
      <dgm:t>
        <a:bodyPr/>
        <a:lstStyle/>
        <a:p>
          <a:r>
            <a:rPr lang="en-US" b="1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12:18</a:t>
          </a:r>
          <a:endParaRPr lang="en-US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595605-913D-4957-8522-92AE48F2F5FE}" type="parTrans" cxnId="{38500986-B862-4726-A146-907D6FF6685F}">
      <dgm:prSet/>
      <dgm:spPr/>
      <dgm:t>
        <a:bodyPr/>
        <a:lstStyle/>
        <a:p>
          <a:endParaRPr lang="en-US"/>
        </a:p>
      </dgm:t>
    </dgm:pt>
    <dgm:pt modelId="{A0C7983C-4FAD-4C09-B2EC-26E63F41A8FE}" type="sibTrans" cxnId="{38500986-B862-4726-A146-907D6FF6685F}">
      <dgm:prSet/>
      <dgm:spPr/>
      <dgm:t>
        <a:bodyPr/>
        <a:lstStyle/>
        <a:p>
          <a:endParaRPr lang="en-US"/>
        </a:p>
      </dgm:t>
    </dgm:pt>
    <dgm:pt modelId="{9B99B668-B1B5-4C27-BFAA-2F007D1D7C1D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12:15-16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6CD87A-4DAE-448C-AD01-7B2F1D9B79B8}" type="parTrans" cxnId="{A896CE19-4037-4316-A074-1B43B03309D6}">
      <dgm:prSet/>
      <dgm:spPr/>
      <dgm:t>
        <a:bodyPr/>
        <a:lstStyle/>
        <a:p>
          <a:endParaRPr lang="en-US"/>
        </a:p>
      </dgm:t>
    </dgm:pt>
    <dgm:pt modelId="{8CB6B480-FC59-471E-AABF-65FE2B8E7CD6}" type="sibTrans" cxnId="{A896CE19-4037-4316-A074-1B43B03309D6}">
      <dgm:prSet/>
      <dgm:spPr/>
      <dgm:t>
        <a:bodyPr/>
        <a:lstStyle/>
        <a:p>
          <a:endParaRPr lang="en-US"/>
        </a:p>
      </dgm:t>
    </dgm:pt>
    <dgm:pt modelId="{7FE34701-DF45-47C8-9CA3-C79869029A03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13:6-7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238E24-287E-41B3-9F51-CFDB56BC1542}" type="parTrans" cxnId="{0E23CBEC-6151-4C5D-95D6-81478F55D5A6}">
      <dgm:prSet/>
      <dgm:spPr/>
      <dgm:t>
        <a:bodyPr/>
        <a:lstStyle/>
        <a:p>
          <a:endParaRPr lang="en-US"/>
        </a:p>
      </dgm:t>
    </dgm:pt>
    <dgm:pt modelId="{85F8B22C-643D-4CFB-B8AC-B772C808111D}" type="sibTrans" cxnId="{0E23CBEC-6151-4C5D-95D6-81478F55D5A6}">
      <dgm:prSet/>
      <dgm:spPr/>
      <dgm:t>
        <a:bodyPr/>
        <a:lstStyle/>
        <a:p>
          <a:endParaRPr lang="en-US"/>
        </a:p>
      </dgm:t>
    </dgm:pt>
    <dgm:pt modelId="{360473FE-6F1E-4956-BEC1-C146975131EB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 23:5-8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BDBAAF-C297-4D78-8420-2CCBCC3D9B2E}" type="parTrans" cxnId="{9E692406-0E4B-4F31-B7A1-38A28010D97D}">
      <dgm:prSet/>
      <dgm:spPr/>
      <dgm:t>
        <a:bodyPr/>
        <a:lstStyle/>
        <a:p>
          <a:endParaRPr lang="en-US"/>
        </a:p>
      </dgm:t>
    </dgm:pt>
    <dgm:pt modelId="{6AECFA12-5B22-44A8-A8A2-BC7CC4C7447C}" type="sibTrans" cxnId="{9E692406-0E4B-4F31-B7A1-38A28010D97D}">
      <dgm:prSet/>
      <dgm:spPr/>
      <dgm:t>
        <a:bodyPr/>
        <a:lstStyle/>
        <a:p>
          <a:endParaRPr lang="en-US"/>
        </a:p>
      </dgm:t>
    </dgm:pt>
    <dgm:pt modelId="{F94A0A86-5944-44E0-9261-488D9EBD48F0}" type="pres">
      <dgm:prSet presAssocID="{3B567ABF-2423-4FD9-88E2-6DF32EB6F1B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DFE9F694-8387-45E5-8C5A-ECCDC34318CA}" type="pres">
      <dgm:prSet presAssocID="{F6D2DDD2-363D-4944-8FB9-132716BA4F50}" presName="centerShape" presStyleLbl="node0" presStyleIdx="0" presStyleCnt="1"/>
      <dgm:spPr/>
      <dgm:t>
        <a:bodyPr/>
        <a:lstStyle/>
        <a:p>
          <a:endParaRPr lang="en-CA"/>
        </a:p>
      </dgm:t>
    </dgm:pt>
    <dgm:pt modelId="{F80A01B4-D126-4FD8-AD32-C1E89F279C71}" type="pres">
      <dgm:prSet presAssocID="{366CD87A-4DAE-448C-AD01-7B2F1D9B79B8}" presName="parTrans" presStyleLbl="bgSibTrans2D1" presStyleIdx="0" presStyleCnt="3"/>
      <dgm:spPr/>
      <dgm:t>
        <a:bodyPr/>
        <a:lstStyle/>
        <a:p>
          <a:endParaRPr lang="en-CA"/>
        </a:p>
      </dgm:t>
    </dgm:pt>
    <dgm:pt modelId="{04A29054-0610-4F3F-AEF2-D9EF71BBC63D}" type="pres">
      <dgm:prSet presAssocID="{9B99B668-B1B5-4C27-BFAA-2F007D1D7C1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1DBB131-3A8A-40B9-B5FA-B41644C77BF2}" type="pres">
      <dgm:prSet presAssocID="{64238E24-287E-41B3-9F51-CFDB56BC1542}" presName="parTrans" presStyleLbl="bgSibTrans2D1" presStyleIdx="1" presStyleCnt="3"/>
      <dgm:spPr/>
      <dgm:t>
        <a:bodyPr/>
        <a:lstStyle/>
        <a:p>
          <a:endParaRPr lang="en-CA"/>
        </a:p>
      </dgm:t>
    </dgm:pt>
    <dgm:pt modelId="{363DFFBF-769F-495C-AFBC-89B1B7A2348F}" type="pres">
      <dgm:prSet presAssocID="{7FE34701-DF45-47C8-9CA3-C79869029A0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7A02BD9-F481-4151-AC6A-1FE1EDCB6BFB}" type="pres">
      <dgm:prSet presAssocID="{A7BDBAAF-C297-4D78-8420-2CCBCC3D9B2E}" presName="parTrans" presStyleLbl="bgSibTrans2D1" presStyleIdx="2" presStyleCnt="3"/>
      <dgm:spPr/>
      <dgm:t>
        <a:bodyPr/>
        <a:lstStyle/>
        <a:p>
          <a:endParaRPr lang="en-CA"/>
        </a:p>
      </dgm:t>
    </dgm:pt>
    <dgm:pt modelId="{CBA3B86F-BCF3-40D1-BC54-6843D98CE38B}" type="pres">
      <dgm:prSet presAssocID="{360473FE-6F1E-4956-BEC1-C146975131E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38500986-B862-4726-A146-907D6FF6685F}" srcId="{3B567ABF-2423-4FD9-88E2-6DF32EB6F1B8}" destId="{F6D2DDD2-363D-4944-8FB9-132716BA4F50}" srcOrd="0" destOrd="0" parTransId="{3E595605-913D-4957-8522-92AE48F2F5FE}" sibTransId="{A0C7983C-4FAD-4C09-B2EC-26E63F41A8FE}"/>
    <dgm:cxn modelId="{61EFFB8C-B65E-4447-90A1-0A86A2D0A463}" type="presOf" srcId="{360473FE-6F1E-4956-BEC1-C146975131EB}" destId="{CBA3B86F-BCF3-40D1-BC54-6843D98CE38B}" srcOrd="0" destOrd="0" presId="urn:microsoft.com/office/officeart/2005/8/layout/radial4"/>
    <dgm:cxn modelId="{0062D977-AFAA-4A11-BF2A-03526F829715}" type="presOf" srcId="{366CD87A-4DAE-448C-AD01-7B2F1D9B79B8}" destId="{F80A01B4-D126-4FD8-AD32-C1E89F279C71}" srcOrd="0" destOrd="0" presId="urn:microsoft.com/office/officeart/2005/8/layout/radial4"/>
    <dgm:cxn modelId="{9E692406-0E4B-4F31-B7A1-38A28010D97D}" srcId="{F6D2DDD2-363D-4944-8FB9-132716BA4F50}" destId="{360473FE-6F1E-4956-BEC1-C146975131EB}" srcOrd="2" destOrd="0" parTransId="{A7BDBAAF-C297-4D78-8420-2CCBCC3D9B2E}" sibTransId="{6AECFA12-5B22-44A8-A8A2-BC7CC4C7447C}"/>
    <dgm:cxn modelId="{E43D99DB-3B2C-4E46-B1A3-3F986CB71CA6}" type="presOf" srcId="{64238E24-287E-41B3-9F51-CFDB56BC1542}" destId="{F1DBB131-3A8A-40B9-B5FA-B41644C77BF2}" srcOrd="0" destOrd="0" presId="urn:microsoft.com/office/officeart/2005/8/layout/radial4"/>
    <dgm:cxn modelId="{B2D59CC2-00E9-4518-81E0-A4170D5CFCEA}" type="presOf" srcId="{F6D2DDD2-363D-4944-8FB9-132716BA4F50}" destId="{DFE9F694-8387-45E5-8C5A-ECCDC34318CA}" srcOrd="0" destOrd="0" presId="urn:microsoft.com/office/officeart/2005/8/layout/radial4"/>
    <dgm:cxn modelId="{11783F51-CEB0-4999-9F56-97FA843D3B4C}" type="presOf" srcId="{7FE34701-DF45-47C8-9CA3-C79869029A03}" destId="{363DFFBF-769F-495C-AFBC-89B1B7A2348F}" srcOrd="0" destOrd="0" presId="urn:microsoft.com/office/officeart/2005/8/layout/radial4"/>
    <dgm:cxn modelId="{474DFFBF-D2D8-4EC6-A634-764240DD3A2D}" type="presOf" srcId="{A7BDBAAF-C297-4D78-8420-2CCBCC3D9B2E}" destId="{07A02BD9-F481-4151-AC6A-1FE1EDCB6BFB}" srcOrd="0" destOrd="0" presId="urn:microsoft.com/office/officeart/2005/8/layout/radial4"/>
    <dgm:cxn modelId="{FC3B9276-B8B4-4F9A-9E45-FE560D5B5A88}" type="presOf" srcId="{3B567ABF-2423-4FD9-88E2-6DF32EB6F1B8}" destId="{F94A0A86-5944-44E0-9261-488D9EBD48F0}" srcOrd="0" destOrd="0" presId="urn:microsoft.com/office/officeart/2005/8/layout/radial4"/>
    <dgm:cxn modelId="{A13CC9C0-4CC8-45E6-82CB-3EEE47C02165}" type="presOf" srcId="{9B99B668-B1B5-4C27-BFAA-2F007D1D7C1D}" destId="{04A29054-0610-4F3F-AEF2-D9EF71BBC63D}" srcOrd="0" destOrd="0" presId="urn:microsoft.com/office/officeart/2005/8/layout/radial4"/>
    <dgm:cxn modelId="{0E23CBEC-6151-4C5D-95D6-81478F55D5A6}" srcId="{F6D2DDD2-363D-4944-8FB9-132716BA4F50}" destId="{7FE34701-DF45-47C8-9CA3-C79869029A03}" srcOrd="1" destOrd="0" parTransId="{64238E24-287E-41B3-9F51-CFDB56BC1542}" sibTransId="{85F8B22C-643D-4CFB-B8AC-B772C808111D}"/>
    <dgm:cxn modelId="{A896CE19-4037-4316-A074-1B43B03309D6}" srcId="{F6D2DDD2-363D-4944-8FB9-132716BA4F50}" destId="{9B99B668-B1B5-4C27-BFAA-2F007D1D7C1D}" srcOrd="0" destOrd="0" parTransId="{366CD87A-4DAE-448C-AD01-7B2F1D9B79B8}" sibTransId="{8CB6B480-FC59-471E-AABF-65FE2B8E7CD6}"/>
    <dgm:cxn modelId="{CF95CBC4-7587-4AD7-BBF6-6F28705E9D8D}" type="presParOf" srcId="{F94A0A86-5944-44E0-9261-488D9EBD48F0}" destId="{DFE9F694-8387-45E5-8C5A-ECCDC34318CA}" srcOrd="0" destOrd="0" presId="urn:microsoft.com/office/officeart/2005/8/layout/radial4"/>
    <dgm:cxn modelId="{A26A74CE-6689-481F-BE27-F5E011C4ADF7}" type="presParOf" srcId="{F94A0A86-5944-44E0-9261-488D9EBD48F0}" destId="{F80A01B4-D126-4FD8-AD32-C1E89F279C71}" srcOrd="1" destOrd="0" presId="urn:microsoft.com/office/officeart/2005/8/layout/radial4"/>
    <dgm:cxn modelId="{0131C7DC-2233-4B6E-A95E-88601A0BB9E5}" type="presParOf" srcId="{F94A0A86-5944-44E0-9261-488D9EBD48F0}" destId="{04A29054-0610-4F3F-AEF2-D9EF71BBC63D}" srcOrd="2" destOrd="0" presId="urn:microsoft.com/office/officeart/2005/8/layout/radial4"/>
    <dgm:cxn modelId="{6BD1B612-ADBB-4A7A-B10F-1D70E61B8638}" type="presParOf" srcId="{F94A0A86-5944-44E0-9261-488D9EBD48F0}" destId="{F1DBB131-3A8A-40B9-B5FA-B41644C77BF2}" srcOrd="3" destOrd="0" presId="urn:microsoft.com/office/officeart/2005/8/layout/radial4"/>
    <dgm:cxn modelId="{F6644F99-5199-4432-9EDC-7D977E482566}" type="presParOf" srcId="{F94A0A86-5944-44E0-9261-488D9EBD48F0}" destId="{363DFFBF-769F-495C-AFBC-89B1B7A2348F}" srcOrd="4" destOrd="0" presId="urn:microsoft.com/office/officeart/2005/8/layout/radial4"/>
    <dgm:cxn modelId="{DA7874E4-E39F-4CDA-B84C-A6ACAEDC097A}" type="presParOf" srcId="{F94A0A86-5944-44E0-9261-488D9EBD48F0}" destId="{07A02BD9-F481-4151-AC6A-1FE1EDCB6BFB}" srcOrd="5" destOrd="0" presId="urn:microsoft.com/office/officeart/2005/8/layout/radial4"/>
    <dgm:cxn modelId="{F5D92CF3-875E-4D93-8F8A-9CFDA010866E}" type="presParOf" srcId="{F94A0A86-5944-44E0-9261-488D9EBD48F0}" destId="{CBA3B86F-BCF3-40D1-BC54-6843D98CE38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9F694-8387-45E5-8C5A-ECCDC34318CA}">
      <dsp:nvSpPr>
        <dsp:cNvPr id="0" name=""/>
        <dsp:cNvSpPr/>
      </dsp:nvSpPr>
      <dsp:spPr>
        <a:xfrm>
          <a:off x="4197393" y="2771891"/>
          <a:ext cx="2326551" cy="23265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b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53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12:18</a:t>
          </a:r>
          <a:endParaRPr lang="en-US" sz="53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38109" y="3112607"/>
        <a:ext cx="1645119" cy="1645119"/>
      </dsp:txXfrm>
    </dsp:sp>
    <dsp:sp modelId="{F80A01B4-D126-4FD8-AD32-C1E89F279C71}">
      <dsp:nvSpPr>
        <dsp:cNvPr id="0" name=""/>
        <dsp:cNvSpPr/>
      </dsp:nvSpPr>
      <dsp:spPr>
        <a:xfrm rot="12900000">
          <a:off x="2700907" y="2365514"/>
          <a:ext cx="1783086" cy="66306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29054-0610-4F3F-AEF2-D9EF71BBC63D}">
      <dsp:nvSpPr>
        <dsp:cNvPr id="0" name=""/>
        <dsp:cNvSpPr/>
      </dsp:nvSpPr>
      <dsp:spPr>
        <a:xfrm>
          <a:off x="1757029" y="1301589"/>
          <a:ext cx="2210223" cy="17681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4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12:15-16</a:t>
          </a:r>
          <a:endParaRPr lang="en-US" sz="4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08817" y="1353377"/>
        <a:ext cx="2106647" cy="1664603"/>
      </dsp:txXfrm>
    </dsp:sp>
    <dsp:sp modelId="{F1DBB131-3A8A-40B9-B5FA-B41644C77BF2}">
      <dsp:nvSpPr>
        <dsp:cNvPr id="0" name=""/>
        <dsp:cNvSpPr/>
      </dsp:nvSpPr>
      <dsp:spPr>
        <a:xfrm rot="16200000">
          <a:off x="4469126" y="1445037"/>
          <a:ext cx="1783086" cy="66306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DFFBF-769F-495C-AFBC-89B1B7A2348F}">
      <dsp:nvSpPr>
        <dsp:cNvPr id="0" name=""/>
        <dsp:cNvSpPr/>
      </dsp:nvSpPr>
      <dsp:spPr>
        <a:xfrm>
          <a:off x="4255557" y="938"/>
          <a:ext cx="2210223" cy="1768179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4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sz="4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4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13:6-7</a:t>
          </a:r>
          <a:endParaRPr lang="en-US" sz="4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07345" y="52726"/>
        <a:ext cx="2106647" cy="1664603"/>
      </dsp:txXfrm>
    </dsp:sp>
    <dsp:sp modelId="{07A02BD9-F481-4151-AC6A-1FE1EDCB6BFB}">
      <dsp:nvSpPr>
        <dsp:cNvPr id="0" name=""/>
        <dsp:cNvSpPr/>
      </dsp:nvSpPr>
      <dsp:spPr>
        <a:xfrm rot="19500000">
          <a:off x="6237345" y="2365514"/>
          <a:ext cx="1783086" cy="66306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3B86F-BCF3-40D1-BC54-6843D98CE38B}">
      <dsp:nvSpPr>
        <dsp:cNvPr id="0" name=""/>
        <dsp:cNvSpPr/>
      </dsp:nvSpPr>
      <dsp:spPr>
        <a:xfrm>
          <a:off x="6754085" y="1301589"/>
          <a:ext cx="2210223" cy="1768179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 23:5-8</a:t>
          </a:r>
          <a:endParaRPr lang="en-US" sz="4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05873" y="1353377"/>
        <a:ext cx="2106647" cy="1664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9F694-8387-45E5-8C5A-ECCDC34318CA}">
      <dsp:nvSpPr>
        <dsp:cNvPr id="0" name=""/>
        <dsp:cNvSpPr/>
      </dsp:nvSpPr>
      <dsp:spPr>
        <a:xfrm>
          <a:off x="4510318" y="2960048"/>
          <a:ext cx="2480636" cy="248063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b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57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12:18</a:t>
          </a:r>
          <a:endParaRPr lang="en-US" sz="57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73599" y="3323329"/>
        <a:ext cx="1754074" cy="1754074"/>
      </dsp:txXfrm>
    </dsp:sp>
    <dsp:sp modelId="{F80A01B4-D126-4FD8-AD32-C1E89F279C71}">
      <dsp:nvSpPr>
        <dsp:cNvPr id="0" name=""/>
        <dsp:cNvSpPr/>
      </dsp:nvSpPr>
      <dsp:spPr>
        <a:xfrm rot="12900000">
          <a:off x="2911006" y="2525513"/>
          <a:ext cx="1905059" cy="70698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29054-0610-4F3F-AEF2-D9EF71BBC63D}">
      <dsp:nvSpPr>
        <dsp:cNvPr id="0" name=""/>
        <dsp:cNvSpPr/>
      </dsp:nvSpPr>
      <dsp:spPr>
        <a:xfrm>
          <a:off x="1904967" y="1390014"/>
          <a:ext cx="2356604" cy="18852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25" tIns="85725" rIns="85725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12:15-16</a:t>
          </a:r>
          <a:endParaRPr lang="en-US" sz="4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60185" y="1445232"/>
        <a:ext cx="2246168" cy="1774847"/>
      </dsp:txXfrm>
    </dsp:sp>
    <dsp:sp modelId="{F1DBB131-3A8A-40B9-B5FA-B41644C77BF2}">
      <dsp:nvSpPr>
        <dsp:cNvPr id="0" name=""/>
        <dsp:cNvSpPr/>
      </dsp:nvSpPr>
      <dsp:spPr>
        <a:xfrm rot="16200000">
          <a:off x="4798107" y="1543151"/>
          <a:ext cx="1905059" cy="70698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DFFBF-769F-495C-AFBC-89B1B7A2348F}">
      <dsp:nvSpPr>
        <dsp:cNvPr id="0" name=""/>
        <dsp:cNvSpPr/>
      </dsp:nvSpPr>
      <dsp:spPr>
        <a:xfrm>
          <a:off x="4572334" y="1470"/>
          <a:ext cx="2356604" cy="1885283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25" tIns="85725" rIns="85725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13:6-7</a:t>
          </a:r>
          <a:endParaRPr lang="en-US" sz="4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27552" y="56688"/>
        <a:ext cx="2246168" cy="1774847"/>
      </dsp:txXfrm>
    </dsp:sp>
    <dsp:sp modelId="{07A02BD9-F481-4151-AC6A-1FE1EDCB6BFB}">
      <dsp:nvSpPr>
        <dsp:cNvPr id="0" name=""/>
        <dsp:cNvSpPr/>
      </dsp:nvSpPr>
      <dsp:spPr>
        <a:xfrm rot="19500000">
          <a:off x="6685207" y="2525513"/>
          <a:ext cx="1905059" cy="70698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3B86F-BCF3-40D1-BC54-6843D98CE38B}">
      <dsp:nvSpPr>
        <dsp:cNvPr id="0" name=""/>
        <dsp:cNvSpPr/>
      </dsp:nvSpPr>
      <dsp:spPr>
        <a:xfrm>
          <a:off x="7239701" y="1390014"/>
          <a:ext cx="2356604" cy="1885283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25" tIns="85725" rIns="85725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 23:5-8</a:t>
          </a:r>
          <a:endParaRPr lang="en-US" sz="4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94919" y="1445232"/>
        <a:ext cx="2246168" cy="17748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9F694-8387-45E5-8C5A-ECCDC34318CA}">
      <dsp:nvSpPr>
        <dsp:cNvPr id="0" name=""/>
        <dsp:cNvSpPr/>
      </dsp:nvSpPr>
      <dsp:spPr>
        <a:xfrm>
          <a:off x="4510318" y="2960048"/>
          <a:ext cx="2480636" cy="248063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b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57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12:18</a:t>
          </a:r>
          <a:endParaRPr lang="en-US" sz="57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73599" y="3323329"/>
        <a:ext cx="1754074" cy="1754074"/>
      </dsp:txXfrm>
    </dsp:sp>
    <dsp:sp modelId="{F80A01B4-D126-4FD8-AD32-C1E89F279C71}">
      <dsp:nvSpPr>
        <dsp:cNvPr id="0" name=""/>
        <dsp:cNvSpPr/>
      </dsp:nvSpPr>
      <dsp:spPr>
        <a:xfrm rot="12900000">
          <a:off x="2911006" y="2525513"/>
          <a:ext cx="1905059" cy="70698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29054-0610-4F3F-AEF2-D9EF71BBC63D}">
      <dsp:nvSpPr>
        <dsp:cNvPr id="0" name=""/>
        <dsp:cNvSpPr/>
      </dsp:nvSpPr>
      <dsp:spPr>
        <a:xfrm>
          <a:off x="1904967" y="1390014"/>
          <a:ext cx="2356604" cy="18852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25" tIns="85725" rIns="85725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12:15-16</a:t>
          </a:r>
          <a:endParaRPr lang="en-US" sz="4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60185" y="1445232"/>
        <a:ext cx="2246168" cy="1774847"/>
      </dsp:txXfrm>
    </dsp:sp>
    <dsp:sp modelId="{F1DBB131-3A8A-40B9-B5FA-B41644C77BF2}">
      <dsp:nvSpPr>
        <dsp:cNvPr id="0" name=""/>
        <dsp:cNvSpPr/>
      </dsp:nvSpPr>
      <dsp:spPr>
        <a:xfrm rot="16200000">
          <a:off x="4798107" y="1543151"/>
          <a:ext cx="1905059" cy="70698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DFFBF-769F-495C-AFBC-89B1B7A2348F}">
      <dsp:nvSpPr>
        <dsp:cNvPr id="0" name=""/>
        <dsp:cNvSpPr/>
      </dsp:nvSpPr>
      <dsp:spPr>
        <a:xfrm>
          <a:off x="4572334" y="1470"/>
          <a:ext cx="2356604" cy="1885283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25" tIns="85725" rIns="85725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13:6-7</a:t>
          </a:r>
          <a:endParaRPr lang="en-US" sz="4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27552" y="56688"/>
        <a:ext cx="2246168" cy="1774847"/>
      </dsp:txXfrm>
    </dsp:sp>
    <dsp:sp modelId="{07A02BD9-F481-4151-AC6A-1FE1EDCB6BFB}">
      <dsp:nvSpPr>
        <dsp:cNvPr id="0" name=""/>
        <dsp:cNvSpPr/>
      </dsp:nvSpPr>
      <dsp:spPr>
        <a:xfrm rot="19500000">
          <a:off x="6685207" y="2525513"/>
          <a:ext cx="1905059" cy="70698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3B86F-BCF3-40D1-BC54-6843D98CE38B}">
      <dsp:nvSpPr>
        <dsp:cNvPr id="0" name=""/>
        <dsp:cNvSpPr/>
      </dsp:nvSpPr>
      <dsp:spPr>
        <a:xfrm>
          <a:off x="7239701" y="1390014"/>
          <a:ext cx="2356604" cy="1885283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25" tIns="85725" rIns="85725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 23:5-8</a:t>
          </a:r>
          <a:endParaRPr lang="en-US" sz="4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94919" y="1445232"/>
        <a:ext cx="2246168" cy="1774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9F694-8387-45E5-8C5A-ECCDC34318CA}">
      <dsp:nvSpPr>
        <dsp:cNvPr id="0" name=""/>
        <dsp:cNvSpPr/>
      </dsp:nvSpPr>
      <dsp:spPr>
        <a:xfrm>
          <a:off x="4123873" y="2516327"/>
          <a:ext cx="2111380" cy="21113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48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12:18</a:t>
          </a:r>
          <a:endParaRPr lang="en-US" sz="4800" b="1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3077" y="2825531"/>
        <a:ext cx="1492972" cy="1492972"/>
      </dsp:txXfrm>
    </dsp:sp>
    <dsp:sp modelId="{F80A01B4-D126-4FD8-AD32-C1E89F279C71}">
      <dsp:nvSpPr>
        <dsp:cNvPr id="0" name=""/>
        <dsp:cNvSpPr/>
      </dsp:nvSpPr>
      <dsp:spPr>
        <a:xfrm rot="12900000">
          <a:off x="2765254" y="2147354"/>
          <a:ext cx="1618737" cy="601743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29054-0610-4F3F-AEF2-D9EF71BBC63D}">
      <dsp:nvSpPr>
        <dsp:cNvPr id="0" name=""/>
        <dsp:cNvSpPr/>
      </dsp:nvSpPr>
      <dsp:spPr>
        <a:xfrm>
          <a:off x="1908721" y="1181666"/>
          <a:ext cx="2005811" cy="16046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3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12:15-16</a:t>
          </a:r>
          <a:endParaRPr lang="en-US" sz="3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55720" y="1228665"/>
        <a:ext cx="1911813" cy="1510651"/>
      </dsp:txXfrm>
    </dsp:sp>
    <dsp:sp modelId="{F1DBB131-3A8A-40B9-B5FA-B41644C77BF2}">
      <dsp:nvSpPr>
        <dsp:cNvPr id="0" name=""/>
        <dsp:cNvSpPr/>
      </dsp:nvSpPr>
      <dsp:spPr>
        <a:xfrm rot="16200000">
          <a:off x="4370195" y="1311875"/>
          <a:ext cx="1618737" cy="601743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DFFBF-769F-495C-AFBC-89B1B7A2348F}">
      <dsp:nvSpPr>
        <dsp:cNvPr id="0" name=""/>
        <dsp:cNvSpPr/>
      </dsp:nvSpPr>
      <dsp:spPr>
        <a:xfrm>
          <a:off x="4176658" y="1053"/>
          <a:ext cx="2005811" cy="1604649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</a:t>
          </a:r>
          <a:r>
            <a:rPr lang="en-US" sz="3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sz="3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13:6-7</a:t>
          </a:r>
          <a:endParaRPr lang="en-US" sz="3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3657" y="48052"/>
        <a:ext cx="1911813" cy="1510651"/>
      </dsp:txXfrm>
    </dsp:sp>
    <dsp:sp modelId="{07A02BD9-F481-4151-AC6A-1FE1EDCB6BFB}">
      <dsp:nvSpPr>
        <dsp:cNvPr id="0" name=""/>
        <dsp:cNvSpPr/>
      </dsp:nvSpPr>
      <dsp:spPr>
        <a:xfrm rot="19500000">
          <a:off x="5975136" y="2147354"/>
          <a:ext cx="1618737" cy="601743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3B86F-BCF3-40D1-BC54-6843D98CE38B}">
      <dsp:nvSpPr>
        <dsp:cNvPr id="0" name=""/>
        <dsp:cNvSpPr/>
      </dsp:nvSpPr>
      <dsp:spPr>
        <a:xfrm>
          <a:off x="6444595" y="1181666"/>
          <a:ext cx="2005811" cy="1604649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 23:5-8</a:t>
          </a:r>
          <a:endParaRPr lang="en-US" sz="3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91594" y="1228665"/>
        <a:ext cx="1911813" cy="15106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FCDF4E22-E98E-4F6B-977F-447F402EDE8D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6FDC7F4F-41CA-4B09-9309-82952A673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43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3902AA3D-838A-4524-93AE-BB6F4B6FC72A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3174" tIns="46586" rIns="93174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7F945297-9661-4111-AC4D-7C1869DFF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44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02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Leviticus 23:5 –</a:t>
            </a:r>
            <a:r>
              <a:rPr lang="en-US" baseline="0" dirty="0" smtClean="0"/>
              <a:t> 7 and compare which is </a:t>
            </a:r>
            <a:r>
              <a:rPr lang="en-US" baseline="0" dirty="0" err="1" smtClean="0"/>
              <a:t>Qodesh</a:t>
            </a:r>
            <a:r>
              <a:rPr lang="en-US" baseline="0" dirty="0" smtClean="0"/>
              <a:t> and which is not.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71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0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6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0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0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note that this chart is made in the Dawn Design format as seen in Genesis 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8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note that this chart is made in the Dawn Design format as seen in Genesis 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8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note that this chart is made in the Dawn Design format as seen in Genesis 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8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be certain that you understand this graphic.  If not, ask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0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word “day” is inadequate for the accuracy </a:t>
            </a:r>
            <a:r>
              <a:rPr lang="en-US" smtClean="0"/>
              <a:t>demanded for </a:t>
            </a:r>
            <a:r>
              <a:rPr lang="en-US" dirty="0" smtClean="0"/>
              <a:t>these studies.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1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6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35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45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35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6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53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6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6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026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6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word “day” is inadequate for the accuracy </a:t>
            </a:r>
            <a:r>
              <a:rPr lang="en-US" smtClean="0"/>
              <a:t>demanded for </a:t>
            </a:r>
            <a:r>
              <a:rPr lang="en-US" dirty="0" smtClean="0"/>
              <a:t>these studies.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12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67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67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826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83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word “day” is inadequate for the accuracy </a:t>
            </a:r>
            <a:r>
              <a:rPr lang="en-US" smtClean="0"/>
              <a:t>demanded for </a:t>
            </a:r>
            <a:r>
              <a:rPr lang="en-US" dirty="0" smtClean="0"/>
              <a:t>these studies.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1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speaking about Lev 23:32, many Sabbatarians place</a:t>
            </a:r>
            <a:r>
              <a:rPr lang="en-US" baseline="0" dirty="0" smtClean="0"/>
              <a:t> the</a:t>
            </a:r>
            <a:r>
              <a:rPr lang="en-US" dirty="0" smtClean="0"/>
              <a:t> an evening application before the sunset.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35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0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6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0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5297-9661-4111-AC4D-7C1869DFF0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5B056B4-537F-45B8-B3F8-FC5F0ED862E2}" type="datetime1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FB8604-3E91-4806-A5CC-428F0C480F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6CC5-24C4-438C-A009-8B2612624957}" type="datetime1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AFA9-82AF-4E40-ABBD-5A014D5135B7}" type="datetime1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5F96-210C-4686-8151-06A81F507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7F81-F93A-49F6-A467-9ADF6A9937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3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EFA98-5275-45DF-B061-5ADC5C7AA4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0275-01B6-4130-9E50-F0626D6C55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6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F66-7453-4D37-B923-DA46355B01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8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0BB-D0AD-4BAD-ABF6-3E6C4252CD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6519-359D-4814-9F0D-B300C8DFE3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463-26F8-4292-93A5-F89ABD8C11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1120-F397-4D2E-8798-330821E7FF13}" type="datetime1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365494"/>
            <a:ext cx="3276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FB8604-3E91-4806-A5CC-428F0C480F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F353-36D8-431F-B102-F64CFDA154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C982-0981-425B-8DD4-10FAC2B18C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DAF-594F-4973-BB3F-4F7578C3D1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6739-6EC3-495F-A1B3-26167E2C6A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691F-9F47-4EC7-93FD-3B19E428EC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7E54-C1D4-4E57-B49A-1297EB3E50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0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EC-0F75-4196-AEB8-CD4F6CBB12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F2F4A-14E5-47DC-98DA-CF3E1C0CF7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CC32-7AA1-452D-8033-084C89E04F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3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1379-3484-4185-829F-39EAD51BD0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1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CDDD-A240-4768-8E2A-A3A08D11E897}" type="datetime1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CBDD-6EAA-42B6-B572-EF9284550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237B-101F-4ED9-A6B7-8E1B613DB5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28A1-AD03-4011-BBD7-9E57ABC500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068A0-D9F9-4919-BD0D-8332BF5B0F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9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9E0-C99A-4545-B262-B82AAA4E2A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EE67-367A-4F7D-B14F-D67A4FEE19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BBF2-AA51-48A2-87C3-42AC7FCA35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2C4D-1A99-4AF5-A8EE-A7106FAAB4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47F2-141E-4F1B-BA47-B5C1CB1E06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E861-BC09-4C9A-BF6D-191F58CEFB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083D-6BF6-4D33-B087-077115D90E97}" type="datetime1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1C38-AAB5-4892-9C27-A285579246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094E3-B588-4B5C-AAB3-43632361F2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AEFD-A114-42A2-BFF3-EDED276957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F19B-6319-4A3E-BB3B-817D685F3A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7A79-B55B-47BF-8FFB-2DAE86D5CE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BE14-6B62-4C67-9BF5-5E5D689D2F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520C-63FA-479A-968E-3454512415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00E0-462E-43B6-97A4-E266E96531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E483-2BC6-461F-AA76-6768599C30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C1E9-95F1-4377-BFEB-969B212CD0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12BCE-536D-4AC3-A512-32A888F6BB7A}" type="datetime1">
              <a:rPr lang="en-US" smtClean="0"/>
              <a:t>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16320-3A93-4615-A52E-5D4225AD7B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CEC58-774E-43E0-9828-3211636F95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0D24-9CA8-4B99-854D-2FECAB8B30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8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C836-678C-4A82-90AD-44D47C88B8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2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AE9-B214-41C9-AF45-0B4E95868B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2F60-E200-44AB-928F-2CC3569571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833E-EF7F-45B1-9FA5-ADC912643C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3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63F0-FEA6-4859-8DDB-53408D7597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2656-23E8-4554-95DB-383257979A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7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3EA-B76F-4619-AC66-0DB894F787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3A6C-E574-4507-B8F8-05C9CE1D2FCA}" type="datetime1">
              <a:rPr lang="en-US" smtClean="0"/>
              <a:t>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07D7-43E0-4721-BBCC-4F0BB6D867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4D40-1D2D-48C2-95F0-7AD5AFFA81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0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5A7BA-44F2-4E28-B530-0D51A8D022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53B3-FED1-4BC2-A204-6714CD9BDC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7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50F7-75DB-43E7-BBBD-A04E05751B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1AEE-5FF1-41A3-BB7A-FF224A6093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93E7-3820-491D-8DBA-C6D5EAD5CF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BCFDB9-3169-4C50-A4E8-BACE8135D7E0}" type="datetime1">
              <a:rPr lang="en-US" smtClean="0">
                <a:solidFill>
                  <a:prstClr val="white"/>
                </a:solidFill>
              </a:rPr>
              <a:pPr/>
              <a:t>2/23/2020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6428068"/>
            <a:ext cx="3276600" cy="365125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fld id="{92FB8604-3E91-4806-A5CC-428F0C480F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99E1-A8D8-4E30-A58C-E023B329CF2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6428068"/>
            <a:ext cx="3276600" cy="365125"/>
          </a:xfrm>
        </p:spPr>
        <p:txBody>
          <a:bodyPr/>
          <a:lstStyle>
            <a:lvl1pPr>
              <a:defRPr sz="1400" b="1"/>
            </a:lvl1pPr>
          </a:lstStyle>
          <a:p>
            <a:fld id="{92FB8604-3E91-4806-A5CC-428F0C480F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4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E69B-5FE9-4FF3-9576-6F95888246C3}" type="datetime1">
              <a:rPr lang="en-US" smtClean="0"/>
              <a:t>2/23/2020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39800-DF8F-43B0-A1DD-88BDB2DDCEA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6428068"/>
            <a:ext cx="3276600" cy="365125"/>
          </a:xfrm>
        </p:spPr>
        <p:txBody>
          <a:bodyPr/>
          <a:lstStyle>
            <a:lvl1pPr>
              <a:defRPr sz="1400" b="1"/>
            </a:lvl1pPr>
          </a:lstStyle>
          <a:p>
            <a:fld id="{92FB8604-3E91-4806-A5CC-428F0C480F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6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7DEE-0B28-451F-9B8A-E936E6216FB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6428068"/>
            <a:ext cx="3276600" cy="365125"/>
          </a:xfrm>
        </p:spPr>
        <p:txBody>
          <a:bodyPr/>
          <a:lstStyle>
            <a:lvl1pPr>
              <a:defRPr sz="1400" b="1"/>
            </a:lvl1pPr>
          </a:lstStyle>
          <a:p>
            <a:fld id="{92FB8604-3E91-4806-A5CC-428F0C480F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7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18500-ED92-4901-8BFA-60A73FD1D82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6428068"/>
            <a:ext cx="3276600" cy="365125"/>
          </a:xfrm>
        </p:spPr>
        <p:txBody>
          <a:bodyPr/>
          <a:lstStyle>
            <a:lvl1pPr>
              <a:defRPr sz="1400" b="1"/>
            </a:lvl1pPr>
          </a:lstStyle>
          <a:p>
            <a:fld id="{92FB8604-3E91-4806-A5CC-428F0C480F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9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B598E-E99B-4DF1-BEAB-7D0694E917B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6428068"/>
            <a:ext cx="3276600" cy="365125"/>
          </a:xfrm>
        </p:spPr>
        <p:txBody>
          <a:bodyPr/>
          <a:lstStyle>
            <a:lvl1pPr>
              <a:defRPr sz="1400" b="1"/>
            </a:lvl1pPr>
          </a:lstStyle>
          <a:p>
            <a:fld id="{92FB8604-3E91-4806-A5CC-428F0C480F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6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1B0C-6AD6-4D3D-B383-52891A693EE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6428068"/>
            <a:ext cx="3276600" cy="365125"/>
          </a:xfrm>
        </p:spPr>
        <p:txBody>
          <a:bodyPr/>
          <a:lstStyle>
            <a:lvl1pPr>
              <a:defRPr sz="1400" b="1"/>
            </a:lvl1pPr>
          </a:lstStyle>
          <a:p>
            <a:fld id="{92FB8604-3E91-4806-A5CC-428F0C480F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5B31-2053-490D-9CCE-2204EC047B5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6428068"/>
            <a:ext cx="3276600" cy="365125"/>
          </a:xfrm>
        </p:spPr>
        <p:txBody>
          <a:bodyPr/>
          <a:lstStyle>
            <a:lvl1pPr>
              <a:defRPr sz="1400" b="1"/>
            </a:lvl1pPr>
          </a:lstStyle>
          <a:p>
            <a:fld id="{92FB8604-3E91-4806-A5CC-428F0C480F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0915-777E-4B48-B6B5-BCEE482B4B5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7F35-979F-4C83-9591-82F727FF80B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2289-30A1-4D6A-A181-0861C2759390}" type="datetime1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9DE-6D5D-4912-98AA-B14F07DD21B0}" type="datetime1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9BCC1-BB7C-4C4F-9562-3215C2E8FB67}" type="datetime1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B8604-3E91-4806-A5CC-428F0C480F7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23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rgbClr val="E2FD59"/>
            </a:gs>
            <a:gs pos="100000">
              <a:srgbClr val="CC00FF">
                <a:alpha val="51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38D1B-E694-4DFB-A1F8-E92C6F4EE3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0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rgbClr val="E2FD59"/>
            </a:gs>
            <a:gs pos="100000">
              <a:srgbClr val="CC00FF">
                <a:alpha val="51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CD74D-E931-4070-9752-ABA2C0F4B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0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rgbClr val="E2FD59"/>
            </a:gs>
            <a:gs pos="100000">
              <a:srgbClr val="CC00FF">
                <a:alpha val="51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768BF-0FA2-488A-A929-0A0664357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rgbClr val="E2FD59"/>
            </a:gs>
            <a:gs pos="100000">
              <a:srgbClr val="CC00FF">
                <a:alpha val="51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C84A4-8D47-4A1F-B9F1-BF17A22050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rgbClr val="E2FD59"/>
            </a:gs>
            <a:gs pos="100000">
              <a:srgbClr val="CC00FF">
                <a:alpha val="51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DA8D-ADB6-4C2C-9BDA-22AB7F0EFB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6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BF5C4-F4C7-4007-8F98-771B72C0E61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9200" y="6428068"/>
            <a:ext cx="3276600" cy="365125"/>
          </a:xfrm>
          <a:prstGeom prst="rect">
            <a:avLst/>
          </a:prstGeom>
        </p:spPr>
        <p:txBody>
          <a:bodyPr/>
          <a:lstStyle>
            <a:lvl1pPr algn="r">
              <a:defRPr sz="1400" b="1"/>
            </a:lvl1pPr>
          </a:lstStyle>
          <a:p>
            <a:fld id="{92FB8604-3E91-4806-A5CC-428F0C480F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09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8.wdp"/><Relationship Id="rId7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mailto:tim@studythecalendar.com" TargetMode="External"/><Relationship Id="rId7" Type="http://schemas.microsoft.com/office/2007/relationships/hdphoto" Target="../media/hdphoto9.wdp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://www.studythecalendar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92541"/>
            <a:ext cx="12192000" cy="1765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027457"/>
            <a:ext cx="5974080" cy="18058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smtClean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  <a:latin typeface="Broadway" panose="04040905080B020205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Unleavened </a:t>
            </a:r>
            <a:br>
              <a:rPr lang="en-US" sz="5000" dirty="0" smtClean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  <a:latin typeface="Broadway" panose="04040905080B02020502" pitchFamily="8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000" dirty="0" smtClean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  <a:latin typeface="Broadway" panose="04040905080B020205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Bread</a:t>
            </a:r>
            <a:endParaRPr lang="en-US" sz="5000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accent3">
                    <a:lumMod val="40000"/>
                    <a:lumOff val="6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61275" y="5220376"/>
            <a:ext cx="607998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effectLst>
                  <a:glow rad="127000">
                    <a:schemeClr val="accent2">
                      <a:lumMod val="20000"/>
                      <a:lumOff val="80000"/>
                    </a:schemeClr>
                  </a:glow>
                </a:effectLst>
                <a:latin typeface="Kristen ITC" panose="03050502040202030202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Consumption Schedule of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Exo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  <a:ea typeface="Calibri" panose="020F0502020204030204" pitchFamily="34" charset="0"/>
                <a:cs typeface="Calibri" panose="020F0502020204030204" pitchFamily="34" charset="0"/>
              </a:rPr>
              <a:t>12 </a:t>
            </a:r>
            <a:endParaRPr lang="en-US" sz="3600" dirty="0">
              <a:effectLst>
                <a:glow rad="127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pic>
        <p:nvPicPr>
          <p:cNvPr id="7" name="Picture 2" descr="C:\Users\Rae\Desktop\flat brea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160" y="3783366"/>
            <a:ext cx="1727200" cy="173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9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26720" y="1494670"/>
            <a:ext cx="5181600" cy="4351338"/>
          </a:xfr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2400" b="1" dirty="0">
                <a:solidFill>
                  <a:srgbClr val="FF0066"/>
                </a:solidFill>
                <a:latin typeface="Calibri" panose="020F0502020204030204" pitchFamily="34" charset="0"/>
              </a:rPr>
              <a:t>24 hour cycle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is further defined to pinpoint two seasons.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9933FF"/>
                </a:solidFill>
                <a:latin typeface="Calibri" panose="020F0502020204030204" pitchFamily="34" charset="0"/>
              </a:rPr>
              <a:t>1. </a:t>
            </a:r>
            <a:r>
              <a:rPr lang="en-US" sz="26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Cycle</a:t>
            </a:r>
            <a:r>
              <a:rPr lang="en-US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=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24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hours containing the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two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seasons of: 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light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H216 &lt;’</a:t>
            </a:r>
            <a:r>
              <a:rPr lang="en-US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owr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&gt;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night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- H3915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&lt;layil&gt;.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9933FF"/>
                </a:solidFill>
                <a:latin typeface="Calibri" panose="020F0502020204030204" pitchFamily="34" charset="0"/>
              </a:rPr>
              <a:t>2. </a:t>
            </a:r>
            <a:r>
              <a:rPr lang="en-US" sz="2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Season</a:t>
            </a:r>
            <a:r>
              <a:rPr lang="en-US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= 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H6256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&lt;‘eth&gt;;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twelve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segments of time whether it is the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Light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Season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or 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Night Season</a:t>
            </a:r>
            <a:r>
              <a:rPr lang="en-US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[including </a:t>
            </a:r>
            <a:br>
              <a:rPr lang="en-US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twilights of ereb/evening and boqer/morning].</a:t>
            </a:r>
            <a:endParaRPr lang="en-US" sz="2400" b="1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Jeremiah 33:20-26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uses the terms </a:t>
            </a:r>
            <a:b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“day season”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en-US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“night season.” 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600" b="1" dirty="0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3628" y="0"/>
            <a:ext cx="10515600" cy="13255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Understanding Important Definitions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" name="Pie 5"/>
          <p:cNvSpPr/>
          <p:nvPr/>
        </p:nvSpPr>
        <p:spPr>
          <a:xfrm rot="5400000">
            <a:off x="6894122" y="1845409"/>
            <a:ext cx="3927229" cy="3857627"/>
          </a:xfrm>
          <a:prstGeom prst="pie">
            <a:avLst>
              <a:gd name="adj1" fmla="val 5400004"/>
              <a:gd name="adj2" fmla="val 16183832"/>
            </a:avLst>
          </a:prstGeom>
          <a:solidFill>
            <a:srgbClr val="CCEC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" name="Pie 6"/>
          <p:cNvSpPr/>
          <p:nvPr/>
        </p:nvSpPr>
        <p:spPr>
          <a:xfrm rot="16200000">
            <a:off x="7078029" y="1845409"/>
            <a:ext cx="3513990" cy="3857626"/>
          </a:xfrm>
          <a:prstGeom prst="pie">
            <a:avLst>
              <a:gd name="adj1" fmla="val 5367691"/>
              <a:gd name="adj2" fmla="val 16200000"/>
            </a:avLst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8" name="Pie 7"/>
          <p:cNvSpPr/>
          <p:nvPr/>
        </p:nvSpPr>
        <p:spPr>
          <a:xfrm rot="5400000">
            <a:off x="7280251" y="1845408"/>
            <a:ext cx="3109545" cy="3857627"/>
          </a:xfrm>
          <a:prstGeom prst="pie">
            <a:avLst>
              <a:gd name="adj1" fmla="val 15624230"/>
              <a:gd name="adj2" fmla="val 16200000"/>
            </a:avLst>
          </a:prstGeom>
          <a:solidFill>
            <a:schemeClr val="tx1">
              <a:lumMod val="5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9" name="Pie 8"/>
          <p:cNvSpPr/>
          <p:nvPr/>
        </p:nvSpPr>
        <p:spPr>
          <a:xfrm rot="16742375">
            <a:off x="7380932" y="1489870"/>
            <a:ext cx="3260283" cy="4581018"/>
          </a:xfrm>
          <a:prstGeom prst="pie">
            <a:avLst>
              <a:gd name="adj1" fmla="val 15624230"/>
              <a:gd name="adj2" fmla="val 16200000"/>
            </a:avLst>
          </a:prstGeom>
          <a:solidFill>
            <a:srgbClr val="FFFF00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7198175" y="2043608"/>
            <a:ext cx="3484881" cy="1359991"/>
          </a:xfrm>
          <a:prstGeom prst="curvedDownArrow">
            <a:avLst>
              <a:gd name="adj1" fmla="val 9856"/>
              <a:gd name="adj2" fmla="val 50000"/>
              <a:gd name="adj3" fmla="val 38462"/>
            </a:avLst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1" name="Curved Up Arrow 10"/>
          <p:cNvSpPr/>
          <p:nvPr/>
        </p:nvSpPr>
        <p:spPr>
          <a:xfrm flipH="1">
            <a:off x="6928920" y="3850640"/>
            <a:ext cx="3662693" cy="1445311"/>
          </a:xfrm>
          <a:prstGeom prst="curvedUpArrow">
            <a:avLst>
              <a:gd name="adj1" fmla="val 11895"/>
              <a:gd name="adj2" fmla="val 50000"/>
              <a:gd name="adj3" fmla="val 25000"/>
            </a:avLst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6141535" y="1082119"/>
            <a:ext cx="5374640" cy="5176441"/>
          </a:xfrm>
          <a:prstGeom prst="donut">
            <a:avLst>
              <a:gd name="adj" fmla="val 5569"/>
            </a:avLst>
          </a:prstGeom>
          <a:gradFill>
            <a:gsLst>
              <a:gs pos="0">
                <a:srgbClr val="FFFF00"/>
              </a:gs>
              <a:gs pos="28000">
                <a:srgbClr val="FFFF00"/>
              </a:gs>
              <a:gs pos="60000">
                <a:schemeClr val="bg1">
                  <a:lumMod val="85000"/>
                  <a:lumOff val="15000"/>
                </a:schemeClr>
              </a:gs>
              <a:gs pos="39000">
                <a:srgbClr val="FF00FF"/>
              </a:gs>
            </a:gsLst>
            <a:lin ang="5400000" scaled="0"/>
          </a:gradFill>
          <a:ln w="28575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39368" y="2428726"/>
            <a:ext cx="164179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Light</a:t>
            </a:r>
            <a:b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Season</a:t>
            </a:r>
            <a:endParaRPr lang="en-US" sz="32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36838" y="3892024"/>
            <a:ext cx="164179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>
                  <a:solidFill>
                    <a:srgbClr val="0070C0"/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Night</a:t>
            </a:r>
            <a:br>
              <a:rPr lang="en-US" sz="3200" b="1" cap="none" spc="0" dirty="0" smtClean="0">
                <a:ln w="11430">
                  <a:solidFill>
                    <a:srgbClr val="0070C0"/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200" b="1" cap="none" spc="0" dirty="0" smtClean="0">
                <a:ln w="11430">
                  <a:solidFill>
                    <a:srgbClr val="0070C0"/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Season</a:t>
            </a:r>
            <a:endParaRPr lang="en-US" sz="3200" b="1" cap="none" spc="0" dirty="0">
              <a:ln w="11430">
                <a:solidFill>
                  <a:srgbClr val="0070C0"/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>
          <a:xfrm>
            <a:off x="8763000" y="636549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10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26720" y="1203960"/>
            <a:ext cx="5904632" cy="4922520"/>
          </a:xfrm>
          <a:solidFill>
            <a:schemeClr val="tx1">
              <a:alpha val="81000"/>
            </a:schemeClr>
          </a:solidFill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00" b="1" spc="50" dirty="0" smtClean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Jer 33:20, 25, 26   </a:t>
            </a:r>
            <a:r>
              <a:rPr lang="en-US" sz="29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Thus </a:t>
            </a:r>
            <a:r>
              <a:rPr lang="en-US" sz="29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saith </a:t>
            </a:r>
            <a:r>
              <a:rPr lang="en-US" sz="29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Yahuah</a:t>
            </a:r>
            <a:r>
              <a:rPr lang="en-US" sz="29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;</a:t>
            </a:r>
            <a:r>
              <a:rPr lang="en-US" sz="29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9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If ye can break </a:t>
            </a:r>
            <a:r>
              <a:rPr lang="en-US" sz="2900" b="1" dirty="0">
                <a:ln w="900" cmpd="sng">
                  <a:solidFill>
                    <a:srgbClr val="C00000"/>
                  </a:solidFill>
                  <a:prstDash val="solid"/>
                </a:ln>
                <a:solidFill>
                  <a:srgbClr val="66FF66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my </a:t>
            </a:r>
            <a:r>
              <a:rPr lang="en-US" sz="2900" b="1" u="sng" dirty="0">
                <a:ln w="900" cmpd="sng">
                  <a:solidFill>
                    <a:srgbClr val="C00000"/>
                  </a:solidFill>
                  <a:prstDash val="solid"/>
                </a:ln>
                <a:solidFill>
                  <a:srgbClr val="66FF66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covenant</a:t>
            </a:r>
            <a:r>
              <a:rPr lang="en-US" sz="2900" b="1" dirty="0">
                <a:ln w="900" cmpd="sng">
                  <a:solidFill>
                    <a:srgbClr val="C00000"/>
                  </a:solidFill>
                  <a:prstDash val="solid"/>
                </a:ln>
                <a:solidFill>
                  <a:srgbClr val="66FF66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 of the </a:t>
            </a:r>
            <a:r>
              <a:rPr lang="en-US" sz="2900" b="1" dirty="0">
                <a:ln w="900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day,</a:t>
            </a:r>
            <a:r>
              <a:rPr lang="en-US" sz="2900" b="1" dirty="0">
                <a:ln w="900" cmpd="sng">
                  <a:solidFill>
                    <a:srgbClr val="C00000"/>
                  </a:solidFill>
                  <a:prstDash val="solid"/>
                </a:ln>
                <a:solidFill>
                  <a:srgbClr val="66FF66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 and my </a:t>
            </a:r>
            <a:r>
              <a:rPr lang="en-US" sz="2900" b="1" u="sng" dirty="0">
                <a:ln w="900" cmpd="sng">
                  <a:solidFill>
                    <a:srgbClr val="C00000"/>
                  </a:solidFill>
                  <a:prstDash val="solid"/>
                </a:ln>
                <a:solidFill>
                  <a:srgbClr val="66FF66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covenant</a:t>
            </a:r>
            <a:r>
              <a:rPr lang="en-US" sz="2900" b="1" dirty="0">
                <a:ln w="900" cmpd="sng">
                  <a:solidFill>
                    <a:srgbClr val="C00000"/>
                  </a:solidFill>
                  <a:prstDash val="solid"/>
                </a:ln>
                <a:solidFill>
                  <a:srgbClr val="66FF66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 of the </a:t>
            </a:r>
            <a:r>
              <a:rPr lang="en-US" sz="2900" b="1" dirty="0">
                <a:ln w="900" cmpd="sng">
                  <a:solidFill>
                    <a:srgbClr val="C00000"/>
                  </a:solidFill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night,</a:t>
            </a:r>
            <a:r>
              <a:rPr lang="en-US" sz="2900" b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 </a:t>
            </a:r>
            <a:r>
              <a:rPr lang="en-US" sz="29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and that there should not be </a:t>
            </a:r>
            <a:r>
              <a:rPr lang="en-US" sz="29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9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900" b="1" spc="50" dirty="0" smtClean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day</a:t>
            </a:r>
            <a:r>
              <a:rPr lang="en-US" sz="2900" b="1" spc="50" dirty="0" smtClean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 </a:t>
            </a:r>
            <a:r>
              <a:rPr lang="en-US" sz="2900" b="1" spc="50" dirty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and </a:t>
            </a:r>
            <a:r>
              <a:rPr lang="en-US" sz="2900" b="1" spc="50" dirty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night</a:t>
            </a:r>
            <a:r>
              <a:rPr lang="en-US" sz="2900" b="1" spc="50" dirty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 in their </a:t>
            </a:r>
            <a:r>
              <a:rPr lang="en-US" sz="2900" b="1" spc="50" dirty="0" smtClean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season …</a:t>
            </a:r>
            <a:endParaRPr lang="en-US" sz="2900" b="1" dirty="0">
              <a:ln w="12700" cmpd="sng">
                <a:solidFill>
                  <a:srgbClr val="00FFFF"/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900" b="1" spc="50" dirty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25</a:t>
            </a:r>
            <a:r>
              <a:rPr lang="en-US" sz="29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9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Thus saith </a:t>
            </a:r>
            <a:r>
              <a:rPr lang="en-US" sz="29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Yahuah</a:t>
            </a:r>
            <a:r>
              <a:rPr lang="en-US" sz="29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;</a:t>
            </a:r>
            <a:r>
              <a:rPr lang="en-US" sz="29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9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If </a:t>
            </a:r>
            <a:r>
              <a:rPr lang="en-US" sz="2900" b="1" dirty="0">
                <a:ln w="900" cmpd="sng">
                  <a:solidFill>
                    <a:srgbClr val="C00000"/>
                  </a:solidFill>
                  <a:prstDash val="solid"/>
                </a:ln>
                <a:solidFill>
                  <a:srgbClr val="66FF66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my covenant</a:t>
            </a:r>
            <a:r>
              <a:rPr lang="en-US" sz="29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9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be not with </a:t>
            </a:r>
            <a:r>
              <a:rPr lang="en-US" sz="2900" b="1" spc="50" dirty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day</a:t>
            </a:r>
            <a:r>
              <a:rPr lang="en-US" sz="2900" b="1" spc="50" dirty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 and </a:t>
            </a:r>
            <a:r>
              <a:rPr lang="en-US" sz="2900" b="1" spc="50" dirty="0" smtClean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night,</a:t>
            </a:r>
            <a:r>
              <a:rPr lang="en-US" sz="29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9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en-US" sz="2900" b="1" dirty="0">
                <a:ln>
                  <a:solidFill>
                    <a:srgbClr val="0070C0"/>
                  </a:solidFill>
                </a:ln>
                <a:latin typeface="Calibri" panose="020F0502020204030204" pitchFamily="34" charset="0"/>
              </a:rPr>
              <a:t>if </a:t>
            </a:r>
            <a:r>
              <a:rPr lang="en-US" sz="2900" b="1" dirty="0" smtClean="0">
                <a:ln>
                  <a:solidFill>
                    <a:srgbClr val="0070C0"/>
                  </a:solidFill>
                </a:ln>
                <a:latin typeface="Calibri" panose="020F0502020204030204" pitchFamily="34" charset="0"/>
              </a:rPr>
              <a:t/>
            </a:r>
            <a:br>
              <a:rPr lang="en-US" sz="2900" b="1" dirty="0" smtClean="0">
                <a:ln>
                  <a:solidFill>
                    <a:srgbClr val="0070C0"/>
                  </a:solidFill>
                </a:ln>
                <a:latin typeface="Calibri" panose="020F0502020204030204" pitchFamily="34" charset="0"/>
              </a:rPr>
            </a:br>
            <a:r>
              <a:rPr lang="en-US" sz="2900" b="1" dirty="0" smtClean="0">
                <a:ln>
                  <a:solidFill>
                    <a:srgbClr val="0070C0"/>
                  </a:solidFill>
                </a:ln>
                <a:latin typeface="Calibri" panose="020F0502020204030204" pitchFamily="34" charset="0"/>
              </a:rPr>
              <a:t>I </a:t>
            </a:r>
            <a:r>
              <a:rPr lang="en-US" sz="2900" b="1" dirty="0">
                <a:ln>
                  <a:solidFill>
                    <a:srgbClr val="0070C0"/>
                  </a:solidFill>
                </a:ln>
                <a:latin typeface="Calibri" panose="020F0502020204030204" pitchFamily="34" charset="0"/>
              </a:rPr>
              <a:t>have not appointed the ordinances of heaven and </a:t>
            </a:r>
            <a:r>
              <a:rPr lang="en-US" sz="2900" b="1" dirty="0" smtClean="0">
                <a:ln>
                  <a:solidFill>
                    <a:srgbClr val="0070C0"/>
                  </a:solidFill>
                </a:ln>
                <a:latin typeface="Calibri" panose="020F0502020204030204" pitchFamily="34" charset="0"/>
              </a:rPr>
              <a:t>earth;</a:t>
            </a:r>
          </a:p>
          <a:p>
            <a:pPr marL="0" indent="0">
              <a:buNone/>
            </a:pPr>
            <a:r>
              <a:rPr lang="en-US" sz="2900" b="1" spc="50" dirty="0" smtClean="0">
                <a:ln w="12700" cmpd="sng">
                  <a:solidFill>
                    <a:srgbClr val="00FFFF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26</a:t>
            </a:r>
            <a:r>
              <a:rPr lang="en-US" sz="29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9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Then</a:t>
            </a:r>
            <a:r>
              <a:rPr lang="en-US" sz="29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900" b="1" dirty="0">
                <a:ln>
                  <a:solidFill>
                    <a:srgbClr val="002060"/>
                  </a:solidFill>
                </a:ln>
                <a:latin typeface="Calibri" panose="020F0502020204030204" pitchFamily="34" charset="0"/>
              </a:rPr>
              <a:t>will I cast away the seed of Jacob, and David my </a:t>
            </a:r>
            <a:r>
              <a:rPr lang="en-US" sz="2900" b="1" dirty="0" smtClean="0">
                <a:ln>
                  <a:solidFill>
                    <a:srgbClr val="002060"/>
                  </a:solidFill>
                </a:ln>
                <a:latin typeface="Calibri" panose="020F0502020204030204" pitchFamily="34" charset="0"/>
              </a:rPr>
              <a:t>servant … </a:t>
            </a:r>
            <a:r>
              <a:rPr lang="en-US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KJV</a:t>
            </a:r>
            <a:endParaRPr lang="en-US" i="1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600" b="1" dirty="0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3628" y="0"/>
            <a:ext cx="10515600" cy="110531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Jeremiah’s Definitions for Seasons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670440" y="1105318"/>
            <a:ext cx="5176441" cy="5114613"/>
            <a:chOff x="5951260" y="1105318"/>
            <a:chExt cx="5176441" cy="5114613"/>
          </a:xfrm>
        </p:grpSpPr>
        <p:sp>
          <p:nvSpPr>
            <p:cNvPr id="6" name="Pie 5"/>
            <p:cNvSpPr/>
            <p:nvPr/>
          </p:nvSpPr>
          <p:spPr>
            <a:xfrm rot="5400000">
              <a:off x="6604747" y="1845409"/>
              <a:ext cx="3927229" cy="3857627"/>
            </a:xfrm>
            <a:prstGeom prst="pie">
              <a:avLst>
                <a:gd name="adj1" fmla="val 5400004"/>
                <a:gd name="adj2" fmla="val 16183832"/>
              </a:avLst>
            </a:prstGeom>
            <a:solidFill>
              <a:srgbClr val="CCECFF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7" name="Pie 6"/>
            <p:cNvSpPr/>
            <p:nvPr/>
          </p:nvSpPr>
          <p:spPr>
            <a:xfrm rot="16200000">
              <a:off x="6788654" y="1845409"/>
              <a:ext cx="3513990" cy="3857626"/>
            </a:xfrm>
            <a:prstGeom prst="pie">
              <a:avLst>
                <a:gd name="adj1" fmla="val 5367691"/>
                <a:gd name="adj2" fmla="val 16200000"/>
              </a:avLst>
            </a:prstGeom>
            <a:solidFill>
              <a:schemeClr val="bg1">
                <a:lumMod val="95000"/>
                <a:lumOff val="5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tx1"/>
                </a:solidFill>
              </a:endParaRPr>
            </a:p>
          </p:txBody>
        </p:sp>
        <p:sp>
          <p:nvSpPr>
            <p:cNvPr id="8" name="Pie 7"/>
            <p:cNvSpPr/>
            <p:nvPr/>
          </p:nvSpPr>
          <p:spPr>
            <a:xfrm rot="5400000">
              <a:off x="6990876" y="1845408"/>
              <a:ext cx="3109545" cy="3857627"/>
            </a:xfrm>
            <a:prstGeom prst="pie">
              <a:avLst>
                <a:gd name="adj1" fmla="val 15624230"/>
                <a:gd name="adj2" fmla="val 16200000"/>
              </a:avLst>
            </a:prstGeom>
            <a:solidFill>
              <a:schemeClr val="tx1">
                <a:lumMod val="50000"/>
              </a:schemeClr>
            </a:solidFill>
            <a:ln w="57150">
              <a:solidFill>
                <a:schemeClr val="accent6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9" name="Pie 8"/>
            <p:cNvSpPr/>
            <p:nvPr/>
          </p:nvSpPr>
          <p:spPr>
            <a:xfrm rot="16742375">
              <a:off x="7091557" y="1489870"/>
              <a:ext cx="3260283" cy="4581018"/>
            </a:xfrm>
            <a:prstGeom prst="pie">
              <a:avLst>
                <a:gd name="adj1" fmla="val 15624230"/>
                <a:gd name="adj2" fmla="val 16200000"/>
              </a:avLst>
            </a:prstGeom>
            <a:solidFill>
              <a:srgbClr val="FFFF00"/>
            </a:solidFill>
            <a:ln w="5715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0" name="Curved Down Arrow 9"/>
            <p:cNvSpPr/>
            <p:nvPr/>
          </p:nvSpPr>
          <p:spPr>
            <a:xfrm>
              <a:off x="6908800" y="2043608"/>
              <a:ext cx="3484881" cy="1359991"/>
            </a:xfrm>
            <a:prstGeom prst="curvedDownArrow">
              <a:avLst>
                <a:gd name="adj1" fmla="val 9856"/>
                <a:gd name="adj2" fmla="val 50000"/>
                <a:gd name="adj3" fmla="val 38462"/>
              </a:avLst>
            </a:prstGeom>
            <a:solidFill>
              <a:srgbClr val="00B0F0"/>
            </a:solidFill>
            <a:ln w="38100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1" name="Curved Up Arrow 10"/>
            <p:cNvSpPr/>
            <p:nvPr/>
          </p:nvSpPr>
          <p:spPr>
            <a:xfrm flipH="1">
              <a:off x="6639545" y="3850640"/>
              <a:ext cx="3662693" cy="1445311"/>
            </a:xfrm>
            <a:prstGeom prst="curvedUpArrow">
              <a:avLst>
                <a:gd name="adj1" fmla="val 11895"/>
                <a:gd name="adj2" fmla="val 50000"/>
                <a:gd name="adj3" fmla="val 25000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2" name="Donut 11"/>
            <p:cNvSpPr/>
            <p:nvPr/>
          </p:nvSpPr>
          <p:spPr>
            <a:xfrm rot="16200000">
              <a:off x="5982174" y="1074404"/>
              <a:ext cx="5114613" cy="5176441"/>
            </a:xfrm>
            <a:prstGeom prst="donut">
              <a:avLst>
                <a:gd name="adj" fmla="val 5569"/>
              </a:avLst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60000">
                  <a:schemeClr val="bg1">
                    <a:lumMod val="85000"/>
                    <a:lumOff val="15000"/>
                  </a:schemeClr>
                </a:gs>
                <a:gs pos="39000">
                  <a:srgbClr val="FF00FF"/>
                </a:gs>
              </a:gsLst>
              <a:lin ang="5400000" scaled="0"/>
            </a:gradFill>
            <a:ln w="28575">
              <a:solidFill>
                <a:srgbClr val="00FFFF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49993" y="2428726"/>
              <a:ext cx="1641795" cy="1077218"/>
            </a:xfrm>
            <a:prstGeom prst="rect">
              <a:avLst/>
            </a:prstGeom>
            <a:noFill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152400" h="50800" prst="softRound"/>
            </a:sp3d>
          </p:spPr>
          <p:txBody>
            <a:bodyPr wrap="none" lIns="91440" tIns="45720" rIns="91440" bIns="45720">
              <a:spAutoFit/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200" b="1" cap="none" spc="0" dirty="0" smtClean="0">
                  <a:ln w="11430"/>
                  <a:solidFill>
                    <a:srgbClr val="0070C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Light</a:t>
              </a:r>
              <a:br>
                <a:rPr lang="en-US" sz="3200" b="1" cap="none" spc="0" dirty="0" smtClean="0">
                  <a:ln w="11430"/>
                  <a:solidFill>
                    <a:srgbClr val="0070C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</a:br>
              <a:r>
                <a:rPr lang="en-US" sz="3200" b="1" cap="none" spc="0" dirty="0" smtClean="0">
                  <a:ln w="11430"/>
                  <a:solidFill>
                    <a:srgbClr val="0070C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Season</a:t>
              </a:r>
              <a:endParaRPr lang="en-US" sz="32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7463" y="3892024"/>
              <a:ext cx="1641795" cy="1077218"/>
            </a:xfrm>
            <a:prstGeom prst="rect">
              <a:avLst/>
            </a:prstGeom>
            <a:noFill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152400" h="50800" prst="softRound"/>
            </a:sp3d>
          </p:spPr>
          <p:txBody>
            <a:bodyPr wrap="none" lIns="91440" tIns="45720" rIns="91440" bIns="45720">
              <a:spAutoFit/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200" b="1" dirty="0">
                  <a:ln w="11430">
                    <a:solidFill>
                      <a:srgbClr val="0070C0"/>
                    </a:solidFill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Night</a:t>
              </a:r>
              <a:br>
                <a:rPr lang="en-US" sz="3200" b="1" dirty="0">
                  <a:ln w="11430">
                    <a:solidFill>
                      <a:srgbClr val="0070C0"/>
                    </a:solidFill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</a:br>
              <a:r>
                <a:rPr lang="en-US" sz="3200" b="1" dirty="0">
                  <a:ln w="11430">
                    <a:solidFill>
                      <a:srgbClr val="0070C0"/>
                    </a:solidFill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Season</a:t>
              </a:r>
            </a:p>
          </p:txBody>
        </p:sp>
      </p:grpSp>
      <p:sp>
        <p:nvSpPr>
          <p:cNvPr id="19" name="Slide Number Placeholder 2"/>
          <p:cNvSpPr txBox="1">
            <a:spLocks/>
          </p:cNvSpPr>
          <p:nvPr/>
        </p:nvSpPr>
        <p:spPr>
          <a:xfrm>
            <a:off x="11538858" y="6365494"/>
            <a:ext cx="5007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11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0" y="6177961"/>
            <a:ext cx="12191999" cy="68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Does this sound like a serious covenant?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32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0" y="1291772"/>
            <a:ext cx="11597640" cy="522612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Ereb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- Evening</a:t>
            </a: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b="1" dirty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ע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ר</a:t>
            </a:r>
            <a:r>
              <a:rPr lang="en-US" sz="3200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ב</a:t>
            </a:r>
            <a:r>
              <a:rPr lang="en-US" sz="3200" b="1" dirty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4000" u="sng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</a:t>
            </a:r>
            <a:r>
              <a:rPr lang="en-US" sz="4000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</a:t>
            </a:r>
            <a:r>
              <a:rPr lang="en-US" sz="4000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4000" u="sng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</a:t>
            </a:r>
            <a:r>
              <a:rPr lang="en-US" sz="4000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en-US" sz="4000" u="sng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</a:t>
            </a:r>
            <a:r>
              <a:rPr lang="en-US" sz="4000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4000" u="sng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</a:t>
            </a:r>
            <a:r>
              <a:rPr lang="en-US" sz="4000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4000" u="sng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mixture</a:t>
            </a:r>
            <a:r>
              <a:rPr lang="en-US" sz="4000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u="sng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mixed</a:t>
            </a:r>
            <a:r>
              <a:rPr lang="en-US" sz="4000" b="1" u="sng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multitude</a:t>
            </a:r>
            <a:r>
              <a:rPr lang="en-US" sz="4000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rabble, of flies or 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insects,</a:t>
            </a: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4000" u="sng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mixers</a:t>
            </a:r>
            <a:r>
              <a:rPr lang="en-US" sz="4000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u="sng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mixed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ones</a:t>
            </a:r>
            <a:r>
              <a:rPr lang="en-US" sz="4000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 and spirit </a:t>
            </a:r>
            <a:r>
              <a:rPr lang="en-US" sz="4000" u="sng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mixed to</a:t>
            </a:r>
            <a:r>
              <a:rPr lang="en-US" sz="4000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4000" u="sng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ether</a:t>
            </a:r>
            <a:r>
              <a:rPr lang="en-US" sz="4000" dirty="0">
                <a:solidFill>
                  <a:srgbClr val="00F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heavens or celestial fluid consists of this </a:t>
            </a:r>
            <a:r>
              <a:rPr lang="en-US" sz="4000" b="1" u="sng" dirty="0" smtClean="0"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MIXTURE</a:t>
            </a:r>
            <a:r>
              <a:rPr lang="en-US" sz="4000" b="1" dirty="0" smtClean="0"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 darkened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duskil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obscured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4000" b="1" dirty="0" err="1"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beyn</a:t>
            </a:r>
            <a:r>
              <a:rPr lang="en-US" sz="4000" b="1" dirty="0"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 </a:t>
            </a:r>
            <a:r>
              <a:rPr lang="en-US" sz="4000" b="1" dirty="0" err="1"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arbayim</a:t>
            </a:r>
            <a:r>
              <a:rPr lang="en-US" sz="4000" b="1" dirty="0"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between the evenings or more literally </a:t>
            </a:r>
            <a:r>
              <a:rPr lang="en-US" sz="4000" b="1" dirty="0" smtClean="0"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between </a:t>
            </a:r>
            <a:r>
              <a:rPr lang="en-US" sz="4000" b="1" dirty="0"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MIXTURES</a:t>
            </a:r>
            <a:r>
              <a:rPr lang="en-US" sz="4000" b="1" dirty="0" smtClean="0"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sunset when the cool dark air </a:t>
            </a:r>
            <a:r>
              <a:rPr lang="en-US" sz="4000" b="1" dirty="0">
                <a:effectLst>
                  <a:glow rad="127000">
                    <a:srgbClr val="0000FF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mixes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night air </a:t>
            </a:r>
            <a:r>
              <a:rPr lang="en-US" sz="4000" b="1" dirty="0">
                <a:effectLst>
                  <a:glow rad="127000">
                    <a:srgbClr val="0000FF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mixes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it. 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Hebrew Lexicon  - J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Parkhurst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1762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3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89760" y="0"/>
            <a:ext cx="10232570" cy="1325563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softRound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An </a:t>
            </a:r>
            <a:r>
              <a:rPr lang="en-US" sz="5400" b="1" dirty="0" smtClean="0">
                <a:ln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“</a:t>
            </a:r>
            <a:r>
              <a:rPr lang="en-US" sz="5400" b="1" dirty="0">
                <a:ln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e</a:t>
            </a:r>
            <a:r>
              <a:rPr lang="en-US" sz="5400" b="1" dirty="0" smtClean="0">
                <a:ln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reb/evening” </a:t>
            </a:r>
            <a:r>
              <a:rPr 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Review</a:t>
            </a:r>
            <a:endParaRPr lang="en-US" sz="5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12</a:t>
            </a:fld>
            <a:endParaRPr lang="en-US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892250" y="6483169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12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 rot="20685748">
            <a:off x="182048" y="335196"/>
            <a:ext cx="1818311" cy="759882"/>
          </a:xfrm>
          <a:prstGeom prst="roundRect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dirty="0" smtClean="0">
                <a:latin typeface="Arial Black" pitchFamily="34" charset="0"/>
              </a:rPr>
              <a:t>FIRST </a:t>
            </a:r>
            <a:endParaRPr lang="en-CA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1392" y="293575"/>
            <a:ext cx="11281844" cy="6242769"/>
          </a:xfrm>
          <a:solidFill>
            <a:schemeClr val="accent6">
              <a:lumMod val="20000"/>
              <a:lumOff val="80000"/>
            </a:schemeClr>
          </a:solidFill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h="25400" prst="softRound"/>
            </a:sp3d>
          </a:bodyPr>
          <a:lstStyle/>
          <a:p>
            <a:pPr marL="0" indent="0">
              <a:buNone/>
            </a:pPr>
            <a:endParaRPr lang="en-US" sz="3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2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0"/>
              </a:lnSpc>
              <a:spcBef>
                <a:spcPts val="0"/>
              </a:spcBef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0"/>
              </a:lnSpc>
              <a:spcBef>
                <a:spcPts val="300"/>
              </a:spcBef>
              <a:buNone/>
            </a:pP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34120" y="6492875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1273" y="2015836"/>
            <a:ext cx="10422082" cy="4156364"/>
          </a:xfrm>
          <a:prstGeom prst="rect">
            <a:avLst/>
          </a:prstGeom>
          <a:solidFill>
            <a:srgbClr val="FF99FF"/>
          </a:solidFill>
          <a:ln w="5715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dirty="0" smtClean="0">
                <a:solidFill>
                  <a:srgbClr val="C00000"/>
                </a:solidFill>
              </a:rPr>
              <a:t>All definitions for </a:t>
            </a:r>
            <a:r>
              <a:rPr lang="en-CA" sz="3200" b="1" u="sng" dirty="0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ereb/</a:t>
            </a:r>
            <a:r>
              <a:rPr lang="en-CA" sz="3200" b="1" u="sng" dirty="0" err="1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arab</a:t>
            </a:r>
            <a:r>
              <a:rPr lang="en-CA" sz="3200" dirty="0" smtClean="0"/>
              <a:t> </a:t>
            </a:r>
            <a:r>
              <a:rPr lang="en-CA" sz="3200" dirty="0" smtClean="0">
                <a:solidFill>
                  <a:srgbClr val="C00000"/>
                </a:solidFill>
              </a:rPr>
              <a:t>are </a:t>
            </a:r>
            <a:r>
              <a:rPr lang="en-CA" sz="3200" dirty="0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descriptive </a:t>
            </a:r>
            <a:r>
              <a:rPr lang="en-CA" sz="3200" u="sng" dirty="0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action</a:t>
            </a:r>
            <a:r>
              <a:rPr lang="en-CA" sz="3200" dirty="0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 </a:t>
            </a:r>
            <a:r>
              <a:rPr lang="en-CA" sz="3200" dirty="0" smtClean="0">
                <a:solidFill>
                  <a:srgbClr val="C00000"/>
                </a:solidFill>
              </a:rPr>
              <a:t>words.</a:t>
            </a:r>
          </a:p>
          <a:p>
            <a:pPr algn="ctr"/>
            <a:endParaRPr lang="en-CA" sz="3200" dirty="0" smtClean="0"/>
          </a:p>
          <a:p>
            <a:pPr algn="ctr"/>
            <a:r>
              <a:rPr lang="en-CA" sz="3200" b="1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Boqer </a:t>
            </a:r>
            <a:r>
              <a:rPr lang="en-CA" sz="2000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[the noun]</a:t>
            </a:r>
            <a:r>
              <a:rPr lang="en-CA" sz="2000" dirty="0" smtClean="0"/>
              <a:t> </a:t>
            </a:r>
            <a:r>
              <a:rPr lang="en-CA" sz="3200" dirty="0" smtClean="0">
                <a:solidFill>
                  <a:srgbClr val="C00000"/>
                </a:solidFill>
              </a:rPr>
              <a:t>identifies a general portion of the </a:t>
            </a:r>
            <a:br>
              <a:rPr lang="en-CA" sz="3200" dirty="0" smtClean="0">
                <a:solidFill>
                  <a:srgbClr val="C00000"/>
                </a:solidFill>
              </a:rPr>
            </a:br>
            <a:r>
              <a:rPr lang="en-CA" sz="3200" dirty="0" smtClean="0">
                <a:solidFill>
                  <a:srgbClr val="C00000"/>
                </a:solidFill>
              </a:rPr>
              <a:t>Light </a:t>
            </a:r>
            <a:r>
              <a:rPr lang="en-CA" sz="3200" dirty="0">
                <a:solidFill>
                  <a:srgbClr val="C00000"/>
                </a:solidFill>
              </a:rPr>
              <a:t>S</a:t>
            </a:r>
            <a:r>
              <a:rPr lang="en-CA" sz="3200" dirty="0" smtClean="0">
                <a:solidFill>
                  <a:srgbClr val="C00000"/>
                </a:solidFill>
              </a:rPr>
              <a:t>eason </a:t>
            </a:r>
            <a:r>
              <a:rPr lang="en-CA" sz="2000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[</a:t>
            </a:r>
            <a:r>
              <a:rPr lang="en-CA" sz="2000" dirty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a</a:t>
            </a:r>
            <a:r>
              <a:rPr lang="en-CA" sz="2000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 </a:t>
            </a:r>
            <a:r>
              <a:rPr lang="en-CA" sz="2000" dirty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noun</a:t>
            </a:r>
            <a:r>
              <a:rPr lang="en-CA" sz="2000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] </a:t>
            </a:r>
            <a:r>
              <a:rPr lang="en-CA" sz="2000" dirty="0" smtClean="0">
                <a:solidFill>
                  <a:srgbClr val="C00000"/>
                </a:solidFill>
              </a:rPr>
              <a:t> </a:t>
            </a:r>
            <a:r>
              <a:rPr lang="en-CA" sz="3200" dirty="0" smtClean="0">
                <a:solidFill>
                  <a:srgbClr val="C00000"/>
                </a:solidFill>
              </a:rPr>
              <a:t>that includes </a:t>
            </a:r>
            <a:r>
              <a:rPr lang="en-CA" sz="3200" b="1" i="1" dirty="0" smtClean="0">
                <a:ln>
                  <a:solidFill>
                    <a:srgbClr val="000000"/>
                  </a:solidFill>
                </a:ln>
                <a:solidFill>
                  <a:srgbClr val="00FFFF"/>
                </a:solidFill>
              </a:rPr>
              <a:t>DAWN twilight.</a:t>
            </a:r>
            <a:endParaRPr lang="en-CA" sz="3200" dirty="0" smtClean="0">
              <a:solidFill>
                <a:srgbClr val="0000FF"/>
              </a:solidFill>
              <a:effectLst/>
            </a:endParaRPr>
          </a:p>
          <a:p>
            <a:pPr algn="ctr"/>
            <a:endParaRPr lang="en-CA" sz="3200" dirty="0" smtClean="0"/>
          </a:p>
          <a:p>
            <a:pPr algn="ctr"/>
            <a:r>
              <a:rPr lang="en-CA" sz="3200" b="1" dirty="0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Arab, 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(H6148 </a:t>
            </a:r>
            <a:r>
              <a:rPr lang="en-CA" b="1" dirty="0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the 2</a:t>
            </a:r>
            <a:r>
              <a:rPr lang="en-CA" b="1" baseline="30000" dirty="0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nd</a:t>
            </a:r>
            <a:r>
              <a:rPr lang="en-CA" b="1" dirty="0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 primitive root)</a:t>
            </a:r>
            <a:r>
              <a:rPr lang="en-CA" sz="2800" dirty="0" smtClean="0">
                <a:solidFill>
                  <a:srgbClr val="C00000"/>
                </a:solidFill>
              </a:rPr>
              <a:t> is </a:t>
            </a:r>
            <a:r>
              <a:rPr lang="en-CA" sz="2400" b="1" u="sng" dirty="0" smtClean="0">
                <a:solidFill>
                  <a:srgbClr val="C00000"/>
                </a:solidFill>
              </a:rPr>
              <a:t>APPLIED TO</a:t>
            </a:r>
            <a:r>
              <a:rPr lang="en-CA" sz="2400" b="1" dirty="0" smtClean="0">
                <a:solidFill>
                  <a:srgbClr val="C00000"/>
                </a:solidFill>
              </a:rPr>
              <a:t> </a:t>
            </a:r>
            <a:r>
              <a:rPr lang="en-CA" sz="2800" dirty="0" smtClean="0">
                <a:solidFill>
                  <a:srgbClr val="C00000"/>
                </a:solidFill>
              </a:rPr>
              <a:t>morning </a:t>
            </a:r>
            <a:r>
              <a:rPr lang="en-CA" sz="2800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{boqer} </a:t>
            </a:r>
            <a:r>
              <a:rPr lang="en-CA" sz="2800" dirty="0" smtClean="0">
                <a:solidFill>
                  <a:srgbClr val="C00000"/>
                </a:solidFill>
              </a:rPr>
              <a:t>– </a:t>
            </a:r>
            <a:r>
              <a:rPr lang="en-CA" sz="3200" dirty="0" smtClean="0">
                <a:solidFill>
                  <a:srgbClr val="C00000"/>
                </a:solidFill>
              </a:rPr>
              <a:t>describing the mixing </a:t>
            </a:r>
            <a:r>
              <a:rPr lang="en-CA" sz="2000" dirty="0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[the action/verb]</a:t>
            </a:r>
            <a:r>
              <a:rPr lang="en-CA" sz="2000" dirty="0" smtClean="0">
                <a:solidFill>
                  <a:srgbClr val="C00000"/>
                </a:solidFill>
              </a:rPr>
              <a:t> </a:t>
            </a:r>
            <a:r>
              <a:rPr lang="en-CA" sz="3200" dirty="0" smtClean="0">
                <a:solidFill>
                  <a:srgbClr val="C00000"/>
                </a:solidFill>
              </a:rPr>
              <a:t>of light and darkness occurring in the sky at that particular time.  </a:t>
            </a:r>
            <a:endParaRPr lang="en-CA" sz="3200" dirty="0">
              <a:solidFill>
                <a:srgbClr val="C00000"/>
              </a:solidFill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878150" y="757237"/>
            <a:ext cx="10232570" cy="980123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softRound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An</a:t>
            </a:r>
            <a:r>
              <a:rPr 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5400" b="1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“</a:t>
            </a:r>
            <a:r>
              <a:rPr lang="en-US" sz="5400" b="1" dirty="0" err="1" smtClean="0">
                <a:ln>
                  <a:solidFill>
                    <a:srgbClr val="00206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arab</a:t>
            </a:r>
            <a:r>
              <a:rPr lang="en-US" sz="5400" b="1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/morning” 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Review</a:t>
            </a:r>
            <a:endParaRPr lang="en-US" sz="5400" b="1" dirty="0">
              <a:ln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 rot="20685748">
            <a:off x="297463" y="553663"/>
            <a:ext cx="2332946" cy="759882"/>
          </a:xfrm>
          <a:prstGeom prst="roundRect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dirty="0" smtClean="0">
                <a:latin typeface="Arial Black" pitchFamily="34" charset="0"/>
              </a:rPr>
              <a:t>SECOND </a:t>
            </a:r>
            <a:endParaRPr lang="en-CA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0" y="1536064"/>
            <a:ext cx="11597640" cy="4981829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indent="0">
              <a:buNone/>
            </a:pPr>
            <a:r>
              <a:rPr lang="en-US" sz="3600" b="1" dirty="0" smtClean="0"/>
              <a:t>What time of the 24 hour cycle is it in this picture?  </a:t>
            </a:r>
          </a:p>
          <a:p>
            <a:pPr marL="914400" lvl="1" indent="-457200">
              <a:buClr>
                <a:srgbClr val="00FF99"/>
              </a:buClr>
              <a:buFont typeface="+mj-lt"/>
              <a:buAutoNum type="arabicPeriod"/>
            </a:pPr>
            <a:r>
              <a:rPr lang="en-US" sz="3200" b="1" dirty="0" smtClean="0"/>
              <a:t>Morning Twilight? – (</a:t>
            </a:r>
            <a:r>
              <a:rPr lang="en-US" sz="3200" b="1" dirty="0" smtClean="0">
                <a:solidFill>
                  <a:srgbClr val="FF00FF"/>
                </a:solidFill>
              </a:rPr>
              <a:t>Mixture</a:t>
            </a:r>
            <a:r>
              <a:rPr lang="en-US" sz="3200" b="1" dirty="0" smtClean="0"/>
              <a:t> of light and darkness)</a:t>
            </a:r>
          </a:p>
          <a:p>
            <a:pPr marL="914400" lvl="1" indent="-457200">
              <a:buClr>
                <a:srgbClr val="00FF99"/>
              </a:buClr>
              <a:buFont typeface="+mj-lt"/>
              <a:buAutoNum type="arabicPeriod"/>
            </a:pPr>
            <a:r>
              <a:rPr lang="en-US" sz="3200" b="1" dirty="0" smtClean="0"/>
              <a:t>Evening Twilight? – (</a:t>
            </a:r>
            <a:r>
              <a:rPr lang="en-US" sz="3200" b="1" dirty="0" smtClean="0">
                <a:solidFill>
                  <a:srgbClr val="FF00FF"/>
                </a:solidFill>
              </a:rPr>
              <a:t>Mixture</a:t>
            </a:r>
            <a:r>
              <a:rPr lang="en-US" sz="3200" b="1" dirty="0" smtClean="0"/>
              <a:t> of light and darkness)</a:t>
            </a:r>
          </a:p>
          <a:p>
            <a:pPr marL="914400" lvl="1" indent="-457200">
              <a:buClr>
                <a:srgbClr val="00FF99"/>
              </a:buClr>
              <a:buFont typeface="+mj-lt"/>
              <a:buAutoNum type="arabicPeriod"/>
            </a:pPr>
            <a:r>
              <a:rPr lang="en-US" sz="3200" b="1" dirty="0" smtClean="0"/>
              <a:t>Light Season of the Cycle? – (with sun </a:t>
            </a:r>
            <a:r>
              <a:rPr lang="en-US" sz="3200" b="1" dirty="0" smtClean="0">
                <a:solidFill>
                  <a:srgbClr val="FFFF00"/>
                </a:solidFill>
              </a:rPr>
              <a:t>light</a:t>
            </a:r>
            <a:r>
              <a:rPr lang="en-US" sz="3200" b="1" dirty="0" smtClean="0"/>
              <a:t>) </a:t>
            </a:r>
          </a:p>
          <a:p>
            <a:pPr lvl="1"/>
            <a:endParaRPr lang="en-US" sz="1800" b="1" dirty="0" smtClean="0"/>
          </a:p>
          <a:p>
            <a:pPr marL="457200" lvl="1" indent="0" algn="ctr">
              <a:buNone/>
            </a:pPr>
            <a:r>
              <a:rPr lang="en-US" sz="3200" b="1" dirty="0" smtClean="0"/>
              <a:t>The following graphic illustrates </a:t>
            </a:r>
            <a:r>
              <a:rPr lang="en-US" sz="3200" b="1" dirty="0" smtClean="0">
                <a:solidFill>
                  <a:srgbClr val="00B0F0"/>
                </a:solidFill>
              </a:rPr>
              <a:t>Yahuah’s</a:t>
            </a:r>
            <a:r>
              <a:rPr lang="en-US" sz="3200" b="1" dirty="0" smtClean="0"/>
              <a:t> perfect design of each cycle as given in Genesis 1.</a:t>
            </a:r>
          </a:p>
          <a:p>
            <a:pPr marL="457200" lvl="1" indent="0" algn="ctr">
              <a:buNone/>
            </a:pPr>
            <a:r>
              <a:rPr lang="en-US" sz="3200" b="1" dirty="0" smtClean="0"/>
              <a:t>This will assist in understanding the study on the </a:t>
            </a:r>
            <a:br>
              <a:rPr lang="en-US" sz="3200" b="1" dirty="0" smtClean="0"/>
            </a:b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</a:rPr>
              <a:t>“days/cycles of consumption” </a:t>
            </a:r>
            <a:r>
              <a:rPr lang="en-US" sz="3200" b="1" dirty="0" smtClean="0"/>
              <a:t>for unleavened bread. </a:t>
            </a:r>
            <a:endParaRPr lang="en-US" sz="3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2960" y="92600"/>
            <a:ext cx="10515600" cy="1325563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One Focus of this Study</a:t>
            </a:r>
            <a:endParaRPr lang="en-US" sz="6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14</a:t>
            </a:fld>
            <a:endParaRPr lang="en-US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915400" y="651789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14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7118" y="173933"/>
            <a:ext cx="11873552" cy="6550926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Please be sure you understand this graphic before moving on.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The Outline of </a:t>
            </a:r>
            <a:r>
              <a:rPr lang="en-US" b="1" i="1" dirty="0" smtClean="0">
                <a:solidFill>
                  <a:srgbClr val="00B0F0"/>
                </a:solidFill>
              </a:rPr>
              <a:t>Light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b="1" i="1" dirty="0" smtClean="0">
                <a:solidFill>
                  <a:schemeClr val="bg1"/>
                </a:solidFill>
              </a:rPr>
              <a:t>Darkness</a:t>
            </a:r>
            <a:r>
              <a:rPr lang="en-US" dirty="0" smtClean="0">
                <a:solidFill>
                  <a:schemeClr val="bg1"/>
                </a:solidFill>
              </a:rPr>
              <a:t> according to </a:t>
            </a:r>
            <a:r>
              <a:rPr lang="en-US" i="1" dirty="0" smtClean="0">
                <a:solidFill>
                  <a:srgbClr val="009999"/>
                </a:solidFill>
                <a:latin typeface="Georgia" panose="02040502050405020303" pitchFamily="18" charset="0"/>
              </a:rPr>
              <a:t>Genesis 1</a:t>
            </a:r>
            <a:r>
              <a:rPr lang="en-US" i="1" dirty="0" smtClean="0">
                <a:solidFill>
                  <a:srgbClr val="009999"/>
                </a:solidFill>
              </a:rPr>
              <a:t>: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6160" y="4267200"/>
            <a:ext cx="325120" cy="650240"/>
          </a:xfrm>
          <a:prstGeom prst="rect">
            <a:avLst/>
          </a:prstGeom>
          <a:gradFill>
            <a:gsLst>
              <a:gs pos="0">
                <a:srgbClr val="FF0066"/>
              </a:gs>
              <a:gs pos="96000">
                <a:srgbClr val="00B0F0"/>
              </a:gs>
              <a:gs pos="52000">
                <a:srgbClr val="0070C0"/>
              </a:gs>
            </a:gsLst>
            <a:lin ang="0" scaled="0"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1442720" y="4267200"/>
            <a:ext cx="4287520" cy="65024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C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Direct Sunlight Rays</a:t>
            </a:r>
            <a:endParaRPr lang="en-CA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8400" y="4267200"/>
            <a:ext cx="4622800" cy="65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CA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Darkness</a:t>
            </a:r>
            <a:endParaRPr lang="en-CA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1840" y="4267200"/>
            <a:ext cx="406400" cy="650240"/>
          </a:xfrm>
          <a:prstGeom prst="rect">
            <a:avLst/>
          </a:prstGeom>
          <a:gradFill>
            <a:gsLst>
              <a:gs pos="0">
                <a:schemeClr val="bg1"/>
              </a:gs>
              <a:gs pos="96000">
                <a:srgbClr val="00B0F0"/>
              </a:gs>
              <a:gs pos="54000">
                <a:srgbClr val="0070C0"/>
              </a:gs>
            </a:gsLst>
            <a:lin ang="10800000" scaled="0"/>
          </a:gra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996406" y="3488509"/>
            <a:ext cx="0" cy="1449251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02080" y="3860800"/>
            <a:ext cx="0" cy="1076960"/>
          </a:xfrm>
          <a:prstGeom prst="line">
            <a:avLst/>
          </a:prstGeom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80314" y="3850640"/>
            <a:ext cx="0" cy="107696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911840" y="3575050"/>
            <a:ext cx="0" cy="1352550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137921" y="2052320"/>
            <a:ext cx="9169862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 smtClean="0">
                <a:solidFill>
                  <a:srgbClr val="CC00CC"/>
                </a:solidFill>
                <a:effectLst>
                  <a:glow rad="127000">
                    <a:srgbClr val="00FF00"/>
                  </a:glow>
                </a:effectLst>
              </a:rPr>
              <a:t>Morning action </a:t>
            </a:r>
            <a:r>
              <a:rPr lang="en-CA" sz="2800" b="1" i="1" dirty="0">
                <a:solidFill>
                  <a:srgbClr val="CC00CC"/>
                </a:solidFill>
                <a:effectLst>
                  <a:glow rad="127000">
                    <a:srgbClr val="00FF00"/>
                  </a:glow>
                </a:effectLst>
              </a:rPr>
              <a:t>description</a:t>
            </a:r>
            <a:r>
              <a:rPr lang="en-CA" sz="2800" b="1" dirty="0" smtClean="0">
                <a:solidFill>
                  <a:srgbClr val="CC00CC"/>
                </a:solidFill>
                <a:effectLst>
                  <a:glow rad="127000">
                    <a:srgbClr val="00FF00"/>
                  </a:glow>
                </a:effectLst>
              </a:rPr>
              <a:t> </a:t>
            </a:r>
            <a:r>
              <a:rPr lang="en-CA" sz="2800" b="1" dirty="0" smtClean="0">
                <a:solidFill>
                  <a:srgbClr val="CC3300"/>
                </a:solidFill>
              </a:rPr>
              <a:t>- </a:t>
            </a:r>
            <a:r>
              <a:rPr lang="en-CA" sz="2800" b="1" i="1" dirty="0" err="1" smtClean="0">
                <a:solidFill>
                  <a:srgbClr val="00B050"/>
                </a:solidFill>
                <a:latin typeface="Comic Sans MS" pitchFamily="66" charset="0"/>
              </a:rPr>
              <a:t>arab</a:t>
            </a:r>
            <a:r>
              <a:rPr lang="en-CA" sz="2800" b="1" i="1" dirty="0" smtClean="0">
                <a:solidFill>
                  <a:srgbClr val="00B050"/>
                </a:solidFill>
                <a:latin typeface="Comic Sans MS" pitchFamily="66" charset="0"/>
              </a:rPr>
              <a:t>, </a:t>
            </a:r>
            <a:r>
              <a:rPr lang="en-CA" sz="2800" b="1" dirty="0" smtClean="0">
                <a:solidFill>
                  <a:schemeClr val="bg1"/>
                </a:solidFill>
                <a:effectLst>
                  <a:glow rad="127000">
                    <a:srgbClr val="FFFF00"/>
                  </a:glow>
                </a:effectLst>
              </a:rPr>
              <a:t>twilight </a:t>
            </a:r>
            <a:r>
              <a:rPr lang="en-CA" sz="2800" b="1" i="1" u="sng" dirty="0" smtClean="0">
                <a:solidFill>
                  <a:schemeClr val="bg1"/>
                </a:solidFill>
                <a:effectLst>
                  <a:glow rad="190500">
                    <a:srgbClr val="FFFF00"/>
                  </a:glow>
                </a:effectLst>
              </a:rPr>
              <a:t>mixture</a:t>
            </a:r>
            <a:endParaRPr lang="en-CA" sz="2800" b="1" i="1" u="sng" dirty="0">
              <a:solidFill>
                <a:schemeClr val="bg1"/>
              </a:solidFill>
              <a:effectLst>
                <a:glow rad="190500">
                  <a:srgbClr val="FFFF00"/>
                </a:glo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1480" y="1366520"/>
            <a:ext cx="4892040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 smtClean="0">
                <a:solidFill>
                  <a:srgbClr val="00B050"/>
                </a:solidFill>
                <a:latin typeface="Comic Sans MS" pitchFamily="66" charset="0"/>
              </a:rPr>
              <a:t>Boqer: </a:t>
            </a:r>
            <a:r>
              <a:rPr lang="en-CA" sz="2800" b="1" i="1" dirty="0" smtClean="0">
                <a:solidFill>
                  <a:srgbClr val="FF00FF"/>
                </a:solidFill>
              </a:rPr>
              <a:t>Dawn’s</a:t>
            </a:r>
            <a:r>
              <a:rPr lang="en-CA" sz="2800" dirty="0" smtClean="0">
                <a:solidFill>
                  <a:schemeClr val="bg1"/>
                </a:solidFill>
              </a:rPr>
              <a:t> First Light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764903" y="1823720"/>
            <a:ext cx="231503" cy="1654629"/>
          </a:xfrm>
          <a:prstGeom prst="straightConnector1">
            <a:avLst/>
          </a:prstGeom>
          <a:ln w="57150">
            <a:solidFill>
              <a:srgbClr val="00B05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722120" y="2791461"/>
            <a:ext cx="1493520" cy="4622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CC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Sunrise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1402080" y="3253740"/>
            <a:ext cx="518160" cy="642620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rved Down Arrow 42"/>
          <p:cNvSpPr/>
          <p:nvPr/>
        </p:nvSpPr>
        <p:spPr>
          <a:xfrm>
            <a:off x="1442720" y="3718559"/>
            <a:ext cx="4592320" cy="548906"/>
          </a:xfrm>
          <a:prstGeom prst="curvedDownArrow">
            <a:avLst>
              <a:gd name="adj1" fmla="val 25000"/>
              <a:gd name="adj2" fmla="val 107839"/>
              <a:gd name="adj3" fmla="val 37956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87800" y="2791461"/>
            <a:ext cx="1381760" cy="4622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CC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Sunset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5151120" y="3253740"/>
            <a:ext cx="609600" cy="642620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694680" y="2791461"/>
            <a:ext cx="5140960" cy="4622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C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dirty="0" smtClean="0">
                <a:solidFill>
                  <a:schemeClr val="accent1">
                    <a:lumMod val="75000"/>
                  </a:schemeClr>
                </a:solidFill>
              </a:rPr>
              <a:t>Evening</a:t>
            </a:r>
            <a:r>
              <a:rPr lang="en-CA" sz="2800" b="1" dirty="0" smtClean="0">
                <a:solidFill>
                  <a:srgbClr val="CC3300"/>
                </a:solidFill>
              </a:rPr>
              <a:t>: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b="1" i="1" dirty="0" smtClean="0">
                <a:solidFill>
                  <a:srgbClr val="00B050"/>
                </a:solidFill>
              </a:rPr>
              <a:t>ereb, </a:t>
            </a:r>
            <a:r>
              <a:rPr lang="en-CA" sz="2800" dirty="0" smtClean="0">
                <a:solidFill>
                  <a:schemeClr val="bg1"/>
                </a:solidFill>
              </a:rPr>
              <a:t>twilight mixture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49" name="Straight Arrow Connector 48"/>
          <p:cNvCxnSpPr>
            <a:endCxn id="8" idx="0"/>
          </p:cNvCxnSpPr>
          <p:nvPr/>
        </p:nvCxnSpPr>
        <p:spPr>
          <a:xfrm flipH="1">
            <a:off x="6035040" y="3253740"/>
            <a:ext cx="213360" cy="101346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648234" y="1366520"/>
            <a:ext cx="6191398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 smtClean="0">
                <a:solidFill>
                  <a:srgbClr val="00B050"/>
                </a:solidFill>
                <a:latin typeface="Comic Sans MS" pitchFamily="66" charset="0"/>
              </a:rPr>
              <a:t>Boqer:</a:t>
            </a:r>
            <a:r>
              <a:rPr lang="en-CA" sz="2800" b="1" i="1" dirty="0">
                <a:solidFill>
                  <a:srgbClr val="00B050"/>
                </a:solidFill>
              </a:rPr>
              <a:t> </a:t>
            </a:r>
            <a:r>
              <a:rPr lang="en-CA" sz="2800" dirty="0" smtClean="0">
                <a:solidFill>
                  <a:schemeClr val="bg1"/>
                </a:solidFill>
              </a:rPr>
              <a:t>At </a:t>
            </a:r>
            <a:r>
              <a:rPr lang="en-CA" sz="2800" b="1" i="1" dirty="0" smtClean="0">
                <a:solidFill>
                  <a:srgbClr val="FF00FF"/>
                </a:solidFill>
              </a:rPr>
              <a:t>Dawn,</a:t>
            </a:r>
            <a:r>
              <a:rPr lang="en-CA" sz="2800" dirty="0" smtClean="0">
                <a:solidFill>
                  <a:schemeClr val="bg1"/>
                </a:solidFill>
              </a:rPr>
              <a:t> a New Cycle Begins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0911840" y="1823720"/>
            <a:ext cx="0" cy="1751330"/>
          </a:xfrm>
          <a:prstGeom prst="straightConnector1">
            <a:avLst/>
          </a:prstGeom>
          <a:ln w="57150">
            <a:solidFill>
              <a:srgbClr val="00B05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31225" y="5100320"/>
            <a:ext cx="6291941" cy="413657"/>
          </a:xfrm>
          <a:prstGeom prst="rect">
            <a:avLst/>
          </a:prstGeom>
          <a:solidFill>
            <a:schemeClr val="tx1"/>
          </a:solidFill>
          <a:ln w="57150">
            <a:solidFill>
              <a:srgbClr val="008080"/>
            </a:solidFill>
          </a:ln>
          <a:effectLst>
            <a:glow rad="127000">
              <a:srgbClr val="9933FF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 smtClean="0">
                <a:solidFill>
                  <a:srgbClr val="FF00FF"/>
                </a:solidFill>
              </a:rPr>
              <a:t>Dawn,                 </a:t>
            </a:r>
            <a:r>
              <a:rPr lang="en-CA" sz="2800" dirty="0" smtClean="0">
                <a:solidFill>
                  <a:schemeClr val="bg1"/>
                </a:solidFill>
              </a:rPr>
              <a:t>or                </a:t>
            </a:r>
            <a:r>
              <a:rPr lang="en-CA" sz="2800" b="1" dirty="0" smtClean="0">
                <a:solidFill>
                  <a:schemeClr val="accent6"/>
                </a:solidFill>
              </a:rPr>
              <a:t>Sunset?</a:t>
            </a:r>
            <a:endParaRPr lang="en-CA" sz="2800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67" y="6988013"/>
            <a:ext cx="11873345" cy="1477328"/>
          </a:xfrm>
          <a:prstGeom prst="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/>
              <a:t>Twilight</a:t>
            </a:r>
            <a:r>
              <a:rPr lang="en-US" dirty="0" smtClean="0"/>
              <a:t> OT:5399    nesheph </a:t>
            </a:r>
            <a:r>
              <a:rPr lang="en-US" dirty="0"/>
              <a:t>(</a:t>
            </a:r>
            <a:r>
              <a:rPr lang="en-US" dirty="0" err="1"/>
              <a:t>neh</a:t>
            </a:r>
            <a:r>
              <a:rPr lang="en-US" dirty="0"/>
              <a:t>'-</a:t>
            </a:r>
            <a:r>
              <a:rPr lang="en-US" dirty="0" err="1"/>
              <a:t>shef</a:t>
            </a:r>
            <a:r>
              <a:rPr lang="en-US" dirty="0"/>
              <a:t>); from OT:5398; properly, a breeze, i.e. (by implication) </a:t>
            </a:r>
            <a:r>
              <a:rPr lang="en-US" b="1" u="sng" dirty="0"/>
              <a:t>dusk</a:t>
            </a:r>
            <a:r>
              <a:rPr lang="en-US" dirty="0"/>
              <a:t> (when the evening breeze prevails</a:t>
            </a:r>
            <a:r>
              <a:rPr lang="en-US" dirty="0" smtClean="0"/>
              <a:t>):  KJV </a:t>
            </a:r>
            <a:r>
              <a:rPr lang="en-US" dirty="0"/>
              <a:t>- dark, </a:t>
            </a:r>
            <a:r>
              <a:rPr lang="en-US" b="1" u="sng" dirty="0"/>
              <a:t>dawning of the day</a:t>
            </a:r>
            <a:r>
              <a:rPr lang="en-US" dirty="0"/>
              <a:t> (morning), night, twilight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smtClean="0"/>
              <a:t>Morning</a:t>
            </a:r>
            <a:r>
              <a:rPr lang="en-US" dirty="0" smtClean="0"/>
              <a:t> OT:1242    boqer </a:t>
            </a:r>
            <a:r>
              <a:rPr lang="en-US" dirty="0"/>
              <a:t>(</a:t>
            </a:r>
            <a:r>
              <a:rPr lang="en-US" dirty="0" err="1"/>
              <a:t>bo</a:t>
            </a:r>
            <a:r>
              <a:rPr lang="en-US" dirty="0"/>
              <a:t>'-</a:t>
            </a:r>
            <a:r>
              <a:rPr lang="en-US" dirty="0" err="1"/>
              <a:t>ker</a:t>
            </a:r>
            <a:r>
              <a:rPr lang="en-US" dirty="0"/>
              <a:t>); from OT:1239; properly, dawn (as the break of day); generally, morning:</a:t>
            </a:r>
          </a:p>
          <a:p>
            <a:r>
              <a:rPr lang="en-US" dirty="0" smtClean="0"/>
              <a:t>KJV </a:t>
            </a:r>
            <a:r>
              <a:rPr lang="en-US" dirty="0"/>
              <a:t>- (+)day, early, morning, morrow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97725" y="6434944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Bent-Up Arrow 8"/>
          <p:cNvSpPr/>
          <p:nvPr/>
        </p:nvSpPr>
        <p:spPr>
          <a:xfrm rot="5400000">
            <a:off x="779565" y="1927381"/>
            <a:ext cx="675376" cy="468053"/>
          </a:xfrm>
          <a:prstGeom prst="bentUpArrow">
            <a:avLst>
              <a:gd name="adj1" fmla="val 12297"/>
              <a:gd name="adj2" fmla="val 43017"/>
              <a:gd name="adj3" fmla="val 35586"/>
            </a:avLst>
          </a:prstGeom>
          <a:solidFill>
            <a:srgbClr val="00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1" name="Rectangle 30"/>
          <p:cNvSpPr/>
          <p:nvPr/>
        </p:nvSpPr>
        <p:spPr>
          <a:xfrm>
            <a:off x="470265" y="5688874"/>
            <a:ext cx="10871429" cy="976086"/>
          </a:xfrm>
          <a:prstGeom prst="rect">
            <a:avLst/>
          </a:prstGeom>
          <a:solidFill>
            <a:srgbClr val="00FFFF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b="1" dirty="0" smtClean="0">
                <a:solidFill>
                  <a:srgbClr val="0070C0"/>
                </a:solidFill>
              </a:rPr>
              <a:t>To correctly calculate the cycles unleavened bread is to be eaten, the correct day-start must be known first.</a:t>
            </a:r>
            <a:endParaRPr lang="en-CA" sz="2800" b="1" dirty="0">
              <a:solidFill>
                <a:srgbClr val="0070C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12000" y="5097417"/>
            <a:ext cx="4199214" cy="478972"/>
          </a:xfrm>
          <a:prstGeom prst="rect">
            <a:avLst/>
          </a:prstGeom>
          <a:solidFill>
            <a:srgbClr val="00FFFF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b="1" dirty="0" smtClean="0">
                <a:solidFill>
                  <a:srgbClr val="0070C0"/>
                </a:solidFill>
              </a:rPr>
              <a:t>Focus of the charts:  </a:t>
            </a:r>
            <a:endParaRPr lang="en-CA" sz="2800" b="1" dirty="0">
              <a:solidFill>
                <a:srgbClr val="0070C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204062" y="2509520"/>
            <a:ext cx="340258" cy="1757945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2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mph" presetSubtype="0" repeatCount="300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33" grpId="0" animBg="1"/>
      <p:bldP spid="34" grpId="0" animBg="1"/>
      <p:bldP spid="39" grpId="0" animBg="1"/>
      <p:bldP spid="43" grpId="0" animBg="1"/>
      <p:bldP spid="44" grpId="0" animBg="1"/>
      <p:bldP spid="47" grpId="0" animBg="1"/>
      <p:bldP spid="50" grpId="0" animBg="1"/>
      <p:bldP spid="55" grpId="0" animBg="1"/>
      <p:bldP spid="55" grpId="1" animBg="1"/>
      <p:bldP spid="9" grpId="0" animBg="1"/>
      <p:bldP spid="31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078" y="226422"/>
            <a:ext cx="11281844" cy="6383383"/>
          </a:xfrm>
          <a:solidFill>
            <a:schemeClr val="accent6">
              <a:lumMod val="20000"/>
              <a:lumOff val="80000"/>
            </a:schemeClr>
          </a:solidFill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>
            <a:noAutofit/>
            <a:sp3d extrusionH="57150">
              <a:bevelT h="25400" prst="softRound"/>
            </a:sp3d>
          </a:bodyPr>
          <a:lstStyle/>
          <a:p>
            <a:pPr marL="0" indent="0">
              <a:buNone/>
            </a:pPr>
            <a:endParaRPr lang="en-US" sz="3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Primar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y</a:t>
            </a:r>
            <a:r>
              <a:rPr lang="en-US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 Question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for this study about unleavened bread, is to find the Divine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guidelines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for “</a:t>
            </a: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when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” and “</a:t>
            </a: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how lon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g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” unleavened bread is to be eaten.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en-US" sz="2400" b="1" dirty="0" smtClean="0">
                <a:solidFill>
                  <a:srgbClr val="CC00CC"/>
                </a:solidFill>
                <a:latin typeface="Calibri" panose="020F0502020204030204" pitchFamily="34" charset="0"/>
              </a:rPr>
              <a:t>1. 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Will there be a foundation for the format of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Yahuah’s</a:t>
            </a: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Dawn</a:t>
            </a: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Design?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AND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…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en-US" sz="2400" b="1" dirty="0" smtClean="0">
                <a:solidFill>
                  <a:srgbClr val="CC00CC"/>
                </a:solidFill>
                <a:latin typeface="Calibri" panose="020F0502020204030204" pitchFamily="34" charset="0"/>
              </a:rPr>
              <a:t>2.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Will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we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see any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support for the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</a:rPr>
              <a:t>Sunset Theory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system of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reckoning time?</a:t>
            </a:r>
            <a:b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endParaRPr lang="en-US" sz="1000" b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All the facts will be examined so </a:t>
            </a:r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future decisions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can be made according to Torah 	guidelines - </a:t>
            </a:r>
            <a:r>
              <a:rPr lang="en-US" sz="2400" b="1" u="sng" dirty="0" smtClean="0">
                <a:ln>
                  <a:solidFill>
                    <a:srgbClr val="0000FF"/>
                  </a:solidFill>
                </a:ln>
                <a:solidFill>
                  <a:srgbClr val="CC00CC"/>
                </a:solidFill>
                <a:latin typeface="Calibri" panose="020F0502020204030204" pitchFamily="34" charset="0"/>
              </a:rPr>
              <a:t>and not traditions</a:t>
            </a:r>
            <a: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CC00CC"/>
                </a:solidFill>
                <a:latin typeface="Calibri" panose="020F0502020204030204" pitchFamily="34" charset="0"/>
              </a:rPr>
              <a:t>!</a:t>
            </a:r>
            <a:b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CC00CC"/>
                </a:solidFill>
                <a:latin typeface="Calibri" panose="020F0502020204030204" pitchFamily="34" charset="0"/>
              </a:rPr>
            </a:br>
            <a:r>
              <a:rPr lang="en-US" sz="11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Fact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:  The blood-ratified Covenant Calendar documented between </a:t>
            </a:r>
            <a:r>
              <a:rPr lang="en-US" sz="24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Gen 1:1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en-US" sz="2400" i="1" dirty="0" err="1" smtClean="0">
                <a:solidFill>
                  <a:srgbClr val="008080"/>
                </a:solidFill>
                <a:latin typeface="Georgia" panose="02040502050405020303" pitchFamily="18" charset="0"/>
              </a:rPr>
              <a:t>Exo</a:t>
            </a:r>
            <a:r>
              <a:rPr lang="en-US" sz="24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 24:11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proves 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Yahuah’s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day-start begins with </a:t>
            </a:r>
            <a:r>
              <a:rPr lang="en-US" sz="24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boqer/morning. 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This study will be laid out as: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Part 1 &amp; Part 2</a:t>
            </a:r>
            <a:r>
              <a:rPr lang="en-US" sz="2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: 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To count the days unleavened bread is eaten during the Festival of Unleavened Bread </a:t>
            </a: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the </a:t>
            </a: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full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Passover Festival according to the </a:t>
            </a:r>
            <a:r>
              <a:rPr lang="en-US" sz="24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DAWN day-start.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Part 3</a:t>
            </a:r>
            <a:r>
              <a:rPr lang="en-US" sz="24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: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 To compare the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</a:rPr>
              <a:t>Sunset Theory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with the closest and most searching scrutiny </a:t>
            </a:r>
            <a:b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from the Torah statute commands to find if there is any alignment.</a:t>
            </a:r>
            <a:r>
              <a:rPr lang="en-US" sz="2400" strike="sngStrik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endParaRPr lang="en-US" sz="2400" strike="sngStrike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2250" y="6486549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6047" y="2321725"/>
            <a:ext cx="9960876" cy="914400"/>
          </a:xfrm>
          <a:prstGeom prst="rect">
            <a:avLst/>
          </a:prstGeom>
          <a:solidFill>
            <a:srgbClr val="FF99FF"/>
          </a:solidFill>
          <a:ln w="762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What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happens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to the </a:t>
            </a:r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101600">
                    <a:srgbClr val="FFFF00"/>
                  </a:glow>
                </a:effectLst>
                <a:latin typeface="Calibri" panose="020F0502020204030204" pitchFamily="34" charset="0"/>
              </a:rPr>
              <a:t>statutes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when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E84C22"/>
                </a:solidFill>
                <a:latin typeface="Calibri" panose="020F0502020204030204" pitchFamily="34" charset="0"/>
              </a:rPr>
              <a:t>Sunset Theory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is used for the day count of eating unleavened bread at the Passover Festival?</a:t>
            </a:r>
            <a:endParaRPr lang="en-CA" sz="2800" dirty="0"/>
          </a:p>
        </p:txBody>
      </p:sp>
      <p:pic>
        <p:nvPicPr>
          <p:cNvPr id="6" name="Picture 11" descr="C:\Users\Rae\Desktop\Art on Desktop\white man clip art\yellow-blue smiley faces\Smiley Decision Questions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8" y="1947431"/>
            <a:ext cx="1199695" cy="134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66FF66"/>
            </a:gs>
            <a:gs pos="100000">
              <a:srgbClr val="7030A0">
                <a:alpha val="5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168" y="4071252"/>
            <a:ext cx="11800115" cy="25690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</a:p>
          <a:p>
            <a:pPr lvl="0"/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/>
            <a:endParaRPr lang="en-US" sz="2400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/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/>
            <a:endParaRPr lang="en-US" sz="2400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018" y="1016000"/>
            <a:ext cx="11886652" cy="5694213"/>
          </a:xfrm>
          <a:prstGeom prst="rect">
            <a:avLst/>
          </a:prstGeom>
          <a:solidFill>
            <a:schemeClr val="accent2">
              <a:lumMod val="20000"/>
              <a:lumOff val="80000"/>
              <a:alpha val="54000"/>
            </a:schemeClr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lvl="0"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This section will concentrate on the message of </a:t>
            </a:r>
            <a:r>
              <a:rPr lang="en-US" sz="2200" b="1" i="1" u="sng" dirty="0" smtClean="0">
                <a:solidFill>
                  <a:srgbClr val="CC00CC"/>
                </a:solidFill>
                <a:latin typeface="Calibri" panose="020F0502020204030204" pitchFamily="34" charset="0"/>
              </a:rPr>
              <a:t>eatin</a:t>
            </a:r>
            <a:r>
              <a:rPr lang="en-US" sz="2200" b="1" i="1" dirty="0" smtClean="0">
                <a:solidFill>
                  <a:srgbClr val="CC00CC"/>
                </a:solidFill>
                <a:latin typeface="Calibri" panose="020F0502020204030204" pitchFamily="34" charset="0"/>
              </a:rPr>
              <a:t>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unleavened 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b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read during the </a:t>
            </a:r>
            <a:b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200" b="1" i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“Festival of Unleavened Bread.” </a:t>
            </a:r>
            <a:br>
              <a:rPr lang="en-US" sz="2200" b="1" i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</a:br>
            <a:endParaRPr lang="en-US" sz="800" b="1" i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lvl="0"/>
            <a:r>
              <a:rPr lang="en-US" sz="28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An examination will be made of: </a:t>
            </a:r>
          </a:p>
          <a:p>
            <a:pPr marL="742950" lvl="0" indent="-742950">
              <a:buFont typeface="+mj-lt"/>
              <a:buAutoNum type="alphaLcParenR"/>
            </a:pPr>
            <a:r>
              <a:rPr lang="en-US" sz="3200" b="1" i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</a:rPr>
              <a:t>“when” is the timeframe 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for the eating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of unleavened bread;</a:t>
            </a:r>
            <a:r>
              <a:rPr lang="en-US" sz="2400" b="1" i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742950" lvl="0" indent="-742950">
              <a:buFont typeface="+mj-lt"/>
              <a:buAutoNum type="alphaLcParenR"/>
            </a:pPr>
            <a:r>
              <a:rPr lang="en-US" sz="3200" b="1" i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</a:rPr>
              <a:t>“where” are the designated “dates”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for the eating of</a:t>
            </a:r>
            <a:b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u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nleavened bread during the </a:t>
            </a:r>
            <a:r>
              <a:rPr lang="en-US" sz="2400" b="1" i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“Festival of Unleavened Bread”?</a:t>
            </a:r>
            <a:r>
              <a:rPr lang="en-US" sz="2800" b="1" i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800" b="1" i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n-US" sz="1400" b="1" i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lvl="0" algn="ctr"/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Keep in mind many have accepted traditions and other </a:t>
            </a:r>
            <a:b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popular timings for the eating of unleavened bread. </a:t>
            </a:r>
          </a:p>
          <a:p>
            <a:pPr lvl="0" algn="ctr"/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But … many more believe these practices are Torah based! </a:t>
            </a:r>
            <a:r>
              <a:rPr lang="en-US" sz="10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    </a:t>
            </a:r>
            <a:r>
              <a:rPr lang="en-US" sz="28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/>
            </a:r>
            <a:br>
              <a:rPr lang="en-US" sz="28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3200" i="1" spc="3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63500">
                    <a:srgbClr val="CC00CC"/>
                  </a:glow>
                </a:effectLst>
                <a:latin typeface="Arial Rounded MT Bold" pitchFamily="34" charset="0"/>
              </a:rPr>
              <a:t>Is it possible these beliefs </a:t>
            </a:r>
            <a:r>
              <a:rPr lang="en-US" sz="3200" i="1" spc="3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Arial Rounded MT Bold" pitchFamily="34" charset="0"/>
              </a:rPr>
              <a:t>do</a:t>
            </a:r>
            <a:r>
              <a:rPr lang="en-US" sz="3200" i="1" spc="3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63500">
                    <a:srgbClr val="CC00CC"/>
                  </a:glow>
                </a:effectLst>
                <a:latin typeface="Arial Rounded MT Bold" pitchFamily="34" charset="0"/>
              </a:rPr>
              <a:t> not exist in Torah?</a:t>
            </a:r>
          </a:p>
          <a:p>
            <a:pPr lvl="0" algn="ctr"/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Next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:  Texts from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Exodus 12 &amp; 13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about eating unleavened bread will begin this study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</a:t>
            </a:r>
            <a:endParaRPr lang="en-US" sz="3200" i="1" spc="300" dirty="0">
              <a:ln>
                <a:solidFill>
                  <a:schemeClr val="bg1"/>
                </a:solidFill>
              </a:ln>
              <a:solidFill>
                <a:schemeClr val="bg1">
                  <a:lumMod val="65000"/>
                  <a:lumOff val="35000"/>
                </a:schemeClr>
              </a:solidFill>
              <a:effectLst>
                <a:glow rad="63500">
                  <a:srgbClr val="CC00CC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0" y="87325"/>
            <a:ext cx="12195176" cy="884941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 w="11430"/>
                <a:solidFill>
                  <a:srgbClr val="7030A0"/>
                </a:solidFill>
                <a:effectLst>
                  <a:glow rad="101600">
                    <a:schemeClr val="accent2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Part 1:  The Torah Count for ULB ~ 7 or 8 days?</a:t>
            </a:r>
            <a:endParaRPr lang="en-US" b="1" dirty="0">
              <a:ln w="11430"/>
              <a:solidFill>
                <a:srgbClr val="7030A0"/>
              </a:solidFill>
              <a:effectLst>
                <a:glow rad="101600">
                  <a:schemeClr val="accent2">
                    <a:lumMod val="60000"/>
                    <a:lumOff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9838" y="1350538"/>
            <a:ext cx="11281844" cy="5217902"/>
          </a:xfrm>
          <a:solidFill>
            <a:schemeClr val="accent6">
              <a:lumMod val="20000"/>
              <a:lumOff val="80000"/>
            </a:schemeClr>
          </a:solidFill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h="25400" prst="softRound"/>
            </a:sp3d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8080"/>
                </a:solidFill>
                <a:latin typeface="Georgia" panose="02040502050405020303" pitchFamily="18" charset="0"/>
              </a:rPr>
              <a:t>Exodus 12:15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  <a:t>Seven</a:t>
            </a:r>
            <a:r>
              <a:rPr lang="en-US" sz="2400" b="1" i="1" dirty="0">
                <a:solidFill>
                  <a:srgbClr val="9933FF"/>
                </a:solidFill>
                <a:latin typeface="Georgia" panose="02040502050405020303" pitchFamily="18" charset="0"/>
              </a:rPr>
              <a:t> 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  <a:t>days</a:t>
            </a:r>
            <a:r>
              <a:rPr lang="en-US" sz="2400" b="1" i="1" dirty="0">
                <a:solidFill>
                  <a:srgbClr val="9933FF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ye shall eat unleavened bread, and from the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/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        </a:t>
            </a:r>
            <a:r>
              <a:rPr lang="en-US" sz="2400" b="1" i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  <a:t>first 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  <a:t>day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ye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shall utterly remove leaven from your houses: whoever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/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        shall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eat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leaven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, that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soul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shall be utterly destroyed from Israel, from the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/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        </a:t>
            </a:r>
            <a:r>
              <a:rPr lang="en-US" sz="2400" b="1" i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  <a:t>first 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  <a:t>day until the seventh day</a:t>
            </a:r>
            <a:r>
              <a:rPr lang="en-US" sz="2400" b="1" i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  <a:t>.</a:t>
            </a:r>
            <a:br>
              <a:rPr lang="en-US" sz="2400" b="1" i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</a:br>
            <a:endParaRPr lang="en-US" sz="1200" b="1" i="1" dirty="0">
              <a:ln>
                <a:solidFill>
                  <a:srgbClr val="002060"/>
                </a:solidFill>
              </a:ln>
              <a:solidFill>
                <a:srgbClr val="9933FF"/>
              </a:solidFill>
              <a:latin typeface="Georgia" panose="02040502050405020303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8080"/>
                </a:solidFill>
                <a:latin typeface="Georgia" panose="02040502050405020303" pitchFamily="18" charset="0"/>
              </a:rPr>
              <a:t>Exodus 13:6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  <a:t>Six days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ye shall eat </a:t>
            </a:r>
            <a:r>
              <a:rPr lang="en-US" sz="2400" u="sng" dirty="0">
                <a:solidFill>
                  <a:srgbClr val="CC3300"/>
                </a:solidFill>
                <a:latin typeface="Georgia" panose="02040502050405020303" pitchFamily="18" charset="0"/>
              </a:rPr>
              <a:t>unleavened bread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, and </a:t>
            </a:r>
            <a:r>
              <a:rPr lang="en-US" sz="2400" u="sng" dirty="0">
                <a:solidFill>
                  <a:srgbClr val="CC3300"/>
                </a:solidFill>
                <a:latin typeface="Georgia" panose="02040502050405020303" pitchFamily="18" charset="0"/>
              </a:rPr>
              <a:t>on the seventh da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y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/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        is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a feast to [</a:t>
            </a:r>
            <a:r>
              <a:rPr lang="en-US" sz="2400" dirty="0">
                <a:solidFill>
                  <a:srgbClr val="0000FF"/>
                </a:solidFill>
                <a:latin typeface="Georgia" panose="02040502050405020303" pitchFamily="18" charset="0"/>
              </a:rPr>
              <a:t>Yahuah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].</a:t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12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endParaRPr lang="en-US" sz="1200" dirty="0">
              <a:solidFill>
                <a:srgbClr val="CC3300"/>
              </a:solidFill>
              <a:latin typeface="Georgia" panose="02040502050405020303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8080"/>
                </a:solidFill>
                <a:latin typeface="Georgia" panose="02040502050405020303" pitchFamily="18" charset="0"/>
              </a:rPr>
              <a:t>Exodus 13:7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  <a:t>Seven days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shall ye eat unleavened bread; </a:t>
            </a:r>
            <a:r>
              <a:rPr lang="en-US" sz="2400" dirty="0">
                <a:solidFill>
                  <a:srgbClr val="CC3300"/>
                </a:solidFill>
                <a:effectLst>
                  <a:glow rad="101600">
                    <a:srgbClr val="00FFFF"/>
                  </a:glow>
                </a:effectLst>
                <a:latin typeface="Georgia" panose="02040502050405020303" pitchFamily="18" charset="0"/>
              </a:rPr>
              <a:t>nothing leavened </a:t>
            </a:r>
            <a:r>
              <a:rPr lang="en-US" sz="2400" dirty="0" smtClean="0">
                <a:solidFill>
                  <a:srgbClr val="CC3300"/>
                </a:solidFill>
                <a:effectLst>
                  <a:glow rad="101600">
                    <a:srgbClr val="00FFFF"/>
                  </a:glow>
                </a:effectLst>
                <a:latin typeface="Georgia" panose="02040502050405020303" pitchFamily="18" charset="0"/>
              </a:rPr>
              <a:t>shall</a:t>
            </a:r>
            <a:br>
              <a:rPr lang="en-US" sz="2400" dirty="0" smtClean="0">
                <a:solidFill>
                  <a:srgbClr val="CC3300"/>
                </a:solidFill>
                <a:effectLst>
                  <a:glow rad="101600">
                    <a:srgbClr val="00FFFF"/>
                  </a:glow>
                </a:effectLst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srgbClr val="CC3300"/>
                </a:solidFill>
                <a:effectLst>
                  <a:glow rad="101600">
                    <a:srgbClr val="00FFFF"/>
                  </a:glow>
                </a:effectLst>
                <a:latin typeface="Georgia" panose="02040502050405020303" pitchFamily="18" charset="0"/>
              </a:rPr>
              <a:t>          be </a:t>
            </a:r>
            <a:r>
              <a:rPr lang="en-US" sz="2400" dirty="0">
                <a:solidFill>
                  <a:srgbClr val="CC3300"/>
                </a:solidFill>
                <a:effectLst>
                  <a:glow rad="101600">
                    <a:srgbClr val="00FFFF"/>
                  </a:glow>
                </a:effectLst>
                <a:latin typeface="Georgia" panose="02040502050405020303" pitchFamily="18" charset="0"/>
              </a:rPr>
              <a:t>seen with thee, </a:t>
            </a:r>
            <a:r>
              <a:rPr lang="en-US" sz="2400" u="sng" dirty="0">
                <a:solidFill>
                  <a:srgbClr val="CC3300"/>
                </a:solidFill>
                <a:effectLst>
                  <a:glow rad="101600">
                    <a:srgbClr val="00FFFF"/>
                  </a:glow>
                </a:effectLst>
                <a:latin typeface="Georgia" panose="02040502050405020303" pitchFamily="18" charset="0"/>
              </a:rPr>
              <a:t>neither shalt thou have leaven in all th</a:t>
            </a:r>
            <a:r>
              <a:rPr lang="en-US" sz="2400" dirty="0">
                <a:solidFill>
                  <a:srgbClr val="CC3300"/>
                </a:solidFill>
                <a:effectLst>
                  <a:glow rad="101600">
                    <a:srgbClr val="00FFFF"/>
                  </a:glow>
                </a:effectLst>
                <a:latin typeface="Georgia" panose="02040502050405020303" pitchFamily="18" charset="0"/>
              </a:rPr>
              <a:t>y</a:t>
            </a:r>
            <a:r>
              <a:rPr lang="en-US" sz="2400" u="sng" dirty="0">
                <a:solidFill>
                  <a:srgbClr val="CC3300"/>
                </a:solidFill>
                <a:effectLst>
                  <a:glow rad="101600">
                    <a:srgbClr val="00FFFF"/>
                  </a:glow>
                </a:effectLst>
                <a:latin typeface="Georgia" panose="02040502050405020303" pitchFamily="18" charset="0"/>
              </a:rPr>
              <a:t> borders</a:t>
            </a:r>
            <a:r>
              <a:rPr lang="en-US" sz="2400" dirty="0" smtClean="0">
                <a:solidFill>
                  <a:srgbClr val="CC3300"/>
                </a:solidFill>
                <a:effectLst>
                  <a:glow rad="101600">
                    <a:srgbClr val="00FFFF"/>
                  </a:glow>
                </a:effectLst>
                <a:latin typeface="Georgia" panose="02040502050405020303" pitchFamily="18" charset="0"/>
              </a:rPr>
              <a:t>.</a:t>
            </a:r>
            <a:br>
              <a:rPr lang="en-US" sz="2400" dirty="0" smtClean="0">
                <a:solidFill>
                  <a:srgbClr val="CC3300"/>
                </a:solidFill>
                <a:effectLst>
                  <a:glow rad="101600">
                    <a:srgbClr val="00FFFF"/>
                  </a:glow>
                </a:effectLst>
                <a:latin typeface="Georgia" panose="02040502050405020303" pitchFamily="18" charset="0"/>
              </a:rPr>
            </a:br>
            <a:endParaRPr lang="en-US" sz="1200" dirty="0" smtClean="0">
              <a:solidFill>
                <a:srgbClr val="CC3300"/>
              </a:solidFill>
              <a:effectLst>
                <a:glow rad="101600">
                  <a:srgbClr val="00FFFF"/>
                </a:glow>
              </a:effectLst>
              <a:latin typeface="Georgia" panose="02040502050405020303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Leviticus 23:6 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And on the </a:t>
            </a:r>
            <a:r>
              <a:rPr lang="en-US" sz="2400" b="1" i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  <a:t>fifteenth 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Georgia" panose="02040502050405020303" pitchFamily="18" charset="0"/>
              </a:rPr>
              <a:t>day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of the same month is the feast of </a:t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        unleavened bread unto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[</a:t>
            </a:r>
            <a:r>
              <a:rPr lang="en-US" sz="2400" dirty="0">
                <a:solidFill>
                  <a:srgbClr val="0000FF"/>
                </a:solidFill>
                <a:latin typeface="Georgia" panose="02040502050405020303" pitchFamily="18" charset="0"/>
              </a:rPr>
              <a:t>Yahuah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] …   </a:t>
            </a:r>
            <a:r>
              <a:rPr lang="en-US" sz="1800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KJV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en-US" sz="2400" b="1" u="sng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Question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:  Will the Festival of Unleavened Bread commence with the DAWN day-start?</a:t>
            </a:r>
            <a:endParaRPr lang="en-US" sz="2400" dirty="0">
              <a:solidFill>
                <a:srgbClr val="CC33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80675" y="6474974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tx1"/>
                </a:solidFill>
              </a:r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52400" y="71121"/>
            <a:ext cx="11887200" cy="108712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66"/>
                </a:solidFill>
                <a:effectLst>
                  <a:glow rad="63500">
                    <a:schemeClr val="accent5">
                      <a:lumMod val="40000"/>
                      <a:lumOff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Rounded MT Bold" pitchFamily="34" charset="0"/>
              </a:rPr>
              <a:t>A Torah Focus on Festival of ULB</a:t>
            </a:r>
            <a:endParaRPr lang="en-US" sz="4800" b="1" dirty="0">
              <a:ln w="11430"/>
              <a:solidFill>
                <a:srgbClr val="FF0066"/>
              </a:solidFill>
              <a:effectLst>
                <a:glow rad="63500">
                  <a:schemeClr val="accent5">
                    <a:lumMod val="40000"/>
                    <a:lumOff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293325" y="3551368"/>
            <a:ext cx="7341271" cy="612648"/>
          </a:xfrm>
          <a:prstGeom prst="wedgeRoundRectCallout">
            <a:avLst/>
          </a:prstGeom>
          <a:ln w="3810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600" b="1" u="sng" dirty="0" smtClean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Two Se</a:t>
            </a:r>
            <a:r>
              <a:rPr lang="en-CA" sz="2600" b="1" dirty="0" smtClean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p</a:t>
            </a:r>
            <a:r>
              <a:rPr lang="en-CA" sz="2600" b="1" u="sng" dirty="0" smtClean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arate Commands</a:t>
            </a:r>
            <a:r>
              <a:rPr lang="en-CA" sz="2600" b="1" dirty="0" smtClean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,</a:t>
            </a:r>
            <a:r>
              <a:rPr lang="en-CA" sz="2600" b="1" dirty="0" smtClean="0">
                <a:latin typeface="Comic Sans MS" pitchFamily="66" charset="0"/>
              </a:rPr>
              <a:t> </a:t>
            </a:r>
            <a:r>
              <a:rPr lang="en-CA" sz="2600" b="1" dirty="0" smtClean="0">
                <a:ln>
                  <a:solidFill>
                    <a:srgbClr val="0000FF"/>
                  </a:solidFill>
                </a:ln>
                <a:latin typeface="Comic Sans MS" pitchFamily="66" charset="0"/>
              </a:rPr>
              <a:t>Two substances! </a:t>
            </a:r>
            <a:endParaRPr lang="en-CA" sz="2600" b="1" dirty="0">
              <a:ln>
                <a:solidFill>
                  <a:srgbClr val="0000FF"/>
                </a:solidFill>
              </a:ln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7453" y="132080"/>
            <a:ext cx="11846257" cy="6518820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w="38100" h="38100" prst="angle"/>
            </a:sp3d>
          </a:bodyPr>
          <a:lstStyle/>
          <a:p>
            <a:pPr marL="0" indent="0">
              <a:buNone/>
            </a:pPr>
            <a:endParaRPr lang="en-US" sz="10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0000FF"/>
                </a:solidFill>
                <a:latin typeface="Arial Rounded MT Bold" pitchFamily="34" charset="0"/>
              </a:rPr>
              <a:t>Yahuah’s</a:t>
            </a:r>
            <a:r>
              <a:rPr lang="en-US" sz="4000" dirty="0" smtClean="0">
                <a:solidFill>
                  <a:schemeClr val="bg1"/>
                </a:solidFill>
                <a:latin typeface="Arial Rounded MT Bold" pitchFamily="34" charset="0"/>
              </a:rPr>
              <a:t> 24 </a:t>
            </a:r>
            <a:r>
              <a:rPr lang="en-US" sz="4000" dirty="0">
                <a:solidFill>
                  <a:schemeClr val="bg1"/>
                </a:solidFill>
                <a:latin typeface="Arial Rounded MT Bold" pitchFamily="34" charset="0"/>
              </a:rPr>
              <a:t>H</a:t>
            </a:r>
            <a:r>
              <a:rPr lang="en-US" sz="4000" dirty="0" smtClean="0">
                <a:solidFill>
                  <a:schemeClr val="bg1"/>
                </a:solidFill>
                <a:latin typeface="Arial Rounded MT Bold" pitchFamily="34" charset="0"/>
              </a:rPr>
              <a:t>ours </a:t>
            </a:r>
            <a:r>
              <a:rPr lang="en-US" sz="4000" dirty="0">
                <a:solidFill>
                  <a:schemeClr val="bg1"/>
                </a:solidFill>
                <a:latin typeface="Arial Rounded MT Bold" pitchFamily="34" charset="0"/>
              </a:rPr>
              <a:t>of </a:t>
            </a:r>
            <a:r>
              <a:rPr lang="en-US" sz="4000" dirty="0" smtClean="0">
                <a:solidFill>
                  <a:schemeClr val="bg1"/>
                </a:solidFill>
                <a:latin typeface="Arial Rounded MT Bold" pitchFamily="34" charset="0"/>
              </a:rPr>
              <a:t>Passover </a:t>
            </a:r>
            <a:r>
              <a:rPr lang="en-US" sz="3200" dirty="0" smtClean="0">
                <a:solidFill>
                  <a:schemeClr val="bg1"/>
                </a:solidFill>
                <a:latin typeface="Arial Rounded MT Bold" pitchFamily="34" charset="0"/>
              </a:rPr>
              <a:t>(</a:t>
            </a:r>
            <a:r>
              <a:rPr lang="en-US" sz="3200" dirty="0" smtClean="0">
                <a:solidFill>
                  <a:schemeClr val="bg1"/>
                </a:solidFill>
                <a:effectLst>
                  <a:glow rad="127000">
                    <a:srgbClr val="00FF99">
                      <a:alpha val="80000"/>
                    </a:srgbClr>
                  </a:glow>
                </a:effectLst>
                <a:latin typeface="Arial Rounded MT Bold" pitchFamily="34" charset="0"/>
              </a:rPr>
              <a:t>Egypt</a:t>
            </a:r>
            <a:r>
              <a:rPr lang="en-US" sz="3200" dirty="0" smtClean="0">
                <a:solidFill>
                  <a:schemeClr val="bg1"/>
                </a:solidFill>
                <a:latin typeface="Arial Rounded MT Bold" pitchFamily="34" charset="0"/>
              </a:rPr>
              <a:t>)</a:t>
            </a: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0066"/>
              </a:solidFill>
              <a:latin typeface="Arial Rounded MT Bol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850565" y="3081152"/>
            <a:ext cx="0" cy="1491342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193973" y="3299975"/>
            <a:ext cx="10885" cy="128291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06487" y="4033161"/>
            <a:ext cx="3954826" cy="538843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err="1" smtClean="0">
                <a:solidFill>
                  <a:schemeClr val="bg1"/>
                </a:solidFill>
              </a:rPr>
              <a:t>Abib</a:t>
            </a:r>
            <a:r>
              <a:rPr lang="en-CA" sz="2800" dirty="0" smtClean="0">
                <a:solidFill>
                  <a:schemeClr val="bg1"/>
                </a:solidFill>
              </a:rPr>
              <a:t> 14 Light Season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60432" y="4033162"/>
            <a:ext cx="4097077" cy="549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err="1" smtClean="0"/>
              <a:t>Abib</a:t>
            </a:r>
            <a:r>
              <a:rPr lang="en-CA" sz="2800" dirty="0" smtClean="0"/>
              <a:t> </a:t>
            </a:r>
            <a:r>
              <a:rPr lang="en-CA" sz="2800" b="1" dirty="0" smtClean="0">
                <a:ln>
                  <a:solidFill>
                    <a:srgbClr val="FF0066"/>
                  </a:solidFill>
                </a:ln>
              </a:rPr>
              <a:t>14</a:t>
            </a:r>
            <a:r>
              <a:rPr lang="en-CA" sz="2800" dirty="0" smtClean="0"/>
              <a:t> Night Season</a:t>
            </a:r>
            <a:endParaRPr lang="en-CA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943870" y="1187996"/>
            <a:ext cx="9318041" cy="1098652"/>
          </a:xfrm>
          <a:prstGeom prst="roundRect">
            <a:avLst/>
          </a:prstGeom>
          <a:noFill/>
          <a:ln w="76200">
            <a:solidFill>
              <a:srgbClr val="66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marL="972000" indent="-972000"/>
            <a:r>
              <a:rPr lang="en-CA" sz="2400" b="1" dirty="0" err="1" smtClean="0">
                <a:solidFill>
                  <a:srgbClr val="0099FF"/>
                </a:solidFill>
                <a:latin typeface="Georgia" pitchFamily="18" charset="0"/>
              </a:rPr>
              <a:t>Exo</a:t>
            </a:r>
            <a:r>
              <a:rPr lang="en-CA" sz="2400" b="1" dirty="0" smtClean="0">
                <a:solidFill>
                  <a:srgbClr val="0099FF"/>
                </a:solidFill>
                <a:latin typeface="Georgia" pitchFamily="18" charset="0"/>
              </a:rPr>
              <a:t> 12:6  </a:t>
            </a:r>
            <a:r>
              <a:rPr lang="en-CA" sz="2400" dirty="0" smtClean="0">
                <a:solidFill>
                  <a:schemeClr val="bg1"/>
                </a:solidFill>
              </a:rPr>
              <a:t>And you shall keep it up until the </a:t>
            </a:r>
            <a:r>
              <a:rPr lang="en-CA" sz="2400" b="1" i="1" dirty="0" smtClean="0">
                <a:solidFill>
                  <a:schemeClr val="bg1"/>
                </a:solidFill>
                <a:effectLst>
                  <a:glow rad="127000">
                    <a:srgbClr val="66CCFF"/>
                  </a:glow>
                </a:effectLst>
              </a:rPr>
              <a:t>fourteenth day </a:t>
            </a:r>
            <a:r>
              <a:rPr lang="en-CA" sz="2400" dirty="0" smtClean="0">
                <a:solidFill>
                  <a:schemeClr val="bg1"/>
                </a:solidFill>
              </a:rPr>
              <a:t>of the same month. Then all the assembly of the congregation  </a:t>
            </a:r>
            <a:br>
              <a:rPr lang="en-CA" sz="2400" dirty="0" smtClean="0">
                <a:solidFill>
                  <a:schemeClr val="bg1"/>
                </a:solidFill>
              </a:rPr>
            </a:br>
            <a:r>
              <a:rPr lang="en-CA" sz="2400" dirty="0" smtClean="0">
                <a:solidFill>
                  <a:schemeClr val="bg1"/>
                </a:solidFill>
              </a:rPr>
              <a:t>of </a:t>
            </a:r>
            <a:r>
              <a:rPr lang="en-CA" sz="2400" dirty="0" err="1" smtClean="0">
                <a:solidFill>
                  <a:schemeClr val="bg1"/>
                </a:solidFill>
              </a:rPr>
              <a:t>Yisra’el</a:t>
            </a:r>
            <a:r>
              <a:rPr lang="en-CA" sz="2400" dirty="0" smtClean="0">
                <a:solidFill>
                  <a:schemeClr val="bg1"/>
                </a:solidFill>
              </a:rPr>
              <a:t> shall kill it </a:t>
            </a:r>
            <a:r>
              <a:rPr lang="en-CA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27000">
                    <a:srgbClr val="66FF66"/>
                  </a:glow>
                </a:effectLst>
              </a:rPr>
              <a:t>between the evenings</a:t>
            </a:r>
            <a:r>
              <a:rPr lang="en-CA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. </a:t>
            </a:r>
            <a:r>
              <a:rPr lang="en-CA" sz="16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[*See note.]</a:t>
            </a:r>
            <a:r>
              <a:rPr lang="en-CA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  </a:t>
            </a:r>
            <a:endParaRPr lang="en-CA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920" y="2950024"/>
            <a:ext cx="1132114" cy="457200"/>
          </a:xfrm>
          <a:prstGeom prst="rect">
            <a:avLst/>
          </a:prstGeom>
          <a:solidFill>
            <a:schemeClr val="bg1"/>
          </a:solidFill>
          <a:ln w="285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dirty="0" smtClean="0">
                <a:solidFill>
                  <a:srgbClr val="FF00FF"/>
                </a:solidFill>
              </a:rPr>
              <a:t>Dawn</a:t>
            </a:r>
            <a:endParaRPr lang="en-CA" sz="2800" dirty="0">
              <a:solidFill>
                <a:srgbClr val="FF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7444" y="2342987"/>
            <a:ext cx="5050343" cy="544281"/>
          </a:xfrm>
          <a:prstGeom prst="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 smtClean="0">
                <a:solidFill>
                  <a:srgbClr val="FF0066"/>
                </a:solidFill>
              </a:rPr>
              <a:t>Boqer</a:t>
            </a:r>
            <a:r>
              <a:rPr lang="en-CA" sz="2800" dirty="0" smtClean="0">
                <a:solidFill>
                  <a:schemeClr val="bg1"/>
                </a:solidFill>
              </a:rPr>
              <a:t> (</a:t>
            </a:r>
            <a:r>
              <a:rPr lang="en-CA" sz="2800" dirty="0" err="1" smtClean="0">
                <a:solidFill>
                  <a:srgbClr val="00B050"/>
                </a:solidFill>
              </a:rPr>
              <a:t>arab</a:t>
            </a:r>
            <a:r>
              <a:rPr lang="en-CA" sz="2800" dirty="0" smtClean="0">
                <a:solidFill>
                  <a:schemeClr val="bg1"/>
                </a:solidFill>
              </a:rPr>
              <a:t>)/Twilight </a:t>
            </a:r>
            <a:r>
              <a:rPr lang="en-CA" sz="2800" b="1" i="1" dirty="0" smtClean="0">
                <a:solidFill>
                  <a:srgbClr val="FF0066"/>
                </a:solidFill>
              </a:rPr>
              <a:t>Mixture</a:t>
            </a:r>
            <a:endParaRPr lang="en-CA" sz="2800" b="1" i="1" dirty="0">
              <a:solidFill>
                <a:srgbClr val="FF0066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705688" y="2803309"/>
            <a:ext cx="0" cy="638428"/>
          </a:xfrm>
          <a:prstGeom prst="line">
            <a:avLst/>
          </a:prstGeom>
          <a:ln w="381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161313" y="3089004"/>
            <a:ext cx="1311134" cy="54428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Sunset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978212" y="3818022"/>
            <a:ext cx="264740" cy="28589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305860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892630" y="5344893"/>
            <a:ext cx="10243452" cy="877200"/>
          </a:xfrm>
          <a:prstGeom prst="roundRect">
            <a:avLst/>
          </a:prstGeom>
          <a:noFill/>
          <a:ln w="762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marL="1005840" lvl="0" indent="-1005840"/>
            <a:r>
              <a:rPr lang="en-US" sz="2400" b="1" dirty="0" smtClean="0">
                <a:solidFill>
                  <a:srgbClr val="0099FF"/>
                </a:solidFill>
                <a:latin typeface="Georgia" panose="02040502050405020303" pitchFamily="18" charset="0"/>
              </a:rPr>
              <a:t>Exodus 12:8 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And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they shall eat the flesh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on that night,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roasted in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fire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, - with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unleavened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bread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and with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bitter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herbs they shall eat it.</a:t>
            </a:r>
            <a:endParaRPr lang="en-US" sz="2400" dirty="0">
              <a:solidFill>
                <a:srgbClr val="CC3300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68635" y="3122523"/>
            <a:ext cx="525570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Right Brace 22"/>
          <p:cNvSpPr/>
          <p:nvPr/>
        </p:nvSpPr>
        <p:spPr>
          <a:xfrm rot="16200000">
            <a:off x="8210722" y="1738831"/>
            <a:ext cx="577615" cy="4050800"/>
          </a:xfrm>
          <a:prstGeom prst="rightBrace">
            <a:avLst>
              <a:gd name="adj1" fmla="val 54177"/>
              <a:gd name="adj2" fmla="val 30566"/>
            </a:avLst>
          </a:prstGeom>
          <a:solidFill>
            <a:schemeClr val="accent1">
              <a:lumMod val="60000"/>
              <a:lumOff val="40000"/>
            </a:schemeClr>
          </a:solidFill>
          <a:ln w="5715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r>
              <a:rPr lang="en-CA" dirty="0" smtClean="0"/>
              <a:t>     </a:t>
            </a:r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“between       the evenings”</a:t>
            </a:r>
          </a:p>
          <a:p>
            <a:pPr algn="ctr"/>
            <a:endParaRPr lang="en-CA" sz="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5400000" flipV="1">
            <a:off x="6258759" y="917938"/>
            <a:ext cx="426764" cy="3164190"/>
          </a:xfrm>
          <a:prstGeom prst="rightBrace">
            <a:avLst>
              <a:gd name="adj1" fmla="val 23195"/>
              <a:gd name="adj2" fmla="val 88837"/>
            </a:avLst>
          </a:prstGeom>
          <a:ln w="5715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970428" y="2286648"/>
            <a:ext cx="1962466" cy="1746277"/>
          </a:xfrm>
          <a:prstGeom prst="straightConnector1">
            <a:avLst/>
          </a:prstGeom>
          <a:ln w="76200">
            <a:solidFill>
              <a:srgbClr val="0000FF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xplosion 1 3"/>
          <p:cNvSpPr/>
          <p:nvPr/>
        </p:nvSpPr>
        <p:spPr>
          <a:xfrm rot="2115919">
            <a:off x="9468221" y="1343161"/>
            <a:ext cx="1749561" cy="2039102"/>
          </a:xfrm>
          <a:prstGeom prst="irregularSeal1">
            <a:avLst/>
          </a:prstGeom>
          <a:solidFill>
            <a:srgbClr val="FFFF00"/>
          </a:solidFill>
          <a:ln w="762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896475" y="4032925"/>
            <a:ext cx="259365" cy="517071"/>
          </a:xfrm>
          <a:prstGeom prst="rect">
            <a:avLst/>
          </a:prstGeom>
          <a:gradFill>
            <a:gsLst>
              <a:gs pos="0">
                <a:srgbClr val="FFFF00">
                  <a:lumMod val="89000"/>
                </a:srgbClr>
              </a:gs>
              <a:gs pos="46000">
                <a:srgbClr val="00FFFF"/>
              </a:gs>
              <a:gs pos="71000">
                <a:schemeClr val="bg1"/>
              </a:gs>
            </a:gsLst>
            <a:lin ang="9600000" scaled="0"/>
          </a:gra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Rectangle 32"/>
          <p:cNvSpPr/>
          <p:nvPr/>
        </p:nvSpPr>
        <p:spPr>
          <a:xfrm>
            <a:off x="6242952" y="4053039"/>
            <a:ext cx="217480" cy="527958"/>
          </a:xfrm>
          <a:prstGeom prst="rect">
            <a:avLst/>
          </a:prstGeom>
          <a:gradFill>
            <a:gsLst>
              <a:gs pos="0">
                <a:srgbClr val="FFFF00">
                  <a:lumMod val="89000"/>
                </a:srgbClr>
              </a:gs>
              <a:gs pos="50000">
                <a:srgbClr val="00FFFF"/>
              </a:gs>
              <a:gs pos="91000">
                <a:schemeClr val="bg1"/>
              </a:gs>
            </a:gsLst>
            <a:lin ang="600000" scaled="0"/>
          </a:gra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165780" y="3475423"/>
            <a:ext cx="0" cy="1096582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04503" y="2862943"/>
            <a:ext cx="0" cy="1170218"/>
          </a:xfrm>
          <a:prstGeom prst="straightConnector1">
            <a:avLst/>
          </a:prstGeom>
          <a:ln w="57150">
            <a:solidFill>
              <a:srgbClr val="00B05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826567" y="3081151"/>
            <a:ext cx="2151645" cy="739733"/>
          </a:xfrm>
          <a:prstGeom prst="rect">
            <a:avLst/>
          </a:prstGeom>
          <a:ln w="28575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 smtClean="0"/>
              <a:t>Evening</a:t>
            </a:r>
            <a:r>
              <a:rPr lang="en-CA" sz="2200" dirty="0" smtClean="0"/>
              <a:t> </a:t>
            </a:r>
            <a:r>
              <a:rPr lang="en-CA" sz="2200" b="1" dirty="0" err="1" smtClean="0">
                <a:solidFill>
                  <a:schemeClr val="accent6">
                    <a:lumMod val="75000"/>
                  </a:schemeClr>
                </a:solidFill>
              </a:rPr>
              <a:t>Ereb</a:t>
            </a:r>
            <a:r>
              <a:rPr lang="en-CA" sz="2200" dirty="0" smtClean="0"/>
              <a:t> </a:t>
            </a:r>
            <a:r>
              <a:rPr lang="en-CA" sz="2000" b="1" dirty="0" smtClean="0">
                <a:solidFill>
                  <a:schemeClr val="bg1"/>
                </a:solidFill>
              </a:rPr>
              <a:t>Twilight</a:t>
            </a:r>
            <a:r>
              <a:rPr lang="en-CA" sz="2000" dirty="0" smtClean="0"/>
              <a:t> </a:t>
            </a:r>
            <a:r>
              <a:rPr lang="en-CA" sz="2000" b="1" dirty="0" smtClean="0"/>
              <a:t>Mixture</a:t>
            </a:r>
            <a:r>
              <a:rPr lang="en-CA" sz="2000" dirty="0" smtClean="0"/>
              <a:t> </a:t>
            </a:r>
            <a:endParaRPr lang="en-CA" sz="2000" dirty="0"/>
          </a:p>
        </p:txBody>
      </p:sp>
      <p:sp>
        <p:nvSpPr>
          <p:cNvPr id="17" name="Rectangle 16"/>
          <p:cNvSpPr/>
          <p:nvPr/>
        </p:nvSpPr>
        <p:spPr>
          <a:xfrm>
            <a:off x="2146875" y="3083331"/>
            <a:ext cx="1502233" cy="45720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dirty="0" smtClean="0">
                <a:solidFill>
                  <a:srgbClr val="FFFF00"/>
                </a:solidFill>
              </a:rPr>
              <a:t>Sunrise</a:t>
            </a:r>
            <a:endParaRPr lang="en-CA" sz="2800" dirty="0">
              <a:solidFill>
                <a:srgbClr val="FFFF00"/>
              </a:solidFill>
            </a:endParaRPr>
          </a:p>
        </p:txBody>
      </p:sp>
      <p:sp>
        <p:nvSpPr>
          <p:cNvPr id="27" name="Right Brace 26"/>
          <p:cNvSpPr/>
          <p:nvPr/>
        </p:nvSpPr>
        <p:spPr>
          <a:xfrm rot="5400000">
            <a:off x="5920776" y="484685"/>
            <a:ext cx="533941" cy="8674365"/>
          </a:xfrm>
          <a:prstGeom prst="rightBrace">
            <a:avLst>
              <a:gd name="adj1" fmla="val 160174"/>
              <a:gd name="adj2" fmla="val 49892"/>
            </a:avLst>
          </a:prstGeom>
          <a:ln w="762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Notched Right Arrow 27"/>
          <p:cNvSpPr/>
          <p:nvPr/>
        </p:nvSpPr>
        <p:spPr>
          <a:xfrm rot="17462939">
            <a:off x="7189162" y="4678835"/>
            <a:ext cx="855969" cy="516897"/>
          </a:xfrm>
          <a:prstGeom prst="notchedRightArrow">
            <a:avLst>
              <a:gd name="adj1" fmla="val 36666"/>
              <a:gd name="adj2" fmla="val 105558"/>
            </a:avLst>
          </a:prstGeom>
          <a:solidFill>
            <a:srgbClr val="66FF66"/>
          </a:solidFill>
          <a:ln w="38100">
            <a:solidFill>
              <a:srgbClr val="00206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/>
          <p:cNvSpPr/>
          <p:nvPr/>
        </p:nvSpPr>
        <p:spPr>
          <a:xfrm>
            <a:off x="190834" y="6222093"/>
            <a:ext cx="11874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[*NOTE: The </a:t>
            </a:r>
            <a:r>
              <a:rPr lang="en-CA" sz="16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Exo</a:t>
            </a:r>
            <a:r>
              <a:rPr lang="en-CA" sz="16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 12 Passover Sacrifice “between the evenings” was during the Night Season as detailed in previous teachings.] </a:t>
            </a:r>
            <a:r>
              <a:rPr lang="en-CA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 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92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9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4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animBg="1"/>
      <p:bldP spid="8" grpId="0" animBg="1"/>
      <p:bldP spid="14" grpId="0"/>
      <p:bldP spid="31" grpId="0" animBg="1"/>
      <p:bldP spid="3" grpId="0" animBg="1"/>
      <p:bldP spid="29" grpId="0" animBg="1"/>
      <p:bldP spid="23" grpId="0" animBg="1"/>
      <p:bldP spid="24" grpId="0" animBg="1"/>
      <p:bldP spid="4" grpId="0" animBg="1"/>
      <p:bldP spid="4" grpId="1" animBg="1"/>
      <p:bldP spid="32" grpId="0" animBg="1"/>
      <p:bldP spid="33" grpId="0" animBg="1"/>
      <p:bldP spid="34" grpId="0" animBg="1"/>
      <p:bldP spid="17" grpId="0" animBg="1"/>
      <p:bldP spid="27" grpId="0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075" y="3394023"/>
            <a:ext cx="8535026" cy="195348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Exodus </a:t>
            </a:r>
            <a:r>
              <a:rPr lang="en-US" sz="66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12:18</a:t>
            </a:r>
          </a:p>
          <a:p>
            <a:r>
              <a:rPr lang="en-US" sz="4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Under serious scrutiny!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860" y="392163"/>
            <a:ext cx="9985420" cy="3095707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0382" y="285436"/>
            <a:ext cx="11217499" cy="28366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dirty="0" smtClean="0">
                <a:solidFill>
                  <a:srgbClr val="9900FF"/>
                </a:solidFill>
                <a:latin typeface="Broadway" panose="04040905080B020205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Unleavened Bread</a:t>
            </a:r>
            <a:endParaRPr lang="en-US" sz="8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b="1" dirty="0">
                <a:solidFill>
                  <a:srgbClr val="FA54E2"/>
                </a:solidFill>
                <a:latin typeface="Kristen ITC" panose="03050502040202030202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Consumption Schedule</a:t>
            </a:r>
            <a:r>
              <a:rPr lang="en-US" sz="6000" b="1" dirty="0">
                <a:solidFill>
                  <a:srgbClr val="984806"/>
                </a:solidFill>
                <a:latin typeface="Kristen ITC" panose="03050502040202030202" pitchFamily="66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6000" b="1" dirty="0">
                <a:solidFill>
                  <a:srgbClr val="984806"/>
                </a:solidFill>
                <a:latin typeface="Kristen ITC" panose="03050502040202030202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3000" y="6365494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2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94640" y="5575750"/>
            <a:ext cx="7721600" cy="187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References from </a:t>
            </a:r>
            <a:r>
              <a:rPr lang="en-US" sz="36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The Scriptures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/>
            </a:r>
            <a:b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unless otherwise noted.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25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00FFFF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614" y="202316"/>
            <a:ext cx="11846257" cy="6466113"/>
          </a:xfrm>
          <a:solidFill>
            <a:schemeClr val="accent5">
              <a:lumMod val="20000"/>
              <a:lumOff val="80000"/>
            </a:schemeClr>
          </a:solidFill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h="25400" prst="softRound"/>
            </a:sp3d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Using the last graphic for Dawn day-start, examine the Festival of Unleavened Bread from the 15</a:t>
            </a:r>
            <a:r>
              <a:rPr lang="en-US" baseline="30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to the 21</a:t>
            </a:r>
            <a:r>
              <a:rPr lang="en-US" baseline="30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st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and see how many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cycles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of eating 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unleavened bread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are accomplished according to 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Exodus &amp; Leviticus.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709075"/>
              </p:ext>
            </p:extLst>
          </p:nvPr>
        </p:nvGraphicFramePr>
        <p:xfrm>
          <a:off x="2013852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843451"/>
              </p:ext>
            </p:extLst>
          </p:nvPr>
        </p:nvGraphicFramePr>
        <p:xfrm>
          <a:off x="3407225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698755"/>
              </p:ext>
            </p:extLst>
          </p:nvPr>
        </p:nvGraphicFramePr>
        <p:xfrm>
          <a:off x="4833257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709252"/>
              </p:ext>
            </p:extLst>
          </p:nvPr>
        </p:nvGraphicFramePr>
        <p:xfrm>
          <a:off x="6237515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513632"/>
              </p:ext>
            </p:extLst>
          </p:nvPr>
        </p:nvGraphicFramePr>
        <p:xfrm>
          <a:off x="7636415" y="3890922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748034"/>
              </p:ext>
            </p:extLst>
          </p:nvPr>
        </p:nvGraphicFramePr>
        <p:xfrm>
          <a:off x="9014432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>
                        <a:effectLst>
                          <a:glow rad="127000">
                            <a:srgbClr val="00FFFF"/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>
                        <a:effectLst>
                          <a:glow rad="127000">
                            <a:srgbClr val="00FFFF"/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021531"/>
              </p:ext>
            </p:extLst>
          </p:nvPr>
        </p:nvGraphicFramePr>
        <p:xfrm>
          <a:off x="10431605" y="3890922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024748" y="4288982"/>
            <a:ext cx="9579423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e 17"/>
          <p:cNvSpPr/>
          <p:nvPr/>
        </p:nvSpPr>
        <p:spPr>
          <a:xfrm rot="16200000">
            <a:off x="2437650" y="3173949"/>
            <a:ext cx="310235" cy="1136038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ight Brace 19"/>
          <p:cNvSpPr/>
          <p:nvPr/>
        </p:nvSpPr>
        <p:spPr>
          <a:xfrm rot="16200000">
            <a:off x="3831178" y="3178032"/>
            <a:ext cx="302075" cy="1136036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ight Brace 26"/>
          <p:cNvSpPr/>
          <p:nvPr/>
        </p:nvSpPr>
        <p:spPr>
          <a:xfrm rot="16200000">
            <a:off x="5272173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ight Brace 27"/>
          <p:cNvSpPr/>
          <p:nvPr/>
        </p:nvSpPr>
        <p:spPr>
          <a:xfrm rot="16200000">
            <a:off x="6665544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ight Brace 28"/>
          <p:cNvSpPr/>
          <p:nvPr/>
        </p:nvSpPr>
        <p:spPr>
          <a:xfrm rot="16200000">
            <a:off x="8058915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ight Brace 29"/>
          <p:cNvSpPr/>
          <p:nvPr/>
        </p:nvSpPr>
        <p:spPr>
          <a:xfrm rot="16200000">
            <a:off x="9435879" y="3178032"/>
            <a:ext cx="302075" cy="1136036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ight Brace 30"/>
          <p:cNvSpPr/>
          <p:nvPr/>
        </p:nvSpPr>
        <p:spPr>
          <a:xfrm rot="16200000">
            <a:off x="10863347" y="3178033"/>
            <a:ext cx="302075" cy="1136033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11142695" y="2752953"/>
            <a:ext cx="978185" cy="4805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2800" dirty="0" smtClean="0">
                <a:solidFill>
                  <a:schemeClr val="bg1"/>
                </a:solidFill>
              </a:rPr>
              <a:t>=</a:t>
            </a:r>
            <a:r>
              <a:rPr lang="en-CA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CA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glow rad="406400">
                    <a:srgbClr val="FFFF00"/>
                  </a:glow>
                </a:effectLst>
              </a:rPr>
              <a:t>7!</a:t>
            </a:r>
            <a:endParaRPr lang="en-CA" sz="3600" b="1" dirty="0">
              <a:ln>
                <a:solidFill>
                  <a:sysClr val="windowText" lastClr="000000"/>
                </a:solidFill>
              </a:ln>
              <a:solidFill>
                <a:srgbClr val="CC00CC"/>
              </a:solidFill>
              <a:effectLst>
                <a:glow rad="406400">
                  <a:srgbClr val="FFFF00"/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3818" y="1371600"/>
            <a:ext cx="11482036" cy="8140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CA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In the first month </a:t>
            </a:r>
            <a:r>
              <a:rPr lang="en-C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27000">
                    <a:srgbClr val="00FFFF"/>
                  </a:glow>
                </a:effectLst>
              </a:rPr>
              <a:t>“on the fifteenth day” </a:t>
            </a:r>
            <a:r>
              <a:rPr lang="en-CA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begin eating unleavened bread…</a:t>
            </a:r>
            <a:r>
              <a:rPr lang="en-C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en-C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CA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CA" dirty="0" err="1" smtClean="0">
                <a:solidFill>
                  <a:srgbClr val="00B050"/>
                </a:solidFill>
              </a:rPr>
              <a:t>Exo</a:t>
            </a:r>
            <a:r>
              <a:rPr lang="en-CA" dirty="0" smtClean="0">
                <a:solidFill>
                  <a:srgbClr val="00B050"/>
                </a:solidFill>
              </a:rPr>
              <a:t> 12:18b &amp; Lev 23:6 </a:t>
            </a:r>
            <a:endParaRPr lang="en-CA" sz="2000" dirty="0">
              <a:solidFill>
                <a:srgbClr val="00B05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7949828" y="1895706"/>
            <a:ext cx="2405100" cy="0"/>
          </a:xfrm>
          <a:prstGeom prst="line">
            <a:avLst/>
          </a:prstGeom>
          <a:ln w="76200">
            <a:solidFill>
              <a:srgbClr val="00FFFF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86376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1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15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64671" y="280552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2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16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34247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3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17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06108" y="279437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4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18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99479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5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19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80525" y="280552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6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20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707993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7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21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1110" y="2107580"/>
            <a:ext cx="6919547" cy="546410"/>
          </a:xfrm>
          <a:prstGeom prst="rect">
            <a:avLst/>
          </a:prstGeom>
          <a:noFill/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2800" dirty="0" smtClean="0">
                <a:solidFill>
                  <a:srgbClr val="002060"/>
                </a:solidFill>
              </a:rPr>
              <a:t>… for seven days </a:t>
            </a:r>
            <a:r>
              <a:rPr lang="en-CA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glow rad="127000">
                    <a:srgbClr val="66FF66"/>
                  </a:glow>
                </a:effectLst>
              </a:rPr>
              <a:t>UNTIL THE EVENING!</a:t>
            </a:r>
            <a:endParaRPr lang="en-CA" b="1" dirty="0">
              <a:ln>
                <a:solidFill>
                  <a:sysClr val="windowText" lastClr="000000"/>
                </a:solidFill>
              </a:ln>
              <a:effectLst>
                <a:glow rad="127000">
                  <a:srgbClr val="66FF66"/>
                </a:glo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132633" y="2653990"/>
            <a:ext cx="859448" cy="1393903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26719" y="4527395"/>
            <a:ext cx="10373361" cy="21410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rgbClr val="002060"/>
                </a:solidFill>
              </a:rPr>
              <a:t>The Scriptures reveal a </a:t>
            </a:r>
            <a:r>
              <a:rPr lang="en-CA" sz="2800" b="1" i="1" dirty="0" smtClean="0">
                <a:solidFill>
                  <a:srgbClr val="FF0066"/>
                </a:solidFill>
              </a:rPr>
              <a:t>SEVEN cycle schedule </a:t>
            </a:r>
            <a:r>
              <a:rPr lang="en-CA" sz="2800" dirty="0" smtClean="0">
                <a:solidFill>
                  <a:srgbClr val="002060"/>
                </a:solidFill>
              </a:rPr>
              <a:t>for consuming unleavened bread during “</a:t>
            </a:r>
            <a:r>
              <a:rPr lang="en-CA" sz="2800" b="1" u="sng" dirty="0" smtClean="0">
                <a:solidFill>
                  <a:srgbClr val="002060"/>
                </a:solidFill>
              </a:rPr>
              <a:t>the</a:t>
            </a:r>
            <a:r>
              <a:rPr lang="en-CA" sz="2800" dirty="0" smtClean="0">
                <a:solidFill>
                  <a:srgbClr val="002060"/>
                </a:solidFill>
              </a:rPr>
              <a:t>” Festival of Unleavened Bread.  This schedule is easily achieved when abiding by </a:t>
            </a:r>
            <a:r>
              <a:rPr lang="en-CA" sz="2800" b="1" dirty="0" smtClean="0">
                <a:solidFill>
                  <a:srgbClr val="0000FF"/>
                </a:solidFill>
              </a:rPr>
              <a:t>Yahuah’s</a:t>
            </a:r>
            <a:r>
              <a:rPr lang="en-CA" sz="2800" dirty="0" smtClean="0">
                <a:solidFill>
                  <a:srgbClr val="002060"/>
                </a:solidFill>
              </a:rPr>
              <a:t> </a:t>
            </a:r>
            <a:r>
              <a:rPr lang="en-CA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glow rad="127000">
                    <a:srgbClr val="FFFF00"/>
                  </a:glow>
                </a:effectLst>
              </a:rPr>
              <a:t>Dawn</a:t>
            </a:r>
            <a:r>
              <a:rPr lang="en-CA" sz="2800" dirty="0" smtClean="0">
                <a:solidFill>
                  <a:srgbClr val="002060"/>
                </a:solidFill>
              </a:rPr>
              <a:t> “start of the day” format, </a:t>
            </a:r>
            <a:r>
              <a:rPr lang="en-CA" sz="2800" u="sng" dirty="0" smtClean="0">
                <a:solidFill>
                  <a:srgbClr val="002060"/>
                </a:solidFill>
              </a:rPr>
              <a:t>from Creation</a:t>
            </a:r>
            <a:r>
              <a:rPr lang="en-CA" sz="2800" b="1" dirty="0" smtClean="0">
                <a:solidFill>
                  <a:srgbClr val="002060"/>
                </a:solidFill>
              </a:rPr>
              <a:t>!</a:t>
            </a:r>
            <a:endParaRPr lang="en-CA" sz="2800" b="1" dirty="0">
              <a:solidFill>
                <a:srgbClr val="00206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 rot="872535">
            <a:off x="9842821" y="5340398"/>
            <a:ext cx="2067917" cy="1187356"/>
            <a:chOff x="9766513" y="5004234"/>
            <a:chExt cx="2067917" cy="1187356"/>
          </a:xfrm>
        </p:grpSpPr>
        <p:sp>
          <p:nvSpPr>
            <p:cNvPr id="4" name="Explosion 1 3"/>
            <p:cNvSpPr/>
            <p:nvPr/>
          </p:nvSpPr>
          <p:spPr>
            <a:xfrm>
              <a:off x="10565188" y="5004234"/>
              <a:ext cx="1269242" cy="1187356"/>
            </a:xfrm>
            <a:prstGeom prst="irregularSeal1">
              <a:avLst/>
            </a:prstGeom>
            <a:solidFill>
              <a:srgbClr val="FFFF00"/>
            </a:solidFill>
            <a:ln w="76200"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>
              <a:off x="9766513" y="5778237"/>
              <a:ext cx="897081" cy="404107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20</a:t>
            </a:fld>
            <a:endParaRPr lang="en-US"/>
          </a:p>
        </p:txBody>
      </p:sp>
      <p:sp>
        <p:nvSpPr>
          <p:cNvPr id="41" name="Arc 40"/>
          <p:cNvSpPr/>
          <p:nvPr/>
        </p:nvSpPr>
        <p:spPr>
          <a:xfrm rot="14676151">
            <a:off x="2569582" y="963065"/>
            <a:ext cx="2556851" cy="4217102"/>
          </a:xfrm>
          <a:prstGeom prst="arc">
            <a:avLst/>
          </a:prstGeom>
          <a:ln w="76200">
            <a:solidFill>
              <a:srgbClr val="00FFFF"/>
            </a:solidFill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3267060" y="1918012"/>
            <a:ext cx="2519017" cy="0"/>
          </a:xfrm>
          <a:prstGeom prst="line">
            <a:avLst/>
          </a:prstGeom>
          <a:ln w="76200">
            <a:solidFill>
              <a:srgbClr val="00FFFF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8000" y="3376114"/>
            <a:ext cx="118872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All days begin at DAWN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0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750"/>
                            </p:stCondLst>
                            <p:childTnLst>
                              <p:par>
                                <p:cTn id="13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4" grpId="0"/>
      <p:bldP spid="14" grpId="1"/>
      <p:bldP spid="15" grpId="0"/>
      <p:bldP spid="5" grpId="0"/>
      <p:bldP spid="32" grpId="0"/>
      <p:bldP spid="33" grpId="0"/>
      <p:bldP spid="35" grpId="0"/>
      <p:bldP spid="36" grpId="0"/>
      <p:bldP spid="37" grpId="0"/>
      <p:bldP spid="39" grpId="0"/>
      <p:bldP spid="9" grpId="0" animBg="1"/>
      <p:bldP spid="16" grpId="0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75280" y="2308729"/>
            <a:ext cx="8540068" cy="1419947"/>
          </a:xfrm>
          <a:prstGeom prst="rect">
            <a:avLst/>
          </a:prstGeo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66FF66"/>
                </a:solidFill>
                <a:latin typeface="Kristen ITC" pitchFamily="66" charset="0"/>
              </a:rPr>
              <a:t>When &amp; how long?   </a:t>
            </a:r>
            <a:r>
              <a:rPr lang="en-US" sz="3200" dirty="0" smtClean="0">
                <a:latin typeface="Kristen ITC" pitchFamily="66" charset="0"/>
              </a:rPr>
              <a:t>Begin at Dawn </a:t>
            </a:r>
            <a:br>
              <a:rPr lang="en-US" sz="3200" dirty="0" smtClean="0">
                <a:latin typeface="Kristen ITC" pitchFamily="66" charset="0"/>
              </a:rPr>
            </a:br>
            <a:r>
              <a:rPr lang="en-US" sz="3200" dirty="0" smtClean="0">
                <a:latin typeface="Kristen ITC" pitchFamily="66" charset="0"/>
              </a:rPr>
              <a:t>on the 15</a:t>
            </a:r>
            <a:r>
              <a:rPr lang="en-US" sz="3200" baseline="30000" dirty="0" smtClean="0">
                <a:latin typeface="Kristen ITC" pitchFamily="66" charset="0"/>
              </a:rPr>
              <a:t>th</a:t>
            </a:r>
            <a:r>
              <a:rPr lang="en-US" sz="3200" dirty="0" smtClean="0">
                <a:latin typeface="Kristen ITC" pitchFamily="66" charset="0"/>
              </a:rPr>
              <a:t> to the evening of the 21</a:t>
            </a:r>
            <a:r>
              <a:rPr lang="en-US" sz="3200" baseline="30000" dirty="0" smtClean="0">
                <a:latin typeface="Kristen ITC" pitchFamily="66" charset="0"/>
              </a:rPr>
              <a:t>st</a:t>
            </a:r>
            <a:r>
              <a:rPr lang="en-US" sz="3200" dirty="0" smtClean="0">
                <a:latin typeface="Kristen ITC" pitchFamily="66" charset="0"/>
              </a:rPr>
              <a:t>:</a:t>
            </a:r>
            <a:br>
              <a:rPr lang="en-US" sz="3200" dirty="0" smtClean="0">
                <a:latin typeface="Kristen ITC" pitchFamily="66" charset="0"/>
              </a:rPr>
            </a:br>
            <a:r>
              <a:rPr lang="en-US" sz="3200" dirty="0" smtClean="0">
                <a:solidFill>
                  <a:srgbClr val="66FF66"/>
                </a:solidFill>
                <a:latin typeface="Kristen ITC" pitchFamily="66" charset="0"/>
              </a:rPr>
              <a:t>15 – 16 – 17 – 18 – 19 – 20 – 21 =</a:t>
            </a:r>
            <a:endParaRPr lang="en-US" sz="3200" dirty="0">
              <a:solidFill>
                <a:srgbClr val="66FF66"/>
              </a:solidFill>
              <a:latin typeface="Kristen ITC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5134" y="214693"/>
            <a:ext cx="946302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spc="150" dirty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rgbClr val="00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Yahuah’s</a:t>
            </a:r>
            <a:r>
              <a:rPr lang="en-US" sz="4400" b="1" spc="15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 Covenant Count </a:t>
            </a:r>
            <a:br>
              <a:rPr lang="en-US" sz="4400" b="1" spc="15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</a:br>
            <a:r>
              <a:rPr lang="en-US" sz="4400" b="1" spc="15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for </a:t>
            </a:r>
            <a:r>
              <a:rPr lang="en-US" sz="4400" b="1" spc="15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Feast of Unleavened Bread </a:t>
            </a:r>
            <a:endParaRPr lang="en-US" b="1" spc="150" dirty="0" smtClean="0">
              <a:ln w="38100"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127000">
                  <a:schemeClr val="accent2">
                    <a:lumMod val="60000"/>
                    <a:lumOff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Papyrus" pitchFamily="66" charset="0"/>
              <a:cs typeface="Aharoni" pitchFamily="2" charset="-79"/>
            </a:endParaRPr>
          </a:p>
        </p:txBody>
      </p:sp>
      <p:pic>
        <p:nvPicPr>
          <p:cNvPr id="6" name="Picture 5" descr="C:\Users\Rae\Desktop\child boy counting clea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80075" y="-241514"/>
            <a:ext cx="4246834" cy="42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child girl counti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403" y="2913776"/>
            <a:ext cx="3204683" cy="3944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915400" y="6461700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Heptagon 1"/>
          <p:cNvSpPr/>
          <p:nvPr/>
        </p:nvSpPr>
        <p:spPr>
          <a:xfrm>
            <a:off x="3535680" y="4105958"/>
            <a:ext cx="2519680" cy="2346960"/>
          </a:xfrm>
          <a:prstGeom prst="heptagon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US" sz="6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Kristen ITC" pitchFamily="66" charset="0"/>
              </a:rPr>
              <a:t>7</a:t>
            </a:r>
            <a:r>
              <a:rPr lang="en-US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Kristen ITC" pitchFamily="66" charset="0"/>
              </a:rPr>
              <a:t> </a:t>
            </a:r>
            <a:br>
              <a:rPr lang="en-US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Kristen ITC" pitchFamily="66" charset="0"/>
              </a:rPr>
            </a:br>
            <a:r>
              <a:rPr lang="en-US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Kristen ITC" pitchFamily="66" charset="0"/>
              </a:rPr>
              <a:t>Cycles</a:t>
            </a:r>
            <a:endParaRPr lang="en-US" sz="4400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27000">
                  <a:schemeClr val="accent6">
                    <a:lumMod val="60000"/>
                    <a:lumOff val="40000"/>
                  </a:schemeClr>
                </a:glow>
              </a:effectLst>
              <a:latin typeface="Kristen ITC" pitchFamily="66" charset="0"/>
            </a:endParaRPr>
          </a:p>
        </p:txBody>
      </p:sp>
      <p:pic>
        <p:nvPicPr>
          <p:cNvPr id="9" name="Picture 2" descr="C:\Users\Rae\Desktop\flat brea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46" y="4105958"/>
            <a:ext cx="1727200" cy="173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04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66FF66"/>
            </a:gs>
            <a:gs pos="100000">
              <a:srgbClr val="7030A0">
                <a:alpha val="5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168" y="4071252"/>
            <a:ext cx="11800115" cy="25690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</a:p>
          <a:p>
            <a:pPr lvl="0"/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/>
            <a:endParaRPr lang="en-US" sz="2400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/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/>
            <a:endParaRPr lang="en-US" sz="2400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018" y="1016000"/>
            <a:ext cx="11886652" cy="5694213"/>
          </a:xfrm>
          <a:prstGeom prst="rect">
            <a:avLst/>
          </a:prstGeom>
          <a:solidFill>
            <a:schemeClr val="accent2">
              <a:lumMod val="20000"/>
              <a:lumOff val="80000"/>
              <a:alpha val="54000"/>
            </a:schemeClr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lvl="0"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This section will concentrate on the message of </a:t>
            </a:r>
            <a:r>
              <a:rPr lang="en-US" sz="2000" b="1" i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101600">
                    <a:srgbClr val="FFFF00"/>
                  </a:glow>
                </a:effectLst>
                <a:latin typeface="Calibri" panose="020F0502020204030204" pitchFamily="34" charset="0"/>
              </a:rPr>
              <a:t>eating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unleavened bread during the </a:t>
            </a:r>
            <a:b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20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“Passover Spring Festival.”  </a:t>
            </a:r>
            <a:r>
              <a:rPr lang="en-US" sz="2000" b="1" i="1" u="sng" dirty="0" smtClean="0">
                <a:solidFill>
                  <a:srgbClr val="0000FF"/>
                </a:solidFill>
                <a:latin typeface="Comic Sans MS" pitchFamily="66" charset="0"/>
              </a:rPr>
              <a:t>Will it be different</a:t>
            </a:r>
            <a:r>
              <a:rPr lang="en-US" sz="2000" b="1" i="1" dirty="0" smtClean="0">
                <a:solidFill>
                  <a:srgbClr val="0000FF"/>
                </a:solidFill>
                <a:latin typeface="Comic Sans MS" pitchFamily="66" charset="0"/>
              </a:rPr>
              <a:t>? </a:t>
            </a:r>
            <a:r>
              <a:rPr lang="en-US" sz="2800" b="1" i="1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800" b="1" i="1" dirty="0" smtClean="0">
                <a:solidFill>
                  <a:srgbClr val="0000FF"/>
                </a:solidFill>
                <a:latin typeface="Comic Sans MS" pitchFamily="66" charset="0"/>
              </a:rPr>
            </a:br>
            <a:endParaRPr lang="en-US" sz="1200" b="1" i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lvl="0"/>
            <a:r>
              <a:rPr lang="en-US" sz="28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 same examination will be made for: </a:t>
            </a:r>
          </a:p>
          <a:p>
            <a:pPr marL="742950" lvl="0" indent="-742950">
              <a:buFont typeface="+mj-lt"/>
              <a:buAutoNum type="alphaLcParenR"/>
            </a:pPr>
            <a:r>
              <a:rPr lang="en-US" sz="3600" b="1" i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</a:rPr>
              <a:t>“when” is the timeframe </a:t>
            </a:r>
            <a:r>
              <a:rPr lang="en-US" sz="28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for the eating </a:t>
            </a:r>
            <a:r>
              <a:rPr lang="en-US" sz="28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of unleavened bread;</a:t>
            </a:r>
            <a:r>
              <a:rPr lang="en-US" sz="2800" b="1" i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742950" lvl="0" indent="-742950">
              <a:buFont typeface="+mj-lt"/>
              <a:buAutoNum type="alphaLcParenR"/>
            </a:pPr>
            <a:r>
              <a:rPr lang="en-US" sz="3600" b="1" i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</a:rPr>
              <a:t>“where” are the designated “dates” </a:t>
            </a:r>
            <a:r>
              <a:rPr lang="en-US" sz="28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for the eating of</a:t>
            </a:r>
            <a:br>
              <a:rPr lang="en-US" sz="28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8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u</a:t>
            </a:r>
            <a:r>
              <a:rPr lang="en-US" sz="28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nleavened bread for the </a:t>
            </a:r>
            <a:r>
              <a:rPr lang="en-US" sz="28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“Passover Spring Festival”?  </a:t>
            </a:r>
            <a:r>
              <a:rPr lang="en-US" sz="2800" b="1" i="1" strike="sngStrike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/>
            </a:r>
            <a:br>
              <a:rPr lang="en-US" sz="2800" b="1" i="1" strike="sngStrike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endParaRPr lang="en-US" sz="1400" b="1" i="1" strike="sngStrike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 algn="ctr"/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Again, keep 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in 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mind there are 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many 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accepted 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traditions and other </a:t>
            </a:r>
            <a:b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popular timings for the eating of unleavened 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bread for </a:t>
            </a:r>
            <a:r>
              <a:rPr lang="en-US" sz="28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Passover.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lvl="0" algn="ctr"/>
            <a:r>
              <a:rPr lang="en-US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Many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believe these practices are Torah based! </a:t>
            </a:r>
            <a:r>
              <a:rPr lang="en-US" sz="9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    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/>
            </a:r>
            <a:b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800" i="1" spc="300" dirty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CC00CC"/>
                  </a:glow>
                </a:effectLst>
                <a:latin typeface="Arial Rounded MT Bold" pitchFamily="34" charset="0"/>
              </a:rPr>
              <a:t>T</a:t>
            </a:r>
            <a:r>
              <a:rPr lang="en-US" sz="2800" i="1" spc="3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CC00CC"/>
                  </a:glow>
                </a:effectLst>
                <a:latin typeface="Arial Rounded MT Bold" pitchFamily="34" charset="0"/>
              </a:rPr>
              <a:t>he question is:  Do these </a:t>
            </a:r>
            <a:r>
              <a:rPr lang="en-US" sz="2800" i="1" spc="300" dirty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CC00CC"/>
                  </a:glow>
                </a:effectLst>
                <a:latin typeface="Arial Rounded MT Bold" pitchFamily="34" charset="0"/>
              </a:rPr>
              <a:t>beliefs </a:t>
            </a:r>
            <a:r>
              <a:rPr lang="en-US" sz="2800" i="1" spc="3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CC00CC"/>
                  </a:glow>
                </a:effectLst>
                <a:latin typeface="Arial Rounded MT Bold" pitchFamily="34" charset="0"/>
              </a:rPr>
              <a:t>exist </a:t>
            </a:r>
            <a:r>
              <a:rPr lang="en-US" sz="2800" i="1" spc="300" dirty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CC00CC"/>
                  </a:glow>
                </a:effectLst>
                <a:latin typeface="Arial Rounded MT Bold" pitchFamily="34" charset="0"/>
              </a:rPr>
              <a:t>in Torah?</a:t>
            </a:r>
          </a:p>
          <a:p>
            <a:pPr lvl="0" algn="ctr"/>
            <a:r>
              <a:rPr lang="en-US" sz="2000" b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000" b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000" b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Next</a:t>
            </a:r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:  Texts from </a:t>
            </a:r>
            <a:r>
              <a:rPr lang="en-US" sz="2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Leviticus 23:5-6 </a:t>
            </a:r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about eating unleavened bread </a:t>
            </a:r>
            <a:r>
              <a:rPr lang="en-US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for the Passover Festival begins Part 2.</a:t>
            </a:r>
            <a:endParaRPr lang="en-US" sz="2800" i="1" spc="300" dirty="0">
              <a:ln>
                <a:solidFill>
                  <a:schemeClr val="bg1"/>
                </a:solidFill>
              </a:ln>
              <a:solidFill>
                <a:schemeClr val="bg1">
                  <a:lumMod val="65000"/>
                  <a:lumOff val="35000"/>
                </a:schemeClr>
              </a:solidFill>
              <a:effectLst>
                <a:glow rad="63500">
                  <a:srgbClr val="CC00CC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22</a:t>
            </a:fld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0" y="87325"/>
            <a:ext cx="12195176" cy="88494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 w="11430"/>
                <a:solidFill>
                  <a:srgbClr val="7030A0"/>
                </a:solidFill>
                <a:effectLst>
                  <a:glow rad="101600">
                    <a:schemeClr val="accent2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Part 2:  Passover </a:t>
            </a:r>
            <a:r>
              <a:rPr lang="en-US" b="1" u="sng" dirty="0" smtClean="0">
                <a:ln w="11430"/>
                <a:solidFill>
                  <a:srgbClr val="7030A0"/>
                </a:solidFill>
                <a:effectLst>
                  <a:glow rad="101600">
                    <a:schemeClr val="accent2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Festival</a:t>
            </a:r>
            <a:r>
              <a:rPr lang="en-US" b="1" dirty="0" smtClean="0">
                <a:ln w="11430"/>
                <a:solidFill>
                  <a:srgbClr val="7030A0"/>
                </a:solidFill>
                <a:effectLst>
                  <a:glow rad="101600">
                    <a:schemeClr val="accent2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 Count for ULB</a:t>
            </a:r>
            <a:endParaRPr lang="en-US" b="1" dirty="0">
              <a:ln w="11430"/>
              <a:solidFill>
                <a:srgbClr val="7030A0"/>
              </a:solidFill>
              <a:effectLst>
                <a:glow rad="101600">
                  <a:schemeClr val="accent2">
                    <a:lumMod val="60000"/>
                    <a:lumOff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7920" y="150552"/>
            <a:ext cx="11832609" cy="6269098"/>
          </a:xfr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  <a:sp3d extrusionH="57150">
              <a:bevelT h="25400" prst="softRound"/>
            </a:sp3d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Remember 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Exodus 12:15; 13:6-7 &amp; Lev 23:6 –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all mention the unleavened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read was to be eaten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for </a:t>
            </a:r>
            <a:r>
              <a:rPr lang="en-US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7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cycles.  </a:t>
            </a:r>
            <a:r>
              <a:rPr lang="en-US" b="1" u="sng" dirty="0">
                <a:solidFill>
                  <a:srgbClr val="0000FF"/>
                </a:solidFill>
                <a:latin typeface="Calibri" panose="020F0502020204030204" pitchFamily="34" charset="0"/>
              </a:rPr>
              <a:t>There </a:t>
            </a: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was </a:t>
            </a:r>
            <a:r>
              <a:rPr lang="en-US" b="1" u="sng" dirty="0">
                <a:solidFill>
                  <a:srgbClr val="0000FF"/>
                </a:solidFill>
                <a:latin typeface="Calibri" panose="020F0502020204030204" pitchFamily="34" charset="0"/>
              </a:rPr>
              <a:t>no </a:t>
            </a: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reference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b="1" i="1" u="sng" dirty="0" smtClean="0">
                <a:solidFill>
                  <a:srgbClr val="00B050"/>
                </a:solidFill>
                <a:latin typeface="Calibri" panose="020F0502020204030204" pitchFamily="34" charset="0"/>
              </a:rPr>
              <a:t>there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FF"/>
                </a:solidFill>
                <a:latin typeface="Calibri" panose="020F0502020204030204" pitchFamily="34" charset="0"/>
              </a:rPr>
              <a:t>of </a:t>
            </a: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other </a:t>
            </a:r>
            <a:b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c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y</a:t>
            </a: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cles for eatin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g</a:t>
            </a: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 unleavened bread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! 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However new information will move into </a:t>
            </a:r>
            <a:b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an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interesting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situation. 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urther in 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Exodus 12,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it </a:t>
            </a:r>
            <a:r>
              <a:rPr lang="en-US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appears as if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there is a </a:t>
            </a:r>
            <a:r>
              <a:rPr lang="en-US" b="1" dirty="0">
                <a:solidFill>
                  <a:srgbClr val="CC00CC"/>
                </a:solidFill>
                <a:latin typeface="Calibri" panose="020F0502020204030204" pitchFamily="34" charset="0"/>
              </a:rPr>
              <a:t>totally different number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given.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Let’s check further in </a:t>
            </a:r>
            <a:r>
              <a:rPr lang="en-US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Leviticus.</a:t>
            </a:r>
            <a:endParaRPr lang="en-US" i="1" dirty="0">
              <a:solidFill>
                <a:srgbClr val="00808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167" y="2481944"/>
            <a:ext cx="11800115" cy="2198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marL="914400" lvl="0" indent="-914400">
              <a:spcBef>
                <a:spcPct val="30000"/>
              </a:spcBef>
            </a:pPr>
            <a:r>
              <a:rPr lang="en-US" sz="2400" dirty="0">
                <a:solidFill>
                  <a:srgbClr val="008080"/>
                </a:solidFill>
                <a:latin typeface="Georgia" panose="02040502050405020303" pitchFamily="18" charset="0"/>
              </a:rPr>
              <a:t>Leviticus 23:</a:t>
            </a:r>
            <a:r>
              <a:rPr lang="en-US" sz="2400" b="1" dirty="0">
                <a:solidFill>
                  <a:srgbClr val="CC00CC"/>
                </a:solidFill>
                <a:latin typeface="Georgia" panose="02040502050405020303" pitchFamily="18" charset="0"/>
              </a:rPr>
              <a:t>5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In the first month, on the 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f</a:t>
            </a:r>
            <a:r>
              <a:rPr lang="en-US" sz="2400" b="1" i="1" u="sng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ourteenth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    day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of the month, 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rgbClr val="CC3300"/>
                </a:solidFill>
                <a:effectLst>
                  <a:glow rad="127000">
                    <a:srgbClr val="FFFF00"/>
                  </a:glow>
                </a:effectLst>
                <a:latin typeface="Georgia" panose="02040502050405020303" pitchFamily="18" charset="0"/>
              </a:rPr>
              <a:t>between the 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rgbClr val="CC3300"/>
                </a:solidFill>
                <a:effectLst>
                  <a:glow rad="127000">
                    <a:srgbClr val="FFFF00"/>
                  </a:glow>
                </a:effectLst>
                <a:latin typeface="Georgia" panose="02040502050405020303" pitchFamily="18" charset="0"/>
              </a:rPr>
              <a:t>evening times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is [</a:t>
            </a:r>
            <a:r>
              <a:rPr lang="en-US" sz="2400" dirty="0" err="1" smtClean="0">
                <a:solidFill>
                  <a:srgbClr val="0000FF"/>
                </a:solidFill>
                <a:latin typeface="Georgia" panose="02040502050405020303" pitchFamily="18" charset="0"/>
              </a:rPr>
              <a:t>Yahuah’s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] </a:t>
            </a:r>
            <a:r>
              <a:rPr lang="en-US" sz="2400" dirty="0" err="1" smtClean="0">
                <a:solidFill>
                  <a:srgbClr val="CC3300"/>
                </a:solidFill>
                <a:latin typeface="Georgia" panose="02040502050405020303" pitchFamily="18" charset="0"/>
              </a:rPr>
              <a:t>passover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.</a:t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endParaRPr lang="en-US" sz="2400" dirty="0">
              <a:solidFill>
                <a:srgbClr val="CC3300"/>
              </a:solidFill>
              <a:latin typeface="Georgia" panose="02040502050405020303" pitchFamily="18" charset="0"/>
            </a:endParaRPr>
          </a:p>
          <a:p>
            <a:pPr marL="914400" lvl="0" indent="-914400">
              <a:spcBef>
                <a:spcPct val="30000"/>
              </a:spcBef>
            </a:pPr>
            <a:r>
              <a:rPr lang="en-US" sz="2400" dirty="0">
                <a:solidFill>
                  <a:srgbClr val="008080"/>
                </a:solidFill>
                <a:latin typeface="Georgia" panose="02040502050405020303" pitchFamily="18" charset="0"/>
              </a:rPr>
              <a:t>Leviticus 23:</a:t>
            </a:r>
            <a:r>
              <a:rPr lang="en-US" sz="2400" b="1" dirty="0">
                <a:solidFill>
                  <a:srgbClr val="CC00CC"/>
                </a:solidFill>
                <a:latin typeface="Georgia" panose="02040502050405020303" pitchFamily="18" charset="0"/>
              </a:rPr>
              <a:t>6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And on the 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f</a:t>
            </a:r>
            <a:r>
              <a:rPr lang="en-US" sz="2400" b="1" i="1" u="sng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i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f</a:t>
            </a:r>
            <a:r>
              <a:rPr lang="en-US" sz="2400" b="1" i="1" u="sng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teenth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    day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of this month is the feast of unleavened bread to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[</a:t>
            </a:r>
            <a:r>
              <a:rPr lang="en-US" sz="2400" dirty="0" err="1" smtClean="0">
                <a:solidFill>
                  <a:srgbClr val="0000FF"/>
                </a:solidFill>
                <a:latin typeface="Georgia" panose="02040502050405020303" pitchFamily="18" charset="0"/>
              </a:rPr>
              <a:t>Yahuah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]; 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seven days shall ye eat unleavened bread.</a:t>
            </a:r>
            <a:r>
              <a:rPr lang="en-US" sz="2800" b="1" i="1" dirty="0">
                <a:solidFill>
                  <a:srgbClr val="CC00CC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168" y="4887686"/>
            <a:ext cx="11800115" cy="15588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Have you ever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noticed the verses address </a:t>
            </a:r>
            <a:r>
              <a:rPr lang="en-US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two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different Festivals with:</a:t>
            </a:r>
          </a:p>
          <a:p>
            <a:pPr lvl="0"/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</a:p>
          <a:p>
            <a:pPr lvl="0"/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/>
            <a:endParaRPr lang="en-US" sz="2400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3337" y="5578926"/>
            <a:ext cx="7828211" cy="702136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libri" panose="020F0502020204030204" pitchFamily="34" charset="0"/>
              </a:rPr>
              <a:t>t</a:t>
            </a:r>
            <a:r>
              <a:rPr lang="en-US" sz="44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wo -</a:t>
            </a:r>
            <a:r>
              <a:rPr lang="en-US" sz="36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en-US" sz="3600" b="1" i="1" dirty="0">
                <a:solidFill>
                  <a:srgbClr val="FF0066"/>
                </a:solidFill>
                <a:effectLst>
                  <a:glow rad="127000">
                    <a:srgbClr val="66FF66"/>
                  </a:glow>
                </a:effectLst>
                <a:latin typeface="Georgia" panose="02040502050405020303" pitchFamily="18" charset="0"/>
              </a:rPr>
              <a:t>SEPARATE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  </a:t>
            </a:r>
            <a:r>
              <a:rPr lang="en-US" sz="44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-</a:t>
            </a:r>
            <a:r>
              <a:rPr lang="en-US" sz="36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Feast </a:t>
            </a:r>
            <a:r>
              <a:rPr lang="en-US" sz="4400" b="1" dirty="0">
                <a:solidFill>
                  <a:srgbClr val="FF0066"/>
                </a:solidFill>
                <a:effectLst>
                  <a:glow rad="63500">
                    <a:srgbClr val="66FF66"/>
                  </a:glow>
                </a:effectLst>
                <a:latin typeface="Calibri" panose="020F0502020204030204" pitchFamily="34" charset="0"/>
              </a:rPr>
              <a:t>dates? </a:t>
            </a:r>
            <a:endParaRPr lang="en-CA" sz="4400" dirty="0">
              <a:effectLst>
                <a:glow rad="63500">
                  <a:srgbClr val="66FF66"/>
                </a:glo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500258" y="2253343"/>
            <a:ext cx="1251856" cy="489857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291192" y="3566884"/>
            <a:ext cx="1378779" cy="36811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646020" y="5590501"/>
            <a:ext cx="3023951" cy="68038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en-US" sz="3600" b="1" i="1" dirty="0">
                <a:solidFill>
                  <a:srgbClr val="FF0066"/>
                </a:solidFill>
                <a:effectLst>
                  <a:glow rad="127000">
                    <a:srgbClr val="66FF66"/>
                  </a:glow>
                </a:effectLst>
                <a:latin typeface="Georgia" panose="02040502050405020303" pitchFamily="18" charset="0"/>
              </a:rPr>
              <a:t>SEPARATE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endParaRPr lang="en-CA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52114" y="6446520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23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534400" y="2024743"/>
            <a:ext cx="914400" cy="457200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  <a:effectLst>
            <a:glow rad="127000">
              <a:srgbClr val="66FF66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3200" b="1" dirty="0" smtClean="0">
                <a:solidFill>
                  <a:srgbClr val="FFFF00"/>
                </a:solidFill>
              </a:rPr>
              <a:t>1</a:t>
            </a:r>
            <a:endParaRPr lang="en-CA" sz="3200" b="1" dirty="0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85858" y="3338284"/>
            <a:ext cx="914400" cy="457200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  <a:effectLst>
            <a:glow rad="127000">
              <a:srgbClr val="66FF66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3200" b="1" dirty="0" smtClean="0">
                <a:solidFill>
                  <a:srgbClr val="FFFF00"/>
                </a:solidFill>
              </a:rPr>
              <a:t>2</a:t>
            </a:r>
            <a:endParaRPr lang="en-CA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9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18" grpId="0" animBg="1"/>
      <p:bldP spid="18" grpId="1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773" y="232012"/>
            <a:ext cx="11859905" cy="6387152"/>
          </a:xfrm>
          <a:solidFill>
            <a:schemeClr val="tx1"/>
          </a:solidFill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h="25400" prst="softRound"/>
            </a:sp3d>
          </a:bodyPr>
          <a:lstStyle/>
          <a:p>
            <a:pPr marL="0" indent="0">
              <a:buNone/>
            </a:pPr>
            <a:endParaRPr lang="en-US" sz="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Exodus </a:t>
            </a:r>
            <a:r>
              <a:rPr lang="en-US" sz="2400" i="1" dirty="0">
                <a:solidFill>
                  <a:srgbClr val="008080"/>
                </a:solidFill>
                <a:latin typeface="Georgia" panose="02040502050405020303" pitchFamily="18" charset="0"/>
              </a:rPr>
              <a:t>12:16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And in the 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first day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there shall be an 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holy convocation,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and in the 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seventh day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 there shall be an 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holy convocation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to you; no manner of work shall be done in them, save that which every man must eat, that only may be done of you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.</a:t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endParaRPr lang="en-US" sz="400" dirty="0" smtClean="0">
              <a:solidFill>
                <a:srgbClr val="CC3300"/>
              </a:solidFill>
              <a:latin typeface="Georgia" panose="02040502050405020303" pitchFamily="18" charset="0"/>
            </a:endParaRP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FF0066"/>
                </a:solidFill>
                <a:latin typeface="Georgia" panose="02040502050405020303" pitchFamily="18" charset="0"/>
              </a:rPr>
              <a:t>Question:</a:t>
            </a: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 smtClean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</a:t>
            </a:r>
            <a:r>
              <a:rPr lang="en-US" sz="2400" b="1" dirty="0">
                <a:solidFill>
                  <a:srgbClr val="C00000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Passover </a:t>
            </a:r>
            <a:r>
              <a:rPr lang="en-US" sz="2400" b="1" dirty="0" smtClean="0">
                <a:solidFill>
                  <a:srgbClr val="C00000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Festival</a:t>
            </a:r>
            <a:r>
              <a:rPr lang="en-US" sz="2400" dirty="0" smtClean="0">
                <a:solidFill>
                  <a:srgbClr val="C00000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… </a:t>
            </a:r>
            <a:r>
              <a:rPr lang="en-US" sz="2400" b="1" dirty="0" smtClean="0">
                <a:solidFill>
                  <a:srgbClr val="FF00FF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400" b="1" dirty="0">
                <a:solidFill>
                  <a:srgbClr val="FF00FF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Holy Convocation”</a:t>
            </a:r>
            <a:r>
              <a:rPr lang="en-US" sz="2400" b="1" dirty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2400" b="1" dirty="0" smtClean="0">
              <a:solidFill>
                <a:srgbClr val="FF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842" y="2733675"/>
            <a:ext cx="11854543" cy="38766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it is, I know of no Scriptural support claiming that Passover is a </a:t>
            </a:r>
            <a:r>
              <a:rPr lang="en-US" sz="2400" b="1" dirty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“Holy Convocation”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a Sabbath of any kind.  However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Leviticus </a:t>
            </a:r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23:7,8</a:t>
            </a:r>
            <a:r>
              <a:rPr lang="en-US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information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affirming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Festival of Unleavened Bread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1" dirty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“Holy Convocation” </a:t>
            </a:r>
            <a:r>
              <a:rPr lang="en-US" sz="24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(H4744</a:t>
            </a:r>
            <a:r>
              <a:rPr lang="en-US" sz="2400" b="1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&lt;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miqra</a:t>
            </a:r>
            <a:r>
              <a:rPr lang="en-US" sz="2400" b="1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24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both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hour cycles at the beginning and the end. 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Therefore,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Exodus 12:16 </a:t>
            </a:r>
            <a:r>
              <a:rPr lang="en-US" sz="24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cannot be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referring to the Passover Feast Night Season as the first “day” of consuming Unleavened Bread.  But instead, it is referring to the two </a:t>
            </a:r>
            <a:r>
              <a:rPr lang="en-US" sz="2400" b="1" dirty="0" err="1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Shabbaths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Festival of Unleavened Bread for </a:t>
            </a:r>
            <a:r>
              <a:rPr lang="en-US" sz="24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commencement point of Unleavened Bread consumption.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serious and will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 extremely important very quickly.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67038" y="232012"/>
            <a:ext cx="11859905" cy="6387152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  <a:sp3d extrusionH="57150">
              <a:bevelT h="25400" prst="softRound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Exodus 12:16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And in the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first day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there shall be an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holy convocation,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and in the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seventh day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there shall be an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holy convocation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to you; no manner of work shall be done in them, save that which every man must eat, that only may be done of you.</a:t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endParaRPr lang="en-US" sz="400" dirty="0" smtClean="0">
              <a:solidFill>
                <a:srgbClr val="CC3300"/>
              </a:solidFill>
              <a:latin typeface="Georgia" panose="02040502050405020303" pitchFamily="18" charset="0"/>
            </a:endParaRP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FF0066"/>
                </a:solidFill>
                <a:latin typeface="Georgia" panose="02040502050405020303" pitchFamily="18" charset="0"/>
              </a:rPr>
              <a:t>Question:</a:t>
            </a: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</a:t>
            </a:r>
            <a:r>
              <a:rPr lang="en-US" sz="2400" b="1" dirty="0" smtClean="0">
                <a:solidFill>
                  <a:srgbClr val="C00000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Passover Festival</a:t>
            </a:r>
            <a:r>
              <a:rPr lang="en-US" sz="2400" dirty="0" smtClean="0">
                <a:solidFill>
                  <a:srgbClr val="C00000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… </a:t>
            </a:r>
            <a:r>
              <a:rPr lang="en-US" sz="2400" b="1" dirty="0" smtClean="0">
                <a:solidFill>
                  <a:srgbClr val="FF00FF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“Holy Convocation”</a:t>
            </a:r>
            <a:r>
              <a:rPr lang="en-US" sz="2400" b="1" dirty="0" smtClean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107" y="2733675"/>
            <a:ext cx="11854543" cy="38766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it is, I know of no Scriptural support claiming that Passover is a </a:t>
            </a:r>
            <a:r>
              <a:rPr lang="en-US" sz="2400" b="1" dirty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“Holy Convocation”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a Sabbath of any kind.  However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Leviticus </a:t>
            </a:r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23:7,8</a:t>
            </a:r>
            <a:r>
              <a:rPr lang="en-US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information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affirming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Festival of Unleavened Bread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1" dirty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“Holy Convocation” </a:t>
            </a:r>
            <a:r>
              <a:rPr lang="en-US" sz="24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(H4744</a:t>
            </a:r>
            <a:r>
              <a:rPr lang="en-US" sz="2400" b="1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&lt;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miqra</a:t>
            </a:r>
            <a:r>
              <a:rPr lang="en-US" sz="2400" b="1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24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both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hour cycles at the beginning and the end. 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Therefore,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Exodus 12:16 </a:t>
            </a:r>
            <a:r>
              <a:rPr lang="en-US" sz="24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cannot be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referring to the Passover Feast Night Season as the first “day” of consuming Unleavened Bread.  But instead, it is referring to the two </a:t>
            </a:r>
            <a:r>
              <a:rPr lang="en-US" sz="2400" b="1" dirty="0" err="1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Shabbaths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Festival of Unleavened Bread for </a:t>
            </a:r>
            <a:r>
              <a:rPr lang="en-US" sz="24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commencement point of Unleavened Bread consumption.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serious and will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 extremely important very quickly.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35876" y="240826"/>
            <a:ext cx="11859905" cy="6387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  <a:sp3d extrusionH="57150">
              <a:bevelT h="25400" prst="softRound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Exodus 12:16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And in the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first day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there shall be an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holy convocation,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and in the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seventh day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there shall be an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holy convocation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to you; no manner of work shall be done in them, save that which every man must eat, that only may be done of you.</a:t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endParaRPr lang="en-US" sz="400" dirty="0" smtClean="0">
              <a:solidFill>
                <a:srgbClr val="CC3300"/>
              </a:solidFill>
              <a:latin typeface="Georgia" panose="02040502050405020303" pitchFamily="18" charset="0"/>
            </a:endParaRP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FF0066"/>
                </a:solidFill>
                <a:latin typeface="Georgia" panose="02040502050405020303" pitchFamily="18" charset="0"/>
              </a:rPr>
              <a:t>Question:  What “feast” is verse 16 talking about?  </a:t>
            </a:r>
            <a:r>
              <a:rPr lang="en-US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Passover? </a:t>
            </a:r>
            <a:r>
              <a:rPr lang="en-US" sz="2400" b="1" dirty="0" smtClean="0">
                <a:solidFill>
                  <a:srgbClr val="FF00FF"/>
                </a:solidFill>
                <a:latin typeface="Georgia" panose="02040502050405020303" pitchFamily="18" charset="0"/>
              </a:rPr>
              <a:t>ULB Festival? </a:t>
            </a: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 smtClean="0">
                <a:solidFill>
                  <a:srgbClr val="FF0066"/>
                </a:solidFill>
                <a:latin typeface="Georgia" panose="02040502050405020303" pitchFamily="18" charset="0"/>
              </a:rPr>
              <a:t>2</a:t>
            </a:r>
            <a:r>
              <a:rPr lang="en-US" sz="2400" b="1" baseline="30000" dirty="0" smtClean="0">
                <a:solidFill>
                  <a:srgbClr val="FF0066"/>
                </a:solidFill>
                <a:latin typeface="Georgia" panose="02040502050405020303" pitchFamily="18" charset="0"/>
              </a:rPr>
              <a:t>nd</a:t>
            </a:r>
            <a:r>
              <a:rPr lang="en-US" sz="2400" b="1" dirty="0" smtClean="0">
                <a:solidFill>
                  <a:srgbClr val="FF0066"/>
                </a:solidFill>
                <a:latin typeface="Georgia" panose="02040502050405020303" pitchFamily="18" charset="0"/>
              </a:rPr>
              <a:t> Question: 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</a:t>
            </a:r>
            <a:r>
              <a:rPr lang="en-US" sz="2400" b="1" dirty="0" smtClean="0">
                <a:solidFill>
                  <a:srgbClr val="C00000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Passover Festival</a:t>
            </a:r>
            <a:r>
              <a:rPr lang="en-US" sz="2400" dirty="0" smtClean="0">
                <a:solidFill>
                  <a:srgbClr val="C00000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… </a:t>
            </a:r>
            <a:r>
              <a:rPr lang="en-US" sz="2400" b="1" dirty="0" smtClean="0">
                <a:solidFill>
                  <a:srgbClr val="FF00FF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“Holy Convocation”</a:t>
            </a:r>
            <a:r>
              <a:rPr lang="en-US" sz="2400" b="1" dirty="0" smtClean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945" y="2742489"/>
            <a:ext cx="11854543" cy="38766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Scriptural support claiming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Passover as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1" dirty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“Holy Convocation” </a:t>
            </a:r>
            <a:r>
              <a:rPr lang="en-US" sz="24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Shabbat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any kind.  However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Leviticus </a:t>
            </a:r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23:7-8</a:t>
            </a:r>
            <a:r>
              <a:rPr lang="en-US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information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affirming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indeed the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Festival of </a:t>
            </a:r>
            <a:r>
              <a:rPr lang="en-US" sz="2400" u="sng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Unleavened Bread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two </a:t>
            </a:r>
            <a:r>
              <a:rPr lang="en-US" sz="2400" b="1" dirty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“Holy </a:t>
            </a:r>
            <a:r>
              <a:rPr lang="en-US" sz="2400" b="1" dirty="0" smtClean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Convocations” 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(H4744</a:t>
            </a:r>
            <a:r>
              <a:rPr lang="en-US" sz="2000" b="1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&lt;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miqra</a:t>
            </a:r>
            <a:r>
              <a:rPr lang="en-US" sz="2000" b="1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hour cycles at the beginning and ending of the festival. 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Therefore,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Exodus 12:16 </a:t>
            </a:r>
            <a:r>
              <a:rPr lang="en-US" sz="24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cannot be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referring to the </a:t>
            </a:r>
            <a:r>
              <a:rPr lang="en-US" sz="2400" b="1" dirty="0">
                <a:solidFill>
                  <a:srgbClr val="C00000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Passover Festival</a:t>
            </a:r>
            <a:r>
              <a:rPr lang="en-US" sz="2400" dirty="0">
                <a:solidFill>
                  <a:srgbClr val="C00000"/>
                </a:solidFill>
                <a:uFill>
                  <a:solidFill>
                    <a:srgbClr val="9933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Night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Season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aseline="30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day” of consuming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unleavened bread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But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referencing the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Shabbat</a:t>
            </a:r>
            <a:r>
              <a:rPr lang="en-US" sz="24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Festival of Unleavened Bread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its own commencement point of unleavened bread consumption.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serious point is going to become extremely important very quickly.</a:t>
            </a:r>
            <a:endParaRPr lang="en-US" sz="2400" dirty="0">
              <a:ln>
                <a:solidFill>
                  <a:srgbClr val="0000FF"/>
                </a:solidFill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07888" y="6245225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5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rgbClr val="FF89FF">
                <a:alpha val="64000"/>
              </a:srgbClr>
            </a:gs>
            <a:gs pos="54000">
              <a:schemeClr val="accent4">
                <a:lumMod val="20000"/>
                <a:lumOff val="80000"/>
              </a:schemeClr>
            </a:gs>
            <a:gs pos="100000">
              <a:srgbClr val="66CCFF">
                <a:alpha val="5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229565"/>
            <a:ext cx="12195176" cy="884941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What About Lev 23:6 &amp; Exo 12:18?</a:t>
            </a:r>
            <a:endParaRPr lang="en-US" sz="6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99938" y="1160288"/>
            <a:ext cx="5157787" cy="82391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Leviticus 23:6</a:t>
            </a:r>
            <a:endParaRPr lang="en-US" sz="480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99938" y="1984200"/>
            <a:ext cx="5157787" cy="368458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And on the fifteenth day of the same month is the feast of unleavened bread unto [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</a:rPr>
              <a:t>Yahuah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]: </a:t>
            </a:r>
            <a:r>
              <a:rPr lang="en-US" sz="3600" b="1" u="sng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seven da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y</a:t>
            </a:r>
            <a:r>
              <a:rPr lang="en-US" sz="3600" b="1" u="sng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s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 ye must eat unleavened bread.  </a:t>
            </a:r>
            <a:r>
              <a:rPr lang="en-US" sz="2000" i="1" dirty="0" smtClean="0"/>
              <a:t>KJV</a:t>
            </a:r>
            <a:endParaRPr lang="en-US" sz="3600" i="1" dirty="0"/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6403700" y="1160288"/>
            <a:ext cx="5183188" cy="82391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Exodus 12:18</a:t>
            </a:r>
            <a:endParaRPr lang="en-US" sz="480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6065131" y="1984200"/>
            <a:ext cx="5860326" cy="368458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In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the first month, on the </a:t>
            </a:r>
            <a:r>
              <a:rPr lang="en-US" sz="3600" b="1" u="sng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fourteenth da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y of the 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/>
            </a:r>
            <a:b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</a:br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month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at even, ye shall eat unleavened bread, </a:t>
            </a:r>
            <a:r>
              <a:rPr lang="en-US" sz="3600" b="1" u="sng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until </a:t>
            </a:r>
            <a:r>
              <a:rPr lang="en-US" sz="3600" b="1" u="sng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/>
            </a:r>
            <a:br>
              <a:rPr lang="en-US" sz="3600" b="1" u="sng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</a:br>
            <a:r>
              <a:rPr lang="en-US" sz="3600" b="1" u="sng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the </a:t>
            </a:r>
            <a:r>
              <a:rPr lang="en-US" sz="3600" b="1" u="sng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one and twentieth da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y of the month at even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.  </a:t>
            </a:r>
            <a:r>
              <a:rPr lang="en-US" sz="2000" i="1" dirty="0" smtClean="0"/>
              <a:t>KJV</a:t>
            </a:r>
            <a:endParaRPr lang="en-US" sz="3600" i="1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tx1"/>
                </a:solidFill>
              </a:rPr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88817" y="5115731"/>
            <a:ext cx="2602374" cy="1514773"/>
          </a:xfrm>
          <a:prstGeom prst="teardrop">
            <a:avLst>
              <a:gd name="adj" fmla="val 101779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3200" b="1" u="sng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Count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  </a:t>
            </a:r>
            <a:b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8</a:t>
            </a: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cycles!!</a:t>
            </a:r>
            <a:endParaRPr lang="en-US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5331" y="5115732"/>
            <a:ext cx="2503974" cy="1514773"/>
          </a:xfrm>
          <a:prstGeom prst="teardrop">
            <a:avLst>
              <a:gd name="adj" fmla="val 100000"/>
            </a:avLst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</a:rPr>
              <a:t>Count</a:t>
            </a:r>
            <a:r>
              <a:rPr lang="en-US" sz="3200" dirty="0" smtClean="0">
                <a:solidFill>
                  <a:srgbClr val="002060"/>
                </a:solidFill>
              </a:rPr>
              <a:t>:  </a:t>
            </a:r>
            <a:br>
              <a:rPr lang="en-US" sz="3200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7 cycles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>
            <a:off x="5549433" y="2719260"/>
            <a:ext cx="771357" cy="1829880"/>
          </a:xfrm>
          <a:prstGeom prst="curvedRightArrow">
            <a:avLst>
              <a:gd name="adj1" fmla="val 25000"/>
              <a:gd name="adj2" fmla="val 77406"/>
              <a:gd name="adj3" fmla="val 32509"/>
            </a:avLst>
          </a:prstGeom>
          <a:gradFill>
            <a:gsLst>
              <a:gs pos="29000">
                <a:srgbClr val="FF89FF"/>
              </a:gs>
              <a:gs pos="54000">
                <a:schemeClr val="accent4">
                  <a:lumMod val="20000"/>
                  <a:lumOff val="80000"/>
                </a:schemeClr>
              </a:gs>
              <a:gs pos="100000">
                <a:srgbClr val="00FF00"/>
              </a:gs>
            </a:gsLst>
            <a:path path="circle">
              <a:fillToRect l="100000" t="100000"/>
            </a:path>
          </a:gradFill>
          <a:ln w="28575">
            <a:solidFill>
              <a:srgbClr val="7030A0"/>
            </a:solidFill>
          </a:ln>
          <a:effectLst>
            <a:glow rad="76200">
              <a:srgbClr val="00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1177" y="198664"/>
            <a:ext cx="11911450" cy="6433457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  <a:sp3d extrusionH="57150">
              <a:bevelT h="25400" prst="softRound"/>
            </a:sp3d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C00CC"/>
                </a:solidFill>
                <a:latin typeface="Calibri" panose="020F0502020204030204" pitchFamily="34" charset="0"/>
              </a:rPr>
              <a:t>Thoughts to Ponder:</a:t>
            </a:r>
          </a:p>
          <a:p>
            <a:pPr marL="548640" indent="-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9933FF"/>
                </a:solidFill>
                <a:latin typeface="Calibri" panose="020F0502020204030204" pitchFamily="34" charset="0"/>
              </a:rPr>
              <a:t>1. 	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Scriptures provide the </a:t>
            </a:r>
            <a:r>
              <a:rPr lang="en-US" sz="2400" b="1" dirty="0" smtClean="0">
                <a:solidFill>
                  <a:srgbClr val="9933FF"/>
                </a:solidFill>
                <a:latin typeface="Calibri" panose="020F0502020204030204" pitchFamily="34" charset="0"/>
              </a:rPr>
              <a:t>DISTINCTION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between the </a:t>
            </a: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two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different orders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to consume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unleavened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read during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Festival of Unleavened Bread </a:t>
            </a: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the Feast of Passover.</a:t>
            </a:r>
          </a:p>
          <a:p>
            <a:pPr marL="548640" indent="-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" dirty="0" smtClean="0">
                <a:noFill/>
                <a:latin typeface="Calibri" panose="020F0502020204030204" pitchFamily="34" charset="0"/>
              </a:rPr>
              <a:t>.</a:t>
            </a:r>
          </a:p>
          <a:p>
            <a:pPr marL="548640" indent="-548640">
              <a:lnSpc>
                <a:spcPct val="100000"/>
              </a:lnSpc>
              <a:spcBef>
                <a:spcPts val="0"/>
              </a:spcBef>
              <a:buAutoNum type="arabicPeriod" startAt="2"/>
            </a:pPr>
            <a:r>
              <a:rPr lang="en-US" sz="2400" b="1" dirty="0" smtClean="0">
                <a:solidFill>
                  <a:srgbClr val="9933FF"/>
                </a:solidFill>
                <a:latin typeface="Calibri" panose="020F0502020204030204" pitchFamily="34" charset="0"/>
              </a:rPr>
              <a:t>WILL THE SEPARATING DISTINCTION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of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unleavened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read consumption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allow for the </a:t>
            </a:r>
            <a:r>
              <a:rPr lang="en-US" sz="2400" b="1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individual Festival dates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of Passover and Unleavened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Bread?  And will that </a:t>
            </a:r>
            <a: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CC00CC"/>
                </a:solidFill>
                <a:latin typeface="Calibri" panose="020F0502020204030204" pitchFamily="34" charset="0"/>
              </a:rPr>
              <a:t>separation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effect collectively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indicate a total of </a:t>
            </a:r>
            <a:r>
              <a:rPr lang="en-US" sz="2400" b="1" dirty="0" smtClean="0">
                <a:solidFill>
                  <a:srgbClr val="FF0066"/>
                </a:solidFill>
                <a:latin typeface="Georgia" panose="02040502050405020303" pitchFamily="18" charset="0"/>
              </a:rPr>
              <a:t>MORE</a:t>
            </a:r>
            <a:r>
              <a:rPr lang="en-US" sz="2400" dirty="0" smtClean="0">
                <a:solidFill>
                  <a:srgbClr val="660033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than seven cycles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for consuming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unleavened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read according to </a:t>
            </a:r>
            <a:r>
              <a:rPr lang="en-US" sz="24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Exo 12:18?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548640" indent="-548640">
              <a:lnSpc>
                <a:spcPct val="100000"/>
              </a:lnSpc>
              <a:spcBef>
                <a:spcPts val="0"/>
              </a:spcBef>
              <a:buAutoNum type="arabicPeriod" startAt="2"/>
            </a:pP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548640" indent="-548640">
              <a:lnSpc>
                <a:spcPct val="100000"/>
              </a:lnSpc>
              <a:spcBef>
                <a:spcPts val="0"/>
              </a:spcBef>
              <a:buAutoNum type="arabicPeriod" startAt="2"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548640" indent="-54864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660033"/>
              </a:solidFill>
              <a:latin typeface="Calibri" panose="020F0502020204030204" pitchFamily="34" charset="0"/>
            </a:endParaRP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i="1" dirty="0" smtClean="0">
              <a:solidFill>
                <a:srgbClr val="CC00CC"/>
              </a:solidFill>
              <a:latin typeface="Calibri" panose="020F0502020204030204" pitchFamily="34" charset="0"/>
            </a:endParaRP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i="1" dirty="0">
              <a:solidFill>
                <a:srgbClr val="CC00CC"/>
              </a:solidFill>
              <a:latin typeface="Calibri" panose="020F0502020204030204" pitchFamily="34" charset="0"/>
            </a:endParaRP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i="1" dirty="0" smtClean="0">
              <a:solidFill>
                <a:srgbClr val="CC00CC"/>
              </a:solidFill>
              <a:latin typeface="Calibri" panose="020F0502020204030204" pitchFamily="34" charset="0"/>
            </a:endParaRP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i="1" dirty="0">
              <a:solidFill>
                <a:srgbClr val="CC00CC"/>
              </a:solidFill>
              <a:latin typeface="Calibri" panose="020F0502020204030204" pitchFamily="34" charset="0"/>
            </a:endParaRP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i="1" dirty="0" smtClean="0">
              <a:solidFill>
                <a:srgbClr val="CC00CC"/>
              </a:solidFill>
              <a:latin typeface="Calibri" panose="020F0502020204030204" pitchFamily="34" charset="0"/>
            </a:endParaRP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i="1" dirty="0">
              <a:solidFill>
                <a:srgbClr val="CC00CC"/>
              </a:solidFill>
              <a:latin typeface="Calibri" panose="020F0502020204030204" pitchFamily="34" charset="0"/>
            </a:endParaRP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i="1" dirty="0">
              <a:solidFill>
                <a:srgbClr val="CC00CC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879" y="2997018"/>
            <a:ext cx="11650046" cy="2647175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marL="571500" lvl="0" indent="-571500">
              <a:buFont typeface="Arial" pitchFamily="34" charset="0"/>
              <a:buChar char="•"/>
            </a:pPr>
            <a:r>
              <a:rPr lang="en-US" sz="3600" b="1" u="sng" dirty="0">
                <a:solidFill>
                  <a:srgbClr val="FF0066"/>
                </a:solidFill>
                <a:latin typeface="Calibri" panose="020F0502020204030204" pitchFamily="34" charset="0"/>
              </a:rPr>
              <a:t>IMPORTANT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</a:rPr>
              <a:t>: 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Can point </a:t>
            </a:r>
            <a:r>
              <a:rPr lang="en-US" sz="2400" b="1" dirty="0">
                <a:solidFill>
                  <a:srgbClr val="9933FF"/>
                </a:solidFill>
                <a:latin typeface="Calibri" panose="020F0502020204030204" pitchFamily="34" charset="0"/>
              </a:rPr>
              <a:t>#2,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indicate there really are </a:t>
            </a:r>
            <a:r>
              <a:rPr lang="en-US" sz="2400" b="1" dirty="0">
                <a:solidFill>
                  <a:srgbClr val="FF0066"/>
                </a:solidFill>
                <a:latin typeface="Georgia" panose="02040502050405020303" pitchFamily="18" charset="0"/>
              </a:rPr>
              <a:t>EIGHT CYCLES </a:t>
            </a:r>
            <a:r>
              <a:rPr lang="en-US" sz="2400" b="1" dirty="0" smtClean="0">
                <a:solidFill>
                  <a:srgbClr val="FF0066"/>
                </a:solidFill>
                <a:latin typeface="Georgia" panose="02040502050405020303" pitchFamily="18" charset="0"/>
              </a:rPr>
              <a:t/>
            </a:r>
            <a:br>
              <a:rPr lang="en-US" sz="2400" b="1" dirty="0" smtClean="0">
                <a:solidFill>
                  <a:srgbClr val="FF0066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for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eating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unleavened bread as the count indicated in </a:t>
            </a:r>
            <a:r>
              <a:rPr lang="en-US" sz="2400" i="1" dirty="0" err="1">
                <a:solidFill>
                  <a:srgbClr val="008080"/>
                </a:solidFill>
                <a:latin typeface="Georgia" panose="02040502050405020303" pitchFamily="18" charset="0"/>
              </a:rPr>
              <a:t>Exo</a:t>
            </a:r>
            <a:r>
              <a:rPr lang="en-US" sz="2400" i="1" dirty="0">
                <a:solidFill>
                  <a:srgbClr val="008080"/>
                </a:solidFill>
                <a:latin typeface="Georgia" panose="02040502050405020303" pitchFamily="18" charset="0"/>
              </a:rPr>
              <a:t> 12:18</a:t>
            </a:r>
            <a:r>
              <a:rPr lang="en-US" sz="24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? 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Will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this Scripture also enable us to </a:t>
            </a:r>
            <a:r>
              <a:rPr lang="en-US" sz="2400" b="1" dirty="0">
                <a:solidFill>
                  <a:srgbClr val="CC00CC"/>
                </a:solidFill>
                <a:latin typeface="Calibri" panose="020F0502020204030204" pitchFamily="34" charset="0"/>
              </a:rPr>
              <a:t>fulfill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CC00CC"/>
                </a:solidFill>
                <a:effectLst>
                  <a:glow rad="127000">
                    <a:srgbClr val="FFFF00"/>
                  </a:glow>
                </a:effectLst>
                <a:latin typeface="Impact" pitchFamily="34" charset="0"/>
              </a:rPr>
              <a:t>ALL</a:t>
            </a:r>
            <a:r>
              <a:rPr lang="en-US" sz="2400" b="1" dirty="0" smtClean="0">
                <a:solidFill>
                  <a:srgbClr val="CC00CC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C00CC"/>
                </a:solidFill>
                <a:latin typeface="Calibri" panose="020F0502020204030204" pitchFamily="34" charset="0"/>
              </a:rPr>
              <a:t>the required statutes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for eating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unleavened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b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read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during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these </a:t>
            </a:r>
            <a:r>
              <a:rPr lang="en-US" sz="24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two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Festivals? </a:t>
            </a:r>
          </a:p>
          <a:p>
            <a:pPr marL="548640" lvl="0" indent="-548640"/>
            <a:endParaRPr lang="en-US" sz="8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1005840" lvl="0" indent="-1005840"/>
            <a:r>
              <a:rPr lang="en-US" sz="2400" i="1" dirty="0">
                <a:solidFill>
                  <a:srgbClr val="008080"/>
                </a:solidFill>
                <a:latin typeface="Georgia" panose="02040502050405020303" pitchFamily="18" charset="0"/>
              </a:rPr>
              <a:t>Exodus 12:18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	 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</a:rPr>
              <a:t>In the first month, on the</a:t>
            </a:r>
            <a:r>
              <a:rPr lang="en-US" sz="2400" b="1" dirty="0">
                <a:solidFill>
                  <a:srgbClr val="CC33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>
                <a:solidFill>
                  <a:srgbClr val="CC00CC"/>
                </a:solidFill>
                <a:latin typeface="Calibri" panose="020F0502020204030204" pitchFamily="34" charset="0"/>
              </a:rPr>
              <a:t>f</a:t>
            </a:r>
            <a:r>
              <a:rPr lang="en-US" sz="2400" b="1" i="1" u="sng" dirty="0">
                <a:solidFill>
                  <a:srgbClr val="CC00CC"/>
                </a:solidFill>
                <a:latin typeface="Calibri" panose="020F0502020204030204" pitchFamily="34" charset="0"/>
              </a:rPr>
              <a:t>ourteenth da</a:t>
            </a:r>
            <a:r>
              <a:rPr lang="en-US" sz="2400" b="1" i="1" dirty="0">
                <a:solidFill>
                  <a:srgbClr val="CC00CC"/>
                </a:solidFill>
                <a:latin typeface="Calibri" panose="020F0502020204030204" pitchFamily="34" charset="0"/>
              </a:rPr>
              <a:t>y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</a:rPr>
              <a:t>of the month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63500">
                    <a:srgbClr val="00B0F0"/>
                  </a:glow>
                </a:effectLst>
                <a:latin typeface="Calibri" panose="020F0502020204030204" pitchFamily="34" charset="0"/>
              </a:rPr>
              <a:t>at even,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</a:rPr>
              <a:t>ye shall eat unleavened bread, </a:t>
            </a:r>
            <a:r>
              <a:rPr lang="en-US" sz="2400" b="1" i="1" u="sng" dirty="0">
                <a:solidFill>
                  <a:srgbClr val="CC00CC"/>
                </a:solidFill>
                <a:latin typeface="Calibri" panose="020F0502020204030204" pitchFamily="34" charset="0"/>
              </a:rPr>
              <a:t>until the one and twentieth da</a:t>
            </a:r>
            <a:r>
              <a:rPr lang="en-US" sz="2400" b="1" i="1" dirty="0">
                <a:solidFill>
                  <a:srgbClr val="CC00CC"/>
                </a:solidFill>
                <a:latin typeface="Calibri" panose="020F0502020204030204" pitchFamily="34" charset="0"/>
              </a:rPr>
              <a:t>y</a:t>
            </a:r>
            <a:r>
              <a:rPr lang="en-US" sz="2400" b="1" i="1" u="sng" dirty="0">
                <a:solidFill>
                  <a:srgbClr val="CC00CC"/>
                </a:solidFill>
                <a:latin typeface="Calibri" panose="020F0502020204030204" pitchFamily="34" charset="0"/>
              </a:rPr>
              <a:t> o</a:t>
            </a:r>
            <a:r>
              <a:rPr lang="en-US" sz="2400" b="1" i="1" dirty="0">
                <a:solidFill>
                  <a:srgbClr val="CC00CC"/>
                </a:solidFill>
                <a:latin typeface="Calibri" panose="020F0502020204030204" pitchFamily="34" charset="0"/>
              </a:rPr>
              <a:t>f</a:t>
            </a:r>
            <a:r>
              <a:rPr lang="en-US" sz="2400" b="1" i="1" u="sng" dirty="0">
                <a:solidFill>
                  <a:srgbClr val="CC00CC"/>
                </a:solidFill>
                <a:latin typeface="Calibri" panose="020F0502020204030204" pitchFamily="34" charset="0"/>
              </a:rPr>
              <a:t> the month at even</a:t>
            </a:r>
            <a:r>
              <a:rPr lang="en-US" sz="2400" b="1" i="1" dirty="0">
                <a:solidFill>
                  <a:srgbClr val="CC00CC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25" y="5624419"/>
            <a:ext cx="11868150" cy="10885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28600" lvl="0" indent="-228600">
              <a:buClr>
                <a:srgbClr val="9933FF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How many cycles are there — counting from the </a:t>
            </a:r>
            <a:r>
              <a:rPr lang="en-US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14</a:t>
            </a:r>
            <a:r>
              <a:rPr lang="en-US" sz="2800" b="1" baseline="30000" dirty="0">
                <a:solidFill>
                  <a:srgbClr val="FF0066"/>
                </a:solidFill>
                <a:latin typeface="Calibri" panose="020F0502020204030204" pitchFamily="34" charset="0"/>
              </a:rPr>
              <a:t>th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cycle to the </a:t>
            </a:r>
            <a:r>
              <a:rPr lang="en-US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21</a:t>
            </a:r>
            <a:r>
              <a:rPr lang="en-US" sz="2800" b="1" baseline="30000" dirty="0">
                <a:solidFill>
                  <a:srgbClr val="FF0066"/>
                </a:solidFill>
                <a:latin typeface="Calibri" panose="020F0502020204030204" pitchFamily="34" charset="0"/>
              </a:rPr>
              <a:t>st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cycle?</a:t>
            </a:r>
          </a:p>
          <a:p>
            <a:pPr marL="228600" lvl="0" indent="-228600">
              <a:buClr>
                <a:srgbClr val="9933FF"/>
              </a:buClr>
              <a:buFont typeface="Wingdings" panose="05000000000000000000" pitchFamily="2" charset="2"/>
              <a:buChar char="Ø"/>
            </a:pPr>
            <a:r>
              <a:rPr lang="en-US" sz="28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Where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28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else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do we read of eating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unleavened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b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read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on the </a:t>
            </a:r>
            <a:r>
              <a:rPr lang="en-US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14</a:t>
            </a:r>
            <a:r>
              <a:rPr lang="en-US" sz="2800" b="1" baseline="30000" dirty="0">
                <a:solidFill>
                  <a:srgbClr val="FF0066"/>
                </a:solidFill>
                <a:latin typeface="Calibri" panose="020F0502020204030204" pitchFamily="34" charset="0"/>
              </a:rPr>
              <a:t>th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of the month?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3160" y="6345174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7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7421" y="341194"/>
            <a:ext cx="11846257" cy="6141492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2400" b="1" i="1" u="sng" dirty="0" smtClean="0">
                <a:solidFill>
                  <a:srgbClr val="FF0066"/>
                </a:solidFill>
                <a:latin typeface="Calibri" panose="020F0502020204030204" pitchFamily="34" charset="0"/>
              </a:rPr>
              <a:t>FIRST</a:t>
            </a:r>
            <a:r>
              <a:rPr lang="en-US" sz="2400" b="1" u="sng" dirty="0" smtClean="0">
                <a:solidFill>
                  <a:srgbClr val="FF0066"/>
                </a:solidFill>
                <a:latin typeface="Calibri" panose="020F0502020204030204" pitchFamily="34" charset="0"/>
              </a:rPr>
              <a:t> Scri</a:t>
            </a:r>
            <a:r>
              <a:rPr lang="en-US" sz="24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p</a:t>
            </a:r>
            <a:r>
              <a:rPr lang="en-US" sz="2400" b="1" u="sng" dirty="0" smtClean="0">
                <a:solidFill>
                  <a:srgbClr val="FF0066"/>
                </a:solidFill>
                <a:latin typeface="Calibri" panose="020F0502020204030204" pitchFamily="34" charset="0"/>
              </a:rPr>
              <a:t>tural instruction</a:t>
            </a:r>
            <a:r>
              <a:rPr lang="en-US" sz="24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for eating Unleavened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Bread - is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found in 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</a:rPr>
              <a:t>Exodus </a:t>
            </a:r>
            <a: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12:8 </a:t>
            </a:r>
            <a:b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ten verses before</a:t>
            </a:r>
            <a: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Exodus 12:18. 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Verse 8 is </a:t>
            </a: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ver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y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specific.</a:t>
            </a:r>
          </a:p>
          <a:p>
            <a:pPr marL="0" indent="0">
              <a:buNone/>
            </a:pPr>
            <a:endParaRPr lang="en-US" sz="10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8080"/>
                </a:solidFill>
                <a:latin typeface="Georgia" panose="02040502050405020303" pitchFamily="18" charset="0"/>
              </a:rPr>
              <a:t>Exodus 12:8</a:t>
            </a:r>
            <a:r>
              <a:rPr lang="en-US" sz="2400" i="1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And they shall eat the flesh 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in this night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roast with fire, and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/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rgbClr val="CC3300"/>
                </a:solidFill>
                <a:effectLst>
                  <a:glow rad="127000">
                    <a:srgbClr val="66FF66"/>
                  </a:glow>
                </a:effectLst>
                <a:latin typeface="Georgia" panose="02040502050405020303" pitchFamily="18" charset="0"/>
              </a:rPr>
              <a:t>they 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rgbClr val="CC3300"/>
                </a:solidFill>
                <a:effectLst>
                  <a:glow rad="127000">
                    <a:srgbClr val="66FF66"/>
                  </a:glow>
                </a:effectLst>
                <a:latin typeface="Georgia" panose="02040502050405020303" pitchFamily="18" charset="0"/>
              </a:rPr>
              <a:t>shall eat </a:t>
            </a:r>
            <a:r>
              <a:rPr lang="en-US" sz="2400" b="1" i="1" dirty="0">
                <a:ln>
                  <a:solidFill>
                    <a:schemeClr val="bg1"/>
                  </a:solidFill>
                </a:ln>
                <a:solidFill>
                  <a:srgbClr val="CC00CC"/>
                </a:solidFill>
                <a:effectLst>
                  <a:glow rad="127000">
                    <a:srgbClr val="66FF66"/>
                  </a:glow>
                </a:effectLst>
                <a:latin typeface="Georgia" panose="02040502050405020303" pitchFamily="18" charset="0"/>
              </a:rPr>
              <a:t>unleavened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2400" i="1" dirty="0">
                <a:solidFill>
                  <a:srgbClr val="CC3300"/>
                </a:solidFill>
                <a:latin typeface="Georgia" panose="02040502050405020303" pitchFamily="18" charset="0"/>
              </a:rPr>
              <a:t>bread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 with bitter herbs. </a:t>
            </a:r>
            <a:endParaRPr lang="en-US" sz="2400" dirty="0" smtClean="0">
              <a:solidFill>
                <a:srgbClr val="CC3300"/>
              </a:solidFill>
              <a:latin typeface="Georgia" panose="02040502050405020303" pitchFamily="18" charset="0"/>
            </a:endParaRP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Fact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:  Unleavened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read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was to be eaten </a:t>
            </a:r>
            <a:r>
              <a:rPr lang="en-US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that </a:t>
            </a:r>
            <a:r>
              <a:rPr lang="en-US" sz="2400" b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ni</a:t>
            </a:r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g</a:t>
            </a:r>
            <a:r>
              <a:rPr lang="en-US" sz="2400" b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ht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(Note:  </a:t>
            </a:r>
            <a:r>
              <a:rPr lang="en-US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Passover meal is </a:t>
            </a:r>
            <a:r>
              <a:rPr lang="en-US" sz="1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always</a:t>
            </a:r>
            <a:r>
              <a:rPr lang="en-US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eaten at night.)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Not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in the Light Season, but after the sun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had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set and the darkness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had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begun. 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66"/>
                </a:solidFill>
                <a:latin typeface="Georgia" panose="02040502050405020303" pitchFamily="18" charset="0"/>
              </a:rPr>
              <a:t>Question</a:t>
            </a:r>
            <a:r>
              <a:rPr lang="en-US" sz="2400" b="1" dirty="0" smtClean="0">
                <a:solidFill>
                  <a:srgbClr val="FF0066"/>
                </a:solidFill>
                <a:latin typeface="Georgia" panose="02040502050405020303" pitchFamily="18" charset="0"/>
              </a:rPr>
              <a:t>: 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For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2400" b="1" dirty="0">
                <a:solidFill>
                  <a:srgbClr val="FF0066"/>
                </a:solidFill>
                <a:latin typeface="Calibri" panose="020F0502020204030204" pitchFamily="34" charset="0"/>
              </a:rPr>
              <a:t>timing context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up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to this point in </a:t>
            </a:r>
            <a:r>
              <a:rPr lang="en-US" sz="24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Exodus </a:t>
            </a:r>
            <a:r>
              <a:rPr lang="en-US" sz="2400" i="1" dirty="0">
                <a:solidFill>
                  <a:srgbClr val="008080"/>
                </a:solidFill>
                <a:latin typeface="Georgia" panose="02040502050405020303" pitchFamily="18" charset="0"/>
              </a:rPr>
              <a:t>12,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        </a:t>
            </a:r>
            <a:r>
              <a:rPr lang="en-US" sz="24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what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glow rad="127000">
                    <a:srgbClr val="00FFFF"/>
                  </a:glow>
                </a:effectLst>
                <a:latin typeface="Calibri" panose="020F0502020204030204" pitchFamily="34" charset="0"/>
              </a:rPr>
              <a:t>single cycle </a:t>
            </a:r>
            <a:r>
              <a:rPr lang="en-US" sz="2400" b="1" dirty="0">
                <a:solidFill>
                  <a:srgbClr val="FF0066"/>
                </a:solidFill>
                <a:latin typeface="Calibri" panose="020F0502020204030204" pitchFamily="34" charset="0"/>
              </a:rPr>
              <a:t>of the month has been indicated? </a:t>
            </a:r>
            <a:endParaRPr lang="en-US" sz="2400" b="1" dirty="0" smtClean="0">
              <a:solidFill>
                <a:srgbClr val="FF0066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66"/>
              </a:solidFill>
              <a:latin typeface="Calibri" panose="020F0502020204030204" pitchFamily="34" charset="0"/>
            </a:endParaRPr>
          </a:p>
          <a:p>
            <a:pPr marL="1005840" indent="-100584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CC33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571" y="3867802"/>
            <a:ext cx="11665930" cy="2505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marL="1005840" lvl="0" indent="-1005840"/>
            <a:r>
              <a:rPr lang="en-US" sz="2400" i="1" dirty="0">
                <a:solidFill>
                  <a:srgbClr val="008080"/>
                </a:solidFill>
                <a:latin typeface="Georgia" panose="02040502050405020303" pitchFamily="18" charset="0"/>
              </a:rPr>
              <a:t>Exodus 12:6</a:t>
            </a:r>
            <a:r>
              <a:rPr lang="en-US" sz="2400" i="1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And it shall be kept by you till the 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fourteenth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2400" u="sng" dirty="0">
                <a:solidFill>
                  <a:srgbClr val="CC3300"/>
                </a:solidFill>
                <a:latin typeface="Georgia" panose="02040502050405020303" pitchFamily="18" charset="0"/>
              </a:rPr>
              <a:t>of this month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, and all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</a:t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the  multitude  of the  congregation 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of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the      children  of  Israel 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shall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kill  </a:t>
            </a:r>
            <a:b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it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toward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evening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Georgia" panose="02040502050405020303" pitchFamily="18" charset="0"/>
              </a:rPr>
              <a:t>[“between the evenings”].  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lvl="0">
              <a:lnSpc>
                <a:spcPct val="90000"/>
              </a:lnSpc>
              <a:spcBef>
                <a:spcPct val="30000"/>
              </a:spcBef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And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verse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8 again –</a:t>
            </a:r>
          </a:p>
          <a:p>
            <a:pPr lvl="0">
              <a:lnSpc>
                <a:spcPct val="90000"/>
              </a:lnSpc>
              <a:spcBef>
                <a:spcPct val="30000"/>
              </a:spcBef>
            </a:pPr>
            <a:r>
              <a:rPr lang="en-US" sz="2400" i="1" dirty="0">
                <a:solidFill>
                  <a:srgbClr val="008080"/>
                </a:solidFill>
                <a:latin typeface="Georgia" panose="02040502050405020303" pitchFamily="18" charset="0"/>
              </a:rPr>
              <a:t>Exodus 12:8</a:t>
            </a:r>
            <a:r>
              <a:rPr lang="en-US" sz="2400" i="1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And they shall eat the flesh </a:t>
            </a:r>
            <a:r>
              <a:rPr lang="en-US" sz="2400" b="1" i="1" u="sng" dirty="0">
                <a:solidFill>
                  <a:srgbClr val="CC00CC"/>
                </a:solidFill>
                <a:latin typeface="Georgia" panose="02040502050405020303" pitchFamily="18" charset="0"/>
              </a:rPr>
              <a:t>in this ni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g</a:t>
            </a:r>
            <a:r>
              <a:rPr lang="en-US" sz="2400" b="1" i="1" u="sng" dirty="0">
                <a:solidFill>
                  <a:srgbClr val="CC00CC"/>
                </a:solidFill>
                <a:latin typeface="Georgia" panose="02040502050405020303" pitchFamily="18" charset="0"/>
              </a:rPr>
              <a:t>ht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roast with fire, and they shall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	eat 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unleavened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2400" i="1" dirty="0">
                <a:solidFill>
                  <a:prstClr val="white">
                    <a:lumMod val="50000"/>
                  </a:prstClr>
                </a:solidFill>
                <a:latin typeface="Georgia" panose="02040502050405020303" pitchFamily="18" charset="0"/>
              </a:rPr>
              <a:t>bread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 with bitter herbs.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4" y="6482611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tx1"/>
                </a:solidFill>
              </a:rPr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49600" y="5153755"/>
            <a:ext cx="8178800" cy="422461"/>
          </a:xfrm>
          <a:prstGeom prst="roundRect">
            <a:avLst>
              <a:gd name="adj" fmla="val 50000"/>
            </a:avLst>
          </a:prstGeom>
          <a:ln w="57150">
            <a:solidFill>
              <a:srgbClr val="0099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rgbClr val="00FFFF"/>
                </a:solidFill>
              </a:rPr>
              <a:t> </a:t>
            </a:r>
            <a:r>
              <a:rPr lang="en-CA" b="1" dirty="0" smtClean="0">
                <a:solidFill>
                  <a:schemeClr val="accent6">
                    <a:lumMod val="50000"/>
                  </a:schemeClr>
                </a:solidFill>
              </a:rPr>
              <a:t>Does the  </a:t>
            </a:r>
            <a:r>
              <a:rPr lang="en-CA" b="1" dirty="0" smtClean="0">
                <a:ln>
                  <a:solidFill>
                    <a:schemeClr val="bg1"/>
                  </a:solidFill>
                </a:ln>
                <a:solidFill>
                  <a:srgbClr val="00FFFF"/>
                </a:solidFill>
                <a:effectLst>
                  <a:glow rad="127000">
                    <a:srgbClr val="FFFF00"/>
                  </a:glow>
                </a:effectLst>
              </a:rPr>
              <a:t>TRADITIONAL  SUNSET          Day-Start  AGREE  </a:t>
            </a:r>
            <a:r>
              <a:rPr lang="en-CA" b="1" dirty="0" smtClean="0">
                <a:solidFill>
                  <a:schemeClr val="accent6">
                    <a:lumMod val="50000"/>
                  </a:schemeClr>
                </a:solidFill>
              </a:rPr>
              <a:t>with Torah?</a:t>
            </a:r>
            <a:endParaRPr lang="en-C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458891" y="2671834"/>
            <a:ext cx="3404081" cy="2902447"/>
            <a:chOff x="7462539" y="2963668"/>
            <a:chExt cx="3404081" cy="2902447"/>
          </a:xfrm>
          <a:effectLst>
            <a:glow rad="127000">
              <a:schemeClr val="accent5">
                <a:lumMod val="40000"/>
                <a:lumOff val="60000"/>
              </a:schemeClr>
            </a:glow>
          </a:effectLst>
        </p:grpSpPr>
        <p:grpSp>
          <p:nvGrpSpPr>
            <p:cNvPr id="13" name="Group 12"/>
            <p:cNvGrpSpPr/>
            <p:nvPr/>
          </p:nvGrpSpPr>
          <p:grpSpPr>
            <a:xfrm>
              <a:off x="8337921" y="2963668"/>
              <a:ext cx="2528699" cy="1338311"/>
              <a:chOff x="8337921" y="3141092"/>
              <a:chExt cx="2528699" cy="1338311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>
                <a:off x="8337921" y="3734770"/>
                <a:ext cx="1580088" cy="744633"/>
              </a:xfrm>
              <a:prstGeom prst="straightConnector1">
                <a:avLst/>
              </a:prstGeom>
              <a:ln w="76200">
                <a:solidFill>
                  <a:srgbClr val="CC00CC"/>
                </a:solidFill>
                <a:headEnd type="oval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Explosion 1 3"/>
              <p:cNvSpPr/>
              <p:nvPr/>
            </p:nvSpPr>
            <p:spPr>
              <a:xfrm rot="9471597">
                <a:off x="9597378" y="3141092"/>
                <a:ext cx="1269242" cy="1187356"/>
              </a:xfrm>
              <a:prstGeom prst="irregularSeal1">
                <a:avLst/>
              </a:prstGeom>
              <a:solidFill>
                <a:srgbClr val="FFFF00"/>
              </a:solidFill>
              <a:ln w="76200">
                <a:solidFill>
                  <a:srgbClr val="CC00CC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7462539" y="4610521"/>
              <a:ext cx="13648" cy="1255594"/>
            </a:xfrm>
            <a:prstGeom prst="straightConnector1">
              <a:avLst/>
            </a:prstGeom>
            <a:ln w="76200">
              <a:solidFill>
                <a:srgbClr val="CC00CC"/>
              </a:solidFill>
              <a:headEnd type="none" w="med" len="med"/>
              <a:tailEnd type="arrow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03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7453" y="132080"/>
            <a:ext cx="11846257" cy="6518820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w="38100" h="38100" prst="angle"/>
            </a:sp3d>
          </a:bodyPr>
          <a:lstStyle/>
          <a:p>
            <a:pPr marL="0" indent="0">
              <a:buNone/>
            </a:pPr>
            <a:endParaRPr lang="en-US" sz="10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0000FF"/>
                </a:solidFill>
                <a:latin typeface="Arial Rounded MT Bold" pitchFamily="34" charset="0"/>
              </a:rPr>
              <a:t>Yahuah’s</a:t>
            </a:r>
            <a:r>
              <a:rPr lang="en-US" sz="4000" dirty="0" smtClean="0">
                <a:solidFill>
                  <a:schemeClr val="bg1"/>
                </a:solidFill>
                <a:latin typeface="Arial Rounded MT Bold" pitchFamily="34" charset="0"/>
              </a:rPr>
              <a:t> 24 </a:t>
            </a:r>
            <a:r>
              <a:rPr lang="en-US" sz="4000" dirty="0">
                <a:solidFill>
                  <a:schemeClr val="bg1"/>
                </a:solidFill>
                <a:latin typeface="Arial Rounded MT Bold" pitchFamily="34" charset="0"/>
              </a:rPr>
              <a:t>H</a:t>
            </a:r>
            <a:r>
              <a:rPr lang="en-US" sz="4000" dirty="0" smtClean="0">
                <a:solidFill>
                  <a:schemeClr val="bg1"/>
                </a:solidFill>
                <a:latin typeface="Arial Rounded MT Bold" pitchFamily="34" charset="0"/>
              </a:rPr>
              <a:t>ours </a:t>
            </a:r>
            <a:r>
              <a:rPr lang="en-US" sz="4000" dirty="0">
                <a:solidFill>
                  <a:schemeClr val="bg1"/>
                </a:solidFill>
                <a:latin typeface="Arial Rounded MT Bold" pitchFamily="34" charset="0"/>
              </a:rPr>
              <a:t>of </a:t>
            </a:r>
            <a:r>
              <a:rPr lang="en-US" sz="4000" dirty="0" smtClean="0">
                <a:solidFill>
                  <a:schemeClr val="bg1"/>
                </a:solidFill>
                <a:latin typeface="Arial Rounded MT Bold" pitchFamily="34" charset="0"/>
              </a:rPr>
              <a:t>Passover </a:t>
            </a:r>
            <a:r>
              <a:rPr lang="en-US" sz="3200" dirty="0" smtClean="0">
                <a:solidFill>
                  <a:schemeClr val="bg1"/>
                </a:solidFill>
                <a:latin typeface="Arial Rounded MT Bold" pitchFamily="34" charset="0"/>
              </a:rPr>
              <a:t>(</a:t>
            </a:r>
            <a:r>
              <a:rPr lang="en-US" sz="3200" dirty="0" smtClean="0">
                <a:solidFill>
                  <a:schemeClr val="bg1"/>
                </a:solidFill>
                <a:effectLst>
                  <a:glow rad="127000">
                    <a:srgbClr val="00FF99">
                      <a:alpha val="80000"/>
                    </a:srgbClr>
                  </a:glow>
                </a:effectLst>
                <a:latin typeface="Arial Rounded MT Bold" pitchFamily="34" charset="0"/>
              </a:rPr>
              <a:t>Egypt</a:t>
            </a:r>
            <a:r>
              <a:rPr lang="en-US" sz="3200" dirty="0" smtClean="0">
                <a:solidFill>
                  <a:schemeClr val="bg1"/>
                </a:solidFill>
                <a:latin typeface="Arial Rounded MT Bold" pitchFamily="34" charset="0"/>
              </a:rPr>
              <a:t>)</a:t>
            </a: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0066"/>
              </a:solidFill>
              <a:latin typeface="Arial Rounded MT Bol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850565" y="3081152"/>
            <a:ext cx="0" cy="1491342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193973" y="3299975"/>
            <a:ext cx="10885" cy="128291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06487" y="4033161"/>
            <a:ext cx="3954826" cy="538843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err="1" smtClean="0">
                <a:solidFill>
                  <a:schemeClr val="bg1"/>
                </a:solidFill>
              </a:rPr>
              <a:t>Abib</a:t>
            </a:r>
            <a:r>
              <a:rPr lang="en-CA" sz="2800" dirty="0" smtClean="0">
                <a:solidFill>
                  <a:schemeClr val="bg1"/>
                </a:solidFill>
              </a:rPr>
              <a:t> 14 Light Season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60432" y="4033162"/>
            <a:ext cx="4097077" cy="549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err="1" smtClean="0"/>
              <a:t>Abib</a:t>
            </a:r>
            <a:r>
              <a:rPr lang="en-CA" sz="2800" dirty="0" smtClean="0"/>
              <a:t> </a:t>
            </a:r>
            <a:r>
              <a:rPr lang="en-CA" sz="2800" b="1" dirty="0" smtClean="0">
                <a:ln>
                  <a:solidFill>
                    <a:srgbClr val="FF0066"/>
                  </a:solidFill>
                </a:ln>
              </a:rPr>
              <a:t>14</a:t>
            </a:r>
            <a:r>
              <a:rPr lang="en-CA" sz="2800" dirty="0" smtClean="0"/>
              <a:t> Night Season</a:t>
            </a:r>
            <a:endParaRPr lang="en-CA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943870" y="1187996"/>
            <a:ext cx="9318041" cy="1098652"/>
          </a:xfrm>
          <a:prstGeom prst="roundRect">
            <a:avLst/>
          </a:prstGeom>
          <a:noFill/>
          <a:ln w="76200">
            <a:solidFill>
              <a:srgbClr val="66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marL="972000" indent="-972000"/>
            <a:r>
              <a:rPr lang="en-CA" sz="2400" b="1" dirty="0" err="1" smtClean="0">
                <a:solidFill>
                  <a:srgbClr val="0099FF"/>
                </a:solidFill>
                <a:latin typeface="Georgia" pitchFamily="18" charset="0"/>
              </a:rPr>
              <a:t>Exo</a:t>
            </a:r>
            <a:r>
              <a:rPr lang="en-CA" sz="2400" b="1" dirty="0" smtClean="0">
                <a:solidFill>
                  <a:srgbClr val="0099FF"/>
                </a:solidFill>
                <a:latin typeface="Georgia" pitchFamily="18" charset="0"/>
              </a:rPr>
              <a:t> 12:6  </a:t>
            </a:r>
            <a:r>
              <a:rPr lang="en-CA" sz="2400" dirty="0" smtClean="0">
                <a:solidFill>
                  <a:schemeClr val="bg1"/>
                </a:solidFill>
              </a:rPr>
              <a:t>And you shall keep it up until the </a:t>
            </a:r>
            <a:r>
              <a:rPr lang="en-CA" sz="2400" b="1" i="1" dirty="0" smtClean="0">
                <a:solidFill>
                  <a:schemeClr val="bg1"/>
                </a:solidFill>
                <a:effectLst>
                  <a:glow rad="127000">
                    <a:srgbClr val="66CCFF"/>
                  </a:glow>
                </a:effectLst>
              </a:rPr>
              <a:t>fourteenth day </a:t>
            </a:r>
            <a:r>
              <a:rPr lang="en-CA" sz="2400" dirty="0" smtClean="0">
                <a:solidFill>
                  <a:schemeClr val="bg1"/>
                </a:solidFill>
              </a:rPr>
              <a:t>of the same month. Then all the assembly of the congregation  </a:t>
            </a:r>
            <a:br>
              <a:rPr lang="en-CA" sz="2400" dirty="0" smtClean="0">
                <a:solidFill>
                  <a:schemeClr val="bg1"/>
                </a:solidFill>
              </a:rPr>
            </a:br>
            <a:r>
              <a:rPr lang="en-CA" sz="2400" dirty="0" smtClean="0">
                <a:solidFill>
                  <a:schemeClr val="bg1"/>
                </a:solidFill>
              </a:rPr>
              <a:t>of </a:t>
            </a:r>
            <a:r>
              <a:rPr lang="en-CA" sz="2400" dirty="0" err="1" smtClean="0">
                <a:solidFill>
                  <a:schemeClr val="bg1"/>
                </a:solidFill>
              </a:rPr>
              <a:t>Yisra’el</a:t>
            </a:r>
            <a:r>
              <a:rPr lang="en-CA" sz="2400" dirty="0" smtClean="0">
                <a:solidFill>
                  <a:schemeClr val="bg1"/>
                </a:solidFill>
              </a:rPr>
              <a:t> shall kill it </a:t>
            </a:r>
            <a:r>
              <a:rPr lang="en-CA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27000">
                    <a:srgbClr val="66FF66"/>
                  </a:glow>
                </a:effectLst>
              </a:rPr>
              <a:t>between the evenings</a:t>
            </a:r>
            <a:r>
              <a:rPr lang="en-CA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. </a:t>
            </a:r>
            <a:r>
              <a:rPr lang="en-CA" sz="16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[*See note.]</a:t>
            </a:r>
            <a:r>
              <a:rPr lang="en-CA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  </a:t>
            </a:r>
            <a:endParaRPr lang="en-CA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920" y="2950024"/>
            <a:ext cx="1132114" cy="457200"/>
          </a:xfrm>
          <a:prstGeom prst="rect">
            <a:avLst/>
          </a:prstGeom>
          <a:solidFill>
            <a:schemeClr val="bg1"/>
          </a:solidFill>
          <a:ln w="285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dirty="0" smtClean="0">
                <a:solidFill>
                  <a:srgbClr val="FF00FF"/>
                </a:solidFill>
              </a:rPr>
              <a:t>Dawn</a:t>
            </a:r>
            <a:endParaRPr lang="en-CA" sz="2800" dirty="0">
              <a:solidFill>
                <a:srgbClr val="FF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7444" y="2342987"/>
            <a:ext cx="5050343" cy="544281"/>
          </a:xfrm>
          <a:prstGeom prst="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 smtClean="0">
                <a:solidFill>
                  <a:srgbClr val="FF0066"/>
                </a:solidFill>
              </a:rPr>
              <a:t>Boqer</a:t>
            </a:r>
            <a:r>
              <a:rPr lang="en-CA" sz="2800" dirty="0" smtClean="0">
                <a:solidFill>
                  <a:schemeClr val="bg1"/>
                </a:solidFill>
              </a:rPr>
              <a:t> (</a:t>
            </a:r>
            <a:r>
              <a:rPr lang="en-CA" sz="2800" dirty="0" err="1" smtClean="0">
                <a:solidFill>
                  <a:srgbClr val="00B050"/>
                </a:solidFill>
              </a:rPr>
              <a:t>arab</a:t>
            </a:r>
            <a:r>
              <a:rPr lang="en-CA" sz="2800" dirty="0" smtClean="0">
                <a:solidFill>
                  <a:schemeClr val="bg1"/>
                </a:solidFill>
              </a:rPr>
              <a:t>)/Twilight </a:t>
            </a:r>
            <a:r>
              <a:rPr lang="en-CA" sz="2800" b="1" i="1" dirty="0" smtClean="0">
                <a:solidFill>
                  <a:srgbClr val="FF0066"/>
                </a:solidFill>
              </a:rPr>
              <a:t>Mixture</a:t>
            </a:r>
            <a:endParaRPr lang="en-CA" sz="2800" b="1" i="1" dirty="0">
              <a:solidFill>
                <a:srgbClr val="FF0066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705688" y="2803309"/>
            <a:ext cx="0" cy="638428"/>
          </a:xfrm>
          <a:prstGeom prst="line">
            <a:avLst/>
          </a:prstGeom>
          <a:ln w="381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161313" y="3089004"/>
            <a:ext cx="1311134" cy="54428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Sunset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978212" y="3818022"/>
            <a:ext cx="264740" cy="28589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305860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892630" y="5344893"/>
            <a:ext cx="10243452" cy="877200"/>
          </a:xfrm>
          <a:prstGeom prst="roundRect">
            <a:avLst/>
          </a:prstGeom>
          <a:noFill/>
          <a:ln w="762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marL="1005840" lvl="0" indent="-1005840"/>
            <a:r>
              <a:rPr lang="en-US" sz="2400" b="1" dirty="0" smtClean="0">
                <a:solidFill>
                  <a:srgbClr val="0099FF"/>
                </a:solidFill>
                <a:latin typeface="Georgia" panose="02040502050405020303" pitchFamily="18" charset="0"/>
              </a:rPr>
              <a:t>Exodus 12:8 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And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they shall eat the flesh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on that night,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roasted in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fire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, - with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unleavened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bread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and with </a:t>
            </a:r>
            <a:r>
              <a:rPr lang="en-US" sz="2400" dirty="0">
                <a:solidFill>
                  <a:srgbClr val="CC3300"/>
                </a:solidFill>
                <a:latin typeface="Georgia" panose="02040502050405020303" pitchFamily="18" charset="0"/>
              </a:rPr>
              <a:t>bitter </a:t>
            </a:r>
            <a:r>
              <a:rPr lang="en-US" sz="24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herbs they shall eat it.</a:t>
            </a:r>
            <a:endParaRPr lang="en-US" sz="2400" dirty="0">
              <a:solidFill>
                <a:srgbClr val="CC3300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86563" y="347738"/>
            <a:ext cx="503859" cy="4443770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ANO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</a:p>
          <a:p>
            <a:pPr algn="ctr"/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Right Brace 22"/>
          <p:cNvSpPr/>
          <p:nvPr/>
        </p:nvSpPr>
        <p:spPr>
          <a:xfrm rot="16200000">
            <a:off x="8210722" y="1738831"/>
            <a:ext cx="577615" cy="4050800"/>
          </a:xfrm>
          <a:prstGeom prst="rightBrace">
            <a:avLst>
              <a:gd name="adj1" fmla="val 54177"/>
              <a:gd name="adj2" fmla="val 30566"/>
            </a:avLst>
          </a:prstGeom>
          <a:solidFill>
            <a:schemeClr val="accent1">
              <a:lumMod val="60000"/>
              <a:lumOff val="40000"/>
            </a:schemeClr>
          </a:solidFill>
          <a:ln w="5715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r>
              <a:rPr lang="en-CA" dirty="0" smtClean="0"/>
              <a:t>     </a:t>
            </a:r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“between       the evenings”</a:t>
            </a:r>
          </a:p>
          <a:p>
            <a:pPr algn="ctr"/>
            <a:endParaRPr lang="en-CA" sz="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5400000" flipV="1">
            <a:off x="6258759" y="917938"/>
            <a:ext cx="426764" cy="3164190"/>
          </a:xfrm>
          <a:prstGeom prst="rightBrace">
            <a:avLst>
              <a:gd name="adj1" fmla="val 23195"/>
              <a:gd name="adj2" fmla="val 88837"/>
            </a:avLst>
          </a:prstGeom>
          <a:ln w="5715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970428" y="2286648"/>
            <a:ext cx="1962466" cy="1746277"/>
          </a:xfrm>
          <a:prstGeom prst="straightConnector1">
            <a:avLst/>
          </a:prstGeom>
          <a:ln w="76200">
            <a:solidFill>
              <a:srgbClr val="0000FF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xplosion 1 3"/>
          <p:cNvSpPr/>
          <p:nvPr/>
        </p:nvSpPr>
        <p:spPr>
          <a:xfrm rot="2115919">
            <a:off x="9468221" y="1343161"/>
            <a:ext cx="1749561" cy="2039102"/>
          </a:xfrm>
          <a:prstGeom prst="irregularSeal1">
            <a:avLst/>
          </a:prstGeom>
          <a:solidFill>
            <a:srgbClr val="FFFF00"/>
          </a:solidFill>
          <a:ln w="762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896475" y="4032925"/>
            <a:ext cx="259365" cy="517071"/>
          </a:xfrm>
          <a:prstGeom prst="rect">
            <a:avLst/>
          </a:prstGeom>
          <a:gradFill>
            <a:gsLst>
              <a:gs pos="0">
                <a:srgbClr val="FFFF00">
                  <a:lumMod val="89000"/>
                </a:srgbClr>
              </a:gs>
              <a:gs pos="46000">
                <a:srgbClr val="00FFFF"/>
              </a:gs>
              <a:gs pos="71000">
                <a:schemeClr val="bg1"/>
              </a:gs>
            </a:gsLst>
            <a:lin ang="9600000" scaled="0"/>
          </a:gra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Rectangle 32"/>
          <p:cNvSpPr/>
          <p:nvPr/>
        </p:nvSpPr>
        <p:spPr>
          <a:xfrm>
            <a:off x="6242952" y="4053039"/>
            <a:ext cx="217480" cy="527958"/>
          </a:xfrm>
          <a:prstGeom prst="rect">
            <a:avLst/>
          </a:prstGeom>
          <a:gradFill>
            <a:gsLst>
              <a:gs pos="0">
                <a:srgbClr val="FFFF00">
                  <a:lumMod val="89000"/>
                </a:srgbClr>
              </a:gs>
              <a:gs pos="50000">
                <a:srgbClr val="00FFFF"/>
              </a:gs>
              <a:gs pos="91000">
                <a:schemeClr val="bg1"/>
              </a:gs>
            </a:gsLst>
            <a:lin ang="600000" scaled="0"/>
          </a:gra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165780" y="3475423"/>
            <a:ext cx="0" cy="1096582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04503" y="2862943"/>
            <a:ext cx="0" cy="1170218"/>
          </a:xfrm>
          <a:prstGeom prst="straightConnector1">
            <a:avLst/>
          </a:prstGeom>
          <a:ln w="57150">
            <a:solidFill>
              <a:srgbClr val="00B05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826567" y="3081151"/>
            <a:ext cx="2151645" cy="739733"/>
          </a:xfrm>
          <a:prstGeom prst="rect">
            <a:avLst/>
          </a:prstGeom>
          <a:ln w="28575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 smtClean="0"/>
              <a:t>Evening</a:t>
            </a:r>
            <a:r>
              <a:rPr lang="en-CA" sz="2200" dirty="0" smtClean="0"/>
              <a:t> </a:t>
            </a:r>
            <a:r>
              <a:rPr lang="en-CA" sz="2200" b="1" dirty="0" err="1" smtClean="0">
                <a:solidFill>
                  <a:schemeClr val="accent6">
                    <a:lumMod val="75000"/>
                  </a:schemeClr>
                </a:solidFill>
              </a:rPr>
              <a:t>Ereb</a:t>
            </a:r>
            <a:r>
              <a:rPr lang="en-CA" sz="2200" dirty="0" smtClean="0"/>
              <a:t> </a:t>
            </a:r>
            <a:r>
              <a:rPr lang="en-CA" sz="2000" b="1" dirty="0" smtClean="0">
                <a:solidFill>
                  <a:schemeClr val="bg1"/>
                </a:solidFill>
              </a:rPr>
              <a:t>Twilight</a:t>
            </a:r>
            <a:r>
              <a:rPr lang="en-CA" sz="2000" dirty="0" smtClean="0"/>
              <a:t> </a:t>
            </a:r>
            <a:r>
              <a:rPr lang="en-CA" sz="2000" b="1" dirty="0" smtClean="0"/>
              <a:t>Mixture</a:t>
            </a:r>
            <a:r>
              <a:rPr lang="en-CA" sz="2000" dirty="0" smtClean="0"/>
              <a:t> </a:t>
            </a:r>
            <a:endParaRPr lang="en-CA" sz="2000" dirty="0"/>
          </a:p>
        </p:txBody>
      </p:sp>
      <p:sp>
        <p:nvSpPr>
          <p:cNvPr id="17" name="Rectangle 16"/>
          <p:cNvSpPr/>
          <p:nvPr/>
        </p:nvSpPr>
        <p:spPr>
          <a:xfrm>
            <a:off x="2146875" y="3083331"/>
            <a:ext cx="1502233" cy="45720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dirty="0" smtClean="0">
                <a:solidFill>
                  <a:srgbClr val="FFFF00"/>
                </a:solidFill>
              </a:rPr>
              <a:t>Sunrise</a:t>
            </a:r>
            <a:endParaRPr lang="en-CA" sz="2800" dirty="0">
              <a:solidFill>
                <a:srgbClr val="FFFF00"/>
              </a:solidFill>
            </a:endParaRPr>
          </a:p>
        </p:txBody>
      </p:sp>
      <p:sp>
        <p:nvSpPr>
          <p:cNvPr id="27" name="Right Brace 26"/>
          <p:cNvSpPr/>
          <p:nvPr/>
        </p:nvSpPr>
        <p:spPr>
          <a:xfrm rot="5400000">
            <a:off x="5920776" y="484685"/>
            <a:ext cx="533941" cy="8674365"/>
          </a:xfrm>
          <a:prstGeom prst="rightBrace">
            <a:avLst>
              <a:gd name="adj1" fmla="val 160174"/>
              <a:gd name="adj2" fmla="val 49892"/>
            </a:avLst>
          </a:prstGeom>
          <a:ln w="762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Notched Right Arrow 27"/>
          <p:cNvSpPr/>
          <p:nvPr/>
        </p:nvSpPr>
        <p:spPr>
          <a:xfrm rot="17462939">
            <a:off x="7189162" y="4678835"/>
            <a:ext cx="855969" cy="516897"/>
          </a:xfrm>
          <a:prstGeom prst="notchedRightArrow">
            <a:avLst>
              <a:gd name="adj1" fmla="val 36666"/>
              <a:gd name="adj2" fmla="val 105558"/>
            </a:avLst>
          </a:prstGeom>
          <a:solidFill>
            <a:srgbClr val="66FF66"/>
          </a:solidFill>
          <a:ln w="38100">
            <a:solidFill>
              <a:srgbClr val="00206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/>
          <p:cNvSpPr/>
          <p:nvPr/>
        </p:nvSpPr>
        <p:spPr>
          <a:xfrm>
            <a:off x="167684" y="6222093"/>
            <a:ext cx="11874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[*NOTE: The </a:t>
            </a:r>
            <a:r>
              <a:rPr lang="en-CA" sz="16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Exo</a:t>
            </a:r>
            <a:r>
              <a:rPr lang="en-CA" sz="16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 12 Passover Sacrifice “between the evenings” was during the Night Season as detailed in previous teachings.] </a:t>
            </a:r>
            <a:r>
              <a:rPr lang="en-CA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</a:rPr>
              <a:t> 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83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9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4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animBg="1"/>
      <p:bldP spid="8" grpId="0" animBg="1"/>
      <p:bldP spid="14" grpId="0"/>
      <p:bldP spid="31" grpId="0" animBg="1"/>
      <p:bldP spid="3" grpId="0" animBg="1"/>
      <p:bldP spid="29" grpId="0" animBg="1"/>
      <p:bldP spid="23" grpId="0" animBg="1"/>
      <p:bldP spid="24" grpId="0" animBg="1"/>
      <p:bldP spid="4" grpId="0" animBg="1"/>
      <p:bldP spid="4" grpId="1" animBg="1"/>
      <p:bldP spid="32" grpId="0" animBg="1"/>
      <p:bldP spid="33" grpId="0" animBg="1"/>
      <p:bldP spid="34" grpId="0" animBg="1"/>
      <p:bldP spid="17" grpId="0" animBg="1"/>
      <p:bldP spid="27" grpId="0" animBg="1"/>
      <p:bldP spid="28" grpId="0" animBg="1"/>
      <p:bldP spid="2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00FFFF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614" y="202316"/>
            <a:ext cx="11846257" cy="6466113"/>
          </a:xfrm>
          <a:solidFill>
            <a:schemeClr val="accent5">
              <a:lumMod val="20000"/>
              <a:lumOff val="80000"/>
            </a:schemeClr>
          </a:solidFill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h="25400" prst="softRound"/>
            </a:sp3d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With the previous review of the Passover Day-start chart, next examine the </a:t>
            </a:r>
            <a:b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full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Passover Festival to see how many cycles there are for eating </a:t>
            </a:r>
            <a:b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unleavened bread </a:t>
            </a:r>
            <a:r>
              <a:rPr lang="en-US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as </a:t>
            </a:r>
            <a:r>
              <a:rPr lang="en-US" u="sng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it is </a:t>
            </a:r>
            <a:r>
              <a:rPr lang="en-US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written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Exodus 12:18.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692300"/>
              </p:ext>
            </p:extLst>
          </p:nvPr>
        </p:nvGraphicFramePr>
        <p:xfrm>
          <a:off x="642248" y="3890924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806395"/>
              </p:ext>
            </p:extLst>
          </p:nvPr>
        </p:nvGraphicFramePr>
        <p:xfrm>
          <a:off x="2013852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035171"/>
              </p:ext>
            </p:extLst>
          </p:nvPr>
        </p:nvGraphicFramePr>
        <p:xfrm>
          <a:off x="3407225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900788"/>
              </p:ext>
            </p:extLst>
          </p:nvPr>
        </p:nvGraphicFramePr>
        <p:xfrm>
          <a:off x="4833257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227843"/>
              </p:ext>
            </p:extLst>
          </p:nvPr>
        </p:nvGraphicFramePr>
        <p:xfrm>
          <a:off x="6237515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20761"/>
              </p:ext>
            </p:extLst>
          </p:nvPr>
        </p:nvGraphicFramePr>
        <p:xfrm>
          <a:off x="7636415" y="3890922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471566"/>
              </p:ext>
            </p:extLst>
          </p:nvPr>
        </p:nvGraphicFramePr>
        <p:xfrm>
          <a:off x="9014432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>
                        <a:effectLst>
                          <a:glow rad="127000">
                            <a:srgbClr val="00FFFF"/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>
                        <a:effectLst>
                          <a:glow rad="127000">
                            <a:srgbClr val="00FFFF"/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461940"/>
              </p:ext>
            </p:extLst>
          </p:nvPr>
        </p:nvGraphicFramePr>
        <p:xfrm>
          <a:off x="10431605" y="3890922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024748" y="4288982"/>
            <a:ext cx="9579423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Brace 7"/>
          <p:cNvSpPr/>
          <p:nvPr/>
        </p:nvSpPr>
        <p:spPr>
          <a:xfrm rot="16200000">
            <a:off x="1070286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ight Brace 17"/>
          <p:cNvSpPr/>
          <p:nvPr/>
        </p:nvSpPr>
        <p:spPr>
          <a:xfrm rot="16200000">
            <a:off x="2437650" y="3173949"/>
            <a:ext cx="310235" cy="1136038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ight Brace 19"/>
          <p:cNvSpPr/>
          <p:nvPr/>
        </p:nvSpPr>
        <p:spPr>
          <a:xfrm rot="16200000">
            <a:off x="3831178" y="3178032"/>
            <a:ext cx="302075" cy="1136036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ight Brace 26"/>
          <p:cNvSpPr/>
          <p:nvPr/>
        </p:nvSpPr>
        <p:spPr>
          <a:xfrm rot="16200000">
            <a:off x="5272173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ight Brace 27"/>
          <p:cNvSpPr/>
          <p:nvPr/>
        </p:nvSpPr>
        <p:spPr>
          <a:xfrm rot="16200000">
            <a:off x="6665544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ight Brace 28"/>
          <p:cNvSpPr/>
          <p:nvPr/>
        </p:nvSpPr>
        <p:spPr>
          <a:xfrm rot="16200000">
            <a:off x="8058915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ight Brace 29"/>
          <p:cNvSpPr/>
          <p:nvPr/>
        </p:nvSpPr>
        <p:spPr>
          <a:xfrm rot="16200000">
            <a:off x="9435879" y="3178032"/>
            <a:ext cx="302075" cy="1136036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ight Brace 30"/>
          <p:cNvSpPr/>
          <p:nvPr/>
        </p:nvSpPr>
        <p:spPr>
          <a:xfrm rot="16200000">
            <a:off x="10863347" y="3178033"/>
            <a:ext cx="302075" cy="1136033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106996" y="2808512"/>
            <a:ext cx="1560576" cy="7946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Cycle </a:t>
            </a:r>
            <a:r>
              <a:rPr lang="en-CA" sz="2800" b="1" dirty="0">
                <a:solidFill>
                  <a:srgbClr val="FF0000"/>
                </a:solidFill>
              </a:rPr>
              <a:t>1</a:t>
            </a:r>
            <a:r>
              <a:rPr lang="en-CA" sz="2800" dirty="0">
                <a:solidFill>
                  <a:schemeClr val="bg1"/>
                </a:solidFill>
              </a:rPr>
              <a:t> </a:t>
            </a:r>
            <a:r>
              <a:rPr lang="en-CA" sz="2800" dirty="0" err="1" smtClean="0">
                <a:solidFill>
                  <a:srgbClr val="00B050"/>
                </a:solidFill>
              </a:rPr>
              <a:t>Abib</a:t>
            </a:r>
            <a:r>
              <a:rPr lang="en-CA" sz="2800" dirty="0" smtClean="0">
                <a:solidFill>
                  <a:srgbClr val="00B050"/>
                </a:solidFill>
              </a:rPr>
              <a:t> 14</a:t>
            </a:r>
            <a:endParaRPr lang="en-CA" sz="2800" dirty="0"/>
          </a:p>
        </p:txBody>
      </p:sp>
      <p:sp>
        <p:nvSpPr>
          <p:cNvPr id="14" name="Rectangle 13"/>
          <p:cNvSpPr/>
          <p:nvPr/>
        </p:nvSpPr>
        <p:spPr>
          <a:xfrm>
            <a:off x="11142695" y="2752953"/>
            <a:ext cx="879412" cy="4805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2800" dirty="0" smtClean="0">
                <a:solidFill>
                  <a:schemeClr val="bg1"/>
                </a:solidFill>
              </a:rPr>
              <a:t>= </a:t>
            </a:r>
            <a:r>
              <a:rPr lang="en-CA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CA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glow rad="406400">
                    <a:srgbClr val="FFFF00"/>
                  </a:glow>
                </a:effectLst>
              </a:rPr>
              <a:t>8</a:t>
            </a:r>
            <a:endParaRPr lang="en-CA" sz="3600" b="1" dirty="0">
              <a:ln>
                <a:solidFill>
                  <a:sysClr val="windowText" lastClr="000000"/>
                </a:solidFill>
              </a:ln>
              <a:solidFill>
                <a:srgbClr val="CC00CC"/>
              </a:solidFill>
              <a:effectLst>
                <a:glow rad="406400">
                  <a:srgbClr val="FFFF00"/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3818" y="1371600"/>
            <a:ext cx="11482036" cy="8140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C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Passover eaten “</a:t>
            </a:r>
            <a:r>
              <a:rPr lang="en-C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27000">
                    <a:srgbClr val="00FFFF"/>
                  </a:glow>
                </a:effectLst>
              </a:rPr>
              <a:t>on that night </a:t>
            </a:r>
            <a:r>
              <a:rPr lang="en-C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roasted in fire with unleavened bread…”</a:t>
            </a:r>
            <a:br>
              <a:rPr lang="en-C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CA" sz="2000" dirty="0" err="1" smtClean="0">
                <a:solidFill>
                  <a:srgbClr val="00B050"/>
                </a:solidFill>
              </a:rPr>
              <a:t>Exo</a:t>
            </a:r>
            <a:r>
              <a:rPr lang="en-CA" sz="2000" dirty="0" smtClean="0">
                <a:solidFill>
                  <a:srgbClr val="00B050"/>
                </a:solidFill>
              </a:rPr>
              <a:t> 12:8 </a:t>
            </a:r>
            <a:endParaRPr lang="en-CA" sz="2000" dirty="0">
              <a:solidFill>
                <a:srgbClr val="00B05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261847" y="1906860"/>
            <a:ext cx="1670924" cy="2141033"/>
          </a:xfrm>
          <a:prstGeom prst="straightConnector1">
            <a:avLst/>
          </a:prstGeom>
          <a:ln w="76200">
            <a:solidFill>
              <a:srgbClr val="00FFFF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921620" y="1918012"/>
            <a:ext cx="2141034" cy="0"/>
          </a:xfrm>
          <a:prstGeom prst="line">
            <a:avLst/>
          </a:prstGeom>
          <a:ln w="76200">
            <a:solidFill>
              <a:srgbClr val="00FFFF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759705" y="2752756"/>
            <a:ext cx="581787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solidFill>
                  <a:schemeClr val="bg1"/>
                </a:solidFill>
                <a:effectLst>
                  <a:glow rad="165100">
                    <a:srgbClr val="66FF66"/>
                  </a:glow>
                </a:effectLst>
              </a:rPr>
              <a:t>+</a:t>
            </a:r>
            <a:endParaRPr lang="en-CA" sz="48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7482468" y="1895706"/>
            <a:ext cx="3531916" cy="3"/>
          </a:xfrm>
          <a:prstGeom prst="line">
            <a:avLst/>
          </a:prstGeom>
          <a:ln w="76200">
            <a:solidFill>
              <a:srgbClr val="00FFFF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86376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1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15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64671" y="280552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2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16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34247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3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17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06108" y="279437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4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18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99479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5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19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80525" y="280552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6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20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707993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7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21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01609" y="2107580"/>
            <a:ext cx="8769049" cy="546410"/>
          </a:xfrm>
          <a:prstGeom prst="rect">
            <a:avLst/>
          </a:prstGeom>
          <a:noFill/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en-CA" sz="2800" b="1" i="1" dirty="0" err="1" smtClean="0">
                <a:solidFill>
                  <a:srgbClr val="00B050"/>
                </a:solidFill>
              </a:rPr>
              <a:t>Exo</a:t>
            </a:r>
            <a:r>
              <a:rPr lang="en-CA" sz="2800" b="1" i="1" dirty="0" smtClean="0">
                <a:solidFill>
                  <a:srgbClr val="00B050"/>
                </a:solidFill>
              </a:rPr>
              <a:t> 12:18 </a:t>
            </a:r>
            <a:r>
              <a:rPr lang="en-CA" sz="2800" dirty="0" smtClean="0">
                <a:solidFill>
                  <a:srgbClr val="002060"/>
                </a:solidFill>
              </a:rPr>
              <a:t>– 21</a:t>
            </a:r>
            <a:r>
              <a:rPr lang="en-CA" sz="2800" baseline="30000" dirty="0" smtClean="0">
                <a:solidFill>
                  <a:srgbClr val="002060"/>
                </a:solidFill>
              </a:rPr>
              <a:t>st</a:t>
            </a:r>
            <a:r>
              <a:rPr lang="en-CA" sz="2800" dirty="0" smtClean="0">
                <a:solidFill>
                  <a:srgbClr val="002060"/>
                </a:solidFill>
              </a:rPr>
              <a:t> day of the month, </a:t>
            </a:r>
            <a:r>
              <a:rPr lang="en-CA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glow rad="127000">
                    <a:srgbClr val="66FF66"/>
                  </a:glow>
                </a:effectLst>
              </a:rPr>
              <a:t>IN THE EVENING!</a:t>
            </a:r>
            <a:endParaRPr lang="en-CA" b="1" dirty="0">
              <a:ln>
                <a:solidFill>
                  <a:sysClr val="windowText" lastClr="000000"/>
                </a:solidFill>
              </a:ln>
              <a:effectLst>
                <a:glow rad="127000">
                  <a:srgbClr val="66FF66"/>
                </a:glo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132633" y="2653990"/>
            <a:ext cx="859448" cy="1393903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1280" y="4456275"/>
            <a:ext cx="11014383" cy="21410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rgbClr val="002060"/>
                </a:solidFill>
              </a:rPr>
              <a:t>The Scriptures </a:t>
            </a:r>
            <a:r>
              <a:rPr lang="en-CA" sz="2800" b="1" u="sng" dirty="0" smtClean="0">
                <a:solidFill>
                  <a:srgbClr val="002060"/>
                </a:solidFill>
              </a:rPr>
              <a:t>do</a:t>
            </a:r>
            <a:r>
              <a:rPr lang="en-CA" sz="2800" dirty="0" smtClean="0">
                <a:solidFill>
                  <a:srgbClr val="002060"/>
                </a:solidFill>
              </a:rPr>
              <a:t> </a:t>
            </a:r>
            <a:r>
              <a:rPr lang="en-CA" sz="2800" b="1" u="sng" dirty="0" smtClean="0">
                <a:solidFill>
                  <a:srgbClr val="002060"/>
                </a:solidFill>
              </a:rPr>
              <a:t>reveal</a:t>
            </a:r>
            <a:r>
              <a:rPr lang="en-CA" sz="2800" dirty="0" smtClean="0">
                <a:solidFill>
                  <a:srgbClr val="002060"/>
                </a:solidFill>
              </a:rPr>
              <a:t> an </a:t>
            </a:r>
            <a:r>
              <a:rPr lang="en-CA" sz="2800" b="1" i="1" dirty="0" smtClean="0">
                <a:solidFill>
                  <a:srgbClr val="FF0066"/>
                </a:solidFill>
              </a:rPr>
              <a:t>EIGHT cycle schedule </a:t>
            </a:r>
            <a:r>
              <a:rPr lang="en-CA" sz="2800" dirty="0" smtClean="0">
                <a:solidFill>
                  <a:srgbClr val="002060"/>
                </a:solidFill>
              </a:rPr>
              <a:t>for consuming unleavened bread during the Passover </a:t>
            </a:r>
            <a:r>
              <a:rPr lang="en-CA" sz="2800" b="1" u="sng" dirty="0" smtClean="0">
                <a:solidFill>
                  <a:schemeClr val="tx1"/>
                </a:solidFill>
                <a:effectLst>
                  <a:glow rad="127000">
                    <a:srgbClr val="002060"/>
                  </a:glow>
                </a:effectLst>
                <a:latin typeface="Kristen ITC" pitchFamily="66" charset="0"/>
              </a:rPr>
              <a:t>and</a:t>
            </a:r>
            <a:r>
              <a:rPr lang="en-CA" sz="2800" dirty="0" smtClean="0">
                <a:solidFill>
                  <a:srgbClr val="002060"/>
                </a:solidFill>
              </a:rPr>
              <a:t> Unleavened Bread Festivals.  This schedule is easily achieved when abiding by </a:t>
            </a:r>
            <a:r>
              <a:rPr lang="en-CA" sz="2800" b="1" dirty="0" smtClean="0">
                <a:solidFill>
                  <a:srgbClr val="0000FF"/>
                </a:solidFill>
              </a:rPr>
              <a:t>Yahuah’s</a:t>
            </a:r>
            <a:r>
              <a:rPr lang="en-CA" sz="2800" dirty="0" smtClean="0">
                <a:solidFill>
                  <a:srgbClr val="002060"/>
                </a:solidFill>
              </a:rPr>
              <a:t> </a:t>
            </a:r>
            <a:r>
              <a:rPr lang="en-CA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glow rad="127000">
                    <a:srgbClr val="FFFF00"/>
                  </a:glow>
                </a:effectLst>
              </a:rPr>
              <a:t>Dawn</a:t>
            </a:r>
            <a:r>
              <a:rPr lang="en-CA" sz="2800" dirty="0" smtClean="0">
                <a:solidFill>
                  <a:srgbClr val="002060"/>
                </a:solidFill>
              </a:rPr>
              <a:t> day-start format, </a:t>
            </a:r>
            <a:r>
              <a:rPr lang="en-CA" sz="2800" u="sng" dirty="0" smtClean="0">
                <a:solidFill>
                  <a:srgbClr val="002060"/>
                </a:solidFill>
              </a:rPr>
              <a:t>from Creation</a:t>
            </a:r>
            <a:r>
              <a:rPr lang="en-CA" sz="2800" b="1" dirty="0" smtClean="0">
                <a:solidFill>
                  <a:srgbClr val="002060"/>
                </a:solidFill>
              </a:rPr>
              <a:t>!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29</a:t>
            </a:fld>
            <a:endParaRPr lang="en-US"/>
          </a:p>
        </p:txBody>
      </p:sp>
      <p:pic>
        <p:nvPicPr>
          <p:cNvPr id="41" name="Picture 2" descr="C:\Users\Rae\Desktop\Art on Desktop\white man clip art\3d white people\png\3d high five png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566" y="4047893"/>
            <a:ext cx="1587501" cy="15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 rot="872535">
            <a:off x="9710741" y="5299758"/>
            <a:ext cx="2067917" cy="1187356"/>
            <a:chOff x="9766513" y="5004234"/>
            <a:chExt cx="2067917" cy="1187356"/>
          </a:xfrm>
        </p:grpSpPr>
        <p:sp>
          <p:nvSpPr>
            <p:cNvPr id="4" name="Explosion 1 3"/>
            <p:cNvSpPr/>
            <p:nvPr/>
          </p:nvSpPr>
          <p:spPr>
            <a:xfrm>
              <a:off x="10565188" y="5004234"/>
              <a:ext cx="1269242" cy="1187356"/>
            </a:xfrm>
            <a:prstGeom prst="irregularSeal1">
              <a:avLst/>
            </a:prstGeom>
            <a:solidFill>
              <a:srgbClr val="FFFF00"/>
            </a:solidFill>
            <a:ln w="76200"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>
              <a:off x="9766513" y="5778237"/>
              <a:ext cx="897081" cy="404107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97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7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5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8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1" grpId="0"/>
      <p:bldP spid="14" grpId="0"/>
      <p:bldP spid="14" grpId="1"/>
      <p:bldP spid="15" grpId="0"/>
      <p:bldP spid="38" grpId="0"/>
      <p:bldP spid="5" grpId="0"/>
      <p:bldP spid="32" grpId="0"/>
      <p:bldP spid="33" grpId="0"/>
      <p:bldP spid="35" grpId="0"/>
      <p:bldP spid="36" grpId="0"/>
      <p:bldP spid="37" grpId="0"/>
      <p:bldP spid="39" grpId="0"/>
      <p:bldP spid="9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37523" y="1462646"/>
            <a:ext cx="8340683" cy="242396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indent="0" algn="ctr">
              <a:buNone/>
            </a:pPr>
            <a:r>
              <a:rPr lang="en-CA" sz="6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Tradition</a:t>
            </a:r>
            <a:r>
              <a:rPr lang="en-CA" sz="6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en-CA" sz="6600" dirty="0" smtClean="0">
                <a:latin typeface="Comic Sans MS" pitchFamily="66" charset="0"/>
              </a:rPr>
              <a:t>is the Enemy of </a:t>
            </a:r>
            <a:r>
              <a:rPr lang="en-CA" sz="6600" b="1" dirty="0" smtClean="0">
                <a:solidFill>
                  <a:srgbClr val="66CCFF"/>
                </a:solidFill>
                <a:latin typeface="Comic Sans MS" pitchFamily="66" charset="0"/>
              </a:rPr>
              <a:t>Truth!</a:t>
            </a:r>
            <a:endParaRPr lang="en-CA" sz="6600" b="1" dirty="0">
              <a:solidFill>
                <a:srgbClr val="66CCFF"/>
              </a:solidFill>
              <a:latin typeface="Comic Sans MS" pitchFamily="66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22114" y="137083"/>
            <a:ext cx="7802880" cy="13255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Would you agree?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869100" y="6465807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3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C:\Users\Rae\Desktop\ag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7" y="544194"/>
            <a:ext cx="3103203" cy="236664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88175" y="3541854"/>
            <a:ext cx="9418812" cy="1180618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Exodus 12:18 effectively reveals the chasm between </a:t>
            </a:r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“tradition” </a:t>
            </a:r>
            <a:r>
              <a:rPr lang="en-US" sz="36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3600" b="1" dirty="0" smtClean="0">
                <a:solidFill>
                  <a:srgbClr val="66CCFF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“truth.”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840" y="4828202"/>
            <a:ext cx="921297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>In </a:t>
            </a:r>
            <a:r>
              <a:rPr lang="en-US" sz="2800" b="1" dirty="0">
                <a:ln>
                  <a:solidFill>
                    <a:srgbClr val="002060"/>
                  </a:solidFill>
                </a:ln>
              </a:rPr>
              <a:t>the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>first, </a:t>
            </a:r>
            <a:r>
              <a:rPr lang="en-US" sz="2800" b="1" dirty="0">
                <a:ln>
                  <a:solidFill>
                    <a:srgbClr val="002060"/>
                  </a:solidFill>
                </a:ln>
              </a:rPr>
              <a:t>on the fourteenth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>day of the month</a:t>
            </a:r>
            <a:r>
              <a:rPr lang="en-US" sz="2800" b="1" i="1" dirty="0" smtClean="0">
                <a:ln>
                  <a:solidFill>
                    <a:srgbClr val="002060"/>
                  </a:solidFill>
                </a:ln>
              </a:rPr>
              <a:t>,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> </a:t>
            </a:r>
            <a:br>
              <a:rPr lang="en-US" sz="2800" b="1" dirty="0" smtClean="0">
                <a:ln>
                  <a:solidFill>
                    <a:srgbClr val="002060"/>
                  </a:solidFill>
                </a:ln>
              </a:rPr>
            </a:br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>in the evening</a:t>
            </a:r>
            <a:r>
              <a:rPr lang="en-US" sz="2800" b="1" dirty="0">
                <a:ln>
                  <a:solidFill>
                    <a:srgbClr val="002060"/>
                  </a:solidFill>
                </a:ln>
              </a:rPr>
              <a:t>, </a:t>
            </a:r>
            <a:r>
              <a:rPr lang="en-US" sz="2000" b="1" dirty="0">
                <a:ln>
                  <a:solidFill>
                    <a:srgbClr val="002060"/>
                  </a:solidFill>
                </a:ln>
              </a:rPr>
              <a:t>[Abib 14 Passover]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/>
            </a:r>
            <a:br>
              <a:rPr lang="en-US" sz="2800" b="1" dirty="0" smtClean="0">
                <a:ln>
                  <a:solidFill>
                    <a:srgbClr val="002060"/>
                  </a:solidFill>
                </a:ln>
              </a:rPr>
            </a:br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>you </a:t>
            </a:r>
            <a:r>
              <a:rPr lang="en-US" sz="2800" b="1" dirty="0">
                <a:ln>
                  <a:solidFill>
                    <a:srgbClr val="002060"/>
                  </a:solidFill>
                </a:ln>
              </a:rPr>
              <a:t>shall eat unleavened bread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>, until </a:t>
            </a:r>
            <a:br>
              <a:rPr lang="en-US" sz="2800" b="1" dirty="0" smtClean="0">
                <a:ln>
                  <a:solidFill>
                    <a:srgbClr val="002060"/>
                  </a:solidFill>
                </a:ln>
              </a:rPr>
            </a:br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>the twenty-first day of the month</a:t>
            </a:r>
            <a:r>
              <a:rPr lang="en-US" sz="2800" b="1" i="1" dirty="0" smtClean="0">
                <a:ln>
                  <a:solidFill>
                    <a:srgbClr val="002060"/>
                  </a:solidFill>
                </a:ln>
              </a:rPr>
              <a:t>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>in the evening.      </a:t>
            </a:r>
            <a:endParaRPr lang="en-US" b="1" i="1" dirty="0">
              <a:ln>
                <a:solidFill>
                  <a:srgbClr val="002060"/>
                </a:solidFill>
              </a:ln>
              <a:solidFill>
                <a:srgbClr val="FF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77343" y="6030626"/>
            <a:ext cx="1400537" cy="5671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</a:rPr>
              <a:t>HalleluYah</a:t>
            </a:r>
            <a:r>
              <a:rPr lang="en-US" b="1" i="1" dirty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</a:rPr>
              <a:t> Scriptures</a:t>
            </a:r>
          </a:p>
        </p:txBody>
      </p:sp>
    </p:spTree>
    <p:extLst>
      <p:ext uri="{BB962C8B-B14F-4D97-AF65-F5344CB8AC3E}">
        <p14:creationId xmlns:p14="http://schemas.microsoft.com/office/powerpoint/2010/main" val="19446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61055" y="2366830"/>
            <a:ext cx="9178117" cy="1419947"/>
          </a:xfrm>
          <a:prstGeom prst="rect">
            <a:avLst/>
          </a:prstGeom>
        </p:spPr>
        <p:txBody>
          <a:bodyPr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66FF66"/>
                </a:solidFill>
                <a:latin typeface="Kristen ITC" pitchFamily="66" charset="0"/>
              </a:rPr>
              <a:t>When &amp; how long?</a:t>
            </a:r>
            <a:r>
              <a:rPr lang="en-US" sz="3200" dirty="0" smtClean="0">
                <a:latin typeface="Kristen ITC" pitchFamily="66" charset="0"/>
              </a:rPr>
              <a:t>  </a:t>
            </a:r>
            <a:r>
              <a:rPr lang="en-US" sz="3200" dirty="0">
                <a:latin typeface="Kristen ITC" pitchFamily="66" charset="0"/>
              </a:rPr>
              <a:t>Begin at “ereb/evening” </a:t>
            </a:r>
            <a:br>
              <a:rPr lang="en-US" sz="3200" dirty="0">
                <a:latin typeface="Kristen ITC" pitchFamily="66" charset="0"/>
              </a:rPr>
            </a:br>
            <a:r>
              <a:rPr lang="en-US" sz="3200" dirty="0">
                <a:latin typeface="Kristen ITC" pitchFamily="66" charset="0"/>
              </a:rPr>
              <a:t>on the 14</a:t>
            </a:r>
            <a:r>
              <a:rPr lang="en-US" sz="3200" baseline="30000" dirty="0">
                <a:latin typeface="Kristen ITC" pitchFamily="66" charset="0"/>
              </a:rPr>
              <a:t>th</a:t>
            </a:r>
            <a:r>
              <a:rPr lang="en-US" sz="3200" dirty="0">
                <a:latin typeface="Kristen ITC" pitchFamily="66" charset="0"/>
              </a:rPr>
              <a:t> to the evening of the 21</a:t>
            </a:r>
            <a:r>
              <a:rPr lang="en-US" sz="3200" baseline="30000" dirty="0">
                <a:latin typeface="Kristen ITC" pitchFamily="66" charset="0"/>
              </a:rPr>
              <a:t>st</a:t>
            </a:r>
            <a:r>
              <a:rPr lang="en-US" sz="3200" dirty="0" smtClean="0">
                <a:latin typeface="Kristen ITC" pitchFamily="66" charset="0"/>
              </a:rPr>
              <a:t>:</a:t>
            </a:r>
            <a:br>
              <a:rPr lang="en-US" sz="3200" dirty="0" smtClean="0">
                <a:latin typeface="Kristen ITC" pitchFamily="66" charset="0"/>
              </a:rPr>
            </a:br>
            <a:r>
              <a:rPr lang="en-US" sz="3200" dirty="0" smtClean="0">
                <a:solidFill>
                  <a:srgbClr val="66FF66"/>
                </a:solidFill>
                <a:latin typeface="Kristen ITC" pitchFamily="66" charset="0"/>
              </a:rPr>
              <a:t>14 – 15 – 16 – 17 – 18 – 19 – 20 – 21 =</a:t>
            </a:r>
            <a:endParaRPr lang="en-US" sz="3200" dirty="0">
              <a:solidFill>
                <a:srgbClr val="66FF66"/>
              </a:solidFill>
              <a:latin typeface="Kristen ITC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5134" y="214693"/>
            <a:ext cx="946302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spc="15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rgbClr val="00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Yahuah’s</a:t>
            </a:r>
            <a:r>
              <a:rPr lang="en-US" sz="4400" b="1" spc="15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 Covenant Count </a:t>
            </a:r>
            <a:br>
              <a:rPr lang="en-US" sz="4400" b="1" spc="15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</a:br>
            <a:r>
              <a:rPr lang="en-US" sz="4400" b="1" spc="15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for the </a:t>
            </a:r>
            <a:r>
              <a:rPr lang="en-US" sz="4800" b="1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FF0066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pyrus" pitchFamily="66" charset="0"/>
                <a:cs typeface="Aharoni" pitchFamily="2" charset="-79"/>
              </a:rPr>
              <a:t>Passover Festival</a:t>
            </a:r>
            <a:endParaRPr lang="en-US" b="1" dirty="0" smtClean="0">
              <a:ln w="1905"/>
              <a:solidFill>
                <a:schemeClr val="accent2">
                  <a:lumMod val="60000"/>
                  <a:lumOff val="40000"/>
                </a:schemeClr>
              </a:solidFill>
              <a:effectLst>
                <a:glow rad="127000">
                  <a:srgbClr val="FF0066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pyrus" pitchFamily="66" charset="0"/>
              <a:cs typeface="Aharoni" pitchFamily="2" charset="-79"/>
            </a:endParaRPr>
          </a:p>
        </p:txBody>
      </p:sp>
      <p:pic>
        <p:nvPicPr>
          <p:cNvPr id="6" name="Picture 5" descr="C:\Users\Rae\Desktop\child boy counting clea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80075" y="-241514"/>
            <a:ext cx="4246834" cy="42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child girl counti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403" y="2913776"/>
            <a:ext cx="3204683" cy="3944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915400" y="6461700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30</a:t>
            </a:fld>
            <a:endParaRPr lang="en-US" dirty="0"/>
          </a:p>
        </p:txBody>
      </p:sp>
      <p:sp>
        <p:nvSpPr>
          <p:cNvPr id="2" name="Heptagon 1"/>
          <p:cNvSpPr/>
          <p:nvPr/>
        </p:nvSpPr>
        <p:spPr>
          <a:xfrm>
            <a:off x="3397430" y="4158410"/>
            <a:ext cx="2519680" cy="2346960"/>
          </a:xfrm>
          <a:prstGeom prst="heptagon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US" sz="6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FF0066"/>
                  </a:glow>
                </a:effectLst>
                <a:latin typeface="Kristen ITC" pitchFamily="66" charset="0"/>
              </a:rPr>
              <a:t>8</a:t>
            </a:r>
            <a:r>
              <a:rPr lang="en-US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FF0066"/>
                  </a:glow>
                </a:effectLst>
                <a:latin typeface="Kristen ITC" pitchFamily="66" charset="0"/>
              </a:rPr>
              <a:t> </a:t>
            </a:r>
            <a:br>
              <a:rPr lang="en-US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FF0066"/>
                  </a:glow>
                </a:effectLst>
                <a:latin typeface="Kristen ITC" pitchFamily="66" charset="0"/>
              </a:rPr>
            </a:br>
            <a:r>
              <a:rPr lang="en-US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FF0066"/>
                  </a:glow>
                </a:effectLst>
                <a:latin typeface="Kristen ITC" pitchFamily="66" charset="0"/>
              </a:rPr>
              <a:t>Cycles</a:t>
            </a:r>
            <a:endParaRPr lang="en-US" sz="4400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27000">
                  <a:srgbClr val="FF0066"/>
                </a:glow>
              </a:effectLst>
              <a:latin typeface="Kristen ITC" pitchFamily="66" charset="0"/>
            </a:endParaRPr>
          </a:p>
        </p:txBody>
      </p:sp>
      <p:pic>
        <p:nvPicPr>
          <p:cNvPr id="9" name="Picture 2" descr="C:\Users\Rae\Desktop\flat brea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96" y="4545808"/>
            <a:ext cx="1727200" cy="173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60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66FF66"/>
            </a:gs>
            <a:gs pos="100000">
              <a:srgbClr val="7030A0">
                <a:alpha val="5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168" y="4071252"/>
            <a:ext cx="11800115" cy="25690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</a:p>
          <a:p>
            <a:pPr lvl="0"/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/>
            <a:endParaRPr lang="en-US" sz="2400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/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/>
            <a:endParaRPr lang="en-US" sz="2400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0400" y="1016001"/>
            <a:ext cx="10867888" cy="2895600"/>
          </a:xfrm>
          <a:prstGeom prst="rect">
            <a:avLst/>
          </a:prstGeom>
          <a:solidFill>
            <a:schemeClr val="accent2">
              <a:lumMod val="20000"/>
              <a:lumOff val="80000"/>
              <a:alpha val="54000"/>
            </a:schemeClr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lvl="0" algn="ctr"/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This section will challenge the message of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consuming unleavened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b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read </a:t>
            </a:r>
            <a:b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for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“EIGHT DAYS”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of the </a:t>
            </a:r>
            <a:r>
              <a:rPr lang="en-US" sz="2800" b="1" u="sng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full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Passover Festival.</a:t>
            </a:r>
            <a:r>
              <a:rPr lang="en-US" sz="28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 </a:t>
            </a:r>
            <a:br>
              <a:rPr lang="en-US" sz="28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</a:br>
            <a:endParaRPr lang="en-US" sz="1200" b="1" i="1" dirty="0" smtClean="0">
              <a:solidFill>
                <a:srgbClr val="CC00CC"/>
              </a:solidFill>
              <a:latin typeface="Georgia" panose="02040502050405020303" pitchFamily="18" charset="0"/>
            </a:endParaRPr>
          </a:p>
          <a:p>
            <a:pPr lvl="0"/>
            <a:r>
              <a:rPr lang="en-US" sz="28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 same examination for 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Sunset Theory </a:t>
            </a:r>
            <a:r>
              <a:rPr lang="en-US" sz="28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will be made between: 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200" b="1" i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</a:rPr>
              <a:t>“when” is the timeframe 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for the eating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of unleavened bread;</a:t>
            </a:r>
            <a:r>
              <a:rPr lang="en-US" sz="2400" b="1" i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200" b="1" i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</a:rPr>
              <a:t>“where” are the designated “dates”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for the eating of</a:t>
            </a:r>
            <a:b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u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nleavened bread according to 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“Sunset Theory day-start”?  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n-US" sz="12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31</a:t>
            </a:fld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0" y="87325"/>
            <a:ext cx="12195176" cy="88494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 w="11430"/>
                <a:solidFill>
                  <a:srgbClr val="7030A0"/>
                </a:solidFill>
                <a:effectLst>
                  <a:glow rad="101600">
                    <a:schemeClr val="accent2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Part 3:  Sunset Theory Count for ULB</a:t>
            </a:r>
            <a:endParaRPr lang="en-US" b="1" dirty="0">
              <a:ln w="11430"/>
              <a:solidFill>
                <a:srgbClr val="7030A0"/>
              </a:solidFill>
              <a:effectLst>
                <a:glow rad="101600">
                  <a:schemeClr val="accent2">
                    <a:lumMod val="60000"/>
                    <a:lumOff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3837" y="3941086"/>
            <a:ext cx="1108539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There are many different scenarios for the false time of eating the Passover meal.  </a:t>
            </a:r>
            <a:b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Only two very popular options are under scrutiny in this study: </a:t>
            </a:r>
          </a:p>
          <a:p>
            <a:pPr marL="457200" indent="-457200">
              <a:buAutoNum type="arabicPeriod"/>
            </a:pP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Sunset</a:t>
            </a:r>
            <a:r>
              <a:rPr lang="en-US" sz="22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Theory Option #1:  </a:t>
            </a: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 eat the lamb with unleavened bread on the </a:t>
            </a:r>
            <a:b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night of the 14</a:t>
            </a:r>
            <a:r>
              <a:rPr lang="en-US" sz="2200" b="1" baseline="30000" dirty="0" smtClean="0">
                <a:ln w="1905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sz="2000" b="1" dirty="0" smtClean="0">
                <a:ln w="1905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r>
              <a:rPr lang="en-US" sz="2000" b="1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(right after sunset of the 13</a:t>
            </a:r>
            <a:r>
              <a:rPr lang="en-US" sz="1600" b="1" baseline="30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).</a:t>
            </a:r>
          </a:p>
          <a:p>
            <a:pPr marL="457200" indent="-457200">
              <a:buAutoNum type="arabicPeriod" startAt="2"/>
            </a:pP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Sunset Theory Option #2:  </a:t>
            </a: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 eat the lamb with unleavened bread on the </a:t>
            </a:r>
            <a:b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night of the 15</a:t>
            </a:r>
            <a:r>
              <a:rPr lang="en-US" sz="2200" b="1" baseline="30000" dirty="0" smtClean="0">
                <a:ln w="1905"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1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right after sunset on the 14</a:t>
            </a:r>
            <a:r>
              <a:rPr lang="en-US" sz="1600" b="1" baseline="300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u="sng" dirty="0" smtClean="0">
                <a:ln w="190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Note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charts will demonstrate what happens with the lamb - but remember the unleavened bread is connected to the lamb, both being eaten together.  </a:t>
            </a:r>
          </a:p>
        </p:txBody>
      </p:sp>
    </p:spTree>
    <p:extLst>
      <p:ext uri="{BB962C8B-B14F-4D97-AF65-F5344CB8AC3E}">
        <p14:creationId xmlns:p14="http://schemas.microsoft.com/office/powerpoint/2010/main" val="34225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66FF66"/>
            </a:gs>
            <a:gs pos="100000">
              <a:srgbClr val="7030A0">
                <a:alpha val="5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4637" y="243840"/>
            <a:ext cx="11539414" cy="6365301"/>
          </a:xfrm>
          <a:prstGeom prst="rect">
            <a:avLst/>
          </a:prstGeom>
          <a:solidFill>
            <a:schemeClr val="accent2">
              <a:lumMod val="20000"/>
              <a:lumOff val="80000"/>
              <a:alpha val="54000"/>
            </a:schemeClr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Those accustomed to partaking of unleavened bread for the Passover meal </a:t>
            </a:r>
            <a:b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according to the </a:t>
            </a:r>
            <a:r>
              <a:rPr lang="en-US" sz="2400" b="1" u="sng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sunset to sunset standards</a:t>
            </a:r>
            <a:r>
              <a:rPr lang="en-US" sz="2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– will observe this statute:</a:t>
            </a:r>
          </a:p>
          <a:p>
            <a:pPr marL="514350" indent="-514350"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either on </a:t>
            </a:r>
            <a:r>
              <a:rPr lang="en-US" sz="2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sunset’s Abib 14</a:t>
            </a:r>
            <a:r>
              <a:rPr lang="en-US" sz="2400" b="1" baseline="300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th</a:t>
            </a:r>
            <a:r>
              <a:rPr lang="en-US" sz="2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right after sunset on the 13</a:t>
            </a:r>
            <a:r>
              <a:rPr lang="en-US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]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or </a:t>
            </a:r>
          </a:p>
          <a:p>
            <a:pPr marL="514350" indent="-514350"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US" sz="2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sunset’s Abib 15</a:t>
            </a:r>
            <a:r>
              <a:rPr lang="en-US" sz="2400" b="1" baseline="300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th</a:t>
            </a:r>
            <a:r>
              <a:rPr lang="en-US" sz="2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right after sunset on the 14</a:t>
            </a:r>
            <a:r>
              <a:rPr lang="en-US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].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T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he confusion that follows will verify that such Torah commands </a:t>
            </a:r>
            <a:b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2400" i="1" spc="3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FF0066"/>
                  </a:glow>
                </a:effectLst>
                <a:latin typeface="Arial Rounded MT Bold" pitchFamily="34" charset="0"/>
              </a:rPr>
              <a:t>cannot </a:t>
            </a:r>
            <a:r>
              <a:rPr lang="en-US" sz="2400" i="1" spc="300" dirty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FF0066"/>
                  </a:glow>
                </a:effectLst>
                <a:latin typeface="Arial Rounded MT Bold" pitchFamily="34" charset="0"/>
              </a:rPr>
              <a:t>be </a:t>
            </a:r>
            <a:r>
              <a:rPr lang="en-US" sz="2400" i="1" spc="3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FF0066"/>
                  </a:glow>
                </a:effectLst>
                <a:latin typeface="Arial Rounded MT Bold" pitchFamily="34" charset="0"/>
              </a:rPr>
              <a:t>found … </a:t>
            </a:r>
            <a:r>
              <a:rPr lang="en-US" sz="2400" i="1" spc="300" dirty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FF0066"/>
                  </a:glow>
                </a:effectLst>
                <a:latin typeface="Arial Rounded MT Bold" pitchFamily="34" charset="0"/>
              </a:rPr>
              <a:t>for </a:t>
            </a:r>
            <a:r>
              <a:rPr lang="en-US" sz="2400" i="1" spc="3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FF0066"/>
                  </a:glow>
                </a:effectLst>
                <a:latin typeface="Arial Rounded MT Bold" pitchFamily="34" charset="0"/>
              </a:rPr>
              <a:t>they </a:t>
            </a:r>
            <a:r>
              <a:rPr lang="en-US" sz="2400" i="1" u="sng" spc="3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FF0066"/>
                  </a:glow>
                </a:effectLst>
                <a:latin typeface="Arial Rounded MT Bold" pitchFamily="34" charset="0"/>
              </a:rPr>
              <a:t>do</a:t>
            </a:r>
            <a:r>
              <a:rPr lang="en-US" sz="2400" i="1" spc="3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FF0066"/>
                  </a:glow>
                </a:effectLst>
                <a:latin typeface="Arial Rounded MT Bold" pitchFamily="34" charset="0"/>
              </a:rPr>
              <a:t> </a:t>
            </a:r>
            <a:r>
              <a:rPr lang="en-US" sz="2400" i="1" u="sng" spc="300" dirty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FF0066"/>
                  </a:glow>
                </a:effectLst>
                <a:latin typeface="Arial Rounded MT Bold" pitchFamily="34" charset="0"/>
              </a:rPr>
              <a:t>not</a:t>
            </a:r>
            <a:r>
              <a:rPr lang="en-US" sz="2400" i="1" spc="300" dirty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FF0066"/>
                  </a:glow>
                </a:effectLst>
                <a:latin typeface="Arial Rounded MT Bold" pitchFamily="34" charset="0"/>
              </a:rPr>
              <a:t> </a:t>
            </a:r>
            <a:r>
              <a:rPr lang="en-US" sz="2400" i="1" u="sng" spc="300" dirty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FF0066"/>
                  </a:glow>
                </a:effectLst>
                <a:latin typeface="Arial Rounded MT Bold" pitchFamily="34" charset="0"/>
              </a:rPr>
              <a:t>exist</a:t>
            </a:r>
            <a:r>
              <a:rPr lang="en-US" sz="2400" i="1" spc="3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88900">
                    <a:srgbClr val="FF0066"/>
                  </a:glow>
                </a:effectLst>
                <a:latin typeface="Arial Rounded MT Bold" pitchFamily="34" charset="0"/>
              </a:rPr>
              <a:t>!</a:t>
            </a:r>
            <a:r>
              <a:rPr lang="en-US" sz="2400" dirty="0" smtClean="0">
                <a:solidFill>
                  <a:prstClr val="black"/>
                </a:solidFill>
                <a:effectLst>
                  <a:glow rad="88900">
                    <a:srgbClr val="FF0066"/>
                  </a:glow>
                </a:effectLst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At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this time we will concentrate on the message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of </a:t>
            </a:r>
            <a:r>
              <a:rPr lang="en-US" sz="2400" b="1" u="sng" dirty="0" smtClean="0">
                <a:solidFill>
                  <a:prstClr val="black"/>
                </a:solidFill>
                <a:latin typeface="Calibri" panose="020F0502020204030204" pitchFamily="34" charset="0"/>
              </a:rPr>
              <a:t>onl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y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the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“EIGHT 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DAYS”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/>
            </a:r>
            <a:b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for eating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nleavened bread during the </a:t>
            </a:r>
            <a:r>
              <a:rPr lang="en-US" sz="2400" b="1" u="sng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full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Passover Festival.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r>
              <a:rPr lang="en-US" sz="2000" b="1" u="sng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Questions</a:t>
            </a:r>
            <a:r>
              <a:rPr lang="en-US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: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Exactly </a:t>
            </a:r>
            <a:r>
              <a:rPr lang="en-US" sz="3200" b="1" i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</a:rPr>
              <a:t>“where &amp; what date”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will 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Calibri" panose="020F0502020204030204" pitchFamily="34" charset="0"/>
              </a:rPr>
              <a:t>Sunset Theory</a:t>
            </a:r>
            <a:r>
              <a:rPr lang="en-US" sz="2400" b="1" i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place the Torah command </a:t>
            </a:r>
            <a:b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for the commencement of eating unleavened bread for the Passover Festival?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Will all 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“EIGHT </a:t>
            </a:r>
            <a:r>
              <a:rPr lang="en-US" sz="2400" b="1" i="1" dirty="0">
                <a:solidFill>
                  <a:srgbClr val="CC00CC"/>
                </a:solidFill>
                <a:latin typeface="Georgia" panose="02040502050405020303" pitchFamily="18" charset="0"/>
              </a:rPr>
              <a:t>DAYS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”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be accounted for?</a:t>
            </a:r>
            <a:r>
              <a:rPr lang="en-US" sz="2400" b="1" i="1" dirty="0" smtClean="0">
                <a:solidFill>
                  <a:srgbClr val="CC00CC"/>
                </a:solidFill>
                <a:latin typeface="Georgia" panose="02040502050405020303" pitchFamily="18" charset="0"/>
              </a:rPr>
              <a:t>  </a:t>
            </a:r>
            <a:endParaRPr lang="en-US" sz="2400" b="1" i="1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Why are many taught 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to observe </a:t>
            </a: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Passover in the Shabbat Night 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Season </a:t>
            </a: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of 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Abib </a:t>
            </a: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15</a:t>
            </a:r>
            <a:r>
              <a:rPr lang="en-US" sz="2400" b="1" i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</a:t>
            </a:r>
            <a:r>
              <a:rPr lang="en-US" sz="2400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(counting that time as part of the Unleavened Bread Feast)</a:t>
            </a: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?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And -</a:t>
            </a: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can we find a Scripture instructing </a:t>
            </a:r>
            <a:r>
              <a:rPr lang="en-US" sz="2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this message?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Will any </a:t>
            </a:r>
            <a:r>
              <a:rPr lang="en-US" sz="2400" b="1" i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Sunset Theory options </a:t>
            </a:r>
            <a:r>
              <a:rPr lang="en-US" sz="2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be able to fulfill the Torah command for “when” </a:t>
            </a:r>
            <a:br>
              <a:rPr lang="en-US" sz="2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to begin eating unleavened bread and for “how long”?</a:t>
            </a:r>
            <a:endParaRPr lang="en-US" sz="3200" i="1" spc="300" dirty="0">
              <a:ln>
                <a:solidFill>
                  <a:schemeClr val="bg1"/>
                </a:solidFill>
              </a:ln>
              <a:solidFill>
                <a:schemeClr val="bg1">
                  <a:lumMod val="65000"/>
                  <a:lumOff val="35000"/>
                </a:schemeClr>
              </a:solidFill>
              <a:effectLst>
                <a:glow rad="63500">
                  <a:srgbClr val="CC00CC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50127" y="6484453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2">
                <a:lumMod val="20000"/>
                <a:lumOff val="80000"/>
              </a:schemeClr>
            </a:gs>
            <a:gs pos="89000">
              <a:schemeClr val="accent3">
                <a:lumMod val="75000"/>
                <a:alpha val="49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3058" y="669040"/>
            <a:ext cx="10692730" cy="5681518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  <a:sp3d extrusionH="57150">
              <a:bevelT h="25400" prst="softRound"/>
            </a:sp3d>
          </a:bodyPr>
          <a:lstStyle/>
          <a:p>
            <a:pPr marL="0" indent="0">
              <a:buNone/>
            </a:pPr>
            <a:endParaRPr lang="en-US" sz="1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For this next section, remember the </a:t>
            </a:r>
            <a:r>
              <a:rPr lang="en-US" b="1" dirty="0" smtClean="0">
                <a:solidFill>
                  <a:srgbClr val="CC00CC"/>
                </a:solidFill>
                <a:latin typeface="Calibri" panose="020F0502020204030204" pitchFamily="34" charset="0"/>
              </a:rPr>
              <a:t>Dawn day timing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based on the </a:t>
            </a:r>
            <a:b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very words of creation, as recorded in 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Genesis 1. 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Next … we will consider the </a:t>
            </a:r>
            <a:r>
              <a:rPr lang="en-US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tradition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most have been taught for many years and determine if the </a:t>
            </a:r>
            <a:r>
              <a:rPr lang="en-US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traditional s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y</a:t>
            </a:r>
            <a:r>
              <a:rPr lang="en-US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stem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will also allow complete fulfillment of the Passover Festival statutes in 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Exodus 12.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3173" y="3227642"/>
            <a:ext cx="9821656" cy="29483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lvl="0">
              <a:lnSpc>
                <a:spcPct val="90000"/>
              </a:lnSpc>
              <a:spcBef>
                <a:spcPct val="30000"/>
              </a:spcBef>
            </a:pP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 </a:t>
            </a:r>
            <a:r>
              <a:rPr lang="en-US" sz="28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traditional s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y</a:t>
            </a:r>
            <a:r>
              <a:rPr lang="en-US" sz="28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stem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known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as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Calibri" panose="020F0502020204030204" pitchFamily="34" charset="0"/>
              </a:rPr>
              <a:t>Sunset Theory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starts the cycles of the week with the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Calibri" panose="020F0502020204030204" pitchFamily="34" charset="0"/>
              </a:rPr>
              <a:t>sunset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moment before the Night Season. 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Calibri" panose="020F0502020204030204" pitchFamily="34" charset="0"/>
              </a:rPr>
              <a:t>Sunset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has an inherent problem with identifying the correct time of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ereb/evening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. 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/>
            </a:r>
            <a:b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/>
            </a:r>
            <a:br>
              <a:rPr lang="en-US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 Hebrew word for </a:t>
            </a:r>
            <a:r>
              <a:rPr lang="en-US" sz="28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evening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is often deficiently translated as </a:t>
            </a:r>
            <a:b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 –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Calibri" panose="020F0502020204030204" pitchFamily="34" charset="0"/>
              </a:rPr>
              <a:t>sunset.</a:t>
            </a:r>
            <a:r>
              <a:rPr lang="en-US" sz="28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base definition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of </a:t>
            </a:r>
            <a:r>
              <a:rPr lang="en-US" sz="28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ereb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and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its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root word is – </a:t>
            </a:r>
            <a:r>
              <a:rPr lang="en-US" sz="2800" b="1" dirty="0">
                <a:solidFill>
                  <a:srgbClr val="9933FF"/>
                </a:solidFill>
                <a:latin typeface="Calibri" panose="020F0502020204030204" pitchFamily="34" charset="0"/>
              </a:rPr>
              <a:t>MIXTURE, MIXING, TO BE </a:t>
            </a:r>
            <a:r>
              <a:rPr lang="en-US" sz="2800" b="1" dirty="0" smtClean="0">
                <a:solidFill>
                  <a:srgbClr val="9933FF"/>
                </a:solidFill>
                <a:latin typeface="Calibri" panose="020F0502020204030204" pitchFamily="34" charset="0"/>
              </a:rPr>
              <a:t>MIXED 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with </a:t>
            </a:r>
            <a:r>
              <a:rPr lang="en-US" sz="2800" b="1" u="sng" dirty="0" smtClean="0">
                <a:solidFill>
                  <a:srgbClr val="C00000"/>
                </a:solidFill>
                <a:latin typeface="Calibri" panose="020F0502020204030204" pitchFamily="34" charset="0"/>
              </a:rPr>
              <a:t>no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application to sunset.</a:t>
            </a:r>
            <a:r>
              <a:rPr lang="en-US" sz="2800" b="1" dirty="0" smtClean="0">
                <a:solidFill>
                  <a:srgbClr val="9933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2">
                <a:lumMod val="75000"/>
              </a:schemeClr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5887" y="590309"/>
            <a:ext cx="10582028" cy="5613721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  <a:sp3d extrusionH="57150">
              <a:bevelT h="25400" prst="softRound"/>
            </a:sp3d>
          </a:bodyPr>
          <a:lstStyle/>
          <a:p>
            <a:pPr marL="0" indent="0"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2022" y="1016000"/>
            <a:ext cx="9867956" cy="48870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lvl="0">
              <a:lnSpc>
                <a:spcPct val="90000"/>
              </a:lnSpc>
              <a:spcBef>
                <a:spcPct val="30000"/>
              </a:spcBef>
            </a:pP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When the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word </a:t>
            </a: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– </a:t>
            </a:r>
            <a:r>
              <a:rPr lang="en-US" sz="32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ereb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– 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is 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pp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lied to time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it </a:t>
            </a: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designates the “segment of time”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of the 24 hour cycle when the 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101600">
                    <a:srgbClr val="FFFF00"/>
                  </a:glow>
                </a:effectLst>
                <a:latin typeface="Calibri" panose="020F0502020204030204" pitchFamily="34" charset="0"/>
              </a:rPr>
              <a:t>INDIRECT</a:t>
            </a: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sunlight begins mixing with the darkness as </a:t>
            </a: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/>
            </a:r>
            <a:b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in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evening twilight. </a:t>
            </a:r>
            <a:endParaRPr lang="en-US" sz="3200" b="1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lvl="0">
              <a:lnSpc>
                <a:spcPct val="90000"/>
              </a:lnSpc>
              <a:spcBef>
                <a:spcPct val="30000"/>
              </a:spcBef>
            </a:pP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lnSpc>
                <a:spcPct val="90000"/>
              </a:lnSpc>
              <a:spcBef>
                <a:spcPct val="30000"/>
              </a:spcBef>
            </a:pP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In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 </a:t>
            </a:r>
            <a:r>
              <a:rPr lang="en-US" sz="3200" b="1" u="sng" dirty="0">
                <a:solidFill>
                  <a:srgbClr val="FF0066"/>
                </a:solidFill>
                <a:latin typeface="Calibri" panose="020F0502020204030204" pitchFamily="34" charset="0"/>
              </a:rPr>
              <a:t>mornin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</a:rPr>
              <a:t>g</a:t>
            </a:r>
            <a:r>
              <a:rPr lang="en-US" sz="3200" dirty="0">
                <a:solidFill>
                  <a:srgbClr val="FF0066"/>
                </a:solidFill>
                <a:latin typeface="Calibri" panose="020F0502020204030204" pitchFamily="34" charset="0"/>
              </a:rPr>
              <a:t> twilight,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 mixture of darkness decreases with the light until full direct rays of light are exposed. </a:t>
            </a:r>
            <a:endParaRPr lang="en-US" sz="3200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>
              <a:lnSpc>
                <a:spcPct val="90000"/>
              </a:lnSpc>
              <a:spcBef>
                <a:spcPct val="30000"/>
              </a:spcBef>
            </a:pPr>
            <a:endParaRPr lang="en-US" sz="3200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lvl="0">
              <a:lnSpc>
                <a:spcPct val="90000"/>
              </a:lnSpc>
              <a:spcBef>
                <a:spcPct val="30000"/>
              </a:spcBef>
            </a:pP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In the </a:t>
            </a:r>
            <a:r>
              <a:rPr lang="en-US" sz="3200" b="1" u="sng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evenin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g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twilight, </a:t>
            </a: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 </a:t>
            </a:r>
            <a:r>
              <a:rPr lang="en-US" sz="3200" b="1" u="sng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direct</a:t>
            </a: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sunlight is gone after the sunset, and the darkness assumes dominant rule.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0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7825" y="85993"/>
            <a:ext cx="10515600" cy="98781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Facts About Sunlight</a:t>
            </a:r>
            <a:endParaRPr lang="en-US" sz="6000" b="1" dirty="0">
              <a:ln w="11430">
                <a:solidFill>
                  <a:srgbClr val="00206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852" y="980900"/>
            <a:ext cx="11602352" cy="561692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The only time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when </a:t>
            </a:r>
            <a:r>
              <a:rPr lang="en-US" sz="28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101600">
                    <a:srgbClr val="FFFF00"/>
                  </a:glow>
                </a:effectLst>
                <a:latin typeface="Calibri" panose="020F0502020204030204" pitchFamily="34" charset="0"/>
              </a:rPr>
              <a:t>INDIRECT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sunlight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can be seen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the 24 hour cycle is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either: 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en-US" sz="2800" dirty="0">
                <a:solidFill>
                  <a:srgbClr val="009999"/>
                </a:solidFill>
                <a:latin typeface="Calibri" panose="020F0502020204030204" pitchFamily="34" charset="0"/>
              </a:rPr>
              <a:t>1.   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just </a:t>
            </a:r>
            <a:r>
              <a:rPr lang="en-US" sz="2800" u="sng" dirty="0">
                <a:solidFill>
                  <a:srgbClr val="002060"/>
                </a:solidFill>
                <a:latin typeface="Calibri" panose="020F0502020204030204" pitchFamily="34" charset="0"/>
              </a:rPr>
              <a:t>before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 sunrise, or</a:t>
            </a:r>
            <a:b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sz="2800" dirty="0">
                <a:solidFill>
                  <a:srgbClr val="009999"/>
                </a:solidFill>
                <a:latin typeface="Calibri" panose="020F0502020204030204" pitchFamily="34" charset="0"/>
              </a:rPr>
              <a:t>2.   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just </a:t>
            </a:r>
            <a:r>
              <a:rPr lang="en-US" sz="2800" u="sng" dirty="0">
                <a:solidFill>
                  <a:srgbClr val="002060"/>
                </a:solidFill>
                <a:latin typeface="Calibri" panose="020F0502020204030204" pitchFamily="34" charset="0"/>
              </a:rPr>
              <a:t>after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 sunset.  </a:t>
            </a:r>
          </a:p>
          <a:p>
            <a:endParaRPr lang="en-US" sz="11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4400" b="1" dirty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Note:  </a:t>
            </a:r>
            <a:r>
              <a:rPr lang="en-US" sz="4400" b="1" u="sng" dirty="0" smtClean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Without Divine intervention</a:t>
            </a:r>
            <a:r>
              <a:rPr lang="en-US" sz="4400" b="1" dirty="0" smtClean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, </a:t>
            </a:r>
            <a:br>
              <a:rPr lang="en-US" sz="4400" b="1" dirty="0" smtClean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</a:br>
            <a:r>
              <a:rPr lang="en-US" sz="4400" b="1" dirty="0" smtClean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the </a:t>
            </a:r>
            <a:r>
              <a:rPr lang="en-US" sz="4400" b="1" dirty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mixing </a:t>
            </a:r>
            <a:r>
              <a:rPr lang="en-US" sz="4400" b="1" dirty="0" smtClean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of </a:t>
            </a:r>
            <a:r>
              <a:rPr lang="en-US" sz="4400" b="1" dirty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light and </a:t>
            </a:r>
            <a:r>
              <a:rPr lang="en-US" sz="4400" b="1" dirty="0" smtClean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darkness </a:t>
            </a:r>
            <a:r>
              <a:rPr lang="en-US" sz="4400" b="1" u="sng" dirty="0" smtClean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cannot</a:t>
            </a:r>
            <a:r>
              <a:rPr lang="en-US" sz="4400" b="1" dirty="0" smtClean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 occur </a:t>
            </a:r>
            <a:r>
              <a:rPr lang="en-US" sz="4400" b="1" dirty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while the </a:t>
            </a:r>
            <a:r>
              <a:rPr lang="en-US" sz="4400" b="1" dirty="0" smtClean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sun </a:t>
            </a:r>
            <a:r>
              <a:rPr lang="en-US" sz="4400" b="1" dirty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is visible in the blue </a:t>
            </a:r>
            <a:r>
              <a:rPr lang="en-US" sz="4400" b="1" dirty="0" smtClean="0">
                <a:ln w="900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FFFF0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sky.</a:t>
            </a:r>
            <a:endParaRPr lang="en-US" sz="4400" dirty="0">
              <a:ln w="900" cmpd="sng">
                <a:solidFill>
                  <a:srgbClr val="002060"/>
                </a:solidFill>
                <a:prstDash val="solid"/>
              </a:ln>
              <a:solidFill>
                <a:srgbClr val="FF00FF"/>
              </a:solidFill>
              <a:effectLst>
                <a:glow rad="127000">
                  <a:srgbClr val="FFFF00"/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libri" panose="020F0502020204030204" pitchFamily="34" charset="0"/>
            </a:endParaRPr>
          </a:p>
          <a:p>
            <a:endParaRPr lang="en-US" sz="1200" dirty="0">
              <a:solidFill>
                <a:srgbClr val="FF00FF"/>
              </a:solidFill>
              <a:latin typeface="Calibri" panose="020F0502020204030204" pitchFamily="34" charset="0"/>
            </a:endParaRPr>
          </a:p>
          <a:p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Therefore,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 Ereb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,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US" sz="2800" b="1" u="sng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latin typeface="Calibri" panose="020F0502020204030204" pitchFamily="34" charset="0"/>
              </a:rPr>
              <a:t>evenin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latin typeface="Calibri" panose="020F0502020204030204" pitchFamily="34" charset="0"/>
              </a:rPr>
              <a:t>g</a:t>
            </a:r>
            <a:r>
              <a:rPr lang="en-US" sz="2800" b="1" u="sng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latin typeface="Calibri" panose="020F0502020204030204" pitchFamily="34" charset="0"/>
              </a:rPr>
              <a:t> mixture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cannot occur when the sun is visible. 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Let’s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look at a graphic to be sure we understand this fully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before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we continue with our study in the Scriptures.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36</a:t>
            </a:fld>
            <a:endParaRPr lang="en-US" dirty="0"/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141152" y="194481"/>
            <a:ext cx="11873553" cy="6469038"/>
          </a:xfrm>
          <a:solidFill>
            <a:schemeClr val="tx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Focus on</a:t>
            </a: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rgbClr val="9933FF"/>
                </a:solidFill>
                <a:latin typeface="Calibri" panose="020F0502020204030204" pitchFamily="34" charset="0"/>
              </a:rPr>
              <a:t>the </a:t>
            </a:r>
            <a:r>
              <a:rPr lang="en-US" sz="3200" b="1" i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effectLst>
                  <a:glow rad="127000">
                    <a:srgbClr val="00FFFF"/>
                  </a:glow>
                </a:effectLst>
                <a:latin typeface="Calibri" panose="020F0502020204030204" pitchFamily="34" charset="0"/>
              </a:rPr>
              <a:t>Light</a:t>
            </a:r>
            <a:r>
              <a:rPr lang="en-US" sz="3200" dirty="0" smtClean="0">
                <a:solidFill>
                  <a:srgbClr val="9933FF"/>
                </a:solidFill>
                <a:latin typeface="Calibri" panose="020F0502020204030204" pitchFamily="34" charset="0"/>
              </a:rPr>
              <a:t> </a:t>
            </a:r>
            <a:r>
              <a:rPr lang="en-US" sz="3200" i="1" u="sng" dirty="0" smtClean="0">
                <a:solidFill>
                  <a:srgbClr val="C00000"/>
                </a:solidFill>
                <a:latin typeface="Calibri" panose="020F0502020204030204" pitchFamily="34" charset="0"/>
              </a:rPr>
              <a:t>Structure</a:t>
            </a:r>
            <a:r>
              <a:rPr lang="en-US" sz="3200" dirty="0" smtClean="0">
                <a:solidFill>
                  <a:srgbClr val="9933FF"/>
                </a:solidFill>
                <a:latin typeface="Calibri" panose="020F0502020204030204" pitchFamily="34" charset="0"/>
              </a:rPr>
              <a:t> as found in creation’s </a:t>
            </a:r>
            <a:r>
              <a:rPr lang="en-US" sz="3200" b="1" i="1" dirty="0" smtClean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cycle </a:t>
            </a:r>
            <a:r>
              <a:rPr lang="en-US" sz="3200" b="1" i="1" u="sng" dirty="0" smtClean="0">
                <a:ln>
                  <a:solidFill>
                    <a:srgbClr val="0000FF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</a:rPr>
              <a:t>2</a:t>
            </a:r>
            <a:r>
              <a:rPr lang="en-US" sz="3200" b="1" i="1" dirty="0" smtClean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 &amp; forward.</a:t>
            </a:r>
            <a:endParaRPr lang="en-US" sz="3200" i="1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778622"/>
              </p:ext>
            </p:extLst>
          </p:nvPr>
        </p:nvGraphicFramePr>
        <p:xfrm>
          <a:off x="235670" y="2958772"/>
          <a:ext cx="11689236" cy="671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6412"/>
                <a:gridCol w="3896412"/>
                <a:gridCol w="3896412"/>
              </a:tblGrid>
              <a:tr h="671532">
                <a:tc>
                  <a:txBody>
                    <a:bodyPr/>
                    <a:lstStyle/>
                    <a:p>
                      <a:pPr algn="ctr"/>
                      <a:r>
                        <a:rPr lang="en-CA" sz="2800" dirty="0" smtClean="0"/>
                        <a:t>Night Season</a:t>
                      </a:r>
                      <a:endParaRPr lang="en-CA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28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dirty="0" smtClean="0"/>
                        <a:t>Night Season</a:t>
                      </a:r>
                      <a:endParaRPr lang="en-CA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803257" y="2958772"/>
            <a:ext cx="556003" cy="67153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66CCFF"/>
              </a:gs>
              <a:gs pos="100000">
                <a:srgbClr val="00FFFF"/>
              </a:gs>
            </a:gsLst>
            <a:lin ang="21594000" scaled="0"/>
          </a:gra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Rectangle 13"/>
          <p:cNvSpPr/>
          <p:nvPr/>
        </p:nvSpPr>
        <p:spPr>
          <a:xfrm>
            <a:off x="7880807" y="2958772"/>
            <a:ext cx="570323" cy="67153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66CCFF"/>
              </a:gs>
              <a:gs pos="100000">
                <a:srgbClr val="00FFFF"/>
              </a:gs>
            </a:gsLst>
            <a:lin ang="10800000" scaled="0"/>
          </a:gra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3751864" y="2611225"/>
            <a:ext cx="9427" cy="1272618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402316" y="2611226"/>
            <a:ext cx="9426" cy="1272617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824308" y="2742193"/>
            <a:ext cx="393" cy="114165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07116" y="2827867"/>
            <a:ext cx="9426" cy="802438"/>
          </a:xfrm>
          <a:prstGeom prst="line">
            <a:avLst/>
          </a:prstGeom>
          <a:ln w="762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18"/>
          <p:cNvSpPr/>
          <p:nvPr/>
        </p:nvSpPr>
        <p:spPr>
          <a:xfrm>
            <a:off x="235671" y="1925308"/>
            <a:ext cx="3205114" cy="563274"/>
          </a:xfrm>
          <a:prstGeom prst="wedgeRoundRectCallout">
            <a:avLst>
              <a:gd name="adj1" fmla="val 53693"/>
              <a:gd name="adj2" fmla="val 82369"/>
              <a:gd name="adj3" fmla="val 16667"/>
            </a:avLst>
          </a:prstGeom>
          <a:solidFill>
            <a:srgbClr val="00FFFF"/>
          </a:solidFill>
          <a:ln w="762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000" b="1" dirty="0" err="1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</a:rPr>
              <a:t>Boqer</a:t>
            </a:r>
            <a:r>
              <a:rPr lang="en-CA" sz="20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</a:rPr>
              <a:t>, </a:t>
            </a:r>
            <a:r>
              <a:rPr lang="en-CA" sz="20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Dawn’s</a:t>
            </a:r>
            <a:r>
              <a:rPr lang="en-CA" sz="20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</a:rPr>
              <a:t> first light.</a:t>
            </a:r>
            <a:endParaRPr lang="en-CA" sz="2000" b="1" dirty="0">
              <a:ln>
                <a:solidFill>
                  <a:srgbClr val="00206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4718109" y="2293199"/>
            <a:ext cx="1112365" cy="377882"/>
          </a:xfrm>
          <a:prstGeom prst="wedgeRoundRectCallout">
            <a:avLst>
              <a:gd name="adj1" fmla="val -71531"/>
              <a:gd name="adj2" fmla="val 87421"/>
              <a:gd name="adj3" fmla="val 16667"/>
            </a:avLst>
          </a:prstGeom>
          <a:solidFill>
            <a:srgbClr val="FFFF0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>
                <a:ln>
                  <a:solidFill>
                    <a:srgbClr val="0000FF"/>
                  </a:solidFill>
                </a:ln>
              </a:rPr>
              <a:t>S</a:t>
            </a:r>
            <a:r>
              <a:rPr lang="en-CA" sz="2000" dirty="0" smtClean="0">
                <a:ln>
                  <a:solidFill>
                    <a:srgbClr val="0000FF"/>
                  </a:solidFill>
                </a:ln>
              </a:rPr>
              <a:t>unrise</a:t>
            </a:r>
            <a:endParaRPr lang="en-CA" sz="2000" dirty="0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462072" y="2304007"/>
            <a:ext cx="1093116" cy="377882"/>
          </a:xfrm>
          <a:prstGeom prst="wedgeRoundRectCallout">
            <a:avLst>
              <a:gd name="adj1" fmla="val 60667"/>
              <a:gd name="adj2" fmla="val 7000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Sunset</a:t>
            </a:r>
            <a:endParaRPr lang="en-CA" sz="2000" b="1" dirty="0">
              <a:ln>
                <a:solidFill>
                  <a:srgbClr val="00206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8628391" y="2299641"/>
            <a:ext cx="1470071" cy="377882"/>
          </a:xfrm>
          <a:prstGeom prst="wedgeRoundRectCallout">
            <a:avLst>
              <a:gd name="adj1" fmla="val -75234"/>
              <a:gd name="adj2" fmla="val 130337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/>
              <a:t>[or] - Dusk</a:t>
            </a:r>
            <a:endParaRPr lang="en-CA" sz="2000" dirty="0"/>
          </a:p>
        </p:txBody>
      </p:sp>
      <p:sp>
        <p:nvSpPr>
          <p:cNvPr id="23" name="Rectangle 22"/>
          <p:cNvSpPr/>
          <p:nvPr/>
        </p:nvSpPr>
        <p:spPr>
          <a:xfrm>
            <a:off x="4628806" y="3033743"/>
            <a:ext cx="2988051" cy="5215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b="1" i="1" dirty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Georgia" panose="02040502050405020303" pitchFamily="18" charset="0"/>
              </a:rPr>
              <a:t>Light Season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35670" y="744780"/>
            <a:ext cx="7183225" cy="650213"/>
          </a:xfrm>
          <a:prstGeom prst="roundRect">
            <a:avLst/>
          </a:prstGeom>
          <a:gradFill>
            <a:gsLst>
              <a:gs pos="0">
                <a:schemeClr val="bg1"/>
              </a:gs>
              <a:gs pos="50000">
                <a:srgbClr val="00FFFF"/>
              </a:gs>
              <a:gs pos="100000">
                <a:srgbClr val="FFFF00"/>
              </a:gs>
            </a:gsLst>
          </a:gradFill>
          <a:ln w="38100">
            <a:solidFill>
              <a:srgbClr val="0099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</a:rPr>
              <a:t>Morning</a:t>
            </a:r>
            <a:r>
              <a:rPr lang="en-CA" sz="2400" b="1" dirty="0" smtClean="0">
                <a:solidFill>
                  <a:srgbClr val="FF00FF"/>
                </a:solidFill>
              </a:rPr>
              <a:t> </a:t>
            </a:r>
            <a:r>
              <a:rPr lang="en-CA" sz="2400" b="1" u="sng" dirty="0" smtClean="0">
                <a:solidFill>
                  <a:schemeClr val="bg1"/>
                </a:solidFill>
              </a:rPr>
              <a:t>Arab</a:t>
            </a:r>
            <a:r>
              <a:rPr lang="en-CA" sz="2400" b="1" dirty="0" smtClean="0">
                <a:solidFill>
                  <a:srgbClr val="FF00FF"/>
                </a:solidFill>
              </a:rPr>
              <a:t> </a:t>
            </a:r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</a:rPr>
              <a:t>Twilight </a:t>
            </a:r>
            <a:r>
              <a:rPr lang="en-CA" sz="2400" b="1" u="sng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</a:rPr>
              <a:t>Mixture</a:t>
            </a:r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</a:rPr>
              <a:t>, </a:t>
            </a:r>
            <a:r>
              <a:rPr lang="en-CA" sz="2400" b="1" u="sng" dirty="0" smtClean="0">
                <a:solidFill>
                  <a:schemeClr val="bg1"/>
                </a:solidFill>
              </a:rPr>
              <a:t>INDIRECT</a:t>
            </a:r>
            <a:r>
              <a:rPr lang="en-CA" sz="2400" b="1" dirty="0" smtClean="0">
                <a:solidFill>
                  <a:srgbClr val="FF00FF"/>
                </a:solidFill>
              </a:rPr>
              <a:t> </a:t>
            </a:r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</a:rPr>
              <a:t>Light</a:t>
            </a:r>
            <a:endParaRPr lang="en-CA" sz="2400" b="1" dirty="0">
              <a:ln>
                <a:solidFill>
                  <a:srgbClr val="002060"/>
                </a:solidFill>
              </a:ln>
              <a:solidFill>
                <a:srgbClr val="FF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72376" y="1394993"/>
            <a:ext cx="0" cy="1563779"/>
          </a:xfrm>
          <a:prstGeom prst="straightConnector1">
            <a:avLst/>
          </a:prstGeom>
          <a:ln w="76200">
            <a:solidFill>
              <a:srgbClr val="00FF99"/>
            </a:solidFill>
            <a:tailEnd type="triangle"/>
          </a:ln>
          <a:effectLst>
            <a:glow rad="76200">
              <a:srgbClr val="FF00FF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241303" y="1512081"/>
            <a:ext cx="6713970" cy="650213"/>
          </a:xfrm>
          <a:prstGeom prst="roundRect">
            <a:avLst/>
          </a:prstGeom>
          <a:gradFill>
            <a:gsLst>
              <a:gs pos="0">
                <a:schemeClr val="bg1"/>
              </a:gs>
              <a:gs pos="31000">
                <a:srgbClr val="00FFFF"/>
              </a:gs>
              <a:gs pos="100000">
                <a:srgbClr val="FFFF00"/>
              </a:gs>
            </a:gsLst>
            <a:lin ang="16200000" scaled="0"/>
          </a:gra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</a:rPr>
              <a:t>Evening</a:t>
            </a:r>
            <a:r>
              <a:rPr lang="en-CA" sz="2400" b="1" dirty="0" smtClean="0">
                <a:solidFill>
                  <a:srgbClr val="9933FF"/>
                </a:solidFill>
              </a:rPr>
              <a:t> </a:t>
            </a:r>
            <a:r>
              <a:rPr lang="en-CA" sz="2400" b="1" u="sng" dirty="0" err="1" smtClean="0">
                <a:solidFill>
                  <a:schemeClr val="bg1"/>
                </a:solidFill>
              </a:rPr>
              <a:t>Ereb</a:t>
            </a:r>
            <a:r>
              <a:rPr lang="en-CA" sz="2400" b="1" dirty="0" smtClean="0">
                <a:solidFill>
                  <a:srgbClr val="9933FF"/>
                </a:solidFill>
              </a:rPr>
              <a:t> </a:t>
            </a:r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</a:rPr>
              <a:t>Twilight </a:t>
            </a:r>
            <a:r>
              <a:rPr lang="en-CA" sz="2400" b="1" u="sng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</a:rPr>
              <a:t>Mixture</a:t>
            </a:r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</a:rPr>
              <a:t>, </a:t>
            </a:r>
            <a:r>
              <a:rPr lang="en-CA" sz="2400" b="1" u="sng" dirty="0" smtClean="0">
                <a:solidFill>
                  <a:schemeClr val="bg1"/>
                </a:solidFill>
              </a:rPr>
              <a:t>Indirect</a:t>
            </a:r>
            <a:r>
              <a:rPr lang="en-CA" sz="2400" b="1" dirty="0" smtClean="0">
                <a:solidFill>
                  <a:srgbClr val="9933FF"/>
                </a:solidFill>
              </a:rPr>
              <a:t> </a:t>
            </a:r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</a:rPr>
              <a:t>Light</a:t>
            </a:r>
            <a:endParaRPr lang="en-CA" sz="2400" b="1" dirty="0">
              <a:ln>
                <a:solidFill>
                  <a:srgbClr val="002060"/>
                </a:solidFill>
              </a:ln>
              <a:solidFill>
                <a:schemeClr val="accent3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186786" y="2206945"/>
            <a:ext cx="393" cy="751827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  <a:effectLst>
            <a:glow rad="76200">
              <a:schemeClr val="tx1">
                <a:lumMod val="5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87333" y="3741821"/>
            <a:ext cx="3242646" cy="620"/>
          </a:xfrm>
          <a:prstGeom prst="straightConnector1">
            <a:avLst/>
          </a:prstGeom>
          <a:ln w="76200">
            <a:solidFill>
              <a:schemeClr val="bg1"/>
            </a:solidFill>
            <a:headEnd type="triangle" w="med" len="med"/>
            <a:tailEnd type="triangle" w="med" len="med"/>
          </a:ln>
          <a:effectLst>
            <a:glow rad="127000">
              <a:srgbClr val="FFFF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ular Callout 28"/>
          <p:cNvSpPr/>
          <p:nvPr/>
        </p:nvSpPr>
        <p:spPr>
          <a:xfrm>
            <a:off x="4331737" y="4120458"/>
            <a:ext cx="3582187" cy="612648"/>
          </a:xfrm>
          <a:prstGeom prst="wedgeRoundRectCallout">
            <a:avLst>
              <a:gd name="adj1" fmla="val -14644"/>
              <a:gd name="adj2" fmla="val -85215"/>
              <a:gd name="adj3" fmla="val 16667"/>
            </a:avLst>
          </a:prstGeom>
          <a:solidFill>
            <a:srgbClr val="FFFF00"/>
          </a:solidFill>
          <a:ln w="76200">
            <a:solidFill>
              <a:srgbClr val="9933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CA" sz="3600" b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</a:rPr>
              <a:t>Direct Sunlight</a:t>
            </a:r>
            <a:endParaRPr lang="en-CA" sz="3600" b="1" dirty="0">
              <a:ln>
                <a:solidFill>
                  <a:srgbClr val="002060"/>
                </a:solidFill>
              </a:ln>
              <a:solidFill>
                <a:srgbClr val="9933FF"/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230956" y="3906793"/>
            <a:ext cx="3652887" cy="2677213"/>
          </a:xfrm>
          <a:prstGeom prst="wedgeRoundRectCallout">
            <a:avLst>
              <a:gd name="adj1" fmla="val 43682"/>
              <a:gd name="adj2" fmla="val -57276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b="1" i="1" u="sng" dirty="0" smtClean="0">
                <a:solidFill>
                  <a:schemeClr val="bg1"/>
                </a:solidFill>
              </a:rPr>
              <a:t>Focus</a:t>
            </a:r>
            <a:r>
              <a:rPr lang="en-CA" sz="3200" b="1" i="1" dirty="0" smtClean="0">
                <a:solidFill>
                  <a:schemeClr val="bg1"/>
                </a:solidFill>
              </a:rPr>
              <a:t>:</a:t>
            </a:r>
            <a:r>
              <a:rPr lang="en-CA" sz="3200" i="1" dirty="0" smtClean="0">
                <a:solidFill>
                  <a:schemeClr val="bg1"/>
                </a:solidFill>
              </a:rPr>
              <a:t>  </a:t>
            </a:r>
            <a:r>
              <a:rPr lang="en-CA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99"/>
                </a:solidFill>
              </a:rPr>
              <a:t>It</a:t>
            </a:r>
            <a:r>
              <a:rPr lang="en-CA" sz="3000" b="1" dirty="0" smtClean="0">
                <a:solidFill>
                  <a:srgbClr val="00FF99"/>
                </a:solidFill>
              </a:rPr>
              <a:t> </a:t>
            </a:r>
            <a:r>
              <a:rPr lang="en-CA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99"/>
                </a:solidFill>
              </a:rPr>
              <a:t>is </a:t>
            </a:r>
            <a:r>
              <a:rPr lang="en-CA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99"/>
                </a:solidFill>
                <a:effectLst>
                  <a:glow rad="101600">
                    <a:srgbClr val="FFFF00"/>
                  </a:glow>
                </a:effectLst>
              </a:rPr>
              <a:t>Dawn</a:t>
            </a:r>
            <a:r>
              <a:rPr lang="en-CA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99"/>
                </a:solidFill>
              </a:rPr>
              <a:t> that starts </a:t>
            </a:r>
            <a:r>
              <a:rPr lang="en-CA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Yahuah’s</a:t>
            </a:r>
            <a:r>
              <a:rPr lang="en-CA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99"/>
                </a:solidFill>
              </a:rPr>
              <a:t> cycles. There is ample Scriptural proof! </a:t>
            </a:r>
            <a:endParaRPr lang="en-CA" sz="3000" b="1" dirty="0">
              <a:ln>
                <a:solidFill>
                  <a:sysClr val="windowText" lastClr="000000"/>
                </a:solidFill>
              </a:ln>
              <a:solidFill>
                <a:srgbClr val="00FF99"/>
              </a:solidFill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8272019" y="3917995"/>
            <a:ext cx="3652887" cy="2677213"/>
          </a:xfrm>
          <a:prstGeom prst="wedgeRoundRectCallout">
            <a:avLst>
              <a:gd name="adj1" fmla="val -56705"/>
              <a:gd name="adj2" fmla="val -57628"/>
              <a:gd name="adj3" fmla="val 16667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01600">
                    <a:srgbClr val="FFFF00"/>
                  </a:glow>
                </a:effectLst>
              </a:rPr>
              <a:t>Sunset</a:t>
            </a:r>
            <a:r>
              <a:rPr lang="en-CA" sz="2800" dirty="0" smtClean="0">
                <a:solidFill>
                  <a:srgbClr val="00FF99"/>
                </a:solidFill>
              </a:rPr>
              <a:t>  </a:t>
            </a:r>
            <a:r>
              <a:rPr lang="en-CA" sz="2800" b="1" u="sng" dirty="0" smtClean="0">
                <a:solidFill>
                  <a:srgbClr val="FF0000"/>
                </a:solidFill>
              </a:rPr>
              <a:t>tradition</a:t>
            </a:r>
            <a:r>
              <a:rPr lang="en-CA" sz="2800" b="1" dirty="0" smtClean="0">
                <a:solidFill>
                  <a:srgbClr val="FF0000"/>
                </a:solidFill>
              </a:rPr>
              <a:t>,</a:t>
            </a:r>
            <a:r>
              <a:rPr lang="en-CA" sz="2800" dirty="0" smtClean="0">
                <a:solidFill>
                  <a:srgbClr val="00FF99"/>
                </a:solidFill>
              </a:rPr>
              <a:t> </a:t>
            </a:r>
            <a:r>
              <a:rPr lang="en-CA" sz="2800" b="1" dirty="0" smtClean="0">
                <a:solidFill>
                  <a:srgbClr val="FF00FF"/>
                </a:solidFill>
              </a:rPr>
              <a:t>(</a:t>
            </a:r>
            <a:r>
              <a:rPr lang="en-CA" sz="2800" b="1" dirty="0">
                <a:solidFill>
                  <a:srgbClr val="FF00FF"/>
                </a:solidFill>
              </a:rPr>
              <a:t>~</a:t>
            </a:r>
            <a:r>
              <a:rPr lang="en-CA" sz="2800" b="1" u="sng" dirty="0" smtClean="0">
                <a:solidFill>
                  <a:srgbClr val="FF00FF"/>
                </a:solidFill>
              </a:rPr>
              <a:t>450 BC start</a:t>
            </a:r>
            <a:r>
              <a:rPr lang="en-CA" sz="2800" b="1" dirty="0" smtClean="0">
                <a:solidFill>
                  <a:srgbClr val="FF00FF"/>
                </a:solidFill>
              </a:rPr>
              <a:t>),</a:t>
            </a:r>
            <a:r>
              <a:rPr lang="en-CA" sz="2800" dirty="0" smtClean="0">
                <a:solidFill>
                  <a:srgbClr val="00FF99"/>
                </a:solidFill>
              </a:rPr>
              <a:t> </a:t>
            </a:r>
            <a:r>
              <a:rPr lang="en-CA" sz="2800" b="1" dirty="0" smtClean="0">
                <a:solidFill>
                  <a:srgbClr val="00FF99"/>
                </a:solidFill>
              </a:rPr>
              <a:t>changed the cycles as taught by the Pharisees</a:t>
            </a:r>
            <a:r>
              <a:rPr lang="en-CA" sz="2800" b="1" dirty="0">
                <a:solidFill>
                  <a:srgbClr val="00FF99"/>
                </a:solidFill>
              </a:rPr>
              <a:t>!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4194930" y="4969721"/>
            <a:ext cx="3765222" cy="1571262"/>
          </a:xfrm>
          <a:prstGeom prst="wedgeRoundRectCallout">
            <a:avLst>
              <a:gd name="adj1" fmla="val 63811"/>
              <a:gd name="adj2" fmla="val -30030"/>
              <a:gd name="adj3" fmla="val 16667"/>
            </a:avLst>
          </a:prstGeom>
          <a:solidFill>
            <a:schemeClr val="bg1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600" b="1" dirty="0" smtClean="0">
                <a:solidFill>
                  <a:srgbClr val="FF00FF"/>
                </a:solidFill>
              </a:rPr>
              <a:t>Is sunset theory </a:t>
            </a:r>
            <a:r>
              <a:rPr lang="en-CA" sz="26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effectLst>
                  <a:glow rad="88900">
                    <a:srgbClr val="00FF99"/>
                  </a:glow>
                </a:effectLst>
              </a:rPr>
              <a:t>directl</a:t>
            </a:r>
            <a:r>
              <a:rPr lang="en-CA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effectLst>
                  <a:glow rad="88900">
                    <a:srgbClr val="00FF99"/>
                  </a:glow>
                </a:effectLst>
              </a:rPr>
              <a:t>y</a:t>
            </a:r>
            <a:r>
              <a:rPr lang="en-CA" sz="26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effectLst>
                  <a:glow rad="88900">
                    <a:srgbClr val="00FF99"/>
                  </a:glow>
                </a:effectLst>
              </a:rPr>
              <a:t> linked</a:t>
            </a:r>
            <a:r>
              <a:rPr lang="en-CA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effectLst>
                  <a:glow rad="88900">
                    <a:srgbClr val="00FF99"/>
                  </a:glow>
                </a:effectLst>
              </a:rPr>
              <a:t> </a:t>
            </a:r>
            <a:r>
              <a:rPr lang="en-CA" sz="2600" b="1" dirty="0" smtClean="0">
                <a:solidFill>
                  <a:srgbClr val="FF00FF"/>
                </a:solidFill>
              </a:rPr>
              <a:t>to lunar based worship?</a:t>
            </a:r>
            <a:endParaRPr lang="en-CA" sz="2600" b="1" dirty="0">
              <a:solidFill>
                <a:srgbClr val="FF00FF"/>
              </a:solidFill>
            </a:endParaRPr>
          </a:p>
        </p:txBody>
      </p:sp>
      <p:sp>
        <p:nvSpPr>
          <p:cNvPr id="33" name="Slide Number Placeholder 5"/>
          <p:cNvSpPr txBox="1">
            <a:spLocks/>
          </p:cNvSpPr>
          <p:nvPr/>
        </p:nvSpPr>
        <p:spPr>
          <a:xfrm>
            <a:off x="8792900" y="6404918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bg1"/>
                </a:solidFill>
              </a:rPr>
              <a:pPr/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00FFFF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7421" y="195945"/>
            <a:ext cx="11846257" cy="1656716"/>
          </a:xfrm>
          <a:noFill/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Why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are we looking so intently at the </a:t>
            </a:r>
            <a:r>
              <a:rPr lang="en-US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6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 pitchFamily="34" charset="0"/>
              </a:rPr>
              <a:t>twilight mixtures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of the cycle?</a:t>
            </a:r>
          </a:p>
          <a:p>
            <a:pPr marL="0" lvl="0" indent="0" algn="ctr">
              <a:buNone/>
            </a:pP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Because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it is the </a:t>
            </a:r>
            <a:r>
              <a:rPr lang="en-US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6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 pitchFamily="34" charset="0"/>
              </a:rPr>
              <a:t>sunset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ushering in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6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 pitchFamily="34" charset="0"/>
              </a:rPr>
              <a:t>evening twilight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that is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going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to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indicate to us, </a:t>
            </a:r>
            <a:r>
              <a:rPr lang="en-US" sz="3600" b="1" dirty="0" smtClean="0">
                <a:ln>
                  <a:solidFill>
                    <a:schemeClr val="tx1">
                      <a:lumMod val="95000"/>
                    </a:schemeClr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Yahuah’s</a:t>
            </a:r>
            <a:r>
              <a:rPr lang="en-US" sz="3200" b="1" dirty="0" smtClean="0">
                <a:ln>
                  <a:solidFill>
                    <a:schemeClr val="tx1">
                      <a:lumMod val="95000"/>
                    </a:scheme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true Word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</a:p>
          <a:p>
            <a:pPr marL="0" lvl="0" indent="0">
              <a:buNone/>
            </a:pP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914400" lvl="0" indent="-914400">
              <a:buNone/>
            </a:pPr>
            <a:endParaRPr lang="en-US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914400" lvl="0" indent="-914400">
              <a:buNone/>
            </a:pP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914400" lvl="0" indent="-914400">
              <a:buNone/>
            </a:pPr>
            <a:endParaRPr lang="en-US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914400" lvl="0" indent="-914400">
              <a:buNone/>
            </a:pP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914400" lvl="0" indent="-914400">
              <a:buNone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endParaRPr lang="en-US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517" y="1852661"/>
            <a:ext cx="11534310" cy="19594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marL="914400" lvl="0" indent="-914400">
              <a:lnSpc>
                <a:spcPct val="90000"/>
              </a:lnSpc>
              <a:spcBef>
                <a:spcPct val="300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Question: 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What effect can the </a:t>
            </a:r>
            <a:r>
              <a:rPr lang="en-US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6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 pitchFamily="34" charset="0"/>
              </a:rPr>
              <a:t>sunset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possibly have on Passover, and the statute for the eating of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unleavened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b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read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?  </a:t>
            </a:r>
          </a:p>
          <a:p>
            <a:pPr marL="914400" lvl="0" indent="-914400">
              <a:lnSpc>
                <a:spcPct val="90000"/>
              </a:lnSpc>
              <a:spcBef>
                <a:spcPct val="30000"/>
              </a:spcBef>
            </a:pP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</a:rPr>
              <a:t>Answer: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</a:rPr>
              <a:t>   </a:t>
            </a:r>
            <a:r>
              <a:rPr lang="en-US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6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 pitchFamily="34" charset="0"/>
              </a:rPr>
              <a:t>“Sunset”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will determine if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Passover is being observed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according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to </a:t>
            </a:r>
            <a:b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Yahuah’s Will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or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if one is clinging to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tradition.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517" y="4155187"/>
            <a:ext cx="11534310" cy="23077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marL="914400" lvl="0" indent="-914400">
              <a:lnSpc>
                <a:spcPct val="90000"/>
              </a:lnSpc>
              <a:spcBef>
                <a:spcPct val="300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Questions:  What happens to the </a:t>
            </a:r>
            <a:r>
              <a:rPr lang="en-US" sz="2800" b="1" i="1" dirty="0">
                <a:solidFill>
                  <a:srgbClr val="9933FF"/>
                </a:solidFill>
                <a:latin typeface="Calibri" panose="020F0502020204030204" pitchFamily="34" charset="0"/>
              </a:rPr>
              <a:t>EIGHT CYCLE Unleavened Bread count, </a:t>
            </a:r>
            <a:r>
              <a:rPr lang="en-US" sz="2800" b="1" i="1" dirty="0" smtClean="0">
                <a:solidFill>
                  <a:srgbClr val="9933FF"/>
                </a:solidFill>
                <a:latin typeface="Calibri" panose="020F0502020204030204" pitchFamily="34" charset="0"/>
              </a:rPr>
              <a:t/>
            </a:r>
            <a:br>
              <a:rPr lang="en-US" sz="2800" b="1" i="1" dirty="0" smtClean="0">
                <a:solidFill>
                  <a:srgbClr val="9933FF"/>
                </a:solidFill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as</a:t>
            </a:r>
            <a:r>
              <a:rPr lang="en-US" sz="2800" b="1" i="1" dirty="0" smtClean="0">
                <a:solidFill>
                  <a:srgbClr val="9933FF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seen in 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</a:rPr>
              <a:t>Exodus 12:18,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when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utilizing </a:t>
            </a:r>
            <a:r>
              <a:rPr lang="en-US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6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 pitchFamily="34" charset="0"/>
              </a:rPr>
              <a:t>sunset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to determine </a:t>
            </a:r>
            <a:b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changing the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cycles of the week?</a:t>
            </a:r>
          </a:p>
          <a:p>
            <a:pPr marL="914400" lvl="0" indent="-914400">
              <a:lnSpc>
                <a:spcPct val="90000"/>
              </a:lnSpc>
              <a:spcBef>
                <a:spcPct val="300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Will </a:t>
            </a:r>
            <a:r>
              <a:rPr lang="en-US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6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 pitchFamily="34" charset="0"/>
              </a:rPr>
              <a:t>sunset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reckoning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support the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Scriptures,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or will it destroy the possibility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of fulfilling </a:t>
            </a:r>
            <a:r>
              <a:rPr lang="en-US" sz="4000" b="1" dirty="0" smtClean="0">
                <a:ln>
                  <a:solidFill>
                    <a:schemeClr val="tx1">
                      <a:lumMod val="95000"/>
                    </a:schemeClr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Yahuah’s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statutes?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09300" y="6504394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00FFFF"/>
            </a:gs>
            <a:gs pos="100000">
              <a:srgbClr val="7030A0">
                <a:alpha val="63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666" y="0"/>
            <a:ext cx="11586258" cy="6858000"/>
          </a:xfrm>
          <a:noFill/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Remember - the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p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revious graphics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were formatted with </a:t>
            </a:r>
            <a:r>
              <a:rPr lang="en-US" sz="3600" b="1" dirty="0" smtClean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Dawn</a:t>
            </a:r>
            <a:r>
              <a:rPr lang="en-US" sz="3600" dirty="0" smtClean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b="1" dirty="0" smtClean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twilight commencing </a:t>
            </a:r>
            <a:r>
              <a:rPr lang="en-US" sz="3600" b="1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 cycle</a:t>
            </a:r>
            <a:r>
              <a:rPr lang="en-US" sz="3600" b="1" dirty="0" smtClean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 next graphic has</a:t>
            </a:r>
            <a:r>
              <a:rPr lang="en-US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sunset</a:t>
            </a:r>
            <a:r>
              <a:rPr lang="en-US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changing </a:t>
            </a:r>
            <a:r>
              <a:rPr lang="en-US" sz="36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 cycle of the </a:t>
            </a:r>
            <a:r>
              <a:rPr lang="en-US" sz="3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week,</a:t>
            </a:r>
            <a:r>
              <a:rPr 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which in turn declares the </a:t>
            </a:r>
            <a:r>
              <a:rPr lang="en-US" sz="3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Night Season </a:t>
            </a:r>
            <a:r>
              <a:rPr 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arrives before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 Light Season.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It must be stated quite </a:t>
            </a:r>
            <a:r>
              <a:rPr lang="en-US" sz="36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emphatically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this </a:t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simply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cannot be supported from the Scriptures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and quite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specifically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lang="en-US" sz="3600" u="sng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not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from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Genesis 1.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It’s now time to examine </a:t>
            </a:r>
            <a:r>
              <a:rPr lang="en-US" sz="36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some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com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p</a:t>
            </a:r>
            <a:r>
              <a:rPr lang="en-US" sz="36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arisons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for </a:t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 Exodus 12 pattern to find the truth!</a:t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3600" b="1" dirty="0" smtClean="0">
                <a:ln w="900" cmpd="sng">
                  <a:solidFill>
                    <a:srgbClr val="00000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We will consider a variety of “</a:t>
            </a:r>
            <a:r>
              <a:rPr lang="en-US" sz="3600" b="1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sunset</a:t>
            </a:r>
            <a:r>
              <a:rPr lang="en-US" sz="3600" b="1" dirty="0" smtClean="0">
                <a:ln w="900" cmpd="sng">
                  <a:solidFill>
                    <a:srgbClr val="00000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” options.</a:t>
            </a:r>
            <a:endParaRPr lang="en-US" b="1" dirty="0" smtClean="0">
              <a:ln w="900" cmpd="sng">
                <a:solidFill>
                  <a:srgbClr val="00000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28962" y="6365494"/>
            <a:ext cx="1210638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6478" y="162358"/>
            <a:ext cx="11873552" cy="6550926"/>
          </a:xfr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Option #1:  Sunset Theory’s </a:t>
            </a:r>
            <a:r>
              <a:rPr lang="en-US" sz="3600" u="sng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Im</a:t>
            </a:r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p</a:t>
            </a:r>
            <a:r>
              <a:rPr lang="en-US" sz="3600" u="sng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oster</a:t>
            </a:r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 Passover 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2720" y="4521200"/>
            <a:ext cx="4287520" cy="65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Abib 14 Night Season</a:t>
            </a:r>
            <a:endParaRPr lang="en-CA" sz="3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26628" y="4510405"/>
            <a:ext cx="4622800" cy="650240"/>
          </a:xfrm>
          <a:prstGeom prst="rect">
            <a:avLst/>
          </a:prstGeom>
          <a:solidFill>
            <a:srgbClr val="00FFFF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Abib</a:t>
            </a:r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 14 Light Season</a:t>
            </a:r>
            <a:endParaRPr lang="en-CA" sz="32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89513" y="3821568"/>
            <a:ext cx="14877" cy="1351413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83809" y="4096512"/>
            <a:ext cx="0" cy="1076960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888762" y="3820922"/>
            <a:ext cx="0" cy="1352550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275808" y="2147386"/>
            <a:ext cx="468816" cy="2353494"/>
          </a:xfrm>
          <a:prstGeom prst="straightConnector1">
            <a:avLst/>
          </a:prstGeom>
          <a:ln w="57150">
            <a:solidFill>
              <a:srgbClr val="00B05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184223" y="1595054"/>
            <a:ext cx="5216577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>
                <a:solidFill>
                  <a:srgbClr val="00B050"/>
                </a:solidFill>
                <a:latin typeface="Comic Sans MS" pitchFamily="66" charset="0"/>
              </a:rPr>
              <a:t>E</a:t>
            </a:r>
            <a:r>
              <a:rPr lang="en-CA" sz="2800" b="1" i="1" dirty="0" smtClean="0">
                <a:solidFill>
                  <a:srgbClr val="00B050"/>
                </a:solidFill>
                <a:latin typeface="Comic Sans MS" pitchFamily="66" charset="0"/>
              </a:rPr>
              <a:t>reb: </a:t>
            </a:r>
            <a:r>
              <a:rPr lang="en-CA" sz="2800" b="1" dirty="0" smtClean="0">
                <a:solidFill>
                  <a:srgbClr val="CC3300"/>
                </a:solidFill>
              </a:rPr>
              <a:t>Evening </a:t>
            </a:r>
            <a:r>
              <a:rPr lang="en-CA" sz="2800" dirty="0" smtClean="0">
                <a:solidFill>
                  <a:schemeClr val="bg1"/>
                </a:solidFill>
              </a:rPr>
              <a:t>twilight mixture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74971" y="2301262"/>
            <a:ext cx="7675611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 smtClean="0">
                <a:solidFill>
                  <a:srgbClr val="FF0000"/>
                </a:solidFill>
                <a:latin typeface="Comic Sans MS" pitchFamily="66" charset="0"/>
              </a:rPr>
              <a:t>Passover meal eaten with U/B “that night”</a:t>
            </a:r>
            <a:endParaRPr lang="en-CA" sz="2800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989513" y="1487671"/>
            <a:ext cx="0" cy="2324372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56905" y="989076"/>
            <a:ext cx="8103330" cy="4114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CC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Sunset changes the cycle from </a:t>
            </a:r>
            <a:r>
              <a:rPr lang="en-CA" sz="2800" dirty="0" err="1" smtClean="0">
                <a:solidFill>
                  <a:schemeClr val="bg1"/>
                </a:solidFill>
              </a:rPr>
              <a:t>Abib</a:t>
            </a:r>
            <a:r>
              <a:rPr lang="en-CA" sz="2800" dirty="0" smtClean="0">
                <a:solidFill>
                  <a:schemeClr val="bg1"/>
                </a:solidFill>
              </a:rPr>
              <a:t> 13 to </a:t>
            </a:r>
            <a:r>
              <a:rPr lang="en-CA" sz="2800" dirty="0" err="1" smtClean="0">
                <a:solidFill>
                  <a:schemeClr val="bg1"/>
                </a:solidFill>
              </a:rPr>
              <a:t>Abib</a:t>
            </a:r>
            <a:r>
              <a:rPr lang="en-CA" sz="2800" dirty="0" smtClean="0">
                <a:solidFill>
                  <a:schemeClr val="bg1"/>
                </a:solidFill>
              </a:rPr>
              <a:t> 14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2457450" y="2786743"/>
            <a:ext cx="351064" cy="1723571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716486" y="3667761"/>
            <a:ext cx="1437640" cy="462279"/>
          </a:xfrm>
          <a:prstGeom prst="rect">
            <a:avLst/>
          </a:prstGeom>
          <a:solidFill>
            <a:schemeClr val="tx1"/>
          </a:solidFill>
          <a:ln w="38100">
            <a:solidFill>
              <a:srgbClr val="CC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Sunrise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46" name="Straight Arrow Connector 45"/>
          <p:cNvCxnSpPr>
            <a:stCxn id="44" idx="1"/>
          </p:cNvCxnSpPr>
          <p:nvPr/>
        </p:nvCxnSpPr>
        <p:spPr>
          <a:xfrm flipH="1">
            <a:off x="6226628" y="3898901"/>
            <a:ext cx="489858" cy="185419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885440" y="3025140"/>
            <a:ext cx="5140960" cy="462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C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dirty="0" smtClean="0">
                <a:solidFill>
                  <a:srgbClr val="FF0066"/>
                </a:solidFill>
              </a:rPr>
              <a:t>Morning: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b="1" i="1" dirty="0" err="1" smtClean="0">
                <a:solidFill>
                  <a:srgbClr val="00B050"/>
                </a:solidFill>
              </a:rPr>
              <a:t>arab</a:t>
            </a:r>
            <a:r>
              <a:rPr lang="en-CA" sz="2800" b="1" i="1" dirty="0" smtClean="0">
                <a:solidFill>
                  <a:srgbClr val="00B050"/>
                </a:solidFill>
              </a:rPr>
              <a:t>, </a:t>
            </a:r>
            <a:r>
              <a:rPr lang="en-CA" sz="2800" dirty="0" smtClean="0">
                <a:solidFill>
                  <a:schemeClr val="bg1"/>
                </a:solidFill>
              </a:rPr>
              <a:t>twilight mixture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116286" y="3498305"/>
            <a:ext cx="820780" cy="1013461"/>
          </a:xfrm>
          <a:prstGeom prst="straightConnector1">
            <a:avLst/>
          </a:prstGeom>
          <a:ln w="57150">
            <a:solidFill>
              <a:srgbClr val="CC00CC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5747" y="5419814"/>
            <a:ext cx="11921924" cy="1438185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ln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At the Last Supper the disciples received new Passover rites </a:t>
            </a:r>
            <a:br>
              <a:rPr lang="en-CA" sz="2800" b="1" dirty="0" smtClean="0">
                <a:ln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in this Ni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g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ht </a:t>
            </a:r>
            <a:r>
              <a:rPr lang="en-CA" sz="2800" b="1" u="sng" dirty="0">
                <a:ln>
                  <a:solidFill>
                    <a:srgbClr val="0000FF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S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eason</a:t>
            </a:r>
            <a:r>
              <a:rPr lang="en-CA" sz="2800" b="1" dirty="0" smtClean="0">
                <a:ln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before</a:t>
            </a:r>
            <a:r>
              <a:rPr lang="en-CA" sz="2800" b="1" dirty="0" smtClean="0">
                <a:ln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Yahusha</a:t>
            </a:r>
            <a:r>
              <a:rPr lang="en-CA" sz="2800" b="1" dirty="0" smtClean="0">
                <a:ln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 was “</a:t>
            </a:r>
            <a:r>
              <a:rPr lang="en-CA" sz="2800" b="1" i="1" dirty="0" smtClean="0">
                <a:ln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captured!</a:t>
            </a:r>
            <a:r>
              <a:rPr lang="en-CA" sz="2800" b="1" dirty="0" smtClean="0">
                <a:ln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”  </a:t>
            </a:r>
            <a:r>
              <a:rPr lang="en-CA" sz="2800" b="1" dirty="0">
                <a:ln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T</a:t>
            </a:r>
            <a:r>
              <a:rPr lang="en-CA" sz="2800" b="1" dirty="0" smtClean="0">
                <a:ln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hey went to the Garden of Gethsemane in this night!  </a:t>
            </a:r>
            <a:r>
              <a:rPr lang="en-CA" sz="2800" b="1" i="1" dirty="0" smtClean="0">
                <a:ln w="28575">
                  <a:solidFill>
                    <a:srgbClr val="A365D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It was </a:t>
            </a:r>
            <a:r>
              <a:rPr lang="en-CA" sz="2800" b="1" i="1" dirty="0" smtClean="0">
                <a:ln w="28575">
                  <a:solidFill>
                    <a:srgbClr val="A365D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NOT</a:t>
            </a:r>
            <a:r>
              <a:rPr lang="en-CA" sz="2800" b="1" i="1" dirty="0" smtClean="0">
                <a:ln w="28575">
                  <a:solidFill>
                    <a:srgbClr val="A365D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PASSOVER! </a:t>
            </a:r>
            <a:endParaRPr lang="en-CA" sz="2800" b="1" i="1" dirty="0">
              <a:ln w="28575">
                <a:solidFill>
                  <a:srgbClr val="A365D1"/>
                </a:solidFill>
              </a:ln>
              <a:solidFill>
                <a:schemeClr val="accent5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16197" y="6492874"/>
            <a:ext cx="358575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39</a:t>
            </a:fld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045556" y="4520935"/>
            <a:ext cx="401777" cy="650506"/>
          </a:xfrm>
          <a:prstGeom prst="rect">
            <a:avLst/>
          </a:prstGeom>
          <a:gradFill>
            <a:gsLst>
              <a:gs pos="100000">
                <a:srgbClr val="0000FF">
                  <a:lumMod val="16000"/>
                </a:srgbClr>
              </a:gs>
              <a:gs pos="55000">
                <a:srgbClr val="00B0F0"/>
              </a:gs>
              <a:gs pos="6000">
                <a:srgbClr val="FFFF00"/>
              </a:gs>
            </a:gsLst>
            <a:lin ang="0" scaled="0"/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33866" y="4520838"/>
            <a:ext cx="406400" cy="650240"/>
          </a:xfrm>
          <a:prstGeom prst="rect">
            <a:avLst/>
          </a:prstGeom>
          <a:gradFill>
            <a:gsLst>
              <a:gs pos="100000">
                <a:srgbClr val="0000FF">
                  <a:lumMod val="16000"/>
                </a:srgbClr>
              </a:gs>
              <a:gs pos="55000">
                <a:srgbClr val="00B0F0"/>
              </a:gs>
              <a:gs pos="6000">
                <a:srgbClr val="FFFF00"/>
              </a:gs>
            </a:gsLst>
            <a:lin ang="10800000" scaled="0"/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8248454" y="3025140"/>
            <a:ext cx="2318993" cy="1207045"/>
          </a:xfrm>
          <a:prstGeom prst="wedgeRoundRectCallout">
            <a:avLst>
              <a:gd name="adj1" fmla="val 15443"/>
              <a:gd name="adj2" fmla="val 72138"/>
              <a:gd name="adj3" fmla="val 16667"/>
            </a:avLst>
          </a:prstGeom>
          <a:solidFill>
            <a:schemeClr val="bg1"/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b="1" dirty="0" smtClean="0">
                <a:solidFill>
                  <a:srgbClr val="00FFFF"/>
                </a:solidFill>
              </a:rPr>
              <a:t>Yahusha</a:t>
            </a:r>
            <a:r>
              <a:rPr lang="en-CA" sz="3200" dirty="0" smtClean="0">
                <a:solidFill>
                  <a:srgbClr val="FF0066"/>
                </a:solidFill>
              </a:rPr>
              <a:t> </a:t>
            </a:r>
            <a:r>
              <a:rPr lang="en-CA" sz="3200" b="1" u="sng" dirty="0" smtClean="0">
                <a:solidFill>
                  <a:srgbClr val="FF0066"/>
                </a:solidFill>
              </a:rPr>
              <a:t>died here</a:t>
            </a:r>
            <a:r>
              <a:rPr lang="en-CA" sz="3200" b="1" dirty="0" smtClean="0">
                <a:solidFill>
                  <a:srgbClr val="FF0066"/>
                </a:solidFill>
              </a:rPr>
              <a:t>!</a:t>
            </a:r>
            <a:endParaRPr lang="en-CA" sz="3200" b="1" dirty="0">
              <a:solidFill>
                <a:srgbClr val="FF0066"/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 rot="5400000">
            <a:off x="3490056" y="3137142"/>
            <a:ext cx="208085" cy="4311463"/>
          </a:xfrm>
          <a:prstGeom prst="rightBrace">
            <a:avLst>
              <a:gd name="adj1" fmla="val 96243"/>
              <a:gd name="adj2" fmla="val 50000"/>
            </a:avLst>
          </a:prstGeom>
          <a:solidFill>
            <a:srgbClr val="A365D1"/>
          </a:solidFill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9083040" y="887507"/>
            <a:ext cx="2590800" cy="1200329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Note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:  Whatever happens to the lamb – it always has a connection to the </a:t>
            </a:r>
            <a:b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unleavened bread.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6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3.7037E-7 C 0.01862 3.7037E-7 0.03373 -0.04792 0.03373 -0.10671 C 0.03373 -0.17593 0.01693 -0.20093 0.00677 -0.21157 L -0.00677 -0.22222 C -0.01692 -0.23287 -0.03372 -0.25949 -0.03372 -0.33773 C -0.03372 -0.3875 -0.01862 -0.44444 -3.95833E-6 -0.44444 C 0.01862 -0.44444 0.03373 -0.3875 0.03373 -0.33773 C 0.03373 -0.25949 0.01693 -0.23287 0.00677 -0.22222 L -0.00677 -0.21157 C -0.01692 -0.20093 -0.03372 -0.17593 -0.03372 -0.10671 C -0.03372 -0.04792 -0.01862 3.7037E-7 -3.95833E-6 3.7037E-7 Z " pathEditMode="relative" rAng="16200000" ptsTypes="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3" grpId="0" animBg="1"/>
      <p:bldP spid="34" grpId="0" animBg="1"/>
      <p:bldP spid="39" grpId="0" animBg="1"/>
      <p:bldP spid="44" grpId="0" animBg="1"/>
      <p:bldP spid="47" grpId="0" animBg="1"/>
      <p:bldP spid="3" grpId="0" animBg="1"/>
      <p:bldP spid="28" grpId="0" animBg="1"/>
      <p:bldP spid="29" grpId="0" animBg="1"/>
      <p:bldP spid="13" grpId="0" animBg="1"/>
      <p:bldP spid="13" grpId="1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An Appearance of </a:t>
            </a:r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Conflict </a:t>
            </a:r>
            <a:r>
              <a:rPr lang="en-US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with </a:t>
            </a:r>
            <a:r>
              <a:rPr lang="en-US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Exo</a:t>
            </a:r>
            <a:r>
              <a:rPr lang="en-US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12:18</a:t>
            </a:r>
            <a:endParaRPr lang="en-US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906082"/>
              </p:ext>
            </p:extLst>
          </p:nvPr>
        </p:nvGraphicFramePr>
        <p:xfrm>
          <a:off x="621393" y="1394778"/>
          <a:ext cx="10721339" cy="5099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lide Number Placeholder 3"/>
          <p:cNvSpPr txBox="1">
            <a:spLocks/>
          </p:cNvSpPr>
          <p:nvPr/>
        </p:nvSpPr>
        <p:spPr>
          <a:xfrm>
            <a:off x="8795357" y="649416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z="1600" smtClean="0">
                <a:solidFill>
                  <a:schemeClr val="tx1"/>
                </a:solidFill>
              </a:rPr>
              <a:pPr/>
              <a:t>4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Rae\Desktop\conflict 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514" y="3343863"/>
            <a:ext cx="3474720" cy="378019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2987" y="1064871"/>
            <a:ext cx="4444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Questions regarding conflict for the following Scriptures:</a:t>
            </a: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 </a:t>
            </a:r>
          </a:p>
          <a:p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1.  Is the command to eat unleavened bread for 7 days, </a:t>
            </a:r>
            <a:b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</a:b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or 8 days?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16141" y="1064871"/>
            <a:ext cx="4213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What is the “festival content” for </a:t>
            </a:r>
            <a:r>
              <a:rPr lang="en-US" sz="2400" b="1" dirty="0" err="1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Exo</a:t>
            </a: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 12:18?  Passover?  Unleavened Bread Festival?  Both? </a:t>
            </a:r>
          </a:p>
          <a:p>
            <a:pPr marL="457200" indent="-457200">
              <a:buAutoNum type="arabicPeriod" startAt="2"/>
            </a:pP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241889" y="4902113"/>
            <a:ext cx="5231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What is the cause of this conflict? </a:t>
            </a:r>
          </a:p>
          <a:p>
            <a:pPr marL="457200" indent="-457200">
              <a:buAutoNum type="arabicPeriod" startAt="3"/>
            </a:pP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The idea of the sunset day?  </a:t>
            </a:r>
            <a:r>
              <a:rPr lang="en-US" sz="2400" b="1" u="sng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OR</a:t>
            </a:r>
            <a:endParaRPr lang="en-US" sz="2400" b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marL="457200" indent="-457200">
              <a:buAutoNum type="arabicPeriod" startAt="3"/>
            </a:pP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The day commencing at dawn?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632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7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980" y="173933"/>
            <a:ext cx="11873552" cy="6550926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Next: - “</a:t>
            </a:r>
            <a:r>
              <a:rPr lang="en-US" sz="3200" b="1" u="sng" dirty="0" smtClean="0">
                <a:solidFill>
                  <a:schemeClr val="bg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Sunset’s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”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u="sng" dirty="0" smtClean="0">
                <a:solidFill>
                  <a:srgbClr val="FF0000"/>
                </a:solidFill>
                <a:latin typeface="Comic Sans MS" pitchFamily="66" charset="0"/>
              </a:rPr>
              <a:t>Sacrifice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of Abib 14 </a:t>
            </a: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Night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Season 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  <a:t/>
            </a:r>
            <a:b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</a:b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  <a:t>								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6304" y="4500880"/>
            <a:ext cx="363808" cy="650240"/>
          </a:xfrm>
          <a:prstGeom prst="rect">
            <a:avLst/>
          </a:prstGeom>
          <a:gradFill>
            <a:gsLst>
              <a:gs pos="97000">
                <a:schemeClr val="bg1"/>
              </a:gs>
              <a:gs pos="54000">
                <a:srgbClr val="0070C0"/>
              </a:gs>
              <a:gs pos="7000">
                <a:srgbClr val="FFFF00"/>
              </a:gs>
            </a:gsLst>
            <a:lin ang="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2720" y="4500880"/>
            <a:ext cx="4287520" cy="65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Abib 14 Night Season</a:t>
            </a:r>
            <a:endParaRPr lang="en-CA" sz="3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26628" y="4500880"/>
            <a:ext cx="4622800" cy="650240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Abib  14  Light Season</a:t>
            </a:r>
            <a:endParaRPr lang="en-CA" sz="32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33866" y="4500880"/>
            <a:ext cx="406400" cy="650240"/>
          </a:xfrm>
          <a:prstGeom prst="rect">
            <a:avLst/>
          </a:prstGeom>
          <a:gradFill>
            <a:gsLst>
              <a:gs pos="97000">
                <a:schemeClr val="bg1"/>
              </a:gs>
              <a:gs pos="47000">
                <a:srgbClr val="0070C0"/>
              </a:gs>
              <a:gs pos="0">
                <a:srgbClr val="FFFF00"/>
              </a:gs>
            </a:gsLst>
            <a:lin ang="10800000" scaled="0"/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60000">
            <a:off x="1028769" y="4187536"/>
            <a:ext cx="14877" cy="975920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83809" y="4187536"/>
            <a:ext cx="0" cy="973744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890563" y="4187536"/>
            <a:ext cx="0" cy="973744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4428" y="1962229"/>
            <a:ext cx="11502736" cy="1869765"/>
          </a:xfrm>
          <a:prstGeom prst="rect">
            <a:avLst/>
          </a:prstGeom>
          <a:solidFill>
            <a:schemeClr val="tx1">
              <a:lumMod val="75000"/>
            </a:schemeClr>
          </a:solidFill>
          <a:effectLst>
            <a:glow rad="127000">
              <a:srgbClr val="66FF66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prstClr val="black"/>
                </a:solidFill>
              </a:rPr>
              <a:t>When their lamb was slain to </a:t>
            </a:r>
            <a:r>
              <a:rPr lang="en-CA" sz="2800" b="1" i="1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facilitate </a:t>
            </a:r>
            <a:r>
              <a:rPr lang="en-CA" sz="2800" b="1" i="1" u="sng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authentic</a:t>
            </a:r>
            <a:r>
              <a:rPr lang="en-CA" sz="2800" b="1" i="1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</a:rPr>
              <a:t>Passover Lamb flesh </a:t>
            </a:r>
            <a:r>
              <a:rPr lang="en-CA" sz="2800" dirty="0" smtClean="0">
                <a:solidFill>
                  <a:prstClr val="black"/>
                </a:solidFill>
              </a:rPr>
              <a:t>to be eaten with </a:t>
            </a:r>
            <a:r>
              <a:rPr lang="en-CA" sz="2000" dirty="0" smtClean="0">
                <a:solidFill>
                  <a:prstClr val="black"/>
                </a:solidFill>
              </a:rPr>
              <a:t>[ULB] </a:t>
            </a:r>
            <a:r>
              <a:rPr lang="en-CA" sz="2800" dirty="0" smtClean="0">
                <a:solidFill>
                  <a:prstClr val="black"/>
                </a:solidFill>
              </a:rPr>
              <a:t>at their Abib 14 </a:t>
            </a:r>
            <a:r>
              <a:rPr lang="en-CA" sz="2800" b="1" u="sng" dirty="0" smtClean="0">
                <a:solidFill>
                  <a:prstClr val="black"/>
                </a:solidFill>
              </a:rPr>
              <a:t>NIGHT SEASON</a:t>
            </a:r>
            <a:r>
              <a:rPr lang="en-CA" sz="2800" b="1" dirty="0" smtClean="0">
                <a:solidFill>
                  <a:prstClr val="black"/>
                </a:solidFill>
              </a:rPr>
              <a:t> </a:t>
            </a:r>
            <a:r>
              <a:rPr lang="en-CA" sz="2800" dirty="0" smtClean="0">
                <a:solidFill>
                  <a:prstClr val="black"/>
                </a:solidFill>
              </a:rPr>
              <a:t>Passover meal;</a:t>
            </a:r>
            <a:br>
              <a:rPr lang="en-CA" sz="2800" dirty="0" smtClean="0">
                <a:solidFill>
                  <a:prstClr val="black"/>
                </a:solidFill>
              </a:rPr>
            </a:br>
            <a:endParaRPr lang="en-CA" dirty="0" smtClean="0">
              <a:solidFill>
                <a:prstClr val="black"/>
              </a:solidFill>
            </a:endParaRPr>
          </a:p>
          <a:p>
            <a:pPr algn="ctr"/>
            <a:r>
              <a:rPr lang="en-CA" sz="3600" b="1" dirty="0" smtClean="0">
                <a:ln>
                  <a:solidFill>
                    <a:srgbClr val="FF00FF"/>
                  </a:solidFill>
                </a:ln>
                <a:solidFill>
                  <a:srgbClr val="00FF99"/>
                </a:solidFill>
                <a:latin typeface="Arial Black" panose="020B0A04020102020204" pitchFamily="34" charset="0"/>
              </a:rPr>
              <a:t>WAS IT, </a:t>
            </a:r>
            <a:r>
              <a:rPr lang="en-CA" sz="3600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latin typeface="Arial Black" panose="020B0A04020102020204" pitchFamily="34" charset="0"/>
              </a:rPr>
              <a:t>or</a:t>
            </a:r>
            <a:r>
              <a:rPr lang="en-CA" sz="3600" b="1" dirty="0" smtClean="0">
                <a:ln>
                  <a:solidFill>
                    <a:srgbClr val="FF00FF"/>
                  </a:solidFill>
                </a:ln>
                <a:solidFill>
                  <a:srgbClr val="00FF99"/>
                </a:solidFill>
                <a:latin typeface="Arial Black" panose="020B0A04020102020204" pitchFamily="34" charset="0"/>
              </a:rPr>
              <a:t> WAS IT </a:t>
            </a:r>
            <a:r>
              <a:rPr lang="en-CA" sz="3600" b="1" u="sng" dirty="0" smtClean="0">
                <a:ln>
                  <a:solidFill>
                    <a:srgbClr val="FF00FF"/>
                  </a:solidFill>
                </a:ln>
                <a:solidFill>
                  <a:srgbClr val="00FF99"/>
                </a:solidFill>
                <a:latin typeface="Arial Black" panose="020B0A04020102020204" pitchFamily="34" charset="0"/>
              </a:rPr>
              <a:t>NOT</a:t>
            </a:r>
            <a:r>
              <a:rPr lang="en-CA" sz="3600" b="1" dirty="0" smtClean="0">
                <a:ln>
                  <a:solidFill>
                    <a:srgbClr val="FF00FF"/>
                  </a:solidFill>
                </a:ln>
                <a:solidFill>
                  <a:srgbClr val="00FF99"/>
                </a:solidFill>
                <a:latin typeface="Arial Black" panose="020B0A04020102020204" pitchFamily="34" charset="0"/>
              </a:rPr>
              <a:t> – </a:t>
            </a:r>
            <a:r>
              <a:rPr lang="en-CA" sz="3600" b="1" dirty="0" smtClean="0">
                <a:ln w="19050">
                  <a:solidFill>
                    <a:srgbClr val="0000FF"/>
                  </a:solidFill>
                </a:ln>
                <a:solidFill>
                  <a:srgbClr val="FF00FF"/>
                </a:solidFill>
                <a:latin typeface="Arial Black" panose="020B0A04020102020204" pitchFamily="34" charset="0"/>
              </a:rPr>
              <a:t>A SACRIFICE</a:t>
            </a:r>
            <a:r>
              <a:rPr lang="en-CA" sz="4000" b="1" dirty="0" smtClean="0">
                <a:ln>
                  <a:solidFill>
                    <a:srgbClr val="FF00FF"/>
                  </a:solidFill>
                </a:ln>
                <a:solidFill>
                  <a:srgbClr val="00FF99"/>
                </a:solidFill>
                <a:latin typeface="Arial Black" panose="020B0A04020102020204" pitchFamily="34" charset="0"/>
              </a:rPr>
              <a:t>?</a:t>
            </a:r>
            <a:r>
              <a:rPr lang="en-CA" sz="3600" b="1" dirty="0" smtClean="0">
                <a:ln>
                  <a:solidFill>
                    <a:srgbClr val="FF00FF"/>
                  </a:solidFill>
                </a:ln>
                <a:solidFill>
                  <a:srgbClr val="00FF99"/>
                </a:solidFill>
                <a:latin typeface="Arial Black" panose="020B0A04020102020204" pitchFamily="34" charset="0"/>
              </a:rPr>
              <a:t> </a:t>
            </a:r>
            <a:endParaRPr lang="en-CA" sz="3600" b="1" dirty="0">
              <a:ln>
                <a:solidFill>
                  <a:srgbClr val="FF00FF"/>
                </a:solidFill>
              </a:ln>
              <a:solidFill>
                <a:srgbClr val="00FF99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20436" y="3112655"/>
            <a:ext cx="842121" cy="1397356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  <a:effectLst>
            <a:glow rad="127000">
              <a:srgbClr val="FFFF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757920" y="6444143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b="0" smtClean="0">
                <a:solidFill>
                  <a:prstClr val="black"/>
                </a:solidFill>
              </a:rPr>
              <a:pPr/>
              <a:t>40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36581" y="5516792"/>
            <a:ext cx="9679708" cy="955963"/>
          </a:xfrm>
          <a:prstGeom prst="rect">
            <a:avLst/>
          </a:prstGeom>
          <a:solidFill>
            <a:schemeClr val="tx1"/>
          </a:solidFill>
          <a:ln w="38100">
            <a:solidFill>
              <a:srgbClr val="008080"/>
            </a:solidFill>
          </a:ln>
          <a:effectLst>
            <a:glow rad="127000">
              <a:srgbClr val="9933FF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Absolutely!</a:t>
            </a:r>
            <a:r>
              <a:rPr lang="en-CA" sz="2800" b="1" dirty="0" smtClean="0">
                <a:solidFill>
                  <a:srgbClr val="C00000"/>
                </a:solidFill>
              </a:rPr>
              <a:t> </a:t>
            </a:r>
            <a:r>
              <a:rPr lang="en-CA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Indeed any lamb slain for the Passover meal was a sacrifice!  </a:t>
            </a:r>
            <a:r>
              <a:rPr lang="en-CA" sz="2800" b="1" u="sng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Wh</a:t>
            </a:r>
            <a:r>
              <a:rPr lang="en-CA" sz="28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y</a:t>
            </a:r>
            <a:r>
              <a:rPr lang="en-CA" sz="2800" dirty="0" smtClean="0">
                <a:solidFill>
                  <a:srgbClr val="C00000"/>
                </a:solidFill>
              </a:rPr>
              <a:t> </a:t>
            </a:r>
            <a:r>
              <a:rPr lang="en-CA" sz="2800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is this being questioned?</a:t>
            </a:r>
            <a:endParaRPr lang="en-CA" sz="28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7867" y="833692"/>
            <a:ext cx="10385778" cy="7052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</a:rPr>
              <a:t>This slide is specifically intended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</a:rPr>
              <a:t>to assist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</a:rPr>
              <a:t> </a:t>
            </a:r>
            <a:r>
              <a:rPr lang="en-CA" sz="2800" b="1" dirty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</a:rPr>
              <a:t>the next slide –</a:t>
            </a:r>
          </a:p>
        </p:txBody>
      </p:sp>
      <p:pic>
        <p:nvPicPr>
          <p:cNvPr id="24" name="Picture 12" descr="C:\Users\Rae\Desktop\Art on Desktop\white man clip art\yellow-blue smiley faces\Smiley Face  jpe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336" y="5225940"/>
            <a:ext cx="1060617" cy="14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2791" y="1509344"/>
            <a:ext cx="79959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The partaking of the Passover lamb </a:t>
            </a:r>
            <a:r>
              <a:rPr lang="en-US" b="1" u="sng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must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include unleavened bread at the meal.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5" grpId="0" animBg="1"/>
      <p:bldP spid="4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"/>
          <p:cNvSpPr>
            <a:spLocks noGrp="1"/>
          </p:cNvSpPr>
          <p:nvPr>
            <p:ph idx="1"/>
          </p:nvPr>
        </p:nvSpPr>
        <p:spPr>
          <a:xfrm>
            <a:off x="155528" y="173933"/>
            <a:ext cx="11873552" cy="6550926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pPr marL="0" indent="0" algn="ctr">
              <a:buNone/>
              <a:tabLst>
                <a:tab pos="2514600" algn="l"/>
              </a:tabLst>
            </a:pPr>
            <a:r>
              <a:rPr lang="en-US" sz="3200" dirty="0" smtClean="0">
                <a:solidFill>
                  <a:schemeClr val="accent6"/>
                </a:solidFill>
                <a:latin typeface="Comic Sans MS" pitchFamily="66" charset="0"/>
              </a:rPr>
              <a:t>Sunset Theory: 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“</a:t>
            </a:r>
            <a:r>
              <a:rPr lang="en-US" sz="3200" u="sng" dirty="0" smtClean="0">
                <a:solidFill>
                  <a:srgbClr val="C00000"/>
                </a:solidFill>
                <a:latin typeface="Comic Sans MS" pitchFamily="66" charset="0"/>
              </a:rPr>
              <a:t>A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” Sacrifice – </a:t>
            </a:r>
            <a:r>
              <a:rPr lang="en-US" sz="3200" b="1" u="sng" dirty="0" smtClean="0">
                <a:solidFill>
                  <a:schemeClr val="bg1"/>
                </a:solidFill>
                <a:latin typeface="Comic Sans MS" pitchFamily="66" charset="0"/>
              </a:rPr>
              <a:t>BEFORE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- </a:t>
            </a:r>
            <a:r>
              <a:rPr lang="en-US" sz="3200" b="1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88900">
                    <a:srgbClr val="66CCFF"/>
                  </a:glow>
                </a:effectLst>
                <a:latin typeface="Comic Sans MS" pitchFamily="66" charset="0"/>
              </a:rPr>
              <a:t>THE SACRIFICE</a:t>
            </a:r>
            <a:r>
              <a:rPr lang="en-US" sz="3200" b="1" dirty="0" smtClean="0">
                <a:solidFill>
                  <a:srgbClr val="FF0000"/>
                </a:solidFill>
                <a:effectLst>
                  <a:glow rad="88900">
                    <a:srgbClr val="66CCFF"/>
                  </a:glow>
                </a:effectLst>
                <a:latin typeface="Comic Sans MS" pitchFamily="66" charset="0"/>
              </a:rPr>
              <a:t>?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  <a:t/>
            </a:r>
            <a:b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</a:b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  <a:t>								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13248" y="4500880"/>
            <a:ext cx="363808" cy="650240"/>
          </a:xfrm>
          <a:prstGeom prst="rect">
            <a:avLst/>
          </a:prstGeom>
          <a:gradFill>
            <a:gsLst>
              <a:gs pos="97000">
                <a:schemeClr val="bg1"/>
              </a:gs>
              <a:gs pos="54000">
                <a:srgbClr val="0070C0"/>
              </a:gs>
              <a:gs pos="7000">
                <a:srgbClr val="FFFF00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1442720" y="4500880"/>
            <a:ext cx="4287520" cy="65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Abib 14 Night Season</a:t>
            </a:r>
            <a:endParaRPr lang="en-CA" sz="3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26628" y="4500880"/>
            <a:ext cx="4622800" cy="650240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Abib  </a:t>
            </a:r>
            <a:r>
              <a:rPr lang="en-CA" sz="3200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glow rad="101600">
                    <a:schemeClr val="tx1">
                      <a:lumMod val="75000"/>
                    </a:schemeClr>
                  </a:glow>
                </a:effectLst>
              </a:rPr>
              <a:t>14</a:t>
            </a:r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  Light Se</a:t>
            </a:r>
            <a:r>
              <a:rPr lang="en-CA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CA" sz="32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ason</a:t>
            </a:r>
            <a:endParaRPr lang="en-CA" sz="32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33866" y="4500880"/>
            <a:ext cx="406400" cy="650240"/>
          </a:xfrm>
          <a:prstGeom prst="rect">
            <a:avLst/>
          </a:prstGeom>
          <a:gradFill>
            <a:gsLst>
              <a:gs pos="97000">
                <a:schemeClr val="bg1"/>
              </a:gs>
              <a:gs pos="47000">
                <a:srgbClr val="0070C0"/>
              </a:gs>
              <a:gs pos="0">
                <a:srgbClr val="FFFF00"/>
              </a:gs>
            </a:gsLst>
            <a:lin ang="1080000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1065713" y="4187536"/>
            <a:ext cx="14877" cy="975920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183809" y="4187536"/>
            <a:ext cx="0" cy="973744"/>
          </a:xfrm>
          <a:prstGeom prst="line">
            <a:avLst/>
          </a:prstGeom>
          <a:ln w="76200">
            <a:solidFill>
              <a:srgbClr val="FF00FF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890563" y="4187536"/>
            <a:ext cx="0" cy="973744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11728" y="800101"/>
            <a:ext cx="11717352" cy="9107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2800" i="1" dirty="0" smtClean="0">
                <a:solidFill>
                  <a:srgbClr val="009999"/>
                </a:solidFill>
                <a:latin typeface="Georgia" panose="02040502050405020303" pitchFamily="18" charset="0"/>
              </a:rPr>
              <a:t>Deut 16:4 </a:t>
            </a:r>
            <a:r>
              <a:rPr lang="en-CA" sz="2800" i="1" dirty="0" smtClean="0">
                <a:solidFill>
                  <a:srgbClr val="002060"/>
                </a:solidFill>
                <a:latin typeface="Comic Sans MS" pitchFamily="66" charset="0"/>
              </a:rPr>
              <a:t>declares the lamb slaughtered in the ereb (twilight) </a:t>
            </a:r>
            <a:r>
              <a:rPr lang="en-CA" sz="2800" b="1" i="1" u="sng" dirty="0" smtClean="0">
                <a:ln>
                  <a:solidFill>
                    <a:srgbClr val="0000FF"/>
                  </a:solidFill>
                </a:ln>
                <a:solidFill>
                  <a:srgbClr val="A365D1"/>
                </a:solidFill>
                <a:latin typeface="Comic Sans MS" pitchFamily="66" charset="0"/>
              </a:rPr>
              <a:t>MUST NOT BE LEFT UNTIL THE</a:t>
            </a:r>
            <a:r>
              <a:rPr lang="en-CA" sz="2800" i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CA" sz="2800" b="1" i="1" u="sng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27000">
                    <a:srgbClr val="00FFFF"/>
                  </a:glow>
                </a:effectLst>
                <a:latin typeface="Comic Sans MS" pitchFamily="66" charset="0"/>
              </a:rPr>
              <a:t>MORNING</a:t>
            </a:r>
            <a:r>
              <a:rPr lang="en-CA" sz="2800" b="1" i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27000">
                    <a:srgbClr val="00FFFF"/>
                  </a:glow>
                </a:effectLst>
                <a:latin typeface="Comic Sans MS" pitchFamily="66" charset="0"/>
              </a:rPr>
              <a:t> (LIGHT)!</a:t>
            </a:r>
            <a:endParaRPr lang="en-CA" sz="28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glow rad="127000">
                  <a:srgbClr val="00FFFF"/>
                </a:glo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6526" y="1837630"/>
            <a:ext cx="11738947" cy="1659206"/>
          </a:xfrm>
          <a:prstGeom prst="rect">
            <a:avLst/>
          </a:prstGeom>
          <a:solidFill>
            <a:schemeClr val="tx1">
              <a:lumMod val="75000"/>
            </a:schemeClr>
          </a:solidFill>
          <a:effectLst>
            <a:glow rad="127000">
              <a:srgbClr val="66FF66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Can </a:t>
            </a:r>
            <a:r>
              <a:rPr lang="en-CA" sz="2800" dirty="0" smtClean="0">
                <a:solidFill>
                  <a:srgbClr val="0000FF"/>
                </a:solidFill>
              </a:rPr>
              <a:t>Yahusha</a:t>
            </a:r>
            <a:r>
              <a:rPr lang="en-CA" sz="2800" dirty="0" smtClean="0">
                <a:solidFill>
                  <a:schemeClr val="bg1"/>
                </a:solidFill>
              </a:rPr>
              <a:t> successfully fulfill </a:t>
            </a:r>
            <a:r>
              <a:rPr lang="en-CA" sz="2800" b="1" u="sng" dirty="0" smtClean="0">
                <a:solidFill>
                  <a:srgbClr val="FF0000"/>
                </a:solidFill>
              </a:rPr>
              <a:t>this</a:t>
            </a:r>
            <a:r>
              <a:rPr lang="en-CA" sz="2800" dirty="0" smtClean="0">
                <a:solidFill>
                  <a:schemeClr val="bg1"/>
                </a:solidFill>
              </a:rPr>
              <a:t>   </a:t>
            </a:r>
            <a:r>
              <a:rPr lang="en-CA" sz="2800" b="1" u="sng" dirty="0" smtClean="0">
                <a:solidFill>
                  <a:srgbClr val="0000FF"/>
                </a:solidFill>
              </a:rPr>
              <a:t>TYPE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>
                <a:solidFill>
                  <a:schemeClr val="bg1"/>
                </a:solidFill>
              </a:rPr>
              <a:t>(</a:t>
            </a:r>
            <a:r>
              <a:rPr lang="en-CA" sz="2800" dirty="0" smtClean="0">
                <a:solidFill>
                  <a:srgbClr val="FF0000"/>
                </a:solidFill>
              </a:rPr>
              <a:t>1400 </a:t>
            </a:r>
            <a:r>
              <a:rPr lang="en-CA" sz="2800" dirty="0">
                <a:solidFill>
                  <a:srgbClr val="FF0000"/>
                </a:solidFill>
              </a:rPr>
              <a:t>years </a:t>
            </a:r>
            <a:r>
              <a:rPr lang="en-CA" sz="2800" dirty="0" smtClean="0">
                <a:solidFill>
                  <a:srgbClr val="FF0000"/>
                </a:solidFill>
              </a:rPr>
              <a:t>later</a:t>
            </a:r>
            <a:r>
              <a:rPr lang="en-CA" sz="2800" dirty="0" smtClean="0">
                <a:solidFill>
                  <a:schemeClr val="bg1"/>
                </a:solidFill>
              </a:rPr>
              <a:t>), </a:t>
            </a:r>
            <a:r>
              <a:rPr lang="en-CA" sz="2800" dirty="0">
                <a:solidFill>
                  <a:schemeClr val="bg1"/>
                </a:solidFill>
              </a:rPr>
              <a:t>of </a:t>
            </a:r>
            <a:r>
              <a:rPr lang="en-CA" sz="2800" dirty="0" smtClean="0">
                <a:solidFill>
                  <a:schemeClr val="bg1"/>
                </a:solidFill>
              </a:rPr>
              <a:t>slaying and roasting the Passover Lamb?       This is approximately 21 hours   </a:t>
            </a:r>
            <a:br>
              <a:rPr lang="en-CA" sz="2800" dirty="0" smtClean="0">
                <a:solidFill>
                  <a:schemeClr val="bg1"/>
                </a:solidFill>
              </a:rPr>
            </a:br>
            <a:r>
              <a:rPr lang="en-CA" sz="2800" dirty="0" smtClean="0">
                <a:solidFill>
                  <a:schemeClr val="bg1"/>
                </a:solidFill>
              </a:rPr>
              <a:t>      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</a:rPr>
              <a:t>before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u="sng" dirty="0" smtClean="0">
                <a:solidFill>
                  <a:schemeClr val="bg1"/>
                </a:solidFill>
              </a:rPr>
              <a:t>He died on the tree</a:t>
            </a:r>
            <a:r>
              <a:rPr lang="en-CA" sz="2800" dirty="0" smtClean="0">
                <a:solidFill>
                  <a:schemeClr val="bg1"/>
                </a:solidFill>
              </a:rPr>
              <a:t> –        (on </a:t>
            </a:r>
            <a:r>
              <a:rPr lang="en-CA" sz="2800" dirty="0" smtClean="0"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</a:rPr>
              <a:t>the </a:t>
            </a:r>
            <a:r>
              <a:rPr lang="en-CA" sz="2800" b="1" u="sng" dirty="0"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</a:rPr>
              <a:t>AFTERNOON</a:t>
            </a:r>
            <a:r>
              <a:rPr lang="en-CA" sz="2800" dirty="0"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</a:rPr>
              <a:t> of Abib </a:t>
            </a:r>
            <a:r>
              <a:rPr lang="en-CA" sz="2800" dirty="0" smtClean="0"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</a:rPr>
              <a:t>14</a:t>
            </a:r>
            <a:r>
              <a:rPr lang="en-CA" sz="2800" dirty="0" smtClean="0">
                <a:solidFill>
                  <a:schemeClr val="bg1"/>
                </a:solidFill>
              </a:rPr>
              <a:t>)!?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287432" y="3402855"/>
            <a:ext cx="7720" cy="1271553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  <a:effectLst>
            <a:glow rad="127000">
              <a:srgbClr val="FFFF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ular Callout 37"/>
          <p:cNvSpPr/>
          <p:nvPr/>
        </p:nvSpPr>
        <p:spPr>
          <a:xfrm>
            <a:off x="8937496" y="5591593"/>
            <a:ext cx="2996334" cy="955963"/>
          </a:xfrm>
          <a:prstGeom prst="wedgeRoundRectCallout">
            <a:avLst>
              <a:gd name="adj1" fmla="val -25411"/>
              <a:gd name="adj2" fmla="val -91176"/>
              <a:gd name="adj3" fmla="val 16667"/>
            </a:avLst>
          </a:prstGeom>
          <a:solidFill>
            <a:schemeClr val="bg1"/>
          </a:solidFill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dirty="0" smtClean="0"/>
              <a:t>9</a:t>
            </a:r>
            <a:r>
              <a:rPr lang="en-CA" sz="3200" baseline="30000" dirty="0" smtClean="0"/>
              <a:t>th</a:t>
            </a:r>
            <a:r>
              <a:rPr lang="en-CA" sz="3200" dirty="0" smtClean="0"/>
              <a:t>  Hour – </a:t>
            </a:r>
            <a:r>
              <a:rPr lang="en-CA" sz="3200" dirty="0" smtClean="0">
                <a:solidFill>
                  <a:srgbClr val="66FF66"/>
                </a:solidFill>
              </a:rPr>
              <a:t>Yahusha</a:t>
            </a:r>
            <a:r>
              <a:rPr lang="en-CA" sz="3200" dirty="0" smtClean="0"/>
              <a:t> Died.</a:t>
            </a:r>
            <a:endParaRPr lang="en-CA" sz="3200" dirty="0"/>
          </a:p>
        </p:txBody>
      </p:sp>
      <p:cxnSp>
        <p:nvCxnSpPr>
          <p:cNvPr id="39" name="Straight Connector 38"/>
          <p:cNvCxnSpPr/>
          <p:nvPr/>
        </p:nvCxnSpPr>
        <p:spPr>
          <a:xfrm rot="-60000" flipH="1">
            <a:off x="9684320" y="4333573"/>
            <a:ext cx="9255" cy="822541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8013" y="3486386"/>
            <a:ext cx="1136581" cy="11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792645" y="6455718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38125" y="5320483"/>
            <a:ext cx="8505825" cy="1404376"/>
          </a:xfrm>
          <a:prstGeom prst="wedgeRoundRectCallout">
            <a:avLst>
              <a:gd name="adj1" fmla="val -37518"/>
              <a:gd name="adj2" fmla="val -72548"/>
              <a:gd name="adj3" fmla="val 16667"/>
            </a:avLst>
          </a:prstGeom>
          <a:solidFill>
            <a:schemeClr val="bg1"/>
          </a:solidFill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solidFill>
                  <a:srgbClr val="00FF00"/>
                </a:solidFill>
              </a:rPr>
              <a:t>If the Passover Lamb was already </a:t>
            </a:r>
            <a:r>
              <a:rPr lang="en-CA" sz="2400" b="1" u="sng" dirty="0" smtClean="0">
                <a:solidFill>
                  <a:srgbClr val="00FF00"/>
                </a:solidFill>
              </a:rPr>
              <a:t>slain here</a:t>
            </a:r>
            <a:r>
              <a:rPr lang="en-CA" sz="2400" b="1" dirty="0" smtClean="0">
                <a:solidFill>
                  <a:srgbClr val="00FF00"/>
                </a:solidFill>
              </a:rPr>
              <a:t> according to statute; WHY  DO THE SCRIPTURES INDICATE THAT </a:t>
            </a:r>
            <a:r>
              <a:rPr lang="en-CA" sz="2400" b="1" dirty="0" smtClean="0">
                <a:solidFill>
                  <a:srgbClr val="00FFFF"/>
                </a:solidFill>
              </a:rPr>
              <a:t>YAHUSHA</a:t>
            </a:r>
            <a:r>
              <a:rPr lang="en-CA" sz="2400" b="1" dirty="0" smtClean="0">
                <a:solidFill>
                  <a:srgbClr val="00FF00"/>
                </a:solidFill>
              </a:rPr>
              <a:t> WAS THE PASSOVER LAMB SLAIN?</a:t>
            </a:r>
            <a:endParaRPr lang="en-CA" sz="2400" b="1" dirty="0">
              <a:solidFill>
                <a:srgbClr val="00FF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170404" y="1710802"/>
            <a:ext cx="0" cy="2406184"/>
          </a:xfrm>
          <a:prstGeom prst="straightConnector1">
            <a:avLst/>
          </a:prstGeom>
          <a:ln w="76200">
            <a:solidFill>
              <a:srgbClr val="FF99FF"/>
            </a:solidFill>
            <a:tailEnd type="triangle"/>
          </a:ln>
          <a:effectLst>
            <a:glow rad="127000">
              <a:srgbClr val="00FFFF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327245" y="3333750"/>
            <a:ext cx="307080" cy="997767"/>
          </a:xfrm>
          <a:prstGeom prst="straightConnector1">
            <a:avLst/>
          </a:prstGeom>
          <a:ln w="76200">
            <a:solidFill>
              <a:srgbClr val="FF99FF"/>
            </a:solidFill>
            <a:tailEnd type="triangle"/>
          </a:ln>
          <a:effectLst>
            <a:glow rad="127000">
              <a:srgbClr val="00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9" descr="C:\Users\Rae\Desktop\Art on Desktop\white man clip art\yellow-blue smiley faces\happy face surpris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73" y="3561572"/>
            <a:ext cx="914073" cy="92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99280" y="3534449"/>
            <a:ext cx="3027965" cy="979994"/>
          </a:xfrm>
          <a:prstGeom prst="rect">
            <a:avLst/>
          </a:prstGeom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6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01600">
                    <a:srgbClr val="FFFF00"/>
                  </a:glow>
                </a:effectLst>
              </a:rPr>
              <a:t>Yahusha was ALIVE HERE!</a:t>
            </a:r>
            <a:endParaRPr lang="en-CA" sz="36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glow rad="101600">
                  <a:srgbClr val="FFFF00"/>
                </a:glow>
              </a:effectLst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1477056" y="3653864"/>
            <a:ext cx="4356855" cy="677654"/>
          </a:xfrm>
          <a:prstGeom prst="wedgeRoundRectCallout">
            <a:avLst>
              <a:gd name="adj1" fmla="val 56242"/>
              <a:gd name="adj2" fmla="val 54343"/>
              <a:gd name="adj3" fmla="val 16667"/>
            </a:avLst>
          </a:prstGeom>
          <a:solidFill>
            <a:srgbClr val="FF99FF"/>
          </a:solidFill>
          <a:ln w="381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600" b="1" dirty="0" smtClean="0">
                <a:solidFill>
                  <a:schemeClr val="bg1"/>
                </a:solidFill>
                <a:effectLst>
                  <a:glow rad="101600">
                    <a:srgbClr val="FFFF00"/>
                  </a:glow>
                </a:effectLst>
              </a:rPr>
              <a:t>GONE</a:t>
            </a:r>
            <a:r>
              <a:rPr lang="en-CA" sz="3600" b="1" dirty="0" smtClean="0">
                <a:solidFill>
                  <a:schemeClr val="bg1"/>
                </a:solidFill>
              </a:rPr>
              <a:t> BY HERE?</a:t>
            </a:r>
            <a:endParaRPr lang="en-CA" sz="3600" b="1" dirty="0">
              <a:solidFill>
                <a:schemeClr val="bg1"/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16990" y="3564220"/>
            <a:ext cx="1021060" cy="979994"/>
          </a:xfrm>
          <a:prstGeom prst="wedgeRoundRectCallout">
            <a:avLst>
              <a:gd name="adj1" fmla="val 71739"/>
              <a:gd name="adj2" fmla="val 77515"/>
              <a:gd name="adj3" fmla="val 16667"/>
            </a:avLst>
          </a:prstGeom>
          <a:solidFill>
            <a:schemeClr val="bg1"/>
          </a:solidFill>
          <a:ln w="28575">
            <a:solidFill>
              <a:srgbClr val="CC00C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solidFill>
                  <a:srgbClr val="FF99FF"/>
                </a:solidFill>
              </a:rPr>
              <a:t>Slain here.</a:t>
            </a:r>
            <a:endParaRPr lang="en-CA" sz="2400" b="1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4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repeatCount="4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33" grpId="0"/>
      <p:bldP spid="36" grpId="0" animBg="1"/>
      <p:bldP spid="38" grpId="0" animBg="1"/>
      <p:bldP spid="2" grpId="0" animBg="1"/>
      <p:bldP spid="15" grpId="0" animBg="1"/>
      <p:bldP spid="17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tint val="66000"/>
                <a:satMod val="160000"/>
                <a:alpha val="93000"/>
              </a:schemeClr>
            </a:gs>
            <a:gs pos="69000">
              <a:srgbClr val="00FFFF">
                <a:alpha val="57000"/>
              </a:srgbClr>
            </a:gs>
            <a:gs pos="100000">
              <a:srgbClr val="66FF66">
                <a:lumMod val="48000"/>
                <a:alpha val="69000"/>
              </a:srgb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3520" y="325120"/>
            <a:ext cx="11724640" cy="6051872"/>
          </a:xfr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effectLst>
            <a:softEdge rad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endParaRPr lang="en-US" sz="1200" b="1" dirty="0" smtClean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The sunset to sunset scenario shows the Passover lamb being</a:t>
            </a:r>
            <a:b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slain correctly during the Abib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</a:rPr>
              <a:t>14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 &lt;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</a:rPr>
              <a:t>ereb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&gt; (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</a:rPr>
              <a:t>twilight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) {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FF00"/>
                </a:solidFill>
                <a:latin typeface="Calibri" panose="020F0502020204030204" pitchFamily="34" charset="0"/>
              </a:rPr>
              <a:t>Deut 16:4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}.  </a:t>
            </a:r>
            <a:b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	Yet it seems strange that the lamb was slain 21 hours </a:t>
            </a:r>
            <a:b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	</a:t>
            </a:r>
            <a:r>
              <a:rPr lang="en-US" sz="3200" b="1" u="sng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before </a:t>
            </a:r>
            <a:r>
              <a:rPr lang="en-US" sz="3200" b="1" u="sng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Yahusha</a:t>
            </a:r>
            <a:r>
              <a:rPr lang="en-US" sz="3200" b="1" u="sng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 actuall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y</a:t>
            </a:r>
            <a:r>
              <a:rPr lang="en-US" sz="3200" b="1" u="sng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 died on the tree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!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sz="14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i="1" dirty="0" smtClean="0">
                <a:ln>
                  <a:solidFill>
                    <a:schemeClr val="bg1"/>
                  </a:solidFill>
                </a:ln>
                <a:solidFill>
                  <a:srgbClr val="FF0066"/>
                </a:solidFill>
                <a:latin typeface="Calibri" panose="020F0502020204030204" pitchFamily="34" charset="0"/>
              </a:rPr>
              <a:t>Next:</a:t>
            </a:r>
            <a:r>
              <a:rPr lang="en-US" sz="3200" b="1" i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We have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FF0066"/>
                </a:solidFill>
                <a:latin typeface="Calibri" panose="020F0502020204030204" pitchFamily="34" charset="0"/>
              </a:rPr>
              <a:t>TRADITIONALLY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been taught that the Passover Lamb must be slain in the 9</a:t>
            </a:r>
            <a:r>
              <a:rPr lang="en-US" sz="3200" baseline="300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th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 hour, or 3 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PM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 on our present clock. 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/>
            </a:r>
            <a:b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</a:br>
            <a:endParaRPr lang="en-US" sz="3200" b="1" dirty="0" smtClean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3200" b="1" i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</a:rPr>
              <a:t>Hhmm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…!  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Hundreds of thousands of Yisra’elites slaying </a:t>
            </a:r>
            <a:b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“the family lamb” at the temple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{</a:t>
            </a:r>
            <a:r>
              <a:rPr lang="en-US" sz="3200" i="1" dirty="0" smtClean="0">
                <a:ln>
                  <a:solidFill>
                    <a:schemeClr val="bg1"/>
                  </a:solidFill>
                </a:ln>
                <a:solidFill>
                  <a:srgbClr val="008080"/>
                </a:solidFill>
                <a:latin typeface="Calibri" panose="020F0502020204030204" pitchFamily="34" charset="0"/>
              </a:rPr>
              <a:t>as per statute requirement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}, </a:t>
            </a:r>
            <a:b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within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a 3 hour window,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</a:rPr>
              <a:t>BEFORE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</a:rPr>
              <a:t>SUNSET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(</a:t>
            </a:r>
            <a:r>
              <a:rPr lang="en-US" sz="2400" b="1" u="sng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as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p</a:t>
            </a:r>
            <a:r>
              <a:rPr lang="en-US" sz="2400" b="1" u="sng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er mainstream teachin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g)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? 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The word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congestion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comes to mind here. </a:t>
            </a:r>
            <a:endParaRPr lang="en-US" sz="3200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732" y="519970"/>
            <a:ext cx="1086257" cy="2084438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22997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tint val="66000"/>
                <a:satMod val="160000"/>
                <a:alpha val="93000"/>
              </a:schemeClr>
            </a:gs>
            <a:gs pos="69000">
              <a:srgbClr val="00FFFF">
                <a:alpha val="57000"/>
              </a:srgbClr>
            </a:gs>
            <a:gs pos="100000">
              <a:srgbClr val="66FF66">
                <a:lumMod val="48000"/>
                <a:alpha val="69000"/>
              </a:srgb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3520" y="325120"/>
            <a:ext cx="11724640" cy="6051872"/>
          </a:xfr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endParaRPr lang="en-US" sz="100" b="1" dirty="0" smtClean="0">
              <a:ln w="11430"/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Historical </a:t>
            </a:r>
            <a:r>
              <a:rPr lang="en-US" sz="44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Account From Josephus </a:t>
            </a:r>
            <a:endParaRPr lang="en-US" sz="32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  <a:p>
            <a:pPr marL="0" indent="0" algn="ctr">
              <a:buNone/>
            </a:pPr>
            <a:endParaRPr lang="en-US" sz="32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43</a:t>
            </a:fld>
            <a:endParaRPr lang="en-US"/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367555" y="1268521"/>
            <a:ext cx="7790329" cy="4926091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NI" sz="2400" b="1" dirty="0" smtClean="0">
                <a:effectLst>
                  <a:glow rad="127000">
                    <a:srgbClr val="002060"/>
                  </a:glow>
                </a:effectLst>
              </a:rPr>
              <a:t>"</a:t>
            </a:r>
            <a:r>
              <a:rPr lang="en-CA" sz="2400" b="1" dirty="0" smtClean="0">
                <a:effectLst>
                  <a:glow rad="127000">
                    <a:srgbClr val="002060"/>
                  </a:glow>
                </a:effectLst>
              </a:rPr>
              <a:t>So these high priests, upon the coming of their feast which is called the Passover, when they </a:t>
            </a:r>
            <a:br>
              <a:rPr lang="en-CA" sz="2400" b="1" dirty="0" smtClean="0">
                <a:effectLst>
                  <a:glow rad="127000">
                    <a:srgbClr val="002060"/>
                  </a:glow>
                </a:effectLst>
              </a:rPr>
            </a:br>
            <a:r>
              <a:rPr lang="en-CA" sz="2400" b="1" dirty="0" smtClean="0">
                <a:effectLst>
                  <a:glow rad="127000">
                    <a:srgbClr val="002060"/>
                  </a:glow>
                </a:effectLst>
              </a:rPr>
              <a:t>slay their sacrifices, from the </a:t>
            </a:r>
            <a:r>
              <a:rPr lang="en-CA" sz="2400" b="1" u="sng" dirty="0" smtClean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</a:rPr>
              <a:t>ninth hour to the eleventh</a:t>
            </a:r>
            <a:r>
              <a:rPr lang="en-CA" sz="2400" b="1" dirty="0" smtClean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</a:rPr>
              <a:t>,</a:t>
            </a:r>
            <a:r>
              <a:rPr lang="en-CA" sz="2400" b="1" dirty="0" smtClean="0">
                <a:effectLst>
                  <a:glow rad="127000">
                    <a:srgbClr val="FFFF00"/>
                  </a:glow>
                </a:effectLst>
              </a:rPr>
              <a:t> </a:t>
            </a:r>
            <a:r>
              <a:rPr lang="en-C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[3 </a:t>
            </a:r>
            <a:r>
              <a:rPr lang="en-C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PM</a:t>
            </a:r>
            <a:r>
              <a:rPr lang="en-C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to 5 </a:t>
            </a:r>
            <a:r>
              <a:rPr lang="en-C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PM</a:t>
            </a:r>
            <a:r>
              <a:rPr lang="en-C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Roman time] </a:t>
            </a:r>
            <a:r>
              <a:rPr lang="en-CA" sz="2400" b="1" dirty="0" smtClean="0">
                <a:effectLst>
                  <a:glow rad="127000">
                    <a:srgbClr val="002060"/>
                  </a:glow>
                </a:effectLst>
              </a:rPr>
              <a:t>but so that a company not less than ten belong to every sacrifice . . . and many of us are twenty in a company, found this number of sacrifices was </a:t>
            </a:r>
            <a:br>
              <a:rPr lang="en-CA" sz="2400" b="1" dirty="0" smtClean="0">
                <a:effectLst>
                  <a:glow rad="127000">
                    <a:srgbClr val="002060"/>
                  </a:glow>
                </a:effectLst>
              </a:rPr>
            </a:br>
            <a:r>
              <a:rPr lang="en-CA" sz="2400" b="1" dirty="0" smtClean="0">
                <a:effectLst>
                  <a:glow rad="127000">
                    <a:srgbClr val="002060"/>
                  </a:glow>
                </a:effectLst>
              </a:rPr>
              <a:t>two hundred and fifty six thousand five hundred [</a:t>
            </a:r>
            <a:r>
              <a:rPr lang="en-CA" sz="2400" b="1" dirty="0" smtClean="0">
                <a:effectLst>
                  <a:glow rad="127000">
                    <a:srgbClr val="0070C0"/>
                  </a:glow>
                </a:effectLst>
              </a:rPr>
              <a:t>256,500</a:t>
            </a:r>
            <a:r>
              <a:rPr lang="en-CA" sz="2400" b="1" dirty="0" smtClean="0">
                <a:effectLst>
                  <a:glow rad="127000">
                    <a:srgbClr val="002060"/>
                  </a:glow>
                </a:effectLst>
              </a:rPr>
              <a:t>] which, upon the allowance of no more than ten that feast together, amounts to two million seven hundred thousand and two </a:t>
            </a:r>
            <a:br>
              <a:rPr lang="en-CA" sz="2400" b="1" dirty="0" smtClean="0">
                <a:effectLst>
                  <a:glow rad="127000">
                    <a:srgbClr val="002060"/>
                  </a:glow>
                </a:effectLst>
              </a:rPr>
            </a:br>
            <a:r>
              <a:rPr lang="en-CA" sz="2400" b="1" dirty="0" smtClean="0">
                <a:effectLst>
                  <a:glow rad="127000">
                    <a:srgbClr val="002060"/>
                  </a:glow>
                </a:effectLst>
              </a:rPr>
              <a:t>hundred persons that were pure and holy</a:t>
            </a:r>
            <a:r>
              <a:rPr lang="en-CA" sz="2400" b="1" i="1" dirty="0" smtClean="0">
                <a:effectLst>
                  <a:glow rad="127000">
                    <a:srgbClr val="002060"/>
                  </a:glow>
                </a:effectLst>
              </a:rPr>
              <a:t>." </a:t>
            </a:r>
          </a:p>
          <a:p>
            <a:pPr marL="0" indent="0">
              <a:buNone/>
            </a:pPr>
            <a:r>
              <a:rPr lang="en-CA" sz="2400" b="1" i="1" dirty="0" smtClean="0">
                <a:effectLst>
                  <a:glow rad="127000">
                    <a:srgbClr val="002060"/>
                  </a:glow>
                </a:effectLst>
              </a:rPr>
              <a:t>  </a:t>
            </a:r>
            <a:r>
              <a:rPr lang="en-CA" sz="2000" b="1" i="1" dirty="0" smtClean="0">
                <a:effectLst>
                  <a:glow rad="127000">
                    <a:srgbClr val="002060"/>
                  </a:glow>
                </a:effectLst>
              </a:rPr>
              <a:t>(</a:t>
            </a:r>
            <a:r>
              <a:rPr lang="en-US" sz="2000" b="1" i="1" dirty="0" smtClean="0">
                <a:effectLst>
                  <a:glow rad="127000">
                    <a:srgbClr val="002060"/>
                  </a:glow>
                </a:effectLst>
              </a:rPr>
              <a:t>Josephus, </a:t>
            </a:r>
            <a:r>
              <a:rPr lang="en-CA" sz="2000" b="1" i="1" dirty="0" smtClean="0">
                <a:effectLst>
                  <a:glow rad="127000">
                    <a:srgbClr val="002060"/>
                  </a:glow>
                </a:effectLst>
              </a:rPr>
              <a:t>Wars of the Jews, Book</a:t>
            </a:r>
            <a:r>
              <a:rPr lang="es-NI" sz="2000" b="1" i="1" dirty="0" smtClean="0">
                <a:effectLst>
                  <a:glow rad="127000">
                    <a:srgbClr val="002060"/>
                  </a:glow>
                </a:effectLst>
              </a:rPr>
              <a:t> VI, 9:3; 75 AD.)</a:t>
            </a:r>
          </a:p>
          <a:p>
            <a:pPr marL="0" indent="0">
              <a:buNone/>
            </a:pPr>
            <a:r>
              <a:rPr lang="en-US" sz="20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     </a:t>
            </a:r>
            <a:endParaRPr lang="en-US" sz="2000" b="1" dirty="0" smtClean="0">
              <a:effectLst>
                <a:glow rad="127000">
                  <a:srgbClr val="002060"/>
                </a:glow>
              </a:effectLst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en-US" sz="2400" dirty="0" smtClean="0">
              <a:effectLst>
                <a:glow rad="127000">
                  <a:srgbClr val="002060"/>
                </a:glow>
              </a:effectLst>
            </a:endParaRPr>
          </a:p>
        </p:txBody>
      </p:sp>
      <p:pic>
        <p:nvPicPr>
          <p:cNvPr id="1026" name="Picture 2" descr="C:\Users\Rae\Desktop\passover lambs at temp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85" y="3514842"/>
            <a:ext cx="3593463" cy="25056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e\Desktop\people coming to passover in jerusal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84" y="1335754"/>
            <a:ext cx="3593464" cy="186036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2557" y="5835804"/>
            <a:ext cx="795532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Next: 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</a:rPr>
              <a:t>What about the “lamb” according to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Sunset Theory?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136478" y="173933"/>
            <a:ext cx="11873552" cy="6550926"/>
          </a:xfrm>
          <a:prstGeom prst="rect">
            <a:avLst/>
          </a:prstGeom>
          <a:gradFill>
            <a:gsLst>
              <a:gs pos="58000">
                <a:schemeClr val="accent2">
                  <a:lumMod val="40000"/>
                  <a:lumOff val="60000"/>
                </a:schemeClr>
              </a:gs>
              <a:gs pos="72000">
                <a:schemeClr val="tx1"/>
              </a:gs>
            </a:gsLst>
            <a:lin ang="189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u="sng" dirty="0" smtClean="0">
                <a:solidFill>
                  <a:srgbClr val="C00000"/>
                </a:solidFill>
                <a:latin typeface="Comic Sans MS" pitchFamily="66" charset="0"/>
              </a:rPr>
              <a:t> Next</a:t>
            </a:r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: Sunset Theory’s -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  <a:effectLst>
                <a:glow rad="127000">
                  <a:srgbClr val="00FFFF"/>
                </a:glo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3248" y="4500880"/>
            <a:ext cx="325120" cy="650240"/>
          </a:xfrm>
          <a:prstGeom prst="rect">
            <a:avLst/>
          </a:prstGeom>
          <a:gradFill>
            <a:gsLst>
              <a:gs pos="97000">
                <a:schemeClr val="bg1"/>
              </a:gs>
              <a:gs pos="54000">
                <a:srgbClr val="0070C0"/>
              </a:gs>
              <a:gs pos="7000">
                <a:srgbClr val="FFFF00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442720" y="4500880"/>
            <a:ext cx="4287520" cy="65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Abib 14 Night Season</a:t>
            </a:r>
            <a:endParaRPr lang="en-CA" sz="3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6628" y="4500880"/>
            <a:ext cx="4622800" cy="650240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Abib</a:t>
            </a:r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 14 Light Sea son</a:t>
            </a:r>
            <a:endParaRPr lang="en-CA" sz="32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33866" y="4500880"/>
            <a:ext cx="406400" cy="650240"/>
          </a:xfrm>
          <a:prstGeom prst="rect">
            <a:avLst/>
          </a:prstGeom>
          <a:gradFill>
            <a:gsLst>
              <a:gs pos="6000">
                <a:schemeClr val="bg1"/>
              </a:gs>
              <a:gs pos="54000">
                <a:srgbClr val="0070C0"/>
              </a:gs>
              <a:gs pos="100000">
                <a:srgbClr val="FFFF00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65713" y="3812043"/>
            <a:ext cx="14877" cy="1351413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83809" y="4084320"/>
            <a:ext cx="0" cy="1076960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900954" y="3808730"/>
            <a:ext cx="0" cy="1352550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0486" y="1608506"/>
            <a:ext cx="5413754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solidFill>
                  <a:srgbClr val="CC3300"/>
                </a:solidFill>
              </a:rPr>
              <a:t>Evening: </a:t>
            </a:r>
            <a:r>
              <a:rPr lang="en-CA" sz="2400" b="1" i="1" dirty="0" smtClean="0">
                <a:solidFill>
                  <a:srgbClr val="00B050"/>
                </a:solidFill>
                <a:latin typeface="Comic Sans MS" pitchFamily="66" charset="0"/>
              </a:rPr>
              <a:t>ereb, </a:t>
            </a:r>
            <a:r>
              <a:rPr lang="en-CA" sz="2400" dirty="0" smtClean="0">
                <a:solidFill>
                  <a:schemeClr val="bg1"/>
                </a:solidFill>
              </a:rPr>
              <a:t>twilight mixture</a:t>
            </a:r>
            <a:endParaRPr lang="en-CA" sz="24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65713" y="1306286"/>
            <a:ext cx="0" cy="2505757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6905" y="867911"/>
            <a:ext cx="8103330" cy="4114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Sunset changes the cycle from </a:t>
            </a:r>
            <a:r>
              <a:rPr lang="en-CA" sz="2800" dirty="0" err="1" smtClean="0">
                <a:solidFill>
                  <a:schemeClr val="bg1"/>
                </a:solidFill>
              </a:rPr>
              <a:t>Abib</a:t>
            </a:r>
            <a:r>
              <a:rPr lang="en-CA" sz="2800" dirty="0" smtClean="0">
                <a:solidFill>
                  <a:schemeClr val="bg1"/>
                </a:solidFill>
              </a:rPr>
              <a:t> 13 to </a:t>
            </a:r>
            <a:r>
              <a:rPr lang="en-CA" sz="2800" dirty="0" err="1" smtClean="0">
                <a:solidFill>
                  <a:schemeClr val="bg1"/>
                </a:solidFill>
              </a:rPr>
              <a:t>Abib</a:t>
            </a:r>
            <a:r>
              <a:rPr lang="en-CA" sz="2800" dirty="0" smtClean="0">
                <a:solidFill>
                  <a:schemeClr val="bg1"/>
                </a:solidFill>
              </a:rPr>
              <a:t> 14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6326" y="3718561"/>
            <a:ext cx="1437640" cy="4622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Sunrise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6216468" y="3949701"/>
            <a:ext cx="489858" cy="185419"/>
          </a:xfrm>
          <a:prstGeom prst="straightConnector1">
            <a:avLst/>
          </a:prstGeom>
          <a:ln w="57150">
            <a:solidFill>
              <a:schemeClr val="bg1">
                <a:lumMod val="85000"/>
                <a:lumOff val="15000"/>
              </a:schemeClr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7" idx="0"/>
          </p:cNvCxnSpPr>
          <p:nvPr/>
        </p:nvCxnSpPr>
        <p:spPr>
          <a:xfrm>
            <a:off x="5212080" y="3599179"/>
            <a:ext cx="724986" cy="901701"/>
          </a:xfrm>
          <a:prstGeom prst="straightConnector1">
            <a:avLst/>
          </a:prstGeom>
          <a:ln w="57150">
            <a:solidFill>
              <a:srgbClr val="00B05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716486" y="1600200"/>
            <a:ext cx="5109754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 smtClean="0">
                <a:solidFill>
                  <a:srgbClr val="FF0066"/>
                </a:solidFill>
              </a:rPr>
              <a:t>Sunset, </a:t>
            </a:r>
            <a:r>
              <a:rPr lang="en-CA" sz="2800" dirty="0" smtClean="0">
                <a:solidFill>
                  <a:schemeClr val="bg1"/>
                </a:solidFill>
              </a:rPr>
              <a:t>A New Cycle Starts</a:t>
            </a:r>
            <a:r>
              <a:rPr lang="en-CA" sz="2800" b="1" dirty="0" smtClean="0">
                <a:solidFill>
                  <a:srgbClr val="FF0066"/>
                </a:solidFill>
              </a:rPr>
              <a:t>??</a:t>
            </a:r>
            <a:endParaRPr lang="en-CA" sz="2800" b="1" dirty="0">
              <a:solidFill>
                <a:srgbClr val="FF0066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0911840" y="2057400"/>
            <a:ext cx="0" cy="1751330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9902" y="5649686"/>
            <a:ext cx="11873552" cy="957943"/>
          </a:xfrm>
          <a:prstGeom prst="rect">
            <a:avLst/>
          </a:prstGeom>
          <a:solidFill>
            <a:schemeClr val="tx1"/>
          </a:solidFill>
          <a:ln w="38100">
            <a:solidFill>
              <a:srgbClr val="008080"/>
            </a:solidFill>
          </a:ln>
          <a:effectLst>
            <a:glow rad="127000">
              <a:srgbClr val="9933FF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2800" dirty="0" smtClean="0">
                <a:solidFill>
                  <a:srgbClr val="FF00FF"/>
                </a:solidFill>
              </a:rPr>
              <a:t>  </a:t>
            </a:r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</a:rPr>
              <a:t>Passover Lamb to be slain at 3 PM??</a:t>
            </a:r>
            <a:r>
              <a:rPr lang="en-CA" sz="2400" b="1" dirty="0" smtClean="0">
                <a:solidFill>
                  <a:srgbClr val="FF00FF"/>
                </a:solidFill>
              </a:rPr>
              <a:t>   </a:t>
            </a:r>
            <a:r>
              <a:rPr lang="en-CA" sz="2700" dirty="0" smtClean="0">
                <a:solidFill>
                  <a:srgbClr val="FF00FF"/>
                </a:solidFill>
                <a:effectLst>
                  <a:glow rad="127000">
                    <a:schemeClr val="bg1"/>
                  </a:glow>
                </a:effectLst>
              </a:rPr>
              <a:t>Yet the Passover meal was eaten approximately 18 hours </a:t>
            </a:r>
            <a:r>
              <a:rPr lang="en-CA" sz="2700" dirty="0" smtClean="0">
                <a:solidFill>
                  <a:srgbClr val="66FF66"/>
                </a:solidFill>
                <a:effectLst>
                  <a:glow rad="127000">
                    <a:schemeClr val="bg1"/>
                  </a:glow>
                </a:effectLst>
              </a:rPr>
              <a:t>earlier</a:t>
            </a:r>
            <a:r>
              <a:rPr lang="en-CA" sz="2700" dirty="0" smtClean="0">
                <a:solidFill>
                  <a:srgbClr val="FF00FF"/>
                </a:solidFill>
                <a:effectLst>
                  <a:glow rad="127000">
                    <a:schemeClr val="bg1"/>
                  </a:glow>
                </a:effectLst>
              </a:rPr>
              <a:t>! </a:t>
            </a:r>
            <a:endParaRPr lang="en-CA" sz="27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43967" y="2092601"/>
            <a:ext cx="2600234" cy="23300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600" dirty="0" smtClean="0">
                <a:solidFill>
                  <a:schemeClr val="bg1"/>
                </a:solidFill>
              </a:rPr>
              <a:t>Can the </a:t>
            </a:r>
            <a:r>
              <a:rPr lang="en-CA" sz="2600" b="1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  <a:effectLst>
                  <a:glow rad="101600">
                    <a:srgbClr val="FFFF00"/>
                  </a:glow>
                </a:effectLst>
              </a:rPr>
              <a:t>Antitype Lamb be slain</a:t>
            </a:r>
            <a:r>
              <a:rPr lang="en-CA" sz="2600" dirty="0" smtClean="0">
                <a:solidFill>
                  <a:schemeClr val="bg1"/>
                </a:solidFill>
              </a:rPr>
              <a:t> </a:t>
            </a:r>
            <a:br>
              <a:rPr lang="en-CA" sz="2600" dirty="0" smtClean="0">
                <a:solidFill>
                  <a:schemeClr val="bg1"/>
                </a:solidFill>
              </a:rPr>
            </a:br>
            <a:r>
              <a:rPr lang="en-CA" sz="2600" dirty="0" smtClean="0">
                <a:solidFill>
                  <a:schemeClr val="bg1"/>
                </a:solidFill>
              </a:rPr>
              <a:t>18 hours </a:t>
            </a:r>
            <a:br>
              <a:rPr lang="en-CA" sz="2600" dirty="0" smtClean="0">
                <a:solidFill>
                  <a:schemeClr val="bg1"/>
                </a:solidFill>
              </a:rPr>
            </a:br>
            <a:r>
              <a:rPr lang="en-CA" sz="2600" b="1" i="1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AFTER</a:t>
            </a:r>
            <a:r>
              <a:rPr lang="en-CA" sz="2600" dirty="0" smtClean="0">
                <a:solidFill>
                  <a:schemeClr val="bg1"/>
                </a:solidFill>
              </a:rPr>
              <a:t> the </a:t>
            </a:r>
            <a:br>
              <a:rPr lang="en-CA" sz="2600" dirty="0" smtClean="0">
                <a:solidFill>
                  <a:schemeClr val="bg1"/>
                </a:solidFill>
              </a:rPr>
            </a:br>
            <a:r>
              <a:rPr lang="en-CA" sz="2600" dirty="0" smtClean="0">
                <a:solidFill>
                  <a:schemeClr val="bg1"/>
                </a:solidFill>
              </a:rPr>
              <a:t>Passover Meal?</a:t>
            </a:r>
            <a:endParaRPr lang="en-CA" sz="26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893963" y="5047113"/>
            <a:ext cx="682898" cy="35329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566160" y="5372099"/>
            <a:ext cx="6237549" cy="28073"/>
          </a:xfrm>
          <a:prstGeom prst="line">
            <a:avLst/>
          </a:prstGeom>
          <a:ln w="76200">
            <a:solidFill>
              <a:srgbClr val="00B05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1068" y="229330"/>
            <a:ext cx="1219600" cy="12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4890" y="115376"/>
            <a:ext cx="1331636" cy="141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774974" y="6326468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85440" y="3092075"/>
            <a:ext cx="5140960" cy="4622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b="1" dirty="0" smtClean="0">
                <a:solidFill>
                  <a:srgbClr val="FF0066"/>
                </a:solidFill>
              </a:rPr>
              <a:t>Morning:</a:t>
            </a:r>
            <a:r>
              <a:rPr lang="en-CA" sz="2800" dirty="0" smtClean="0">
                <a:solidFill>
                  <a:srgbClr val="FF0066"/>
                </a:solidFill>
              </a:rPr>
              <a:t> </a:t>
            </a:r>
            <a:r>
              <a:rPr lang="en-CA" sz="2800" b="1" i="1" dirty="0" err="1" smtClean="0">
                <a:solidFill>
                  <a:srgbClr val="00B050"/>
                </a:solidFill>
              </a:rPr>
              <a:t>arab</a:t>
            </a:r>
            <a:r>
              <a:rPr lang="en-CA" sz="2800" b="1" i="1" dirty="0" smtClean="0">
                <a:solidFill>
                  <a:srgbClr val="00B050"/>
                </a:solidFill>
              </a:rPr>
              <a:t>, </a:t>
            </a:r>
            <a:r>
              <a:rPr lang="en-CA" sz="2800" dirty="0" smtClean="0">
                <a:solidFill>
                  <a:schemeClr val="bg1"/>
                </a:solidFill>
              </a:rPr>
              <a:t>twilight mixture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6738" y="2302647"/>
            <a:ext cx="4793342" cy="7565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400" b="1" i="1" dirty="0" smtClean="0">
                <a:solidFill>
                  <a:srgbClr val="FF0000"/>
                </a:solidFill>
                <a:latin typeface="Comic Sans MS" pitchFamily="66" charset="0"/>
              </a:rPr>
              <a:t>Passover meal eaten with U/B </a:t>
            </a:r>
            <a:r>
              <a:rPr lang="en-CA" sz="2400" b="1" i="1" dirty="0" smtClean="0">
                <a:solidFill>
                  <a:srgbClr val="9933FF"/>
                </a:solidFill>
                <a:latin typeface="Comic Sans MS" pitchFamily="66" charset="0"/>
              </a:rPr>
              <a:t>“that night” </a:t>
            </a:r>
            <a:r>
              <a:rPr lang="en-CA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CA" dirty="0" err="1" smtClean="0">
                <a:solidFill>
                  <a:schemeClr val="bg1"/>
                </a:solidFill>
                <a:latin typeface="Comic Sans MS" pitchFamily="66" charset="0"/>
              </a:rPr>
              <a:t>Exo</a:t>
            </a:r>
            <a:r>
              <a:rPr lang="en-CA" dirty="0" smtClean="0">
                <a:solidFill>
                  <a:schemeClr val="bg1"/>
                </a:solidFill>
                <a:latin typeface="Comic Sans MS" pitchFamily="66" charset="0"/>
              </a:rPr>
              <a:t> 12:6).</a:t>
            </a:r>
            <a:endParaRPr lang="en-CA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>
            <a:endCxn id="4" idx="0"/>
          </p:cNvCxnSpPr>
          <p:nvPr/>
        </p:nvCxnSpPr>
        <p:spPr>
          <a:xfrm flipH="1">
            <a:off x="1275808" y="2057400"/>
            <a:ext cx="1243872" cy="2443480"/>
          </a:xfrm>
          <a:prstGeom prst="straightConnector1">
            <a:avLst/>
          </a:prstGeom>
          <a:ln w="57150">
            <a:solidFill>
              <a:srgbClr val="00B05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807855" y="2707820"/>
            <a:ext cx="1" cy="1793060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18949" y="4422659"/>
            <a:ext cx="0" cy="970222"/>
          </a:xfrm>
          <a:prstGeom prst="line">
            <a:avLst/>
          </a:prstGeom>
          <a:ln w="76200">
            <a:solidFill>
              <a:schemeClr val="accent1"/>
            </a:solidFill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12822" y="6147595"/>
            <a:ext cx="6728896" cy="523864"/>
          </a:xfrm>
          <a:prstGeom prst="rect">
            <a:avLst/>
          </a:prstGeom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lvl="0"/>
            <a:r>
              <a:rPr lang="en-CA" sz="2700" b="1">
                <a:solidFill>
                  <a:prstClr val="black"/>
                </a:solidFill>
              </a:rPr>
              <a:t>Where did the </a:t>
            </a:r>
            <a:r>
              <a:rPr lang="en-CA" sz="2700" b="1">
                <a:solidFill>
                  <a:prstClr val="black"/>
                </a:solidFill>
                <a:effectLst>
                  <a:glow rad="127000">
                    <a:srgbClr val="66FF66"/>
                  </a:glow>
                </a:effectLst>
              </a:rPr>
              <a:t>Lamb’s flesh </a:t>
            </a:r>
            <a:r>
              <a:rPr lang="en-CA" sz="2700" b="1">
                <a:solidFill>
                  <a:prstClr val="black"/>
                </a:solidFill>
              </a:rPr>
              <a:t>come from?</a:t>
            </a:r>
            <a:endParaRPr lang="en-CA" sz="2700" b="1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15573" y="73588"/>
            <a:ext cx="5017047" cy="750437"/>
          </a:xfrm>
          <a:prstGeom prst="rect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u="sng" dirty="0">
                <a:ln w="9525">
                  <a:solidFill>
                    <a:srgbClr val="FF00FF"/>
                  </a:solidFill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Im</a:t>
            </a:r>
            <a:r>
              <a:rPr lang="en-US" sz="3600" b="1" dirty="0">
                <a:ln w="9525">
                  <a:solidFill>
                    <a:srgbClr val="FF00FF"/>
                  </a:solidFill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p</a:t>
            </a:r>
            <a:r>
              <a:rPr lang="en-US" sz="3600" b="1" u="sng" dirty="0">
                <a:ln w="9525">
                  <a:solidFill>
                    <a:srgbClr val="FF00FF"/>
                  </a:solidFill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oster Lamb </a:t>
            </a:r>
            <a:r>
              <a:rPr lang="en-US" sz="3600" b="1" u="sng" dirty="0" smtClean="0">
                <a:ln w="9525">
                  <a:solidFill>
                    <a:srgbClr val="FF00FF"/>
                  </a:solidFill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flesh</a:t>
            </a:r>
            <a:r>
              <a:rPr lang="en-US" sz="3600" b="1" dirty="0" smtClean="0">
                <a:ln w="9525">
                  <a:solidFill>
                    <a:srgbClr val="FF00FF"/>
                  </a:solidFill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!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0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42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8.33333E-7 3.7037E-7 L 0.00716 0.64768 " pathEditMode="relative" rAng="0" ptsTypes="AA">
                                      <p:cBhvr>
                                        <p:cTn id="119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3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" presetClass="path" presetSubtype="0" accel="50000" decel="5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66667E-6 2.22222E-6 C 0.11784 2.22222E-6 0.21354 0.16597 0.21354 0.3706 C 0.21354 0.57523 0.11784 0.74143 1.66667E-6 0.74143 C -0.11771 0.74143 -0.21315 0.57523 -0.21315 0.3706 C -0.21315 0.16597 -0.11771 2.22222E-6 1.66667E-6 2.22222E-6 Z " pathEditMode="relative" rAng="0" ptsTypes="AAAAA">
                                      <p:cBhvr>
                                        <p:cTn id="12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/>
      <p:bldP spid="13" grpId="0"/>
      <p:bldP spid="14" grpId="0"/>
      <p:bldP spid="17" grpId="0"/>
      <p:bldP spid="19" grpId="0" animBg="1"/>
      <p:bldP spid="20" grpId="0" animBg="1"/>
      <p:bldP spid="26" grpId="0"/>
      <p:bldP spid="27" grpId="0"/>
      <p:bldP spid="2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136478" y="173933"/>
            <a:ext cx="11873552" cy="6550926"/>
          </a:xfrm>
          <a:prstGeom prst="rect">
            <a:avLst/>
          </a:prstGeom>
          <a:gradFill flip="none" rotWithShape="1">
            <a:gsLst>
              <a:gs pos="58000">
                <a:schemeClr val="accent2">
                  <a:lumMod val="40000"/>
                  <a:lumOff val="60000"/>
                </a:schemeClr>
              </a:gs>
              <a:gs pos="40000">
                <a:schemeClr val="tx1"/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smtClean="0">
                <a:solidFill>
                  <a:srgbClr val="C00000"/>
                </a:solidFill>
                <a:latin typeface="Comic Sans MS" pitchFamily="66" charset="0"/>
              </a:rPr>
              <a:t>Sunset Theory &amp; </a:t>
            </a:r>
            <a:r>
              <a:rPr lang="en-US" sz="3600" smtClean="0">
                <a:solidFill>
                  <a:schemeClr val="bg1"/>
                </a:solidFill>
                <a:latin typeface="Comic Sans MS" pitchFamily="66" charset="0"/>
              </a:rPr>
              <a:t>the </a:t>
            </a:r>
            <a:r>
              <a:rPr lang="en-US" sz="3600" u="sng" smtClean="0">
                <a:ln w="9525">
                  <a:solidFill>
                    <a:srgbClr val="FF00FF"/>
                  </a:solidFill>
                </a:ln>
                <a:solidFill>
                  <a:schemeClr val="bg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alread</a:t>
            </a:r>
            <a:r>
              <a:rPr lang="en-US" sz="3600" smtClean="0">
                <a:ln w="9525">
                  <a:solidFill>
                    <a:srgbClr val="FF00FF"/>
                  </a:solidFill>
                </a:ln>
                <a:solidFill>
                  <a:schemeClr val="bg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y</a:t>
            </a:r>
            <a:r>
              <a:rPr lang="en-US" sz="3600" u="sng" smtClean="0">
                <a:ln w="9525">
                  <a:solidFill>
                    <a:srgbClr val="FF00FF"/>
                  </a:solidFill>
                </a:ln>
                <a:solidFill>
                  <a:schemeClr val="bg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 dead</a:t>
            </a:r>
            <a:r>
              <a:rPr lang="en-US" sz="3600" smtClean="0">
                <a:ln w="9525">
                  <a:solidFill>
                    <a:srgbClr val="FF00FF"/>
                  </a:solidFill>
                </a:ln>
                <a:solidFill>
                  <a:schemeClr val="bg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 </a:t>
            </a:r>
            <a:r>
              <a:rPr lang="en-US" sz="3600" smtClean="0">
                <a:solidFill>
                  <a:schemeClr val="bg1"/>
                </a:solidFill>
                <a:latin typeface="Comic Sans MS" pitchFamily="66" charset="0"/>
              </a:rPr>
              <a:t>sacrifice?</a:t>
            </a:r>
            <a:endParaRPr lang="en-US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mtClean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mtClean="0">
              <a:solidFill>
                <a:schemeClr val="bg1"/>
              </a:solidFill>
              <a:effectLst>
                <a:glow rad="127000">
                  <a:srgbClr val="00FFFF"/>
                </a:glo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3248" y="4500880"/>
            <a:ext cx="325120" cy="650240"/>
          </a:xfrm>
          <a:prstGeom prst="rect">
            <a:avLst/>
          </a:prstGeom>
          <a:gradFill>
            <a:gsLst>
              <a:gs pos="97000">
                <a:schemeClr val="bg1"/>
              </a:gs>
              <a:gs pos="54000">
                <a:srgbClr val="0070C0"/>
              </a:gs>
              <a:gs pos="7000">
                <a:srgbClr val="FFFF00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442720" y="4500880"/>
            <a:ext cx="4287520" cy="65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Abib 14 Night Season</a:t>
            </a:r>
            <a:endParaRPr lang="en-CA" sz="3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6628" y="4500880"/>
            <a:ext cx="4622800" cy="650240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Abib</a:t>
            </a:r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 14 Light Sea son</a:t>
            </a:r>
            <a:endParaRPr lang="en-CA" sz="32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33866" y="4500880"/>
            <a:ext cx="406400" cy="650240"/>
          </a:xfrm>
          <a:prstGeom prst="rect">
            <a:avLst/>
          </a:prstGeom>
          <a:gradFill>
            <a:gsLst>
              <a:gs pos="6000">
                <a:schemeClr val="bg1"/>
              </a:gs>
              <a:gs pos="54000">
                <a:srgbClr val="0070C0"/>
              </a:gs>
              <a:gs pos="100000">
                <a:srgbClr val="FFFF00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65713" y="3812043"/>
            <a:ext cx="14877" cy="1351413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83809" y="4084320"/>
            <a:ext cx="0" cy="1076960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900954" y="3808730"/>
            <a:ext cx="0" cy="1352550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4" idx="0"/>
          </p:cNvCxnSpPr>
          <p:nvPr/>
        </p:nvCxnSpPr>
        <p:spPr>
          <a:xfrm flipH="1">
            <a:off x="1275808" y="2194201"/>
            <a:ext cx="1274352" cy="2306679"/>
          </a:xfrm>
          <a:prstGeom prst="straightConnector1">
            <a:avLst/>
          </a:prstGeom>
          <a:ln w="57150">
            <a:solidFill>
              <a:srgbClr val="00B05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65200" y="1737001"/>
            <a:ext cx="468376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solidFill>
                  <a:srgbClr val="CC3300"/>
                </a:solidFill>
              </a:rPr>
              <a:t>Evening: </a:t>
            </a:r>
            <a:r>
              <a:rPr lang="en-CA" sz="2400" b="1" i="1" dirty="0" smtClean="0">
                <a:solidFill>
                  <a:srgbClr val="00B050"/>
                </a:solidFill>
                <a:latin typeface="Comic Sans MS" pitchFamily="66" charset="0"/>
              </a:rPr>
              <a:t>ereb, </a:t>
            </a:r>
            <a:r>
              <a:rPr lang="en-CA" sz="2400" dirty="0" smtClean="0">
                <a:solidFill>
                  <a:schemeClr val="bg1"/>
                </a:solidFill>
              </a:rPr>
              <a:t>twilight mixture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74972" y="2329543"/>
            <a:ext cx="8443009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400" b="1" i="1" dirty="0" smtClean="0">
                <a:solidFill>
                  <a:srgbClr val="FF0000"/>
                </a:solidFill>
                <a:latin typeface="Comic Sans MS" pitchFamily="66" charset="0"/>
              </a:rPr>
              <a:t>Passover meal eaten with U/B </a:t>
            </a:r>
            <a:r>
              <a:rPr lang="en-CA" sz="2400" b="1" i="1" dirty="0" smtClean="0">
                <a:solidFill>
                  <a:srgbClr val="9933FF"/>
                </a:solidFill>
                <a:latin typeface="Comic Sans MS" pitchFamily="66" charset="0"/>
              </a:rPr>
              <a:t>“that night” </a:t>
            </a:r>
            <a:r>
              <a:rPr lang="en-CA" sz="2000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CA" sz="2000" dirty="0" err="1" smtClean="0">
                <a:solidFill>
                  <a:schemeClr val="bg1"/>
                </a:solidFill>
                <a:latin typeface="Comic Sans MS" pitchFamily="66" charset="0"/>
              </a:rPr>
              <a:t>Exo</a:t>
            </a:r>
            <a:r>
              <a:rPr lang="en-CA" sz="2000" dirty="0" smtClean="0">
                <a:solidFill>
                  <a:schemeClr val="bg1"/>
                </a:solidFill>
                <a:latin typeface="Comic Sans MS" pitchFamily="66" charset="0"/>
              </a:rPr>
              <a:t> 12:6).</a:t>
            </a:r>
            <a:endParaRPr lang="en-CA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65713" y="1306286"/>
            <a:ext cx="0" cy="2505757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56905" y="860081"/>
            <a:ext cx="8103330" cy="4114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Sunset changes the cycle from </a:t>
            </a:r>
            <a:r>
              <a:rPr lang="en-CA" sz="2800" dirty="0" err="1" smtClean="0">
                <a:solidFill>
                  <a:schemeClr val="bg1"/>
                </a:solidFill>
              </a:rPr>
              <a:t>Abib</a:t>
            </a:r>
            <a:r>
              <a:rPr lang="en-CA" sz="2800" dirty="0" smtClean="0">
                <a:solidFill>
                  <a:schemeClr val="bg1"/>
                </a:solidFill>
              </a:rPr>
              <a:t> 13 to </a:t>
            </a:r>
            <a:r>
              <a:rPr lang="en-CA" sz="2800" dirty="0" err="1" smtClean="0">
                <a:solidFill>
                  <a:schemeClr val="bg1"/>
                </a:solidFill>
              </a:rPr>
              <a:t>Abib</a:t>
            </a:r>
            <a:r>
              <a:rPr lang="en-CA" sz="2800" dirty="0" smtClean="0">
                <a:solidFill>
                  <a:schemeClr val="bg1"/>
                </a:solidFill>
              </a:rPr>
              <a:t> 14</a:t>
            </a:r>
            <a:endParaRPr lang="en-CA" sz="28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807855" y="2786743"/>
            <a:ext cx="659" cy="1714137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716486" y="1577050"/>
            <a:ext cx="5109754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 smtClean="0">
                <a:solidFill>
                  <a:srgbClr val="FF0066"/>
                </a:solidFill>
              </a:rPr>
              <a:t>Sunset, </a:t>
            </a:r>
            <a:r>
              <a:rPr lang="en-CA" sz="2800" dirty="0" smtClean="0">
                <a:solidFill>
                  <a:schemeClr val="bg1"/>
                </a:solidFill>
              </a:rPr>
              <a:t>A New Cycle Starts</a:t>
            </a:r>
            <a:r>
              <a:rPr lang="en-CA" sz="2800" b="1" dirty="0" smtClean="0">
                <a:solidFill>
                  <a:srgbClr val="FF0066"/>
                </a:solidFill>
              </a:rPr>
              <a:t>??</a:t>
            </a:r>
            <a:endParaRPr lang="en-CA" sz="2800" b="1" dirty="0">
              <a:solidFill>
                <a:srgbClr val="FF0066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0911840" y="2057400"/>
            <a:ext cx="0" cy="1751330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093156" y="2870719"/>
            <a:ext cx="7651045" cy="1551939"/>
          </a:xfrm>
          <a:prstGeom prst="rect">
            <a:avLst/>
          </a:prstGeom>
          <a:solidFill>
            <a:srgbClr val="FF00FF"/>
          </a:solidFill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chemeClr val="bg1"/>
                </a:solidFill>
              </a:rPr>
              <a:t>W</a:t>
            </a:r>
            <a:r>
              <a:rPr lang="en-CA" sz="2800" dirty="0" smtClean="0">
                <a:solidFill>
                  <a:schemeClr val="bg1"/>
                </a:solidFill>
              </a:rPr>
              <a:t>as the </a:t>
            </a:r>
            <a:r>
              <a:rPr lang="en-CA" sz="2800" dirty="0">
                <a:solidFill>
                  <a:schemeClr val="bg1"/>
                </a:solidFill>
                <a:effectLst>
                  <a:glow rad="101600">
                    <a:srgbClr val="FFFF00"/>
                  </a:glow>
                </a:effectLst>
              </a:rPr>
              <a:t>A</a:t>
            </a:r>
            <a:r>
              <a:rPr lang="en-CA" sz="2800" dirty="0" smtClean="0">
                <a:solidFill>
                  <a:schemeClr val="bg1"/>
                </a:solidFill>
                <a:effectLst>
                  <a:glow rad="101600">
                    <a:srgbClr val="FFFF00"/>
                  </a:glow>
                </a:effectLst>
              </a:rPr>
              <a:t>ntitype</a:t>
            </a:r>
            <a:r>
              <a:rPr lang="en-CA" sz="2800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 Lamb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already dead </a:t>
            </a:r>
            <a:r>
              <a:rPr lang="en-CA" sz="2800" dirty="0" smtClean="0">
                <a:solidFill>
                  <a:schemeClr val="bg1"/>
                </a:solidFill>
              </a:rPr>
              <a:t>when put on the tree, having been </a:t>
            </a:r>
            <a:r>
              <a:rPr lang="en-CA" sz="2800" b="1" u="sng" dirty="0" smtClean="0">
                <a:solidFill>
                  <a:schemeClr val="bg1"/>
                </a:solidFill>
              </a:rPr>
              <a:t>slain</a:t>
            </a:r>
            <a:r>
              <a:rPr lang="en-CA" sz="2800" dirty="0" smtClean="0">
                <a:solidFill>
                  <a:schemeClr val="bg1"/>
                </a:solidFill>
              </a:rPr>
              <a:t> approximately 21 hours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66FF66"/>
                </a:solidFill>
              </a:rPr>
              <a:t>earlier</a:t>
            </a:r>
            <a:r>
              <a:rPr lang="en-CA" sz="2800" dirty="0" smtClean="0">
                <a:solidFill>
                  <a:schemeClr val="bg1"/>
                </a:solidFill>
              </a:rPr>
              <a:t> according to </a:t>
            </a:r>
            <a:r>
              <a:rPr lang="en-CA" sz="2800" b="1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TRADITION?</a:t>
            </a:r>
            <a:endParaRPr lang="en-CA" sz="2800" b="1" dirty="0">
              <a:solidFill>
                <a:schemeClr val="bg1"/>
              </a:solidFill>
              <a:effectLst>
                <a:glow rad="127000">
                  <a:srgbClr val="00FFFF"/>
                </a:glow>
              </a:effectLst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1492074" y="5018809"/>
            <a:ext cx="950778" cy="349375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442852" y="5347712"/>
            <a:ext cx="7352509" cy="39220"/>
          </a:xfrm>
          <a:prstGeom prst="line">
            <a:avLst/>
          </a:prstGeom>
          <a:ln w="76200">
            <a:solidFill>
              <a:srgbClr val="00B05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8" descr="C:\Users\Rae\Desktop\Art on Desktop\white man clip art\yellow-blue smiley faces\happy face shock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10" y="5221095"/>
            <a:ext cx="1597914" cy="14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:\Users\Rae\Desktop\Art on Desktop\white man clip art\yellow-blue smiley faces\Smiley Decision Questions 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711" y="4907770"/>
            <a:ext cx="1560579" cy="175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2939967" y="5709424"/>
            <a:ext cx="5813998" cy="953997"/>
          </a:xfrm>
          <a:prstGeom prst="wedgeRoundRectCallout">
            <a:avLst>
              <a:gd name="adj1" fmla="val 63248"/>
              <a:gd name="adj2" fmla="val -109327"/>
              <a:gd name="adj3" fmla="val 16667"/>
            </a:avLst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400" dirty="0" smtClean="0">
                <a:solidFill>
                  <a:srgbClr val="0000FF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</a:rPr>
              <a:t>Yahusha died here!</a:t>
            </a:r>
            <a:endParaRPr lang="en-CA" sz="4400" dirty="0">
              <a:solidFill>
                <a:srgbClr val="0000FF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</a:endParaRPr>
          </a:p>
        </p:txBody>
      </p:sp>
      <p:sp>
        <p:nvSpPr>
          <p:cNvPr id="25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757920" y="6428068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bg1"/>
                </a:solidFill>
              </a:rPr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816047" y="4422659"/>
            <a:ext cx="0" cy="970222"/>
          </a:xfrm>
          <a:prstGeom prst="line">
            <a:avLst/>
          </a:prstGeom>
          <a:ln w="76200">
            <a:solidFill>
              <a:schemeClr val="accent1"/>
            </a:solidFill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C:\Users\Rae\Desktop\Art on Desktop\white man clip art\3d white people\ques mark sitting 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203" y="5237416"/>
            <a:ext cx="1342778" cy="154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9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/>
      <p:bldP spid="13" grpId="0"/>
      <p:bldP spid="15" grpId="0"/>
      <p:bldP spid="17" grpId="0"/>
      <p:bldP spid="19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149178" y="173933"/>
            <a:ext cx="11873552" cy="6550926"/>
          </a:xfrm>
          <a:prstGeom prst="rect">
            <a:avLst/>
          </a:prstGeom>
          <a:gradFill flip="none" rotWithShape="1">
            <a:gsLst>
              <a:gs pos="26000">
                <a:schemeClr val="accent2">
                  <a:lumMod val="40000"/>
                  <a:lumOff val="60000"/>
                </a:schemeClr>
              </a:gs>
              <a:gs pos="16000">
                <a:schemeClr val="tx1"/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C00000"/>
                </a:solidFill>
                <a:latin typeface="Comic Sans MS" pitchFamily="66" charset="0"/>
              </a:rPr>
              <a:t>Option #2: Sunset Theory &amp; the Abib </a:t>
            </a:r>
            <a:r>
              <a:rPr lang="en-US" sz="3200" b="1" u="sng" dirty="0" smtClean="0">
                <a:solidFill>
                  <a:schemeClr val="bg1"/>
                </a:solidFill>
                <a:latin typeface="Comic Sans MS" pitchFamily="66" charset="0"/>
              </a:rPr>
              <a:t>15</a:t>
            </a:r>
            <a:r>
              <a:rPr lang="en-US" sz="3200" dirty="0" smtClean="0">
                <a:solidFill>
                  <a:srgbClr val="C00000"/>
                </a:solidFill>
                <a:latin typeface="Comic Sans MS" pitchFamily="66" charset="0"/>
              </a:rPr>
              <a:t> Passover Meal</a:t>
            </a:r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27000">
                    <a:srgbClr val="00FFFF"/>
                  </a:glow>
                </a:effectLst>
                <a:latin typeface="Comic Sans MS" pitchFamily="66" charset="0"/>
              </a:rPr>
              <a:t>		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27000">
                  <a:srgbClr val="00FFFF"/>
                </a:glow>
              </a:effectLst>
              <a:latin typeface="Comic Sans MS" pitchFamily="66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  <a:effectLst>
                <a:glow rad="127000">
                  <a:srgbClr val="00FFFF"/>
                </a:glo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141" y="4500880"/>
            <a:ext cx="325120" cy="650240"/>
          </a:xfrm>
          <a:prstGeom prst="rect">
            <a:avLst/>
          </a:prstGeom>
          <a:gradFill>
            <a:gsLst>
              <a:gs pos="97000">
                <a:schemeClr val="bg1"/>
              </a:gs>
              <a:gs pos="54000">
                <a:srgbClr val="0070C0"/>
              </a:gs>
              <a:gs pos="7000">
                <a:srgbClr val="FFFF00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642613" y="4500880"/>
            <a:ext cx="1786068" cy="65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Abib</a:t>
            </a:r>
            <a:r>
              <a:rPr lang="en-CA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 14 Night</a:t>
            </a:r>
            <a:endParaRPr lang="en-CA" sz="2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1899" y="4500880"/>
            <a:ext cx="4622800" cy="650240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Abib</a:t>
            </a:r>
            <a:r>
              <a:rPr lang="en-CA" sz="32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 14 Light Sea son</a:t>
            </a:r>
            <a:endParaRPr lang="en-CA" sz="32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9528" y="4500880"/>
            <a:ext cx="406400" cy="650240"/>
          </a:xfrm>
          <a:prstGeom prst="rect">
            <a:avLst/>
          </a:prstGeom>
          <a:gradFill>
            <a:gsLst>
              <a:gs pos="6000">
                <a:schemeClr val="bg1"/>
              </a:gs>
              <a:gs pos="54000">
                <a:srgbClr val="0070C0"/>
              </a:gs>
              <a:gs pos="100000">
                <a:srgbClr val="FFFF00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7" name="Straight Connector 6"/>
          <p:cNvCxnSpPr/>
          <p:nvPr/>
        </p:nvCxnSpPr>
        <p:spPr>
          <a:xfrm rot="-120000" flipH="1">
            <a:off x="270093" y="4344620"/>
            <a:ext cx="30348" cy="831536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69080" y="4344620"/>
            <a:ext cx="0" cy="816660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031736" y="701965"/>
            <a:ext cx="4867578" cy="1520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  <a:t>Passover meal is eaten </a:t>
            </a:r>
            <a:br>
              <a:rPr lang="en-CA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</a:br>
            <a:r>
              <a:rPr lang="en-CA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  <a:t>on Abib 15 </a:t>
            </a:r>
            <a:r>
              <a:rPr lang="en-CA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  <a:t>Shabbat</a:t>
            </a:r>
            <a:r>
              <a:rPr lang="en-CA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  <a:t> </a:t>
            </a:r>
            <a:r>
              <a:rPr lang="en-CA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  <a:t>night</a:t>
            </a:r>
            <a:r>
              <a:rPr lang="en-CA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glow rad="127000">
                    <a:srgbClr val="66FF66"/>
                  </a:glow>
                </a:effectLst>
                <a:latin typeface="Comic Sans MS" pitchFamily="66" charset="0"/>
              </a:rPr>
              <a:t> of Unleavened Bread?	 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885" y="5647679"/>
            <a:ext cx="11146236" cy="618189"/>
          </a:xfrm>
          <a:prstGeom prst="rect">
            <a:avLst/>
          </a:prstGeom>
          <a:solidFill>
            <a:schemeClr val="tx1"/>
          </a:solidFill>
          <a:ln w="38100">
            <a:solidFill>
              <a:srgbClr val="008080"/>
            </a:solidFill>
          </a:ln>
          <a:effectLst>
            <a:glow rad="127000">
              <a:srgbClr val="9933FF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A Passover meal placed on Abib </a:t>
            </a:r>
            <a:r>
              <a:rPr lang="en-CA" sz="2800" b="1" u="sng" dirty="0" smtClean="0">
                <a:solidFill>
                  <a:schemeClr val="bg1"/>
                </a:solidFill>
              </a:rPr>
              <a:t>15</a:t>
            </a:r>
            <a:r>
              <a:rPr lang="en-CA" sz="2800" dirty="0" smtClean="0">
                <a:solidFill>
                  <a:schemeClr val="bg1"/>
                </a:solidFill>
              </a:rPr>
              <a:t> is </a:t>
            </a:r>
            <a:r>
              <a:rPr lang="en-CA" sz="28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TOTALLY RIDICULOUS! </a:t>
            </a:r>
            <a:endParaRPr lang="en-CA" sz="2800" dirty="0">
              <a:solidFill>
                <a:schemeClr val="bg1">
                  <a:lumMod val="75000"/>
                  <a:lumOff val="25000"/>
                </a:schemeClr>
              </a:solidFill>
              <a:effectLst>
                <a:glow rad="127000">
                  <a:srgbClr val="00FF99"/>
                </a:glo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94313" y="4260273"/>
            <a:ext cx="0" cy="890847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4738" y="1456028"/>
            <a:ext cx="2285999" cy="2016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600" b="1" dirty="0" smtClean="0">
                <a:solidFill>
                  <a:schemeClr val="bg1"/>
                </a:solidFill>
                <a:effectLst>
                  <a:glow rad="88900">
                    <a:srgbClr val="00FF99"/>
                  </a:glow>
                </a:effectLst>
              </a:rPr>
              <a:t>Antitype Lamb slain </a:t>
            </a:r>
            <a:br>
              <a:rPr lang="en-CA" sz="2600" b="1" dirty="0" smtClean="0">
                <a:solidFill>
                  <a:schemeClr val="bg1"/>
                </a:solidFill>
                <a:effectLst>
                  <a:glow rad="88900">
                    <a:srgbClr val="00FF99"/>
                  </a:glow>
                </a:effectLst>
              </a:rPr>
            </a:br>
            <a:r>
              <a:rPr lang="en-CA" sz="2600" dirty="0" smtClean="0">
                <a:solidFill>
                  <a:schemeClr val="bg1"/>
                </a:solidFill>
              </a:rPr>
              <a:t>at the 9</a:t>
            </a:r>
            <a:r>
              <a:rPr lang="en-CA" sz="2600" baseline="30000" dirty="0" smtClean="0">
                <a:solidFill>
                  <a:schemeClr val="bg1"/>
                </a:solidFill>
              </a:rPr>
              <a:t>th</a:t>
            </a:r>
            <a:r>
              <a:rPr lang="en-CA" sz="2600" dirty="0" smtClean="0">
                <a:solidFill>
                  <a:schemeClr val="bg1"/>
                </a:solidFill>
              </a:rPr>
              <a:t> hour from Dawn </a:t>
            </a:r>
            <a:br>
              <a:rPr lang="en-CA" sz="2600" dirty="0" smtClean="0">
                <a:solidFill>
                  <a:schemeClr val="bg1"/>
                </a:solidFill>
              </a:rPr>
            </a:br>
            <a:r>
              <a:rPr lang="en-CA" sz="2600" dirty="0" smtClean="0">
                <a:solidFill>
                  <a:schemeClr val="bg1"/>
                </a:solidFill>
              </a:rPr>
              <a:t>(3 PM)</a:t>
            </a:r>
            <a:endParaRPr lang="en-CA" sz="26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534699" y="4260273"/>
            <a:ext cx="31173" cy="914711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57262" y="1462232"/>
            <a:ext cx="3264337" cy="2882111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594558" y="4495395"/>
            <a:ext cx="325120" cy="650240"/>
          </a:xfrm>
          <a:prstGeom prst="rect">
            <a:avLst/>
          </a:prstGeom>
          <a:gradFill>
            <a:gsLst>
              <a:gs pos="96000">
                <a:schemeClr val="bg1"/>
              </a:gs>
              <a:gs pos="54000">
                <a:srgbClr val="0070C0"/>
              </a:gs>
              <a:gs pos="4000">
                <a:srgbClr val="FFFF00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Rectangle 16"/>
          <p:cNvSpPr/>
          <p:nvPr/>
        </p:nvSpPr>
        <p:spPr>
          <a:xfrm>
            <a:off x="7923875" y="4487749"/>
            <a:ext cx="3975439" cy="65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/>
              <a:t>Abib </a:t>
            </a:r>
            <a:r>
              <a:rPr lang="en-CA" sz="3200" u="sng" dirty="0" smtClean="0"/>
              <a:t>15</a:t>
            </a:r>
            <a:r>
              <a:rPr lang="en-CA" sz="3200" dirty="0" smtClean="0"/>
              <a:t> </a:t>
            </a:r>
            <a:r>
              <a:rPr lang="en-CA" sz="3200" dirty="0" smtClean="0">
                <a:solidFill>
                  <a:srgbClr val="FF0000"/>
                </a:solidFill>
                <a:effectLst>
                  <a:glow rad="88900">
                    <a:srgbClr val="66FF66"/>
                  </a:glow>
                </a:effectLst>
              </a:rPr>
              <a:t>Shabbat??</a:t>
            </a:r>
            <a:endParaRPr lang="en-CA" sz="3200" dirty="0">
              <a:solidFill>
                <a:srgbClr val="FF0000"/>
              </a:solidFill>
              <a:effectLst>
                <a:glow rad="88900">
                  <a:srgbClr val="66FF66"/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14439" y="969345"/>
            <a:ext cx="5109754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 smtClean="0">
                <a:solidFill>
                  <a:srgbClr val="FF0066"/>
                </a:solidFill>
              </a:rPr>
              <a:t>Sunset, </a:t>
            </a:r>
            <a:r>
              <a:rPr lang="en-CA" sz="2800" dirty="0" smtClean="0">
                <a:solidFill>
                  <a:schemeClr val="bg1"/>
                </a:solidFill>
              </a:rPr>
              <a:t>Starts A New Cycle</a:t>
            </a:r>
            <a:r>
              <a:rPr lang="en-CA" sz="2800" b="1" dirty="0" smtClean="0">
                <a:solidFill>
                  <a:srgbClr val="FF0066"/>
                </a:solidFill>
              </a:rPr>
              <a:t>??</a:t>
            </a:r>
            <a:endParaRPr lang="en-CA" sz="2800" b="1" dirty="0">
              <a:solidFill>
                <a:srgbClr val="FF0066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919167" y="3897745"/>
            <a:ext cx="4707" cy="603135"/>
          </a:xfrm>
          <a:prstGeom prst="straightConnector1">
            <a:avLst/>
          </a:prstGeom>
          <a:ln w="76200">
            <a:tailEnd type="arrow"/>
          </a:ln>
          <a:effectLst>
            <a:glow rad="127000">
              <a:srgbClr val="00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769750" y="6416493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bg1"/>
                </a:solidFill>
              </a:rPr>
              <a:t>46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3" descr="C:\Users\Rae\Desktop\green check mark cle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4" y="2987229"/>
            <a:ext cx="1158144" cy="75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734491" y="2512551"/>
            <a:ext cx="3759822" cy="1747722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rved Down Arrow 17"/>
          <p:cNvSpPr/>
          <p:nvPr/>
        </p:nvSpPr>
        <p:spPr>
          <a:xfrm rot="20843213" flipH="1">
            <a:off x="1601962" y="2782439"/>
            <a:ext cx="5469479" cy="1300425"/>
          </a:xfrm>
          <a:prstGeom prst="curvedDownArrow">
            <a:avLst>
              <a:gd name="adj1" fmla="val 39509"/>
              <a:gd name="adj2" fmla="val 129945"/>
              <a:gd name="adj3" fmla="val 44132"/>
            </a:avLst>
          </a:prstGeom>
          <a:gradFill>
            <a:gsLst>
              <a:gs pos="2000">
                <a:schemeClr val="bg1"/>
              </a:gs>
              <a:gs pos="13000">
                <a:srgbClr val="66FF66"/>
              </a:gs>
              <a:gs pos="80000">
                <a:srgbClr val="FFFF00"/>
              </a:gs>
            </a:gsLst>
            <a:lin ang="0" scaled="0"/>
          </a:gra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52378" y="2386584"/>
            <a:ext cx="5371849" cy="207245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prstClr val="black"/>
                </a:solidFill>
                <a:latin typeface="Comic Sans MS" pitchFamily="66" charset="0"/>
              </a:rPr>
              <a:t>    By </a:t>
            </a:r>
            <a:r>
              <a:rPr lang="en-CA" sz="2800" b="1" dirty="0" smtClean="0">
                <a:ln>
                  <a:solidFill>
                    <a:srgbClr val="CC00CC"/>
                  </a:solidFill>
                </a:ln>
                <a:solidFill>
                  <a:srgbClr val="0000FF"/>
                </a:solidFill>
                <a:effectLst>
                  <a:glow rad="101600">
                    <a:srgbClr val="00FF99"/>
                  </a:glow>
                </a:effectLst>
                <a:latin typeface="Comic Sans MS" pitchFamily="66" charset="0"/>
              </a:rPr>
              <a:t>statute</a:t>
            </a:r>
            <a:r>
              <a:rPr lang="en-CA" sz="2800" dirty="0" smtClean="0">
                <a:solidFill>
                  <a:prstClr val="black"/>
                </a:solidFill>
                <a:latin typeface="Comic Sans MS" pitchFamily="66" charset="0"/>
              </a:rPr>
              <a:t>, Passover Lamb   	remains were to be burnt   </a:t>
            </a:r>
            <a:br>
              <a:rPr lang="en-CA" sz="280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en-CA" sz="2800" dirty="0" smtClean="0">
                <a:solidFill>
                  <a:prstClr val="black"/>
                </a:solidFill>
                <a:latin typeface="Comic Sans MS" pitchFamily="66" charset="0"/>
              </a:rPr>
              <a:t>    </a:t>
            </a:r>
            <a:r>
              <a:rPr lang="en-CA" sz="28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127000">
                    <a:srgbClr val="FF00FF"/>
                  </a:glow>
                </a:effectLst>
                <a:latin typeface="Comic Sans MS" pitchFamily="66" charset="0"/>
              </a:rPr>
              <a:t>before </a:t>
            </a:r>
            <a:r>
              <a:rPr lang="en-CA" sz="28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127000">
                    <a:srgbClr val="FF00FF"/>
                  </a:glow>
                </a:effectLst>
                <a:latin typeface="Comic Sans MS" pitchFamily="66" charset="0"/>
              </a:rPr>
              <a:t>morning of Abib </a:t>
            </a:r>
            <a:r>
              <a:rPr lang="en-CA" sz="28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127000">
                    <a:srgbClr val="FF00FF"/>
                  </a:glow>
                </a:effectLst>
                <a:latin typeface="Comic Sans MS" pitchFamily="66" charset="0"/>
              </a:rPr>
              <a:t>14!?   </a:t>
            </a:r>
            <a:br>
              <a:rPr lang="en-CA" sz="28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127000">
                    <a:srgbClr val="FF00FF"/>
                  </a:glow>
                </a:effectLst>
                <a:latin typeface="Comic Sans MS" pitchFamily="66" charset="0"/>
              </a:rPr>
            </a:br>
            <a:r>
              <a:rPr lang="en-CA" sz="28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127000">
                    <a:srgbClr val="FF00FF"/>
                  </a:glow>
                </a:effectLst>
                <a:latin typeface="Comic Sans MS" pitchFamily="66" charset="0"/>
              </a:rPr>
              <a:t>         </a:t>
            </a:r>
            <a:r>
              <a:rPr lang="en-CA" sz="2400" dirty="0" smtClean="0">
                <a:solidFill>
                  <a:prstClr val="black"/>
                </a:solidFill>
                <a:latin typeface="Comic Sans MS" pitchFamily="66" charset="0"/>
              </a:rPr>
              <a:t>(See </a:t>
            </a:r>
            <a:r>
              <a:rPr lang="en-CA" sz="2400" i="1" dirty="0" err="1" smtClean="0">
                <a:solidFill>
                  <a:srgbClr val="008080"/>
                </a:solidFill>
                <a:latin typeface="Comic Sans MS" pitchFamily="66" charset="0"/>
              </a:rPr>
              <a:t>Exo</a:t>
            </a:r>
            <a:r>
              <a:rPr lang="en-CA" sz="2400" i="1" dirty="0" smtClean="0">
                <a:solidFill>
                  <a:srgbClr val="008080"/>
                </a:solidFill>
                <a:latin typeface="Comic Sans MS" pitchFamily="66" charset="0"/>
              </a:rPr>
              <a:t> 12:6-10.</a:t>
            </a:r>
            <a:r>
              <a:rPr lang="en-CA" sz="2400" dirty="0" smtClean="0">
                <a:solidFill>
                  <a:prstClr val="black"/>
                </a:solidFill>
                <a:latin typeface="Comic Sans MS" pitchFamily="66" charset="0"/>
              </a:rPr>
              <a:t>)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2202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  <p:bldP spid="16" grpId="0" animBg="1"/>
      <p:bldP spid="17" grpId="0" animBg="1"/>
      <p:bldP spid="19" grpId="0"/>
      <p:bldP spid="18" grpId="0" animBg="1"/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00FFFF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1629" y="600635"/>
            <a:ext cx="11172371" cy="5596965"/>
          </a:xfrm>
          <a:blipFill>
            <a:blip r:embed="rId3"/>
            <a:tile tx="0" ty="0" sx="100000" sy="100000" flip="none" algn="tl"/>
          </a:blip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  <a:sp3d extrusionH="57150">
              <a:bevelT w="38100" h="38100"/>
            </a:sp3d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With the varied </a:t>
            </a:r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Sunset Theory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 options we have just examined, </a:t>
            </a:r>
            <a:r>
              <a:rPr lang="en-US" sz="36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omic Sans MS" pitchFamily="66" charset="0"/>
              </a:rPr>
              <a:t>how can 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Yahuah’s</a:t>
            </a:r>
            <a:r>
              <a:rPr lang="en-U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  <a:t>Statutes </a:t>
            </a:r>
            <a:b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  <a:t>declare 2 separate dates of</a:t>
            </a:r>
            <a:b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Abib 14 &amp; 15 </a:t>
            </a:r>
            <a: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  <a:t>- for the Passover meal celebration? </a:t>
            </a:r>
            <a:b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  <a:t>What has happened to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Yahuah’s</a:t>
            </a:r>
            <a: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90500">
                    <a:srgbClr val="FFFF00"/>
                  </a:glow>
                </a:effectLst>
                <a:latin typeface="Comic Sans MS" pitchFamily="66" charset="0"/>
              </a:rPr>
              <a:t>separation? </a:t>
            </a:r>
            <a:r>
              <a:rPr lang="en-US" sz="3600" dirty="0" smtClean="0">
                <a:solidFill>
                  <a:srgbClr val="FFC000"/>
                </a:solidFill>
                <a:latin typeface="Comic Sans MS" pitchFamily="66" charset="0"/>
              </a:rPr>
              <a:t/>
            </a:r>
            <a:br>
              <a:rPr lang="en-US" sz="3600" dirty="0" smtClean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en-US" sz="3600" dirty="0" smtClean="0">
                <a:solidFill>
                  <a:srgbClr val="FFC000"/>
                </a:solidFill>
                <a:latin typeface="Comic Sans MS" pitchFamily="66" charset="0"/>
              </a:rPr>
              <a:t> </a:t>
            </a:r>
            <a:br>
              <a:rPr lang="en-US" sz="3600" dirty="0" smtClean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  <a:t>Has </a:t>
            </a:r>
            <a:r>
              <a:rPr lang="en-US" sz="3600" b="1" u="sng" dirty="0" smtClean="0">
                <a:solidFill>
                  <a:schemeClr val="bg1"/>
                </a:solidFill>
                <a:latin typeface="Comic Sans MS" pitchFamily="66" charset="0"/>
              </a:rPr>
              <a:t>MAN</a:t>
            </a:r>
            <a: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b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Arial Black" pitchFamily="34" charset="0"/>
              </a:rPr>
              <a:t>THROUGH TRADITION, (tried to)</a:t>
            </a:r>
            <a:br>
              <a:rPr lang="en-US" sz="3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sz="3600" dirty="0" smtClean="0">
                <a:solidFill>
                  <a:srgbClr val="9933FF"/>
                </a:solidFill>
                <a:latin typeface="Comic Sans MS" pitchFamily="66" charset="0"/>
              </a:rPr>
              <a:t>COMBINE 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YAHUAH’S</a:t>
            </a:r>
            <a:r>
              <a:rPr lang="en-US" sz="3600" dirty="0" smtClean="0">
                <a:solidFill>
                  <a:srgbClr val="9933FF"/>
                </a:solidFill>
                <a:latin typeface="Comic Sans MS" pitchFamily="66" charset="0"/>
              </a:rPr>
              <a:t> TWO FESTIVALS????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>
                <a:solidFill>
                  <a:schemeClr val="tx1"/>
                </a:solidFill>
              </a:rPr>
              <a:t>47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00FFFF"/>
            </a:gs>
            <a:gs pos="100000">
              <a:srgbClr val="9933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4205" y="205451"/>
            <a:ext cx="11172371" cy="6400800"/>
          </a:xfrm>
          <a:blipFill>
            <a:blip r:embed="rId3"/>
            <a:tile tx="0" ty="0" sx="100000" sy="100000" flip="none" algn="tl"/>
          </a:blipFill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>
            <a:noAutofit/>
            <a:sp3d extrusionH="57150">
              <a:bevelT w="38100" h="38100"/>
            </a:sp3d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0000FF"/>
                </a:solidFill>
              </a:rPr>
              <a:t>Yahuah</a:t>
            </a:r>
            <a:r>
              <a:rPr lang="en-US" sz="3200" dirty="0" smtClean="0">
                <a:solidFill>
                  <a:srgbClr val="008080"/>
                </a:solidFill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</a:rPr>
              <a:t>never</a:t>
            </a:r>
            <a:r>
              <a:rPr lang="en-US" sz="3200" dirty="0" smtClean="0">
                <a:solidFill>
                  <a:schemeClr val="bg1"/>
                </a:solidFill>
              </a:rPr>
              <a:t> intended the Passover meal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to be observed on Abib 15! </a:t>
            </a:r>
            <a:endParaRPr lang="en-US" sz="3200" dirty="0" smtClean="0">
              <a:solidFill>
                <a:srgbClr val="00808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Exodus 12:6</a:t>
            </a:r>
            <a:r>
              <a:rPr lang="en-US" sz="2400" dirty="0" smtClean="0">
                <a:solidFill>
                  <a:srgbClr val="008080"/>
                </a:solidFill>
                <a:latin typeface="Georgia" panose="02040502050405020303" pitchFamily="18" charset="0"/>
              </a:rPr>
              <a:t/>
            </a:r>
            <a:br>
              <a:rPr lang="en-US" sz="2400" dirty="0" smtClean="0">
                <a:solidFill>
                  <a:srgbClr val="008080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 </a:t>
            </a:r>
            <a:r>
              <a:rPr lang="en-US" sz="32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And </a:t>
            </a:r>
            <a:r>
              <a:rPr lang="en-US" sz="3200" dirty="0">
                <a:solidFill>
                  <a:srgbClr val="CC3300"/>
                </a:solidFill>
                <a:latin typeface="Georgia" panose="02040502050405020303" pitchFamily="18" charset="0"/>
              </a:rPr>
              <a:t>it shall be kept by you till the </a:t>
            </a:r>
            <a:r>
              <a:rPr lang="en-US" sz="3200" b="1" i="1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fourteenth</a:t>
            </a:r>
            <a:r>
              <a:rPr lang="en-US" sz="3200" dirty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smtClean="0">
                <a:solidFill>
                  <a:srgbClr val="CC3300"/>
                </a:solidFill>
                <a:latin typeface="Georgia" panose="02040502050405020303" pitchFamily="18" charset="0"/>
              </a:rPr>
              <a:t/>
            </a:r>
            <a:br>
              <a:rPr lang="en-US" sz="32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3200" dirty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   </a:t>
            </a:r>
            <a:r>
              <a:rPr lang="en-US" sz="3200" u="sng" dirty="0" smtClean="0">
                <a:solidFill>
                  <a:srgbClr val="CC3300"/>
                </a:solidFill>
                <a:latin typeface="Georgia" panose="02040502050405020303" pitchFamily="18" charset="0"/>
              </a:rPr>
              <a:t>of </a:t>
            </a:r>
            <a:r>
              <a:rPr lang="en-US" sz="3200" u="sng" dirty="0">
                <a:solidFill>
                  <a:srgbClr val="CC3300"/>
                </a:solidFill>
                <a:latin typeface="Georgia" panose="02040502050405020303" pitchFamily="18" charset="0"/>
              </a:rPr>
              <a:t>this month</a:t>
            </a:r>
            <a:r>
              <a:rPr lang="en-US" sz="3200" dirty="0">
                <a:solidFill>
                  <a:srgbClr val="CC3300"/>
                </a:solidFill>
                <a:latin typeface="Georgia" panose="02040502050405020303" pitchFamily="18" charset="0"/>
              </a:rPr>
              <a:t> …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spcBef>
                <a:spcPts val="865"/>
              </a:spcBef>
              <a:buNone/>
            </a:pPr>
            <a:r>
              <a:rPr lang="en-US" sz="3200" dirty="0">
                <a:solidFill>
                  <a:srgbClr val="008080"/>
                </a:solidFill>
                <a:latin typeface="Georgia" panose="02040502050405020303" pitchFamily="18" charset="0"/>
              </a:rPr>
              <a:t>Exodus </a:t>
            </a:r>
            <a:r>
              <a:rPr lang="en-US" sz="32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12:8  </a:t>
            </a:r>
            <a:r>
              <a:rPr lang="en-US" sz="1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[Remember the eating of u/b.]</a:t>
            </a:r>
            <a:r>
              <a:rPr lang="en-US" sz="3200" dirty="0" smtClean="0">
                <a:solidFill>
                  <a:srgbClr val="008080"/>
                </a:solidFill>
                <a:latin typeface="Georgia" panose="02040502050405020303" pitchFamily="18" charset="0"/>
              </a:rPr>
              <a:t/>
            </a:r>
            <a:br>
              <a:rPr lang="en-US" sz="3200" dirty="0" smtClean="0">
                <a:solidFill>
                  <a:srgbClr val="008080"/>
                </a:solidFill>
                <a:latin typeface="Georgia" panose="02040502050405020303" pitchFamily="18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And </a:t>
            </a:r>
            <a:r>
              <a:rPr lang="en-US" sz="3200" dirty="0">
                <a:solidFill>
                  <a:srgbClr val="CC3300"/>
                </a:solidFill>
                <a:latin typeface="Georgia" panose="02040502050405020303" pitchFamily="18" charset="0"/>
              </a:rPr>
              <a:t>they shall eat the flesh </a:t>
            </a:r>
            <a:r>
              <a:rPr lang="en-US" sz="3200" b="1" i="1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in this night </a:t>
            </a:r>
            <a:r>
              <a:rPr lang="en-US" sz="3200" dirty="0">
                <a:solidFill>
                  <a:srgbClr val="CC3300"/>
                </a:solidFill>
                <a:latin typeface="Georgia" panose="02040502050405020303" pitchFamily="18" charset="0"/>
              </a:rPr>
              <a:t>roast with fire, </a:t>
            </a:r>
            <a:r>
              <a:rPr lang="en-US" sz="32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</a:t>
            </a:r>
            <a:br>
              <a:rPr lang="en-US" sz="32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en-US" sz="32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     and </a:t>
            </a:r>
            <a:r>
              <a:rPr lang="en-US" sz="3200" u="sng" dirty="0">
                <a:solidFill>
                  <a:srgbClr val="CC3300"/>
                </a:solidFill>
                <a:latin typeface="Georgia" panose="02040502050405020303" pitchFamily="18" charset="0"/>
              </a:rPr>
              <a:t>the</a:t>
            </a:r>
            <a:r>
              <a:rPr lang="en-US" sz="3200" dirty="0">
                <a:solidFill>
                  <a:srgbClr val="CC3300"/>
                </a:solidFill>
                <a:latin typeface="Georgia" panose="02040502050405020303" pitchFamily="18" charset="0"/>
              </a:rPr>
              <a:t>y</a:t>
            </a:r>
            <a:r>
              <a:rPr lang="en-US" sz="3200" u="sng" dirty="0">
                <a:solidFill>
                  <a:srgbClr val="CC3300"/>
                </a:solidFill>
                <a:latin typeface="Georgia" panose="02040502050405020303" pitchFamily="18" charset="0"/>
              </a:rPr>
              <a:t> shall </a:t>
            </a:r>
            <a:r>
              <a:rPr lang="en-US" sz="3200" u="sng" dirty="0" smtClean="0">
                <a:solidFill>
                  <a:srgbClr val="CC3300"/>
                </a:solidFill>
                <a:latin typeface="Georgia" panose="02040502050405020303" pitchFamily="18" charset="0"/>
              </a:rPr>
              <a:t>eat</a:t>
            </a:r>
            <a:r>
              <a:rPr lang="en-US" sz="32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u="sng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unleavened</a:t>
            </a:r>
            <a:r>
              <a:rPr lang="en-US" sz="3200" dirty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r>
              <a:rPr lang="en-US" sz="3200" i="1" dirty="0">
                <a:solidFill>
                  <a:srgbClr val="7F7F7F"/>
                </a:solidFill>
                <a:latin typeface="Georgia" panose="02040502050405020303" pitchFamily="18" charset="0"/>
              </a:rPr>
              <a:t>bread</a:t>
            </a:r>
            <a:r>
              <a:rPr lang="en-US" sz="3200" dirty="0">
                <a:solidFill>
                  <a:srgbClr val="CC3300"/>
                </a:solidFill>
                <a:latin typeface="Georgia" panose="02040502050405020303" pitchFamily="18" charset="0"/>
              </a:rPr>
              <a:t> with bitter herbs</a:t>
            </a:r>
            <a:r>
              <a:rPr lang="en-US" sz="3200" dirty="0" smtClean="0">
                <a:solidFill>
                  <a:srgbClr val="CC3300"/>
                </a:solidFill>
                <a:latin typeface="Georgia" panose="02040502050405020303" pitchFamily="18" charset="0"/>
              </a:rPr>
              <a:t>.</a:t>
            </a:r>
            <a:br>
              <a:rPr lang="en-US" sz="3200" dirty="0" smtClean="0">
                <a:solidFill>
                  <a:srgbClr val="CC3300"/>
                </a:solidFill>
                <a:latin typeface="Georgia" panose="02040502050405020303" pitchFamily="18" charset="0"/>
              </a:rPr>
            </a:br>
            <a:endParaRPr lang="en-US" sz="1400" dirty="0" smtClean="0">
              <a:solidFill>
                <a:srgbClr val="CC3300"/>
              </a:solidFill>
              <a:latin typeface="Georgia" panose="02040502050405020303" pitchFamily="18" charset="0"/>
            </a:endParaRPr>
          </a:p>
          <a:p>
            <a:pPr marL="0" lvl="0" indent="0" algn="ctr">
              <a:spcBef>
                <a:spcPts val="865"/>
              </a:spcBef>
              <a:buNone/>
            </a:pPr>
            <a:r>
              <a:rPr lang="en-US" sz="3200" dirty="0">
                <a:solidFill>
                  <a:schemeClr val="bg1"/>
                </a:solidFill>
              </a:rPr>
              <a:t>Next, how about a look at the </a:t>
            </a:r>
            <a:r>
              <a:rPr lang="en-US" sz="3200" b="1" i="1" u="sng" dirty="0">
                <a:solidFill>
                  <a:srgbClr val="FF0000"/>
                </a:solidFill>
              </a:rPr>
              <a:t>carna</a:t>
            </a:r>
            <a:r>
              <a:rPr lang="en-US" sz="3200" b="1" i="1" dirty="0">
                <a:solidFill>
                  <a:srgbClr val="FF0000"/>
                </a:solidFill>
              </a:rPr>
              <a:t>g</a:t>
            </a:r>
            <a:r>
              <a:rPr lang="en-US" sz="3200" b="1" i="1" u="sng" dirty="0">
                <a:solidFill>
                  <a:srgbClr val="FF0000"/>
                </a:solidFill>
              </a:rPr>
              <a:t>e</a:t>
            </a:r>
            <a:r>
              <a:rPr lang="en-US" sz="3200" dirty="0">
                <a:solidFill>
                  <a:schemeClr val="bg1"/>
                </a:solidFill>
              </a:rPr>
              <a:t> to 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Yahuah’s</a:t>
            </a:r>
            <a:r>
              <a:rPr lang="en-US" sz="3200" dirty="0" smtClean="0">
                <a:solidFill>
                  <a:schemeClr val="bg1"/>
                </a:solidFill>
              </a:rPr>
              <a:t> statutes </a:t>
            </a:r>
            <a:r>
              <a:rPr lang="en-US" sz="3200" dirty="0">
                <a:solidFill>
                  <a:schemeClr val="bg1"/>
                </a:solidFill>
              </a:rPr>
              <a:t>that is caused by 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observing </a:t>
            </a:r>
            <a:r>
              <a:rPr lang="en-US" sz="3200" dirty="0">
                <a:solidFill>
                  <a:schemeClr val="bg1"/>
                </a:solidFill>
              </a:rPr>
              <a:t>the </a:t>
            </a:r>
            <a:r>
              <a:rPr lang="en-US" sz="3200" dirty="0" smtClean="0">
                <a:solidFill>
                  <a:schemeClr val="bg1"/>
                </a:solidFill>
              </a:rPr>
              <a:t>Passover day meal </a:t>
            </a:r>
            <a:r>
              <a:rPr lang="en-US" sz="3200" dirty="0">
                <a:solidFill>
                  <a:schemeClr val="bg1"/>
                </a:solidFill>
              </a:rPr>
              <a:t>on 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Abib </a:t>
            </a:r>
            <a:r>
              <a:rPr lang="en-US" sz="3200" dirty="0">
                <a:solidFill>
                  <a:schemeClr val="bg1"/>
                </a:solidFill>
              </a:rPr>
              <a:t>15, according </a:t>
            </a:r>
            <a:r>
              <a:rPr lang="en-US" sz="3200" dirty="0" smtClean="0">
                <a:solidFill>
                  <a:schemeClr val="bg1"/>
                </a:solidFill>
              </a:rPr>
              <a:t>to </a:t>
            </a:r>
            <a:r>
              <a:rPr lang="en-US" sz="3200" b="1" dirty="0">
                <a:solidFill>
                  <a:srgbClr val="C00000"/>
                </a:solidFill>
              </a:rPr>
              <a:t>Sunset Theory?  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518400" y="2032000"/>
            <a:ext cx="114300" cy="1595735"/>
          </a:xfrm>
          <a:prstGeom prst="straightConnector1">
            <a:avLst/>
          </a:prstGeom>
          <a:ln w="76200">
            <a:solidFill>
              <a:srgbClr val="0000FF"/>
            </a:solidFill>
            <a:headEnd type="triangle" w="med" len="med"/>
            <a:tailEnd type="triangle" w="med" len="med"/>
          </a:ln>
          <a:effectLst>
            <a:glow rad="101600">
              <a:srgbClr val="66FF66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>
                <a:solidFill>
                  <a:schemeClr val="tx1"/>
                </a:solidFill>
              </a:rPr>
              <a:t>48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10" descr="C:\Users\Rae\Desktop\Art on Desktop\white man clip art\yellow-blue smiley faces\question face yellow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563" y="4569222"/>
            <a:ext cx="2100149" cy="167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9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00FFFF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1"/>
          <p:cNvSpPr>
            <a:spLocks noGrp="1"/>
          </p:cNvSpPr>
          <p:nvPr>
            <p:ph idx="1"/>
          </p:nvPr>
        </p:nvSpPr>
        <p:spPr>
          <a:xfrm>
            <a:off x="175850" y="221208"/>
            <a:ext cx="11846257" cy="6466113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This is the examination of both Festivals to see if </a:t>
            </a:r>
            <a:r>
              <a:rPr lang="en-US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Sunset Theory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can accomplish fulfilling </a:t>
            </a:r>
            <a:r>
              <a:rPr lang="en-US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8 cycles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of eating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unleavened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bread </a:t>
            </a:r>
            <a:r>
              <a:rPr lang="en-US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as </a:t>
            </a:r>
            <a:r>
              <a:rPr lang="en-US" u="sng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it is </a:t>
            </a:r>
            <a:r>
              <a:rPr lang="en-US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written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en-US" dirty="0" smtClean="0">
                <a:solidFill>
                  <a:srgbClr val="00B050"/>
                </a:solidFill>
                <a:latin typeface="Calibri" panose="020F0502020204030204" pitchFamily="34" charset="0"/>
              </a:rPr>
              <a:t>Exodus 12:18.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585124"/>
              </p:ext>
            </p:extLst>
          </p:nvPr>
        </p:nvGraphicFramePr>
        <p:xfrm>
          <a:off x="642248" y="3890924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167743"/>
              </p:ext>
            </p:extLst>
          </p:nvPr>
        </p:nvGraphicFramePr>
        <p:xfrm>
          <a:off x="2013852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807428"/>
              </p:ext>
            </p:extLst>
          </p:nvPr>
        </p:nvGraphicFramePr>
        <p:xfrm>
          <a:off x="3407225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932231"/>
              </p:ext>
            </p:extLst>
          </p:nvPr>
        </p:nvGraphicFramePr>
        <p:xfrm>
          <a:off x="4833257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576416"/>
              </p:ext>
            </p:extLst>
          </p:nvPr>
        </p:nvGraphicFramePr>
        <p:xfrm>
          <a:off x="6237515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755538"/>
              </p:ext>
            </p:extLst>
          </p:nvPr>
        </p:nvGraphicFramePr>
        <p:xfrm>
          <a:off x="7636415" y="3890922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385592"/>
              </p:ext>
            </p:extLst>
          </p:nvPr>
        </p:nvGraphicFramePr>
        <p:xfrm>
          <a:off x="9014432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>
                        <a:effectLst>
                          <a:glow rad="127000">
                            <a:srgbClr val="00FFFF"/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>
                        <a:effectLst>
                          <a:glow rad="127000">
                            <a:srgbClr val="00FFFF"/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8786"/>
              </p:ext>
            </p:extLst>
          </p:nvPr>
        </p:nvGraphicFramePr>
        <p:xfrm>
          <a:off x="10431605" y="3890922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7" name="Straight Connector 56"/>
          <p:cNvCxnSpPr/>
          <p:nvPr/>
        </p:nvCxnSpPr>
        <p:spPr>
          <a:xfrm>
            <a:off x="2024748" y="4288982"/>
            <a:ext cx="9579423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ight Brace 57"/>
          <p:cNvSpPr/>
          <p:nvPr/>
        </p:nvSpPr>
        <p:spPr>
          <a:xfrm rot="16200000">
            <a:off x="1070286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Right Brace 58"/>
          <p:cNvSpPr/>
          <p:nvPr/>
        </p:nvSpPr>
        <p:spPr>
          <a:xfrm rot="16200000">
            <a:off x="2437650" y="3173949"/>
            <a:ext cx="310235" cy="1136038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Right Brace 59"/>
          <p:cNvSpPr/>
          <p:nvPr/>
        </p:nvSpPr>
        <p:spPr>
          <a:xfrm rot="16200000">
            <a:off x="3831178" y="3178032"/>
            <a:ext cx="302075" cy="1136036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Right Brace 60"/>
          <p:cNvSpPr/>
          <p:nvPr/>
        </p:nvSpPr>
        <p:spPr>
          <a:xfrm rot="16200000">
            <a:off x="5272173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Right Brace 61"/>
          <p:cNvSpPr/>
          <p:nvPr/>
        </p:nvSpPr>
        <p:spPr>
          <a:xfrm rot="16200000">
            <a:off x="6665544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Right Brace 62"/>
          <p:cNvSpPr/>
          <p:nvPr/>
        </p:nvSpPr>
        <p:spPr>
          <a:xfrm rot="16200000">
            <a:off x="8058915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Right Brace 63"/>
          <p:cNvSpPr/>
          <p:nvPr/>
        </p:nvSpPr>
        <p:spPr>
          <a:xfrm rot="16200000">
            <a:off x="9435879" y="3178032"/>
            <a:ext cx="302075" cy="1136036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Right Brace 64"/>
          <p:cNvSpPr/>
          <p:nvPr/>
        </p:nvSpPr>
        <p:spPr>
          <a:xfrm rot="16200000">
            <a:off x="10863347" y="3178033"/>
            <a:ext cx="302075" cy="1136033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Rectangle 65"/>
          <p:cNvSpPr/>
          <p:nvPr/>
        </p:nvSpPr>
        <p:spPr>
          <a:xfrm>
            <a:off x="39621" y="2808512"/>
            <a:ext cx="1560576" cy="7946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Cycle </a:t>
            </a:r>
            <a:r>
              <a:rPr lang="en-CA" sz="2800" b="1" dirty="0" smtClean="0">
                <a:solidFill>
                  <a:srgbClr val="FF0000"/>
                </a:solidFill>
                <a:effectLst>
                  <a:glow rad="127000">
                    <a:srgbClr val="66FF66"/>
                  </a:glow>
                </a:effectLst>
              </a:rPr>
              <a:t>0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 err="1" smtClean="0">
                <a:solidFill>
                  <a:srgbClr val="00B050"/>
                </a:solidFill>
              </a:rPr>
              <a:t>Abib</a:t>
            </a:r>
            <a:r>
              <a:rPr lang="en-CA" sz="2800" dirty="0" smtClean="0">
                <a:solidFill>
                  <a:srgbClr val="00B050"/>
                </a:solidFill>
              </a:rPr>
              <a:t> 14</a:t>
            </a:r>
            <a:endParaRPr lang="en-CA" sz="2800" dirty="0"/>
          </a:p>
        </p:txBody>
      </p:sp>
      <p:sp>
        <p:nvSpPr>
          <p:cNvPr id="67" name="Rectangle 66"/>
          <p:cNvSpPr/>
          <p:nvPr/>
        </p:nvSpPr>
        <p:spPr>
          <a:xfrm>
            <a:off x="11142695" y="2752953"/>
            <a:ext cx="879412" cy="4805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2800" dirty="0" smtClean="0">
                <a:solidFill>
                  <a:schemeClr val="bg1"/>
                </a:solidFill>
              </a:rPr>
              <a:t>= </a:t>
            </a:r>
            <a:r>
              <a:rPr lang="en-CA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CA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glow rad="406400">
                    <a:srgbClr val="FFFF00"/>
                  </a:glow>
                </a:effectLst>
              </a:rPr>
              <a:t>7</a:t>
            </a:r>
            <a:endParaRPr lang="en-CA" sz="3600" b="1" dirty="0">
              <a:ln>
                <a:solidFill>
                  <a:sysClr val="windowText" lastClr="000000"/>
                </a:solidFill>
              </a:ln>
              <a:solidFill>
                <a:srgbClr val="CC00CC"/>
              </a:solidFill>
              <a:effectLst>
                <a:glow rad="406400">
                  <a:srgbClr val="FFFF00"/>
                </a:glow>
              </a:effectLst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2097311" y="1970362"/>
            <a:ext cx="385726" cy="1926726"/>
          </a:xfrm>
          <a:prstGeom prst="straightConnector1">
            <a:avLst/>
          </a:prstGeom>
          <a:ln w="57150">
            <a:solidFill>
              <a:srgbClr val="002060"/>
            </a:solidFill>
            <a:headEnd type="oval" w="med" len="med"/>
            <a:tailEnd type="triangle" w="med" len="med"/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1759705" y="2752756"/>
            <a:ext cx="581787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800" dirty="0"/>
          </a:p>
        </p:txBody>
      </p:sp>
      <p:sp>
        <p:nvSpPr>
          <p:cNvPr id="70" name="Rectangle 69"/>
          <p:cNvSpPr/>
          <p:nvPr/>
        </p:nvSpPr>
        <p:spPr>
          <a:xfrm>
            <a:off x="2286376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1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15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664671" y="280552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2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16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134247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3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17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506108" y="279437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4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18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899479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5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19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9280525" y="280552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6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20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0707993" y="2745288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CA" sz="800" dirty="0" smtClean="0"/>
          </a:p>
          <a:p>
            <a:pPr algn="ctr"/>
            <a:r>
              <a:rPr lang="en-CA" sz="2800" b="1" dirty="0" smtClean="0">
                <a:solidFill>
                  <a:schemeClr val="bg1"/>
                </a:solidFill>
                <a:effectLst>
                  <a:glow rad="101600">
                    <a:srgbClr val="FF0000"/>
                  </a:glow>
                </a:effectLst>
              </a:rPr>
              <a:t>7</a:t>
            </a:r>
            <a:endParaRPr lang="en-CA" sz="2800" b="1" dirty="0">
              <a:solidFill>
                <a:schemeClr val="bg1"/>
              </a:solidFill>
              <a:effectLst>
                <a:glow rad="101600">
                  <a:srgbClr val="FF0000"/>
                </a:glow>
              </a:effectLst>
            </a:endParaRPr>
          </a:p>
          <a:p>
            <a:pPr algn="ctr"/>
            <a:r>
              <a:rPr lang="en-CA" sz="2800" dirty="0" smtClean="0">
                <a:solidFill>
                  <a:srgbClr val="9933FF"/>
                </a:solidFill>
              </a:rPr>
              <a:t>21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483037" y="2107580"/>
            <a:ext cx="9599235" cy="5464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2800" i="1" dirty="0" err="1" smtClean="0">
                <a:solidFill>
                  <a:srgbClr val="00B050"/>
                </a:solidFill>
              </a:rPr>
              <a:t>Exo</a:t>
            </a:r>
            <a:r>
              <a:rPr lang="en-CA" sz="2800" i="1" dirty="0" smtClean="0">
                <a:solidFill>
                  <a:srgbClr val="00B050"/>
                </a:solidFill>
              </a:rPr>
              <a:t> 12:18 </a:t>
            </a:r>
            <a:r>
              <a:rPr lang="en-CA" sz="2800" dirty="0" smtClean="0">
                <a:solidFill>
                  <a:srgbClr val="002060"/>
                </a:solidFill>
              </a:rPr>
              <a:t>– </a:t>
            </a:r>
            <a:r>
              <a:rPr lang="en-CA" sz="2800" b="1" dirty="0" smtClean="0">
                <a:solidFill>
                  <a:srgbClr val="002060"/>
                </a:solidFill>
                <a:effectLst>
                  <a:glow rad="127000">
                    <a:srgbClr val="66FF66"/>
                  </a:glow>
                </a:effectLst>
              </a:rPr>
              <a:t>until</a:t>
            </a:r>
            <a:r>
              <a:rPr lang="en-CA" sz="2800" dirty="0" smtClean="0">
                <a:solidFill>
                  <a:srgbClr val="002060"/>
                </a:solidFill>
              </a:rPr>
              <a:t> 21</a:t>
            </a:r>
            <a:r>
              <a:rPr lang="en-CA" sz="2800" baseline="30000" dirty="0" smtClean="0">
                <a:solidFill>
                  <a:srgbClr val="002060"/>
                </a:solidFill>
              </a:rPr>
              <a:t>st</a:t>
            </a:r>
            <a:r>
              <a:rPr lang="en-CA" sz="2800" dirty="0" smtClean="0">
                <a:solidFill>
                  <a:srgbClr val="002060"/>
                </a:solidFill>
              </a:rPr>
              <a:t> day of the month, </a:t>
            </a:r>
            <a:r>
              <a:rPr lang="en-CA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glow rad="127000">
                    <a:srgbClr val="66FF66"/>
                  </a:glow>
                </a:effectLst>
              </a:rPr>
              <a:t>IN THE EVENING!</a:t>
            </a:r>
            <a:endParaRPr lang="en-CA" b="1" dirty="0">
              <a:ln>
                <a:solidFill>
                  <a:sysClr val="windowText" lastClr="000000"/>
                </a:solidFill>
              </a:ln>
              <a:effectLst>
                <a:glow rad="127000">
                  <a:srgbClr val="66FF66"/>
                </a:glow>
              </a:effectLst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10455345" y="2653990"/>
            <a:ext cx="339036" cy="1132919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243069" y="4430487"/>
            <a:ext cx="10141814" cy="21227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</a:rPr>
              <a:t>On Abib 14, there is no u/b eaten! </a:t>
            </a:r>
            <a:r>
              <a:rPr lang="en-CA" sz="2800" b="1" dirty="0" smtClean="0">
                <a:solidFill>
                  <a:srgbClr val="C00000"/>
                </a:solidFill>
              </a:rPr>
              <a:t>7 Cycles only, </a:t>
            </a:r>
            <a:r>
              <a:rPr lang="en-CA" sz="2800" dirty="0" smtClean="0">
                <a:solidFill>
                  <a:srgbClr val="002060"/>
                </a:solidFill>
              </a:rPr>
              <a:t>of eating unleavened bread is </a:t>
            </a:r>
            <a:r>
              <a:rPr lang="en-CA" sz="2800" b="1" dirty="0" smtClean="0">
                <a:solidFill>
                  <a:srgbClr val="002060"/>
                </a:solidFill>
              </a:rPr>
              <a:t>NOT</a:t>
            </a:r>
            <a:r>
              <a:rPr lang="en-CA" sz="2800" dirty="0" smtClean="0">
                <a:solidFill>
                  <a:srgbClr val="002060"/>
                </a:solidFill>
              </a:rPr>
              <a:t> </a:t>
            </a:r>
            <a:r>
              <a:rPr lang="en-CA" sz="2800" b="1" dirty="0" smtClean="0">
                <a:solidFill>
                  <a:srgbClr val="0000FF"/>
                </a:solidFill>
              </a:rPr>
              <a:t>Yahuah’s</a:t>
            </a:r>
            <a:r>
              <a:rPr lang="en-CA" sz="2800" dirty="0" smtClean="0">
                <a:solidFill>
                  <a:srgbClr val="002060"/>
                </a:solidFill>
              </a:rPr>
              <a:t> required </a:t>
            </a:r>
            <a:r>
              <a:rPr lang="en-CA" sz="2800" b="1" dirty="0" smtClean="0">
                <a:solidFill>
                  <a:srgbClr val="002060"/>
                </a:solidFill>
                <a:effectLst>
                  <a:glow rad="127000">
                    <a:srgbClr val="00FFFF"/>
                  </a:glow>
                </a:effectLst>
              </a:rPr>
              <a:t>8</a:t>
            </a:r>
            <a:r>
              <a:rPr lang="en-CA" sz="2800" dirty="0" smtClean="0">
                <a:solidFill>
                  <a:srgbClr val="002060"/>
                </a:solidFill>
              </a:rPr>
              <a:t> cycles of </a:t>
            </a:r>
            <a:br>
              <a:rPr lang="en-CA" sz="2800" dirty="0" smtClean="0">
                <a:solidFill>
                  <a:srgbClr val="002060"/>
                </a:solidFill>
              </a:rPr>
            </a:br>
            <a:r>
              <a:rPr lang="en-CA" sz="2800" dirty="0" smtClean="0">
                <a:solidFill>
                  <a:srgbClr val="002060"/>
                </a:solidFill>
              </a:rPr>
              <a:t>eating unleavened bread for the </a:t>
            </a:r>
            <a:r>
              <a:rPr lang="en-CA" sz="2800" b="1" u="sng" dirty="0" smtClean="0">
                <a:solidFill>
                  <a:srgbClr val="002060"/>
                </a:solidFill>
              </a:rPr>
              <a:t>full</a:t>
            </a:r>
            <a:r>
              <a:rPr lang="en-CA" sz="2800" dirty="0" smtClean="0">
                <a:solidFill>
                  <a:srgbClr val="002060"/>
                </a:solidFill>
              </a:rPr>
              <a:t> Passover Festival. </a:t>
            </a:r>
            <a:br>
              <a:rPr lang="en-CA" sz="2800" dirty="0" smtClean="0">
                <a:solidFill>
                  <a:srgbClr val="002060"/>
                </a:solidFill>
              </a:rPr>
            </a:br>
            <a:r>
              <a:rPr lang="en-CA" sz="2800" dirty="0" smtClean="0">
                <a:solidFill>
                  <a:srgbClr val="002060"/>
                </a:solidFill>
              </a:rPr>
              <a:t>The </a:t>
            </a:r>
            <a:r>
              <a:rPr lang="en-CA" sz="2800" b="1" dirty="0" smtClean="0">
                <a:solidFill>
                  <a:srgbClr val="002060"/>
                </a:solidFill>
                <a:effectLst>
                  <a:glow rad="127000">
                    <a:srgbClr val="00FF99"/>
                  </a:glow>
                </a:effectLst>
              </a:rPr>
              <a:t>abominable</a:t>
            </a:r>
            <a:r>
              <a:rPr lang="en-CA" sz="2800" dirty="0" smtClean="0">
                <a:solidFill>
                  <a:srgbClr val="002060"/>
                </a:solidFill>
                <a:effectLst>
                  <a:glow rad="127000">
                    <a:srgbClr val="00FF99"/>
                  </a:glow>
                </a:effectLst>
              </a:rPr>
              <a:t> </a:t>
            </a:r>
            <a:r>
              <a:rPr lang="en-CA" sz="2800" b="1" dirty="0" smtClean="0">
                <a:solidFill>
                  <a:srgbClr val="002060"/>
                </a:solidFill>
                <a:effectLst>
                  <a:glow rad="127000">
                    <a:srgbClr val="00FF99"/>
                  </a:glow>
                </a:effectLst>
              </a:rPr>
              <a:t>sunset</a:t>
            </a:r>
            <a:r>
              <a:rPr lang="en-CA" sz="2800" dirty="0" smtClean="0">
                <a:solidFill>
                  <a:srgbClr val="002060"/>
                </a:solidFill>
                <a:effectLst>
                  <a:glow rad="127000">
                    <a:srgbClr val="00FF99"/>
                  </a:glow>
                </a:effectLst>
              </a:rPr>
              <a:t> </a:t>
            </a:r>
            <a:r>
              <a:rPr lang="en-CA" sz="2800" dirty="0" smtClean="0">
                <a:solidFill>
                  <a:srgbClr val="002060"/>
                </a:solidFill>
              </a:rPr>
              <a:t>system </a:t>
            </a:r>
            <a:r>
              <a:rPr lang="en-CA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only allows </a:t>
            </a:r>
            <a:r>
              <a:rPr lang="en-CA" sz="2800" b="1" dirty="0" smtClean="0">
                <a:solidFill>
                  <a:srgbClr val="002060"/>
                </a:solidFill>
                <a:effectLst>
                  <a:glow rad="127000">
                    <a:srgbClr val="00FF99"/>
                  </a:glow>
                </a:effectLst>
              </a:rPr>
              <a:t>7</a:t>
            </a:r>
            <a:r>
              <a:rPr lang="en-CA" sz="2800" dirty="0" smtClean="0">
                <a:solidFill>
                  <a:srgbClr val="002060"/>
                </a:solidFill>
              </a:rPr>
              <a:t> cycles for eating unleavened bread!  </a:t>
            </a:r>
            <a:r>
              <a:rPr lang="en-CA" sz="2800" dirty="0" smtClean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ANOTHER SUNSET FAILURE!  </a:t>
            </a:r>
            <a:endParaRPr lang="en-CA" sz="2800" b="1" dirty="0">
              <a:solidFill>
                <a:schemeClr val="bg1"/>
              </a:solidFill>
              <a:effectLst>
                <a:glow rad="127000">
                  <a:srgbClr val="FFFF00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80" name="Explosion 1 79"/>
          <p:cNvSpPr/>
          <p:nvPr/>
        </p:nvSpPr>
        <p:spPr>
          <a:xfrm rot="872535">
            <a:off x="10575717" y="5433908"/>
            <a:ext cx="1330590" cy="1128544"/>
          </a:xfrm>
          <a:prstGeom prst="irregularSeal1">
            <a:avLst/>
          </a:prstGeom>
          <a:solidFill>
            <a:srgbClr val="FFFF00"/>
          </a:solidFill>
          <a:ln w="762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2284690" y="1335362"/>
            <a:ext cx="8729694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Passover eaten on Abib </a:t>
            </a:r>
            <a:r>
              <a:rPr lang="en-CA" sz="2800" dirty="0" smtClean="0">
                <a:solidFill>
                  <a:schemeClr val="bg1"/>
                </a:solidFill>
              </a:rPr>
              <a:t>15</a:t>
            </a:r>
            <a:r>
              <a:rPr lang="en-C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night.  </a:t>
            </a:r>
            <a:r>
              <a:rPr lang="en-CA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{</a:t>
            </a:r>
            <a:r>
              <a:rPr lang="en-CA" sz="2800" b="1" u="sng" dirty="0">
                <a:solidFill>
                  <a:schemeClr val="bg1">
                    <a:lumMod val="75000"/>
                    <a:lumOff val="25000"/>
                  </a:schemeClr>
                </a:solidFill>
              </a:rPr>
              <a:t>NO SCRIPTURE</a:t>
            </a:r>
            <a:r>
              <a:rPr lang="en-CA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!}</a:t>
            </a:r>
            <a:endParaRPr lang="en-CA" sz="2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rot="60000" flipH="1" flipV="1">
            <a:off x="1759710" y="3454400"/>
            <a:ext cx="22743" cy="834582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380999" y="1066800"/>
            <a:ext cx="1716312" cy="158719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Sunset</a:t>
            </a:r>
            <a:r>
              <a:rPr lang="en-CA" sz="2400" dirty="0" smtClean="0">
                <a:solidFill>
                  <a:schemeClr val="bg1"/>
                </a:solidFill>
              </a:rPr>
              <a:t> changes Abib 14, </a:t>
            </a:r>
            <a:br>
              <a:rPr lang="en-CA" sz="2400" dirty="0" smtClean="0">
                <a:solidFill>
                  <a:schemeClr val="bg1"/>
                </a:solidFill>
              </a:rPr>
            </a:br>
            <a:r>
              <a:rPr lang="en-CA" sz="2400" b="1" dirty="0" smtClean="0">
                <a:solidFill>
                  <a:srgbClr val="FF0000"/>
                </a:solidFill>
              </a:rPr>
              <a:t>to the 15</a:t>
            </a:r>
            <a:r>
              <a:rPr lang="en-CA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CA" sz="2400" b="1" dirty="0" smtClean="0">
                <a:solidFill>
                  <a:srgbClr val="FF0000"/>
                </a:solidFill>
              </a:rPr>
              <a:t>.</a:t>
            </a:r>
            <a:endParaRPr lang="en-CA" sz="2400" b="1" dirty="0">
              <a:solidFill>
                <a:srgbClr val="FF0000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1759705" y="2653990"/>
            <a:ext cx="0" cy="800410"/>
          </a:xfrm>
          <a:prstGeom prst="straightConnector1">
            <a:avLst/>
          </a:prstGeom>
          <a:ln w="57150">
            <a:solidFill>
              <a:schemeClr val="bg1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10154935" y="3454265"/>
            <a:ext cx="1418" cy="834717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10618947" y="4408711"/>
            <a:ext cx="1220790" cy="9144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6000" dirty="0" smtClean="0">
                <a:solidFill>
                  <a:srgbClr val="66FF66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</a:rPr>
              <a:t>??</a:t>
            </a:r>
            <a:endParaRPr lang="en-CA" sz="6000" dirty="0">
              <a:solidFill>
                <a:srgbClr val="66FF66"/>
              </a:solidFill>
              <a:effectLst>
                <a:glow rad="127000">
                  <a:schemeClr val="accent6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87" name="Oval 86"/>
          <p:cNvSpPr/>
          <p:nvPr/>
        </p:nvSpPr>
        <p:spPr>
          <a:xfrm>
            <a:off x="10775908" y="5501745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dirty="0" smtClean="0">
                <a:solidFill>
                  <a:schemeClr val="bg1"/>
                </a:solidFill>
                <a:effectLst>
                  <a:glow rad="127000">
                    <a:srgbClr val="00FF99"/>
                  </a:glow>
                </a:effectLst>
              </a:rPr>
              <a:t>7</a:t>
            </a:r>
            <a:endParaRPr lang="en-CA" sz="4000" dirty="0">
              <a:solidFill>
                <a:schemeClr val="bg1"/>
              </a:solidFill>
              <a:effectLst>
                <a:glow rad="127000">
                  <a:srgbClr val="00FF99"/>
                </a:glow>
              </a:effectLst>
            </a:endParaRPr>
          </a:p>
        </p:txBody>
      </p:sp>
      <p:sp>
        <p:nvSpPr>
          <p:cNvPr id="88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781325" y="6381768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bg1"/>
                </a:solidFill>
              </a:rPr>
              <a:t>49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250"/>
                            </p:stCondLst>
                            <p:childTnLst>
                              <p:par>
                                <p:cTn id="18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8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7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1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7000"/>
                            </p:stCondLst>
                            <p:childTnLst>
                              <p:par>
                                <p:cTn id="2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7" grpId="1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9" grpId="0"/>
      <p:bldP spid="80" grpId="0" animBg="1"/>
      <p:bldP spid="81" grpId="0"/>
      <p:bldP spid="83" grpId="0" animBg="1"/>
      <p:bldP spid="86" grpId="0" animBg="1"/>
      <p:bldP spid="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0291588"/>
              </p:ext>
            </p:extLst>
          </p:nvPr>
        </p:nvGraphicFramePr>
        <p:xfrm>
          <a:off x="162235" y="969104"/>
          <a:ext cx="11501274" cy="5442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20308" y="6425800"/>
            <a:ext cx="2743200" cy="365125"/>
          </a:xfrm>
        </p:spPr>
        <p:txBody>
          <a:bodyPr/>
          <a:lstStyle/>
          <a:p>
            <a:fld id="{79D454C9-693C-4B68-AEF7-F33F1BD73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9308" y="657268"/>
            <a:ext cx="3362640" cy="19750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dirty="0" smtClean="0"/>
              <a:t>Passover: </a:t>
            </a:r>
            <a:r>
              <a:rPr lang="en-US" sz="2200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  <a:t>14</a:t>
            </a:r>
            <a:r>
              <a:rPr lang="en-US" sz="2200" baseline="30000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  <a:t>th</a:t>
            </a:r>
            <a:r>
              <a:rPr lang="en-US" sz="2200" dirty="0" smtClean="0"/>
              <a:t> day. </a:t>
            </a:r>
          </a:p>
          <a:p>
            <a:pPr algn="ctr"/>
            <a:r>
              <a:rPr lang="en-US" sz="2200" dirty="0" smtClean="0"/>
              <a:t>15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day: 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ULB Sabbath</a:t>
            </a:r>
          </a:p>
          <a:p>
            <a:pPr algn="ctr"/>
            <a:r>
              <a:rPr lang="en-US" sz="2200" dirty="0" smtClean="0"/>
              <a:t>21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day:  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ULB Sabbath</a:t>
            </a:r>
          </a:p>
          <a:p>
            <a:pPr algn="ctr"/>
            <a:r>
              <a:rPr lang="en-US" sz="2200" dirty="0" smtClean="0"/>
              <a:t>Eat ULB 7 days.  </a:t>
            </a:r>
            <a:r>
              <a:rPr lang="en-US" sz="2200" b="1" u="sng" dirty="0" smtClean="0">
                <a:solidFill>
                  <a:srgbClr val="002060"/>
                </a:solidFill>
              </a:rPr>
              <a:t>Count</a:t>
            </a:r>
            <a:r>
              <a:rPr lang="en-US" sz="2200" dirty="0" smtClean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2200" b="1" dirty="0" smtClean="0">
                <a:solidFill>
                  <a:srgbClr val="002060"/>
                </a:solidFill>
              </a:rPr>
              <a:t>15-16-17-18-19-20-21!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672" y="410828"/>
            <a:ext cx="4601486" cy="12258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dirty="0" smtClean="0"/>
              <a:t>Unleavened Bread Festival for 7 days.  Eat unleavened bread </a:t>
            </a:r>
            <a:r>
              <a:rPr lang="en-US" sz="2200" b="1" u="sng" dirty="0" smtClean="0">
                <a:solidFill>
                  <a:schemeClr val="accent6">
                    <a:lumMod val="50000"/>
                  </a:schemeClr>
                </a:solidFill>
              </a:rPr>
              <a:t>for 7 da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</a:rPr>
              <a:t>y</a:t>
            </a:r>
            <a:r>
              <a:rPr lang="en-US" sz="2200" b="1" u="sng" dirty="0" smtClean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en-US" sz="2200" b="1" u="sng" dirty="0" smtClean="0">
                <a:solidFill>
                  <a:schemeClr val="accent6">
                    <a:lumMod val="50000"/>
                  </a:schemeClr>
                </a:solidFill>
              </a:rPr>
              <a:t>Count is 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</a:rPr>
              <a:t>g</a:t>
            </a:r>
            <a:r>
              <a:rPr lang="en-US" sz="2200" b="1" u="sng" dirty="0" smtClean="0">
                <a:solidFill>
                  <a:schemeClr val="accent6">
                    <a:lumMod val="50000"/>
                  </a:schemeClr>
                </a:solidFill>
              </a:rPr>
              <a:t>iven for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en-US" sz="2200" dirty="0" smtClean="0"/>
              <a:t> 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</a:rPr>
              <a:t> days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479" y="4022023"/>
            <a:ext cx="3539612" cy="27241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dirty="0" smtClean="0"/>
              <a:t>Eat unleavened </a:t>
            </a:r>
            <a:br>
              <a:rPr lang="en-US" sz="2200" dirty="0" smtClean="0"/>
            </a:br>
            <a:r>
              <a:rPr lang="en-US" sz="2200" dirty="0" smtClean="0"/>
              <a:t>bread for 7 days.</a:t>
            </a:r>
          </a:p>
          <a:p>
            <a:pPr algn="ctr"/>
            <a:r>
              <a:rPr lang="en-US" sz="2200" dirty="0" smtClean="0"/>
              <a:t>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day &amp; 7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day</a:t>
            </a:r>
            <a:br>
              <a:rPr lang="en-US" sz="2200" dirty="0" smtClean="0"/>
            </a:br>
            <a:r>
              <a:rPr lang="en-US" sz="2200" dirty="0" smtClean="0"/>
              <a:t> are holy convocations.</a:t>
            </a:r>
          </a:p>
          <a:p>
            <a:pPr algn="ctr"/>
            <a:r>
              <a:rPr lang="en-US" sz="2200" b="1" u="sng" dirty="0" smtClean="0">
                <a:solidFill>
                  <a:schemeClr val="accent2">
                    <a:lumMod val="75000"/>
                  </a:schemeClr>
                </a:solidFill>
              </a:rPr>
              <a:t>Count</a:t>
            </a:r>
            <a:r>
              <a:rPr lang="en-US" sz="2200" dirty="0" smtClean="0"/>
              <a:t> the days for eating unleavened bread:  </a:t>
            </a:r>
            <a:br>
              <a:rPr lang="en-US" sz="2200" dirty="0" smtClean="0"/>
            </a:b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15-16-17-18-19-20-21!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56322" y="4596745"/>
            <a:ext cx="4844443" cy="2147649"/>
          </a:xfrm>
          <a:prstGeom prst="snip2DiagRect">
            <a:avLst>
              <a:gd name="adj1" fmla="val 0"/>
              <a:gd name="adj2" fmla="val 17210"/>
            </a:avLst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sz="2200" dirty="0" smtClean="0"/>
              <a:t>Passover Sacrifice:  </a:t>
            </a:r>
            <a:r>
              <a:rPr lang="en-US" sz="2200" b="1" dirty="0" smtClean="0">
                <a:effectLst>
                  <a:glow rad="127000">
                    <a:srgbClr val="FFFF00"/>
                  </a:glow>
                </a:effectLst>
              </a:rPr>
              <a:t>14</a:t>
            </a:r>
            <a:r>
              <a:rPr lang="en-US" sz="2200" b="1" baseline="30000" dirty="0" smtClean="0">
                <a:effectLst>
                  <a:glow rad="127000">
                    <a:srgbClr val="FFFF00"/>
                  </a:glow>
                </a:effectLst>
              </a:rPr>
              <a:t>th</a:t>
            </a:r>
            <a:r>
              <a:rPr lang="en-US" sz="2200" dirty="0" smtClean="0"/>
              <a:t> day at even.</a:t>
            </a:r>
          </a:p>
          <a:p>
            <a:r>
              <a:rPr lang="en-US" sz="2200" dirty="0" smtClean="0"/>
              <a:t>Eat unleavened bread </a:t>
            </a:r>
            <a:r>
              <a:rPr lang="en-US" sz="2200" b="1" u="sng" dirty="0" smtClean="0">
                <a:solidFill>
                  <a:srgbClr val="C00000"/>
                </a:solidFill>
              </a:rPr>
              <a:t>that ni</a:t>
            </a:r>
            <a:r>
              <a:rPr lang="en-US" sz="2200" b="1" dirty="0" smtClean="0">
                <a:solidFill>
                  <a:srgbClr val="C00000"/>
                </a:solidFill>
              </a:rPr>
              <a:t>g</a:t>
            </a:r>
            <a:r>
              <a:rPr lang="en-US" sz="2200" b="1" u="sng" dirty="0" smtClean="0">
                <a:solidFill>
                  <a:srgbClr val="C00000"/>
                </a:solidFill>
              </a:rPr>
              <a:t>ht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</a:rPr>
              <a:t>until the 21</a:t>
            </a:r>
            <a:r>
              <a:rPr lang="en-US" sz="2200" b="1" baseline="30000" dirty="0" smtClean="0">
                <a:solidFill>
                  <a:srgbClr val="C00000"/>
                </a:solidFill>
              </a:rPr>
              <a:t>st</a:t>
            </a:r>
            <a:r>
              <a:rPr lang="en-US" sz="2200" b="1" dirty="0" smtClean="0">
                <a:solidFill>
                  <a:srgbClr val="C00000"/>
                </a:solidFill>
              </a:rPr>
              <a:t> day</a:t>
            </a:r>
            <a:r>
              <a:rPr lang="en-US" sz="2200" dirty="0" smtClean="0"/>
              <a:t> of the month at evening.</a:t>
            </a:r>
          </a:p>
          <a:p>
            <a:r>
              <a:rPr lang="en-US" sz="2200" b="1" u="sng" dirty="0" smtClean="0">
                <a:solidFill>
                  <a:srgbClr val="C00000"/>
                </a:solidFill>
              </a:rPr>
              <a:t>Count</a:t>
            </a:r>
            <a:r>
              <a:rPr lang="en-US" sz="2200" dirty="0" smtClean="0"/>
              <a:t> the days for eating unleavened bread:  </a:t>
            </a:r>
            <a:r>
              <a:rPr lang="en-US" sz="2200" b="1" dirty="0" smtClean="0">
                <a:solidFill>
                  <a:srgbClr val="C00000"/>
                </a:solidFill>
              </a:rPr>
              <a:t>14-15-16-17-18-19-20-21!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876382" y="649416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z="1600" smtClean="0">
                <a:solidFill>
                  <a:schemeClr val="tx1"/>
                </a:solidFill>
              </a:rPr>
              <a:pPr/>
              <a:t>5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47521" y="-226488"/>
            <a:ext cx="6724435" cy="1076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Summary of Scriptures</a:t>
            </a:r>
            <a:endParaRPr lang="en-US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00FFFF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1"/>
          <p:cNvSpPr>
            <a:spLocks noGrp="1"/>
          </p:cNvSpPr>
          <p:nvPr>
            <p:ph idx="1"/>
          </p:nvPr>
        </p:nvSpPr>
        <p:spPr>
          <a:xfrm>
            <a:off x="167310" y="231792"/>
            <a:ext cx="11846257" cy="6466113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   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This </a:t>
            </a:r>
            <a:r>
              <a:rPr lang="en-US" b="1" u="sng" dirty="0" smtClean="0">
                <a:solidFill>
                  <a:srgbClr val="C00000"/>
                </a:solidFill>
                <a:latin typeface="Calibri" panose="020F0502020204030204" pitchFamily="34" charset="0"/>
              </a:rPr>
              <a:t>MALICIOUS PROBLEM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IMPOSED UPON US, MUST BE IDENTIFIED!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585124"/>
              </p:ext>
            </p:extLst>
          </p:nvPr>
        </p:nvGraphicFramePr>
        <p:xfrm>
          <a:off x="642248" y="3890924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" name="Right Brace 57"/>
          <p:cNvSpPr/>
          <p:nvPr/>
        </p:nvSpPr>
        <p:spPr>
          <a:xfrm rot="16200000">
            <a:off x="1070286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Rectangle 65"/>
          <p:cNvSpPr/>
          <p:nvPr/>
        </p:nvSpPr>
        <p:spPr>
          <a:xfrm>
            <a:off x="39621" y="2808512"/>
            <a:ext cx="1560576" cy="79466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Cycle </a:t>
            </a:r>
            <a:r>
              <a:rPr lang="en-CA" sz="2800" b="1" dirty="0" smtClean="0">
                <a:solidFill>
                  <a:srgbClr val="FF0000"/>
                </a:solidFill>
              </a:rPr>
              <a:t>0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 err="1" smtClean="0">
                <a:solidFill>
                  <a:srgbClr val="00B050"/>
                </a:solidFill>
              </a:rPr>
              <a:t>Abib</a:t>
            </a:r>
            <a:r>
              <a:rPr lang="en-CA" sz="2800" dirty="0" smtClean="0">
                <a:solidFill>
                  <a:srgbClr val="00B050"/>
                </a:solidFill>
              </a:rPr>
              <a:t> 14</a:t>
            </a:r>
            <a:endParaRPr lang="en-CA" sz="2800" dirty="0"/>
          </a:p>
        </p:txBody>
      </p:sp>
      <p:sp>
        <p:nvSpPr>
          <p:cNvPr id="69" name="Rectangle 68"/>
          <p:cNvSpPr/>
          <p:nvPr/>
        </p:nvSpPr>
        <p:spPr>
          <a:xfrm>
            <a:off x="1759705" y="2752756"/>
            <a:ext cx="581787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800" dirty="0"/>
          </a:p>
        </p:txBody>
      </p:sp>
      <p:sp>
        <p:nvSpPr>
          <p:cNvPr id="79" name="Rectangle 78"/>
          <p:cNvSpPr/>
          <p:nvPr/>
        </p:nvSpPr>
        <p:spPr>
          <a:xfrm>
            <a:off x="243069" y="4430487"/>
            <a:ext cx="10141814" cy="21227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800" b="1" dirty="0">
              <a:solidFill>
                <a:schemeClr val="bg1"/>
              </a:solidFill>
              <a:effectLst>
                <a:glow rad="127000">
                  <a:srgbClr val="FFFF00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814921" y="1018651"/>
            <a:ext cx="9010221" cy="25414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en-CA" sz="3600" dirty="0" smtClean="0">
                <a:solidFill>
                  <a:srgbClr val="002060"/>
                </a:solidFill>
              </a:rPr>
              <a:t>By default of </a:t>
            </a:r>
            <a:r>
              <a:rPr lang="en-CA" sz="3600" u="sng" dirty="0" smtClean="0">
                <a:solidFill>
                  <a:srgbClr val="002060"/>
                </a:solidFill>
              </a:rPr>
              <a:t>Abib 14 sunset</a:t>
            </a:r>
            <a:r>
              <a:rPr lang="en-CA" sz="3600" dirty="0" smtClean="0">
                <a:solidFill>
                  <a:srgbClr val="002060"/>
                </a:solidFill>
              </a:rPr>
              <a:t> changing the Passover meal to Abib </a:t>
            </a:r>
            <a:r>
              <a:rPr lang="en-CA" sz="3600" u="sng" dirty="0" smtClean="0">
                <a:solidFill>
                  <a:srgbClr val="FF0066"/>
                </a:solidFill>
              </a:rPr>
              <a:t>15</a:t>
            </a:r>
            <a:r>
              <a:rPr lang="en-CA" sz="3600" dirty="0" smtClean="0">
                <a:solidFill>
                  <a:srgbClr val="FF0066"/>
                </a:solidFill>
              </a:rPr>
              <a:t> Shabbat night,(?) </a:t>
            </a:r>
            <a:r>
              <a:rPr lang="en-CA" sz="3600" dirty="0" smtClean="0">
                <a:solidFill>
                  <a:srgbClr val="002060"/>
                </a:solidFill>
              </a:rPr>
              <a:t>there is </a:t>
            </a:r>
            <a:r>
              <a:rPr lang="en-CA" sz="3600" u="sng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ZERO</a:t>
            </a:r>
            <a:r>
              <a:rPr lang="en-CA" sz="3600" dirty="0" smtClean="0">
                <a:solidFill>
                  <a:srgbClr val="002060"/>
                </a:solidFill>
              </a:rPr>
              <a:t> </a:t>
            </a:r>
            <a:r>
              <a:rPr lang="en-CA" sz="3600" u="sng" dirty="0" smtClean="0">
                <a:solidFill>
                  <a:srgbClr val="002060"/>
                </a:solidFill>
              </a:rPr>
              <a:t>unleavened bread eaten on Abib 14</a:t>
            </a:r>
            <a:r>
              <a:rPr lang="en-CA" sz="3600" dirty="0" smtClean="0">
                <a:solidFill>
                  <a:srgbClr val="002060"/>
                </a:solidFill>
              </a:rPr>
              <a:t>!   </a:t>
            </a:r>
            <a:r>
              <a:rPr lang="en-CA" sz="3600" i="1" dirty="0" err="1" smtClean="0">
                <a:solidFill>
                  <a:srgbClr val="008080"/>
                </a:solidFill>
                <a:latin typeface="Georgia" panose="02040502050405020303" pitchFamily="18" charset="0"/>
              </a:rPr>
              <a:t>Exo</a:t>
            </a:r>
            <a:r>
              <a:rPr lang="en-CA" sz="36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 12:18????</a:t>
            </a:r>
            <a:endParaRPr lang="en-CA" sz="3600" i="1" dirty="0">
              <a:solidFill>
                <a:srgbClr val="008080"/>
              </a:solidFill>
              <a:latin typeface="Georgia" panose="02040502050405020303" pitchFamily="18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rot="60000" flipH="1" flipV="1">
            <a:off x="1759710" y="3454400"/>
            <a:ext cx="22743" cy="834582"/>
          </a:xfrm>
          <a:prstGeom prst="lin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380999" y="1066800"/>
            <a:ext cx="1716312" cy="158719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27000">
                    <a:srgbClr val="FFFF00"/>
                  </a:glow>
                </a:effectLst>
              </a:rPr>
              <a:t>Sunset</a:t>
            </a:r>
            <a:r>
              <a:rPr lang="en-CA" sz="2400" dirty="0" smtClean="0">
                <a:solidFill>
                  <a:schemeClr val="bg1"/>
                </a:solidFill>
              </a:rPr>
              <a:t> changes Abib 14, </a:t>
            </a:r>
            <a:br>
              <a:rPr lang="en-CA" sz="2400" dirty="0" smtClean="0">
                <a:solidFill>
                  <a:schemeClr val="bg1"/>
                </a:solidFill>
              </a:rPr>
            </a:br>
            <a:r>
              <a:rPr lang="en-CA" sz="2400" b="1" dirty="0" smtClean="0">
                <a:solidFill>
                  <a:srgbClr val="FF0000"/>
                </a:solidFill>
              </a:rPr>
              <a:t>to the 15</a:t>
            </a:r>
            <a:r>
              <a:rPr lang="en-CA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CA" sz="2400" b="1" dirty="0" smtClean="0">
                <a:solidFill>
                  <a:srgbClr val="FF0000"/>
                </a:solidFill>
              </a:rPr>
              <a:t>.</a:t>
            </a:r>
            <a:endParaRPr lang="en-CA" sz="2400" b="1" dirty="0">
              <a:solidFill>
                <a:srgbClr val="FF0000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1759705" y="2653990"/>
            <a:ext cx="0" cy="80041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8577148" y="3197926"/>
            <a:ext cx="1220790" cy="9144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6000" dirty="0" smtClean="0">
                <a:solidFill>
                  <a:srgbClr val="66FF66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</a:rPr>
              <a:t>??</a:t>
            </a:r>
            <a:endParaRPr lang="en-CA" sz="6000" dirty="0">
              <a:solidFill>
                <a:srgbClr val="66FF66"/>
              </a:solidFill>
              <a:effectLst>
                <a:glow rad="127000">
                  <a:schemeClr val="accent6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88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679526" y="6368989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>
                <a:solidFill>
                  <a:schemeClr val="bg1"/>
                </a:solidFill>
              </a:rPr>
              <a:t>50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392137" y="4010086"/>
            <a:ext cx="9151687" cy="25414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en-CA" sz="3600" dirty="0" smtClean="0">
                <a:solidFill>
                  <a:srgbClr val="002060"/>
                </a:solidFill>
              </a:rPr>
              <a:t>The </a:t>
            </a:r>
            <a:r>
              <a:rPr lang="en-CA" sz="3600" b="1" u="sng" dirty="0" smtClean="0">
                <a:solidFill>
                  <a:srgbClr val="C00000"/>
                </a:solidFill>
                <a:effectLst>
                  <a:glow rad="114300">
                    <a:srgbClr val="00FF99"/>
                  </a:glow>
                </a:effectLst>
              </a:rPr>
              <a:t>ABOMINABLE SUNSET PROBLEM</a:t>
            </a:r>
            <a:br>
              <a:rPr lang="en-CA" sz="3600" b="1" u="sng" dirty="0" smtClean="0">
                <a:solidFill>
                  <a:srgbClr val="C00000"/>
                </a:solidFill>
                <a:effectLst>
                  <a:glow rad="114300">
                    <a:srgbClr val="00FF99"/>
                  </a:glow>
                </a:effectLst>
              </a:rPr>
            </a:br>
            <a:r>
              <a:rPr lang="en-CA" sz="3600" b="1" dirty="0" smtClean="0">
                <a:solidFill>
                  <a:srgbClr val="C00000"/>
                </a:solidFill>
                <a:effectLst>
                  <a:glow rad="114300">
                    <a:srgbClr val="00FF99"/>
                  </a:glow>
                </a:effectLst>
              </a:rPr>
              <a:t> </a:t>
            </a:r>
            <a:r>
              <a:rPr lang="en-CA" sz="3600" dirty="0" smtClean="0">
                <a:solidFill>
                  <a:srgbClr val="002060"/>
                </a:solidFill>
              </a:rPr>
              <a:t>exposes itself right here with the sunset</a:t>
            </a:r>
            <a:br>
              <a:rPr lang="en-CA" sz="3600" dirty="0" smtClean="0">
                <a:solidFill>
                  <a:srgbClr val="002060"/>
                </a:solidFill>
              </a:rPr>
            </a:br>
            <a:r>
              <a:rPr lang="en-CA" sz="3600" dirty="0" smtClean="0">
                <a:solidFill>
                  <a:srgbClr val="002060"/>
                </a:solidFill>
              </a:rPr>
              <a:t> attempting to change the 24 hour cycle</a:t>
            </a:r>
            <a:br>
              <a:rPr lang="en-CA" sz="3600" dirty="0" smtClean="0">
                <a:solidFill>
                  <a:srgbClr val="002060"/>
                </a:solidFill>
              </a:rPr>
            </a:br>
            <a:r>
              <a:rPr lang="en-CA" sz="3600" dirty="0" smtClean="0">
                <a:solidFill>
                  <a:srgbClr val="002060"/>
                </a:solidFill>
              </a:rPr>
              <a:t> according to </a:t>
            </a:r>
            <a:r>
              <a:rPr lang="en-CA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Sunset Theory!</a:t>
            </a:r>
            <a:endParaRPr lang="en-CA" sz="36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47827" y="4430487"/>
            <a:ext cx="2878078" cy="2256679"/>
          </a:xfrm>
          <a:prstGeom prst="wedgeRoundRectCallout">
            <a:avLst>
              <a:gd name="adj1" fmla="val 91"/>
              <a:gd name="adj2" fmla="val -70101"/>
              <a:gd name="adj3" fmla="val 16667"/>
            </a:avLst>
          </a:prstGeom>
          <a:solidFill>
            <a:srgbClr val="FF99FF"/>
          </a:solidFill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i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Exo</a:t>
            </a:r>
            <a:r>
              <a:rPr lang="en-CA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12:6-10 </a:t>
            </a:r>
            <a:r>
              <a:rPr lang="en-CA" sz="2800" b="1" dirty="0" smtClean="0">
                <a:solidFill>
                  <a:srgbClr val="002060"/>
                </a:solidFill>
              </a:rPr>
              <a:t>&amp; </a:t>
            </a:r>
            <a:r>
              <a:rPr lang="en-CA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Deut 16:1-8 </a:t>
            </a:r>
            <a:r>
              <a:rPr lang="en-CA" sz="2800" dirty="0" smtClean="0">
                <a:solidFill>
                  <a:srgbClr val="002060"/>
                </a:solidFill>
              </a:rPr>
              <a:t>are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</a:rPr>
              <a:t>DESTROYED</a:t>
            </a:r>
            <a:r>
              <a:rPr lang="en-CA" sz="2800" dirty="0" smtClean="0">
                <a:solidFill>
                  <a:srgbClr val="002060"/>
                </a:solidFill>
              </a:rPr>
              <a:t> </a:t>
            </a:r>
            <a:r>
              <a:rPr lang="en-CA" sz="2800" b="1" i="1" u="sng" dirty="0" smtClean="0">
                <a:solidFill>
                  <a:srgbClr val="002060"/>
                </a:solidFill>
              </a:rPr>
              <a:t>ri</a:t>
            </a:r>
            <a:r>
              <a:rPr lang="en-CA" sz="2800" b="1" i="1" dirty="0" smtClean="0">
                <a:solidFill>
                  <a:srgbClr val="002060"/>
                </a:solidFill>
              </a:rPr>
              <a:t>g</a:t>
            </a:r>
            <a:r>
              <a:rPr lang="en-CA" sz="2800" b="1" i="1" u="sng" dirty="0" smtClean="0">
                <a:solidFill>
                  <a:srgbClr val="002060"/>
                </a:solidFill>
              </a:rPr>
              <a:t>ht here</a:t>
            </a:r>
            <a:r>
              <a:rPr lang="en-CA" sz="2800" dirty="0" smtClean="0">
                <a:solidFill>
                  <a:srgbClr val="002060"/>
                </a:solidFill>
              </a:rPr>
              <a:t>!</a:t>
            </a:r>
            <a:endParaRPr lang="en-C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6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6" grpId="0"/>
      <p:bldP spid="69" grpId="0"/>
      <p:bldP spid="79" grpId="0"/>
      <p:bldP spid="81" grpId="0"/>
      <p:bldP spid="83" grpId="0" animBg="1"/>
      <p:bldP spid="86" grpId="0" animBg="1"/>
      <p:bldP spid="45" grpId="0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6047" y="334349"/>
            <a:ext cx="11859905" cy="6213707"/>
          </a:xfrm>
          <a:blipFill>
            <a:blip r:embed="rId2"/>
            <a:tile tx="0" ty="0" sx="100000" sy="100000" flip="none" algn="tl"/>
          </a:blipFill>
          <a:ln w="762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>
            <a:normAutofit fontScale="92500" lnSpcReduction="20000"/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3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</a:rPr>
              <a:t>There </a:t>
            </a:r>
            <a:r>
              <a:rPr lang="en-US" sz="30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</a:rPr>
              <a:t>is a SERIOUS DISCONNECT here somewhere.  </a:t>
            </a:r>
            <a:endParaRPr lang="en-US" sz="3000" b="1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glow rad="127000">
                  <a:srgbClr val="00FF99"/>
                </a:glow>
              </a:effectLst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In </a:t>
            </a:r>
            <a:r>
              <a:rPr lang="en-US" sz="30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two locations the Scriptures declare the Passover is the 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</a:rPr>
              <a:t>14</a:t>
            </a:r>
            <a:r>
              <a:rPr lang="en-US" sz="30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30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cycle &amp; Unleavened Bread Festival begins on the 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</a:rPr>
              <a:t>15</a:t>
            </a:r>
            <a:r>
              <a:rPr lang="en-US" sz="30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30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of the month.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Book of Numbers </a:t>
            </a:r>
            <a:r>
              <a:rPr lang="en-US" sz="30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also supports this same separation - </a:t>
            </a:r>
            <a:r>
              <a:rPr lang="en-US" sz="3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again</a:t>
            </a:r>
            <a:r>
              <a:rPr lang="en-US" sz="30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!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8080"/>
                </a:solidFill>
                <a:latin typeface="Georgia" panose="02040502050405020303" pitchFamily="18" charset="0"/>
              </a:rPr>
              <a:t>Num 28:16</a:t>
            </a: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dirty="0">
                <a:solidFill>
                  <a:srgbClr val="CC3300"/>
                </a:solidFill>
                <a:latin typeface="Georgia" panose="02040502050405020303" pitchFamily="18" charset="0"/>
              </a:rPr>
              <a:t>And in the first month, on the </a:t>
            </a:r>
            <a:r>
              <a:rPr lang="en-US" b="1" i="1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fourteenth</a:t>
            </a:r>
            <a:r>
              <a:rPr lang="en-US" dirty="0">
                <a:solidFill>
                  <a:srgbClr val="CC3300"/>
                </a:solidFill>
                <a:latin typeface="Georgia" panose="02040502050405020303" pitchFamily="18" charset="0"/>
              </a:rPr>
              <a:t> day of the month, </a:t>
            </a:r>
            <a:r>
              <a:rPr lang="en-US" i="1" dirty="0">
                <a:solidFill>
                  <a:srgbClr val="CC3300"/>
                </a:solidFill>
                <a:latin typeface="Georgia" panose="02040502050405020303" pitchFamily="18" charset="0"/>
              </a:rPr>
              <a:t>is</a:t>
            </a:r>
            <a:r>
              <a:rPr lang="en-US" dirty="0">
                <a:solidFill>
                  <a:srgbClr val="CC3300"/>
                </a:solidFill>
                <a:latin typeface="Georgia" panose="02040502050405020303" pitchFamily="18" charset="0"/>
              </a:rPr>
              <a:t> the </a:t>
            </a:r>
            <a:r>
              <a:rPr lang="en-US" b="1" i="1" dirty="0" err="1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passover</a:t>
            </a:r>
            <a:r>
              <a:rPr lang="en-US" dirty="0">
                <a:solidFill>
                  <a:srgbClr val="CC3300"/>
                </a:solidFill>
                <a:latin typeface="Georgia" panose="02040502050405020303" pitchFamily="18" charset="0"/>
              </a:rPr>
              <a:t> to </a:t>
            </a:r>
            <a:r>
              <a:rPr lang="en-US" dirty="0">
                <a:solidFill>
                  <a:srgbClr val="0000FF"/>
                </a:solidFill>
                <a:latin typeface="Georgia" panose="02040502050405020303" pitchFamily="18" charset="0"/>
              </a:rPr>
              <a:t>Yahuah</a:t>
            </a:r>
            <a:r>
              <a:rPr lang="en-US" dirty="0" smtClean="0">
                <a:solidFill>
                  <a:srgbClr val="0000FF"/>
                </a:solidFill>
                <a:latin typeface="Georgia" panose="02040502050405020303" pitchFamily="18" charset="0"/>
              </a:rPr>
              <a:t>.</a:t>
            </a:r>
            <a:br>
              <a:rPr lang="en-US" dirty="0" smtClean="0">
                <a:solidFill>
                  <a:srgbClr val="0000FF"/>
                </a:solidFill>
                <a:latin typeface="Georgia" panose="02040502050405020303" pitchFamily="18" charset="0"/>
              </a:rPr>
            </a:br>
            <a:r>
              <a:rPr lang="en-US" dirty="0" smtClean="0">
                <a:solidFill>
                  <a:srgbClr val="CC3300"/>
                </a:solidFill>
                <a:latin typeface="Georgia" panose="02040502050405020303" pitchFamily="18" charset="0"/>
              </a:rPr>
              <a:t> </a:t>
            </a:r>
            <a:endParaRPr lang="en-US" dirty="0">
              <a:solidFill>
                <a:srgbClr val="CC3300"/>
              </a:solidFill>
              <a:latin typeface="Georgia" panose="02040502050405020303" pitchFamily="18" charset="0"/>
            </a:endParaRP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8080"/>
                </a:solidFill>
                <a:latin typeface="Georgia" panose="02040502050405020303" pitchFamily="18" charset="0"/>
              </a:rPr>
              <a:t>Num 28:17</a:t>
            </a: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dirty="0">
                <a:solidFill>
                  <a:srgbClr val="CC3300"/>
                </a:solidFill>
                <a:latin typeface="Georgia" panose="02040502050405020303" pitchFamily="18" charset="0"/>
              </a:rPr>
              <a:t>And on the </a:t>
            </a:r>
            <a:r>
              <a:rPr lang="en-US" b="1" i="1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fifteenth</a:t>
            </a:r>
            <a:r>
              <a:rPr lang="en-US" dirty="0">
                <a:solidFill>
                  <a:srgbClr val="CC3300"/>
                </a:solidFill>
                <a:latin typeface="Georgia" panose="02040502050405020303" pitchFamily="18" charset="0"/>
              </a:rPr>
              <a:t> day of this month </a:t>
            </a:r>
            <a:r>
              <a:rPr lang="en-US" i="1" dirty="0">
                <a:solidFill>
                  <a:srgbClr val="CC3300"/>
                </a:solidFill>
                <a:latin typeface="Georgia" panose="02040502050405020303" pitchFamily="18" charset="0"/>
              </a:rPr>
              <a:t>is</a:t>
            </a:r>
            <a:r>
              <a:rPr lang="en-US" dirty="0">
                <a:solidFill>
                  <a:srgbClr val="CC3300"/>
                </a:solidFill>
                <a:latin typeface="Georgia" panose="02040502050405020303" pitchFamily="18" charset="0"/>
              </a:rPr>
              <a:t> a feast; </a:t>
            </a:r>
            <a:r>
              <a:rPr lang="en-US" b="1" i="1" dirty="0">
                <a:ln>
                  <a:solidFill>
                    <a:srgbClr val="002060"/>
                  </a:solidFill>
                </a:ln>
                <a:solidFill>
                  <a:srgbClr val="CC00CC"/>
                </a:solidFill>
                <a:latin typeface="Georgia" panose="02040502050405020303" pitchFamily="18" charset="0"/>
              </a:rPr>
              <a:t>seven days ye shall eat unleavened bread. </a:t>
            </a: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None/>
            </a:pPr>
            <a:endParaRPr lang="en-US" b="1" i="1" dirty="0">
              <a:solidFill>
                <a:srgbClr val="CC00CC"/>
              </a:solidFill>
              <a:latin typeface="Georgia" panose="02040502050405020303" pitchFamily="18" charset="0"/>
            </a:endParaRP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</a:rPr>
              <a:t>The </a:t>
            </a:r>
            <a:r>
              <a:rPr lang="en-US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Passover </a:t>
            </a:r>
            <a:r>
              <a:rPr lang="en-US" b="1" i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cannot be</a:t>
            </a:r>
            <a:r>
              <a:rPr lang="en-US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</a:rPr>
              <a:t>observed on the 15</a:t>
            </a:r>
            <a:r>
              <a:rPr lang="en-US" b="1" i="1" baseline="30000" dirty="0">
                <a:solidFill>
                  <a:srgbClr val="FF0000"/>
                </a:solidFill>
                <a:latin typeface="Georgia" panose="02040502050405020303" pitchFamily="18" charset="0"/>
              </a:rPr>
              <a:t>th</a:t>
            </a:r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</a:rPr>
              <a:t> of the </a:t>
            </a:r>
            <a:r>
              <a:rPr lang="en-US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month, ever!</a:t>
            </a:r>
            <a:endParaRPr lang="en-US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None/>
            </a:pPr>
            <a:endParaRPr lang="en-US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914400" indent="-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</a:rPr>
              <a:t>Sunset Theory has </a:t>
            </a:r>
            <a:r>
              <a:rPr lang="en-US" b="1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FAILED </a:t>
            </a:r>
            <a:r>
              <a:rPr lang="en-US" b="1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AGAIN.</a:t>
            </a:r>
            <a:r>
              <a:rPr lang="en-US" b="1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 </a:t>
            </a:r>
            <a:r>
              <a:rPr lang="en-US" b="1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n-US" b="1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It’s </a:t>
            </a:r>
            <a:r>
              <a:rPr lang="en-US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obvious the </a:t>
            </a:r>
            <a:r>
              <a:rPr lang="en-US" b="1" i="1" dirty="0" smtClean="0">
                <a:solidFill>
                  <a:srgbClr val="FF00FF"/>
                </a:solidFill>
                <a:latin typeface="Georgia" panose="02040502050405020303" pitchFamily="18" charset="0"/>
              </a:rPr>
              <a:t>Dawn Day </a:t>
            </a:r>
            <a:r>
              <a:rPr lang="en-US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is the only option that will </a:t>
            </a:r>
            <a:br>
              <a:rPr lang="en-US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</a:br>
            <a:r>
              <a:rPr lang="en-US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come into perfect </a:t>
            </a:r>
            <a:r>
              <a:rPr lang="en-US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Scriptural alignment!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he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Yisra’elites </a:t>
            </a:r>
            <a:r>
              <a:rPr lang="en-US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did eat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Passover Lamb’s flesh with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unleavened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read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on Abib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14!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271224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470" y="240807"/>
            <a:ext cx="11859904" cy="619608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>
              <a:tabLst>
                <a:tab pos="4572000" algn="l"/>
              </a:tabLst>
            </a:pPr>
            <a:r>
              <a:rPr lang="en-US" sz="3200" b="1" dirty="0" smtClean="0"/>
              <a:t>When examining the </a:t>
            </a:r>
            <a:r>
              <a:rPr lang="en-US" sz="3200" b="1" u="sng" dirty="0" smtClean="0"/>
              <a:t>next slide</a:t>
            </a:r>
            <a:r>
              <a:rPr lang="en-US" sz="3200" b="1" dirty="0" smtClean="0"/>
              <a:t>, one must be acutely aware of the </a:t>
            </a:r>
            <a:r>
              <a:rPr lang="en-US" sz="3200" dirty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  <a:effectLst>
                  <a:glow rad="88900">
                    <a:srgbClr val="FFFF00"/>
                  </a:glow>
                </a:effectLst>
              </a:rPr>
              <a:t>acclaimed change of cycle </a:t>
            </a:r>
            <a:r>
              <a:rPr lang="en-US" sz="3200" dirty="0"/>
              <a:t>that </a:t>
            </a:r>
            <a:r>
              <a:rPr lang="en-US" sz="3200" dirty="0" smtClean="0"/>
              <a:t>occurs </a:t>
            </a:r>
            <a:r>
              <a:rPr lang="en-US" sz="3200" b="1" u="sng" dirty="0" smtClean="0">
                <a:solidFill>
                  <a:schemeClr val="accent4"/>
                </a:solidFill>
              </a:rPr>
              <a:t>at </a:t>
            </a:r>
            <a:r>
              <a:rPr lang="en-US" sz="3200" b="1" u="sng" dirty="0">
                <a:solidFill>
                  <a:schemeClr val="accent4"/>
                </a:solidFill>
              </a:rPr>
              <a:t>the </a:t>
            </a:r>
            <a:r>
              <a:rPr lang="en-US" sz="3200" b="1" u="sng" dirty="0" smtClean="0">
                <a:solidFill>
                  <a:schemeClr val="accent4"/>
                </a:solidFill>
              </a:rPr>
              <a:t>sunset</a:t>
            </a:r>
            <a:r>
              <a:rPr lang="en-US" sz="3200" dirty="0" smtClean="0">
                <a:solidFill>
                  <a:schemeClr val="accent4"/>
                </a:solidFill>
              </a:rPr>
              <a:t>. </a:t>
            </a:r>
            <a:endParaRPr lang="en-US" sz="3200" b="1" dirty="0" smtClean="0">
              <a:solidFill>
                <a:schemeClr val="accent4"/>
              </a:solidFill>
            </a:endParaRPr>
          </a:p>
          <a:p>
            <a:r>
              <a:rPr lang="en-US" sz="3200" b="1" dirty="0" smtClean="0">
                <a:ln>
                  <a:solidFill>
                    <a:schemeClr val="accent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What effect does the sunset have on the cycles of the week – according to man? </a:t>
            </a:r>
          </a:p>
          <a:p>
            <a:r>
              <a:rPr lang="en-US" sz="3200" b="1" dirty="0" smtClean="0">
                <a:ln>
                  <a:solidFill>
                    <a:srgbClr val="00B0F0"/>
                  </a:solidFill>
                </a:ln>
                <a:solidFill>
                  <a:srgbClr val="00FF99"/>
                </a:solidFill>
              </a:rPr>
              <a:t>Are we within our allowances to remove cycles </a:t>
            </a:r>
            <a:br>
              <a:rPr lang="en-US" sz="3200" b="1" dirty="0" smtClean="0">
                <a:ln>
                  <a:solidFill>
                    <a:srgbClr val="00B0F0"/>
                  </a:solidFill>
                </a:ln>
                <a:solidFill>
                  <a:srgbClr val="00FF99"/>
                </a:solidFill>
              </a:rPr>
            </a:br>
            <a:r>
              <a:rPr lang="en-US" sz="3200" b="1" dirty="0" smtClean="0">
                <a:ln>
                  <a:solidFill>
                    <a:srgbClr val="00B0F0"/>
                  </a:solidFill>
                </a:ln>
                <a:solidFill>
                  <a:srgbClr val="00FF99"/>
                </a:solidFill>
              </a:rPr>
              <a:t>of the week without Scriptural support?</a:t>
            </a:r>
          </a:p>
          <a:p>
            <a:r>
              <a:rPr lang="en-US" sz="3200" b="1" dirty="0" smtClean="0"/>
              <a:t>Does </a:t>
            </a:r>
            <a:r>
              <a:rPr lang="en-US" sz="3200" b="1" dirty="0">
                <a:solidFill>
                  <a:srgbClr val="0000FF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</a:rPr>
              <a:t>Yahuah</a:t>
            </a:r>
            <a:r>
              <a:rPr lang="en-US" sz="3200" b="1" dirty="0" smtClean="0"/>
              <a:t> turn His face and accept such </a:t>
            </a:r>
            <a:br>
              <a:rPr lang="en-US" sz="3200" b="1" dirty="0" smtClean="0"/>
            </a:br>
            <a:r>
              <a:rPr lang="en-US" sz="3200" b="1" dirty="0" smtClean="0">
                <a:ln>
                  <a:solidFill>
                    <a:srgbClr val="0000FF"/>
                  </a:solidFill>
                </a:ln>
                <a:effectLst>
                  <a:glow rad="88900">
                    <a:srgbClr val="00FF00">
                      <a:alpha val="60000"/>
                    </a:srgbClr>
                  </a:glow>
                </a:effectLst>
              </a:rPr>
              <a:t>re-adjustments</a:t>
            </a:r>
            <a:r>
              <a:rPr lang="en-US" sz="3200" b="1" dirty="0" smtClean="0"/>
              <a:t> of His statutes? </a:t>
            </a:r>
          </a:p>
          <a:p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Can anyone justify the facts relating to the </a:t>
            </a:r>
            <a:b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</a:b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omitted </a:t>
            </a:r>
            <a:r>
              <a:rPr lang="en-US" sz="3200" b="1" dirty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Scriptures on the next </a:t>
            </a: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slide?</a:t>
            </a:r>
            <a:endParaRPr lang="en-US" b="1" dirty="0" smtClean="0">
              <a:ln>
                <a:solidFill>
                  <a:srgbClr val="0000FF"/>
                </a:solidFill>
              </a:ln>
              <a:solidFill>
                <a:srgbClr val="00B050"/>
              </a:solidFill>
              <a:effectLst>
                <a:glow rad="127000">
                  <a:schemeClr val="accent5">
                    <a:lumMod val="40000"/>
                    <a:lumOff val="60000"/>
                  </a:schemeClr>
                </a:glow>
              </a:effectLst>
            </a:endParaRPr>
          </a:p>
          <a:p>
            <a:r>
              <a:rPr lang="en-US" sz="3600" b="1" u="sng" dirty="0" smtClean="0">
                <a:ln>
                  <a:solidFill>
                    <a:srgbClr val="0000FF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oper Black" pitchFamily="18" charset="0"/>
              </a:rPr>
              <a:t>If not</a:t>
            </a:r>
            <a:r>
              <a:rPr lang="en-US" b="1" dirty="0" smtClean="0">
                <a:ln>
                  <a:solidFill>
                    <a:srgbClr val="0000FF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oper Black" pitchFamily="18" charset="0"/>
              </a:rPr>
              <a:t>, </a:t>
            </a:r>
            <a:r>
              <a:rPr lang="en-US" sz="3600" b="1" u="sng" dirty="0" smtClean="0">
                <a:ln>
                  <a:solidFill>
                    <a:srgbClr val="0000FF"/>
                  </a:solidFill>
                </a:ln>
                <a:solidFill>
                  <a:srgbClr val="66FF66"/>
                </a:solidFill>
                <a:latin typeface="Cooper Black" pitchFamily="18" charset="0"/>
              </a:rPr>
              <a:t>what would be the next ste</a:t>
            </a:r>
            <a:r>
              <a:rPr lang="en-US" sz="3600" b="1" dirty="0" smtClean="0">
                <a:ln>
                  <a:solidFill>
                    <a:srgbClr val="0000FF"/>
                  </a:solidFill>
                </a:ln>
                <a:solidFill>
                  <a:srgbClr val="66FF66"/>
                </a:solidFill>
                <a:latin typeface="Cooper Black" pitchFamily="18" charset="0"/>
              </a:rPr>
              <a:t>p?</a:t>
            </a:r>
            <a:endParaRPr lang="en-US" sz="3600" b="1" dirty="0">
              <a:ln>
                <a:solidFill>
                  <a:srgbClr val="0000FF"/>
                </a:solidFill>
              </a:ln>
              <a:solidFill>
                <a:srgbClr val="66FF66"/>
              </a:solidFill>
              <a:latin typeface="Cooper Black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52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915400" y="651789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52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53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3621" y="1047280"/>
            <a:ext cx="11791400" cy="4363655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Exo</a:t>
            </a: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12 : 6 - 8	 	dismissed - </a:t>
            </a:r>
            <a:r>
              <a:rPr lang="en-US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(no lamb remains to burn on the 14</a:t>
            </a:r>
            <a:r>
              <a:rPr lang="en-US" sz="2600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 </a:t>
            </a:r>
            <a:endParaRPr lang="en-US" sz="2600" b="1" spc="50" dirty="0" smtClean="0">
              <a:ln w="12700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27000">
                  <a:schemeClr val="accent5">
                    <a:lumMod val="40000"/>
                    <a:lumOff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n-US" sz="3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Exo</a:t>
            </a: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12: 12 - 14	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destroyed -</a:t>
            </a:r>
            <a:r>
              <a:rPr lang="en-US" sz="3000" b="1" spc="50" dirty="0" smtClean="0">
                <a:ln w="12700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(imposter blood for the door)  </a:t>
            </a:r>
            <a:endParaRPr lang="en-US" sz="3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27000">
                  <a:schemeClr val="accent5">
                    <a:lumMod val="40000"/>
                    <a:lumOff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n-US" sz="3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Exo</a:t>
            </a: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12: 16 		dismissed  </a:t>
            </a:r>
            <a:r>
              <a:rPr lang="en-US" sz="3000" b="1" spc="50" dirty="0" smtClean="0">
                <a:ln w="12700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</a:p>
          <a:p>
            <a:r>
              <a:rPr lang="en-US" sz="3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Exo</a:t>
            </a: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12: 18		destroyed - </a:t>
            </a:r>
            <a:r>
              <a:rPr lang="en-US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(impossible to fulfill) </a:t>
            </a:r>
          </a:p>
          <a:p>
            <a:r>
              <a:rPr lang="en-US" sz="3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Exo</a:t>
            </a: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12: 24		destroyed   </a:t>
            </a:r>
            <a:r>
              <a:rPr lang="en-US" sz="3000" b="1" spc="50" dirty="0" smtClean="0">
                <a:ln w="12700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r>
              <a:rPr lang="en-US" sz="3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Exo</a:t>
            </a: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12: 42 		critically confused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 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Passover feast </a:t>
            </a: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alone, by a very quick glimpse of the Torah, </a:t>
            </a:r>
            <a:b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these texts have been rejected and trampled upon by human feet </a:t>
            </a:r>
            <a:b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 because of </a:t>
            </a:r>
            <a:r>
              <a:rPr lang="en-US" sz="3500" b="1" dirty="0" smtClean="0">
                <a:ln w="1905">
                  <a:solidFill>
                    <a:srgbClr val="002060"/>
                  </a:solidFill>
                </a:ln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Sunset</a:t>
            </a:r>
            <a:r>
              <a:rPr lang="en-US" sz="3000" b="1" dirty="0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500" b="1" dirty="0" smtClean="0">
                <a:ln w="1905">
                  <a:solidFill>
                    <a:srgbClr val="002060"/>
                  </a:solidFill>
                </a:ln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Theory!</a:t>
            </a:r>
            <a:endParaRPr lang="en-US" sz="3000" b="1" dirty="0" smtClean="0">
              <a:ln w="1905">
                <a:solidFill>
                  <a:srgbClr val="002060"/>
                </a:solidFill>
              </a:ln>
              <a:solidFill>
                <a:schemeClr val="accent4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83967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Sunset Theory Summary thus far: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915400" y="651789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53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4-Point Star 5"/>
          <p:cNvSpPr/>
          <p:nvPr/>
        </p:nvSpPr>
        <p:spPr>
          <a:xfrm>
            <a:off x="427620" y="5181987"/>
            <a:ext cx="1435261" cy="1259007"/>
          </a:xfrm>
          <a:prstGeom prst="star4">
            <a:avLst/>
          </a:prstGeom>
          <a:solidFill>
            <a:srgbClr val="00FFFF"/>
          </a:solidFill>
          <a:ln w="38100">
            <a:solidFill>
              <a:schemeClr val="bg1"/>
            </a:solidFill>
          </a:ln>
          <a:effectLst>
            <a:glow rad="444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ounded Rectangle 6"/>
          <p:cNvSpPr/>
          <p:nvPr/>
        </p:nvSpPr>
        <p:spPr>
          <a:xfrm>
            <a:off x="2160235" y="5220182"/>
            <a:ext cx="9360189" cy="1480274"/>
          </a:xfrm>
          <a:prstGeom prst="roundRect">
            <a:avLst/>
          </a:prstGeom>
          <a:solidFill>
            <a:srgbClr val="00FF99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dirty="0" smtClean="0">
                <a:solidFill>
                  <a:srgbClr val="002060"/>
                </a:solidFill>
                <a:latin typeface="Comic Sans MS" pitchFamily="66" charset="0"/>
              </a:rPr>
              <a:t>Your Homework!  </a:t>
            </a:r>
            <a:r>
              <a:rPr lang="en-CA" sz="3200" dirty="0" err="1" smtClean="0">
                <a:solidFill>
                  <a:srgbClr val="002060"/>
                </a:solidFill>
                <a:latin typeface="Comic Sans MS" pitchFamily="66" charset="0"/>
              </a:rPr>
              <a:t>Exo</a:t>
            </a:r>
            <a:r>
              <a:rPr lang="en-CA" sz="3200" dirty="0" smtClean="0">
                <a:solidFill>
                  <a:srgbClr val="002060"/>
                </a:solidFill>
                <a:latin typeface="Comic Sans MS" pitchFamily="66" charset="0"/>
              </a:rPr>
              <a:t> 12:24 &amp; 42 have not been addressed here, therefore you may consider </a:t>
            </a:r>
            <a:br>
              <a:rPr lang="en-CA" sz="32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CA" sz="3200" dirty="0" smtClean="0">
                <a:solidFill>
                  <a:srgbClr val="002060"/>
                </a:solidFill>
                <a:latin typeface="Comic Sans MS" pitchFamily="66" charset="0"/>
              </a:rPr>
              <a:t>looking at these verses on your own.  </a:t>
            </a:r>
            <a:endParaRPr lang="en-CA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4-Point Star 7"/>
          <p:cNvSpPr/>
          <p:nvPr/>
        </p:nvSpPr>
        <p:spPr>
          <a:xfrm>
            <a:off x="2824224" y="2763227"/>
            <a:ext cx="197715" cy="205450"/>
          </a:xfrm>
          <a:prstGeom prst="star4">
            <a:avLst/>
          </a:prstGeom>
          <a:solidFill>
            <a:srgbClr val="00FFFF"/>
          </a:solidFill>
          <a:ln w="9525">
            <a:solidFill>
              <a:schemeClr val="bg1"/>
            </a:solidFill>
          </a:ln>
          <a:effectLst>
            <a:glow rad="203200">
              <a:srgbClr val="FFFF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4-Point Star 8"/>
          <p:cNvSpPr/>
          <p:nvPr/>
        </p:nvSpPr>
        <p:spPr>
          <a:xfrm>
            <a:off x="2824224" y="3221560"/>
            <a:ext cx="197715" cy="205450"/>
          </a:xfrm>
          <a:prstGeom prst="star4">
            <a:avLst/>
          </a:prstGeom>
          <a:solidFill>
            <a:srgbClr val="00FFFF"/>
          </a:solidFill>
          <a:ln w="9525">
            <a:solidFill>
              <a:schemeClr val="bg1"/>
            </a:solidFill>
          </a:ln>
          <a:effectLst>
            <a:glow rad="203200">
              <a:srgbClr val="FFFF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Picture 11" descr="C:\Users\Rae\Desktop\Art on Desktop\white man clip art\makr x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761" y="1602419"/>
            <a:ext cx="1718273" cy="1963741"/>
          </a:xfrm>
          <a:prstGeom prst="rect">
            <a:avLst/>
          </a:prstGeom>
          <a:noFill/>
          <a:effectLst>
            <a:glow rad="127000">
              <a:schemeClr val="tx1">
                <a:alpha val="8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0340" y="177627"/>
            <a:ext cx="11474460" cy="5950799"/>
          </a:xfr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b="1" dirty="0" smtClean="0"/>
              <a:t>Let’s </a:t>
            </a:r>
            <a:r>
              <a:rPr lang="en-US" sz="3200" b="1" dirty="0" smtClean="0">
                <a:solidFill>
                  <a:srgbClr val="00FFFF"/>
                </a:solidFill>
              </a:rPr>
              <a:t>re-capture</a:t>
            </a:r>
            <a:r>
              <a:rPr lang="en-US" sz="3200" b="1" dirty="0" smtClean="0"/>
              <a:t> the Passover and Unleavened Bread Festivals in a - </a:t>
            </a:r>
            <a:r>
              <a:rPr lang="en-US" sz="3200" b="1" dirty="0">
                <a:ln>
                  <a:solidFill>
                    <a:srgbClr val="00FF99"/>
                  </a:solidFill>
                </a:ln>
              </a:rPr>
              <a:t>Dawn starts the day </a:t>
            </a:r>
            <a:r>
              <a:rPr lang="en-US" sz="3200" b="1" dirty="0"/>
              <a:t>- type of </a:t>
            </a:r>
            <a:r>
              <a:rPr lang="en-US" sz="3200" b="1" dirty="0" smtClean="0"/>
              <a:t>graphic. </a:t>
            </a:r>
            <a:br>
              <a:rPr lang="en-US" sz="3200" b="1" dirty="0" smtClean="0"/>
            </a:b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/>
              <a:t>This is a </a:t>
            </a:r>
            <a:r>
              <a:rPr lang="en-US" sz="3200" b="1" dirty="0" smtClean="0">
                <a:solidFill>
                  <a:srgbClr val="00FFFF"/>
                </a:solidFill>
              </a:rPr>
              <a:t>reminder</a:t>
            </a:r>
            <a:r>
              <a:rPr lang="en-US" sz="3200" b="1" dirty="0" smtClean="0"/>
              <a:t> of the solution that 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>achieves </a:t>
            </a:r>
            <a:r>
              <a:rPr lang="en-US" sz="3200" b="1" dirty="0" smtClean="0">
                <a:ln w="19050">
                  <a:noFill/>
                </a:ln>
                <a:solidFill>
                  <a:srgbClr val="FFFF00"/>
                </a:solidFill>
                <a:effectLst>
                  <a:glow rad="101600">
                    <a:srgbClr val="0070C0"/>
                  </a:glow>
                </a:effectLst>
              </a:rPr>
              <a:t>complete fulfillment of all the </a:t>
            </a:r>
            <a:br>
              <a:rPr lang="en-US" sz="3200" b="1" dirty="0" smtClean="0">
                <a:ln w="19050">
                  <a:noFill/>
                </a:ln>
                <a:solidFill>
                  <a:srgbClr val="FFFF00"/>
                </a:solidFill>
                <a:effectLst>
                  <a:glow rad="101600">
                    <a:srgbClr val="0070C0"/>
                  </a:glow>
                </a:effectLst>
              </a:rPr>
            </a:br>
            <a:r>
              <a:rPr lang="en-US" sz="3200" b="1" dirty="0" smtClean="0">
                <a:ln w="19050">
                  <a:noFill/>
                </a:ln>
                <a:solidFill>
                  <a:srgbClr val="FFFF00"/>
                </a:solidFill>
                <a:effectLst>
                  <a:glow rad="101600">
                    <a:srgbClr val="0070C0"/>
                  </a:glow>
                </a:effectLst>
              </a:rPr>
              <a:t>commands and statutes for the Passover </a:t>
            </a:r>
            <a:br>
              <a:rPr lang="en-US" sz="3200" b="1" dirty="0" smtClean="0">
                <a:ln w="19050">
                  <a:noFill/>
                </a:ln>
                <a:solidFill>
                  <a:srgbClr val="FFFF00"/>
                </a:solidFill>
                <a:effectLst>
                  <a:glow rad="101600">
                    <a:srgbClr val="0070C0"/>
                  </a:glow>
                </a:effectLst>
              </a:rPr>
            </a:br>
            <a:r>
              <a:rPr lang="en-US" sz="3200" b="1" dirty="0" smtClean="0">
                <a:ln w="19050">
                  <a:noFill/>
                </a:ln>
                <a:solidFill>
                  <a:srgbClr val="FFFF00"/>
                </a:solidFill>
                <a:effectLst>
                  <a:glow rad="101600">
                    <a:srgbClr val="0070C0"/>
                  </a:glow>
                </a:effectLst>
              </a:rPr>
              <a:t>Festival </a:t>
            </a:r>
            <a:r>
              <a:rPr lang="en-US" sz="3200" b="1" u="sng" dirty="0" smtClean="0">
                <a:ln w="19050">
                  <a:noFill/>
                </a:ln>
                <a:solidFill>
                  <a:srgbClr val="FFFF00"/>
                </a:solidFill>
                <a:effectLst>
                  <a:glow rad="101600">
                    <a:srgbClr val="0070C0"/>
                  </a:glow>
                </a:effectLst>
              </a:rPr>
              <a:t>and</a:t>
            </a:r>
            <a:r>
              <a:rPr lang="en-US" sz="3200" b="1" dirty="0" smtClean="0">
                <a:ln w="19050">
                  <a:noFill/>
                </a:ln>
                <a:solidFill>
                  <a:srgbClr val="FFFF00"/>
                </a:solidFill>
                <a:effectLst>
                  <a:glow rad="101600">
                    <a:srgbClr val="0070C0"/>
                  </a:glow>
                </a:effectLst>
              </a:rPr>
              <a:t> Unleavened Bread. </a:t>
            </a:r>
          </a:p>
          <a:p>
            <a:endParaRPr lang="en-US" sz="1600" b="1" dirty="0"/>
          </a:p>
          <a:p>
            <a:r>
              <a:rPr lang="en-US" sz="3200" b="1" dirty="0" smtClean="0"/>
              <a:t>This is basically a repeat from </a:t>
            </a:r>
            <a:r>
              <a:rPr lang="en-US" sz="3200" b="1" dirty="0" smtClean="0">
                <a:solidFill>
                  <a:srgbClr val="00FFFF"/>
                </a:solidFill>
              </a:rPr>
              <a:t>slide #29.</a:t>
            </a:r>
          </a:p>
          <a:p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54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915400" y="651789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54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00FFFF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6607" y="195943"/>
            <a:ext cx="11846257" cy="6466113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two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Festivals of Passover &amp; ULB [through </a:t>
            </a:r>
            <a:r>
              <a:rPr lang="en-US" b="1" dirty="0" smtClean="0">
                <a:solidFill>
                  <a:srgbClr val="FF00FF"/>
                </a:solidFill>
                <a:latin typeface="Calibri" panose="020F0502020204030204" pitchFamily="34" charset="0"/>
              </a:rPr>
              <a:t>“Dawn format”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] do accomplish fulfilling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8 cycles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of eating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unleavened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bread </a:t>
            </a:r>
            <a:r>
              <a:rPr lang="en-US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as </a:t>
            </a:r>
            <a:r>
              <a:rPr lang="en-US" u="sng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it is </a:t>
            </a:r>
            <a:r>
              <a:rPr lang="en-US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written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in</a:t>
            </a:r>
            <a:b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alibri" panose="020F0502020204030204" pitchFamily="34" charset="0"/>
              </a:rPr>
              <a:t>Exodus 12:18!   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</a:rPr>
              <a:t>Passover will be eaten on Abib 14 Night 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</a:rPr>
              <a:t>S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</a:rPr>
              <a:t>eason!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355570"/>
              </p:ext>
            </p:extLst>
          </p:nvPr>
        </p:nvGraphicFramePr>
        <p:xfrm>
          <a:off x="642248" y="3890924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013546"/>
              </p:ext>
            </p:extLst>
          </p:nvPr>
        </p:nvGraphicFramePr>
        <p:xfrm>
          <a:off x="2013852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064977"/>
              </p:ext>
            </p:extLst>
          </p:nvPr>
        </p:nvGraphicFramePr>
        <p:xfrm>
          <a:off x="3407225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854526"/>
              </p:ext>
            </p:extLst>
          </p:nvPr>
        </p:nvGraphicFramePr>
        <p:xfrm>
          <a:off x="4833257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739194"/>
              </p:ext>
            </p:extLst>
          </p:nvPr>
        </p:nvGraphicFramePr>
        <p:xfrm>
          <a:off x="6237515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050026"/>
              </p:ext>
            </p:extLst>
          </p:nvPr>
        </p:nvGraphicFramePr>
        <p:xfrm>
          <a:off x="7636415" y="3890922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302854"/>
              </p:ext>
            </p:extLst>
          </p:nvPr>
        </p:nvGraphicFramePr>
        <p:xfrm>
          <a:off x="9014432" y="3890923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>
                        <a:effectLst>
                          <a:glow rad="127000">
                            <a:srgbClr val="00FFFF"/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>
                        <a:effectLst>
                          <a:glow rad="127000">
                            <a:srgbClr val="00FFFF"/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976646"/>
              </p:ext>
            </p:extLst>
          </p:nvPr>
        </p:nvGraphicFramePr>
        <p:xfrm>
          <a:off x="10431605" y="3890922"/>
          <a:ext cx="1164771" cy="39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31371"/>
              </a:tblGrid>
              <a:tr h="39545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024748" y="4288982"/>
            <a:ext cx="9579423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Brace 7"/>
          <p:cNvSpPr/>
          <p:nvPr/>
        </p:nvSpPr>
        <p:spPr>
          <a:xfrm rot="16200000">
            <a:off x="1070286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ight Brace 17"/>
          <p:cNvSpPr/>
          <p:nvPr/>
        </p:nvSpPr>
        <p:spPr>
          <a:xfrm rot="16200000">
            <a:off x="2437650" y="3173949"/>
            <a:ext cx="310235" cy="1136038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ight Brace 19"/>
          <p:cNvSpPr/>
          <p:nvPr/>
        </p:nvSpPr>
        <p:spPr>
          <a:xfrm rot="16200000">
            <a:off x="3831178" y="3178032"/>
            <a:ext cx="302075" cy="1136036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ight Brace 26"/>
          <p:cNvSpPr/>
          <p:nvPr/>
        </p:nvSpPr>
        <p:spPr>
          <a:xfrm rot="16200000">
            <a:off x="5272173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ight Brace 27"/>
          <p:cNvSpPr/>
          <p:nvPr/>
        </p:nvSpPr>
        <p:spPr>
          <a:xfrm rot="16200000">
            <a:off x="6665544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ight Brace 28"/>
          <p:cNvSpPr/>
          <p:nvPr/>
        </p:nvSpPr>
        <p:spPr>
          <a:xfrm rot="16200000">
            <a:off x="8058915" y="3182113"/>
            <a:ext cx="293911" cy="1136034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ight Brace 29"/>
          <p:cNvSpPr/>
          <p:nvPr/>
        </p:nvSpPr>
        <p:spPr>
          <a:xfrm rot="16200000">
            <a:off x="9435879" y="3178032"/>
            <a:ext cx="302075" cy="1136036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CC3300"/>
          </a:solidFill>
          <a:ln>
            <a:solidFill>
              <a:srgbClr val="CC33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ight Brace 30"/>
          <p:cNvSpPr/>
          <p:nvPr/>
        </p:nvSpPr>
        <p:spPr>
          <a:xfrm rot="16200000">
            <a:off x="10863347" y="3178033"/>
            <a:ext cx="302075" cy="1136033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130407" y="2808512"/>
            <a:ext cx="1560576" cy="7946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 Cycle </a:t>
            </a:r>
            <a:r>
              <a:rPr lang="en-CA" sz="2800" b="1" dirty="0">
                <a:solidFill>
                  <a:srgbClr val="FF0000"/>
                </a:solidFill>
              </a:rPr>
              <a:t>1</a:t>
            </a:r>
            <a:r>
              <a:rPr lang="en-CA" sz="2800" dirty="0">
                <a:solidFill>
                  <a:schemeClr val="bg1"/>
                </a:solidFill>
              </a:rPr>
              <a:t> </a:t>
            </a:r>
            <a:r>
              <a:rPr lang="en-CA" sz="2800" dirty="0" smtClean="0">
                <a:solidFill>
                  <a:schemeClr val="bg1"/>
                </a:solidFill>
              </a:rPr>
              <a:t>   </a:t>
            </a:r>
            <a:br>
              <a:rPr lang="en-CA" sz="2800" dirty="0" smtClean="0">
                <a:solidFill>
                  <a:schemeClr val="bg1"/>
                </a:solidFill>
              </a:rPr>
            </a:b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 smtClean="0">
                <a:solidFill>
                  <a:srgbClr val="00B050"/>
                </a:solidFill>
              </a:rPr>
              <a:t>Abib 14</a:t>
            </a:r>
            <a:endParaRPr lang="en-CA" sz="2800" dirty="0"/>
          </a:p>
        </p:txBody>
      </p:sp>
      <p:sp>
        <p:nvSpPr>
          <p:cNvPr id="14" name="Rectangle 13"/>
          <p:cNvSpPr/>
          <p:nvPr/>
        </p:nvSpPr>
        <p:spPr>
          <a:xfrm>
            <a:off x="11142695" y="2752953"/>
            <a:ext cx="879412" cy="4805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2800" dirty="0" smtClean="0">
                <a:solidFill>
                  <a:schemeClr val="bg1"/>
                </a:solidFill>
              </a:rPr>
              <a:t>= </a:t>
            </a:r>
            <a:r>
              <a:rPr lang="en-CA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CA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glow rad="406400">
                    <a:srgbClr val="FFFF00"/>
                  </a:glow>
                </a:effectLst>
              </a:rPr>
              <a:t>8</a:t>
            </a:r>
            <a:endParaRPr lang="en-CA" sz="3600" b="1" dirty="0">
              <a:ln>
                <a:solidFill>
                  <a:sysClr val="windowText" lastClr="000000"/>
                </a:solidFill>
              </a:ln>
              <a:solidFill>
                <a:srgbClr val="CC00CC"/>
              </a:solidFill>
              <a:effectLst>
                <a:glow rad="406400">
                  <a:srgbClr val="FFFF00"/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3818" y="1371600"/>
            <a:ext cx="11482036" cy="8140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Passover eaten “</a:t>
            </a:r>
            <a:r>
              <a:rPr lang="en-C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27000">
                    <a:srgbClr val="00FFFF"/>
                  </a:glow>
                </a:effectLst>
              </a:rPr>
              <a:t>on that night </a:t>
            </a:r>
            <a:r>
              <a:rPr lang="en-C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roasted in fire with unleavened bread…”</a:t>
            </a:r>
            <a:br>
              <a:rPr lang="en-C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CA" sz="2000" dirty="0" err="1" smtClean="0">
                <a:solidFill>
                  <a:srgbClr val="00B050"/>
                </a:solidFill>
              </a:rPr>
              <a:t>Exo</a:t>
            </a:r>
            <a:r>
              <a:rPr lang="en-CA" sz="2000" dirty="0" smtClean="0">
                <a:solidFill>
                  <a:srgbClr val="00B050"/>
                </a:solidFill>
              </a:rPr>
              <a:t> 12:8 </a:t>
            </a:r>
            <a:endParaRPr lang="en-CA" sz="2000" dirty="0">
              <a:solidFill>
                <a:srgbClr val="00B05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389888" y="1916415"/>
            <a:ext cx="1424083" cy="2129881"/>
          </a:xfrm>
          <a:prstGeom prst="straightConnector1">
            <a:avLst/>
          </a:prstGeom>
          <a:ln w="76200">
            <a:solidFill>
              <a:srgbClr val="00FFFF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43075" y="1918012"/>
            <a:ext cx="2241287" cy="0"/>
          </a:xfrm>
          <a:prstGeom prst="line">
            <a:avLst/>
          </a:prstGeom>
          <a:ln w="76200">
            <a:solidFill>
              <a:srgbClr val="00FFFF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759705" y="2752756"/>
            <a:ext cx="581787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solidFill>
                  <a:schemeClr val="bg1"/>
                </a:solidFill>
                <a:effectLst>
                  <a:glow rad="165100">
                    <a:srgbClr val="66FF66"/>
                  </a:glow>
                </a:effectLst>
              </a:rPr>
              <a:t>+</a:t>
            </a:r>
            <a:endParaRPr lang="en-CA" sz="48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7443447" y="1895706"/>
            <a:ext cx="3531916" cy="3"/>
          </a:xfrm>
          <a:prstGeom prst="line">
            <a:avLst/>
          </a:prstGeom>
          <a:ln w="76200">
            <a:solidFill>
              <a:srgbClr val="00FFFF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98139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1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76434" y="280552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2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16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23432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3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17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06582" y="279437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4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18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99953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5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19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80525" y="2805521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6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20</a:t>
            </a:r>
            <a:endParaRPr lang="en-CA" sz="2800" dirty="0">
              <a:solidFill>
                <a:srgbClr val="9933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707993" y="2813022"/>
            <a:ext cx="612781" cy="8006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7</a:t>
            </a:r>
            <a:r>
              <a:rPr lang="en-CA" sz="800" dirty="0" smtClean="0"/>
              <a:t/>
            </a:r>
            <a:br>
              <a:rPr lang="en-CA" sz="800" dirty="0" smtClean="0"/>
            </a:br>
            <a:r>
              <a:rPr lang="en-CA" sz="2800" dirty="0" smtClean="0">
                <a:solidFill>
                  <a:srgbClr val="9933FF"/>
                </a:solidFill>
              </a:rPr>
              <a:t>21</a:t>
            </a:r>
            <a:endParaRPr lang="en-CA" sz="2800" dirty="0">
              <a:solidFill>
                <a:srgbClr val="9933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132633" y="2653990"/>
            <a:ext cx="859448" cy="1393903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4257" y="4492670"/>
            <a:ext cx="10711659" cy="21410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800" dirty="0" smtClean="0">
                <a:solidFill>
                  <a:srgbClr val="002060"/>
                </a:solidFill>
              </a:rPr>
              <a:t>The Scriptures reveal an </a:t>
            </a:r>
            <a:r>
              <a:rPr lang="en-CA" sz="2800" b="1" i="1" dirty="0" smtClean="0">
                <a:solidFill>
                  <a:srgbClr val="FF0066"/>
                </a:solidFill>
              </a:rPr>
              <a:t>EIGHT cycle schedule </a:t>
            </a:r>
            <a:r>
              <a:rPr lang="en-CA" sz="2800" dirty="0" smtClean="0">
                <a:solidFill>
                  <a:srgbClr val="002060"/>
                </a:solidFill>
              </a:rPr>
              <a:t>for consuming unleavened bread during </a:t>
            </a:r>
            <a:r>
              <a:rPr lang="en-CA" sz="2800" b="1" u="sng" dirty="0" smtClean="0">
                <a:solidFill>
                  <a:srgbClr val="002060"/>
                </a:solidFill>
              </a:rPr>
              <a:t>both</a:t>
            </a:r>
            <a:r>
              <a:rPr lang="en-CA" sz="2800" dirty="0" smtClean="0">
                <a:solidFill>
                  <a:srgbClr val="002060"/>
                </a:solidFill>
              </a:rPr>
              <a:t> the Passover and Unleavened Bread Festivals.  Under close scrutiny </a:t>
            </a:r>
            <a:r>
              <a:rPr lang="en-CA" sz="2800" b="1" dirty="0" smtClean="0">
                <a:solidFill>
                  <a:schemeClr val="accent6"/>
                </a:solidFill>
              </a:rPr>
              <a:t>Sunset Theory </a:t>
            </a:r>
            <a:r>
              <a:rPr lang="en-CA" sz="2800" u="sng" dirty="0" smtClean="0">
                <a:solidFill>
                  <a:srgbClr val="CC00CC"/>
                </a:solidFill>
              </a:rPr>
              <a:t>cannot ali</a:t>
            </a:r>
            <a:r>
              <a:rPr lang="en-CA" sz="2800" dirty="0" smtClean="0">
                <a:solidFill>
                  <a:srgbClr val="CC00CC"/>
                </a:solidFill>
              </a:rPr>
              <a:t>g</a:t>
            </a:r>
            <a:r>
              <a:rPr lang="en-CA" sz="2800" u="sng" dirty="0" smtClean="0">
                <a:solidFill>
                  <a:srgbClr val="CC00CC"/>
                </a:solidFill>
              </a:rPr>
              <a:t>n</a:t>
            </a:r>
            <a:r>
              <a:rPr lang="en-CA" sz="2800" dirty="0" smtClean="0">
                <a:solidFill>
                  <a:srgbClr val="CC00CC"/>
                </a:solidFill>
              </a:rPr>
              <a:t> </a:t>
            </a:r>
            <a:r>
              <a:rPr lang="en-CA" sz="2800" dirty="0" smtClean="0">
                <a:solidFill>
                  <a:srgbClr val="002060"/>
                </a:solidFill>
              </a:rPr>
              <a:t>with </a:t>
            </a:r>
            <a:r>
              <a:rPr lang="en-CA" sz="2800" b="1" dirty="0" smtClean="0">
                <a:solidFill>
                  <a:srgbClr val="0000FF"/>
                </a:solidFill>
              </a:rPr>
              <a:t>Yahuah’s</a:t>
            </a:r>
            <a:r>
              <a:rPr lang="en-CA" sz="2800" dirty="0" smtClean="0">
                <a:solidFill>
                  <a:srgbClr val="002060"/>
                </a:solidFill>
              </a:rPr>
              <a:t> </a:t>
            </a:r>
            <a:r>
              <a:rPr lang="en-CA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glow rad="127000">
                    <a:srgbClr val="FFFF00"/>
                  </a:glow>
                </a:effectLst>
              </a:rPr>
              <a:t>Dawn</a:t>
            </a:r>
            <a:r>
              <a:rPr lang="en-CA" sz="2800" dirty="0" smtClean="0">
                <a:solidFill>
                  <a:srgbClr val="002060"/>
                </a:solidFill>
              </a:rPr>
              <a:t> start as implemented </a:t>
            </a:r>
            <a:r>
              <a:rPr lang="en-CA" sz="2800" u="sng" dirty="0" smtClean="0">
                <a:solidFill>
                  <a:srgbClr val="002060"/>
                </a:solidFill>
              </a:rPr>
              <a:t>at Creation</a:t>
            </a:r>
            <a:r>
              <a:rPr lang="en-CA" sz="2800" b="1" dirty="0" smtClean="0">
                <a:solidFill>
                  <a:srgbClr val="002060"/>
                </a:solidFill>
              </a:rPr>
              <a:t>!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7825" y="6365494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55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43075" y="2107580"/>
            <a:ext cx="9049206" cy="5464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i="1" dirty="0" err="1" smtClean="0">
                <a:solidFill>
                  <a:srgbClr val="00B050"/>
                </a:solidFill>
              </a:rPr>
              <a:t>Exo</a:t>
            </a:r>
            <a:r>
              <a:rPr lang="en-CA" sz="2800" i="1" dirty="0" smtClean="0">
                <a:solidFill>
                  <a:srgbClr val="00B050"/>
                </a:solidFill>
              </a:rPr>
              <a:t> 12:18 </a:t>
            </a:r>
            <a:r>
              <a:rPr lang="en-CA" sz="2400" dirty="0" smtClean="0">
                <a:solidFill>
                  <a:srgbClr val="002060"/>
                </a:solidFill>
              </a:rPr>
              <a:t>– until 21</a:t>
            </a:r>
            <a:r>
              <a:rPr lang="en-CA" sz="2400" baseline="30000" dirty="0" smtClean="0">
                <a:solidFill>
                  <a:srgbClr val="002060"/>
                </a:solidFill>
              </a:rPr>
              <a:t>st</a:t>
            </a:r>
            <a:r>
              <a:rPr lang="en-CA" sz="2400" dirty="0" smtClean="0">
                <a:solidFill>
                  <a:srgbClr val="002060"/>
                </a:solidFill>
              </a:rPr>
              <a:t> day of the month, </a:t>
            </a:r>
            <a:r>
              <a:rPr lang="en-CA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glow rad="127000">
                    <a:srgbClr val="66FF66"/>
                  </a:glow>
                </a:effectLst>
              </a:rPr>
              <a:t>IN THE EVENING!</a:t>
            </a:r>
            <a:endParaRPr lang="en-CA" b="1" dirty="0">
              <a:ln>
                <a:solidFill>
                  <a:sysClr val="windowText" lastClr="000000"/>
                </a:solidFill>
              </a:ln>
              <a:effectLst>
                <a:glow rad="127000">
                  <a:srgbClr val="66FF66"/>
                </a:glow>
              </a:effectLst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0179203" y="2730986"/>
            <a:ext cx="729351" cy="1241503"/>
          </a:xfrm>
          <a:prstGeom prst="straightConnector1">
            <a:avLst/>
          </a:prstGeom>
          <a:ln w="57150">
            <a:solidFill>
              <a:srgbClr val="0000FF"/>
            </a:solidFill>
            <a:headEnd type="oval" w="med" len="med"/>
            <a:tailEnd type="triangle" w="med" len="med"/>
          </a:ln>
          <a:effectLst>
            <a:glow rad="88900">
              <a:srgbClr val="00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00350" y="2732051"/>
            <a:ext cx="365403" cy="509054"/>
          </a:xfrm>
          <a:prstGeom prst="rect">
            <a:avLst/>
          </a:prstGeom>
          <a:noFill/>
          <a:ln w="5715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4" name="Picture 2" descr="C:\Users\Rae\Desktop\Art on Desktop\white man clip art\3d white people\png\3d high five png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566" y="4047893"/>
            <a:ext cx="1587501" cy="15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 rot="872535">
            <a:off x="10249660" y="5358403"/>
            <a:ext cx="1866076" cy="1187356"/>
            <a:chOff x="9968354" y="5004234"/>
            <a:chExt cx="1866076" cy="1187356"/>
          </a:xfrm>
        </p:grpSpPr>
        <p:cxnSp>
          <p:nvCxnSpPr>
            <p:cNvPr id="42" name="Straight Arrow Connector 41"/>
            <p:cNvCxnSpPr/>
            <p:nvPr/>
          </p:nvCxnSpPr>
          <p:spPr>
            <a:xfrm rot="20727465" flipH="1">
              <a:off x="9968354" y="5889079"/>
              <a:ext cx="1008142" cy="88328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xplosion 1 3"/>
            <p:cNvSpPr/>
            <p:nvPr/>
          </p:nvSpPr>
          <p:spPr>
            <a:xfrm>
              <a:off x="10565188" y="5004234"/>
              <a:ext cx="1269242" cy="1187356"/>
            </a:xfrm>
            <a:prstGeom prst="irregularSeal1">
              <a:avLst/>
            </a:prstGeom>
            <a:solidFill>
              <a:srgbClr val="FFFF00"/>
            </a:solidFill>
            <a:ln w="76200"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5199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1" presetClass="entr" presetSubtype="3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de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de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2" presetClass="entr" presetSubtype="1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8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500"/>
                            </p:stCondLst>
                            <p:childTnLst>
                              <p:par>
                                <p:cTn id="16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1" grpId="0"/>
      <p:bldP spid="14" grpId="0"/>
      <p:bldP spid="14" grpId="1"/>
      <p:bldP spid="15" grpId="0"/>
      <p:bldP spid="38" grpId="0"/>
      <p:bldP spid="5" grpId="0"/>
      <p:bldP spid="32" grpId="0"/>
      <p:bldP spid="33" grpId="0"/>
      <p:bldP spid="35" grpId="0"/>
      <p:bldP spid="36" grpId="0"/>
      <p:bldP spid="37" grpId="0"/>
      <p:bldP spid="39" grpId="0"/>
      <p:bldP spid="16" grpId="0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Rae\Desktop\ps 90 vs 12 sundia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56" y="3357819"/>
            <a:ext cx="2197514" cy="3176123"/>
          </a:xfrm>
          <a:prstGeom prst="roundRect">
            <a:avLst>
              <a:gd name="adj" fmla="val 9892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5135" y="-1066936"/>
            <a:ext cx="9178117" cy="10465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latin typeface="Kristen ITC" pitchFamily="66" charset="0"/>
              </a:rPr>
              <a:t>Learning to Count from the 14</a:t>
            </a:r>
            <a:r>
              <a:rPr lang="en-US" sz="3200" baseline="30000" dirty="0" smtClean="0">
                <a:latin typeface="Kristen ITC" pitchFamily="66" charset="0"/>
              </a:rPr>
              <a:t>th</a:t>
            </a:r>
            <a:r>
              <a:rPr lang="en-US" sz="3200" dirty="0" smtClean="0">
                <a:latin typeface="Kristen ITC" pitchFamily="66" charset="0"/>
              </a:rPr>
              <a:t> to the 21</a:t>
            </a:r>
            <a:r>
              <a:rPr lang="en-US" sz="3200" baseline="30000" dirty="0" smtClean="0">
                <a:latin typeface="Kristen ITC" pitchFamily="66" charset="0"/>
              </a:rPr>
              <a:t>st</a:t>
            </a:r>
            <a:r>
              <a:rPr lang="en-US" sz="3200" dirty="0" smtClean="0">
                <a:latin typeface="Kristen ITC" pitchFamily="66" charset="0"/>
              </a:rPr>
              <a:t>:</a:t>
            </a:r>
            <a:br>
              <a:rPr lang="en-US" sz="3200" dirty="0" smtClean="0">
                <a:latin typeface="Kristen ITC" pitchFamily="66" charset="0"/>
              </a:rPr>
            </a:br>
            <a:r>
              <a:rPr lang="en-US" sz="3200" dirty="0" smtClean="0">
                <a:solidFill>
                  <a:srgbClr val="66FF66"/>
                </a:solidFill>
                <a:latin typeface="Kristen ITC" pitchFamily="66" charset="0"/>
              </a:rPr>
              <a:t>14 – 15 – 16 – 17 – 18 – 19 – 20 – 21!</a:t>
            </a:r>
            <a:endParaRPr lang="en-US" sz="3200" dirty="0">
              <a:solidFill>
                <a:srgbClr val="66FF66"/>
              </a:solidFill>
              <a:latin typeface="Kristen ITC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8831" y="348805"/>
            <a:ext cx="962939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spc="150" dirty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rgbClr val="00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Yahuah’s</a:t>
            </a:r>
            <a:r>
              <a:rPr lang="en-US" sz="4400" b="1" spc="30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 requirement for the </a:t>
            </a:r>
            <a:br>
              <a:rPr lang="en-US" sz="4400" b="1" spc="30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</a:br>
            <a:r>
              <a:rPr lang="en-US" sz="4400" b="1" spc="30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days of eating unleavened bread </a:t>
            </a:r>
            <a:br>
              <a:rPr lang="en-US" sz="4400" b="1" spc="30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</a:br>
            <a:r>
              <a:rPr lang="en-US" sz="4400" b="1" spc="30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is about learning to</a:t>
            </a:r>
            <a:r>
              <a:rPr lang="en-US" sz="4400" b="1" spc="30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 </a:t>
            </a:r>
            <a:r>
              <a:rPr lang="en-US" sz="4400" b="1" spc="300" dirty="0" smtClean="0">
                <a:ln w="38100">
                  <a:solidFill>
                    <a:srgbClr val="2932E7"/>
                  </a:solidFill>
                </a:ln>
                <a:solidFill>
                  <a:srgbClr val="FFFF00"/>
                </a:solidFill>
                <a:effectLst>
                  <a:glow rad="762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apyrus" pitchFamily="66" charset="0"/>
                <a:cs typeface="Aharoni" pitchFamily="2" charset="-79"/>
              </a:rPr>
              <a:t>count the days beginning with only Dawn twilight.</a:t>
            </a:r>
            <a:endParaRPr lang="en-US" sz="4400" b="1" cap="none" spc="300" dirty="0">
              <a:ln w="38100">
                <a:solidFill>
                  <a:schemeClr val="bg1"/>
                </a:solidFill>
              </a:ln>
              <a:solidFill>
                <a:srgbClr val="CCFF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Papyrus" pitchFamily="66" charset="0"/>
              <a:cs typeface="Aharoni" pitchFamily="2" charset="-79"/>
            </a:endParaRPr>
          </a:p>
        </p:txBody>
      </p:sp>
      <p:pic>
        <p:nvPicPr>
          <p:cNvPr id="6" name="Picture 5" descr="C:\Users\Rae\Desktop\child boy counting clear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85434" y="-190714"/>
            <a:ext cx="3383497" cy="34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Rae\Desktop\bible open on des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85" y="4077077"/>
            <a:ext cx="4104456" cy="26301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child girl counti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03" y="2338758"/>
            <a:ext cx="2611338" cy="32139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39161" y="5696679"/>
            <a:ext cx="29225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4400" b="1" cap="none" spc="0" dirty="0" err="1" smtClean="0">
                <a:ln w="1905">
                  <a:solidFill>
                    <a:schemeClr val="tx1"/>
                  </a:solidFill>
                </a:ln>
                <a:solidFill>
                  <a:srgbClr val="2932E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Psa</a:t>
            </a:r>
            <a:r>
              <a:rPr lang="en-US" sz="4400" b="1" cap="none" spc="0" dirty="0" smtClean="0">
                <a:ln w="1905">
                  <a:solidFill>
                    <a:schemeClr val="tx1"/>
                  </a:solidFill>
                </a:ln>
                <a:solidFill>
                  <a:srgbClr val="2932E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 90:12</a:t>
            </a:r>
            <a:endParaRPr lang="en-US" sz="4400" b="1" cap="none" spc="0" dirty="0">
              <a:ln w="1905">
                <a:solidFill>
                  <a:schemeClr val="tx1"/>
                </a:solidFill>
              </a:ln>
              <a:solidFill>
                <a:srgbClr val="2932E7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915400" y="6461700"/>
            <a:ext cx="3276600" cy="365125"/>
          </a:xfrm>
        </p:spPr>
        <p:txBody>
          <a:bodyPr/>
          <a:lstStyle/>
          <a:p>
            <a:fld id="{92FB8604-3E91-4806-A5CC-428F0C480F73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00FFFF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52401" y="231820"/>
            <a:ext cx="11832770" cy="645231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>	</a:t>
            </a: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  <p:sp>
        <p:nvSpPr>
          <p:cNvPr id="45" name="Cloud 44"/>
          <p:cNvSpPr/>
          <p:nvPr/>
        </p:nvSpPr>
        <p:spPr>
          <a:xfrm>
            <a:off x="145473" y="72736"/>
            <a:ext cx="11793681" cy="6650182"/>
          </a:xfrm>
          <a:prstGeom prst="cloud">
            <a:avLst/>
          </a:prstGeom>
          <a:solidFill>
            <a:srgbClr val="66FF99"/>
          </a:solidFill>
          <a:ln w="76200">
            <a:noFill/>
          </a:ln>
          <a:effectLst>
            <a:glow rad="127000">
              <a:srgbClr val="FF0000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ln w="6350">
                  <a:solidFill>
                    <a:srgbClr val="0000CC"/>
                  </a:solidFill>
                </a:ln>
                <a:solidFill>
                  <a:sysClr val="windowText" lastClr="000000"/>
                </a:solidFill>
              </a:rPr>
              <a:t>            A Quote of Significance:</a:t>
            </a:r>
          </a:p>
          <a:p>
            <a:r>
              <a:rPr lang="en-CA" sz="2800" dirty="0">
                <a:solidFill>
                  <a:schemeClr val="bg1"/>
                </a:solidFill>
                <a:latin typeface="Georgia"/>
                <a:ea typeface="Times New Roman"/>
              </a:rPr>
              <a:t>The most important in this festival was the </a:t>
            </a:r>
            <a:r>
              <a:rPr lang="en-CA" sz="2800" dirty="0" err="1">
                <a:solidFill>
                  <a:schemeClr val="bg1"/>
                </a:solidFill>
                <a:latin typeface="Georgia"/>
                <a:ea typeface="Times New Roman"/>
              </a:rPr>
              <a:t>passover</a:t>
            </a:r>
            <a:r>
              <a:rPr lang="en-CA" sz="2800" dirty="0">
                <a:solidFill>
                  <a:schemeClr val="bg1"/>
                </a:solidFill>
                <a:latin typeface="Georgia"/>
                <a:ea typeface="Times New Roman"/>
              </a:rPr>
              <a:t> day, the 14th of </a:t>
            </a:r>
            <a:r>
              <a:rPr lang="en-CA" sz="2800" dirty="0" smtClean="0">
                <a:solidFill>
                  <a:schemeClr val="bg1"/>
                </a:solidFill>
                <a:latin typeface="Georgia"/>
                <a:ea typeface="Times New Roman"/>
              </a:rPr>
              <a:t>Nisan … In </a:t>
            </a:r>
            <a:r>
              <a:rPr lang="en-CA" sz="2800" dirty="0">
                <a:solidFill>
                  <a:schemeClr val="bg1"/>
                </a:solidFill>
                <a:latin typeface="Georgia"/>
                <a:ea typeface="Times New Roman"/>
              </a:rPr>
              <a:t>it they </a:t>
            </a:r>
            <a:r>
              <a:rPr lang="en-CA" sz="2800" dirty="0" smtClean="0">
                <a:solidFill>
                  <a:schemeClr val="bg1"/>
                </a:solidFill>
                <a:latin typeface="Georgia"/>
                <a:ea typeface="Times New Roman"/>
              </a:rPr>
              <a:t/>
            </a:r>
            <a:br>
              <a:rPr lang="en-CA" sz="2800" dirty="0" smtClean="0">
                <a:solidFill>
                  <a:schemeClr val="bg1"/>
                </a:solidFill>
                <a:latin typeface="Georgia"/>
                <a:ea typeface="Times New Roman"/>
              </a:rPr>
            </a:br>
            <a:r>
              <a:rPr lang="en-CA" sz="2800" dirty="0" smtClean="0">
                <a:solidFill>
                  <a:schemeClr val="bg1"/>
                </a:solidFill>
                <a:latin typeface="Georgia"/>
                <a:ea typeface="Times New Roman"/>
              </a:rPr>
              <a:t>ate </a:t>
            </a:r>
            <a:r>
              <a:rPr lang="en-CA" sz="2800" dirty="0">
                <a:solidFill>
                  <a:schemeClr val="bg1"/>
                </a:solidFill>
                <a:latin typeface="Georgia"/>
                <a:ea typeface="Times New Roman"/>
              </a:rPr>
              <a:t>unleavened bread, probably like the Jews, </a:t>
            </a:r>
            <a:r>
              <a:rPr lang="en-CA" sz="4000" b="1" dirty="0">
                <a:solidFill>
                  <a:schemeClr val="bg1"/>
                </a:solidFill>
                <a:highlight>
                  <a:srgbClr val="FFFF00"/>
                </a:highlight>
                <a:latin typeface="Georgia"/>
                <a:ea typeface="Times New Roman"/>
              </a:rPr>
              <a:t>eight days </a:t>
            </a:r>
            <a:r>
              <a:rPr lang="en-CA" sz="4000" b="1" dirty="0" smtClean="0">
                <a:solidFill>
                  <a:schemeClr val="bg1"/>
                </a:solidFill>
                <a:highlight>
                  <a:srgbClr val="FFFF00"/>
                </a:highlight>
                <a:latin typeface="Georgia"/>
                <a:ea typeface="Times New Roman"/>
              </a:rPr>
              <a:t>through…</a:t>
            </a:r>
            <a:r>
              <a:rPr lang="en-CA" sz="2800" dirty="0" smtClean="0">
                <a:solidFill>
                  <a:schemeClr val="bg1"/>
                </a:solidFill>
                <a:latin typeface="Georgia"/>
                <a:ea typeface="Times New Roman"/>
              </a:rPr>
              <a:t> there </a:t>
            </a:r>
            <a:r>
              <a:rPr lang="en-CA" sz="2800" dirty="0">
                <a:solidFill>
                  <a:schemeClr val="bg1"/>
                </a:solidFill>
                <a:latin typeface="Georgia"/>
                <a:ea typeface="Times New Roman"/>
              </a:rPr>
              <a:t>is no trace of a yearly festival of the resurrection among </a:t>
            </a:r>
            <a:r>
              <a:rPr lang="en-CA" sz="2800" dirty="0" smtClean="0">
                <a:solidFill>
                  <a:schemeClr val="bg1"/>
                </a:solidFill>
                <a:latin typeface="Georgia"/>
                <a:ea typeface="Times New Roman"/>
              </a:rPr>
              <a:t>them … the </a:t>
            </a:r>
            <a:r>
              <a:rPr lang="en-CA" sz="2800" dirty="0">
                <a:solidFill>
                  <a:schemeClr val="bg1"/>
                </a:solidFill>
                <a:latin typeface="Georgia"/>
                <a:ea typeface="Times New Roman"/>
              </a:rPr>
              <a:t>Christians of Asia Minor appealed in </a:t>
            </a:r>
            <a:r>
              <a:rPr lang="en-CA" sz="2800" dirty="0" err="1">
                <a:solidFill>
                  <a:schemeClr val="bg1"/>
                </a:solidFill>
                <a:latin typeface="Georgia"/>
                <a:ea typeface="Times New Roman"/>
              </a:rPr>
              <a:t>favor</a:t>
            </a:r>
            <a:r>
              <a:rPr lang="en-CA" sz="2800" dirty="0">
                <a:solidFill>
                  <a:schemeClr val="bg1"/>
                </a:solidFill>
                <a:latin typeface="Georgia"/>
                <a:ea typeface="Times New Roman"/>
              </a:rPr>
              <a:t> of their </a:t>
            </a:r>
            <a:r>
              <a:rPr lang="en-CA" sz="2800" dirty="0" err="1">
                <a:solidFill>
                  <a:schemeClr val="bg1"/>
                </a:solidFill>
                <a:latin typeface="Georgia"/>
                <a:ea typeface="Times New Roman"/>
              </a:rPr>
              <a:t>passover</a:t>
            </a:r>
            <a:r>
              <a:rPr lang="en-CA" sz="2800" dirty="0">
                <a:solidFill>
                  <a:schemeClr val="bg1"/>
                </a:solidFill>
                <a:latin typeface="Georgia"/>
                <a:ea typeface="Times New Roman"/>
              </a:rPr>
              <a:t> solemnity on the 14th Nisan to </a:t>
            </a:r>
            <a:r>
              <a:rPr lang="en-CA" sz="2800" dirty="0" smtClean="0">
                <a:solidFill>
                  <a:schemeClr val="bg1"/>
                </a:solidFill>
                <a:latin typeface="Georgia"/>
                <a:ea typeface="Times New Roman"/>
              </a:rPr>
              <a:t>John. </a:t>
            </a:r>
            <a:br>
              <a:rPr lang="en-CA" sz="2800" dirty="0" smtClean="0">
                <a:solidFill>
                  <a:schemeClr val="bg1"/>
                </a:solidFill>
                <a:latin typeface="Georgia"/>
                <a:ea typeface="Times New Roman"/>
              </a:rPr>
            </a:br>
            <a:r>
              <a:rPr lang="en-CA" sz="1400" dirty="0" smtClean="0">
                <a:solidFill>
                  <a:schemeClr val="bg1"/>
                </a:solidFill>
                <a:latin typeface="Georgia"/>
                <a:ea typeface="Times New Roman"/>
              </a:rPr>
              <a:t>(</a:t>
            </a:r>
            <a:r>
              <a:rPr lang="en-CA" sz="1400" dirty="0" err="1">
                <a:solidFill>
                  <a:schemeClr val="bg1"/>
                </a:solidFill>
                <a:latin typeface="Georgia"/>
                <a:ea typeface="Times New Roman"/>
              </a:rPr>
              <a:t>Gieseler</a:t>
            </a:r>
            <a:r>
              <a:rPr lang="en-CA" sz="1400" dirty="0">
                <a:solidFill>
                  <a:schemeClr val="bg1"/>
                </a:solidFill>
                <a:latin typeface="Georgia"/>
                <a:ea typeface="Times New Roman"/>
              </a:rPr>
              <a:t>, Johann Karl Ludwig.  A Text-book of Church History. Translated by Samuel Davidson, John </a:t>
            </a:r>
            <a:r>
              <a:rPr lang="en-CA" sz="1400" dirty="0" err="1">
                <a:solidFill>
                  <a:schemeClr val="bg1"/>
                </a:solidFill>
                <a:latin typeface="Georgia"/>
                <a:ea typeface="Times New Roman"/>
              </a:rPr>
              <a:t>Winstanley</a:t>
            </a:r>
            <a:r>
              <a:rPr lang="en-CA" sz="1400" dirty="0">
                <a:solidFill>
                  <a:schemeClr val="bg1"/>
                </a:solidFill>
                <a:latin typeface="Georgia"/>
                <a:ea typeface="Times New Roman"/>
              </a:rPr>
              <a:t> Hull, Mary A. Robinson. Harper &amp; brothers, 1857, </a:t>
            </a:r>
            <a:r>
              <a:rPr lang="en-CA" sz="1400" dirty="0" smtClean="0">
                <a:solidFill>
                  <a:schemeClr val="bg1"/>
                </a:solidFill>
                <a:latin typeface="Georgia"/>
                <a:ea typeface="Times New Roman"/>
              </a:rPr>
              <a:t/>
            </a:r>
            <a:br>
              <a:rPr lang="en-CA" sz="1400" dirty="0" smtClean="0">
                <a:solidFill>
                  <a:schemeClr val="bg1"/>
                </a:solidFill>
                <a:latin typeface="Georgia"/>
                <a:ea typeface="Times New Roman"/>
              </a:rPr>
            </a:br>
            <a:r>
              <a:rPr lang="en-CA" sz="1400" dirty="0" smtClean="0">
                <a:solidFill>
                  <a:schemeClr val="bg1"/>
                </a:solidFill>
                <a:latin typeface="Georgia"/>
                <a:ea typeface="Times New Roman"/>
              </a:rPr>
              <a:t>Original </a:t>
            </a:r>
            <a:r>
              <a:rPr lang="en-CA" sz="1400" dirty="0">
                <a:solidFill>
                  <a:schemeClr val="bg1"/>
                </a:solidFill>
                <a:latin typeface="Georgia"/>
                <a:ea typeface="Times New Roman"/>
              </a:rPr>
              <a:t>from the University of Michigan, Digitized Feb 17, 2006, p. 166).</a:t>
            </a:r>
            <a:endParaRPr lang="en-CA" sz="2800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ctr"/>
            <a:endParaRPr lang="en-CA" sz="2800" dirty="0">
              <a:ln w="6350">
                <a:solidFill>
                  <a:srgbClr val="0000CC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489873"/>
            <a:ext cx="2743200" cy="365125"/>
          </a:xfrm>
        </p:spPr>
        <p:txBody>
          <a:bodyPr/>
          <a:lstStyle/>
          <a:p>
            <a:fld id="{79D454C9-693C-4B68-AEF7-F33F1BD73953}" type="slidenum">
              <a:rPr lang="en-US" sz="1600" smtClean="0"/>
              <a:pPr/>
              <a:t>57</a:t>
            </a:fld>
            <a:endParaRPr lang="en-US" sz="1600" dirty="0"/>
          </a:p>
        </p:txBody>
      </p:sp>
      <p:sp>
        <p:nvSpPr>
          <p:cNvPr id="2" name="Notched Right Arrow 1"/>
          <p:cNvSpPr/>
          <p:nvPr/>
        </p:nvSpPr>
        <p:spPr>
          <a:xfrm rot="11798795">
            <a:off x="7989262" y="5234674"/>
            <a:ext cx="1783945" cy="363925"/>
          </a:xfrm>
          <a:prstGeom prst="notchedRightArrow">
            <a:avLst>
              <a:gd name="adj1" fmla="val 38589"/>
              <a:gd name="adj2" fmla="val 77044"/>
            </a:avLst>
          </a:prstGeom>
          <a:solidFill>
            <a:srgbClr val="FF99FF"/>
          </a:solidFill>
          <a:ln w="9525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68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rgbClr val="E2FD59"/>
            </a:gs>
            <a:gs pos="100000">
              <a:srgbClr val="CC00FF">
                <a:alpha val="51000"/>
              </a:srgb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solving confli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821" y="3954007"/>
            <a:ext cx="4153582" cy="23802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536993"/>
              </p:ext>
            </p:extLst>
          </p:nvPr>
        </p:nvGraphicFramePr>
        <p:xfrm>
          <a:off x="972486" y="1875097"/>
          <a:ext cx="10359128" cy="462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64809" y="1480679"/>
            <a:ext cx="1408229" cy="1081980"/>
          </a:xfrm>
          <a:prstGeom prst="teardrop">
            <a:avLst>
              <a:gd name="adj" fmla="val 100000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b="1" u="sng" dirty="0" smtClean="0">
                <a:solidFill>
                  <a:schemeClr val="accent6">
                    <a:lumMod val="50000"/>
                  </a:schemeClr>
                </a:solidFill>
              </a:rPr>
              <a:t>Count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en-US" sz="2200" dirty="0" smtClean="0"/>
              <a:t>  </a:t>
            </a:r>
            <a:br>
              <a:rPr lang="en-US" sz="2200" dirty="0" smtClean="0"/>
            </a:b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</a:rPr>
              <a:t>7 days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915400" y="6492875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z="1600" smtClean="0">
                <a:solidFill>
                  <a:schemeClr val="tx1"/>
                </a:solidFill>
              </a:rPr>
              <a:pPr/>
              <a:t>58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076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n w="11430">
                  <a:solidFill>
                    <a:srgbClr val="002060"/>
                  </a:solidFill>
                </a:ln>
                <a:solidFill>
                  <a:srgbClr val="FF8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Scriptural Conflict Resolution</a:t>
            </a:r>
            <a:endParaRPr lang="en-US" sz="6000" b="1" dirty="0">
              <a:ln w="11430">
                <a:solidFill>
                  <a:srgbClr val="002060"/>
                </a:solidFill>
              </a:ln>
              <a:solidFill>
                <a:srgbClr val="FF89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26504" y="2817027"/>
            <a:ext cx="1408229" cy="1081980"/>
          </a:xfrm>
          <a:prstGeom prst="teardrop">
            <a:avLst>
              <a:gd name="adj" fmla="val 100000"/>
            </a:avLst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b="1" u="sng" dirty="0" smtClean="0">
                <a:solidFill>
                  <a:srgbClr val="002060"/>
                </a:solidFill>
              </a:rPr>
              <a:t>Count</a:t>
            </a:r>
            <a:r>
              <a:rPr lang="en-US" sz="2200" dirty="0" smtClean="0">
                <a:solidFill>
                  <a:srgbClr val="002060"/>
                </a:solidFill>
              </a:rPr>
              <a:t>:  </a:t>
            </a:r>
            <a:br>
              <a:rPr lang="en-US" sz="2200" dirty="0" smtClean="0">
                <a:solidFill>
                  <a:srgbClr val="002060"/>
                </a:solidFill>
              </a:rPr>
            </a:br>
            <a:r>
              <a:rPr lang="en-US" sz="2200" b="1" dirty="0" smtClean="0">
                <a:solidFill>
                  <a:srgbClr val="002060"/>
                </a:solidFill>
              </a:rPr>
              <a:t>7 days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10472" y="2562659"/>
            <a:ext cx="1408229" cy="1081980"/>
          </a:xfrm>
          <a:prstGeom prst="teardrop">
            <a:avLst>
              <a:gd name="adj" fmla="val 100000"/>
            </a:avLst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b="1" u="sng" dirty="0" smtClean="0">
                <a:solidFill>
                  <a:schemeClr val="accent2">
                    <a:lumMod val="75000"/>
                  </a:schemeClr>
                </a:solidFill>
              </a:rPr>
              <a:t>Count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:  </a:t>
            </a:r>
            <a:b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7 days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39741" y="1095949"/>
            <a:ext cx="4683672" cy="119181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 Scriptures counted only 7 days to consume ULB.</a:t>
            </a:r>
            <a:endParaRPr lang="en-US" sz="3200" b="1" dirty="0">
              <a:ln w="1143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227683" y="1102875"/>
            <a:ext cx="3717392" cy="1630382"/>
          </a:xfrm>
          <a:prstGeom prst="roundRect">
            <a:avLst>
              <a:gd name="adj" fmla="val 7603"/>
            </a:avLst>
          </a:prstGeom>
          <a:solidFill>
            <a:srgbClr val="00B0F0"/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During the spring festivals, </a:t>
            </a:r>
            <a:r>
              <a:rPr lang="en-US" sz="2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accent4">
                      <a:lumMod val="40000"/>
                      <a:lumOff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Sunset theory reduced the </a:t>
            </a:r>
            <a:r>
              <a:rPr lang="en-US" sz="24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statute </a:t>
            </a:r>
            <a:r>
              <a:rPr lang="en-US" sz="2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accent4">
                      <a:lumMod val="40000"/>
                      <a:lumOff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count </a:t>
            </a:r>
            <a:r>
              <a:rPr lang="en-US" sz="24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for eating ULB</a:t>
            </a:r>
            <a:r>
              <a:rPr lang="en-US" sz="2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accent4">
                      <a:lumMod val="40000"/>
                      <a:lumOff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by one full day</a:t>
            </a:r>
            <a:r>
              <a:rPr lang="en-US" sz="24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/cycle.   </a:t>
            </a:r>
            <a:endParaRPr lang="en-US" sz="2000" b="1" dirty="0">
              <a:ln w="1143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5747" y="4417167"/>
            <a:ext cx="3518705" cy="1940957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Exo</a:t>
            </a:r>
            <a:r>
              <a:rPr lang="en-US" sz="28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12:18 included Passover for the full 8 days of eating ULB </a:t>
            </a:r>
            <a:r>
              <a:rPr lang="en-US" sz="24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ln w="11430"/>
                <a:solidFill>
                  <a:srgbClr val="FF0066"/>
                </a:solidFill>
                <a:effectLst>
                  <a:glow rad="114300">
                    <a:schemeClr val="accent4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only by DAWN design</a:t>
            </a:r>
            <a:r>
              <a:rPr lang="en-US" sz="24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).</a:t>
            </a:r>
            <a:endParaRPr lang="en-US" sz="2400" b="1" dirty="0">
              <a:ln w="1143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4532" y="5057252"/>
            <a:ext cx="1979271" cy="1341656"/>
          </a:xfrm>
          <a:prstGeom prst="teardrop">
            <a:avLst>
              <a:gd name="adj" fmla="val 101779"/>
            </a:avLst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800" b="1" u="sng" dirty="0" smtClean="0">
                <a:solidFill>
                  <a:srgbClr val="0070C0"/>
                </a:solidFill>
              </a:rPr>
              <a:t>Count</a:t>
            </a:r>
            <a:r>
              <a:rPr lang="en-US" sz="2800" dirty="0" smtClean="0">
                <a:solidFill>
                  <a:srgbClr val="0070C0"/>
                </a:solidFill>
              </a:rPr>
              <a:t>:  </a:t>
            </a:r>
            <a:br>
              <a:rPr lang="en-US" sz="2800" dirty="0" smtClean="0">
                <a:solidFill>
                  <a:srgbClr val="0070C0"/>
                </a:solidFill>
              </a:rPr>
            </a:br>
            <a:r>
              <a:rPr lang="en-US" sz="2800" b="1" dirty="0">
                <a:solidFill>
                  <a:srgbClr val="0070C0"/>
                </a:solidFill>
              </a:rPr>
              <a:t>8</a:t>
            </a:r>
            <a:r>
              <a:rPr lang="en-US" sz="2800" b="1" dirty="0" smtClean="0">
                <a:solidFill>
                  <a:srgbClr val="0070C0"/>
                </a:solidFill>
              </a:rPr>
              <a:t> days!!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6016" y="5748880"/>
            <a:ext cx="51511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solidFill>
                  <a:srgbClr val="FF0066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Only the DAWN design brings resolution!</a:t>
            </a:r>
            <a:endParaRPr lang="en-US" sz="3200" b="1" cap="none" spc="0" dirty="0">
              <a:ln w="1905"/>
              <a:solidFill>
                <a:srgbClr val="FF0066"/>
              </a:solidFill>
              <a:effectLst>
                <a:glow rad="127000">
                  <a:srgbClr val="FFFF0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2" grpId="0" animBg="1"/>
      <p:bldP spid="16" grpId="0" animBg="1"/>
      <p:bldP spid="20" grpId="0" animBg="1"/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7421" y="163772"/>
            <a:ext cx="11805313" cy="6564573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600" b="1" dirty="0" smtClean="0">
                <a:solidFill>
                  <a:srgbClr val="CC00CC"/>
                </a:solidFill>
              </a:rPr>
              <a:t>Questions</a:t>
            </a:r>
            <a:r>
              <a:rPr lang="en-US" b="1" dirty="0" smtClean="0">
                <a:solidFill>
                  <a:srgbClr val="CC00CC"/>
                </a:solidFill>
              </a:rPr>
              <a:t>:  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There was one single factor that made the difference in this comparison study to find the truth.  What was it?</a:t>
            </a:r>
          </a:p>
          <a:p>
            <a:r>
              <a:rPr lang="en-US" b="1" u="sng" dirty="0" smtClean="0">
                <a:solidFill>
                  <a:srgbClr val="00FF99"/>
                </a:solidFill>
              </a:rPr>
              <a:t>Answer</a:t>
            </a:r>
            <a:r>
              <a:rPr lang="en-US" b="1" dirty="0" smtClean="0">
                <a:solidFill>
                  <a:srgbClr val="00FF99"/>
                </a:solidFill>
              </a:rPr>
              <a:t>:  Choosing </a:t>
            </a:r>
            <a:r>
              <a:rPr lang="en-US" b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glow rad="127000">
                    <a:srgbClr val="FFFF00"/>
                  </a:glow>
                </a:effectLst>
              </a:rPr>
              <a:t>Dawn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FF99"/>
                </a:solidFill>
              </a:rPr>
              <a:t>to start </a:t>
            </a:r>
            <a:r>
              <a:rPr lang="en-US" b="1" dirty="0">
                <a:ln>
                  <a:solidFill>
                    <a:srgbClr val="0070C0"/>
                  </a:solidFill>
                </a:ln>
                <a:solidFill>
                  <a:srgbClr val="66CCFF"/>
                </a:solidFill>
              </a:rPr>
              <a:t>Y</a:t>
            </a:r>
            <a:r>
              <a:rPr lang="en-US" b="1" dirty="0" smtClean="0">
                <a:ln>
                  <a:solidFill>
                    <a:srgbClr val="0070C0"/>
                  </a:solidFill>
                </a:ln>
                <a:solidFill>
                  <a:srgbClr val="66CCFF"/>
                </a:solidFill>
              </a:rPr>
              <a:t>ahuah’s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FF99"/>
                </a:solidFill>
              </a:rPr>
              <a:t>cycles of the week.</a:t>
            </a:r>
          </a:p>
          <a:p>
            <a:endParaRPr lang="en-US" sz="8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2.  Where did the concept of </a:t>
            </a:r>
            <a:r>
              <a:rPr lang="en-US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glow rad="127000">
                    <a:srgbClr val="FFFF00"/>
                  </a:glow>
                </a:effectLst>
              </a:rPr>
              <a:t>Dawn</a:t>
            </a:r>
            <a:r>
              <a:rPr lang="en-US" b="1" dirty="0" smtClean="0"/>
              <a:t> starting </a:t>
            </a:r>
            <a:r>
              <a:rPr lang="en-US" b="1" dirty="0">
                <a:ln>
                  <a:solidFill>
                    <a:srgbClr val="0070C0"/>
                  </a:solidFill>
                </a:ln>
                <a:solidFill>
                  <a:srgbClr val="66CCFF"/>
                </a:solidFill>
              </a:rPr>
              <a:t>Y</a:t>
            </a:r>
            <a:r>
              <a:rPr lang="en-US" b="1" dirty="0" smtClean="0">
                <a:ln>
                  <a:solidFill>
                    <a:srgbClr val="0070C0"/>
                  </a:solidFill>
                </a:ln>
                <a:solidFill>
                  <a:srgbClr val="66CCFF"/>
                </a:solidFill>
              </a:rPr>
              <a:t>ahuah’s</a:t>
            </a:r>
            <a:r>
              <a:rPr lang="en-US" b="1" dirty="0" smtClean="0"/>
              <a:t> cycles </a:t>
            </a:r>
            <a:br>
              <a:rPr lang="en-US" b="1" dirty="0" smtClean="0"/>
            </a:br>
            <a:r>
              <a:rPr lang="en-US" b="1" dirty="0" smtClean="0"/>
              <a:t>     come from?</a:t>
            </a:r>
          </a:p>
          <a:p>
            <a:r>
              <a:rPr lang="en-US" b="1" u="sng" dirty="0" smtClean="0">
                <a:solidFill>
                  <a:srgbClr val="00FF99"/>
                </a:solidFill>
              </a:rPr>
              <a:t>Answer</a:t>
            </a:r>
            <a:r>
              <a:rPr lang="en-US" b="1" dirty="0" smtClean="0">
                <a:solidFill>
                  <a:srgbClr val="00FF99"/>
                </a:solidFill>
              </a:rPr>
              <a:t>:  The very basic format of creation exposed in Genesis 1 </a:t>
            </a:r>
            <a:br>
              <a:rPr lang="en-US" b="1" dirty="0" smtClean="0">
                <a:solidFill>
                  <a:srgbClr val="00FF99"/>
                </a:solidFill>
              </a:rPr>
            </a:br>
            <a:r>
              <a:rPr lang="en-US" b="1" dirty="0" smtClean="0">
                <a:solidFill>
                  <a:srgbClr val="00FF99"/>
                </a:solidFill>
              </a:rPr>
              <a:t>is the concept that makes the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sunset theory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 kaleidoscope of confusion) </a:t>
            </a:r>
            <a:r>
              <a:rPr lang="en-US" b="1" dirty="0" smtClean="0">
                <a:solidFill>
                  <a:srgbClr val="00FF99"/>
                </a:solidFill>
              </a:rPr>
              <a:t>transform into a beautiful picture of </a:t>
            </a:r>
            <a:r>
              <a:rPr lang="en-US" b="1" dirty="0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</a:rPr>
              <a:t>SALVATION!</a:t>
            </a:r>
            <a:r>
              <a:rPr lang="en-US" b="1" dirty="0" smtClean="0">
                <a:solidFill>
                  <a:srgbClr val="FF0066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FF99"/>
                </a:solidFill>
              </a:rPr>
              <a:t>This format is known as </a:t>
            </a:r>
            <a:r>
              <a:rPr lang="en-US" b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glow rad="127000">
                    <a:srgbClr val="FFFF00"/>
                  </a:glow>
                </a:effectLst>
              </a:rPr>
              <a:t>Dawn Design</a:t>
            </a:r>
            <a:r>
              <a:rPr lang="en-US" b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00FF99"/>
                </a:solidFill>
              </a:rPr>
              <a:t>for the Covenant Calendar.</a:t>
            </a:r>
          </a:p>
          <a:p>
            <a:r>
              <a:rPr lang="en-US" b="1" dirty="0" smtClean="0">
                <a:solidFill>
                  <a:srgbClr val="00FF99"/>
                </a:solidFill>
              </a:rPr>
              <a:t>By accepting the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u="sng" dirty="0" smtClean="0">
                <a:ln>
                  <a:solidFill>
                    <a:srgbClr val="0070C0"/>
                  </a:solidFill>
                </a:ln>
                <a:solidFill>
                  <a:srgbClr val="66CCFF"/>
                </a:solidFill>
                <a:latin typeface="Arial Black" panose="020B0A04020102020204" pitchFamily="34" charset="0"/>
              </a:rPr>
              <a:t>Word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  <a:effectLst>
                  <a:glow rad="88900">
                    <a:srgbClr val="00FFFF"/>
                  </a:glow>
                </a:effectLst>
              </a:rPr>
              <a:t>as it is written, </a:t>
            </a:r>
            <a:r>
              <a:rPr lang="en-US" b="1" dirty="0" smtClean="0">
                <a:solidFill>
                  <a:srgbClr val="00FF99"/>
                </a:solidFill>
              </a:rPr>
              <a:t>the confusion </a:t>
            </a:r>
            <a:br>
              <a:rPr lang="en-US" b="1" dirty="0" smtClean="0">
                <a:solidFill>
                  <a:srgbClr val="00FF99"/>
                </a:solidFill>
              </a:rPr>
            </a:br>
            <a:r>
              <a:rPr lang="en-US" b="1" dirty="0" smtClean="0">
                <a:solidFill>
                  <a:srgbClr val="00FF99"/>
                </a:solidFill>
              </a:rPr>
              <a:t>is banished from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>
                <a:ln>
                  <a:solidFill>
                    <a:srgbClr val="0070C0"/>
                  </a:solidFill>
                </a:ln>
                <a:solidFill>
                  <a:srgbClr val="66CCFF"/>
                </a:solidFill>
              </a:rPr>
              <a:t>Y</a:t>
            </a:r>
            <a:r>
              <a:rPr lang="en-US" b="1" dirty="0" err="1" smtClean="0">
                <a:ln>
                  <a:solidFill>
                    <a:srgbClr val="0070C0"/>
                  </a:solidFill>
                </a:ln>
                <a:solidFill>
                  <a:srgbClr val="66CCFF"/>
                </a:solidFill>
              </a:rPr>
              <a:t>ahuah’s</a:t>
            </a:r>
            <a:r>
              <a:rPr lang="en-US" b="1" dirty="0" smtClean="0">
                <a:ln>
                  <a:solidFill>
                    <a:srgbClr val="0070C0"/>
                  </a:solidFill>
                </a:ln>
                <a:solidFill>
                  <a:srgbClr val="66CCFF"/>
                </a:solidFill>
              </a:rPr>
              <a:t> Word.</a:t>
            </a:r>
          </a:p>
          <a:p>
            <a: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When choosing to worship </a:t>
            </a:r>
            <a: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rgbClr val="66CCFF"/>
                </a:solidFill>
              </a:rPr>
              <a:t>Yahuah,</a:t>
            </a:r>
            <a: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  </a:t>
            </a:r>
            <a:b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may it be according to His Words. </a:t>
            </a:r>
            <a:endParaRPr lang="en-US" sz="3600" b="1" dirty="0">
              <a:ln>
                <a:solidFill>
                  <a:srgbClr val="0070C0"/>
                </a:solidFill>
              </a:ln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59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915400" y="651789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59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rgbClr val="E2FD59"/>
            </a:gs>
            <a:gs pos="100000">
              <a:srgbClr val="CC00FF">
                <a:alpha val="51000"/>
              </a:srgb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561500"/>
              </p:ext>
            </p:extLst>
          </p:nvPr>
        </p:nvGraphicFramePr>
        <p:xfrm>
          <a:off x="-404940" y="1119579"/>
          <a:ext cx="11501274" cy="5442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Rae\Desktop\conflict 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4030" y="2594233"/>
            <a:ext cx="3057970" cy="318646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53544" y="1059653"/>
            <a:ext cx="1666754" cy="1081980"/>
          </a:xfrm>
          <a:prstGeom prst="teardrop">
            <a:avLst>
              <a:gd name="adj" fmla="val 100000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b="1" u="sng" dirty="0" smtClean="0">
                <a:solidFill>
                  <a:schemeClr val="accent6">
                    <a:lumMod val="50000"/>
                  </a:schemeClr>
                </a:solidFill>
              </a:rPr>
              <a:t>Count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en-US" sz="2200" dirty="0" smtClean="0"/>
              <a:t>  </a:t>
            </a:r>
            <a:br>
              <a:rPr lang="en-US" sz="2200" dirty="0" smtClean="0"/>
            </a:b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</a:rPr>
              <a:t>7 days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795357" y="649416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z="1600" smtClean="0">
                <a:solidFill>
                  <a:schemeClr val="tx1"/>
                </a:solidFill>
              </a:rPr>
              <a:pPr/>
              <a:t>6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076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Summary of the </a:t>
            </a:r>
            <a:r>
              <a:rPr lang="en-US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Count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for Eating ULB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8117" y="4988832"/>
            <a:ext cx="2602374" cy="1687890"/>
          </a:xfrm>
          <a:prstGeom prst="teardrop">
            <a:avLst>
              <a:gd name="adj" fmla="val 101779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3600" b="1" u="sng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Count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  </a:t>
            </a:r>
            <a:b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8</a:t>
            </a:r>
            <a:r>
              <a:rPr 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days!!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7534" y="2060010"/>
            <a:ext cx="1666754" cy="1081980"/>
          </a:xfrm>
          <a:prstGeom prst="teardrop">
            <a:avLst>
              <a:gd name="adj" fmla="val 100000"/>
            </a:avLst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b="1" u="sng" dirty="0" smtClean="0">
                <a:solidFill>
                  <a:srgbClr val="002060"/>
                </a:solidFill>
              </a:rPr>
              <a:t>Count</a:t>
            </a:r>
            <a:r>
              <a:rPr lang="en-US" sz="2200" dirty="0" smtClean="0">
                <a:solidFill>
                  <a:srgbClr val="002060"/>
                </a:solidFill>
              </a:rPr>
              <a:t>:  </a:t>
            </a:r>
            <a:br>
              <a:rPr lang="en-US" sz="2200" dirty="0" smtClean="0">
                <a:solidFill>
                  <a:srgbClr val="002060"/>
                </a:solidFill>
              </a:rPr>
            </a:br>
            <a:r>
              <a:rPr lang="en-US" sz="2200" b="1" dirty="0" smtClean="0">
                <a:solidFill>
                  <a:srgbClr val="002060"/>
                </a:solidFill>
              </a:rPr>
              <a:t>7 days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9980" y="2060010"/>
            <a:ext cx="1666754" cy="1081980"/>
          </a:xfrm>
          <a:prstGeom prst="teardrop">
            <a:avLst>
              <a:gd name="adj" fmla="val 100000"/>
            </a:avLst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b="1" u="sng" dirty="0" smtClean="0">
                <a:solidFill>
                  <a:schemeClr val="accent2">
                    <a:lumMod val="75000"/>
                  </a:schemeClr>
                </a:solidFill>
              </a:rPr>
              <a:t>Count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:  </a:t>
            </a:r>
            <a:b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7 days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998813" y="5520396"/>
            <a:ext cx="4627632" cy="119181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There definitely appears </a:t>
            </a:r>
            <a:b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 be a conflict!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802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9" grpId="0" animBg="1"/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/>
              <a:t>60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915400" y="651789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60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36418" y="-2063964"/>
            <a:ext cx="11420302" cy="1908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First sentence was:</a:t>
            </a:r>
          </a:p>
          <a:p>
            <a:r>
              <a:rPr lang="en-US" b="1" dirty="0" smtClean="0"/>
              <a:t>The basic theme of this study has focused on the time near sunset and the fallacy attached to it for Spring Festivals.</a:t>
            </a:r>
            <a:endParaRPr lang="en-US" sz="4400" b="1" dirty="0">
              <a:ln>
                <a:solidFill>
                  <a:srgbClr val="002060"/>
                </a:solidFill>
              </a:ln>
              <a:solidFill>
                <a:srgbClr val="00FFFF"/>
              </a:solidFill>
              <a:latin typeface="Matura MT Script Capitals" pitchFamily="66" charset="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84018" y="103580"/>
            <a:ext cx="11420302" cy="5857949"/>
          </a:xfrm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endParaRPr lang="en-US" sz="900" dirty="0" smtClean="0">
              <a:latin typeface="Georgia" panose="02040502050405020303" pitchFamily="18" charset="0"/>
            </a:endParaRPr>
          </a:p>
          <a:p>
            <a:r>
              <a:rPr lang="en-US" sz="3200" b="1" dirty="0" smtClean="0">
                <a:latin typeface="Georgia" panose="02040502050405020303" pitchFamily="18" charset="0"/>
              </a:rPr>
              <a:t>Consider this picture for the </a:t>
            </a:r>
            <a:r>
              <a:rPr lang="en-US" sz="3200" b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Dawning of the day</a:t>
            </a:r>
            <a:r>
              <a:rPr lang="en-US" sz="3200" b="1" dirty="0" smtClean="0">
                <a:latin typeface="Georgia" panose="02040502050405020303" pitchFamily="18" charset="0"/>
              </a:rPr>
              <a:t> </a:t>
            </a:r>
            <a:br>
              <a:rPr lang="en-US" sz="3200" b="1" dirty="0" smtClean="0">
                <a:latin typeface="Georgia" panose="02040502050405020303" pitchFamily="18" charset="0"/>
              </a:rPr>
            </a:br>
            <a:r>
              <a:rPr lang="en-US" sz="3200" b="1" dirty="0" smtClean="0">
                <a:latin typeface="Georgia" panose="02040502050405020303" pitchFamily="18" charset="0"/>
              </a:rPr>
              <a:t>as a Torah option to accomplish the needed paradigm shift to drop erroneous traditions </a:t>
            </a:r>
            <a:br>
              <a:rPr lang="en-US" sz="3200" b="1" dirty="0" smtClean="0">
                <a:latin typeface="Georgia" panose="02040502050405020303" pitchFamily="18" charset="0"/>
              </a:rPr>
            </a:br>
            <a:r>
              <a:rPr lang="en-US" sz="3200" b="1" dirty="0" smtClean="0">
                <a:latin typeface="Georgia" panose="02040502050405020303" pitchFamily="18" charset="0"/>
              </a:rPr>
              <a:t>and start a new chapter.</a:t>
            </a:r>
          </a:p>
          <a:p>
            <a:pPr marL="0" indent="0">
              <a:buNone/>
            </a:pPr>
            <a:endParaRPr lang="en-US" sz="3200" b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900" b="1" dirty="0" smtClean="0">
                <a:latin typeface="Georgia" panose="02040502050405020303" pitchFamily="18" charset="0"/>
              </a:rPr>
              <a:t> </a:t>
            </a:r>
          </a:p>
          <a:p>
            <a:r>
              <a:rPr lang="en-US" sz="3200" b="1" dirty="0" smtClean="0">
                <a:latin typeface="Georgia" panose="02040502050405020303" pitchFamily="18" charset="0"/>
              </a:rPr>
              <a:t>To worship </a:t>
            </a:r>
            <a:r>
              <a:rPr lang="en-US" sz="3200" b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Yahuah</a:t>
            </a:r>
            <a:r>
              <a:rPr lang="en-US" sz="3200" b="1" dirty="0" smtClean="0">
                <a:latin typeface="Georgia" panose="02040502050405020303" pitchFamily="18" charset="0"/>
              </a:rPr>
              <a:t> according to </a:t>
            </a:r>
            <a:r>
              <a:rPr lang="en-US" sz="3200" b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His Plan </a:t>
            </a:r>
            <a:r>
              <a:rPr lang="en-US" sz="3200" b="1" dirty="0" smtClean="0">
                <a:latin typeface="Georgia" panose="02040502050405020303" pitchFamily="18" charset="0"/>
              </a:rPr>
              <a:t>is </a:t>
            </a:r>
            <a:br>
              <a:rPr lang="en-US" sz="3200" b="1" dirty="0" smtClean="0">
                <a:latin typeface="Georgia" panose="02040502050405020303" pitchFamily="18" charset="0"/>
              </a:rPr>
            </a:br>
            <a:r>
              <a:rPr lang="en-US" sz="3200" b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HIS</a:t>
            </a:r>
            <a:r>
              <a:rPr lang="en-US" sz="3200" b="1" dirty="0" smtClean="0">
                <a:latin typeface="Georgia" panose="02040502050405020303" pitchFamily="18" charset="0"/>
              </a:rPr>
              <a:t> desire for each and every one who is willing.</a:t>
            </a:r>
          </a:p>
          <a:p>
            <a:pPr marL="0" indent="0">
              <a:buNone/>
            </a:pPr>
            <a:endParaRPr lang="en-US" sz="3200" b="1" dirty="0" smtClean="0">
              <a:latin typeface="Georgia" panose="02040502050405020303" pitchFamily="18" charset="0"/>
            </a:endParaRPr>
          </a:p>
          <a:p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FFFF"/>
                </a:solidFill>
                <a:latin typeface="Matura MT Script Capitals" pitchFamily="66" charset="0"/>
              </a:rPr>
              <a:t>Choose ye this day … Joshua 24:15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rgbClr val="00FFFF"/>
                </a:solidFill>
                <a:latin typeface="Matura MT Script Capitals" pitchFamily="66" charset="0"/>
              </a:rPr>
              <a:t>.</a:t>
            </a:r>
            <a:endParaRPr lang="en-US" sz="4400" b="1" dirty="0">
              <a:ln>
                <a:solidFill>
                  <a:srgbClr val="002060"/>
                </a:solidFill>
              </a:ln>
              <a:solidFill>
                <a:srgbClr val="00FFFF"/>
              </a:solidFill>
              <a:latin typeface="Matura MT Script Capital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schemeClr val="tx1"/>
                </a:solidFill>
              </a:rPr>
              <a:pPr/>
              <a:t>61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28888"/>
            <a:ext cx="8585200" cy="29925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Next:</a:t>
            </a:r>
            <a:b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 investigation on the difference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between </a:t>
            </a:r>
            <a:r>
              <a:rPr lang="en-US" sz="4000" b="1" dirty="0" smtClean="0">
                <a:ln w="11430"/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DAWN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</a:t>
            </a:r>
            <a:r>
              <a:rPr lang="en-US" sz="40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Sunrise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 given in 2 more </a:t>
            </a:r>
            <a:b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Scripture examples.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893" y="30152"/>
            <a:ext cx="11875627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Earlier the question was asked:  </a:t>
            </a:r>
            <a:r>
              <a:rPr lang="en-US" sz="3200" b="1" u="sng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Where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do the Scriptures provide the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FF89FF"/>
                </a:solidFill>
                <a:latin typeface="Calibri" panose="020F0502020204030204" pitchFamily="34" charset="0"/>
              </a:rPr>
              <a:t>DISTINCTION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9933F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between the orders to consume unleavened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b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read during the Festival of Unleavened Bread </a:t>
            </a:r>
            <a:r>
              <a:rPr lang="en-US" sz="3200" b="1" u="sng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the Festival of Passover?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We discovered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FF89FF"/>
                </a:solidFill>
                <a:latin typeface="Calibri" panose="020F0502020204030204" pitchFamily="34" charset="0"/>
              </a:rPr>
              <a:t>this DISTINCTION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is given through the Genesis 1 reckoning of the commencement of each cycle at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FF89FF"/>
                </a:solidFill>
                <a:latin typeface="Calibri" panose="020F0502020204030204" pitchFamily="34" charset="0"/>
              </a:rPr>
              <a:t>DAWN.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There is a difference between </a:t>
            </a:r>
            <a:r>
              <a:rPr lang="en-US" sz="3200" b="1" u="sng" dirty="0" smtClean="0">
                <a:ln>
                  <a:solidFill>
                    <a:schemeClr val="bg1"/>
                  </a:solidFill>
                </a:ln>
                <a:solidFill>
                  <a:srgbClr val="FF89FF"/>
                </a:solidFill>
                <a:latin typeface="Calibri" panose="020F0502020204030204" pitchFamily="34" charset="0"/>
              </a:rPr>
              <a:t>DAWN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200" b="1" u="sng" dirty="0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</a:rPr>
              <a:t>sunrise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to be noted.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65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alpha val="30000"/>
              </a:srgbClr>
            </a:gs>
            <a:gs pos="50000">
              <a:srgbClr val="E2FD59">
                <a:alpha val="24000"/>
              </a:srgbClr>
            </a:gs>
            <a:gs pos="100000">
              <a:schemeClr val="accent6">
                <a:lumMod val="60000"/>
                <a:lumOff val="40000"/>
                <a:alpha val="6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92" y="252602"/>
            <a:ext cx="11832770" cy="6452315"/>
          </a:xfrm>
          <a:ln w="57150">
            <a:solidFill>
              <a:srgbClr val="EFAB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normAutofit/>
            <a:sp3d extrusionH="57150">
              <a:bevelT w="38100" h="38100"/>
            </a:sp3d>
          </a:bodyPr>
          <a:lstStyle/>
          <a:p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  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Genesis 19:15 – 23 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     And when </a:t>
            </a:r>
            <a:r>
              <a:rPr lang="en-US" sz="3200" b="1" dirty="0" smtClean="0">
                <a:solidFill>
                  <a:srgbClr val="FF0066"/>
                </a:solidFill>
                <a:latin typeface="+mn-lt"/>
              </a:rPr>
              <a:t>morning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2800" dirty="0" smtClean="0">
                <a:solidFill>
                  <a:srgbClr val="FF00FF"/>
                </a:solidFill>
                <a:latin typeface="+mn-lt"/>
              </a:rPr>
              <a:t>[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shachar</a:t>
            </a:r>
            <a:r>
              <a:rPr lang="en-US" sz="2800" dirty="0" smtClean="0">
                <a:solidFill>
                  <a:srgbClr val="FF00FF"/>
                </a:solidFill>
                <a:latin typeface="+mn-lt"/>
              </a:rPr>
              <a:t>] </a:t>
            </a:r>
            <a:r>
              <a:rPr lang="en-US" sz="3200" b="1" dirty="0" smtClean="0">
                <a:solidFill>
                  <a:srgbClr val="FF0066"/>
                </a:solidFill>
                <a:latin typeface="+mn-lt"/>
              </a:rPr>
              <a:t>dawned</a:t>
            </a:r>
            <a:r>
              <a:rPr lang="en-US" sz="3200" dirty="0" smtClean="0">
                <a:solidFill>
                  <a:srgbClr val="FF0066"/>
                </a:solidFill>
                <a:latin typeface="+mn-lt"/>
              </a:rPr>
              <a:t>,</a:t>
            </a:r>
            <a:r>
              <a:rPr lang="en-US" sz="3200" dirty="0" smtClean="0">
                <a:latin typeface="+mn-lt"/>
              </a:rPr>
              <a:t> the messengers urged Lot to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     hurry saying, “Get up, take     your two daughters who are here, lest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     you  be  consumed  in  the       punishment of the city.”   </a:t>
            </a:r>
            <a:r>
              <a:rPr lang="en-US" sz="2400" dirty="0" smtClean="0">
                <a:latin typeface="+mn-lt"/>
              </a:rPr>
              <a:t> </a:t>
            </a:r>
            <a:endParaRPr lang="en-US" sz="24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332509"/>
            <a:ext cx="11700163" cy="629689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7545" y="3636819"/>
            <a:ext cx="3179619" cy="789709"/>
          </a:xfrm>
          <a:prstGeom prst="rect">
            <a:avLst/>
          </a:prstGeom>
          <a:solidFill>
            <a:srgbClr val="7DD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4000" dirty="0" smtClean="0">
                <a:solidFill>
                  <a:srgbClr val="9933FF"/>
                </a:solidFill>
              </a:rPr>
              <a:t>Light Season</a:t>
            </a:r>
            <a:endParaRPr lang="en-CA" sz="4000" dirty="0">
              <a:solidFill>
                <a:srgbClr val="9933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2264" y="3636819"/>
            <a:ext cx="1735281" cy="789709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60000"/>
                  <a:lumOff val="40000"/>
                </a:schemeClr>
              </a:gs>
              <a:gs pos="4000">
                <a:srgbClr val="FF99FF">
                  <a:lumMod val="91000"/>
                </a:srgbClr>
              </a:gs>
              <a:gs pos="98000">
                <a:srgbClr val="00FFFF"/>
              </a:gs>
            </a:gsLst>
            <a:lin ang="600000" scaled="0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solidFill>
                  <a:schemeClr val="tx1"/>
                </a:solidFill>
              </a:rPr>
              <a:t>Twilight</a:t>
            </a:r>
            <a:br>
              <a:rPr lang="en-CA" sz="2400" b="1" dirty="0" smtClean="0">
                <a:solidFill>
                  <a:schemeClr val="tx1"/>
                </a:solidFill>
              </a:rPr>
            </a:br>
            <a:r>
              <a:rPr lang="en-CA" sz="2400" b="1" dirty="0" smtClean="0">
                <a:solidFill>
                  <a:schemeClr val="tx1"/>
                </a:solidFill>
              </a:rPr>
              <a:t>mixture</a:t>
            </a:r>
            <a:endParaRPr lang="en-CA" sz="2400" b="1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377545" y="2919845"/>
            <a:ext cx="0" cy="1506683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642264" y="2919845"/>
            <a:ext cx="0" cy="1506683"/>
          </a:xfrm>
          <a:prstGeom prst="line">
            <a:avLst/>
          </a:prstGeom>
          <a:ln w="76200">
            <a:solidFill>
              <a:srgbClr val="FB35F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5400000">
            <a:off x="4805565" y="-1761255"/>
            <a:ext cx="498761" cy="8655627"/>
          </a:xfrm>
          <a:prstGeom prst="rightBrace">
            <a:avLst>
              <a:gd name="adj1" fmla="val 103605"/>
              <a:gd name="adj2" fmla="val 43275"/>
            </a:avLst>
          </a:prstGeom>
          <a:ln w="76200">
            <a:solidFill>
              <a:srgbClr val="AD45A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5037" y="2745669"/>
            <a:ext cx="4862946" cy="381841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dirty="0" smtClean="0">
                <a:solidFill>
                  <a:prstClr val="black"/>
                </a:solidFill>
              </a:rPr>
              <a:t>Lot pleads for time …</a:t>
            </a:r>
            <a:br>
              <a:rPr lang="en-CA" sz="3200" dirty="0" smtClean="0">
                <a:solidFill>
                  <a:prstClr val="black"/>
                </a:solidFill>
              </a:rPr>
            </a:br>
            <a:r>
              <a:rPr lang="en-CA" sz="3200" b="1" dirty="0" smtClean="0">
                <a:solidFill>
                  <a:schemeClr val="accent6">
                    <a:lumMod val="75000"/>
                  </a:schemeClr>
                </a:solidFill>
              </a:rPr>
              <a:t>Gen 19:20 </a:t>
            </a:r>
            <a:r>
              <a:rPr lang="en-CA" sz="3200" dirty="0" smtClean="0">
                <a:solidFill>
                  <a:prstClr val="black"/>
                </a:solidFill>
              </a:rPr>
              <a:t>– </a:t>
            </a:r>
            <a:r>
              <a:rPr lang="en-CA" sz="3200" b="1" dirty="0" smtClean="0">
                <a:solidFill>
                  <a:srgbClr val="FF9900"/>
                </a:solidFill>
              </a:rPr>
              <a:t>Look, please, this city is near enough to flee to, and it is small. Please </a:t>
            </a:r>
            <a:r>
              <a:rPr lang="en-CA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glow rad="127000">
                    <a:srgbClr val="5BD4FF"/>
                  </a:glow>
                </a:effectLst>
              </a:rPr>
              <a:t>let me escape there </a:t>
            </a:r>
            <a:r>
              <a:rPr lang="en-CA" sz="3200" b="1" dirty="0" smtClean="0">
                <a:solidFill>
                  <a:srgbClr val="FF9900"/>
                </a:solidFill>
              </a:rPr>
              <a:t>– is it not a small matter – and let my life be saved.</a:t>
            </a:r>
            <a:endParaRPr lang="en-CA" sz="3200" b="1" dirty="0">
              <a:solidFill>
                <a:srgbClr val="FF99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0736" y="4648202"/>
            <a:ext cx="4883728" cy="18703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600" b="1" dirty="0" smtClean="0">
                <a:solidFill>
                  <a:schemeClr val="accent6">
                    <a:lumMod val="75000"/>
                  </a:schemeClr>
                </a:solidFill>
              </a:rPr>
              <a:t>Gen 19:23    </a:t>
            </a:r>
            <a:r>
              <a:rPr lang="en-CA" sz="3600" dirty="0" smtClean="0">
                <a:solidFill>
                  <a:prstClr val="black"/>
                </a:solidFill>
              </a:rPr>
              <a:t> The </a:t>
            </a:r>
            <a:r>
              <a:rPr lang="en-CA" sz="3600" b="1" dirty="0" smtClean="0">
                <a:solidFill>
                  <a:prstClr val="black"/>
                </a:solidFill>
                <a:effectLst>
                  <a:glow rad="457200">
                    <a:srgbClr val="FFFF00"/>
                  </a:glow>
                </a:effectLst>
              </a:rPr>
              <a:t>sun</a:t>
            </a:r>
            <a:r>
              <a:rPr lang="en-CA" sz="3600" dirty="0" smtClean="0">
                <a:solidFill>
                  <a:prstClr val="black"/>
                </a:solidFill>
              </a:rPr>
              <a:t> had risen upon the earth when Lot entered </a:t>
            </a:r>
            <a:r>
              <a:rPr lang="en-CA" sz="3600" dirty="0" err="1" smtClean="0">
                <a:solidFill>
                  <a:prstClr val="black"/>
                </a:solidFill>
              </a:rPr>
              <a:t>Tso’ar</a:t>
            </a:r>
            <a:r>
              <a:rPr lang="en-CA" sz="3600" dirty="0" smtClean="0">
                <a:solidFill>
                  <a:prstClr val="black"/>
                </a:solidFill>
              </a:rPr>
              <a:t>. </a:t>
            </a:r>
            <a:endParaRPr lang="en-CA" sz="3600" dirty="0">
              <a:solidFill>
                <a:prstClr val="black"/>
              </a:solidFill>
            </a:endParaRPr>
          </a:p>
        </p:txBody>
      </p:sp>
      <p:sp>
        <p:nvSpPr>
          <p:cNvPr id="16" name="Bent Arrow 15"/>
          <p:cNvSpPr/>
          <p:nvPr/>
        </p:nvSpPr>
        <p:spPr>
          <a:xfrm flipH="1">
            <a:off x="7523016" y="2745669"/>
            <a:ext cx="3553691" cy="2077692"/>
          </a:xfrm>
          <a:prstGeom prst="bentArrow">
            <a:avLst>
              <a:gd name="adj1" fmla="val 13360"/>
              <a:gd name="adj2" fmla="val 25000"/>
              <a:gd name="adj3" fmla="val 46693"/>
              <a:gd name="adj4" fmla="val 43750"/>
            </a:avLst>
          </a:prstGeom>
          <a:solidFill>
            <a:srgbClr val="FFFF0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60542" y="1454727"/>
            <a:ext cx="408154" cy="1111831"/>
          </a:xfrm>
          <a:prstGeom prst="straightConnector1">
            <a:avLst/>
          </a:prstGeom>
          <a:ln w="76200">
            <a:solidFill>
              <a:srgbClr val="FF00FF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44785" y="3480954"/>
            <a:ext cx="732560" cy="1342407"/>
          </a:xfrm>
          <a:prstGeom prst="line">
            <a:avLst/>
          </a:prstGeom>
          <a:ln w="57150">
            <a:solidFill>
              <a:srgbClr val="9933FF"/>
            </a:solidFill>
            <a:prstDash val="sysDot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67185" y="3480954"/>
            <a:ext cx="1506682" cy="0"/>
          </a:xfrm>
          <a:prstGeom prst="straightConnector1">
            <a:avLst/>
          </a:prstGeom>
          <a:ln w="76200">
            <a:solidFill>
              <a:srgbClr val="9933FF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02541" y="6604635"/>
            <a:ext cx="2743200" cy="365125"/>
          </a:xfrm>
        </p:spPr>
        <p:txBody>
          <a:bodyPr/>
          <a:lstStyle/>
          <a:p>
            <a:fld id="{79D454C9-693C-4B68-AEF7-F33F1BD73953}" type="slidenum">
              <a:rPr lang="en-US" smtClean="0">
                <a:solidFill>
                  <a:schemeClr val="tx1"/>
                </a:solidFill>
              </a:rPr>
              <a:pPr/>
              <a:t>62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570209" y="4570650"/>
            <a:ext cx="4055350" cy="206762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4800" dirty="0" smtClean="0">
                <a:ln w="6350">
                  <a:solidFill>
                    <a:srgbClr val="00FFFF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Next witness </a:t>
            </a:r>
            <a:endParaRPr lang="en-CA" sz="4800" dirty="0">
              <a:ln w="6350">
                <a:solidFill>
                  <a:srgbClr val="00FFFF"/>
                </a:solidFill>
              </a:ln>
              <a:solidFill>
                <a:schemeClr val="accent6">
                  <a:lumMod val="75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51379" y="6402649"/>
            <a:ext cx="2743200" cy="365125"/>
          </a:xfrm>
        </p:spPr>
        <p:txBody>
          <a:bodyPr/>
          <a:lstStyle/>
          <a:p>
            <a:fld id="{79D454C9-693C-4B68-AEF7-F33F1BD73953}" type="slidenum">
              <a:rPr lang="en-US" smtClean="0">
                <a:solidFill>
                  <a:schemeClr val="bg1"/>
                </a:solidFill>
              </a:rPr>
              <a:pPr/>
              <a:t>63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alpha val="30000"/>
              </a:srgbClr>
            </a:gs>
            <a:gs pos="50000">
              <a:srgbClr val="E2FD59">
                <a:alpha val="24000"/>
              </a:srgbClr>
            </a:gs>
            <a:gs pos="100000">
              <a:schemeClr val="accent6">
                <a:lumMod val="60000"/>
                <a:lumOff val="40000"/>
                <a:alpha val="6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80" y="90042"/>
            <a:ext cx="11832770" cy="6686678"/>
          </a:xfrm>
          <a:ln w="38100">
            <a:solidFill>
              <a:srgbClr val="EFAB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t">
            <a:normAutofit/>
            <a:sp3d extrusionH="57150">
              <a:bevelT w="38100" h="38100"/>
            </a:sp3d>
          </a:bodyPr>
          <a:lstStyle/>
          <a:p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 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Genesis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32:24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– And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Ya’aqob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[Jacob] was left alone.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a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Man</a:t>
            </a:r>
            <a:br>
              <a:rPr lang="en-US" sz="3200" dirty="0" smtClean="0">
                <a:solidFill>
                  <a:prstClr val="black"/>
                </a:solidFill>
                <a:latin typeface="Calibri"/>
              </a:rPr>
            </a:b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wrestled with him until the </a:t>
            </a:r>
            <a:r>
              <a:rPr lang="en-US" sz="3200" b="1" dirty="0">
                <a:solidFill>
                  <a:srgbClr val="FF0066"/>
                </a:solidFill>
                <a:effectLst>
                  <a:glow rad="127000">
                    <a:srgbClr val="00FF00"/>
                  </a:glow>
                </a:effectLst>
                <a:latin typeface="Calibri"/>
              </a:rPr>
              <a:t>breaking of the day </a:t>
            </a:r>
            <a:r>
              <a:rPr lang="en-US" sz="3200" i="1" dirty="0">
                <a:solidFill>
                  <a:srgbClr val="AD45A1"/>
                </a:solidFill>
                <a:latin typeface="Calibri"/>
              </a:rPr>
              <a:t>(</a:t>
            </a:r>
            <a:r>
              <a:rPr lang="en-US" sz="3200" i="1" dirty="0" err="1">
                <a:solidFill>
                  <a:srgbClr val="AD45A1"/>
                </a:solidFill>
                <a:latin typeface="Calibri"/>
              </a:rPr>
              <a:t>oluth</a:t>
            </a:r>
            <a:r>
              <a:rPr lang="en-US" sz="3200" i="1" dirty="0">
                <a:solidFill>
                  <a:srgbClr val="AD45A1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srgbClr val="AD45A1"/>
                </a:solidFill>
                <a:latin typeface="Calibri"/>
              </a:rPr>
              <a:t>shachar</a:t>
            </a:r>
            <a:r>
              <a:rPr lang="en-US" sz="3200" i="1" dirty="0" smtClean="0">
                <a:solidFill>
                  <a:srgbClr val="AD45A1"/>
                </a:solidFill>
                <a:latin typeface="Calibri"/>
              </a:rPr>
              <a:t>).</a:t>
            </a:r>
            <a:endParaRPr lang="en-US" sz="24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430" y="150698"/>
            <a:ext cx="11700163" cy="6544741"/>
          </a:xfrm>
          <a:prstGeom prst="rect">
            <a:avLst/>
          </a:prstGeom>
          <a:noFill/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00489" y="2774989"/>
            <a:ext cx="3005305" cy="789709"/>
          </a:xfrm>
          <a:prstGeom prst="rect">
            <a:avLst/>
          </a:prstGeom>
          <a:solidFill>
            <a:srgbClr val="7DD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4000" dirty="0" smtClean="0">
                <a:solidFill>
                  <a:srgbClr val="7030A0"/>
                </a:solidFill>
              </a:rPr>
              <a:t>Light Season</a:t>
            </a:r>
            <a:endParaRPr lang="en-CA" sz="40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0428" y="2774989"/>
            <a:ext cx="2200061" cy="789709"/>
          </a:xfrm>
          <a:prstGeom prst="rect">
            <a:avLst/>
          </a:prstGeom>
          <a:gradFill flip="none" rotWithShape="1">
            <a:gsLst>
              <a:gs pos="18000">
                <a:srgbClr val="FF99FF"/>
              </a:gs>
              <a:gs pos="50000">
                <a:srgbClr val="FFFF00"/>
              </a:gs>
              <a:gs pos="85000">
                <a:srgbClr val="00FFFF"/>
              </a:gs>
            </a:gsLst>
            <a:lin ang="1800000" scaled="0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dirty="0" smtClean="0">
                <a:solidFill>
                  <a:srgbClr val="0000FF"/>
                </a:solidFill>
              </a:rPr>
              <a:t>Twilight</a:t>
            </a:r>
            <a:br>
              <a:rPr lang="en-CA" sz="2800" b="1" dirty="0" smtClean="0">
                <a:solidFill>
                  <a:srgbClr val="0000FF"/>
                </a:solidFill>
              </a:rPr>
            </a:br>
            <a:r>
              <a:rPr lang="en-CA" sz="2800" b="1" dirty="0" smtClean="0">
                <a:solidFill>
                  <a:srgbClr val="0000FF"/>
                </a:solidFill>
              </a:rPr>
              <a:t>Mixture</a:t>
            </a:r>
            <a:endParaRPr lang="en-CA" sz="2800" b="1" dirty="0">
              <a:solidFill>
                <a:srgbClr val="0000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830568" y="2058015"/>
            <a:ext cx="0" cy="1506683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3" idx="1"/>
          </p:cNvCxnSpPr>
          <p:nvPr/>
        </p:nvCxnSpPr>
        <p:spPr>
          <a:xfrm flipH="1" flipV="1">
            <a:off x="5588937" y="1960794"/>
            <a:ext cx="11491" cy="1603905"/>
          </a:xfrm>
          <a:prstGeom prst="line">
            <a:avLst/>
          </a:prstGeom>
          <a:ln w="76200">
            <a:solidFill>
              <a:srgbClr val="FB35F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5400000">
            <a:off x="5214099" y="-3519403"/>
            <a:ext cx="692586" cy="10267808"/>
          </a:xfrm>
          <a:prstGeom prst="rightBrace">
            <a:avLst>
              <a:gd name="adj1" fmla="val 103605"/>
              <a:gd name="adj2" fmla="val 49722"/>
            </a:avLst>
          </a:prstGeom>
          <a:ln w="57150">
            <a:solidFill>
              <a:srgbClr val="AD45A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5843" y="1730787"/>
            <a:ext cx="2823516" cy="485169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b="1" dirty="0" smtClean="0">
                <a:solidFill>
                  <a:schemeClr val="accent6">
                    <a:lumMod val="75000"/>
                  </a:schemeClr>
                </a:solidFill>
              </a:rPr>
              <a:t>Gen 32:26  </a:t>
            </a:r>
            <a:r>
              <a:rPr lang="en-CA" sz="3200" dirty="0" smtClean="0">
                <a:solidFill>
                  <a:srgbClr val="FF9900"/>
                </a:solidFill>
              </a:rPr>
              <a:t>And </a:t>
            </a:r>
            <a:r>
              <a:rPr lang="en-CA" sz="3200" dirty="0">
                <a:ln>
                  <a:solidFill>
                    <a:sysClr val="windowText" lastClr="000000"/>
                  </a:solidFill>
                </a:ln>
                <a:solidFill>
                  <a:srgbClr val="182DF8"/>
                </a:solidFill>
                <a:effectLst>
                  <a:glow rad="127000">
                    <a:srgbClr val="AD45A1"/>
                  </a:glow>
                </a:effectLst>
                <a:latin typeface="Arial Black" pitchFamily="34" charset="0"/>
              </a:rPr>
              <a:t>	</a:t>
            </a:r>
            <a:r>
              <a:rPr lang="en-CA" sz="3200" dirty="0" smtClean="0">
                <a:solidFill>
                  <a:srgbClr val="FF9900"/>
                </a:solidFill>
              </a:rPr>
              <a:t>said, </a:t>
            </a:r>
            <a:r>
              <a:rPr lang="en-CA" sz="3200" b="1" dirty="0" smtClean="0">
                <a:solidFill>
                  <a:srgbClr val="182DF8"/>
                </a:solidFill>
              </a:rPr>
              <a:t>“Let</a:t>
            </a:r>
            <a:br>
              <a:rPr lang="en-CA" sz="3200" b="1" dirty="0" smtClean="0">
                <a:solidFill>
                  <a:srgbClr val="182DF8"/>
                </a:solidFill>
              </a:rPr>
            </a:br>
            <a:r>
              <a:rPr lang="en-CA" sz="3200" b="1" dirty="0" smtClean="0">
                <a:solidFill>
                  <a:srgbClr val="182DF8"/>
                </a:solidFill>
              </a:rPr>
              <a:t/>
            </a:r>
            <a:br>
              <a:rPr lang="en-CA" sz="3200" b="1" dirty="0" smtClean="0">
                <a:solidFill>
                  <a:srgbClr val="182DF8"/>
                </a:solidFill>
              </a:rPr>
            </a:br>
            <a:r>
              <a:rPr lang="en-CA" sz="3200" b="1" dirty="0" smtClean="0">
                <a:solidFill>
                  <a:srgbClr val="182DF8"/>
                </a:solidFill>
              </a:rPr>
              <a:t> me go, for the</a:t>
            </a:r>
            <a:r>
              <a:rPr lang="en-CA" sz="3200" b="1" u="sng" dirty="0" smtClean="0">
                <a:solidFill>
                  <a:srgbClr val="182DF8"/>
                </a:solidFill>
              </a:rPr>
              <a:t> </a:t>
            </a:r>
            <a:r>
              <a:rPr lang="en-CA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82DF8"/>
                </a:solidFill>
                <a:effectLst>
                  <a:glow rad="127000">
                    <a:srgbClr val="66FF66"/>
                  </a:glow>
                </a:effectLst>
              </a:rPr>
              <a:t>day breaks</a:t>
            </a:r>
            <a:r>
              <a:rPr lang="en-CA" sz="3200" b="1" dirty="0" smtClean="0">
                <a:solidFill>
                  <a:srgbClr val="182DF8"/>
                </a:solidFill>
              </a:rPr>
              <a:t>.” </a:t>
            </a:r>
            <a:r>
              <a:rPr lang="en-CA" sz="3100" dirty="0" smtClean="0">
                <a:solidFill>
                  <a:srgbClr val="FF9900"/>
                </a:solidFill>
              </a:rPr>
              <a:t>But he said, I am not letting you go until you have </a:t>
            </a:r>
            <a:r>
              <a:rPr lang="en-CA" sz="3100" dirty="0" err="1" smtClean="0">
                <a:solidFill>
                  <a:srgbClr val="FF9900"/>
                </a:solidFill>
              </a:rPr>
              <a:t>barak</a:t>
            </a:r>
            <a:r>
              <a:rPr lang="en-CA" sz="3100" dirty="0" smtClean="0">
                <a:solidFill>
                  <a:srgbClr val="FF9900"/>
                </a:solidFill>
              </a:rPr>
              <a:t> </a:t>
            </a:r>
            <a:r>
              <a:rPr lang="en-CA" sz="3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[blessed] </a:t>
            </a:r>
            <a:r>
              <a:rPr lang="en-CA" sz="3100" dirty="0" smtClean="0">
                <a:solidFill>
                  <a:srgbClr val="FF9900"/>
                </a:solidFill>
              </a:rPr>
              <a:t>me!”</a:t>
            </a:r>
            <a:endParaRPr lang="en-CA" sz="3100" dirty="0">
              <a:solidFill>
                <a:srgbClr val="FF99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36065" y="3785495"/>
            <a:ext cx="8745968" cy="2796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en-CA" sz="3600" dirty="0" smtClean="0">
                <a:solidFill>
                  <a:prstClr val="black"/>
                </a:solidFill>
              </a:rPr>
              <a:t>And </a:t>
            </a:r>
            <a:r>
              <a:rPr lang="en-CA" sz="3600" dirty="0" err="1" smtClean="0">
                <a:solidFill>
                  <a:prstClr val="black"/>
                </a:solidFill>
              </a:rPr>
              <a:t>Ya’aqob</a:t>
            </a:r>
            <a:r>
              <a:rPr lang="en-CA" sz="3600" dirty="0" smtClean="0">
                <a:solidFill>
                  <a:prstClr val="black"/>
                </a:solidFill>
              </a:rPr>
              <a:t> called the name of  the place    </a:t>
            </a:r>
            <a:r>
              <a:rPr lang="en-CA" sz="3600" dirty="0" err="1" smtClean="0">
                <a:solidFill>
                  <a:prstClr val="black"/>
                </a:solidFill>
              </a:rPr>
              <a:t>Peni’el</a:t>
            </a:r>
            <a:r>
              <a:rPr lang="en-CA" sz="3600" dirty="0" smtClean="0">
                <a:solidFill>
                  <a:prstClr val="black"/>
                </a:solidFill>
              </a:rPr>
              <a:t>, for I have seen Elohim face to face    and my life is preserved.   And  the    </a:t>
            </a:r>
            <a:r>
              <a:rPr lang="en-CA" sz="3600" b="1" dirty="0" smtClean="0">
                <a:solidFill>
                  <a:prstClr val="black"/>
                </a:solidFill>
                <a:effectLst>
                  <a:glow rad="660400">
                    <a:srgbClr val="FFFF00"/>
                  </a:glow>
                </a:effectLst>
              </a:rPr>
              <a:t>sun rose  </a:t>
            </a:r>
            <a:r>
              <a:rPr lang="en-CA" sz="3600" dirty="0" smtClean="0">
                <a:solidFill>
                  <a:prstClr val="black"/>
                </a:solidFill>
              </a:rPr>
              <a:t>on him as he passed over </a:t>
            </a:r>
            <a:r>
              <a:rPr lang="en-CA" sz="3600" dirty="0" err="1" smtClean="0">
                <a:solidFill>
                  <a:prstClr val="black"/>
                </a:solidFill>
              </a:rPr>
              <a:t>Penu’el</a:t>
            </a:r>
            <a:r>
              <a:rPr lang="en-CA" sz="3600" dirty="0" smtClean="0">
                <a:solidFill>
                  <a:prstClr val="black"/>
                </a:solidFill>
              </a:rPr>
              <a:t>, and he limped on his hip.      </a:t>
            </a:r>
            <a:r>
              <a:rPr lang="en-CA" sz="3600" b="1" dirty="0" smtClean="0">
                <a:solidFill>
                  <a:schemeClr val="accent6">
                    <a:lumMod val="75000"/>
                  </a:schemeClr>
                </a:solidFill>
              </a:rPr>
              <a:t>Gen 32:30</a:t>
            </a:r>
            <a:r>
              <a:rPr lang="en-CA" sz="36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CA" sz="3600" b="1" dirty="0" smtClean="0">
                <a:solidFill>
                  <a:schemeClr val="accent6">
                    <a:lumMod val="75000"/>
                  </a:schemeClr>
                </a:solidFill>
              </a:rPr>
              <a:t>31. </a:t>
            </a:r>
            <a:endParaRPr lang="en-CA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636359" y="2774989"/>
            <a:ext cx="1699706" cy="543405"/>
          </a:xfrm>
          <a:prstGeom prst="straightConnector1">
            <a:avLst/>
          </a:prstGeom>
          <a:ln w="57150">
            <a:solidFill>
              <a:srgbClr val="182DF8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ent Arrow 15"/>
          <p:cNvSpPr/>
          <p:nvPr/>
        </p:nvSpPr>
        <p:spPr>
          <a:xfrm flipH="1">
            <a:off x="8004885" y="1730787"/>
            <a:ext cx="3582296" cy="3216535"/>
          </a:xfrm>
          <a:prstGeom prst="bentArrow">
            <a:avLst>
              <a:gd name="adj1" fmla="val 9105"/>
              <a:gd name="adj2" fmla="val 19958"/>
              <a:gd name="adj3" fmla="val 46693"/>
              <a:gd name="adj4" fmla="val 20781"/>
            </a:avLst>
          </a:prstGeom>
          <a:solidFill>
            <a:srgbClr val="FFFF0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798185" y="3539191"/>
            <a:ext cx="645457" cy="31197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305418" y="1910003"/>
            <a:ext cx="2224327" cy="1748116"/>
          </a:xfrm>
          <a:prstGeom prst="rect">
            <a:avLst/>
          </a:prstGeom>
          <a:solidFill>
            <a:srgbClr val="FFFF00"/>
          </a:solidFill>
          <a:ln w="38100">
            <a:solidFill>
              <a:srgbClr val="182DF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4000" b="1" dirty="0" smtClean="0">
                <a:solidFill>
                  <a:prstClr val="black"/>
                </a:solidFill>
              </a:rPr>
              <a:t>Who said? -</a:t>
            </a:r>
            <a:r>
              <a:rPr lang="en-CA" sz="4800" b="1" dirty="0" smtClean="0">
                <a:solidFill>
                  <a:prstClr val="black"/>
                </a:solidFill>
              </a:rPr>
              <a:t/>
            </a:r>
            <a:br>
              <a:rPr lang="en-CA" sz="4800" b="1" dirty="0" smtClean="0">
                <a:solidFill>
                  <a:prstClr val="black"/>
                </a:solidFill>
              </a:rPr>
            </a:br>
            <a:endParaRPr lang="en-CA" sz="4800" b="1" dirty="0">
              <a:solidFill>
                <a:srgbClr val="182DF8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1184" y="2096541"/>
            <a:ext cx="110803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800" dirty="0">
                <a:ln>
                  <a:solidFill>
                    <a:sysClr val="windowText" lastClr="000000"/>
                  </a:solidFill>
                </a:ln>
                <a:solidFill>
                  <a:srgbClr val="182DF8"/>
                </a:solidFill>
                <a:effectLst>
                  <a:glow rad="127000">
                    <a:srgbClr val="AD45A1"/>
                  </a:glow>
                </a:effectLst>
                <a:latin typeface="Arial Black" pitchFamily="34" charset="0"/>
              </a:rPr>
              <a:t>He</a:t>
            </a:r>
            <a:endParaRPr lang="en-CA" sz="4800" dirty="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05566" y="2406469"/>
            <a:ext cx="2003483" cy="0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  <a:effectLst>
            <a:glow rad="127000">
              <a:srgbClr val="66FF66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07930" y="6263240"/>
            <a:ext cx="2743200" cy="365125"/>
          </a:xfrm>
        </p:spPr>
        <p:txBody>
          <a:bodyPr/>
          <a:lstStyle/>
          <a:p>
            <a:fld id="{79D454C9-693C-4B68-AEF7-F33F1BD73953}" type="slidenum">
              <a:rPr lang="en-US" smtClean="0">
                <a:solidFill>
                  <a:schemeClr val="tx1"/>
                </a:solidFill>
              </a:rPr>
              <a:pPr/>
              <a:t>64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41798" y="3084695"/>
            <a:ext cx="2167467" cy="454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en-CA" sz="4800" b="1" dirty="0">
                <a:solidFill>
                  <a:srgbClr val="182DF8"/>
                </a:solidFill>
              </a:rPr>
              <a:t>Elohim!</a:t>
            </a:r>
          </a:p>
        </p:txBody>
      </p:sp>
    </p:spTree>
    <p:extLst>
      <p:ext uri="{BB962C8B-B14F-4D97-AF65-F5344CB8AC3E}">
        <p14:creationId xmlns:p14="http://schemas.microsoft.com/office/powerpoint/2010/main" val="21614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3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Rot by="21600000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8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210185"/>
            <a:ext cx="12192000" cy="3366392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en-C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My friend, </a:t>
            </a:r>
            <a:r>
              <a:rPr lang="en-CA" sz="5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66CCFF"/>
                  </a:glow>
                </a:effectLst>
              </a:rPr>
              <a:t>Yahuah</a:t>
            </a:r>
            <a:r>
              <a:rPr lang="en-CA" sz="3600" dirty="0">
                <a:ln w="6350">
                  <a:solidFill>
                    <a:srgbClr val="0000CC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C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has just told </a:t>
            </a:r>
            <a:r>
              <a:rPr lang="en-C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 with </a:t>
            </a:r>
            <a:r>
              <a:rPr lang="en-C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His own </a:t>
            </a:r>
            <a:r>
              <a:rPr lang="en-C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instruction</a:t>
            </a:r>
            <a:r>
              <a:rPr lang="en-C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C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C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[in Gen 19:15 &amp; 23 and Gen 32:26</a:t>
            </a:r>
            <a:r>
              <a:rPr lang="en-C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]</a:t>
            </a:r>
            <a:br>
              <a:rPr lang="en-C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C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C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CA" sz="3600" dirty="0" smtClean="0">
                <a:ln w="6350">
                  <a:solidFill>
                    <a:srgbClr val="0000CC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CA" sz="3600" b="1" dirty="0">
                <a:ln w="6350">
                  <a:solidFill>
                    <a:srgbClr val="0000CC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520700">
                    <a:srgbClr val="FFFF00"/>
                  </a:glow>
                </a:effectLst>
              </a:rPr>
              <a:t>EXACTLY WHEN </a:t>
            </a:r>
            <a:r>
              <a:rPr lang="en-CA" sz="3600" b="1" dirty="0" smtClean="0">
                <a:ln w="6350">
                  <a:solidFill>
                    <a:srgbClr val="0000CC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520700">
                    <a:srgbClr val="FFFF00"/>
                  </a:glow>
                </a:effectLst>
              </a:rPr>
              <a:t>HIS </a:t>
            </a:r>
            <a:r>
              <a:rPr lang="en-CA" sz="3600" b="1" dirty="0">
                <a:ln w="6350">
                  <a:solidFill>
                    <a:srgbClr val="0000CC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520700">
                    <a:srgbClr val="FFFF00"/>
                  </a:glow>
                </a:effectLst>
              </a:rPr>
              <a:t>24 HOUR CYCLE STARTS, </a:t>
            </a:r>
            <a:r>
              <a:rPr lang="en-CA" sz="3600" b="1" dirty="0" smtClean="0">
                <a:ln w="6350">
                  <a:solidFill>
                    <a:srgbClr val="0000CC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520700">
                    <a:srgbClr val="FFFF00"/>
                  </a:glow>
                </a:effectLst>
              </a:rPr>
              <a:t> </a:t>
            </a:r>
            <a:r>
              <a:rPr lang="en-CA" sz="3600" dirty="0" smtClean="0">
                <a:ln w="6350">
                  <a:solidFill>
                    <a:srgbClr val="0000CC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520700">
                    <a:srgbClr val="FFFF00"/>
                  </a:glow>
                </a:effectLst>
              </a:rPr>
              <a:t> </a:t>
            </a:r>
            <a:r>
              <a:rPr lang="en-CA" sz="3600" b="1" dirty="0" smtClean="0">
                <a:ln w="6350">
                  <a:solidFill>
                    <a:srgbClr val="0000CC"/>
                  </a:solidFill>
                </a:ln>
                <a:solidFill>
                  <a:srgbClr val="FF0066"/>
                </a:solidFill>
                <a:effectLst>
                  <a:glow rad="520700">
                    <a:srgbClr val="FFFF00"/>
                  </a:glow>
                </a:effectLst>
              </a:rPr>
              <a:t>AND ENDS!</a:t>
            </a:r>
          </a:p>
          <a:p>
            <a:pPr marL="0" indent="0" algn="ctr">
              <a:buNone/>
            </a:pPr>
            <a:r>
              <a:rPr lang="en-CA" sz="3600" b="1" dirty="0">
                <a:ln w="6350">
                  <a:solidFill>
                    <a:srgbClr val="0000CC"/>
                  </a:solidFill>
                </a:ln>
                <a:solidFill>
                  <a:srgbClr val="FF0066"/>
                </a:solidFill>
                <a:effectLst>
                  <a:glow rad="520700">
                    <a:srgbClr val="FFFF00"/>
                  </a:glow>
                </a:effectLst>
              </a:rPr>
              <a:t/>
            </a:r>
            <a:br>
              <a:rPr lang="en-CA" sz="3600" b="1" dirty="0">
                <a:ln w="6350">
                  <a:solidFill>
                    <a:srgbClr val="0000CC"/>
                  </a:solidFill>
                </a:ln>
                <a:solidFill>
                  <a:srgbClr val="FF0066"/>
                </a:solidFill>
                <a:effectLst>
                  <a:glow rad="520700">
                    <a:srgbClr val="FFFF00"/>
                  </a:glow>
                </a:effectLst>
              </a:rPr>
            </a:br>
            <a:r>
              <a:rPr lang="en-CA" sz="3600" b="1" dirty="0" smtClean="0">
                <a:ln w="6350">
                  <a:solidFill>
                    <a:srgbClr val="0000FF"/>
                  </a:solidFill>
                </a:ln>
                <a:solidFill>
                  <a:srgbClr val="FF0066"/>
                </a:solidFill>
                <a:effectLst>
                  <a:glow rad="215900">
                    <a:srgbClr val="FFFF00"/>
                  </a:glow>
                </a:effectLst>
              </a:rPr>
              <a:t>If you know this, you can easily calculate the number of days allotted for eating unleavened bread during Passover Festival!</a:t>
            </a:r>
            <a:endParaRPr lang="en-CA" sz="3600" b="1" dirty="0">
              <a:ln w="6350">
                <a:solidFill>
                  <a:srgbClr val="0000FF"/>
                </a:solidFill>
              </a:ln>
              <a:solidFill>
                <a:srgbClr val="FF0066"/>
              </a:solidFill>
              <a:effectLst>
                <a:glow rad="215900">
                  <a:srgbClr val="FFFF00"/>
                </a:glo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54C9-693C-4B68-AEF7-F33F1BD73953}" type="slidenum">
              <a:rPr lang="en-US" smtClean="0">
                <a:solidFill>
                  <a:schemeClr val="tx1"/>
                </a:solidFill>
              </a:rPr>
              <a:pPr/>
              <a:t>65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8489" y="5970409"/>
            <a:ext cx="26120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End</a:t>
            </a:r>
          </a:p>
        </p:txBody>
      </p:sp>
      <p:pic>
        <p:nvPicPr>
          <p:cNvPr id="3074" name="Picture 2" descr="C:\Users\Rae\Desktop\conflict solved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73" y="3865382"/>
            <a:ext cx="2569579" cy="1975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9330180" y="63684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454C9-693C-4B68-AEF7-F33F1BD73953}" type="slidenum">
              <a:rPr lang="en-US" smtClean="0">
                <a:solidFill>
                  <a:schemeClr val="bg1"/>
                </a:solidFill>
              </a:rPr>
              <a:pPr/>
              <a:t>65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7278" y="4163887"/>
            <a:ext cx="794610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72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66CCFF"/>
                  </a:glow>
                </a:effectLst>
              </a:rPr>
              <a:t>There is no conflict!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0180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31820"/>
            <a:ext cx="11832770" cy="645231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>	</a:t>
            </a: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68042" y="6492875"/>
            <a:ext cx="2743200" cy="365125"/>
          </a:xfrm>
        </p:spPr>
        <p:txBody>
          <a:bodyPr/>
          <a:lstStyle/>
          <a:p>
            <a:fld id="{79D454C9-693C-4B68-AEF7-F33F1BD73953}" type="slidenum">
              <a:rPr lang="en-US" smtClean="0">
                <a:solidFill>
                  <a:schemeClr val="tx1"/>
                </a:solidFill>
              </a:rPr>
              <a:pPr/>
              <a:t>66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45607"/>
            <a:ext cx="81076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Questions/Comments for </a:t>
            </a:r>
            <a:r>
              <a:rPr lang="en-US" sz="4800" b="1" cap="none" spc="0" dirty="0" err="1" smtClean="0">
                <a:ln w="28575">
                  <a:solidFill>
                    <a:srgbClr val="0000FF"/>
                  </a:solidFill>
                </a:ln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MelchiTzedek’s</a:t>
            </a:r>
            <a:r>
              <a:rPr lang="en-US" sz="4800" b="1" cap="none" spc="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Schedule for Unleavened Bread?</a:t>
            </a:r>
            <a:endParaRPr lang="en-US" sz="4000" b="1" cap="none" spc="0" dirty="0" smtClean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4454503"/>
            <a:ext cx="9382902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  <a:hlinkClick r:id="rId3"/>
              </a:rPr>
              <a:t>tim@studythecalendar.com</a:t>
            </a:r>
            <a:r>
              <a:rPr lang="en-US" sz="4400" b="1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br>
              <a:rPr lang="en-US" sz="4400" b="1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1000" b="1" dirty="0" smtClean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4400" b="1" dirty="0" smtClean="0">
                <a:ln w="11430"/>
                <a:solidFill>
                  <a:srgbClr val="7030A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  <a:hlinkClick r:id="rId4"/>
              </a:rPr>
              <a:t>www.studythecalendar.com</a:t>
            </a:r>
            <a:r>
              <a:rPr lang="en-US" sz="4400" b="1" dirty="0" smtClean="0">
                <a:ln w="11430"/>
                <a:solidFill>
                  <a:srgbClr val="7030A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9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6" y="3240209"/>
            <a:ext cx="1390867" cy="10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Rae\Desktop\question on top clear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6500" l="34026" r="61820">
                        <a14:foregroundMark x1="55687" y1="55500" x2="55687" y2="55500"/>
                        <a14:foregroundMark x1="57666" y1="55667" x2="57666" y2="55667"/>
                        <a14:foregroundMark x1="56973" y1="57000" x2="56973" y2="57000"/>
                        <a14:foregroundMark x1="57666" y1="57667" x2="57666" y2="57667"/>
                        <a14:backgroundMark x1="57369" y1="54500" x2="57369" y2="54500"/>
                        <a14:backgroundMark x1="56973" y1="55000" x2="56973" y2="55000"/>
                        <a14:backgroundMark x1="56677" y1="55333" x2="56677" y2="55333"/>
                        <a14:backgroundMark x1="57468" y1="57333" x2="57468" y2="5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14" y="2306359"/>
            <a:ext cx="64198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green check mark clea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885" y="3740783"/>
            <a:ext cx="2306955" cy="15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148597" y="6054941"/>
            <a:ext cx="39932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>
                  <a:solidFill>
                    <a:srgbClr val="00206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Thank-you!</a:t>
            </a:r>
          </a:p>
        </p:txBody>
      </p:sp>
    </p:spTree>
    <p:extLst>
      <p:ext uri="{BB962C8B-B14F-4D97-AF65-F5344CB8AC3E}">
        <p14:creationId xmlns:p14="http://schemas.microsoft.com/office/powerpoint/2010/main" val="39419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123" y="2391907"/>
            <a:ext cx="6614597" cy="4025475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15372"/>
            <a:ext cx="7359656" cy="184870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b="1" i="1" dirty="0" smtClean="0">
                <a:solidFill>
                  <a:srgbClr val="FF89FF"/>
                </a:solidFill>
                <a:latin typeface="Georgia" panose="02040502050405020303" pitchFamily="18" charset="0"/>
              </a:rPr>
              <a:t>There is a Time to Eat and </a:t>
            </a:r>
            <a:br>
              <a:rPr lang="en-US" b="1" i="1" dirty="0" smtClean="0">
                <a:solidFill>
                  <a:srgbClr val="FF89FF"/>
                </a:solidFill>
                <a:latin typeface="Georgia" panose="02040502050405020303" pitchFamily="18" charset="0"/>
              </a:rPr>
            </a:br>
            <a:r>
              <a:rPr lang="en-US" b="1" i="1" dirty="0" smtClean="0">
                <a:solidFill>
                  <a:srgbClr val="FF89FF"/>
                </a:solidFill>
                <a:latin typeface="Georgia" panose="02040502050405020303" pitchFamily="18" charset="0"/>
              </a:rPr>
              <a:t>a Time to Praise</a:t>
            </a:r>
            <a:br>
              <a:rPr lang="en-US" b="1" i="1" dirty="0" smtClean="0">
                <a:solidFill>
                  <a:srgbClr val="FF89FF"/>
                </a:solidFill>
                <a:latin typeface="Georgia" panose="02040502050405020303" pitchFamily="18" charset="0"/>
              </a:rPr>
            </a:br>
            <a:r>
              <a:rPr lang="en-US" b="1" i="1" dirty="0" smtClean="0">
                <a:solidFill>
                  <a:srgbClr val="FF89FF"/>
                </a:solidFill>
                <a:latin typeface="Georgia" panose="02040502050405020303" pitchFamily="18" charset="0"/>
              </a:rPr>
              <a:t>According to Exodus 12:18</a:t>
            </a:r>
            <a:endParaRPr lang="en-US" b="1" i="1" dirty="0">
              <a:solidFill>
                <a:srgbClr val="FF89FF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869100" y="649474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7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518400" y="606970"/>
            <a:ext cx="4481932" cy="543615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solidFill>
                  <a:srgbClr val="00FFFF"/>
                </a:solidFill>
              </a:rPr>
              <a:t>Yahuah has determined very specific times for observing His </a:t>
            </a:r>
            <a:br>
              <a:rPr lang="en-US" sz="3200" b="1" dirty="0" smtClean="0">
                <a:solidFill>
                  <a:srgbClr val="00FFFF"/>
                </a:solidFill>
              </a:rPr>
            </a:br>
            <a:r>
              <a:rPr lang="en-US" sz="3200" b="1" dirty="0" smtClean="0">
                <a:solidFill>
                  <a:srgbClr val="00FFFF"/>
                </a:solidFill>
              </a:rPr>
              <a:t>Mo-edim &amp; consumption of unleavened bread. </a:t>
            </a:r>
          </a:p>
          <a:p>
            <a:pPr algn="ctr"/>
            <a:r>
              <a:rPr lang="en-US" sz="3200" b="1" dirty="0" smtClean="0">
                <a:solidFill>
                  <a:srgbClr val="00FFFF"/>
                </a:solidFill>
              </a:rPr>
              <a:t>Do man’s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CC3300"/>
                </a:solidFill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traditions</a:t>
            </a:r>
            <a:r>
              <a:rPr lang="en-US" sz="3200" b="1" dirty="0" smtClean="0">
                <a:solidFill>
                  <a:srgbClr val="00FFFF"/>
                </a:solidFill>
              </a:rPr>
              <a:t> align with His </a:t>
            </a:r>
            <a:br>
              <a:rPr lang="en-US" sz="3200" b="1" dirty="0" smtClean="0">
                <a:solidFill>
                  <a:srgbClr val="00FFFF"/>
                </a:solidFill>
              </a:rPr>
            </a:br>
            <a:r>
              <a:rPr lang="en-US" sz="3200" b="1" dirty="0" smtClean="0">
                <a:solidFill>
                  <a:srgbClr val="00FFFF"/>
                </a:solidFill>
              </a:rPr>
              <a:t>Set-Apart instructions?</a:t>
            </a:r>
            <a:endParaRPr lang="en-CA" sz="32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110" y="118342"/>
            <a:ext cx="11594489" cy="63094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Have you considered the idea that there might be more </a:t>
            </a:r>
            <a:r>
              <a:rPr lang="en-US" sz="3600" b="1" dirty="0" smtClean="0">
                <a:latin typeface="Calibri" panose="020F0502020204030204" pitchFamily="34" charset="0"/>
              </a:rPr>
              <a:t/>
            </a:r>
            <a:br>
              <a:rPr lang="en-US" sz="3600" b="1" dirty="0" smtClean="0">
                <a:latin typeface="Calibri" panose="020F0502020204030204" pitchFamily="34" charset="0"/>
              </a:rPr>
            </a:br>
            <a:r>
              <a:rPr lang="en-US" sz="3600" b="1" dirty="0" smtClean="0">
                <a:latin typeface="Calibri" panose="020F0502020204030204" pitchFamily="34" charset="0"/>
              </a:rPr>
              <a:t>to the </a:t>
            </a:r>
            <a:r>
              <a:rPr lang="en-US" sz="3600" b="1" u="sng" dirty="0" smtClean="0">
                <a:solidFill>
                  <a:srgbClr val="FFFF00"/>
                </a:solidFill>
                <a:latin typeface="Calibri" panose="020F0502020204030204" pitchFamily="34" charset="0"/>
              </a:rPr>
              <a:t>full</a:t>
            </a:r>
            <a:r>
              <a:rPr lang="en-US" sz="3600" b="1" dirty="0" smtClean="0">
                <a:latin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</a:rPr>
              <a:t>Passover </a:t>
            </a:r>
            <a:r>
              <a:rPr lang="en-US" sz="3600" b="1" dirty="0" smtClean="0">
                <a:latin typeface="Calibri" panose="020F0502020204030204" pitchFamily="34" charset="0"/>
              </a:rPr>
              <a:t>Festival?  </a:t>
            </a:r>
            <a:br>
              <a:rPr lang="en-US" sz="3600" b="1" dirty="0" smtClean="0">
                <a:latin typeface="Calibri" panose="020F0502020204030204" pitchFamily="34" charset="0"/>
              </a:rPr>
            </a:br>
            <a:r>
              <a:rPr lang="en-US" sz="3600" b="1" dirty="0" smtClean="0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</a:rPr>
              <a:t>More</a:t>
            </a:r>
            <a:r>
              <a:rPr lang="en-US" sz="3600" b="1" dirty="0" smtClean="0">
                <a:latin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</a:rPr>
              <a:t>than just eating unleavened bread for </a:t>
            </a:r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rgbClr val="66FF66"/>
                  </a:glow>
                </a:effectLst>
                <a:latin typeface="Calibri" panose="020F0502020204030204" pitchFamily="34" charset="0"/>
              </a:rPr>
              <a:t>7</a:t>
            </a:r>
            <a:r>
              <a:rPr lang="en-US" sz="3600" b="1" dirty="0" smtClean="0">
                <a:latin typeface="Calibri" panose="020F0502020204030204" pitchFamily="34" charset="0"/>
              </a:rPr>
              <a:t> cycles </a:t>
            </a:r>
            <a:br>
              <a:rPr lang="en-US" sz="3600" b="1" dirty="0" smtClean="0">
                <a:latin typeface="Calibri" panose="020F0502020204030204" pitchFamily="34" charset="0"/>
              </a:rPr>
            </a:br>
            <a:r>
              <a:rPr lang="en-US" sz="3600" b="1" dirty="0" smtClean="0">
                <a:latin typeface="Calibri" panose="020F0502020204030204" pitchFamily="34" charset="0"/>
              </a:rPr>
              <a:t>as most </a:t>
            </a:r>
            <a:r>
              <a:rPr lang="en-US" sz="3600" b="1" dirty="0">
                <a:latin typeface="Calibri" panose="020F0502020204030204" pitchFamily="34" charset="0"/>
              </a:rPr>
              <a:t>have been taught for </a:t>
            </a:r>
            <a:r>
              <a:rPr lang="en-US" sz="3600" b="1" dirty="0" smtClean="0">
                <a:latin typeface="Calibri" panose="020F0502020204030204" pitchFamily="34" charset="0"/>
              </a:rPr>
              <a:t>many </a:t>
            </a:r>
            <a:r>
              <a:rPr lang="en-US" sz="3600" b="1" dirty="0">
                <a:latin typeface="Calibri" panose="020F0502020204030204" pitchFamily="34" charset="0"/>
              </a:rPr>
              <a:t>years?</a:t>
            </a:r>
            <a:r>
              <a:rPr lang="en-US" sz="2800" b="1" dirty="0">
                <a:latin typeface="Calibri" panose="020F0502020204030204" pitchFamily="34" charset="0"/>
              </a:rPr>
              <a:t/>
            </a:r>
            <a:br>
              <a:rPr lang="en-US" sz="2800" b="1" dirty="0">
                <a:latin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</a:rPr>
              <a:t/>
            </a:r>
            <a:br>
              <a:rPr lang="en-US" sz="2800" b="1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Is there </a:t>
            </a:r>
            <a:r>
              <a:rPr lang="en-US" sz="3200" b="1" dirty="0" smtClean="0">
                <a:latin typeface="Calibri" panose="020F0502020204030204" pitchFamily="34" charset="0"/>
              </a:rPr>
              <a:t>a </a:t>
            </a:r>
            <a:r>
              <a:rPr lang="en-US" sz="3200" b="1" dirty="0">
                <a:latin typeface="Calibri" panose="020F0502020204030204" pitchFamily="34" charset="0"/>
              </a:rPr>
              <a:t>possibility that </a:t>
            </a:r>
            <a:r>
              <a:rPr lang="en-US" sz="3200" b="1" dirty="0" smtClean="0">
                <a:latin typeface="Calibri" panose="020F0502020204030204" pitchFamily="34" charset="0"/>
              </a:rPr>
              <a:t>many </a:t>
            </a:r>
            <a:r>
              <a:rPr lang="en-US" sz="3200" b="1" dirty="0">
                <a:latin typeface="Calibri" panose="020F0502020204030204" pitchFamily="34" charset="0"/>
              </a:rPr>
              <a:t>have been </a:t>
            </a:r>
            <a:r>
              <a:rPr lang="en-US" sz="32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missin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g</a:t>
            </a:r>
            <a:r>
              <a:rPr lang="en-US" sz="3200" b="1" dirty="0">
                <a:latin typeface="Calibri" panose="020F0502020204030204" pitchFamily="34" charset="0"/>
              </a:rPr>
              <a:t> something </a:t>
            </a:r>
            <a:r>
              <a:rPr lang="en-US" sz="7200" b="1" dirty="0">
                <a:solidFill>
                  <a:srgbClr val="00B0F0"/>
                </a:solidFill>
                <a:latin typeface="Calibri" panose="020F0502020204030204" pitchFamily="34" charset="0"/>
              </a:rPr>
              <a:t>BIG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</a:rPr>
              <a:t>by following long time </a:t>
            </a:r>
            <a:r>
              <a:rPr lang="en-US" sz="5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traditions</a:t>
            </a:r>
            <a:r>
              <a:rPr lang="en-US" sz="5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?</a:t>
            </a:r>
            <a:r>
              <a:rPr lang="en-US" sz="3200" b="1" dirty="0">
                <a:latin typeface="Calibri" panose="020F0502020204030204" pitchFamily="34" charset="0"/>
              </a:rPr>
              <a:t/>
            </a:r>
            <a:br>
              <a:rPr lang="en-US" sz="3200" b="1" dirty="0">
                <a:latin typeface="Calibri" panose="020F0502020204030204" pitchFamily="34" charset="0"/>
              </a:rPr>
            </a:br>
            <a:endParaRPr lang="en-US" sz="3200" b="1" dirty="0" smtClean="0">
              <a:latin typeface="Calibri" panose="020F0502020204030204" pitchFamily="34" charset="0"/>
            </a:endParaRPr>
          </a:p>
          <a:p>
            <a:pPr algn="ctr"/>
            <a:endParaRPr lang="en-US" sz="3200" b="1" dirty="0">
              <a:latin typeface="Calibri" panose="020F0502020204030204" pitchFamily="34" charset="0"/>
            </a:endParaRPr>
          </a:p>
          <a:p>
            <a:pPr algn="ctr"/>
            <a:endParaRPr lang="en-US" sz="3200" b="1" dirty="0" smtClean="0">
              <a:latin typeface="Calibri" panose="020F0502020204030204" pitchFamily="34" charset="0"/>
            </a:endParaRPr>
          </a:p>
          <a:p>
            <a:pPr algn="ctr"/>
            <a:endParaRPr lang="en-US" sz="3200" b="1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763000" y="636549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8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8210" y="4427790"/>
            <a:ext cx="11873344" cy="19371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</a:rPr>
              <a:t>If, on the </a:t>
            </a:r>
            <a:r>
              <a:rPr lang="en-US" sz="3200" b="1" u="sng" dirty="0">
                <a:solidFill>
                  <a:prstClr val="white"/>
                </a:solidFill>
                <a:latin typeface="Calibri" panose="020F0502020204030204" pitchFamily="34" charset="0"/>
              </a:rPr>
              <a:t>final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</a:rPr>
              <a:t> Atonement Day, you are accused of 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/>
            </a:r>
            <a:b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prstClr val="white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</a:rPr>
              <a:t>removing </a:t>
            </a:r>
            <a:r>
              <a:rPr lang="en-US" sz="3200" b="1" dirty="0">
                <a:ln>
                  <a:solidFill>
                    <a:srgbClr val="0000FF"/>
                  </a:solidFill>
                </a:ln>
                <a:solidFill>
                  <a:prstClr val="white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</a:rPr>
              <a:t>one worship </a:t>
            </a: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prstClr val="white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</a:rPr>
              <a:t>cycle or Torah command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 - or … </a:t>
            </a:r>
            <a:b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preventing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Calibri" panose="020F0502020204030204" pitchFamily="34" charset="0"/>
              </a:rPr>
              <a:t>Yahuah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</a:rPr>
              <a:t> from receiving 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obedience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</a:rPr>
              <a:t>from one or more statute requirements, 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what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</a:rPr>
              <a:t>will your answer be?</a:t>
            </a:r>
            <a:endParaRPr lang="en-US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8604-3E91-4806-A5CC-428F0C480F73}" type="slidenum"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9</a:t>
            </a:fld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3212" y="306189"/>
            <a:ext cx="11621309" cy="6234570"/>
          </a:xfrm>
          <a:noFill/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US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Do you know what the </a:t>
            </a:r>
            <a:r>
              <a:rPr lang="en-US" b="1" i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latin typeface="Calibri" panose="020F0502020204030204" pitchFamily="34" charset="0"/>
              </a:rPr>
              <a:t>Scriptures declare </a:t>
            </a:r>
            <a:r>
              <a:rPr lang="en-US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about:</a:t>
            </a:r>
            <a:r>
              <a:rPr lang="en-US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endParaRPr lang="en-US" sz="400" dirty="0" smtClean="0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66CCFF"/>
                </a:solidFill>
                <a:latin typeface="Calibri" panose="020F0502020204030204" pitchFamily="34" charset="0"/>
              </a:rPr>
              <a:t>Yahuah’s</a:t>
            </a:r>
            <a:r>
              <a:rPr lang="en-US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 </a:t>
            </a:r>
            <a:r>
              <a:rPr lang="en-US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CC00CC"/>
                </a:solidFill>
                <a:latin typeface="Comic Sans MS" panose="030F0702030302020204" pitchFamily="66" charset="0"/>
              </a:rPr>
              <a:t>Unleavened </a:t>
            </a:r>
            <a:r>
              <a:rPr lang="en-US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CC00CC"/>
                </a:solidFill>
                <a:latin typeface="Comic Sans MS" panose="030F0702030302020204" pitchFamily="66" charset="0"/>
              </a:rPr>
              <a:t>Bread Consumption </a:t>
            </a:r>
            <a:r>
              <a:rPr lang="en-US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CC00CC"/>
                </a:solidFill>
                <a:latin typeface="Comic Sans MS" panose="030F0702030302020204" pitchFamily="66" charset="0"/>
              </a:rPr>
              <a:t>Schedule??</a:t>
            </a:r>
          </a:p>
          <a:p>
            <a:pPr marL="0" indent="0">
              <a:buNone/>
            </a:pPr>
            <a:endParaRPr lang="en-US" sz="400" dirty="0" smtClean="0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400" dirty="0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latin typeface="Calibri" panose="020F0502020204030204" pitchFamily="34" charset="0"/>
              </a:rPr>
              <a:t>Let’s start with:  </a:t>
            </a:r>
            <a:r>
              <a:rPr lang="en-US" sz="26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en-US" sz="26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008080"/>
                </a:solidFill>
                <a:latin typeface="Calibri" panose="020F0502020204030204" pitchFamily="34" charset="0"/>
              </a:rPr>
              <a:t> </a:t>
            </a:r>
            <a:r>
              <a:rPr lang="en-US" sz="2600" b="1" u="sng" spc="50" dirty="0">
                <a:ln w="135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</a:rPr>
              <a:t>Definitions </a:t>
            </a:r>
            <a:r>
              <a:rPr lang="en-US" sz="2600" b="1" u="sng" spc="50" dirty="0" smtClean="0">
                <a:ln w="135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</a:rPr>
              <a:t>for </a:t>
            </a:r>
            <a:r>
              <a:rPr lang="en-US" sz="2600" b="1" u="sng" spc="50" dirty="0" smtClean="0">
                <a:ln w="135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6CC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</a:rPr>
              <a:t>Season &amp; C</a:t>
            </a:r>
            <a:r>
              <a:rPr lang="en-US" sz="2600" b="1" spc="50" dirty="0" smtClean="0">
                <a:ln w="135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6CC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</a:rPr>
              <a:t>y</a:t>
            </a:r>
            <a:r>
              <a:rPr lang="en-US" sz="2600" b="1" u="sng" spc="50" dirty="0" smtClean="0">
                <a:ln w="135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6CC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</a:rPr>
              <a:t>cle</a:t>
            </a:r>
            <a:endParaRPr lang="en-US" sz="2600" b="1" spc="50" dirty="0">
              <a:ln w="13500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This study tries to refrain 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from using the word “day” that </a:t>
            </a:r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has</a:t>
            </a:r>
            <a:b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been translated 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from the original Hebrew word 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&lt;yowm&gt;.  </a:t>
            </a:r>
            <a:endParaRPr lang="en-US" sz="2400" b="1" dirty="0" smtClean="0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word “day” has lost a massive amount of definitive </a:t>
            </a:r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correctness through ambiguous 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definitions.  </a:t>
            </a:r>
            <a:endParaRPr lang="en-US" sz="2400" b="1" dirty="0" smtClean="0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“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Day” can indicate 12 </a:t>
            </a:r>
            <a:r>
              <a:rPr lang="en-US" sz="2400" b="1" u="sng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or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24 hours, day or night, or </a:t>
            </a:r>
            <a:r>
              <a:rPr lang="en-US" sz="2400" b="1" u="sng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both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!  </a:t>
            </a:r>
          </a:p>
          <a:p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In this study, “Light Season” is generally used for the 12 hour “day.”  </a:t>
            </a:r>
          </a:p>
          <a:p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For the 24 hour “day” 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</a:t>
            </a:r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n this study – [as much as possible], preference </a:t>
            </a:r>
            <a:b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will be given 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to the word </a:t>
            </a:r>
            <a:r>
              <a:rPr lang="en-US" sz="3200" b="1" dirty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  <a:latin typeface="Calibri" panose="020F0502020204030204" pitchFamily="34" charset="0"/>
              </a:rPr>
              <a:t>cycle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in place of the word </a:t>
            </a:r>
            <a:r>
              <a:rPr lang="en-US" sz="2400" b="1" i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day</a:t>
            </a:r>
            <a:r>
              <a:rPr lang="en-US" sz="2400" b="1" i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.  </a:t>
            </a:r>
            <a:br>
              <a:rPr lang="en-US" sz="2400" b="1" i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When </a:t>
            </a:r>
            <a:r>
              <a:rPr lang="en-US" sz="24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quoting Scripture, or citing the Sabbath Day, you will see it.  </a:t>
            </a:r>
            <a: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4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Otherwise 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  <a:latin typeface="Calibri" panose="020F0502020204030204" pitchFamily="34" charset="0"/>
              </a:rPr>
              <a:t>cycle</a:t>
            </a:r>
            <a:r>
              <a:rPr lang="en-US" sz="36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is the word of choice.  </a:t>
            </a:r>
            <a:endParaRPr lang="en-US" sz="3600" b="1" dirty="0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Rae\Desktop\ulb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86" y="113832"/>
            <a:ext cx="2523665" cy="288418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5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land design templat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sland design template" id="{5EAFA74D-B2BE-4F03-B7C5-F6CDD88F48ED}" vid="{61CAF660-B0A6-40C5-8246-BD03FA61C7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Island design templat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sland design template" id="{5EAFA74D-B2BE-4F03-B7C5-F6CDD88F48ED}" vid="{61CAF660-B0A6-40C5-8246-BD03FA61C7CF}"/>
    </a:ext>
  </a:extLst>
</a:theme>
</file>

<file path=ppt/theme/theme8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957CA36-13AE-4B4A-9E0A-E5DBD709B1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Island design slides</Template>
  <TotalTime>0</TotalTime>
  <Words>3880</Words>
  <Application>Microsoft Office PowerPoint</Application>
  <PresentationFormat>Widescreen</PresentationFormat>
  <Paragraphs>753</Paragraphs>
  <Slides>66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66</vt:i4>
      </vt:variant>
    </vt:vector>
  </HeadingPairs>
  <TitlesOfParts>
    <vt:vector size="93" baseType="lpstr">
      <vt:lpstr>Aharoni</vt:lpstr>
      <vt:lpstr>Algerian</vt:lpstr>
      <vt:lpstr>Arial</vt:lpstr>
      <vt:lpstr>Arial Black</vt:lpstr>
      <vt:lpstr>Arial Rounded MT Bold</vt:lpstr>
      <vt:lpstr>Broadway</vt:lpstr>
      <vt:lpstr>Calibri</vt:lpstr>
      <vt:lpstr>Calibri Light</vt:lpstr>
      <vt:lpstr>Comic Sans MS</vt:lpstr>
      <vt:lpstr>Cooper Black</vt:lpstr>
      <vt:lpstr>Georgia</vt:lpstr>
      <vt:lpstr>Impact</vt:lpstr>
      <vt:lpstr>Kristen ITC</vt:lpstr>
      <vt:lpstr>Matura MT Script Capitals</vt:lpstr>
      <vt:lpstr>MV Boli</vt:lpstr>
      <vt:lpstr>Papyrus</vt:lpstr>
      <vt:lpstr>Script MT Bold</vt:lpstr>
      <vt:lpstr>Segoe Print</vt:lpstr>
      <vt:lpstr>Times New Roman</vt:lpstr>
      <vt:lpstr>Wingdings</vt:lpstr>
      <vt:lpstr>Island design template</vt:lpstr>
      <vt:lpstr>Office Theme</vt:lpstr>
      <vt:lpstr>1_Office Theme</vt:lpstr>
      <vt:lpstr>2_Office Theme</vt:lpstr>
      <vt:lpstr>3_Office Theme</vt:lpstr>
      <vt:lpstr>4_Office Theme</vt:lpstr>
      <vt:lpstr>2_Island design template</vt:lpstr>
      <vt:lpstr>PowerPoint Presentation</vt:lpstr>
      <vt:lpstr> </vt:lpstr>
      <vt:lpstr>Would you agree?</vt:lpstr>
      <vt:lpstr>An Appearance of Conflict with Exo 12:18</vt:lpstr>
      <vt:lpstr>PowerPoint Presentation</vt:lpstr>
      <vt:lpstr>PowerPoint Presentation</vt:lpstr>
      <vt:lpstr>There is a Time to Eat and  a Time to Praise According to Exodus 12:18</vt:lpstr>
      <vt:lpstr>PowerPoint Presentation</vt:lpstr>
      <vt:lpstr>PowerPoint Presentation</vt:lpstr>
      <vt:lpstr>Understanding Important Definitions</vt:lpstr>
      <vt:lpstr>Jeremiah’s Definitions for Seasons</vt:lpstr>
      <vt:lpstr>An “ereb/evening” Review</vt:lpstr>
      <vt:lpstr>An “arab/morning” Review</vt:lpstr>
      <vt:lpstr>One Focus of this Study</vt:lpstr>
      <vt:lpstr>PowerPoint Presentation</vt:lpstr>
      <vt:lpstr>PowerPoint Presentation</vt:lpstr>
      <vt:lpstr>Part 1:  The Torah Count for ULB ~ 7 or 8 days?</vt:lpstr>
      <vt:lpstr>A Torah Focus on Festival of ULB</vt:lpstr>
      <vt:lpstr>PowerPoint Presentation</vt:lpstr>
      <vt:lpstr>PowerPoint Presentation</vt:lpstr>
      <vt:lpstr>PowerPoint Presentation</vt:lpstr>
      <vt:lpstr>Part 2:  Passover Festival Count for ULB</vt:lpstr>
      <vt:lpstr>PowerPoint Presentation</vt:lpstr>
      <vt:lpstr>PowerPoint Presentation</vt:lpstr>
      <vt:lpstr>What About Lev 23:6 &amp; Exo 12:18?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3:  Sunset Theory Count for ULB</vt:lpstr>
      <vt:lpstr>PowerPoint Presentation</vt:lpstr>
      <vt:lpstr>PowerPoint Presentation</vt:lpstr>
      <vt:lpstr>PowerPoint Presentation</vt:lpstr>
      <vt:lpstr>Facts About Sunlight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Sunset Theory Summary thus far:</vt:lpstr>
      <vt:lpstr>PowerPoint Presentation</vt:lpstr>
      <vt:lpstr>PowerPoint Presentation</vt:lpstr>
      <vt:lpstr>PowerPoint Presentation</vt:lpstr>
      <vt:lpstr>             </vt:lpstr>
      <vt:lpstr>PowerPoint Presentation</vt:lpstr>
      <vt:lpstr>PowerPoint Presentation</vt:lpstr>
      <vt:lpstr>PowerPoint Presentation</vt:lpstr>
      <vt:lpstr>Next: An investigation on the difference between DAWN and Sunrise  as given in 2 more  Scripture examples.</vt:lpstr>
      <vt:lpstr>   Genesis 19:15 – 23       And when morning [shachar] dawned, the messengers urged Lot to      hurry saying, “Get up, take     your two daughters who are here, lest      you  be  consumed  in  the       punishment of the city.”    </vt:lpstr>
      <vt:lpstr>PowerPoint Presentation</vt:lpstr>
      <vt:lpstr>   Genesis 32:24 – And Ya’aqob [Jacob] was left alone.  And a Man  wrestled with him until the breaking of the day (oluth shachar).</vt:lpstr>
      <vt:lpstr>PowerPoint Presentation</vt:lpstr>
      <vt:lpstr>     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2016-01-07T23:42:00Z</dcterms:created>
  <dcterms:modified xsi:type="dcterms:W3CDTF">2020-02-24T02:19:00Z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TC034605269991</vt:lpwstr>
  </property>
</Properties>
</file>