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84"/>
  </p:notesMasterIdLst>
  <p:sldIdLst>
    <p:sldId id="410" r:id="rId2"/>
    <p:sldId id="355" r:id="rId3"/>
    <p:sldId id="270" r:id="rId4"/>
    <p:sldId id="354" r:id="rId5"/>
    <p:sldId id="421" r:id="rId6"/>
    <p:sldId id="271" r:id="rId7"/>
    <p:sldId id="342" r:id="rId8"/>
    <p:sldId id="258" r:id="rId9"/>
    <p:sldId id="260" r:id="rId10"/>
    <p:sldId id="374" r:id="rId11"/>
    <p:sldId id="375" r:id="rId12"/>
    <p:sldId id="416" r:id="rId13"/>
    <p:sldId id="405" r:id="rId14"/>
    <p:sldId id="429" r:id="rId15"/>
    <p:sldId id="407" r:id="rId16"/>
    <p:sldId id="369" r:id="rId17"/>
    <p:sldId id="373" r:id="rId18"/>
    <p:sldId id="370" r:id="rId19"/>
    <p:sldId id="371" r:id="rId20"/>
    <p:sldId id="259" r:id="rId21"/>
    <p:sldId id="356" r:id="rId22"/>
    <p:sldId id="309" r:id="rId23"/>
    <p:sldId id="359" r:id="rId24"/>
    <p:sldId id="360" r:id="rId25"/>
    <p:sldId id="361" r:id="rId26"/>
    <p:sldId id="379" r:id="rId27"/>
    <p:sldId id="362" r:id="rId28"/>
    <p:sldId id="363" r:id="rId29"/>
    <p:sldId id="364" r:id="rId30"/>
    <p:sldId id="365" r:id="rId31"/>
    <p:sldId id="273" r:id="rId32"/>
    <p:sldId id="358" r:id="rId33"/>
    <p:sldId id="418" r:id="rId34"/>
    <p:sldId id="366" r:id="rId35"/>
    <p:sldId id="376" r:id="rId36"/>
    <p:sldId id="433" r:id="rId37"/>
    <p:sldId id="377" r:id="rId38"/>
    <p:sldId id="423" r:id="rId39"/>
    <p:sldId id="422" r:id="rId40"/>
    <p:sldId id="266" r:id="rId41"/>
    <p:sldId id="367" r:id="rId42"/>
    <p:sldId id="382" r:id="rId43"/>
    <p:sldId id="378" r:id="rId44"/>
    <p:sldId id="368" r:id="rId45"/>
    <p:sldId id="426" r:id="rId46"/>
    <p:sldId id="432" r:id="rId47"/>
    <p:sldId id="431" r:id="rId48"/>
    <p:sldId id="274" r:id="rId49"/>
    <p:sldId id="333" r:id="rId50"/>
    <p:sldId id="383" r:id="rId51"/>
    <p:sldId id="285" r:id="rId52"/>
    <p:sldId id="384" r:id="rId53"/>
    <p:sldId id="281" r:id="rId54"/>
    <p:sldId id="385" r:id="rId55"/>
    <p:sldId id="427" r:id="rId56"/>
    <p:sldId id="428" r:id="rId57"/>
    <p:sldId id="413" r:id="rId58"/>
    <p:sldId id="391" r:id="rId59"/>
    <p:sldId id="284" r:id="rId60"/>
    <p:sldId id="387" r:id="rId61"/>
    <p:sldId id="388" r:id="rId62"/>
    <p:sldId id="390" r:id="rId63"/>
    <p:sldId id="414" r:id="rId64"/>
    <p:sldId id="386" r:id="rId65"/>
    <p:sldId id="288" r:id="rId66"/>
    <p:sldId id="392" r:id="rId67"/>
    <p:sldId id="393" r:id="rId68"/>
    <p:sldId id="394" r:id="rId69"/>
    <p:sldId id="381" r:id="rId70"/>
    <p:sldId id="305" r:id="rId71"/>
    <p:sldId id="397" r:id="rId72"/>
    <p:sldId id="398" r:id="rId73"/>
    <p:sldId id="399" r:id="rId74"/>
    <p:sldId id="329" r:id="rId75"/>
    <p:sldId id="351" r:id="rId76"/>
    <p:sldId id="408" r:id="rId77"/>
    <p:sldId id="409" r:id="rId78"/>
    <p:sldId id="400" r:id="rId79"/>
    <p:sldId id="389" r:id="rId80"/>
    <p:sldId id="415" r:id="rId81"/>
    <p:sldId id="380" r:id="rId82"/>
    <p:sldId id="401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5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e" initials="R" lastIdx="87" clrIdx="0"/>
  <p:cmAuthor id="1" name="timothy Astleford" initials="tA" lastIdx="64" clrIdx="1">
    <p:extLst>
      <p:ext uri="{19B8F6BF-5375-455C-9EA6-DF929625EA0E}">
        <p15:presenceInfo xmlns="" xmlns:p15="http://schemas.microsoft.com/office/powerpoint/2012/main" userId="6f70958e306951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FF"/>
    <a:srgbClr val="00FF99"/>
    <a:srgbClr val="8BF6FB"/>
    <a:srgbClr val="FF00FF"/>
    <a:srgbClr val="FF66CC"/>
    <a:srgbClr val="FFFF00"/>
    <a:srgbClr val="AFDDFF"/>
    <a:srgbClr val="8C4C64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65" autoAdjust="0"/>
    <p:restoredTop sz="95131" autoAdjust="0"/>
  </p:normalViewPr>
  <p:slideViewPr>
    <p:cSldViewPr>
      <p:cViewPr>
        <p:scale>
          <a:sx n="66" d="100"/>
          <a:sy n="66" d="100"/>
        </p:scale>
        <p:origin x="-58" y="-398"/>
      </p:cViewPr>
      <p:guideLst>
        <p:guide orient="horz" pos="2160"/>
        <p:guide orient="horz" pos="2544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129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1A6A3-8D1F-482D-A3D7-7D343A942EE6}" type="datetimeFigureOut">
              <a:rPr lang="en-US" smtClean="0"/>
              <a:t>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8F6D0-8361-4E8C-A448-AC78C8F6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96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99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91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91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80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97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86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938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55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07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07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650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072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600-640 </a:t>
            </a:r>
            <a:r>
              <a:rPr lang="en-US" dirty="0" smtClean="0"/>
              <a:t>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07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600-640 </a:t>
            </a:r>
            <a:r>
              <a:rPr lang="en-US" dirty="0" smtClean="0"/>
              <a:t>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93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07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07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07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95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860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808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651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34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341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341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341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341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341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341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341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 6  mar 25  132pm started this slide – </a:t>
            </a:r>
            <a:r>
              <a:rPr lang="en-US" dirty="0" err="1" smtClean="0"/>
              <a:t>charlene</a:t>
            </a:r>
            <a:r>
              <a:rPr lang="en-US" dirty="0" smtClean="0"/>
              <a:t> – still to fix this slide 142… mar 28</a:t>
            </a:r>
            <a:r>
              <a:rPr lang="en-US" baseline="30000" dirty="0" smtClean="0"/>
              <a:t>th</a:t>
            </a:r>
            <a:r>
              <a:rPr lang="en-US" dirty="0" smtClean="0"/>
              <a:t> I think it is ok now.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663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208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979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208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979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208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979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979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927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178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 8 … New slide mar 27  743 pm … mar 28 … 1022 pm … 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178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208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slide mar 28 1025 pm … 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808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178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600-640 </a:t>
            </a:r>
            <a:r>
              <a:rPr lang="en-US" dirty="0" smtClean="0"/>
              <a:t>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072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slide mar 28 1025 pm … 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8083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94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941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9796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8083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9796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8083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9804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9804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9804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9804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9279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8221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993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993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993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993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02296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02296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02296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993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70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9796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3413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F6D0-8361-4E8C-A448-AC78C8F652F2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72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215D-C2B8-4B2A-894B-9ED025E9EAF6}" type="datetime1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97F22-44B8-4729-A3A3-356CC93C28C2}" type="datetime1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>
              <a:buNone/>
              <a:defRPr sz="4400" b="1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57200" y="1524000"/>
            <a:ext cx="8229600" cy="4495800"/>
          </a:xfrm>
        </p:spPr>
        <p:txBody>
          <a:bodyPr/>
          <a:lstStyle>
            <a:lvl1pPr>
              <a:buClr>
                <a:schemeClr val="accent1">
                  <a:lumMod val="75000"/>
                </a:schemeClr>
              </a:buClr>
              <a:buSzPct val="110000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8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32AE6-BF83-44A0-B05D-95D0AB39E286}" type="datetime1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D26C-CE0D-41FB-BD1D-04CDD5E211A5}" type="datetime1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 algn="ctr">
              <a:buFontTx/>
              <a:buNone/>
              <a:defRPr sz="4400">
                <a:latin typeface="Arial Rounded MT Bold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84046" y="1524000"/>
            <a:ext cx="3883153" cy="42672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956304" cy="41910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4C0C3-5A8D-48A5-A179-34D1D2BBB023}" type="datetime1">
              <a:rPr lang="en-US" smtClean="0"/>
              <a:t>2/16/2020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463D-3309-456A-B32F-94FC7A386945}" type="datetime1">
              <a:rPr lang="en-US" smtClean="0"/>
              <a:t>2/16/2020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26EC-CC4C-4DF7-A69B-80871C6E5021}" type="datetime1">
              <a:rPr lang="en-US" smtClean="0"/>
              <a:t>2/16/2020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29A7-C515-4F03-88BB-ABB0F155FA71}" type="datetime1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4343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448800" y="6096000"/>
            <a:ext cx="2514600" cy="365125"/>
          </a:xfrm>
        </p:spPr>
        <p:txBody>
          <a:bodyPr/>
          <a:lstStyle/>
          <a:p>
            <a:fld id="{39244376-3D6F-4A55-9431-449ABB5C31E2}" type="datetime1">
              <a:rPr lang="en-US" smtClean="0"/>
              <a:t>2/16/2020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828800" cy="365125"/>
          </a:xfrm>
        </p:spPr>
        <p:txBody>
          <a:bodyPr/>
          <a:lstStyle>
            <a:lvl1pPr algn="r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18E6382-2566-492A-A2A1-417678E32A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>
                <a:latin typeface="Arial Rounded MT Bold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latin typeface="Arial Rounded MT Bold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372600" y="6172200"/>
            <a:ext cx="2514600" cy="365125"/>
          </a:xfrm>
        </p:spPr>
        <p:txBody>
          <a:bodyPr/>
          <a:lstStyle/>
          <a:p>
            <a:fld id="{F7835422-B24F-4139-9453-4E7D0B4601A0}" type="datetime1">
              <a:rPr lang="en-US" smtClean="0"/>
              <a:t>2/16/2020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296400" y="5486400"/>
            <a:ext cx="33528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828800" cy="365125"/>
          </a:xfrm>
        </p:spPr>
        <p:txBody>
          <a:bodyPr/>
          <a:lstStyle>
            <a:lvl1pPr algn="r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18E6382-2566-492A-A2A1-417678E32A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02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latin typeface="Arial Rounded MT Bold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372600" y="6172200"/>
            <a:ext cx="2514600" cy="365125"/>
          </a:xfrm>
        </p:spPr>
        <p:txBody>
          <a:bodyPr/>
          <a:lstStyle/>
          <a:p>
            <a:fld id="{24DE1CEE-DA38-4234-A6C9-5F1658EEB98F}" type="datetime1">
              <a:rPr lang="en-US" smtClean="0"/>
              <a:t>2/16/2020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448800" y="5562600"/>
            <a:ext cx="33528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162800" y="6324600"/>
            <a:ext cx="1828800" cy="365125"/>
          </a:xfrm>
        </p:spPr>
        <p:txBody>
          <a:bodyPr/>
          <a:lstStyle>
            <a:lvl1pPr algn="r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18E6382-2566-492A-A2A1-417678E32A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63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247F-EE61-41F2-AA0A-3A589C802A99}" type="datetime1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A430F-A2E4-4466-B043-A0752DC8C890}" type="datetime1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43815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78122"/>
            <a:ext cx="8305800" cy="4403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250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42C492C-694C-4FF0-B60C-563B5B2B91C3}" type="datetime1">
              <a:rPr lang="en-US" smtClean="0"/>
              <a:t>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39000" y="64008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18E6382-2566-492A-A2A1-417678E32A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41" r:id="rId10"/>
    <p:sldLayoutId id="2147483840" r:id="rId11"/>
    <p:sldLayoutId id="2147483838" r:id="rId12"/>
    <p:sldLayoutId id="2147483839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marL="0" indent="0" algn="ct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400" b="1" i="0" kern="1200" cap="none" spc="0">
          <a:ln w="11430"/>
          <a:solidFill>
            <a:srgbClr val="00B0F0"/>
          </a:solidFill>
          <a:effectLst>
            <a:outerShdw blurRad="50800" dist="39000" dir="5460000" algn="tl">
              <a:srgbClr val="000000">
                <a:alpha val="38000"/>
              </a:srgbClr>
            </a:outerShdw>
          </a:effectLst>
          <a:latin typeface="Arial Rounded MT Bold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1">
            <a:lumMod val="75000"/>
          </a:schemeClr>
        </a:buClr>
        <a:buSzPct val="110000"/>
        <a:buFont typeface="Georgia" pitchFamily="18" charset="0"/>
        <a:buChar char="*"/>
        <a:defRPr sz="22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microsoft.com/office/2007/relationships/hdphoto" Target="../media/hdphoto7.wdp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microsoft.com/office/2007/relationships/hdphoto" Target="../media/hdphoto7.wdp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microsoft.com/office/2007/relationships/hdphoto" Target="../media/hdphoto6.wdp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13.png"/><Relationship Id="rId9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microsoft.com/office/2007/relationships/hdphoto" Target="../media/hdphoto6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microsoft.com/office/2007/relationships/hdphoto" Target="../media/hdphoto9.wdp"/><Relationship Id="rId4" Type="http://schemas.openxmlformats.org/officeDocument/2006/relationships/image" Target="../media/image4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5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1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11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336" y="5230368"/>
            <a:ext cx="9104376" cy="16002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76200" y="5334000"/>
            <a:ext cx="9104376" cy="1749225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sz="8000" dirty="0" smtClean="0">
                <a:ln w="28575">
                  <a:solidFill>
                    <a:srgbClr val="DF9DB3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Matura MT Script Capitals" pitchFamily="66" charset="0"/>
              </a:rPr>
              <a:t>The Last Supper</a:t>
            </a:r>
            <a:endParaRPr lang="en-US" sz="8000" dirty="0">
              <a:ln w="28575">
                <a:solidFill>
                  <a:srgbClr val="DF9DB3"/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Matura MT Script Capitals" pitchFamily="66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59066" y="4419600"/>
            <a:ext cx="2303334" cy="807931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sz="4000" dirty="0" smtClean="0">
                <a:ln w="9525">
                  <a:solidFill>
                    <a:schemeClr val="tx1"/>
                  </a:solidFill>
                </a:ln>
                <a:solidFill>
                  <a:srgbClr val="8C4C64"/>
                </a:solidFill>
                <a:latin typeface="Rockwell" pitchFamily="18" charset="0"/>
              </a:rPr>
              <a:t>Part 2</a:t>
            </a:r>
            <a:endParaRPr lang="en-US" sz="4000" dirty="0">
              <a:ln w="9525">
                <a:solidFill>
                  <a:schemeClr val="tx1"/>
                </a:solidFill>
              </a:ln>
              <a:solidFill>
                <a:schemeClr val="accent1">
                  <a:lumMod val="75000"/>
                </a:schemeClr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8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7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2</a:t>
            </a:fld>
            <a:endParaRPr lang="en-US"/>
          </a:p>
        </p:txBody>
      </p:sp>
      <p:pic>
        <p:nvPicPr>
          <p:cNvPr id="17410" name="Picture 2" descr="C:\Users\Rae\Desktop\lord's supp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14600"/>
            <a:ext cx="7027734" cy="3898740"/>
          </a:xfrm>
          <a:prstGeom prst="rect">
            <a:avLst/>
          </a:prstGeom>
          <a:ln w="76200">
            <a:solidFill>
              <a:srgbClr val="8C4C6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676400" y="228600"/>
            <a:ext cx="7027734" cy="1977825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The Last Supper in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he Gospel Account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676400" y="1711125"/>
            <a:ext cx="7027736" cy="6477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Part 2 of 2 </a:t>
            </a:r>
            <a:endParaRPr lang="en-US" sz="4000" dirty="0">
              <a:ln w="11430">
                <a:solidFill>
                  <a:srgbClr val="984204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93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3</a:t>
            </a:fld>
            <a:endParaRPr lang="en-US"/>
          </a:p>
        </p:txBody>
      </p:sp>
      <p:pic>
        <p:nvPicPr>
          <p:cNvPr id="16" name="Picture 2" descr="C:\Users\Rae\Desktop\spring leaves bkgd 5 bann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4" y="4495800"/>
            <a:ext cx="8915086" cy="2365294"/>
          </a:xfrm>
          <a:prstGeom prst="rect">
            <a:avLst/>
          </a:prstGeom>
          <a:noFill/>
          <a:effectLst>
            <a:softEdge rad="520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lide Number Placeholder 3"/>
          <p:cNvSpPr txBox="1">
            <a:spLocks/>
          </p:cNvSpPr>
          <p:nvPr/>
        </p:nvSpPr>
        <p:spPr>
          <a:xfrm>
            <a:off x="7239000" y="64008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8E6382-2566-492A-A2A1-417678E32A5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768540" y="3833904"/>
            <a:ext cx="3175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rgbClr val="006600"/>
                  </a:solidFill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Abib</a:t>
            </a:r>
            <a:r>
              <a:rPr lang="en-US" sz="54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5400" b="1" cap="none" spc="0" dirty="0" smtClean="0">
                <a:ln w="11430">
                  <a:solidFill>
                    <a:srgbClr val="006600"/>
                  </a:solidFill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13</a:t>
            </a:r>
            <a:r>
              <a:rPr lang="en-US" sz="5400" b="1" cap="none" spc="0" baseline="30000" dirty="0" smtClean="0">
                <a:ln w="11430">
                  <a:solidFill>
                    <a:srgbClr val="006600"/>
                  </a:solidFill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th</a:t>
            </a:r>
            <a:endParaRPr lang="en-US" sz="5400" b="1" cap="none" spc="0" dirty="0">
              <a:ln w="11430">
                <a:solidFill>
                  <a:srgbClr val="006600"/>
                </a:solidFill>
              </a:ln>
              <a:solidFill>
                <a:srgbClr val="4B9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68540" y="4930853"/>
            <a:ext cx="3175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Abib</a:t>
            </a:r>
            <a:r>
              <a:rPr lang="en-US" sz="54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5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14</a:t>
            </a:r>
            <a:r>
              <a:rPr lang="en-US" sz="5400" b="1" cap="none" spc="0" baseline="3000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th</a:t>
            </a:r>
            <a:endParaRPr lang="en-US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378620" y="2904153"/>
            <a:ext cx="3355180" cy="8875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Both types of bread were at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The Last Supper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74513" y="1972267"/>
            <a:ext cx="2173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Part 2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33350" y="1972267"/>
            <a:ext cx="2173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Part 1</a:t>
            </a:r>
            <a:endParaRPr lang="en-US" sz="5400" b="1" cap="none" spc="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4920200" y="2895600"/>
            <a:ext cx="3100144" cy="889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glow rad="127000">
                    <a:srgbClr val="92D050">
                      <a:alpha val="66000"/>
                    </a:srgbClr>
                  </a:glow>
                </a:effectLst>
                <a:latin typeface="Comic Sans MS" pitchFamily="66" charset="0"/>
              </a:rPr>
              <a:t>The Controversy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glow rad="127000">
                    <a:srgbClr val="92D050">
                      <a:alpha val="66000"/>
                    </a:srgbClr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glow rad="127000">
                    <a:srgbClr val="92D050">
                      <a:alpha val="66000"/>
                    </a:srgbClr>
                  </a:glow>
                </a:effectLst>
                <a:latin typeface="Comic Sans MS" pitchFamily="66" charset="0"/>
              </a:rPr>
              <a:t>Over the “date”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12349" y="3545063"/>
            <a:ext cx="9906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3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en-US" sz="13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9" name="Picture 3" descr="C:\Users\Rae\Desktop\leavened bread clea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5" y="3887176"/>
            <a:ext cx="1609725" cy="146367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Rae\Desktop\ULB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038600"/>
            <a:ext cx="1905000" cy="181887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1"/>
          <p:cNvSpPr txBox="1">
            <a:spLocks/>
          </p:cNvSpPr>
          <p:nvPr/>
        </p:nvSpPr>
        <p:spPr>
          <a:xfrm>
            <a:off x="2209800" y="85555"/>
            <a:ext cx="4800600" cy="19050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“The”</a:t>
            </a:r>
          </a:p>
          <a:p>
            <a:pPr marL="182880"/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Last  Supper</a:t>
            </a:r>
            <a:endParaRPr lang="en-US" sz="5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4648200" y="5816283"/>
            <a:ext cx="3403464" cy="889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glow rad="127000">
                    <a:srgbClr val="92D050">
                      <a:alpha val="66000"/>
                    </a:srgbClr>
                  </a:glow>
                </a:effectLst>
                <a:latin typeface="Comic Sans MS" pitchFamily="66" charset="0"/>
              </a:rPr>
              <a:t>Was “The Last Supper” the Passover Meal?</a:t>
            </a:r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378620" y="5816283"/>
            <a:ext cx="3355180" cy="8875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ONLY unleavened bread represented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Yahusha’s Body.</a:t>
            </a:r>
          </a:p>
        </p:txBody>
      </p:sp>
    </p:spTree>
    <p:extLst>
      <p:ext uri="{BB962C8B-B14F-4D97-AF65-F5344CB8AC3E}">
        <p14:creationId xmlns:p14="http://schemas.microsoft.com/office/powerpoint/2010/main" val="170795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262597"/>
            <a:ext cx="5638800" cy="2252003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What was the “day” and month “date” of The Last Supper?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4</a:t>
            </a:fld>
            <a:endParaRPr lang="en-US"/>
          </a:p>
        </p:txBody>
      </p:sp>
      <p:pic>
        <p:nvPicPr>
          <p:cNvPr id="16387" name="Picture 3" descr="C:\Users\Rae\Desktop\doe boy yes &amp; 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0" y="3200400"/>
            <a:ext cx="2814640" cy="2110980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229600" y="2971800"/>
            <a:ext cx="9906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3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en-US" sz="13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290416" y="5105400"/>
            <a:ext cx="8434484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Because there was leavened bread present the evening of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The Last Supper, that alone disqualifies the supper as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the Passover Meal, eaten on Abib 14.  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However, that is only one witness. 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about John 13:1?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2400" y="3706582"/>
            <a:ext cx="3175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rgbClr val="006600"/>
                  </a:solidFill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Abib</a:t>
            </a:r>
            <a:r>
              <a:rPr lang="en-US" sz="54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5400" b="1" cap="none" spc="0" dirty="0" smtClean="0">
                <a:ln w="11430">
                  <a:solidFill>
                    <a:srgbClr val="006600"/>
                  </a:solidFill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13</a:t>
            </a:r>
            <a:r>
              <a:rPr lang="en-US" sz="5400" b="1" cap="none" spc="0" baseline="30000" dirty="0" smtClean="0">
                <a:ln w="11430">
                  <a:solidFill>
                    <a:srgbClr val="006600"/>
                  </a:solidFill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th</a:t>
            </a:r>
            <a:endParaRPr lang="en-US" sz="5400" b="1" cap="none" spc="0" dirty="0">
              <a:ln w="11430">
                <a:solidFill>
                  <a:srgbClr val="006600"/>
                </a:solidFill>
              </a:ln>
              <a:solidFill>
                <a:srgbClr val="4B9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34730" y="3724870"/>
            <a:ext cx="3175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Abib</a:t>
            </a:r>
            <a:r>
              <a:rPr lang="en-US" sz="54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5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14</a:t>
            </a:r>
            <a:r>
              <a:rPr lang="en-US" sz="5400" b="1" cap="none" spc="0" baseline="3000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th</a:t>
            </a:r>
            <a:endParaRPr lang="en-US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85131" y="2286000"/>
            <a:ext cx="2173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Part 2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68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>
                    <a:lumMod val="85000"/>
                  </a:schemeClr>
                </a:solidFill>
              </a:rPr>
              <a:t>5</a:t>
            </a:fld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438400" y="4648200"/>
            <a:ext cx="3200400" cy="152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900" b="1" dirty="0">
                <a:solidFill>
                  <a:schemeClr val="tx1"/>
                </a:solidFill>
                <a:latin typeface="Comic Sans MS" pitchFamily="66" charset="0"/>
              </a:rPr>
              <a:t>2</a:t>
            </a:r>
            <a:r>
              <a:rPr lang="en-US" sz="19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9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900" b="1" dirty="0" smtClean="0">
                <a:solidFill>
                  <a:srgbClr val="0070C0"/>
                </a:solidFill>
                <a:latin typeface="Comic Sans MS" pitchFamily="66" charset="0"/>
              </a:rPr>
              <a:t>And</a:t>
            </a:r>
            <a:r>
              <a:rPr lang="en-US" sz="19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1900" b="1" u="sng" dirty="0">
                <a:solidFill>
                  <a:srgbClr val="FF0000"/>
                </a:solidFill>
                <a:latin typeface="Comic Sans MS" pitchFamily="66" charset="0"/>
              </a:rPr>
              <a:t>su</a:t>
            </a:r>
            <a:r>
              <a:rPr lang="en-US" sz="1900" b="1" dirty="0">
                <a:solidFill>
                  <a:srgbClr val="FF0000"/>
                </a:solidFill>
                <a:latin typeface="Comic Sans MS" pitchFamily="66" charset="0"/>
              </a:rPr>
              <a:t>pp</a:t>
            </a:r>
            <a:r>
              <a:rPr lang="en-US" sz="1900" b="1" u="sng" dirty="0">
                <a:solidFill>
                  <a:srgbClr val="FF0000"/>
                </a:solidFill>
                <a:latin typeface="Comic Sans MS" pitchFamily="66" charset="0"/>
              </a:rPr>
              <a:t>er</a:t>
            </a:r>
            <a:r>
              <a:rPr lang="en-US" sz="19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1900" b="1" u="sng" dirty="0">
                <a:solidFill>
                  <a:srgbClr val="0070C0"/>
                </a:solidFill>
                <a:latin typeface="Comic Sans MS" pitchFamily="66" charset="0"/>
              </a:rPr>
              <a:t>bein</a:t>
            </a:r>
            <a:r>
              <a:rPr lang="en-US" sz="1900" b="1" dirty="0">
                <a:solidFill>
                  <a:srgbClr val="0070C0"/>
                </a:solidFill>
                <a:latin typeface="Comic Sans MS" pitchFamily="66" charset="0"/>
              </a:rPr>
              <a:t>g</a:t>
            </a:r>
            <a:r>
              <a:rPr lang="en-US" sz="1900" b="1" u="sng" dirty="0">
                <a:solidFill>
                  <a:srgbClr val="FF0000"/>
                </a:solidFill>
                <a:latin typeface="Comic Sans MS" pitchFamily="66" charset="0"/>
              </a:rPr>
              <a:t> ended</a:t>
            </a:r>
            <a:r>
              <a:rPr lang="en-US" sz="1900" dirty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en-US" sz="19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devil having now put into the heart of </a:t>
            </a:r>
            <a:r>
              <a:rPr lang="en-US" sz="1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Judas Iscariot … </a:t>
            </a:r>
            <a:br>
              <a:rPr lang="en-US" sz="1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1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</a:t>
            </a:r>
            <a:r>
              <a:rPr lang="en-US" sz="19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betray </a:t>
            </a:r>
            <a:r>
              <a:rPr lang="en-US" sz="1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him.</a:t>
            </a:r>
            <a:endParaRPr lang="en-US" sz="1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6" name="Picture 3" descr="C:\Users\Rae\Desktop\Gospel-Of-Joh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" y="272709"/>
            <a:ext cx="3361765" cy="2294755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962400" y="101632"/>
            <a:ext cx="4953000" cy="1117568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 smtClean="0"/>
              <a:t>John</a:t>
            </a:r>
            <a:r>
              <a:rPr lang="en-US" sz="3200" dirty="0" smtClean="0"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3200" dirty="0" smtClean="0"/>
              <a:t>13:1 Should Settle the Question!</a:t>
            </a:r>
            <a:endParaRPr lang="en-US" dirty="0"/>
          </a:p>
        </p:txBody>
      </p:sp>
      <p:sp>
        <p:nvSpPr>
          <p:cNvPr id="9" name="Content Placeholder 8"/>
          <p:cNvSpPr txBox="1">
            <a:spLocks/>
          </p:cNvSpPr>
          <p:nvPr/>
        </p:nvSpPr>
        <p:spPr>
          <a:xfrm>
            <a:off x="2971800" y="2819400"/>
            <a:ext cx="5943600" cy="1600200"/>
          </a:xfrm>
          <a:prstGeom prst="rect">
            <a:avLst/>
          </a:prstGeom>
          <a:solidFill>
            <a:srgbClr val="A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rmAutofit lnSpcReduction="10000"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Verse 1 plainly states the timing was </a:t>
            </a:r>
            <a:b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"</a:t>
            </a:r>
            <a:r>
              <a:rPr lang="en-US" sz="2400" b="1" u="sng" dirty="0" smtClean="0">
                <a:solidFill>
                  <a:srgbClr val="0000FF"/>
                </a:solidFill>
                <a:latin typeface="Footlight MT Light" pitchFamily="18" charset="0"/>
              </a:rPr>
              <a:t>BEFORE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feast of the Passover," which is always on the 14</a:t>
            </a:r>
            <a:r>
              <a:rPr lang="en-US" sz="2000" b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the first month.  Logic demands the betrayal of </a:t>
            </a:r>
            <a:r>
              <a:rPr lang="en-US" sz="2000" b="1" u="sng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must occur </a:t>
            </a:r>
            <a:r>
              <a:rPr lang="en-US" sz="2000" b="1" u="sng" dirty="0" smtClean="0">
                <a:ln w="1905"/>
                <a:solidFill>
                  <a:srgbClr val="FF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before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His sacrifice on the cross.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14600" y="136030"/>
            <a:ext cx="1386840" cy="40643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Comic Sans MS" pitchFamily="66" charset="0"/>
              </a:rPr>
              <a:t>REVIEW</a:t>
            </a:r>
            <a:endParaRPr lang="en-US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3962400" y="1143000"/>
            <a:ext cx="4953000" cy="1435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57150" h="38100" prst="artDeco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1</a:t>
            </a:r>
            <a:r>
              <a:rPr lang="en-US" sz="2000" dirty="0" smtClean="0">
                <a:solidFill>
                  <a:schemeClr val="tx1"/>
                </a:solidFill>
              </a:rPr>
              <a:t> Now </a:t>
            </a:r>
            <a:r>
              <a:rPr lang="en-US" sz="2800" b="1" u="sng" dirty="0" smtClean="0">
                <a:solidFill>
                  <a:schemeClr val="accent1">
                    <a:lumMod val="75000"/>
                  </a:schemeClr>
                </a:solidFill>
                <a:latin typeface="Footlight MT Light" pitchFamily="18" charset="0"/>
              </a:rPr>
              <a:t>BEFORE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12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the feast of the </a:t>
            </a:r>
            <a:r>
              <a:rPr lang="en-US" sz="2000" b="1" dirty="0" err="1" smtClean="0">
                <a:solidFill>
                  <a:srgbClr val="0070C0"/>
                </a:solidFill>
              </a:rPr>
              <a:t>passover</a:t>
            </a:r>
            <a:r>
              <a:rPr lang="en-US" sz="2000" b="1" dirty="0" smtClean="0">
                <a:solidFill>
                  <a:srgbClr val="0070C0"/>
                </a:solidFill>
              </a:rPr>
              <a:t>, </a:t>
            </a:r>
            <a:r>
              <a:rPr lang="en-US" sz="2000" dirty="0" smtClean="0">
                <a:solidFill>
                  <a:schemeClr val="tx1"/>
                </a:solidFill>
              </a:rPr>
              <a:t>when </a:t>
            </a:r>
            <a:r>
              <a:rPr lang="en-US" sz="2000" b="1" dirty="0" smtClean="0">
                <a:solidFill>
                  <a:srgbClr val="0070C0"/>
                </a:solidFill>
              </a:rPr>
              <a:t>Yahusha</a:t>
            </a:r>
            <a:r>
              <a:rPr lang="en-US" sz="2000" dirty="0" smtClean="0">
                <a:solidFill>
                  <a:schemeClr val="tx1"/>
                </a:solidFill>
              </a:rPr>
              <a:t> knew that his hour was come that he should depart out of this world unto the Father …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Content Placeholder 8"/>
          <p:cNvSpPr txBox="1">
            <a:spLocks/>
          </p:cNvSpPr>
          <p:nvPr/>
        </p:nvSpPr>
        <p:spPr>
          <a:xfrm>
            <a:off x="5943600" y="4625340"/>
            <a:ext cx="2971800" cy="1546860"/>
          </a:xfrm>
          <a:prstGeom prst="rect">
            <a:avLst/>
          </a:prstGeom>
          <a:solidFill>
            <a:srgbClr val="A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rmAutofit fontScale="92500" lnSpcReduction="10000"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en-US" sz="2000" b="1" dirty="0" smtClean="0">
                <a:solidFill>
                  <a:srgbClr val="0000FF"/>
                </a:solidFill>
                <a:latin typeface="Comic Sans MS" pitchFamily="66" charset="0"/>
              </a:rPr>
              <a:t>Verse 2:</a:t>
            </a:r>
            <a:r>
              <a:rPr lang="en-US" sz="2000" b="1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  <a:latin typeface="Comic Sans MS" pitchFamily="66" charset="0"/>
              </a:rPr>
              <a:t>John shows </a:t>
            </a:r>
            <a:b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  <a:latin typeface="Comic Sans MS" pitchFamily="66" charset="0"/>
              </a:rPr>
              <a:t>the Last Supper took place on </a:t>
            </a:r>
            <a:r>
              <a:rPr lang="en-US" sz="2000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the</a:t>
            </a:r>
            <a:r>
              <a:rPr lang="en-US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same</a:t>
            </a:r>
            <a:r>
              <a:rPr lang="en-US" sz="2000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night</a:t>
            </a:r>
            <a:r>
              <a:rPr lang="en-US" sz="2000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 </a:t>
            </a:r>
            <a: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  <a:latin typeface="Comic Sans MS" pitchFamily="66" charset="0"/>
              </a:rPr>
              <a:t>Judas Iscariot</a:t>
            </a:r>
            <a:b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  <a:latin typeface="Comic Sans MS" pitchFamily="66" charset="0"/>
              </a:rPr>
              <a:t> betrayed </a:t>
            </a:r>
            <a:r>
              <a:rPr lang="en-US" sz="2000" u="sng" dirty="0" smtClean="0">
                <a:solidFill>
                  <a:srgbClr val="0070C0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  <a:latin typeface="Comic Sans MS" pitchFamily="66" charset="0"/>
              </a:rPr>
              <a:t>Yahusha</a:t>
            </a:r>
            <a:r>
              <a:rPr lang="en-US" sz="1800" dirty="0" smtClean="0">
                <a:solidFill>
                  <a:srgbClr val="0070C0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  <a:latin typeface="Comic Sans MS" pitchFamily="66" charset="0"/>
              </a:rPr>
              <a:t>.</a:t>
            </a:r>
            <a:r>
              <a:rPr lang="en-US" sz="18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  <a:latin typeface="Comic Sans MS" pitchFamily="66" charset="0"/>
              </a:rPr>
              <a:t>  </a:t>
            </a:r>
          </a:p>
          <a:p>
            <a:pPr marL="45720" indent="0" algn="ctr">
              <a:buFont typeface="Georgia" pitchFamily="18" charset="0"/>
              <a:buNone/>
            </a:pPr>
            <a:endParaRPr lang="en-US" sz="1800" dirty="0"/>
          </a:p>
        </p:txBody>
      </p:sp>
      <p:sp>
        <p:nvSpPr>
          <p:cNvPr id="13" name="Rectangle 12"/>
          <p:cNvSpPr/>
          <p:nvPr/>
        </p:nvSpPr>
        <p:spPr>
          <a:xfrm>
            <a:off x="2362200" y="6183234"/>
            <a:ext cx="6553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If not the 14</a:t>
            </a:r>
            <a:r>
              <a:rPr lang="en-US" sz="3200" b="1" baseline="30000" dirty="0" smtClean="0">
                <a:ln w="11430"/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</a:t>
            </a:r>
            <a:r>
              <a:rPr lang="en-US" sz="3200" b="1" dirty="0" smtClean="0">
                <a:ln w="11430"/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then when?</a:t>
            </a:r>
          </a:p>
        </p:txBody>
      </p:sp>
    </p:spTree>
    <p:extLst>
      <p:ext uri="{BB962C8B-B14F-4D97-AF65-F5344CB8AC3E}">
        <p14:creationId xmlns:p14="http://schemas.microsoft.com/office/powerpoint/2010/main" val="52403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0" y="990600"/>
            <a:ext cx="4038600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Why does it </a:t>
            </a:r>
            <a:b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matter when the </a:t>
            </a:r>
            <a:b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Last Supper </a:t>
            </a:r>
            <a:b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was celebrated </a:t>
            </a:r>
            <a:b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as compared to Passover? 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4572000"/>
            <a:ext cx="42507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742950" indent="-742950" algn="ctr">
              <a:buAutoNum type="arabicPeriod"/>
            </a:pPr>
            <a:r>
              <a:rPr lang="en-US" sz="4000" b="1" dirty="0" smtClean="0">
                <a:ln w="11430"/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Abib 13?</a:t>
            </a:r>
            <a:endParaRPr lang="en-US" sz="4000" b="1" dirty="0">
              <a:ln w="11430"/>
              <a:solidFill>
                <a:srgbClr val="4B9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ln w="11430"/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(3</a:t>
            </a:r>
            <a:r>
              <a:rPr lang="en-US" sz="3200" b="1" baseline="30000" dirty="0" smtClean="0">
                <a:ln w="11430"/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rd</a:t>
            </a:r>
            <a:r>
              <a:rPr lang="en-US" sz="3200" b="1" dirty="0" smtClean="0">
                <a:ln w="11430"/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Cycle - Tues?)</a:t>
            </a:r>
          </a:p>
        </p:txBody>
      </p:sp>
      <p:sp>
        <p:nvSpPr>
          <p:cNvPr id="9" name="Rectangle 8"/>
          <p:cNvSpPr/>
          <p:nvPr/>
        </p:nvSpPr>
        <p:spPr>
          <a:xfrm>
            <a:off x="4631798" y="4572000"/>
            <a:ext cx="39788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 Abib 14?</a:t>
            </a:r>
          </a:p>
          <a:p>
            <a:pPr algn="ctr"/>
            <a:r>
              <a:rPr lang="en-US" sz="32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(4</a:t>
            </a:r>
            <a:r>
              <a:rPr lang="en-US" sz="3200" b="1" baseline="30000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</a:t>
            </a:r>
            <a:r>
              <a:rPr lang="en-US" sz="32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Cycle – Wed?)</a:t>
            </a:r>
            <a:endParaRPr lang="en-US" sz="32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Slide Number Placeholder 4"/>
          <p:cNvSpPr txBox="1">
            <a:spLocks/>
          </p:cNvSpPr>
          <p:nvPr/>
        </p:nvSpPr>
        <p:spPr>
          <a:xfrm>
            <a:off x="7239000" y="641667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014052-953B-4273-8F47-BF25327D5B2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676400" y="5845314"/>
            <a:ext cx="58970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en-US" sz="40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Or … Neither?</a:t>
            </a:r>
            <a:endParaRPr lang="en-US" sz="40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1536918"/>
            <a:ext cx="3395432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Note:  This study will be given according to the Dawn day-start.  </a:t>
            </a:r>
          </a:p>
        </p:txBody>
      </p:sp>
      <p:pic>
        <p:nvPicPr>
          <p:cNvPr id="14" name="Picture 2" descr="C:\Users\Rae\Desktop\Decisions gold arrows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106" y="698487"/>
            <a:ext cx="4102112" cy="4102112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114300"/>
            <a:ext cx="92964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</a:rPr>
              <a:t>What day?  </a:t>
            </a:r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o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</a:rPr>
              <a:t>r … What date?</a:t>
            </a:r>
            <a:endParaRPr lang="en-US" sz="4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19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2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Rae\Desktop\Passover Studies\Joshua Firstfruits\JOSH PPT ART &amp; work folder\do boy 3 arrows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32892" y="1676400"/>
            <a:ext cx="5134708" cy="539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-304800" y="3567112"/>
            <a:ext cx="3657799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en-US" sz="5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#1 John</a:t>
            </a:r>
            <a:r>
              <a:rPr lang="en-US" sz="3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Chapters</a:t>
            </a:r>
            <a:br>
              <a:rPr lang="en-US" sz="3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13-18-19</a:t>
            </a:r>
            <a:endParaRPr lang="en-US" sz="24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270942" y="6446353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7</a:t>
            </a:fld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28600" y="1016675"/>
            <a:ext cx="3505200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#2 Phrase</a:t>
            </a:r>
            <a: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“with desire </a:t>
            </a:r>
            <a:b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desired”</a:t>
            </a:r>
            <a:endParaRPr lang="en-US" sz="24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72000" y="1522274"/>
            <a:ext cx="43434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8C4C6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#3 A Special   </a:t>
            </a:r>
            <a:br>
              <a:rPr lang="en-US" sz="5400" b="1" dirty="0" smtClean="0">
                <a:ln w="11430"/>
                <a:solidFill>
                  <a:srgbClr val="8C4C6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5400" b="1" dirty="0" smtClean="0">
                <a:ln w="11430"/>
                <a:solidFill>
                  <a:srgbClr val="8C4C6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Meal</a:t>
            </a:r>
            <a:endParaRPr lang="en-US" sz="1400" b="1" dirty="0">
              <a:ln w="11430"/>
              <a:solidFill>
                <a:srgbClr val="8C4C6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4800" y="6181040"/>
            <a:ext cx="8382000" cy="646331"/>
          </a:xfrm>
          <a:prstGeom prst="rect">
            <a:avLst/>
          </a:prstGeom>
          <a:solidFill>
            <a:srgbClr val="8C4C64"/>
          </a:solidFill>
          <a:ln w="57150">
            <a:solidFill>
              <a:schemeClr val="accent4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45720" indent="0" algn="ctr">
              <a:buNone/>
            </a:pPr>
            <a:endParaRPr lang="en-US" sz="800" b="1" dirty="0" smtClean="0">
              <a:ln/>
              <a:solidFill>
                <a:schemeClr val="accent3"/>
              </a:solidFill>
            </a:endParaRPr>
          </a:p>
          <a:p>
            <a:pPr marL="45720" indent="0" algn="ctr">
              <a:buNone/>
            </a:pP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First: Magnifying Dan 9:27 then, review of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the Synoptic Gospels</a:t>
            </a:r>
            <a:endParaRPr lang="en-US" sz="20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 marL="45720" indent="0" algn="ctr">
              <a:buNone/>
            </a:pPr>
            <a:endParaRPr lang="en-US" sz="800" b="1" dirty="0">
              <a:ln/>
              <a:solidFill>
                <a:schemeClr val="accent3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1949" y="85165"/>
            <a:ext cx="8956886" cy="769441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/>
                <a:solidFill>
                  <a:schemeClr val="accent3"/>
                </a:solidFill>
                <a:effectLst/>
              </a:rPr>
              <a:t>There Will Be 3 More Witnesses </a:t>
            </a:r>
            <a:endParaRPr lang="en-US" sz="4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9004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1408331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What is the Controversy </a:t>
            </a:r>
            <a:b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for Part 2?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447800"/>
            <a:ext cx="8229600" cy="5105400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indent="0">
              <a:buNone/>
            </a:pPr>
            <a:r>
              <a:rPr lang="en-US" b="1" u="sng" dirty="0" smtClean="0"/>
              <a:t>Note</a:t>
            </a:r>
            <a:r>
              <a:rPr lang="en-US" dirty="0" smtClean="0"/>
              <a:t>:  If the “type of bread” could have settled the whole controversy of whether the Last Supper was on either: </a:t>
            </a:r>
          </a:p>
          <a:p>
            <a:pPr marL="502920" indent="-457200"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Abib 13 or Abib 14? (or …) </a:t>
            </a:r>
          </a:p>
          <a:p>
            <a:pPr marL="502920" indent="-457200"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Tuesday or Wednesday … (or maybe even a Thursday)?</a:t>
            </a:r>
          </a:p>
          <a:p>
            <a:pPr marL="45720" indent="0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dirty="0" smtClean="0"/>
              <a:t>… our study would be done. </a:t>
            </a:r>
          </a:p>
          <a:p>
            <a:pPr marL="45720" indent="0">
              <a:buNone/>
            </a:pPr>
            <a:r>
              <a:rPr lang="en-US" b="1" dirty="0" smtClean="0"/>
              <a:t>However – there are other questions to be considered:</a:t>
            </a:r>
          </a:p>
          <a:p>
            <a:pPr marL="502920" indent="-457200">
              <a:buAutoNum type="arabicPeriod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Does the “day” commence with sunset?</a:t>
            </a:r>
          </a:p>
          <a:p>
            <a:pPr marL="502920" indent="-457200">
              <a:buAutoNum type="arabicPeriod"/>
            </a:pPr>
            <a:r>
              <a:rPr lang="en-US" b="1" dirty="0" smtClean="0">
                <a:solidFill>
                  <a:srgbClr val="00B0F0"/>
                </a:solidFill>
              </a:rPr>
              <a:t>Does the “day” commence with the DAWN light? </a:t>
            </a:r>
          </a:p>
          <a:p>
            <a:pPr marL="502920" indent="-45720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Is the Passover Meal ever eaten 21 hours in advance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of the Passover Sacrifice?</a:t>
            </a:r>
            <a:endParaRPr lang="en-US" b="1" dirty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n-US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Ar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</a:t>
            </a:r>
            <a:r>
              <a:rPr lang="en-US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ument Is This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 If the Passover Meal is eaten before the Passover sacrifice takes place, how does that align with the 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Torah instructions given in Exodus 12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b="1" u="sng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6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199"/>
            <a:ext cx="8382000" cy="762001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Conflicting Opinions?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914400"/>
            <a:ext cx="6781800" cy="4267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000" b="1" i="1" u="sng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What do </a:t>
            </a:r>
            <a:r>
              <a:rPr lang="en-US" sz="20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</a:t>
            </a:r>
            <a:r>
              <a:rPr lang="en-US" sz="2000" b="1" i="1" u="sng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ou think about these different o</a:t>
            </a:r>
            <a:r>
              <a:rPr lang="en-US" sz="20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</a:t>
            </a:r>
            <a:r>
              <a:rPr lang="en-US" sz="2000" b="1" i="1" u="sng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inions</a:t>
            </a:r>
            <a:r>
              <a:rPr lang="en-US" sz="20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</a:p>
          <a:p>
            <a:pPr marL="502920" indent="-457200">
              <a:buAutoNum type="arabicPeriod"/>
            </a:pPr>
            <a:r>
              <a:rPr lang="en-US" sz="2600" dirty="0" smtClean="0"/>
              <a:t>Matthew, Mark and Luke record </a:t>
            </a:r>
            <a:br>
              <a:rPr lang="en-US" sz="2600" dirty="0" smtClean="0"/>
            </a:br>
            <a:r>
              <a:rPr lang="en-US" sz="2600" dirty="0" smtClean="0"/>
              <a:t>The Last Supper was eaten on </a:t>
            </a:r>
            <a:br>
              <a:rPr lang="en-US" sz="2600" dirty="0" smtClean="0"/>
            </a:br>
            <a:r>
              <a:rPr lang="en-US" sz="2600" dirty="0" smtClean="0"/>
              <a:t>the last night of </a:t>
            </a:r>
            <a:r>
              <a:rPr lang="en-US" sz="2600" b="1" dirty="0" smtClean="0">
                <a:solidFill>
                  <a:srgbClr val="0070C0"/>
                </a:solidFill>
              </a:rPr>
              <a:t>Yahusha’s</a:t>
            </a:r>
            <a:r>
              <a:rPr lang="en-US" sz="2600" dirty="0" smtClean="0"/>
              <a:t> life.</a:t>
            </a:r>
          </a:p>
          <a:p>
            <a:pPr marL="502920" indent="-457200">
              <a:buAutoNum type="arabicPeriod"/>
            </a:pPr>
            <a:r>
              <a:rPr lang="en-US" sz="2600" dirty="0" smtClean="0"/>
              <a:t>Most </a:t>
            </a:r>
            <a:r>
              <a:rPr lang="en-US" sz="2600" b="1" u="sng" dirty="0" smtClean="0">
                <a:solidFill>
                  <a:srgbClr val="FF0000"/>
                </a:solidFill>
              </a:rPr>
              <a:t>tend to believe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Matthew, Mark </a:t>
            </a:r>
            <a:br>
              <a:rPr lang="en-US" sz="2600" dirty="0" smtClean="0"/>
            </a:br>
            <a:r>
              <a:rPr lang="en-US" sz="2600" dirty="0" smtClean="0"/>
              <a:t>and Luke record The Last Supper is </a:t>
            </a:r>
            <a:br>
              <a:rPr lang="en-US" sz="2600" dirty="0" smtClean="0"/>
            </a:br>
            <a:r>
              <a:rPr lang="en-US" sz="2600" b="1" u="sng" dirty="0" smtClean="0">
                <a:solidFill>
                  <a:srgbClr val="FF0000"/>
                </a:solidFill>
              </a:rPr>
              <a:t>THE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b="1" u="sng" dirty="0" smtClean="0">
                <a:solidFill>
                  <a:srgbClr val="FF0000"/>
                </a:solidFill>
              </a:rPr>
              <a:t>same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as the Passover Meal.</a:t>
            </a:r>
          </a:p>
          <a:p>
            <a:pPr marL="502920" indent="-457200">
              <a:buAutoNum type="arabicPeriod"/>
            </a:pPr>
            <a:r>
              <a:rPr lang="en-US" sz="2600" dirty="0" smtClean="0"/>
              <a:t>John shows clearly this Last Supper occurred </a:t>
            </a:r>
            <a:r>
              <a:rPr lang="en-US" sz="3200" b="1" u="sng" dirty="0" smtClean="0">
                <a:solidFill>
                  <a:srgbClr val="0070C0"/>
                </a:solidFill>
                <a:latin typeface="Footlight MT Light" pitchFamily="18" charset="0"/>
              </a:rPr>
              <a:t>before</a:t>
            </a:r>
            <a:r>
              <a:rPr lang="en-US" sz="2600" dirty="0" smtClean="0"/>
              <a:t> the Passover feast.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" y="4953000"/>
            <a:ext cx="754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there a way to reconcile </a:t>
            </a:r>
            <a: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these differing opinions?</a:t>
            </a:r>
          </a:p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Let’s consider some facts first.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 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7" descr="F:\Art on Desktop - 1\All white man clip art\agree - thunbs up cle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61620" y="2673723"/>
            <a:ext cx="1082379" cy="98387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Rae\Desktop\thunbs u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314130"/>
            <a:ext cx="1066800" cy="135287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Rae\Desktop\Art on Desktop\white man clip art\3d white people\3d quiz right 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67" b="94222" l="6433" r="947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877235"/>
            <a:ext cx="1524000" cy="100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Rae\Desktop\thunbs u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0340" y="2286818"/>
            <a:ext cx="1030940" cy="127473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5515" y="2921944"/>
            <a:ext cx="1409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Last Supper &amp; Passover meal </a:t>
            </a:r>
            <a:br>
              <a:rPr lang="en-US" sz="1050" dirty="0" smtClean="0"/>
            </a:br>
            <a:r>
              <a:rPr lang="en-US" sz="1050" dirty="0" smtClean="0"/>
              <a:t>are NOT </a:t>
            </a:r>
            <a:br>
              <a:rPr lang="en-US" sz="1050" dirty="0" smtClean="0"/>
            </a:br>
            <a:r>
              <a:rPr lang="en-US" sz="1050" dirty="0" smtClean="0"/>
              <a:t>the same.</a:t>
            </a:r>
            <a:endParaRPr lang="en-US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3353804"/>
            <a:ext cx="110799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Most believe point #2.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9203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62000" y="1524000"/>
            <a:ext cx="7848600" cy="457070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400" b="1" dirty="0" err="1" smtClean="0">
                <a:solidFill>
                  <a:srgbClr val="0070C0"/>
                </a:solidFill>
              </a:rPr>
              <a:t>Exo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12:6 </a:t>
            </a:r>
            <a:r>
              <a:rPr lang="en-US" sz="2400" b="1" dirty="0" smtClean="0">
                <a:solidFill>
                  <a:srgbClr val="0070C0"/>
                </a:solidFill>
              </a:rPr>
              <a:t>… </a:t>
            </a:r>
            <a:r>
              <a:rPr lang="en-US" sz="2400" dirty="0" smtClean="0"/>
              <a:t>Passover </a:t>
            </a:r>
            <a:r>
              <a:rPr lang="en-US" sz="2400" dirty="0"/>
              <a:t>lambs were to be killed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              </a:t>
            </a:r>
            <a:r>
              <a:rPr lang="en-US" sz="2400" dirty="0" smtClean="0">
                <a:solidFill>
                  <a:srgbClr val="0070C0"/>
                </a:solidFill>
              </a:rPr>
              <a:t>"</a:t>
            </a:r>
            <a:r>
              <a:rPr lang="en-US" sz="2400" dirty="0">
                <a:solidFill>
                  <a:srgbClr val="0070C0"/>
                </a:solidFill>
              </a:rPr>
              <a:t>between the evenings"</a:t>
            </a:r>
            <a:r>
              <a:rPr lang="en-US" sz="2400" dirty="0"/>
              <a:t> on Abib 14.  </a:t>
            </a:r>
            <a:endParaRPr lang="en-US" sz="2400" dirty="0" smtClean="0"/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The </a:t>
            </a:r>
            <a:r>
              <a:rPr lang="en-US" sz="2400" dirty="0"/>
              <a:t>Jews have </a:t>
            </a:r>
            <a:r>
              <a:rPr lang="en-US" sz="24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traditionall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</a:t>
            </a:r>
            <a:r>
              <a:rPr lang="en-US" sz="2400" dirty="0"/>
              <a:t> interpreted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0070C0"/>
                </a:solidFill>
              </a:rPr>
              <a:t>"</a:t>
            </a:r>
            <a:r>
              <a:rPr lang="en-US" sz="2400" dirty="0">
                <a:solidFill>
                  <a:srgbClr val="0070C0"/>
                </a:solidFill>
              </a:rPr>
              <a:t>between the </a:t>
            </a:r>
            <a:r>
              <a:rPr lang="en-US" sz="2400" dirty="0" smtClean="0">
                <a:solidFill>
                  <a:srgbClr val="0070C0"/>
                </a:solidFill>
              </a:rPr>
              <a:t>evenings</a:t>
            </a:r>
            <a:r>
              <a:rPr lang="en-US" sz="2400" dirty="0">
                <a:solidFill>
                  <a:srgbClr val="0070C0"/>
                </a:solidFill>
              </a:rPr>
              <a:t>" </a:t>
            </a:r>
            <a:r>
              <a:rPr lang="en-US" sz="2400" dirty="0"/>
              <a:t>to mean "in the afternoon."  </a:t>
            </a:r>
          </a:p>
          <a:p>
            <a:pPr marL="45720" indent="0">
              <a:buNone/>
            </a:pPr>
            <a:r>
              <a:rPr lang="en-US" sz="2400" dirty="0" smtClean="0"/>
              <a:t>At </a:t>
            </a:r>
            <a:r>
              <a:rPr lang="en-US" sz="2400" dirty="0"/>
              <a:t>the time of </a:t>
            </a:r>
            <a:r>
              <a:rPr lang="en-US" sz="2400" b="1" dirty="0" smtClean="0">
                <a:solidFill>
                  <a:srgbClr val="0070C0"/>
                </a:solidFill>
              </a:rPr>
              <a:t>Yahusha</a:t>
            </a:r>
            <a:r>
              <a:rPr lang="en-US" sz="2400" dirty="0" smtClean="0">
                <a:solidFill>
                  <a:srgbClr val="0070C0"/>
                </a:solidFill>
              </a:rPr>
              <a:t>,</a:t>
            </a:r>
            <a:r>
              <a:rPr lang="en-US" sz="2400" dirty="0" smtClean="0"/>
              <a:t> the priests sacrificed </a:t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/>
              <a:t>Passover lambs </a:t>
            </a:r>
            <a:r>
              <a:rPr lang="en-US" sz="2400" dirty="0" smtClean="0"/>
              <a:t>in </a:t>
            </a:r>
            <a:r>
              <a:rPr lang="en-US" sz="2400" dirty="0"/>
              <a:t>the afternoon of Abib 14. 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 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Wars of the Jews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Josephus records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many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Passover lambs were slaughtered "from the ninth hour till the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eleventh [hour according to the dawn-day]." </a:t>
            </a:r>
            <a:b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 smtClean="0"/>
              <a:t>(</a:t>
            </a:r>
            <a:r>
              <a:rPr lang="en-US" sz="2400" b="1" u="sng" dirty="0" smtClean="0"/>
              <a:t>Note</a:t>
            </a:r>
            <a:r>
              <a:rPr lang="en-US" sz="2400" dirty="0" smtClean="0"/>
              <a:t>:  On the Roman clock today that would be understood as 3:00-5:00 </a:t>
            </a:r>
            <a:r>
              <a:rPr lang="en-US" dirty="0" smtClean="0"/>
              <a:t>PM.</a:t>
            </a:r>
            <a:r>
              <a:rPr lang="en-US" sz="2400" dirty="0" smtClean="0"/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762000"/>
          </a:xfrm>
        </p:spPr>
        <p:txBody>
          <a:bodyPr/>
          <a:lstStyle/>
          <a:p>
            <a:r>
              <a:rPr lang="en-US" sz="3600" dirty="0" smtClean="0"/>
              <a:t>Gospel Writers Would Have Followed Torah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894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04800" y="1295401"/>
            <a:ext cx="8610600" cy="47244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lvl="0"/>
            <a:r>
              <a:rPr lang="es-NI" sz="2400" dirty="0" smtClean="0">
                <a:solidFill>
                  <a:schemeClr val="tx1"/>
                </a:solidFill>
              </a:rPr>
              <a:t>"</a:t>
            </a:r>
            <a:r>
              <a:rPr lang="en-CA" sz="2400" dirty="0">
                <a:solidFill>
                  <a:schemeClr val="tx1"/>
                </a:solidFill>
              </a:rPr>
              <a:t>So these high priests, upon the coming of their feast which is called the Passover, when they slay their sacrifices, from the </a:t>
            </a:r>
            <a:r>
              <a:rPr lang="en-CA" sz="2400" b="1" u="sng" dirty="0">
                <a:solidFill>
                  <a:srgbClr val="0070C0"/>
                </a:solidFill>
              </a:rPr>
              <a:t>ninth hour to the </a:t>
            </a:r>
            <a:r>
              <a:rPr lang="en-CA" sz="2400" b="1" u="sng" dirty="0" smtClean="0">
                <a:solidFill>
                  <a:srgbClr val="0070C0"/>
                </a:solidFill>
              </a:rPr>
              <a:t>eleventh</a:t>
            </a:r>
            <a:r>
              <a:rPr lang="en-CA" sz="2400" dirty="0" smtClean="0">
                <a:solidFill>
                  <a:srgbClr val="0070C0"/>
                </a:solidFill>
              </a:rPr>
              <a:t>,</a:t>
            </a:r>
            <a:r>
              <a:rPr lang="en-CA" sz="2400" dirty="0" smtClean="0">
                <a:solidFill>
                  <a:schemeClr val="tx1"/>
                </a:solidFill>
              </a:rPr>
              <a:t> </a:t>
            </a:r>
            <a:r>
              <a:rPr lang="en-C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[3 </a:t>
            </a:r>
            <a:r>
              <a:rPr lang="en-CA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PM</a:t>
            </a:r>
            <a:r>
              <a:rPr lang="en-C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to </a:t>
            </a:r>
            <a:r>
              <a:rPr lang="en-C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 </a:t>
            </a:r>
            <a:r>
              <a:rPr lang="en-CA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PM</a:t>
            </a:r>
            <a:r>
              <a:rPr lang="en-C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Roman </a:t>
            </a:r>
            <a:r>
              <a:rPr lang="en-C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time] </a:t>
            </a:r>
            <a:r>
              <a:rPr lang="en-CA" sz="2400" dirty="0">
                <a:solidFill>
                  <a:schemeClr val="tx1"/>
                </a:solidFill>
              </a:rPr>
              <a:t>but so that a company not less than ten belong to every sacrifice . . . and many of us are twenty in a company, found this number of sacrifices was </a:t>
            </a:r>
            <a:r>
              <a:rPr lang="en-CA" sz="2400" b="1" dirty="0">
                <a:solidFill>
                  <a:schemeClr val="tx1"/>
                </a:solidFill>
              </a:rPr>
              <a:t>two hundred and fifty six thousand five hundred</a:t>
            </a:r>
            <a:r>
              <a:rPr lang="en-CA" sz="2400" dirty="0">
                <a:solidFill>
                  <a:schemeClr val="tx1"/>
                </a:solidFill>
              </a:rPr>
              <a:t> [256,500] which, upon the allowance of no more than ten that feast together, </a:t>
            </a:r>
            <a:r>
              <a:rPr lang="en-CA" sz="2400" dirty="0" smtClean="0">
                <a:solidFill>
                  <a:schemeClr val="tx1"/>
                </a:solidFill>
              </a:rPr>
              <a:t/>
            </a:r>
            <a:br>
              <a:rPr lang="en-CA" sz="2400" dirty="0" smtClean="0">
                <a:solidFill>
                  <a:schemeClr val="tx1"/>
                </a:solidFill>
              </a:rPr>
            </a:br>
            <a:r>
              <a:rPr lang="en-CA" sz="2400" dirty="0" smtClean="0">
                <a:solidFill>
                  <a:schemeClr val="tx1"/>
                </a:solidFill>
              </a:rPr>
              <a:t>amounts </a:t>
            </a:r>
            <a:r>
              <a:rPr lang="en-CA" sz="2400" dirty="0">
                <a:solidFill>
                  <a:schemeClr val="tx1"/>
                </a:solidFill>
              </a:rPr>
              <a:t>to two million seven hundred thousand and </a:t>
            </a:r>
            <a:r>
              <a:rPr lang="en-CA" sz="2400" dirty="0" smtClean="0">
                <a:solidFill>
                  <a:schemeClr val="tx1"/>
                </a:solidFill>
              </a:rPr>
              <a:t/>
            </a:r>
            <a:br>
              <a:rPr lang="en-CA" sz="2400" dirty="0" smtClean="0">
                <a:solidFill>
                  <a:schemeClr val="tx1"/>
                </a:solidFill>
              </a:rPr>
            </a:br>
            <a:r>
              <a:rPr lang="en-CA" sz="2400" dirty="0" smtClean="0">
                <a:solidFill>
                  <a:schemeClr val="tx1"/>
                </a:solidFill>
              </a:rPr>
              <a:t>two </a:t>
            </a:r>
            <a:r>
              <a:rPr lang="en-CA" sz="2400" dirty="0">
                <a:solidFill>
                  <a:schemeClr val="tx1"/>
                </a:solidFill>
              </a:rPr>
              <a:t>hundred persons that were pure and holy</a:t>
            </a:r>
            <a:r>
              <a:rPr lang="en-CA" sz="2400" i="1" dirty="0">
                <a:solidFill>
                  <a:schemeClr val="tx1"/>
                </a:solidFill>
              </a:rPr>
              <a:t>."  </a:t>
            </a:r>
            <a:endParaRPr lang="en-CA" sz="2400" i="1" dirty="0" smtClean="0">
              <a:solidFill>
                <a:schemeClr val="tx1"/>
              </a:solidFill>
            </a:endParaRPr>
          </a:p>
          <a:p>
            <a:pPr marL="45720" lvl="0" indent="0">
              <a:buNone/>
            </a:pPr>
            <a:r>
              <a:rPr lang="en-CA" sz="2400" i="1" dirty="0" smtClean="0"/>
              <a:t>  (</a:t>
            </a:r>
            <a:r>
              <a:rPr lang="en-US" sz="2400" i="1" dirty="0" smtClean="0"/>
              <a:t>Josephus, </a:t>
            </a:r>
            <a:r>
              <a:rPr lang="en-CA" sz="2400" i="1" dirty="0" smtClean="0"/>
              <a:t>Wars </a:t>
            </a:r>
            <a:r>
              <a:rPr lang="en-CA" sz="2400" i="1" dirty="0"/>
              <a:t>of the Jews, Book</a:t>
            </a:r>
            <a:r>
              <a:rPr lang="es-NI" sz="2400" i="1" dirty="0"/>
              <a:t> VI, </a:t>
            </a:r>
            <a:r>
              <a:rPr lang="es-NI" sz="2400" i="1" dirty="0" smtClean="0"/>
              <a:t>9:3; 75 AD.)</a:t>
            </a:r>
            <a:endParaRPr lang="en-US" sz="2400" dirty="0"/>
          </a:p>
          <a:p>
            <a:pPr marL="45720" indent="0">
              <a:buNone/>
            </a:pPr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762000"/>
          </a:xfrm>
        </p:spPr>
        <p:txBody>
          <a:bodyPr/>
          <a:lstStyle/>
          <a:p>
            <a:r>
              <a:rPr lang="en-US" sz="4000" dirty="0" smtClean="0">
                <a:solidFill>
                  <a:srgbClr val="009999"/>
                </a:solidFill>
              </a:rPr>
              <a:t>Historical Account From Josephus </a:t>
            </a:r>
            <a:endParaRPr lang="en-US" sz="2800" dirty="0">
              <a:solidFill>
                <a:srgbClr val="009999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71600" y="5638800"/>
            <a:ext cx="6400800" cy="990599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Let’s compare this quote to the </a:t>
            </a:r>
            <a:br>
              <a:rPr lang="en-US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prophecy given in Daniel 9:27.</a:t>
            </a:r>
            <a:endParaRPr lang="en-US" sz="27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50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685800" y="2514600"/>
            <a:ext cx="2514600" cy="584775"/>
          </a:xfrm>
          <a:prstGeom prst="rect">
            <a:avLst/>
          </a:prstGeom>
          <a:solidFill>
            <a:srgbClr val="8BF6FB"/>
          </a:solidFill>
          <a:ln>
            <a:solidFill>
              <a:schemeClr val="accent6">
                <a:lumMod val="75000"/>
              </a:schemeClr>
            </a:solidFill>
          </a:ln>
          <a:effectLst>
            <a:glow rad="127000">
              <a:srgbClr val="00FF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</a:rPr>
              <a:t>This chart is according to a </a:t>
            </a:r>
            <a:r>
              <a:rPr lang="en-US" sz="1600" b="1" dirty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US" sz="1600" b="1" dirty="0" smtClean="0">
                <a:solidFill>
                  <a:schemeClr val="accent1"/>
                </a:solidFill>
              </a:rPr>
              <a:t> day-start.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54070" y="4826560"/>
            <a:ext cx="4038595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The 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Ereb</a:t>
            </a:r>
            <a:r>
              <a:rPr lang="en-US" sz="2000" b="1" dirty="0" smtClean="0">
                <a:solidFill>
                  <a:srgbClr val="0070C0"/>
                </a:solidFill>
              </a:rPr>
              <a:t> of the 4</a:t>
            </a:r>
            <a:r>
              <a:rPr lang="en-US" sz="2000" b="1" baseline="30000" dirty="0" smtClean="0">
                <a:solidFill>
                  <a:srgbClr val="0070C0"/>
                </a:solidFill>
              </a:rPr>
              <a:t>th</a:t>
            </a:r>
            <a:r>
              <a:rPr lang="en-US" sz="2000" b="1" dirty="0" smtClean="0">
                <a:solidFill>
                  <a:srgbClr val="0070C0"/>
                </a:solidFill>
              </a:rPr>
              <a:t> cycle is the EXACT “midst of the week.”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0" y="1143000"/>
            <a:ext cx="8610600" cy="1314566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lvl="0" indent="0" algn="ctr">
              <a:buNone/>
            </a:pPr>
            <a:r>
              <a:rPr lang="en-US" sz="3200" b="1" dirty="0">
                <a:solidFill>
                  <a:srgbClr val="0070C0"/>
                </a:solidFill>
              </a:rPr>
              <a:t>Dan 9:27  </a:t>
            </a:r>
            <a:r>
              <a:rPr lang="en-US" sz="2400" dirty="0">
                <a:solidFill>
                  <a:schemeClr val="tx1"/>
                </a:solidFill>
              </a:rPr>
              <a:t>And he shall confirm the covenant with many for one week: and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the </a:t>
            </a:r>
            <a:r>
              <a:rPr lang="en-US" sz="24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midst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of the week 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 shall 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cause the sacrifice 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 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the 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oblation to cease … </a:t>
            </a:r>
          </a:p>
          <a:p>
            <a:pPr marL="45720" indent="0">
              <a:buNone/>
            </a:pPr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191759"/>
              </p:ext>
            </p:extLst>
          </p:nvPr>
        </p:nvGraphicFramePr>
        <p:xfrm>
          <a:off x="404403" y="3423920"/>
          <a:ext cx="2895601" cy="9144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90601"/>
                <a:gridCol w="9906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787108"/>
              </p:ext>
            </p:extLst>
          </p:nvPr>
        </p:nvGraphicFramePr>
        <p:xfrm>
          <a:off x="5945916" y="3429000"/>
          <a:ext cx="2895601" cy="9144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90601"/>
                <a:gridCol w="9906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AF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Sabb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.</a:t>
                      </a:r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645014"/>
              </p:ext>
            </p:extLst>
          </p:nvPr>
        </p:nvGraphicFramePr>
        <p:xfrm>
          <a:off x="3505200" y="3352800"/>
          <a:ext cx="990600" cy="11887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906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Light Season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gradFill flip="none" rotWithShape="1">
                      <a:gsLst>
                        <a:gs pos="47000">
                          <a:srgbClr val="00B0F0"/>
                        </a:gs>
                        <a:gs pos="56000">
                          <a:srgbClr val="000040"/>
                        </a:gs>
                        <a:gs pos="70000">
                          <a:srgbClr val="400040"/>
                        </a:gs>
                        <a:gs pos="84000">
                          <a:srgbClr val="00B0F0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398717"/>
              </p:ext>
            </p:extLst>
          </p:nvPr>
        </p:nvGraphicFramePr>
        <p:xfrm>
          <a:off x="3288031" y="3272155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147284"/>
              </p:ext>
            </p:extLst>
          </p:nvPr>
        </p:nvGraphicFramePr>
        <p:xfrm>
          <a:off x="4736875" y="3352800"/>
          <a:ext cx="990601" cy="11887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90601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Night Season</a:t>
                      </a: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787795"/>
              </p:ext>
            </p:extLst>
          </p:nvPr>
        </p:nvGraphicFramePr>
        <p:xfrm>
          <a:off x="4523517" y="3272790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511706"/>
              </p:ext>
            </p:extLst>
          </p:nvPr>
        </p:nvGraphicFramePr>
        <p:xfrm>
          <a:off x="5735096" y="3274060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4554071" y="2057400"/>
            <a:ext cx="0" cy="2971800"/>
          </a:xfrm>
          <a:prstGeom prst="line">
            <a:avLst/>
          </a:prstGeom>
          <a:ln w="76200">
            <a:solidFill>
              <a:srgbClr val="FFC0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762000"/>
          </a:xfrm>
        </p:spPr>
        <p:txBody>
          <a:bodyPr/>
          <a:lstStyle/>
          <a:p>
            <a:r>
              <a:rPr lang="en-US" sz="4000" dirty="0" smtClean="0">
                <a:solidFill>
                  <a:srgbClr val="009999"/>
                </a:solidFill>
              </a:rPr>
              <a:t>Accuracy of Daniel 9:27</a:t>
            </a:r>
            <a:endParaRPr lang="en-US" sz="2800" dirty="0">
              <a:solidFill>
                <a:srgbClr val="009999"/>
              </a:solidFill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457200" y="5715000"/>
            <a:ext cx="8229600" cy="990600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7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Keep this information in mind as we consider the information in the Gospels.  </a:t>
            </a:r>
            <a:endParaRPr lang="en-US" sz="20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08433" y="3200400"/>
            <a:ext cx="0" cy="1828800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76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66800" y="2497596"/>
            <a:ext cx="2819400" cy="52322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1. Sacrifices completed by </a:t>
            </a:r>
            <a:b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11</a:t>
            </a:r>
            <a:r>
              <a:rPr lang="en-US" sz="1400" b="1" baseline="30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hour [Josephus].</a:t>
            </a:r>
            <a:endParaRPr lang="en-US" sz="1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00250" y="5105400"/>
            <a:ext cx="3715996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According to the 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day-start at </a:t>
            </a:r>
            <a:r>
              <a:rPr lang="en-US" sz="2400" b="1" dirty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…</a:t>
            </a: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4025537" y="3200400"/>
            <a:ext cx="0" cy="1600200"/>
          </a:xfrm>
          <a:prstGeom prst="line">
            <a:avLst/>
          </a:prstGeom>
          <a:ln w="57150">
            <a:solidFill>
              <a:srgbClr val="00206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81000" y="1143000"/>
            <a:ext cx="8610600" cy="47244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lvl="0" indent="0">
              <a:buNone/>
            </a:pPr>
            <a:r>
              <a:rPr lang="en-US" sz="32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 </a:t>
            </a:r>
            <a:r>
              <a:rPr lang="en-US" sz="3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9:27  </a:t>
            </a:r>
            <a:r>
              <a:rPr lang="en-US" sz="2400" dirty="0" smtClean="0">
                <a:solidFill>
                  <a:schemeClr val="tx1"/>
                </a:solidFill>
              </a:rPr>
              <a:t>And </a:t>
            </a:r>
            <a:r>
              <a:rPr lang="en-US" sz="2400" dirty="0">
                <a:solidFill>
                  <a:schemeClr val="tx1"/>
                </a:solidFill>
              </a:rPr>
              <a:t>he shall confirm the covenant with many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for  one  </a:t>
            </a:r>
            <a:r>
              <a:rPr lang="en-US" sz="2400" dirty="0">
                <a:solidFill>
                  <a:schemeClr val="tx1"/>
                </a:solidFill>
              </a:rPr>
              <a:t>week: and 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the </a:t>
            </a:r>
            <a:r>
              <a:rPr lang="en-US" sz="2400" b="1" u="sng" dirty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889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midst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of the week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he shall cause the sacrifice and the </a:t>
            </a:r>
            <a:r>
              <a:rPr lang="en-US" sz="2400" dirty="0" smtClean="0">
                <a:solidFill>
                  <a:schemeClr val="tx1"/>
                </a:solidFill>
              </a:rPr>
              <a:t>oblation   </a:t>
            </a:r>
            <a:r>
              <a:rPr lang="en-US" sz="2400" dirty="0">
                <a:solidFill>
                  <a:schemeClr val="tx1"/>
                </a:solidFill>
              </a:rPr>
              <a:t>to </a:t>
            </a:r>
            <a:r>
              <a:rPr lang="en-US" sz="2400" dirty="0" smtClean="0">
                <a:solidFill>
                  <a:schemeClr val="tx1"/>
                </a:solidFill>
              </a:rPr>
              <a:t>cease … </a:t>
            </a:r>
            <a:endParaRPr lang="en-US" sz="28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/>
                </a:solidFill>
              </a:rPr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762000"/>
          </a:xfrm>
        </p:spPr>
        <p:txBody>
          <a:bodyPr/>
          <a:lstStyle/>
          <a:p>
            <a:r>
              <a:rPr lang="en-US" sz="4000" dirty="0" smtClean="0">
                <a:solidFill>
                  <a:srgbClr val="009999"/>
                </a:solidFill>
              </a:rPr>
              <a:t>Prophetic Account From Daniel</a:t>
            </a:r>
            <a:endParaRPr lang="en-US" sz="2800" dirty="0">
              <a:solidFill>
                <a:srgbClr val="009999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81073" y="5592325"/>
            <a:ext cx="4358127" cy="1037075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Ereb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(the 12</a:t>
            </a:r>
            <a:r>
              <a:rPr lang="en-US" sz="1800" b="1" spc="50" baseline="30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1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hour from </a:t>
            </a:r>
            <a:r>
              <a:rPr lang="en-US" sz="1600" b="1" dirty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US" sz="1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) 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- on the 4</a:t>
            </a:r>
            <a:r>
              <a:rPr lang="en-US" sz="2000" b="1" spc="50" baseline="30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cycle -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is the </a:t>
            </a:r>
            <a:b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exact “midst of the week.”</a:t>
            </a:r>
            <a:endParaRPr lang="en-US" sz="20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3">
                  <a:lumMod val="75000"/>
                  <a:alpha val="95000"/>
                </a:schemeClr>
              </a:solidFill>
              <a:effectLst>
                <a:glow rad="127000">
                  <a:schemeClr val="accent4">
                    <a:lumMod val="20000"/>
                    <a:lumOff val="80000"/>
                  </a:scheme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306556"/>
              </p:ext>
            </p:extLst>
          </p:nvPr>
        </p:nvGraphicFramePr>
        <p:xfrm>
          <a:off x="396221" y="3423920"/>
          <a:ext cx="2895601" cy="91948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  <a:gridCol w="990600"/>
                <a:gridCol w="914400"/>
              </a:tblGrid>
              <a:tr h="9194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557892"/>
              </p:ext>
            </p:extLst>
          </p:nvPr>
        </p:nvGraphicFramePr>
        <p:xfrm>
          <a:off x="5936951" y="3429000"/>
          <a:ext cx="2895601" cy="9144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  <a:gridCol w="9906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AF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Sabb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.</a:t>
                      </a:r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37473"/>
              </p:ext>
            </p:extLst>
          </p:nvPr>
        </p:nvGraphicFramePr>
        <p:xfrm>
          <a:off x="3505200" y="3352800"/>
          <a:ext cx="990600" cy="118872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Light Season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gradFill flip="none" rotWithShape="1">
                      <a:gsLst>
                        <a:gs pos="47000">
                          <a:srgbClr val="00B0F0"/>
                        </a:gs>
                        <a:gs pos="56000">
                          <a:srgbClr val="000040"/>
                        </a:gs>
                        <a:gs pos="70000">
                          <a:srgbClr val="400040"/>
                        </a:gs>
                        <a:gs pos="84000">
                          <a:srgbClr val="00B0F0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936703"/>
              </p:ext>
            </p:extLst>
          </p:nvPr>
        </p:nvGraphicFramePr>
        <p:xfrm>
          <a:off x="3288031" y="3272155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795280"/>
              </p:ext>
            </p:extLst>
          </p:nvPr>
        </p:nvGraphicFramePr>
        <p:xfrm>
          <a:off x="4727910" y="3352800"/>
          <a:ext cx="990601" cy="118872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Night Season</a:t>
                      </a: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251153"/>
              </p:ext>
            </p:extLst>
          </p:nvPr>
        </p:nvGraphicFramePr>
        <p:xfrm>
          <a:off x="4514552" y="3272790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925770"/>
              </p:ext>
            </p:extLst>
          </p:nvPr>
        </p:nvGraphicFramePr>
        <p:xfrm>
          <a:off x="5726131" y="3274060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6" name="Straight Connector 15"/>
          <p:cNvCxnSpPr/>
          <p:nvPr/>
        </p:nvCxnSpPr>
        <p:spPr>
          <a:xfrm flipH="1">
            <a:off x="4492906" y="2160495"/>
            <a:ext cx="2894" cy="3581400"/>
          </a:xfrm>
          <a:prstGeom prst="line">
            <a:avLst/>
          </a:prstGeom>
          <a:ln w="76200">
            <a:solidFill>
              <a:srgbClr val="FFC0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9800000">
            <a:off x="3693264" y="4777917"/>
            <a:ext cx="845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6th </a:t>
            </a:r>
            <a:r>
              <a:rPr lang="en-US" dirty="0" err="1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Hr</a:t>
            </a:r>
            <a:r>
              <a:rPr lang="en-US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 rot="19800000">
            <a:off x="3522474" y="2517739"/>
            <a:ext cx="1025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11th </a:t>
            </a:r>
            <a:r>
              <a:rPr lang="en-US" dirty="0" err="1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Hr</a:t>
            </a:r>
            <a:r>
              <a:rPr lang="en-US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81000" y="3352800"/>
            <a:ext cx="0" cy="1828800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343400" y="2766060"/>
            <a:ext cx="6336" cy="586740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ular Callout 2"/>
          <p:cNvSpPr/>
          <p:nvPr/>
        </p:nvSpPr>
        <p:spPr>
          <a:xfrm>
            <a:off x="5945915" y="4648200"/>
            <a:ext cx="2969485" cy="612648"/>
          </a:xfrm>
          <a:prstGeom prst="wedgeRoundRectCallout">
            <a:avLst>
              <a:gd name="adj1" fmla="val -50288"/>
              <a:gd name="adj2" fmla="val -11944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 smtClean="0">
                <a:ln>
                  <a:solidFill>
                    <a:srgbClr val="FFFF00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Dawn of U/B</a:t>
            </a:r>
            <a:endParaRPr lang="en-CA" sz="3200" b="1" dirty="0">
              <a:ln>
                <a:solidFill>
                  <a:srgbClr val="FFFF00"/>
                </a:solidFill>
              </a:ln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74020" y="2474260"/>
            <a:ext cx="2926980" cy="52322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2. The 12</a:t>
            </a:r>
            <a:r>
              <a:rPr lang="en-US" sz="1400" b="1" baseline="30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hour also fulfills </a:t>
            </a:r>
            <a:b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Dan 9:27 prophecy.</a:t>
            </a:r>
            <a:endParaRPr lang="en-US" sz="1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19800000">
            <a:off x="4437621" y="2538599"/>
            <a:ext cx="1109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glow rad="127000">
                    <a:srgbClr val="002060"/>
                  </a:glow>
                </a:effectLst>
              </a:rPr>
              <a:t>12th </a:t>
            </a:r>
            <a:r>
              <a:rPr lang="en-US" dirty="0" err="1" smtClean="0">
                <a:solidFill>
                  <a:srgbClr val="FFC000"/>
                </a:solidFill>
                <a:effectLst>
                  <a:glow rad="127000">
                    <a:srgbClr val="002060"/>
                  </a:glow>
                </a:effectLst>
              </a:rPr>
              <a:t>Hr</a:t>
            </a:r>
            <a:endParaRPr lang="en-US" dirty="0">
              <a:solidFill>
                <a:srgbClr val="FFC000"/>
              </a:solidFill>
              <a:effectLst>
                <a:glow rad="127000">
                  <a:srgbClr val="00206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62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250"/>
                            </p:stCondLst>
                            <p:childTnLst>
                              <p:par>
                                <p:cTn id="9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8" grpId="0" animBg="1"/>
      <p:bldP spid="6" grpId="0" animBg="1"/>
      <p:bldP spid="22" grpId="0"/>
      <p:bldP spid="25" grpId="0"/>
      <p:bldP spid="3" grpId="0" animBg="1"/>
      <p:bldP spid="28" grpId="0" animBg="1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36175" y="1143000"/>
            <a:ext cx="8610600" cy="162013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lvl="0" indent="0">
              <a:buNone/>
            </a:pPr>
            <a:r>
              <a:rPr lang="en-US" sz="32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 </a:t>
            </a:r>
            <a:r>
              <a:rPr lang="en-US" sz="3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9:27  </a:t>
            </a:r>
            <a:r>
              <a:rPr lang="en-US" sz="2400" dirty="0" smtClean="0">
                <a:solidFill>
                  <a:schemeClr val="tx1"/>
                </a:solidFill>
              </a:rPr>
              <a:t>And </a:t>
            </a:r>
            <a:r>
              <a:rPr lang="en-US" sz="2400" dirty="0">
                <a:solidFill>
                  <a:schemeClr val="tx1"/>
                </a:solidFill>
              </a:rPr>
              <a:t>he shall confirm the covenant with many for one week: </a:t>
            </a:r>
            <a:r>
              <a:rPr lang="en-US" sz="2400" dirty="0" smtClean="0">
                <a:solidFill>
                  <a:schemeClr val="tx1"/>
                </a:solidFill>
              </a:rPr>
              <a:t> and 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the </a:t>
            </a:r>
            <a:r>
              <a:rPr lang="en-US" sz="2400" b="1" u="sng" dirty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889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midst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of the week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he shall cause </a:t>
            </a:r>
            <a:r>
              <a:rPr lang="en-US" sz="2400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THE SACRIFICE</a:t>
            </a:r>
            <a:r>
              <a:rPr lang="en-US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and </a:t>
            </a:r>
            <a:r>
              <a:rPr lang="en-US" sz="2400" dirty="0">
                <a:solidFill>
                  <a:schemeClr val="tx1"/>
                </a:solidFill>
              </a:rPr>
              <a:t>the </a:t>
            </a:r>
            <a:r>
              <a:rPr lang="en-US" sz="2400" dirty="0" smtClean="0">
                <a:solidFill>
                  <a:schemeClr val="tx1"/>
                </a:solidFill>
              </a:rPr>
              <a:t>      oblation to cease … </a:t>
            </a:r>
            <a:endParaRPr lang="en-US" sz="28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15200" y="6569075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/>
              <a:t>14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762000"/>
          </a:xfrm>
        </p:spPr>
        <p:txBody>
          <a:bodyPr/>
          <a:lstStyle/>
          <a:p>
            <a:r>
              <a:rPr lang="en-US" sz="4000" dirty="0" smtClean="0">
                <a:solidFill>
                  <a:srgbClr val="009999"/>
                </a:solidFill>
              </a:rPr>
              <a:t>Yahusha – A </a:t>
            </a:r>
            <a:r>
              <a:rPr lang="en-US" sz="4000" dirty="0" smtClean="0">
                <a:ln w="11430">
                  <a:solidFill>
                    <a:srgbClr val="0000FF"/>
                  </a:solidFill>
                </a:ln>
                <a:solidFill>
                  <a:srgbClr val="FF00FF"/>
                </a:solidFill>
              </a:rPr>
              <a:t>Divine Corpse</a:t>
            </a:r>
            <a:r>
              <a:rPr lang="en-US" sz="4000" dirty="0" smtClean="0">
                <a:solidFill>
                  <a:srgbClr val="009999"/>
                </a:solidFill>
              </a:rPr>
              <a:t>?</a:t>
            </a:r>
            <a:endParaRPr lang="en-US" sz="2800" dirty="0">
              <a:solidFill>
                <a:srgbClr val="009999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306556"/>
              </p:ext>
            </p:extLst>
          </p:nvPr>
        </p:nvGraphicFramePr>
        <p:xfrm>
          <a:off x="396221" y="3423920"/>
          <a:ext cx="2895601" cy="91948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  <a:gridCol w="990600"/>
                <a:gridCol w="914400"/>
              </a:tblGrid>
              <a:tr h="9194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371784"/>
              </p:ext>
            </p:extLst>
          </p:nvPr>
        </p:nvGraphicFramePr>
        <p:xfrm>
          <a:off x="5945916" y="3429000"/>
          <a:ext cx="2895601" cy="9144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  <a:gridCol w="9906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AF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Sabb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.</a:t>
                      </a:r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37473"/>
              </p:ext>
            </p:extLst>
          </p:nvPr>
        </p:nvGraphicFramePr>
        <p:xfrm>
          <a:off x="3505200" y="3352800"/>
          <a:ext cx="990600" cy="118872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Light Season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gradFill flip="none" rotWithShape="1">
                      <a:gsLst>
                        <a:gs pos="47000">
                          <a:srgbClr val="00B0F0"/>
                        </a:gs>
                        <a:gs pos="56000">
                          <a:srgbClr val="000040"/>
                        </a:gs>
                        <a:gs pos="70000">
                          <a:srgbClr val="400040"/>
                        </a:gs>
                        <a:gs pos="84000">
                          <a:srgbClr val="00B0F0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936703"/>
              </p:ext>
            </p:extLst>
          </p:nvPr>
        </p:nvGraphicFramePr>
        <p:xfrm>
          <a:off x="3288031" y="3272155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806098"/>
              </p:ext>
            </p:extLst>
          </p:nvPr>
        </p:nvGraphicFramePr>
        <p:xfrm>
          <a:off x="4736875" y="3352800"/>
          <a:ext cx="990601" cy="118872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Night Season</a:t>
                      </a: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052912"/>
              </p:ext>
            </p:extLst>
          </p:nvPr>
        </p:nvGraphicFramePr>
        <p:xfrm>
          <a:off x="4523517" y="3272790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206020"/>
              </p:ext>
            </p:extLst>
          </p:nvPr>
        </p:nvGraphicFramePr>
        <p:xfrm>
          <a:off x="5735096" y="3274060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 rot="19800000">
            <a:off x="4510926" y="2578469"/>
            <a:ext cx="1109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glow rad="127000">
                    <a:srgbClr val="002060"/>
                  </a:glow>
                </a:effectLst>
              </a:rPr>
              <a:t>12th </a:t>
            </a:r>
            <a:r>
              <a:rPr lang="en-US" dirty="0" err="1" smtClean="0">
                <a:solidFill>
                  <a:srgbClr val="FFC000"/>
                </a:solidFill>
                <a:effectLst>
                  <a:glow rad="127000">
                    <a:srgbClr val="002060"/>
                  </a:glow>
                </a:effectLst>
              </a:rPr>
              <a:t>Hr</a:t>
            </a:r>
            <a:endParaRPr lang="en-US" dirty="0">
              <a:solidFill>
                <a:srgbClr val="FFC000"/>
              </a:solidFill>
              <a:effectLst>
                <a:glow rad="127000">
                  <a:srgbClr val="002060"/>
                </a:glow>
              </a:effectLst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396221" y="3200400"/>
            <a:ext cx="4030" cy="1447800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ular Callout 18"/>
          <p:cNvSpPr/>
          <p:nvPr/>
        </p:nvSpPr>
        <p:spPr>
          <a:xfrm>
            <a:off x="76200" y="4871720"/>
            <a:ext cx="8991600" cy="1810167"/>
          </a:xfrm>
          <a:prstGeom prst="wedgeRoundRectCallout">
            <a:avLst>
              <a:gd name="adj1" fmla="val 1485"/>
              <a:gd name="adj2" fmla="val -85397"/>
              <a:gd name="adj3" fmla="val 16667"/>
            </a:avLst>
          </a:prstGeom>
          <a:gradFill flip="none" rotWithShape="1">
            <a:gsLst>
              <a:gs pos="0">
                <a:srgbClr val="009999">
                  <a:tint val="66000"/>
                  <a:satMod val="160000"/>
                  <a:alpha val="83000"/>
                </a:srgbClr>
              </a:gs>
              <a:gs pos="50000">
                <a:srgbClr val="009999">
                  <a:tint val="44500"/>
                  <a:satMod val="160000"/>
                  <a:alpha val="55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At the moment of sunset, </a:t>
            </a:r>
            <a:r>
              <a:rPr lang="en-CA" sz="2400" u="sng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the 12</a:t>
            </a:r>
            <a:r>
              <a:rPr lang="en-CA" sz="2400" u="sng" baseline="300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th</a:t>
            </a:r>
            <a:r>
              <a:rPr lang="en-CA" sz="2400" u="sng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 hour</a:t>
            </a:r>
            <a:r>
              <a:rPr lang="en-CA" sz="24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, </a:t>
            </a:r>
            <a:r>
              <a:rPr lang="en-CA" sz="2400" u="sng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  <a:latin typeface="Arial Black" panose="020B0A04020102020204" pitchFamily="34" charset="0"/>
              </a:rPr>
              <a:t>THE</a:t>
            </a:r>
            <a:r>
              <a:rPr lang="en-CA" sz="2400" u="sng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 </a:t>
            </a:r>
            <a:r>
              <a:rPr lang="en-CA" sz="2400" b="1" u="sng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  <a:latin typeface="Arial Black" panose="020B0A04020102020204" pitchFamily="34" charset="0"/>
              </a:rPr>
              <a:t>SACRIFICE</a:t>
            </a:r>
            <a:r>
              <a:rPr lang="en-CA" sz="24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 of </a:t>
            </a:r>
            <a:r>
              <a:rPr lang="en-CA" sz="2400" b="1" dirty="0" smtClean="0">
                <a:ln w="3175"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Yahusha</a:t>
            </a:r>
            <a:r>
              <a:rPr lang="en-CA" sz="24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 TERMINATED.  At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Ereb</a:t>
            </a:r>
            <a:r>
              <a:rPr lang="en-US" sz="2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,</a:t>
            </a:r>
            <a:r>
              <a:rPr lang="en-CA" sz="24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 </a:t>
            </a:r>
            <a:r>
              <a:rPr lang="en-CA" sz="2400" dirty="0" err="1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Yoseph</a:t>
            </a:r>
            <a:r>
              <a:rPr lang="en-CA" sz="24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 </a:t>
            </a:r>
            <a:r>
              <a:rPr lang="en-CA" sz="20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[of </a:t>
            </a:r>
            <a:r>
              <a:rPr lang="en-CA" sz="2000" dirty="0" err="1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Arimathea</a:t>
            </a:r>
            <a:r>
              <a:rPr lang="en-CA" sz="20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] </a:t>
            </a:r>
            <a:r>
              <a:rPr lang="en-CA" sz="24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requested and removed His emaciated Body from the Tree.  At that point, </a:t>
            </a:r>
            <a:r>
              <a:rPr lang="en-CA" sz="2400" b="1" dirty="0" smtClean="0">
                <a:ln w="3175"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Yahusha</a:t>
            </a:r>
            <a:r>
              <a:rPr lang="en-CA" sz="2400" dirty="0" smtClean="0">
                <a:ln w="3175"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 was a “Divine Corpse”</a:t>
            </a:r>
            <a:r>
              <a:rPr lang="en-CA" sz="2400" dirty="0" smtClean="0">
                <a:ln w="3175">
                  <a:solidFill>
                    <a:schemeClr val="tx1"/>
                  </a:solidFill>
                </a:ln>
                <a:solidFill>
                  <a:srgbClr val="8C4C64"/>
                </a:solidFill>
              </a:rPr>
              <a:t> – </a:t>
            </a:r>
            <a:r>
              <a:rPr lang="en-CA" sz="2800" b="1" u="sng" dirty="0" smtClean="0">
                <a:ln w="31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01600">
                    <a:srgbClr val="FF66CC">
                      <a:alpha val="63000"/>
                    </a:srgbClr>
                  </a:glow>
                </a:effectLst>
                <a:latin typeface="Comic Sans MS" panose="030F0702030302020204" pitchFamily="66" charset="0"/>
              </a:rPr>
              <a:t>IN WAITING</a:t>
            </a:r>
            <a:r>
              <a:rPr lang="en-CA" sz="2800" b="1" dirty="0" smtClean="0">
                <a:ln w="31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01600">
                    <a:srgbClr val="FF66CC">
                      <a:alpha val="63000"/>
                    </a:srgbClr>
                  </a:glow>
                </a:effectLst>
                <a:latin typeface="Comic Sans MS" panose="030F0702030302020204" pitchFamily="66" charset="0"/>
              </a:rPr>
              <a:t>!</a:t>
            </a:r>
            <a:r>
              <a:rPr lang="en-CA" sz="2800" b="1" u="sng" dirty="0" smtClean="0">
                <a:ln w="31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01600">
                    <a:srgbClr val="FF66CC">
                      <a:alpha val="63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endParaRPr lang="en-CA" sz="2800" b="1" u="sng" dirty="0">
              <a:ln w="3175"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101600">
                  <a:srgbClr val="FF66CC">
                    <a:alpha val="63000"/>
                  </a:srgbClr>
                </a:glow>
              </a:effectLst>
              <a:latin typeface="Comic Sans MS" panose="030F0702030302020204" pitchFamily="66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rot="-60000" flipH="1">
            <a:off x="4447317" y="2160495"/>
            <a:ext cx="48484" cy="2711225"/>
          </a:xfrm>
          <a:prstGeom prst="line">
            <a:avLst/>
          </a:prstGeom>
          <a:ln w="76200">
            <a:solidFill>
              <a:srgbClr val="FFC000"/>
            </a:solidFill>
            <a:headEnd type="diamond" w="med" len="med"/>
            <a:tailEnd type="diamond" w="med" len="med"/>
          </a:ln>
          <a:effectLst>
            <a:glow rad="127000">
              <a:srgbClr val="00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38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52400" y="1062315"/>
            <a:ext cx="8763000" cy="47244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lvl="0" indent="0">
              <a:buNone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If the day commences at   “sunset”   … </a:t>
            </a:r>
            <a:b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marks the 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exact “midst of the week”?</a:t>
            </a:r>
          </a:p>
          <a:p>
            <a:pPr marL="45720" lvl="0" indent="0" algn="r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  Can this option for the “midst of the week” hour fulfill the Dan 9:27 prophecy and align with the quote from Josephus?  </a:t>
            </a:r>
            <a:endParaRPr lang="en-US" sz="16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19200" y="3027599"/>
            <a:ext cx="7577454" cy="509110"/>
          </a:xfrm>
          <a:prstGeom prst="rect">
            <a:avLst/>
          </a:prstGeom>
          <a:solidFill>
            <a:srgbClr val="AFDDFF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Count out 3½ days 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again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for this tricky question!</a:t>
            </a:r>
            <a:endParaRPr lang="en-US" sz="2400" b="1" dirty="0" smtClean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marL="45720" indent="0" algn="ctr">
              <a:buNone/>
            </a:pP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/>
              <a:t>15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762000"/>
          </a:xfrm>
        </p:spPr>
        <p:txBody>
          <a:bodyPr/>
          <a:lstStyle/>
          <a:p>
            <a:r>
              <a:rPr lang="en-US" sz="4000" dirty="0" smtClean="0">
                <a:solidFill>
                  <a:srgbClr val="009999"/>
                </a:solidFill>
              </a:rPr>
              <a:t>Charting the </a:t>
            </a:r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</a:rPr>
              <a:t>“sunset” </a:t>
            </a:r>
            <a:r>
              <a:rPr lang="en-US" sz="4000" dirty="0" smtClean="0">
                <a:solidFill>
                  <a:srgbClr val="009999"/>
                </a:solidFill>
              </a:rPr>
              <a:t>Day-start</a:t>
            </a:r>
            <a:endParaRPr lang="en-US" sz="4000" dirty="0">
              <a:solidFill>
                <a:srgbClr val="009999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561863"/>
              </p:ext>
            </p:extLst>
          </p:nvPr>
        </p:nvGraphicFramePr>
        <p:xfrm>
          <a:off x="509587" y="3993673"/>
          <a:ext cx="8253413" cy="761999"/>
        </p:xfrm>
        <a:graphic>
          <a:graphicData uri="http://schemas.openxmlformats.org/drawingml/2006/table">
            <a:tbl>
              <a:tblPr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{16D9F66E-5EB9-4882-86FB-DCBF35E3C3E4}</a:tableStyleId>
              </a:tblPr>
              <a:tblGrid>
                <a:gridCol w="1179059"/>
                <a:gridCol w="1179059"/>
                <a:gridCol w="1179059"/>
                <a:gridCol w="1179059"/>
                <a:gridCol w="1179059"/>
                <a:gridCol w="1179059"/>
                <a:gridCol w="1179059"/>
              </a:tblGrid>
              <a:tr h="761999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1</a:t>
                      </a:r>
                      <a:r>
                        <a:rPr lang="en-US" sz="1600" b="1" kern="1400" baseline="300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st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 </a:t>
                      </a: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Cycle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/>
                      </a:r>
                      <a:b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</a:b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[Sun]</a:t>
                      </a:r>
                      <a:endParaRPr lang="en-US" sz="600" b="1" kern="1400" dirty="0">
                        <a:solidFill>
                          <a:srgbClr val="002060"/>
                        </a:solidFill>
                        <a:effectLst>
                          <a:glow rad="127000">
                            <a:schemeClr val="bg1"/>
                          </a:glow>
                        </a:effectLst>
                        <a:latin typeface="Calibri"/>
                      </a:endParaRPr>
                    </a:p>
                  </a:txBody>
                  <a:tcPr marL="36576" marR="36576" marT="36576" marB="36576" anchor="ctr">
                    <a:gradFill flip="none" rotWithShape="1">
                      <a:gsLst>
                        <a:gs pos="57000">
                          <a:srgbClr val="FFF200"/>
                        </a:gs>
                        <a:gs pos="48000">
                          <a:srgbClr val="002060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2</a:t>
                      </a:r>
                      <a:r>
                        <a:rPr lang="en-US" sz="1600" b="1" kern="1400" baseline="300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nd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 </a:t>
                      </a: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Cycle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 </a:t>
                      </a:r>
                      <a:b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</a:b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[Mon]</a:t>
                      </a:r>
                      <a:endParaRPr lang="en-US" sz="1400" b="1" kern="1400" dirty="0">
                        <a:solidFill>
                          <a:srgbClr val="002060"/>
                        </a:solidFill>
                        <a:effectLst>
                          <a:glow rad="127000">
                            <a:schemeClr val="bg1"/>
                          </a:glow>
                        </a:effectLst>
                        <a:latin typeface="Calibri"/>
                      </a:endParaRPr>
                    </a:p>
                  </a:txBody>
                  <a:tcPr marL="36576" marR="36576" marT="36576" marB="36576" anchor="ctr">
                    <a:gradFill flip="none" rotWithShape="1">
                      <a:gsLst>
                        <a:gs pos="57000">
                          <a:srgbClr val="FFF200"/>
                        </a:gs>
                        <a:gs pos="48000">
                          <a:srgbClr val="002060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3</a:t>
                      </a:r>
                      <a:r>
                        <a:rPr lang="en-US" sz="1600" b="1" kern="1400" baseline="300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rd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 </a:t>
                      </a: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Cycle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/>
                      </a:r>
                      <a:b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</a:b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[Tues]</a:t>
                      </a:r>
                      <a:r>
                        <a:rPr lang="en-US" sz="1600" b="1" kern="1400" dirty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 </a:t>
                      </a:r>
                      <a:endParaRPr lang="en-US" sz="1600" b="1" kern="1400" dirty="0">
                        <a:solidFill>
                          <a:srgbClr val="002060"/>
                        </a:solidFill>
                        <a:effectLst>
                          <a:glow rad="127000">
                            <a:schemeClr val="bg1"/>
                          </a:glow>
                        </a:effectLst>
                        <a:latin typeface="Calibri"/>
                      </a:endParaRPr>
                    </a:p>
                  </a:txBody>
                  <a:tcPr marL="36576" marR="36576" marT="36576" marB="36576" anchor="ctr">
                    <a:gradFill flip="none" rotWithShape="1">
                      <a:gsLst>
                        <a:gs pos="57000">
                          <a:srgbClr val="FFF200"/>
                        </a:gs>
                        <a:gs pos="48000">
                          <a:srgbClr val="002060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 </a:t>
                      </a:r>
                      <a:r>
                        <a:rPr lang="en-US" sz="11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  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 4</a:t>
                      </a:r>
                      <a:r>
                        <a:rPr lang="en-US" sz="1600" b="1" kern="1400" baseline="300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th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   </a:t>
                      </a: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Cycle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/>
                      </a:r>
                      <a:br>
                        <a:rPr lang="en-US" sz="16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</a:b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[Wed] </a:t>
                      </a:r>
                      <a:endParaRPr lang="en-US" sz="1400" b="1" kern="1400" dirty="0">
                        <a:solidFill>
                          <a:srgbClr val="002060"/>
                        </a:solidFill>
                        <a:effectLst>
                          <a:glow rad="127000">
                            <a:schemeClr val="bg1"/>
                          </a:glow>
                        </a:effectLst>
                        <a:latin typeface="Calibri"/>
                      </a:endParaRPr>
                    </a:p>
                  </a:txBody>
                  <a:tcPr marL="36576" marR="36576" marT="36576" marB="36576" anchor="ctr">
                    <a:gradFill>
                      <a:gsLst>
                        <a:gs pos="57000">
                          <a:srgbClr val="FFF200"/>
                        </a:gs>
                        <a:gs pos="48000">
                          <a:srgbClr val="00206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r>
                        <a:rPr lang="en-US" sz="1600" b="1" kern="1400" baseline="30000" dirty="0" smtClean="0">
                          <a:solidFill>
                            <a:srgbClr val="002060"/>
                          </a:solidFill>
                          <a:effectLst/>
                        </a:rPr>
                        <a:t>th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Cycle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/>
                      </a:r>
                      <a:b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[Thurs]</a:t>
                      </a:r>
                      <a:endParaRPr lang="en-US" sz="1400" b="1" kern="1400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36576" marR="36576" marT="36576" marB="36576" anchor="ctr"/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6</a:t>
                      </a:r>
                      <a:r>
                        <a:rPr lang="en-US" sz="1600" b="1" kern="1400" baseline="30000" dirty="0" smtClean="0">
                          <a:solidFill>
                            <a:srgbClr val="002060"/>
                          </a:solidFill>
                          <a:effectLst/>
                        </a:rPr>
                        <a:t>th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Cycle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/>
                      </a:r>
                      <a:b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[Fri]</a:t>
                      </a:r>
                      <a:endParaRPr lang="en-US" sz="1400" b="1" kern="1400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36576" marR="36576" marT="36576" marB="36576" anchor="ctr"/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7</a:t>
                      </a:r>
                      <a:r>
                        <a:rPr lang="en-US" sz="1600" b="1" kern="1400" baseline="30000" dirty="0" smtClean="0">
                          <a:solidFill>
                            <a:srgbClr val="002060"/>
                          </a:solidFill>
                          <a:effectLst/>
                        </a:rPr>
                        <a:t>th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Cycle</a:t>
                      </a:r>
                      <a: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/>
                      </a:r>
                      <a:br>
                        <a:rPr lang="en-US" sz="1600" b="1" kern="1400" dirty="0" smtClean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en-US" sz="1400" b="1" kern="1400" dirty="0" smtClean="0">
                          <a:solidFill>
                            <a:srgbClr val="002060"/>
                          </a:solidFill>
                          <a:effectLst/>
                        </a:rPr>
                        <a:t>[Sabbath]</a:t>
                      </a:r>
                      <a:endParaRPr lang="en-US" sz="1400" b="1" kern="1400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36576" marR="36576" marT="36576" marB="36576" anchor="ctr"/>
                </a:tc>
              </a:tr>
            </a:tbl>
          </a:graphicData>
        </a:graphic>
      </p:graphicFrame>
      <p:sp>
        <p:nvSpPr>
          <p:cNvPr id="10" name="Content Placeholder 2"/>
          <p:cNvSpPr txBox="1">
            <a:spLocks/>
          </p:cNvSpPr>
          <p:nvPr/>
        </p:nvSpPr>
        <p:spPr>
          <a:xfrm>
            <a:off x="997586" y="5363211"/>
            <a:ext cx="7613014" cy="80899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1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The </a:t>
            </a:r>
            <a:r>
              <a:rPr lang="en-US" sz="2000" b="1" dirty="0" smtClean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US" sz="21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1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of the 4</a:t>
            </a:r>
            <a:r>
              <a:rPr lang="en-US" sz="2100" b="1" spc="50" baseline="30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1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cycle as “midst of the week” </a:t>
            </a:r>
            <a:br>
              <a:rPr lang="en-US" sz="21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1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is </a:t>
            </a:r>
            <a:r>
              <a:rPr lang="en-US" sz="2100" b="1" u="sng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NOT</a:t>
            </a:r>
            <a:r>
              <a:rPr lang="en-US" sz="21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when the s</a:t>
            </a:r>
            <a:r>
              <a:rPr lang="en-US" sz="21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acrifices </a:t>
            </a:r>
            <a:r>
              <a:rPr lang="en-US" sz="21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&amp; oblations ceased</a:t>
            </a:r>
            <a:r>
              <a:rPr lang="en-US" sz="21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!</a:t>
            </a:r>
            <a:endParaRPr lang="en-US" sz="21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glow rad="127000">
                  <a:schemeClr val="bg1"/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9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00" y="2237802"/>
            <a:ext cx="1483944" cy="166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/>
        </p:nvCxnSpPr>
        <p:spPr>
          <a:xfrm>
            <a:off x="509587" y="3917472"/>
            <a:ext cx="0" cy="914400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headEnd type="diamond" w="med" len="med"/>
            <a:tailEnd type="diamond" w="med" len="med"/>
          </a:ln>
          <a:effectLst>
            <a:glow rad="88900">
              <a:srgbClr val="002060">
                <a:alpha val="9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08287" y="1075760"/>
            <a:ext cx="0" cy="457200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headEnd type="diamond" w="med" len="med"/>
            <a:tailEnd type="diamond" w="med" len="med"/>
          </a:ln>
          <a:effectLst>
            <a:glow rad="88900">
              <a:srgbClr val="002060">
                <a:alpha val="9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89690" y="1071280"/>
            <a:ext cx="0" cy="457200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headEnd type="diamond" w="med" len="med"/>
            <a:tailEnd type="diamond" w="med" len="med"/>
          </a:ln>
          <a:effectLst>
            <a:glow rad="88900">
              <a:srgbClr val="002060">
                <a:alpha val="9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F:\Art on Desktop - 1\All white man clip art\agree - thunbs up clea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92" y="5181600"/>
            <a:ext cx="793158" cy="861713"/>
          </a:xfrm>
          <a:prstGeom prst="rect">
            <a:avLst/>
          </a:prstGeom>
          <a:noFill/>
          <a:effectLst>
            <a:glow rad="228600">
              <a:schemeClr val="bg1">
                <a:alpha val="61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62001" y="47244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24            +24            +24        +12    = 3½ days marks </a:t>
            </a:r>
            <a:r>
              <a:rPr lang="en-US" b="1" dirty="0" smtClean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“DAWN”</a:t>
            </a:r>
            <a:r>
              <a:rPr lang="en-US" dirty="0" smtClean="0"/>
              <a:t> of the</a:t>
            </a:r>
            <a:br>
              <a:rPr lang="en-US" dirty="0" smtClean="0"/>
            </a:br>
            <a:r>
              <a:rPr lang="en-US" dirty="0" smtClean="0"/>
              <a:t>             </a:t>
            </a:r>
            <a:r>
              <a:rPr lang="en-US" sz="1400" dirty="0" smtClean="0"/>
              <a:t>      </a:t>
            </a:r>
            <a:r>
              <a:rPr lang="en-US" dirty="0" smtClean="0"/>
              <a:t>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day </a:t>
            </a:r>
            <a:r>
              <a:rPr lang="en-US" dirty="0" smtClean="0"/>
              <a:t>as the </a:t>
            </a:r>
            <a:r>
              <a:rPr lang="en-US" b="1" dirty="0" smtClean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“middle      hour” </a:t>
            </a:r>
            <a:r>
              <a:rPr lang="en-US" dirty="0" smtClean="0"/>
              <a:t>of the week!</a:t>
            </a:r>
            <a:endParaRPr lang="en-US" dirty="0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530986" y="6225985"/>
            <a:ext cx="6400800" cy="398931"/>
          </a:xfrm>
          <a:prstGeom prst="rect">
            <a:avLst/>
          </a:prstGeom>
          <a:solidFill>
            <a:srgbClr val="002060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glow rad="127000">
                    <a:schemeClr val="bg1"/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A sunset day-start will not </a:t>
            </a:r>
            <a:r>
              <a:rPr lang="en-US" sz="1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glow rad="127000">
                    <a:schemeClr val="bg1"/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align with Dan 9:27!</a:t>
            </a:r>
            <a:endParaRPr lang="en-US" sz="1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>
                  <a:alpha val="95000"/>
                </a:srgbClr>
              </a:solidFill>
              <a:effectLst>
                <a:glow rad="127000">
                  <a:schemeClr val="bg1"/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19" name="Picture 18" descr="F:\Art on Desktop - 1\All white man clip art\agree - thunbs up clea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228" y="6090338"/>
            <a:ext cx="616902" cy="670223"/>
          </a:xfrm>
          <a:prstGeom prst="rect">
            <a:avLst/>
          </a:prstGeom>
          <a:noFill/>
          <a:effectLst>
            <a:glow rad="228600">
              <a:schemeClr val="bg1">
                <a:alpha val="61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/>
        </p:nvCxnSpPr>
        <p:spPr>
          <a:xfrm>
            <a:off x="4038600" y="3917472"/>
            <a:ext cx="0" cy="914400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49880" y="3917472"/>
            <a:ext cx="0" cy="914400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711960" y="3917472"/>
            <a:ext cx="0" cy="914400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48200" y="3765072"/>
            <a:ext cx="0" cy="1416528"/>
          </a:xfrm>
          <a:prstGeom prst="line">
            <a:avLst/>
          </a:prstGeom>
          <a:ln w="76200">
            <a:solidFill>
              <a:srgbClr val="FF66CC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06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7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09600" y="763295"/>
            <a:ext cx="8305800" cy="5410200"/>
          </a:xfr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17</a:t>
            </a:r>
            <a:r>
              <a:rPr lang="en-US" sz="2400" dirty="0" smtClean="0"/>
              <a:t>  </a:t>
            </a:r>
            <a:r>
              <a:rPr lang="en-US" sz="2400" b="1" dirty="0" smtClean="0">
                <a:solidFill>
                  <a:srgbClr val="0070C0"/>
                </a:solidFill>
              </a:rPr>
              <a:t>Now </a:t>
            </a:r>
            <a:r>
              <a:rPr lang="en-US" sz="2400" b="1" dirty="0">
                <a:solidFill>
                  <a:srgbClr val="0070C0"/>
                </a:solidFill>
              </a:rPr>
              <a:t>on the first </a:t>
            </a:r>
            <a:r>
              <a:rPr lang="en-US" sz="1700" i="1" dirty="0"/>
              <a:t>day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70C0"/>
                </a:solidFill>
              </a:rPr>
              <a:t>of</a:t>
            </a:r>
            <a:r>
              <a:rPr lang="en-US" sz="2400" b="1" dirty="0"/>
              <a:t> </a:t>
            </a:r>
            <a:r>
              <a:rPr lang="en-US" sz="1700" i="1" dirty="0"/>
              <a:t>the</a:t>
            </a:r>
            <a:r>
              <a:rPr lang="en-US" sz="1900" i="1" dirty="0"/>
              <a:t> </a:t>
            </a:r>
            <a:r>
              <a:rPr lang="en-US" sz="1500" i="1" dirty="0"/>
              <a:t>Feast </a:t>
            </a:r>
            <a:r>
              <a:rPr lang="en-US" sz="1500" i="1" dirty="0" smtClean="0"/>
              <a:t>of </a:t>
            </a:r>
            <a:r>
              <a:rPr lang="en-US" sz="1500" b="1" dirty="0" smtClean="0"/>
              <a:t> </a:t>
            </a:r>
            <a:r>
              <a:rPr lang="en-US" sz="2400" b="1" dirty="0">
                <a:solidFill>
                  <a:srgbClr val="0070C0"/>
                </a:solidFill>
              </a:rPr>
              <a:t>the </a:t>
            </a:r>
            <a:r>
              <a:rPr lang="en-US" sz="2400" b="1" dirty="0" smtClean="0">
                <a:solidFill>
                  <a:srgbClr val="0070C0"/>
                </a:solidFill>
              </a:rPr>
              <a:t>unleavened </a:t>
            </a:r>
            <a:r>
              <a:rPr lang="en-US" sz="2400" b="1" dirty="0">
                <a:solidFill>
                  <a:srgbClr val="0070C0"/>
                </a:solidFill>
              </a:rPr>
              <a:t>b</a:t>
            </a:r>
            <a:r>
              <a:rPr lang="en-US" sz="2400" b="1" dirty="0" smtClean="0">
                <a:solidFill>
                  <a:srgbClr val="0070C0"/>
                </a:solidFill>
              </a:rPr>
              <a:t>read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/>
              <a:t>disciples came to </a:t>
            </a:r>
            <a:r>
              <a:rPr lang="en-US" sz="2400" b="1" dirty="0" smtClean="0">
                <a:solidFill>
                  <a:srgbClr val="0070C0"/>
                </a:solidFill>
              </a:rPr>
              <a:t>Yahusha</a:t>
            </a:r>
            <a:r>
              <a:rPr lang="en-US" sz="2400" dirty="0" smtClean="0">
                <a:solidFill>
                  <a:srgbClr val="0070C0"/>
                </a:solidFill>
              </a:rPr>
              <a:t>,</a:t>
            </a:r>
            <a:r>
              <a:rPr lang="en-US" sz="2400" dirty="0" smtClean="0"/>
              <a:t> </a:t>
            </a:r>
            <a:r>
              <a:rPr lang="en-US" sz="2400" dirty="0"/>
              <a:t>saying to him,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>
                <a:solidFill>
                  <a:srgbClr val="00B050"/>
                </a:solidFill>
              </a:rPr>
              <a:t>"</a:t>
            </a:r>
            <a:r>
              <a:rPr lang="en-US" sz="2400" b="1" dirty="0">
                <a:solidFill>
                  <a:srgbClr val="00B050"/>
                </a:solidFill>
              </a:rPr>
              <a:t>Where do </a:t>
            </a:r>
            <a:r>
              <a:rPr lang="en-US" sz="2400" b="1" dirty="0" smtClean="0">
                <a:solidFill>
                  <a:srgbClr val="00B050"/>
                </a:solidFill>
              </a:rPr>
              <a:t>you </a:t>
            </a:r>
            <a:r>
              <a:rPr lang="en-US" sz="2400" b="1" dirty="0">
                <a:solidFill>
                  <a:srgbClr val="00B050"/>
                </a:solidFill>
              </a:rPr>
              <a:t>want us to prepare for you </a:t>
            </a:r>
            <a:r>
              <a:rPr lang="en-US" sz="2400" b="1" dirty="0" smtClean="0">
                <a:solidFill>
                  <a:srgbClr val="00B050"/>
                </a:solidFill>
              </a:rPr>
              <a:t/>
            </a:r>
            <a:br>
              <a:rPr lang="en-US" sz="2400" b="1" dirty="0" smtClean="0">
                <a:solidFill>
                  <a:srgbClr val="00B050"/>
                </a:solidFill>
              </a:rPr>
            </a:br>
            <a:r>
              <a:rPr lang="en-US" sz="2400" b="1" dirty="0" smtClean="0">
                <a:solidFill>
                  <a:srgbClr val="00B050"/>
                </a:solidFill>
              </a:rPr>
              <a:t>to </a:t>
            </a:r>
            <a:r>
              <a:rPr lang="en-US" sz="2400" b="1" dirty="0">
                <a:solidFill>
                  <a:srgbClr val="00B050"/>
                </a:solidFill>
              </a:rPr>
              <a:t>eat the Passover?"  </a:t>
            </a:r>
            <a:r>
              <a:rPr lang="en-US" sz="2400" b="1" dirty="0" smtClean="0">
                <a:solidFill>
                  <a:srgbClr val="00B050"/>
                </a:solidFill>
              </a:rPr>
              <a:t/>
            </a:r>
            <a:br>
              <a:rPr lang="en-US" sz="2400" b="1" dirty="0" smtClean="0">
                <a:solidFill>
                  <a:srgbClr val="00B050"/>
                </a:solidFill>
              </a:rPr>
            </a:br>
            <a:r>
              <a:rPr lang="en-US" sz="22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22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18 </a:t>
            </a:r>
            <a:r>
              <a:rPr lang="en-US" sz="2400" dirty="0" smtClean="0"/>
              <a:t> </a:t>
            </a:r>
            <a:r>
              <a:rPr lang="en-US" sz="2400" dirty="0"/>
              <a:t>And he said, </a:t>
            </a:r>
            <a:r>
              <a:rPr lang="en-US" sz="2400" dirty="0">
                <a:solidFill>
                  <a:srgbClr val="C00000"/>
                </a:solidFill>
              </a:rPr>
              <a:t>"Go into the city to a certain man, and say </a:t>
            </a:r>
            <a:r>
              <a:rPr lang="en-US" sz="2400" dirty="0" smtClean="0">
                <a:solidFill>
                  <a:srgbClr val="C00000"/>
                </a:solidFill>
              </a:rPr>
              <a:t/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to </a:t>
            </a:r>
            <a:r>
              <a:rPr lang="en-US" sz="2400" dirty="0">
                <a:solidFill>
                  <a:srgbClr val="C00000"/>
                </a:solidFill>
              </a:rPr>
              <a:t>him, 'The Teacher says, "My time is at hand; I will keep </a:t>
            </a:r>
            <a:r>
              <a:rPr lang="en-US" sz="2400" dirty="0" smtClean="0">
                <a:solidFill>
                  <a:srgbClr val="C00000"/>
                </a:solidFill>
              </a:rPr>
              <a:t/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the </a:t>
            </a:r>
            <a:r>
              <a:rPr lang="en-US" sz="2400" dirty="0">
                <a:solidFill>
                  <a:srgbClr val="C00000"/>
                </a:solidFill>
              </a:rPr>
              <a:t>Passover at your house with my disciples."' 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b="1" dirty="0">
                <a:solidFill>
                  <a:schemeClr val="tx1"/>
                </a:solidFill>
              </a:rPr>
              <a:t>19</a:t>
            </a:r>
            <a:r>
              <a:rPr lang="en-US" sz="2400" dirty="0"/>
              <a:t> </a:t>
            </a:r>
            <a:r>
              <a:rPr lang="en-US" sz="2400" dirty="0" smtClean="0"/>
              <a:t> So </a:t>
            </a:r>
            <a:r>
              <a:rPr lang="en-US" sz="2400" dirty="0"/>
              <a:t>the disciples did as </a:t>
            </a:r>
            <a:r>
              <a:rPr lang="en-US" sz="2400" b="1" dirty="0" smtClean="0">
                <a:solidFill>
                  <a:srgbClr val="0070C0"/>
                </a:solidFill>
              </a:rPr>
              <a:t>Yahusha</a:t>
            </a:r>
            <a:r>
              <a:rPr lang="en-US" sz="2400" dirty="0" smtClean="0"/>
              <a:t> </a:t>
            </a:r>
            <a:r>
              <a:rPr lang="en-US" sz="2400" dirty="0"/>
              <a:t>had directed them;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and </a:t>
            </a:r>
            <a:r>
              <a:rPr lang="en-US" sz="2400" b="1" dirty="0">
                <a:solidFill>
                  <a:srgbClr val="00B050"/>
                </a:solidFill>
              </a:rPr>
              <a:t>they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prepared the </a:t>
            </a:r>
            <a:r>
              <a:rPr lang="en-US" sz="2400" b="1" dirty="0" smtClean="0">
                <a:solidFill>
                  <a:srgbClr val="00B050"/>
                </a:solidFill>
              </a:rPr>
              <a:t>Passover.</a:t>
            </a:r>
            <a:r>
              <a:rPr lang="en-US" sz="2400" dirty="0"/>
              <a:t>  </a:t>
            </a:r>
            <a:br>
              <a:rPr lang="en-US" sz="2400" dirty="0"/>
            </a:br>
            <a:endParaRPr lang="en-US" sz="1100" dirty="0" smtClean="0"/>
          </a:p>
          <a:p>
            <a:pPr marL="45720" indent="0" algn="ctr">
              <a:buNone/>
            </a:pPr>
            <a:r>
              <a:rPr lang="en-US" sz="2400" b="1" u="sng" dirty="0" smtClean="0">
                <a:solidFill>
                  <a:srgbClr val="0070C0"/>
                </a:solidFill>
              </a:rPr>
              <a:t>Now:  E</a:t>
            </a:r>
            <a:r>
              <a:rPr lang="en-US" sz="1900" b="1" u="sng" dirty="0" smtClean="0">
                <a:solidFill>
                  <a:srgbClr val="0070C0"/>
                </a:solidFill>
              </a:rPr>
              <a:t>VENTS</a:t>
            </a:r>
            <a:r>
              <a:rPr lang="en-US" sz="2400" b="1" u="sng" dirty="0" smtClean="0">
                <a:solidFill>
                  <a:srgbClr val="0070C0"/>
                </a:solidFill>
              </a:rPr>
              <a:t> F</a:t>
            </a:r>
            <a:r>
              <a:rPr lang="en-US" sz="1900" b="1" u="sng" dirty="0" smtClean="0">
                <a:solidFill>
                  <a:srgbClr val="0070C0"/>
                </a:solidFill>
              </a:rPr>
              <a:t>OR</a:t>
            </a:r>
            <a:r>
              <a:rPr lang="en-US" sz="2400" b="1" u="sng" dirty="0" smtClean="0">
                <a:solidFill>
                  <a:srgbClr val="0070C0"/>
                </a:solidFill>
              </a:rPr>
              <a:t> T</a:t>
            </a:r>
            <a:r>
              <a:rPr lang="en-US" sz="1900" b="1" u="sng" dirty="0" smtClean="0">
                <a:solidFill>
                  <a:srgbClr val="0070C0"/>
                </a:solidFill>
              </a:rPr>
              <a:t>HE</a:t>
            </a:r>
            <a:r>
              <a:rPr lang="en-US" sz="2400" b="1" u="sng" dirty="0" smtClean="0">
                <a:solidFill>
                  <a:srgbClr val="0070C0"/>
                </a:solidFill>
              </a:rPr>
              <a:t> L</a:t>
            </a:r>
            <a:r>
              <a:rPr lang="en-US" sz="1900" b="1" u="sng" dirty="0" smtClean="0">
                <a:solidFill>
                  <a:srgbClr val="0070C0"/>
                </a:solidFill>
              </a:rPr>
              <a:t>AST</a:t>
            </a:r>
            <a:r>
              <a:rPr lang="en-US" sz="2400" b="1" u="sng" dirty="0" smtClean="0">
                <a:solidFill>
                  <a:srgbClr val="0070C0"/>
                </a:solidFill>
              </a:rPr>
              <a:t> S</a:t>
            </a:r>
            <a:r>
              <a:rPr lang="en-US" sz="1900" b="1" u="sng" dirty="0" smtClean="0">
                <a:solidFill>
                  <a:srgbClr val="0070C0"/>
                </a:solidFill>
              </a:rPr>
              <a:t>UPPER</a:t>
            </a:r>
            <a:endParaRPr lang="en-US" sz="1900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20</a:t>
            </a:r>
            <a:r>
              <a:rPr lang="en-US" sz="2400" dirty="0" smtClean="0"/>
              <a:t>  Now </a:t>
            </a:r>
            <a:r>
              <a:rPr lang="en-US" sz="2400" u="sng" dirty="0"/>
              <a:t>when the even was come</a:t>
            </a:r>
            <a:r>
              <a:rPr lang="en-US" sz="2400" dirty="0"/>
              <a:t>, he </a:t>
            </a:r>
            <a:r>
              <a:rPr lang="en-US" sz="2400" u="sng" dirty="0"/>
              <a:t>sat down </a:t>
            </a:r>
            <a:r>
              <a:rPr lang="en-US" sz="2400" u="sng" dirty="0" smtClean="0"/>
              <a:t>with the </a:t>
            </a:r>
            <a:r>
              <a:rPr lang="en-US" sz="2400" u="sng" dirty="0"/>
              <a:t>twelve</a:t>
            </a:r>
            <a:r>
              <a:rPr lang="en-US" sz="2400" dirty="0"/>
              <a:t>.</a:t>
            </a:r>
          </a:p>
          <a:p>
            <a:pPr marL="4572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21</a:t>
            </a:r>
            <a:r>
              <a:rPr lang="en-US" sz="2400" dirty="0"/>
              <a:t> </a:t>
            </a:r>
            <a:r>
              <a:rPr lang="en-US" sz="2400" dirty="0" smtClean="0"/>
              <a:t> And </a:t>
            </a:r>
            <a:r>
              <a:rPr lang="en-US" sz="2400" u="sng" dirty="0"/>
              <a:t>as the</a:t>
            </a:r>
            <a:r>
              <a:rPr lang="en-US" sz="2400" dirty="0"/>
              <a:t>y</a:t>
            </a:r>
            <a:r>
              <a:rPr lang="en-US" sz="2400" u="sng" dirty="0"/>
              <a:t> did eat</a:t>
            </a:r>
            <a:r>
              <a:rPr lang="en-US" sz="2400" dirty="0"/>
              <a:t>, he said, </a:t>
            </a:r>
            <a:r>
              <a:rPr lang="en-US" sz="2400" dirty="0">
                <a:solidFill>
                  <a:srgbClr val="C00000"/>
                </a:solidFill>
              </a:rPr>
              <a:t>Verily I say unto you, </a:t>
            </a:r>
            <a:r>
              <a:rPr lang="en-US" sz="2400" dirty="0" smtClean="0">
                <a:solidFill>
                  <a:srgbClr val="C00000"/>
                </a:solidFill>
              </a:rPr>
              <a:t/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that </a:t>
            </a:r>
            <a:r>
              <a:rPr lang="en-US" sz="2400" u="sng" dirty="0">
                <a:solidFill>
                  <a:srgbClr val="C00000"/>
                </a:solidFill>
              </a:rPr>
              <a:t>one of </a:t>
            </a:r>
            <a:r>
              <a:rPr lang="en-US" sz="2400" dirty="0">
                <a:solidFill>
                  <a:srgbClr val="C00000"/>
                </a:solidFill>
              </a:rPr>
              <a:t>y</a:t>
            </a:r>
            <a:r>
              <a:rPr lang="en-US" sz="2400" u="sng" dirty="0">
                <a:solidFill>
                  <a:srgbClr val="C00000"/>
                </a:solidFill>
              </a:rPr>
              <a:t>ou shall betra</a:t>
            </a:r>
            <a:r>
              <a:rPr lang="en-US" sz="2400" dirty="0">
                <a:solidFill>
                  <a:srgbClr val="C00000"/>
                </a:solidFill>
              </a:rPr>
              <a:t>y</a:t>
            </a:r>
            <a:r>
              <a:rPr lang="en-US" sz="2400" u="sng" dirty="0">
                <a:solidFill>
                  <a:srgbClr val="C00000"/>
                </a:solidFill>
              </a:rPr>
              <a:t> me</a:t>
            </a:r>
            <a:r>
              <a:rPr lang="en-US" sz="2400" dirty="0" smtClean="0">
                <a:solidFill>
                  <a:srgbClr val="C00000"/>
                </a:solidFill>
              </a:rPr>
              <a:t>.</a:t>
            </a:r>
            <a:r>
              <a:rPr lang="en-US" dirty="0" smtClean="0"/>
              <a:t>  </a:t>
            </a:r>
            <a:r>
              <a:rPr lang="en-US" sz="1400" i="1" dirty="0" smtClean="0"/>
              <a:t>(NKJV)</a:t>
            </a:r>
            <a:endParaRPr lang="en-US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762000"/>
          </a:xfrm>
        </p:spPr>
        <p:txBody>
          <a:bodyPr/>
          <a:lstStyle/>
          <a:p>
            <a:r>
              <a:rPr lang="en-US" dirty="0" smtClean="0"/>
              <a:t>Matt 26:17-21</a:t>
            </a:r>
            <a:endParaRPr lang="en-US" sz="3200" dirty="0"/>
          </a:p>
        </p:txBody>
      </p:sp>
      <p:pic>
        <p:nvPicPr>
          <p:cNvPr id="6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48400" y="838200"/>
            <a:ext cx="1414350" cy="158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20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04800" y="1295400"/>
            <a:ext cx="8610600" cy="594230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502920" indent="-457200">
              <a:buAutoNum type="arabicPlain" startAt="17"/>
            </a:pPr>
            <a:r>
              <a:rPr lang="en-US" sz="2400" b="1" dirty="0" smtClean="0">
                <a:solidFill>
                  <a:srgbClr val="0070C0"/>
                </a:solidFill>
              </a:rPr>
              <a:t>Now </a:t>
            </a:r>
            <a:r>
              <a:rPr lang="en-US" sz="2400" b="1" dirty="0">
                <a:solidFill>
                  <a:srgbClr val="0070C0"/>
                </a:solidFill>
              </a:rPr>
              <a:t>on the first </a:t>
            </a:r>
            <a:r>
              <a:rPr lang="en-US" i="1" dirty="0"/>
              <a:t>day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70C0"/>
                </a:solidFill>
              </a:rPr>
              <a:t>of</a:t>
            </a:r>
            <a:r>
              <a:rPr lang="en-US" sz="2400" b="1" dirty="0"/>
              <a:t> </a:t>
            </a:r>
            <a:r>
              <a:rPr lang="en-US" i="1" dirty="0"/>
              <a:t>the Feast of</a:t>
            </a:r>
            <a:r>
              <a:rPr lang="en-US" b="1" dirty="0"/>
              <a:t> </a:t>
            </a:r>
            <a:r>
              <a:rPr lang="en-US" sz="2400" b="1" dirty="0">
                <a:solidFill>
                  <a:srgbClr val="0070C0"/>
                </a:solidFill>
              </a:rPr>
              <a:t>the </a:t>
            </a:r>
            <a:r>
              <a:rPr lang="en-US" sz="2400" b="1" dirty="0" smtClean="0">
                <a:solidFill>
                  <a:srgbClr val="0070C0"/>
                </a:solidFill>
              </a:rPr>
              <a:t>unleavened </a:t>
            </a:r>
            <a:r>
              <a:rPr lang="en-US" sz="2400" b="1" dirty="0">
                <a:solidFill>
                  <a:srgbClr val="0070C0"/>
                </a:solidFill>
              </a:rPr>
              <a:t>b</a:t>
            </a:r>
            <a:r>
              <a:rPr lang="en-US" sz="2400" b="1" dirty="0" smtClean="0">
                <a:solidFill>
                  <a:srgbClr val="0070C0"/>
                </a:solidFill>
              </a:rPr>
              <a:t>read</a:t>
            </a:r>
            <a:r>
              <a:rPr lang="en-US" sz="2400" dirty="0" smtClean="0"/>
              <a:t> </a:t>
            </a:r>
            <a:r>
              <a:rPr lang="en-US" sz="2400" dirty="0"/>
              <a:t>the disciples came to </a:t>
            </a:r>
            <a:r>
              <a:rPr lang="en-US" sz="2400" b="1" dirty="0" smtClean="0">
                <a:solidFill>
                  <a:srgbClr val="0070C0"/>
                </a:solidFill>
              </a:rPr>
              <a:t>Yahusha</a:t>
            </a:r>
            <a:r>
              <a:rPr lang="en-US" sz="2400" dirty="0" smtClean="0">
                <a:solidFill>
                  <a:srgbClr val="0070C0"/>
                </a:solidFill>
              </a:rPr>
              <a:t>,</a:t>
            </a:r>
            <a:r>
              <a:rPr lang="en-US" sz="2400" dirty="0" smtClean="0"/>
              <a:t> </a:t>
            </a:r>
            <a:r>
              <a:rPr lang="en-US" sz="2400" dirty="0"/>
              <a:t>saying to him,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>
                <a:solidFill>
                  <a:srgbClr val="00B050"/>
                </a:solidFill>
              </a:rPr>
              <a:t>"</a:t>
            </a:r>
            <a:r>
              <a:rPr lang="en-US" sz="2400" b="1" dirty="0">
                <a:solidFill>
                  <a:srgbClr val="00B050"/>
                </a:solidFill>
              </a:rPr>
              <a:t>Where do you want us to prepare for you to </a:t>
            </a:r>
            <a:r>
              <a:rPr lang="en-US" sz="2400" b="1" dirty="0" smtClean="0">
                <a:solidFill>
                  <a:srgbClr val="00B050"/>
                </a:solidFill>
              </a:rPr>
              <a:t/>
            </a:r>
            <a:br>
              <a:rPr lang="en-US" sz="2400" b="1" dirty="0" smtClean="0">
                <a:solidFill>
                  <a:srgbClr val="00B050"/>
                </a:solidFill>
              </a:rPr>
            </a:br>
            <a:r>
              <a:rPr lang="en-US" sz="2400" b="1" dirty="0" smtClean="0">
                <a:solidFill>
                  <a:srgbClr val="00B050"/>
                </a:solidFill>
              </a:rPr>
              <a:t>eat </a:t>
            </a:r>
            <a:r>
              <a:rPr lang="en-US" sz="2400" b="1" dirty="0">
                <a:solidFill>
                  <a:srgbClr val="00B050"/>
                </a:solidFill>
              </a:rPr>
              <a:t>the Passover?"  </a:t>
            </a:r>
            <a:r>
              <a:rPr lang="en-US" sz="2400" b="1" dirty="0" smtClean="0">
                <a:solidFill>
                  <a:srgbClr val="00B050"/>
                </a:solidFill>
              </a:rPr>
              <a:t/>
            </a:r>
            <a:br>
              <a:rPr lang="en-US" sz="2400" b="1" dirty="0" smtClean="0">
                <a:solidFill>
                  <a:srgbClr val="00B050"/>
                </a:solidFill>
              </a:rPr>
            </a:br>
            <a:endParaRPr lang="en-US" sz="400" b="1" dirty="0" smtClean="0">
              <a:solidFill>
                <a:srgbClr val="00B050"/>
              </a:solidFill>
            </a:endParaRPr>
          </a:p>
          <a:p>
            <a:pPr marL="45720" indent="0" algn="ctr">
              <a:buNone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[Passover was indeed the first day unleavened bread was eaten, </a:t>
            </a:r>
            <a:r>
              <a:rPr lang="en-US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but it was NOT the first Feast Day of Unleavened Bread.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</a:p>
          <a:p>
            <a:pPr marL="45720" indent="0">
              <a:buNone/>
            </a:pPr>
            <a:endParaRPr lang="en-US" sz="2200" b="1" dirty="0" smtClean="0">
              <a:solidFill>
                <a:srgbClr val="00B050"/>
              </a:solidFill>
            </a:endParaRPr>
          </a:p>
          <a:p>
            <a:pPr marL="45720" indent="0">
              <a:buNone/>
            </a:pPr>
            <a:endParaRPr lang="en-US" sz="2200" b="1" dirty="0">
              <a:solidFill>
                <a:srgbClr val="00B050"/>
              </a:solidFill>
            </a:endParaRPr>
          </a:p>
          <a:p>
            <a:pPr marL="45720" indent="0">
              <a:buNone/>
            </a:pPr>
            <a:r>
              <a:rPr lang="en-US" sz="2200" b="1" dirty="0">
                <a:solidFill>
                  <a:srgbClr val="00B050"/>
                </a:solidFill>
              </a:rPr>
              <a:t/>
            </a:r>
            <a:br>
              <a:rPr lang="en-US" sz="2200" b="1" dirty="0">
                <a:solidFill>
                  <a:srgbClr val="00B050"/>
                </a:solidFill>
              </a:rPr>
            </a:br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762000"/>
          </a:xfrm>
        </p:spPr>
        <p:txBody>
          <a:bodyPr/>
          <a:lstStyle/>
          <a:p>
            <a:r>
              <a:rPr lang="en-US" dirty="0" smtClean="0"/>
              <a:t>Understanding Matt 26:17</a:t>
            </a:r>
            <a:endParaRPr lang="en-US" sz="3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3962400"/>
            <a:ext cx="7239000" cy="2133600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Matthew says it was “the first of unleavened </a:t>
            </a: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b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read.”  On the surface, this appears to contradict John’s account, which plainly states the Last Supper occurred </a:t>
            </a:r>
            <a:r>
              <a:rPr lang="en-US" sz="3200" b="1" u="sng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Footlight MT Light" pitchFamily="18" charset="0"/>
              </a:rPr>
              <a:t>BEFORE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the Feast of Passover.  </a:t>
            </a: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838200"/>
            <a:ext cx="86106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When the italicized words are removed, the verse reads differently. </a:t>
            </a:r>
            <a:endParaRPr lang="en-US" sz="2000" b="1" dirty="0"/>
          </a:p>
        </p:txBody>
      </p:sp>
      <p:pic>
        <p:nvPicPr>
          <p:cNvPr id="8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9000" y="4724400"/>
            <a:ext cx="1414350" cy="158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96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85800" y="970559"/>
            <a:ext cx="8001000" cy="497433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12</a:t>
            </a:r>
            <a:r>
              <a:rPr lang="en-US" b="1" dirty="0" smtClean="0"/>
              <a:t> </a:t>
            </a:r>
            <a:r>
              <a:rPr lang="en-US" dirty="0" smtClean="0"/>
              <a:t> </a:t>
            </a:r>
            <a:r>
              <a:rPr lang="en-US" b="1" dirty="0">
                <a:solidFill>
                  <a:srgbClr val="0070C0"/>
                </a:solidFill>
              </a:rPr>
              <a:t>Now on the first day of </a:t>
            </a:r>
            <a:r>
              <a:rPr lang="en-US" b="1" dirty="0" smtClean="0">
                <a:solidFill>
                  <a:srgbClr val="0070C0"/>
                </a:solidFill>
              </a:rPr>
              <a:t>unleavened </a:t>
            </a:r>
            <a:r>
              <a:rPr lang="en-US" b="1" dirty="0">
                <a:solidFill>
                  <a:srgbClr val="0070C0"/>
                </a:solidFill>
              </a:rPr>
              <a:t>b</a:t>
            </a:r>
            <a:r>
              <a:rPr lang="en-US" b="1" dirty="0" smtClean="0">
                <a:solidFill>
                  <a:srgbClr val="0070C0"/>
                </a:solidFill>
              </a:rPr>
              <a:t>read</a:t>
            </a:r>
            <a:r>
              <a:rPr lang="en-US" b="1" dirty="0">
                <a:solidFill>
                  <a:srgbClr val="0070C0"/>
                </a:solidFill>
              </a:rPr>
              <a:t>, when they killed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the </a:t>
            </a:r>
            <a:r>
              <a:rPr lang="en-US" b="1" dirty="0">
                <a:solidFill>
                  <a:srgbClr val="0070C0"/>
                </a:solidFill>
              </a:rPr>
              <a:t>Passover </a:t>
            </a:r>
            <a:r>
              <a:rPr lang="en-US" sz="1400" i="1" dirty="0"/>
              <a:t>lamb</a:t>
            </a:r>
            <a:r>
              <a:rPr lang="en-US" dirty="0"/>
              <a:t>, his disciples said to him, </a:t>
            </a:r>
            <a:r>
              <a:rPr lang="en-US" b="1" dirty="0">
                <a:solidFill>
                  <a:srgbClr val="00B050"/>
                </a:solidFill>
              </a:rPr>
              <a:t>"Where do you want </a:t>
            </a: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us to go and </a:t>
            </a:r>
            <a:r>
              <a:rPr lang="en-US" b="1" dirty="0">
                <a:solidFill>
                  <a:srgbClr val="00B050"/>
                </a:solidFill>
              </a:rPr>
              <a:t>prepare, that you may eat the Passover?"  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>
                <a:solidFill>
                  <a:schemeClr val="tx1"/>
                </a:solidFill>
              </a:rPr>
              <a:t>13</a:t>
            </a:r>
            <a:r>
              <a:rPr lang="en-US" b="1" dirty="0" smtClean="0"/>
              <a:t> </a:t>
            </a:r>
            <a:r>
              <a:rPr lang="en-US" dirty="0" smtClean="0"/>
              <a:t> </a:t>
            </a:r>
            <a:r>
              <a:rPr lang="en-US" dirty="0"/>
              <a:t>And he sent out two of his disciples and said to them, </a:t>
            </a:r>
            <a:r>
              <a:rPr lang="en-US" dirty="0">
                <a:solidFill>
                  <a:srgbClr val="C00000"/>
                </a:solidFill>
              </a:rPr>
              <a:t>"Go into the city, and a man will meet you carrying a pitcher of water; follow him.</a:t>
            </a:r>
            <a:r>
              <a:rPr lang="en-US" dirty="0"/>
              <a:t>  </a:t>
            </a:r>
            <a:br>
              <a:rPr lang="en-US" dirty="0"/>
            </a:br>
            <a:r>
              <a:rPr lang="en-US" b="1" dirty="0" smtClean="0">
                <a:solidFill>
                  <a:schemeClr val="tx1"/>
                </a:solidFill>
              </a:rPr>
              <a:t>14</a:t>
            </a:r>
            <a:r>
              <a:rPr lang="en-US" b="1" dirty="0" smtClean="0"/>
              <a:t> </a:t>
            </a:r>
            <a:r>
              <a:rPr lang="en-US" dirty="0" smtClean="0"/>
              <a:t> </a:t>
            </a:r>
            <a:r>
              <a:rPr lang="en-US" dirty="0">
                <a:solidFill>
                  <a:srgbClr val="C00000"/>
                </a:solidFill>
              </a:rPr>
              <a:t>Wherever he goes in, say to the master of the house, 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'The </a:t>
            </a:r>
            <a:r>
              <a:rPr lang="en-US" dirty="0">
                <a:solidFill>
                  <a:srgbClr val="C00000"/>
                </a:solidFill>
              </a:rPr>
              <a:t>Teacher says, </a:t>
            </a:r>
            <a:r>
              <a:rPr lang="en-US" dirty="0">
                <a:solidFill>
                  <a:srgbClr val="00B050"/>
                </a:solidFill>
              </a:rPr>
              <a:t>"</a:t>
            </a:r>
            <a:r>
              <a:rPr lang="en-US" b="1" dirty="0">
                <a:solidFill>
                  <a:srgbClr val="00B050"/>
                </a:solidFill>
              </a:rPr>
              <a:t>Where is the guest room</a:t>
            </a:r>
            <a:r>
              <a:rPr lang="en-US" dirty="0">
                <a:solidFill>
                  <a:srgbClr val="C00000"/>
                </a:solidFill>
              </a:rPr>
              <a:t> in which I may eat the Passover with my disciples?"'  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>
                <a:solidFill>
                  <a:schemeClr val="tx1"/>
                </a:solidFill>
              </a:rPr>
              <a:t>15</a:t>
            </a:r>
            <a:r>
              <a:rPr lang="en-US" b="1" dirty="0" smtClean="0"/>
              <a:t> </a:t>
            </a:r>
            <a:r>
              <a:rPr lang="en-US" dirty="0" smtClean="0"/>
              <a:t> </a:t>
            </a:r>
            <a:r>
              <a:rPr lang="en-US" dirty="0">
                <a:solidFill>
                  <a:srgbClr val="C00000"/>
                </a:solidFill>
              </a:rPr>
              <a:t>Then he will show you a </a:t>
            </a:r>
            <a:r>
              <a:rPr lang="en-US" b="1" dirty="0">
                <a:solidFill>
                  <a:srgbClr val="00B050"/>
                </a:solidFill>
              </a:rPr>
              <a:t>large upper room</a:t>
            </a:r>
            <a:r>
              <a:rPr lang="en-US" dirty="0">
                <a:solidFill>
                  <a:srgbClr val="00B050"/>
                </a:solidFill>
              </a:rPr>
              <a:t>, </a:t>
            </a:r>
            <a:r>
              <a:rPr lang="en-US" dirty="0">
                <a:solidFill>
                  <a:srgbClr val="C00000"/>
                </a:solidFill>
              </a:rPr>
              <a:t>furnished and prepared; 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there </a:t>
            </a:r>
            <a:r>
              <a:rPr lang="en-US" b="1" dirty="0">
                <a:solidFill>
                  <a:srgbClr val="00B050"/>
                </a:solidFill>
              </a:rPr>
              <a:t>make ready for us</a:t>
            </a:r>
            <a:r>
              <a:rPr lang="en-US" dirty="0">
                <a:solidFill>
                  <a:srgbClr val="00B050"/>
                </a:solidFill>
              </a:rPr>
              <a:t>.</a:t>
            </a:r>
            <a:r>
              <a:rPr lang="en-US" dirty="0"/>
              <a:t>"  </a:t>
            </a:r>
            <a:br>
              <a:rPr lang="en-US" dirty="0"/>
            </a:br>
            <a:r>
              <a:rPr lang="en-US" b="1" dirty="0" smtClean="0">
                <a:solidFill>
                  <a:schemeClr val="tx1"/>
                </a:solidFill>
              </a:rPr>
              <a:t>16</a:t>
            </a:r>
            <a:r>
              <a:rPr lang="en-US" b="1" dirty="0" smtClean="0"/>
              <a:t> </a:t>
            </a:r>
            <a:r>
              <a:rPr lang="en-US" dirty="0" smtClean="0"/>
              <a:t> </a:t>
            </a:r>
            <a:r>
              <a:rPr lang="en-US" dirty="0"/>
              <a:t>So his disciples went out, and came into the city, and found it just as he had said to them; and they </a:t>
            </a:r>
            <a:r>
              <a:rPr lang="en-US" b="1" dirty="0">
                <a:solidFill>
                  <a:srgbClr val="00B050"/>
                </a:solidFill>
              </a:rPr>
              <a:t>prepared the </a:t>
            </a:r>
            <a:r>
              <a:rPr lang="en-US" b="1" dirty="0" smtClean="0">
                <a:solidFill>
                  <a:srgbClr val="00B050"/>
                </a:solidFill>
              </a:rPr>
              <a:t>Passover.</a:t>
            </a:r>
            <a:r>
              <a:rPr lang="en-US" sz="1600" dirty="0"/>
              <a:t> </a:t>
            </a:r>
            <a:r>
              <a:rPr lang="en-US" dirty="0"/>
              <a:t> </a:t>
            </a:r>
          </a:p>
          <a:p>
            <a:pPr marL="45720" indent="0" algn="ctr">
              <a:buNone/>
            </a:pPr>
            <a:r>
              <a:rPr lang="en-US" sz="2000" b="1" u="sng" dirty="0" smtClean="0">
                <a:solidFill>
                  <a:srgbClr val="0070C0"/>
                </a:solidFill>
              </a:rPr>
              <a:t>Next:  E</a:t>
            </a:r>
            <a:r>
              <a:rPr lang="en-US" sz="1600" b="1" u="sng" dirty="0" smtClean="0">
                <a:solidFill>
                  <a:srgbClr val="0070C0"/>
                </a:solidFill>
              </a:rPr>
              <a:t>VENTS</a:t>
            </a:r>
            <a:r>
              <a:rPr lang="en-US" sz="2000" b="1" u="sng" dirty="0" smtClean="0">
                <a:solidFill>
                  <a:srgbClr val="0070C0"/>
                </a:solidFill>
              </a:rPr>
              <a:t> F</a:t>
            </a:r>
            <a:r>
              <a:rPr lang="en-US" sz="1600" b="1" u="sng" dirty="0" smtClean="0">
                <a:solidFill>
                  <a:srgbClr val="0070C0"/>
                </a:solidFill>
              </a:rPr>
              <a:t>OR </a:t>
            </a:r>
            <a:r>
              <a:rPr lang="en-US" sz="2000" b="1" u="sng" dirty="0" smtClean="0">
                <a:solidFill>
                  <a:srgbClr val="0070C0"/>
                </a:solidFill>
              </a:rPr>
              <a:t>T</a:t>
            </a:r>
            <a:r>
              <a:rPr lang="en-US" sz="1600" b="1" u="sng" dirty="0" smtClean="0">
                <a:solidFill>
                  <a:srgbClr val="0070C0"/>
                </a:solidFill>
              </a:rPr>
              <a:t>HE</a:t>
            </a:r>
            <a:r>
              <a:rPr lang="en-US" sz="2000" b="1" u="sng" dirty="0" smtClean="0">
                <a:solidFill>
                  <a:srgbClr val="0070C0"/>
                </a:solidFill>
              </a:rPr>
              <a:t> </a:t>
            </a:r>
            <a:r>
              <a:rPr lang="en-US" sz="2000" b="1" u="sng" dirty="0">
                <a:solidFill>
                  <a:srgbClr val="0070C0"/>
                </a:solidFill>
              </a:rPr>
              <a:t>L</a:t>
            </a:r>
            <a:r>
              <a:rPr lang="en-US" sz="1600" b="1" u="sng" dirty="0">
                <a:solidFill>
                  <a:srgbClr val="0070C0"/>
                </a:solidFill>
              </a:rPr>
              <a:t>AST</a:t>
            </a:r>
            <a:r>
              <a:rPr lang="en-US" sz="2000" b="1" u="sng" dirty="0">
                <a:solidFill>
                  <a:srgbClr val="0070C0"/>
                </a:solidFill>
              </a:rPr>
              <a:t> S</a:t>
            </a:r>
            <a:r>
              <a:rPr lang="en-US" sz="1600" b="1" u="sng" dirty="0">
                <a:solidFill>
                  <a:srgbClr val="0070C0"/>
                </a:solidFill>
              </a:rPr>
              <a:t>UPPER</a:t>
            </a:r>
            <a:endParaRPr lang="en-US" sz="1600" b="1" u="sng" dirty="0"/>
          </a:p>
          <a:p>
            <a:pPr marL="4572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17</a:t>
            </a:r>
            <a:r>
              <a:rPr lang="en-US" dirty="0" smtClean="0"/>
              <a:t>  And </a:t>
            </a:r>
            <a:r>
              <a:rPr lang="en-US" dirty="0"/>
              <a:t>in the evening he </a:t>
            </a:r>
            <a:r>
              <a:rPr lang="en-US" u="sng" dirty="0"/>
              <a:t>cometh with the twelve</a:t>
            </a:r>
            <a:r>
              <a:rPr lang="en-US" dirty="0"/>
              <a:t>.</a:t>
            </a:r>
          </a:p>
          <a:p>
            <a:pPr marL="45720" indent="0">
              <a:buNone/>
            </a:pPr>
            <a:r>
              <a:rPr lang="en-US" b="1" dirty="0">
                <a:solidFill>
                  <a:schemeClr val="tx1"/>
                </a:solidFill>
              </a:rPr>
              <a:t>18</a:t>
            </a:r>
            <a:r>
              <a:rPr lang="en-US" dirty="0"/>
              <a:t> </a:t>
            </a:r>
            <a:r>
              <a:rPr lang="en-US" dirty="0" smtClean="0"/>
              <a:t> And </a:t>
            </a:r>
            <a:r>
              <a:rPr lang="en-US" dirty="0"/>
              <a:t>as they sat and did eat, </a:t>
            </a:r>
            <a:r>
              <a:rPr lang="en-US" b="1" dirty="0">
                <a:solidFill>
                  <a:srgbClr val="0070C0"/>
                </a:solidFill>
              </a:rPr>
              <a:t>Yahusha</a:t>
            </a:r>
            <a:r>
              <a:rPr lang="en-US" dirty="0" smtClean="0"/>
              <a:t> </a:t>
            </a:r>
            <a:r>
              <a:rPr lang="en-US" dirty="0"/>
              <a:t>said, </a:t>
            </a:r>
            <a:r>
              <a:rPr lang="en-US" dirty="0">
                <a:solidFill>
                  <a:srgbClr val="C00000"/>
                </a:solidFill>
              </a:rPr>
              <a:t>Verily I say unto you</a:t>
            </a:r>
            <a:r>
              <a:rPr lang="en-US" dirty="0" smtClean="0">
                <a:solidFill>
                  <a:srgbClr val="C00000"/>
                </a:solidFill>
              </a:rPr>
              <a:t>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b="1" u="sng" dirty="0" smtClean="0">
                <a:solidFill>
                  <a:srgbClr val="FF0000"/>
                </a:solidFill>
              </a:rPr>
              <a:t>One </a:t>
            </a:r>
            <a:r>
              <a:rPr lang="en-US" b="1" u="sng" dirty="0">
                <a:solidFill>
                  <a:srgbClr val="FF0000"/>
                </a:solidFill>
              </a:rPr>
              <a:t>of </a:t>
            </a:r>
            <a:r>
              <a:rPr lang="en-US" b="1" dirty="0">
                <a:solidFill>
                  <a:srgbClr val="FF0000"/>
                </a:solidFill>
              </a:rPr>
              <a:t>y</a:t>
            </a:r>
            <a:r>
              <a:rPr lang="en-US" b="1" u="sng" dirty="0">
                <a:solidFill>
                  <a:srgbClr val="FF0000"/>
                </a:solidFill>
              </a:rPr>
              <a:t>ou</a:t>
            </a:r>
            <a:r>
              <a:rPr lang="en-US" b="1" dirty="0">
                <a:solidFill>
                  <a:srgbClr val="FF0000"/>
                </a:solidFill>
              </a:rPr>
              <a:t> which </a:t>
            </a:r>
            <a:r>
              <a:rPr lang="en-US" b="1" dirty="0" err="1">
                <a:solidFill>
                  <a:srgbClr val="FF0000"/>
                </a:solidFill>
              </a:rPr>
              <a:t>eateth</a:t>
            </a:r>
            <a:r>
              <a:rPr lang="en-US" b="1" dirty="0">
                <a:solidFill>
                  <a:srgbClr val="FF0000"/>
                </a:solidFill>
              </a:rPr>
              <a:t> with me </a:t>
            </a:r>
            <a:r>
              <a:rPr lang="en-US" b="1" u="sng" dirty="0">
                <a:solidFill>
                  <a:srgbClr val="FF0000"/>
                </a:solidFill>
              </a:rPr>
              <a:t>shall betra</a:t>
            </a:r>
            <a:r>
              <a:rPr lang="en-US" b="1" dirty="0">
                <a:solidFill>
                  <a:srgbClr val="FF0000"/>
                </a:solidFill>
              </a:rPr>
              <a:t>y</a:t>
            </a:r>
            <a:r>
              <a:rPr lang="en-US" b="1" u="sng" dirty="0">
                <a:solidFill>
                  <a:srgbClr val="FF0000"/>
                </a:solidFill>
              </a:rPr>
              <a:t> me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>  </a:t>
            </a:r>
            <a:r>
              <a:rPr lang="en-US" sz="1400" i="1" dirty="0"/>
              <a:t>(NKJV)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762000"/>
          </a:xfrm>
        </p:spPr>
        <p:txBody>
          <a:bodyPr/>
          <a:lstStyle/>
          <a:p>
            <a:r>
              <a:rPr lang="en-US" dirty="0" smtClean="0"/>
              <a:t>Mark 14:12-18</a:t>
            </a:r>
            <a:endParaRPr lang="en-US" sz="3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61466" y="5891690"/>
            <a:ext cx="5977254" cy="661510"/>
          </a:xfrm>
          <a:prstGeom prst="rect">
            <a:avLst/>
          </a:prstGeom>
          <a:solidFill>
            <a:srgbClr val="AFDDFF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Sounds like a challenge here!</a:t>
            </a:r>
          </a:p>
          <a:p>
            <a:pPr marL="45720" indent="0" algn="ctr">
              <a:buNone/>
            </a:pP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8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48650" y="471029"/>
            <a:ext cx="1414350" cy="158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00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762001"/>
          </a:xfrm>
        </p:spPr>
        <p:txBody>
          <a:bodyPr/>
          <a:lstStyle/>
          <a:p>
            <a:r>
              <a:rPr lang="en-US" dirty="0" smtClean="0"/>
              <a:t>Luke 22:7-16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/>
                </a:solidFill>
              </a:rPr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6"/>
          <p:cNvSpPr>
            <a:spLocks noGrp="1"/>
          </p:cNvSpPr>
          <p:nvPr>
            <p:ph sz="half" idx="4294967295"/>
          </p:nvPr>
        </p:nvSpPr>
        <p:spPr>
          <a:xfrm>
            <a:off x="457200" y="762001"/>
            <a:ext cx="8305800" cy="5354041"/>
          </a:xfrm>
          <a:prstGeom prst="rect">
            <a:avLst/>
          </a:prstGeo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7 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Then </a:t>
            </a:r>
            <a:r>
              <a:rPr lang="en-US" sz="2000" b="1" dirty="0">
                <a:solidFill>
                  <a:srgbClr val="0070C0"/>
                </a:solidFill>
              </a:rPr>
              <a:t>came the </a:t>
            </a:r>
            <a:r>
              <a:rPr lang="en-US" sz="2000" b="1" dirty="0" smtClean="0">
                <a:solidFill>
                  <a:srgbClr val="0070C0"/>
                </a:solidFill>
              </a:rPr>
              <a:t>day </a:t>
            </a:r>
            <a:r>
              <a:rPr lang="en-US" sz="2000" b="1" dirty="0">
                <a:solidFill>
                  <a:srgbClr val="0070C0"/>
                </a:solidFill>
              </a:rPr>
              <a:t>of </a:t>
            </a:r>
            <a:r>
              <a:rPr lang="en-US" sz="2000" b="1" dirty="0" smtClean="0">
                <a:solidFill>
                  <a:srgbClr val="0070C0"/>
                </a:solidFill>
              </a:rPr>
              <a:t>unleavened </a:t>
            </a:r>
            <a:r>
              <a:rPr lang="en-US" sz="2000" b="1" dirty="0">
                <a:solidFill>
                  <a:srgbClr val="0070C0"/>
                </a:solidFill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</a:rPr>
              <a:t>read</a:t>
            </a:r>
            <a:r>
              <a:rPr lang="en-US" sz="2000" b="1" dirty="0">
                <a:solidFill>
                  <a:srgbClr val="0070C0"/>
                </a:solidFill>
              </a:rPr>
              <a:t>, </a:t>
            </a:r>
            <a:r>
              <a:rPr lang="en-US" sz="2000" b="1" dirty="0" smtClean="0">
                <a:solidFill>
                  <a:srgbClr val="0070C0"/>
                </a:solidFill>
              </a:rPr>
              <a:t/>
            </a:r>
            <a:br>
              <a:rPr lang="en-US" sz="2000" b="1" dirty="0" smtClean="0">
                <a:solidFill>
                  <a:srgbClr val="0070C0"/>
                </a:solidFill>
              </a:rPr>
            </a:br>
            <a:r>
              <a:rPr lang="en-US" sz="2000" b="1" dirty="0" smtClean="0">
                <a:solidFill>
                  <a:srgbClr val="0070C0"/>
                </a:solidFill>
              </a:rPr>
              <a:t>when </a:t>
            </a:r>
            <a:r>
              <a:rPr lang="en-US" sz="2000" b="1" dirty="0">
                <a:solidFill>
                  <a:srgbClr val="0070C0"/>
                </a:solidFill>
              </a:rPr>
              <a:t>the </a:t>
            </a:r>
            <a:r>
              <a:rPr lang="en-US" sz="2000" b="1" dirty="0" smtClean="0">
                <a:solidFill>
                  <a:srgbClr val="0070C0"/>
                </a:solidFill>
              </a:rPr>
              <a:t>Passover </a:t>
            </a:r>
            <a:r>
              <a:rPr lang="en-US" sz="2000" b="1" dirty="0">
                <a:solidFill>
                  <a:srgbClr val="0070C0"/>
                </a:solidFill>
              </a:rPr>
              <a:t>must be killed</a:t>
            </a:r>
            <a:r>
              <a:rPr lang="en-US" sz="2000" dirty="0">
                <a:solidFill>
                  <a:srgbClr val="0070C0"/>
                </a:solidFill>
              </a:rPr>
              <a:t>.  </a:t>
            </a:r>
            <a:r>
              <a:rPr lang="en-US" sz="2000" dirty="0" smtClean="0">
                <a:solidFill>
                  <a:srgbClr val="0070C0"/>
                </a:solidFill>
              </a:rPr>
              <a:t/>
            </a:r>
            <a:br>
              <a:rPr lang="en-US" sz="2000" dirty="0" smtClean="0">
                <a:solidFill>
                  <a:srgbClr val="0070C0"/>
                </a:solidFill>
              </a:rPr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>
                <a:solidFill>
                  <a:schemeClr val="tx1"/>
                </a:solidFill>
              </a:rPr>
              <a:t>8</a:t>
            </a:r>
            <a:r>
              <a:rPr lang="en-US" sz="2000" dirty="0"/>
              <a:t> </a:t>
            </a:r>
            <a:r>
              <a:rPr lang="en-US" sz="2000" dirty="0" smtClean="0"/>
              <a:t> And </a:t>
            </a:r>
            <a:r>
              <a:rPr lang="en-US" sz="2000" dirty="0"/>
              <a:t>he sent Peter and John, </a:t>
            </a:r>
            <a:r>
              <a:rPr lang="en-US" sz="2000" dirty="0" smtClean="0"/>
              <a:t>saying,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"</a:t>
            </a:r>
            <a:r>
              <a:rPr lang="en-US" sz="2000" dirty="0">
                <a:solidFill>
                  <a:srgbClr val="C00000"/>
                </a:solidFill>
              </a:rPr>
              <a:t>Go and </a:t>
            </a:r>
            <a:r>
              <a:rPr lang="en-US" sz="2000" b="1" dirty="0">
                <a:solidFill>
                  <a:srgbClr val="0070C0"/>
                </a:solidFill>
              </a:rPr>
              <a:t>prepare the Passover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rgbClr val="C00000"/>
                </a:solidFill>
              </a:rPr>
              <a:t>for us, that we may eat." 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>
                <a:solidFill>
                  <a:schemeClr val="tx1"/>
                </a:solidFill>
              </a:rPr>
              <a:t>9</a:t>
            </a:r>
            <a:r>
              <a:rPr lang="en-US" sz="2000" dirty="0"/>
              <a:t> </a:t>
            </a:r>
            <a:r>
              <a:rPr lang="en-US" sz="2000" dirty="0" smtClean="0"/>
              <a:t> So </a:t>
            </a:r>
            <a:r>
              <a:rPr lang="en-US" sz="2000" dirty="0"/>
              <a:t>they said to him, </a:t>
            </a:r>
            <a:r>
              <a:rPr lang="en-US" sz="2000" b="1" dirty="0">
                <a:solidFill>
                  <a:srgbClr val="00B050"/>
                </a:solidFill>
              </a:rPr>
              <a:t>"Where do you want us to prepare?"  </a:t>
            </a:r>
            <a:br>
              <a:rPr lang="en-US" sz="2000" b="1" dirty="0">
                <a:solidFill>
                  <a:srgbClr val="00B050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10 </a:t>
            </a:r>
            <a:r>
              <a:rPr lang="en-US" sz="2000" dirty="0" smtClean="0"/>
              <a:t> </a:t>
            </a:r>
            <a:r>
              <a:rPr lang="en-US" sz="2000" dirty="0"/>
              <a:t>And he said to them, </a:t>
            </a:r>
            <a:r>
              <a:rPr lang="en-US" sz="2000" dirty="0">
                <a:solidFill>
                  <a:srgbClr val="C00000"/>
                </a:solidFill>
              </a:rPr>
              <a:t>"Behold, when you have entered the city, a man will meet you carrying a pitcher of water; follow him into the house which he enters. 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b="1" dirty="0">
                <a:solidFill>
                  <a:schemeClr val="tx1"/>
                </a:solidFill>
              </a:rPr>
              <a:t>11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C00000"/>
                </a:solidFill>
              </a:rPr>
              <a:t>Then </a:t>
            </a:r>
            <a:r>
              <a:rPr lang="en-US" sz="2000" dirty="0">
                <a:solidFill>
                  <a:srgbClr val="C00000"/>
                </a:solidFill>
              </a:rPr>
              <a:t>you shall say to the master of the house, 'The Teacher says to you, </a:t>
            </a:r>
            <a:r>
              <a:rPr lang="en-US" sz="2000" dirty="0">
                <a:solidFill>
                  <a:srgbClr val="00B050"/>
                </a:solidFill>
              </a:rPr>
              <a:t>"</a:t>
            </a:r>
            <a:r>
              <a:rPr lang="en-US" sz="2000" b="1" dirty="0">
                <a:solidFill>
                  <a:srgbClr val="00B050"/>
                </a:solidFill>
              </a:rPr>
              <a:t>Where is the guest room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>
                <a:solidFill>
                  <a:srgbClr val="C00000"/>
                </a:solidFill>
              </a:rPr>
              <a:t>where I may eat the Passover with My disciples?"' 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b="1" dirty="0" smtClean="0">
                <a:solidFill>
                  <a:schemeClr val="tx1"/>
                </a:solidFill>
              </a:rPr>
              <a:t>12 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rgbClr val="C00000"/>
                </a:solidFill>
              </a:rPr>
              <a:t>Then he will show you a large, furnished upper room; </a:t>
            </a:r>
            <a:r>
              <a:rPr lang="en-US" sz="2000" b="1" dirty="0">
                <a:solidFill>
                  <a:srgbClr val="00B050"/>
                </a:solidFill>
              </a:rPr>
              <a:t>there make ready</a:t>
            </a:r>
            <a:r>
              <a:rPr lang="en-US" sz="2000" dirty="0">
                <a:solidFill>
                  <a:srgbClr val="00B050"/>
                </a:solidFill>
              </a:rPr>
              <a:t>.</a:t>
            </a:r>
            <a:r>
              <a:rPr lang="en-US" sz="2000" dirty="0"/>
              <a:t>"  </a:t>
            </a:r>
            <a:br>
              <a:rPr lang="en-US" sz="2000" dirty="0"/>
            </a:br>
            <a:r>
              <a:rPr lang="en-US" sz="2000" b="1" dirty="0">
                <a:solidFill>
                  <a:schemeClr val="tx1"/>
                </a:solidFill>
              </a:rPr>
              <a:t>13</a:t>
            </a:r>
            <a:r>
              <a:rPr lang="en-US" sz="2000" dirty="0"/>
              <a:t> </a:t>
            </a:r>
            <a:r>
              <a:rPr lang="en-US" sz="2000" dirty="0" smtClean="0"/>
              <a:t> So </a:t>
            </a:r>
            <a:r>
              <a:rPr lang="en-US" sz="2000" dirty="0"/>
              <a:t>they went and found it just as he had said to them, and they </a:t>
            </a:r>
            <a:r>
              <a:rPr lang="en-US" sz="2000" b="1" dirty="0">
                <a:solidFill>
                  <a:srgbClr val="0070C0"/>
                </a:solidFill>
              </a:rPr>
              <a:t>prepared the </a:t>
            </a:r>
            <a:r>
              <a:rPr lang="en-US" sz="2000" b="1" dirty="0" smtClean="0">
                <a:solidFill>
                  <a:srgbClr val="0070C0"/>
                </a:solidFill>
              </a:rPr>
              <a:t>Passover.</a:t>
            </a:r>
            <a:r>
              <a:rPr lang="en-US" sz="1900" dirty="0"/>
              <a:t>  </a:t>
            </a:r>
            <a:br>
              <a:rPr lang="en-US" sz="1900" dirty="0"/>
            </a:br>
            <a:endParaRPr lang="en-US" sz="900" dirty="0" smtClean="0"/>
          </a:p>
          <a:p>
            <a:pPr marL="45720" indent="0" algn="ctr">
              <a:buNone/>
            </a:pPr>
            <a:r>
              <a:rPr lang="en-US" sz="2100" b="1" u="sng" dirty="0" smtClean="0">
                <a:solidFill>
                  <a:srgbClr val="0070C0"/>
                </a:solidFill>
              </a:rPr>
              <a:t>Next Luke records the E</a:t>
            </a:r>
            <a:r>
              <a:rPr lang="en-US" sz="1900" b="1" u="sng" dirty="0" smtClean="0">
                <a:solidFill>
                  <a:srgbClr val="0070C0"/>
                </a:solidFill>
              </a:rPr>
              <a:t>VENTS</a:t>
            </a:r>
            <a:r>
              <a:rPr lang="en-US" sz="2100" b="1" u="sng" dirty="0" smtClean="0">
                <a:solidFill>
                  <a:srgbClr val="0070C0"/>
                </a:solidFill>
              </a:rPr>
              <a:t> </a:t>
            </a:r>
            <a:r>
              <a:rPr lang="en-US" sz="2400" b="1" u="sng" dirty="0" smtClean="0">
                <a:solidFill>
                  <a:srgbClr val="0070C0"/>
                </a:solidFill>
              </a:rPr>
              <a:t>F</a:t>
            </a:r>
            <a:r>
              <a:rPr lang="en-US" sz="1900" b="1" u="sng" dirty="0" smtClean="0">
                <a:solidFill>
                  <a:srgbClr val="0070C0"/>
                </a:solidFill>
              </a:rPr>
              <a:t>OR </a:t>
            </a:r>
            <a:r>
              <a:rPr lang="en-US" sz="2100" b="1" u="sng" dirty="0" smtClean="0">
                <a:solidFill>
                  <a:srgbClr val="0070C0"/>
                </a:solidFill>
              </a:rPr>
              <a:t>T</a:t>
            </a:r>
            <a:r>
              <a:rPr lang="en-US" sz="1900" b="1" u="sng" dirty="0" smtClean="0">
                <a:solidFill>
                  <a:srgbClr val="0070C0"/>
                </a:solidFill>
              </a:rPr>
              <a:t>HE</a:t>
            </a:r>
            <a:r>
              <a:rPr lang="en-US" sz="2100" b="1" u="sng" dirty="0" smtClean="0">
                <a:solidFill>
                  <a:srgbClr val="0070C0"/>
                </a:solidFill>
              </a:rPr>
              <a:t> L</a:t>
            </a:r>
            <a:r>
              <a:rPr lang="en-US" sz="1900" b="1" u="sng" dirty="0" smtClean="0">
                <a:solidFill>
                  <a:srgbClr val="0070C0"/>
                </a:solidFill>
              </a:rPr>
              <a:t>AST</a:t>
            </a:r>
            <a:r>
              <a:rPr lang="en-US" sz="2100" b="1" u="sng" dirty="0" smtClean="0">
                <a:solidFill>
                  <a:srgbClr val="0070C0"/>
                </a:solidFill>
              </a:rPr>
              <a:t> S</a:t>
            </a:r>
            <a:r>
              <a:rPr lang="en-US" sz="1900" b="1" u="sng" dirty="0" smtClean="0">
                <a:solidFill>
                  <a:srgbClr val="0070C0"/>
                </a:solidFill>
              </a:rPr>
              <a:t>UPPER</a:t>
            </a:r>
            <a:endParaRPr lang="en-US" sz="1600" b="1" u="sng" dirty="0" smtClean="0"/>
          </a:p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14 </a:t>
            </a:r>
            <a:r>
              <a:rPr lang="en-US" sz="2000" dirty="0" smtClean="0"/>
              <a:t> And when the hour was come, </a:t>
            </a:r>
            <a:r>
              <a:rPr lang="en-US" sz="2000" u="sng" dirty="0" smtClean="0"/>
              <a:t>he sat down</a:t>
            </a:r>
            <a:r>
              <a:rPr lang="en-US" sz="2000" dirty="0" smtClean="0"/>
              <a:t>, </a:t>
            </a:r>
            <a:r>
              <a:rPr lang="en-US" sz="2000" u="sng" dirty="0" smtClean="0"/>
              <a:t>and the twelve a</a:t>
            </a:r>
            <a:r>
              <a:rPr lang="en-US" sz="2000" dirty="0" smtClean="0"/>
              <a:t>p</a:t>
            </a:r>
            <a:r>
              <a:rPr lang="en-US" sz="2000" u="sng" dirty="0" smtClean="0"/>
              <a:t>ostles with him</a:t>
            </a:r>
            <a:r>
              <a:rPr lang="en-US" sz="2000" dirty="0" smtClean="0"/>
              <a:t>.</a:t>
            </a:r>
          </a:p>
          <a:p>
            <a:pPr marL="4572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15</a:t>
            </a:r>
            <a:r>
              <a:rPr lang="en-US" sz="2000" dirty="0" smtClean="0"/>
              <a:t>  And </a:t>
            </a:r>
            <a:r>
              <a:rPr lang="en-US" sz="2000" dirty="0"/>
              <a:t>he said unto them, </a:t>
            </a:r>
            <a:r>
              <a:rPr lang="en-US" sz="2000" b="1" dirty="0">
                <a:solidFill>
                  <a:srgbClr val="FF0000"/>
                </a:solidFill>
              </a:rPr>
              <a:t>With desire I have desired to eat this </a:t>
            </a:r>
            <a:r>
              <a:rPr lang="en-US" sz="2000" b="1" dirty="0" err="1">
                <a:solidFill>
                  <a:srgbClr val="FF0000"/>
                </a:solidFill>
              </a:rPr>
              <a:t>passover</a:t>
            </a:r>
            <a:r>
              <a:rPr lang="en-US" sz="2000" b="1" dirty="0">
                <a:solidFill>
                  <a:srgbClr val="FF0000"/>
                </a:solidFill>
              </a:rPr>
              <a:t> with you before I suffer:</a:t>
            </a:r>
          </a:p>
          <a:p>
            <a:pPr marL="4572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16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C00000"/>
                </a:solidFill>
              </a:rPr>
              <a:t>For </a:t>
            </a:r>
            <a:r>
              <a:rPr lang="en-US" sz="2000" dirty="0">
                <a:solidFill>
                  <a:srgbClr val="C00000"/>
                </a:solidFill>
              </a:rPr>
              <a:t>I say unto you, I will not any more eat thereof, until it be fulfilled in the kingdom of </a:t>
            </a:r>
            <a:r>
              <a:rPr lang="en-US" sz="1800" b="1" dirty="0" smtClean="0">
                <a:solidFill>
                  <a:srgbClr val="0070C0"/>
                </a:solidFill>
              </a:rPr>
              <a:t>Yahuah. </a:t>
            </a:r>
            <a:r>
              <a:rPr lang="en-US" sz="2000" dirty="0" smtClean="0"/>
              <a:t> </a:t>
            </a:r>
            <a:r>
              <a:rPr lang="en-US" sz="1600" i="1" dirty="0"/>
              <a:t>(NKJV</a:t>
            </a:r>
            <a:r>
              <a:rPr lang="en-US" sz="1600" i="1" dirty="0" smtClean="0"/>
              <a:t>)</a:t>
            </a:r>
            <a:endParaRPr lang="en-US" sz="2000" i="1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72466" y="5815490"/>
            <a:ext cx="7785734" cy="661510"/>
          </a:xfrm>
          <a:prstGeom prst="rect">
            <a:avLst/>
          </a:prstGeom>
          <a:solidFill>
            <a:srgbClr val="AFDDFF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Luke just as challenging as Mark?</a:t>
            </a:r>
          </a:p>
          <a:p>
            <a:pPr marL="45720" indent="0" algn="ctr">
              <a:buNone/>
            </a:pP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8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96000" y="107309"/>
            <a:ext cx="1694329" cy="190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63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>
                    <a:lumMod val="85000"/>
                  </a:schemeClr>
                </a:solidFill>
              </a:rPr>
              <a:t>20</a:t>
            </a:fld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78645" y="259140"/>
            <a:ext cx="9490286" cy="2308324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chemeClr val="accent3"/>
                </a:solidFill>
              </a:rPr>
              <a:t>1</a:t>
            </a:r>
            <a:r>
              <a:rPr lang="en-US" sz="4800" b="1" baseline="30000" dirty="0" smtClean="0">
                <a:ln/>
                <a:solidFill>
                  <a:schemeClr val="accent3"/>
                </a:solidFill>
              </a:rPr>
              <a:t>st</a:t>
            </a:r>
            <a:r>
              <a:rPr lang="en-US" sz="4800" b="1" dirty="0" smtClean="0">
                <a:ln/>
                <a:solidFill>
                  <a:schemeClr val="accent3"/>
                </a:solidFill>
              </a:rPr>
              <a:t> </a:t>
            </a:r>
            <a: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  <a:t>Witness for </a:t>
            </a:r>
            <a:b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</a:br>
            <a: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  <a:t>the “day” and “date” </a:t>
            </a:r>
            <a:b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</a:br>
            <a: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  <a:t>of Passover</a:t>
            </a:r>
            <a:endParaRPr lang="en-US" sz="4800" b="1" strike="sngStrike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9765" y="5029200"/>
            <a:ext cx="5181004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John’s Gospel</a:t>
            </a:r>
            <a:r>
              <a:rPr lang="en-US" sz="3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Chapters 13-18-19</a:t>
            </a:r>
            <a:endParaRPr lang="en-US" sz="24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518534" y="2676106"/>
            <a:ext cx="4863466" cy="2200693"/>
          </a:xfrm>
          <a:prstGeom prst="rect">
            <a:avLst/>
          </a:prstGeom>
          <a:solidFill>
            <a:srgbClr val="AFDDFF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Synoptic Gospels seem to have some challenging phrases. </a:t>
            </a:r>
          </a:p>
          <a:p>
            <a:pPr marL="45720" indent="0" algn="ctr">
              <a:buNone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Let’s examine John.</a:t>
            </a:r>
          </a:p>
          <a:p>
            <a:pPr marL="45720" indent="0" algn="ctr">
              <a:buNone/>
            </a:pP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57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39469"/>
            <a:ext cx="9220200" cy="951131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dirty="0" smtClean="0"/>
              <a:t>Considering John’s Gospel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990600"/>
            <a:ext cx="8305800" cy="3810000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dirty="0" smtClean="0"/>
              <a:t>Many </a:t>
            </a:r>
            <a:r>
              <a:rPr lang="en-US" dirty="0"/>
              <a:t>scholars believe John wrote his Gospel late in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first </a:t>
            </a:r>
            <a:r>
              <a:rPr lang="en-US" dirty="0"/>
              <a:t>century; </a:t>
            </a:r>
            <a:r>
              <a:rPr lang="en-US" b="1" i="1" u="sng" dirty="0">
                <a:solidFill>
                  <a:srgbClr val="FF0000"/>
                </a:solidFill>
              </a:rPr>
              <a:t>decades after </a:t>
            </a:r>
            <a:r>
              <a:rPr lang="en-US" b="1" i="1" u="sng" dirty="0" smtClean="0">
                <a:solidFill>
                  <a:srgbClr val="FF0000"/>
                </a:solidFill>
              </a:rPr>
              <a:t>the S</a:t>
            </a:r>
            <a:r>
              <a:rPr lang="en-US" b="1" i="1" dirty="0" smtClean="0">
                <a:solidFill>
                  <a:srgbClr val="FF0000"/>
                </a:solidFill>
              </a:rPr>
              <a:t>y</a:t>
            </a:r>
            <a:r>
              <a:rPr lang="en-US" b="1" i="1" u="sng" dirty="0" smtClean="0">
                <a:solidFill>
                  <a:srgbClr val="FF0000"/>
                </a:solidFill>
              </a:rPr>
              <a:t>no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i="1" u="sng" dirty="0" smtClean="0">
                <a:solidFill>
                  <a:srgbClr val="FF0000"/>
                </a:solidFill>
              </a:rPr>
              <a:t>tic Gos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i="1" u="sng" dirty="0" smtClean="0">
                <a:solidFill>
                  <a:srgbClr val="FF0000"/>
                </a:solidFill>
              </a:rPr>
              <a:t>els </a:t>
            </a:r>
            <a:r>
              <a:rPr lang="en-US" b="1" i="1" u="sng" dirty="0">
                <a:solidFill>
                  <a:srgbClr val="FF0000"/>
                </a:solidFill>
              </a:rPr>
              <a:t>had </a:t>
            </a:r>
            <a:r>
              <a:rPr lang="en-US" b="1" i="1" u="sng" dirty="0" smtClean="0">
                <a:solidFill>
                  <a:srgbClr val="FF0000"/>
                </a:solidFill>
              </a:rPr>
              <a:t/>
            </a:r>
            <a:br>
              <a:rPr lang="en-US" b="1" i="1" u="sng" dirty="0" smtClean="0">
                <a:solidFill>
                  <a:srgbClr val="FF0000"/>
                </a:solidFill>
              </a:rPr>
            </a:br>
            <a:r>
              <a:rPr lang="en-US" b="1" i="1" u="sng" dirty="0" smtClean="0">
                <a:solidFill>
                  <a:srgbClr val="FF0000"/>
                </a:solidFill>
              </a:rPr>
              <a:t>been </a:t>
            </a:r>
            <a:r>
              <a:rPr lang="en-US" b="1" i="1" u="sng" dirty="0">
                <a:solidFill>
                  <a:srgbClr val="FF0000"/>
                </a:solidFill>
              </a:rPr>
              <a:t>written</a:t>
            </a:r>
            <a:r>
              <a:rPr lang="en-US" dirty="0">
                <a:solidFill>
                  <a:srgbClr val="FF0000"/>
                </a:solidFill>
              </a:rPr>
              <a:t>.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b="1" dirty="0" smtClean="0">
                <a:solidFill>
                  <a:srgbClr val="00B050"/>
                </a:solidFill>
              </a:rPr>
              <a:t>Greek-speaking </a:t>
            </a:r>
            <a:r>
              <a:rPr lang="en-US" b="1" dirty="0">
                <a:solidFill>
                  <a:srgbClr val="00B050"/>
                </a:solidFill>
              </a:rPr>
              <a:t>Gentiles </a:t>
            </a:r>
            <a:r>
              <a:rPr lang="en-US" b="1" dirty="0" smtClean="0">
                <a:solidFill>
                  <a:srgbClr val="00B050"/>
                </a:solidFill>
              </a:rPr>
              <a:t>comprised </a:t>
            </a:r>
            <a:r>
              <a:rPr lang="en-US" b="1" dirty="0">
                <a:solidFill>
                  <a:srgbClr val="00B050"/>
                </a:solidFill>
              </a:rPr>
              <a:t>a significant </a:t>
            </a: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portion of </a:t>
            </a:r>
            <a:r>
              <a:rPr lang="en-US" b="1" dirty="0">
                <a:solidFill>
                  <a:srgbClr val="00B050"/>
                </a:solidFill>
              </a:rPr>
              <a:t>the </a:t>
            </a:r>
            <a:r>
              <a:rPr lang="en-US" b="1" dirty="0" smtClean="0">
                <a:solidFill>
                  <a:srgbClr val="00B050"/>
                </a:solidFill>
              </a:rPr>
              <a:t>Church (believing in the Roman 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midnight commencement for the day-start). 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John's Gospel is different from </a:t>
            </a:r>
            <a:r>
              <a:rPr lang="en-US" b="1" dirty="0" smtClean="0">
                <a:solidFill>
                  <a:srgbClr val="C00000"/>
                </a:solidFill>
              </a:rPr>
              <a:t>the Synoptic Gospels  </a:t>
            </a:r>
            <a:r>
              <a:rPr lang="en-US" b="1" dirty="0">
                <a:solidFill>
                  <a:srgbClr val="C00000"/>
                </a:solidFill>
              </a:rPr>
              <a:t>because of the number of Gentile converts in the Church and the anti-Jewish bias that had begun to take </a:t>
            </a:r>
            <a:r>
              <a:rPr lang="en-US" b="1" dirty="0" smtClean="0">
                <a:solidFill>
                  <a:srgbClr val="C00000"/>
                </a:solidFill>
              </a:rPr>
              <a:t>root.</a:t>
            </a:r>
            <a:r>
              <a:rPr lang="en-US" dirty="0">
                <a:solidFill>
                  <a:srgbClr val="C00000"/>
                </a:solidFill>
              </a:rPr>
              <a:t>  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0070C0"/>
                </a:solidFill>
              </a:rPr>
              <a:t>John </a:t>
            </a:r>
            <a:r>
              <a:rPr lang="en-US" b="1" dirty="0">
                <a:solidFill>
                  <a:srgbClr val="0070C0"/>
                </a:solidFill>
              </a:rPr>
              <a:t>went to great lengths to emphasize the Messiah's heritage. </a:t>
            </a:r>
            <a:endParaRPr lang="en-US" b="1" dirty="0" smtClean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21</a:t>
            </a:fld>
            <a:endParaRPr lang="en-US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947920" y="4629147"/>
            <a:ext cx="3581400" cy="1957390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en-US" sz="28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Let’s review the beginning of John’s account of The Last Supper.</a:t>
            </a:r>
            <a:endParaRPr lang="en-US" sz="2800" dirty="0" smtClean="0">
              <a:solidFill>
                <a:srgbClr val="00B0F0"/>
              </a:solidFill>
            </a:endParaRPr>
          </a:p>
        </p:txBody>
      </p:sp>
      <p:pic>
        <p:nvPicPr>
          <p:cNvPr id="15" name="Picture 2" descr="C:\Users\Rae\Desktop\john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4698205"/>
            <a:ext cx="2514601" cy="1819275"/>
          </a:xfrm>
          <a:prstGeom prst="rect">
            <a:avLst/>
          </a:prstGeom>
          <a:ln w="5715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64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5029200" cy="838201"/>
          </a:xfrm>
        </p:spPr>
        <p:txBody>
          <a:bodyPr/>
          <a:lstStyle/>
          <a:p>
            <a:r>
              <a:rPr lang="en-US" dirty="0" smtClean="0"/>
              <a:t>John 13:1-5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Content Placeholder 6"/>
          <p:cNvSpPr>
            <a:spLocks noGrp="1"/>
          </p:cNvSpPr>
          <p:nvPr>
            <p:ph sz="half" idx="4294967295"/>
          </p:nvPr>
        </p:nvSpPr>
        <p:spPr>
          <a:xfrm>
            <a:off x="437936" y="838200"/>
            <a:ext cx="4953000" cy="6096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1</a:t>
            </a:r>
            <a:r>
              <a:rPr lang="en-US" sz="1800" dirty="0">
                <a:solidFill>
                  <a:schemeClr val="tx1"/>
                </a:solidFill>
              </a:rPr>
              <a:t> Now </a:t>
            </a:r>
            <a:r>
              <a:rPr lang="en-US" sz="2400" b="1" u="sng" dirty="0" smtClean="0">
                <a:solidFill>
                  <a:schemeClr val="accent1">
                    <a:lumMod val="75000"/>
                  </a:schemeClr>
                </a:solidFill>
                <a:latin typeface="Footlight MT Light" pitchFamily="18" charset="0"/>
              </a:rPr>
              <a:t>BEFORE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1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</a:rPr>
              <a:t>the </a:t>
            </a:r>
            <a:r>
              <a:rPr lang="en-US" sz="1800" b="1" dirty="0">
                <a:solidFill>
                  <a:srgbClr val="0070C0"/>
                </a:solidFill>
              </a:rPr>
              <a:t>feast of the </a:t>
            </a:r>
            <a:r>
              <a:rPr lang="en-US" sz="1800" b="1" dirty="0" err="1">
                <a:solidFill>
                  <a:srgbClr val="0070C0"/>
                </a:solidFill>
              </a:rPr>
              <a:t>passover</a:t>
            </a:r>
            <a:r>
              <a:rPr lang="en-US" sz="1800" b="1" dirty="0">
                <a:solidFill>
                  <a:srgbClr val="0070C0"/>
                </a:solidFill>
              </a:rPr>
              <a:t>, </a:t>
            </a:r>
            <a:r>
              <a:rPr lang="en-US" sz="1800" dirty="0">
                <a:solidFill>
                  <a:schemeClr val="tx1"/>
                </a:solidFill>
              </a:rPr>
              <a:t>when </a:t>
            </a:r>
            <a:r>
              <a:rPr lang="en-US" sz="1800" b="1" dirty="0">
                <a:solidFill>
                  <a:srgbClr val="0070C0"/>
                </a:solidFill>
              </a:rPr>
              <a:t>Yahusha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knew that his hour was come that he should depart out of this world unto </a:t>
            </a:r>
            <a:r>
              <a:rPr lang="en-US" sz="1800" dirty="0" smtClean="0">
                <a:solidFill>
                  <a:schemeClr val="tx1"/>
                </a:solidFill>
              </a:rPr>
              <a:t/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the </a:t>
            </a:r>
            <a:r>
              <a:rPr lang="en-US" sz="1800" dirty="0">
                <a:solidFill>
                  <a:schemeClr val="tx1"/>
                </a:solidFill>
              </a:rPr>
              <a:t>Father, having loved his own which were in the world, he loved them unto the end.</a:t>
            </a:r>
          </a:p>
          <a:p>
            <a:pPr marL="4572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2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rgbClr val="0070C0"/>
                </a:solidFill>
              </a:rPr>
              <a:t>And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u="sng" dirty="0">
                <a:solidFill>
                  <a:srgbClr val="FF0000"/>
                </a:solidFill>
              </a:rPr>
              <a:t>su</a:t>
            </a:r>
            <a:r>
              <a:rPr lang="en-US" sz="1800" b="1" dirty="0">
                <a:solidFill>
                  <a:srgbClr val="FF0000"/>
                </a:solidFill>
              </a:rPr>
              <a:t>pp</a:t>
            </a:r>
            <a:r>
              <a:rPr lang="en-US" sz="1800" b="1" u="sng" dirty="0">
                <a:solidFill>
                  <a:srgbClr val="FF0000"/>
                </a:solidFill>
              </a:rPr>
              <a:t>er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u="sng" dirty="0" smtClean="0">
                <a:solidFill>
                  <a:srgbClr val="0070C0"/>
                </a:solidFill>
              </a:rPr>
              <a:t>bein</a:t>
            </a:r>
            <a:r>
              <a:rPr lang="en-US" sz="1800" b="1" dirty="0" smtClean="0">
                <a:solidFill>
                  <a:srgbClr val="0070C0"/>
                </a:solidFill>
              </a:rPr>
              <a:t>g </a:t>
            </a:r>
            <a:r>
              <a:rPr lang="en-US" sz="1800" b="1" u="sng" dirty="0" smtClean="0">
                <a:solidFill>
                  <a:srgbClr val="FF0000"/>
                </a:solidFill>
              </a:rPr>
              <a:t>ended</a:t>
            </a:r>
            <a:r>
              <a:rPr lang="en-US" sz="1800" dirty="0">
                <a:solidFill>
                  <a:srgbClr val="FF0000"/>
                </a:solidFill>
              </a:rPr>
              <a:t>, 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devil having now put into the heart of Judas</a:t>
            </a:r>
            <a:r>
              <a:rPr lang="en-US" sz="1800" dirty="0">
                <a:solidFill>
                  <a:schemeClr val="tx1"/>
                </a:solidFill>
              </a:rPr>
              <a:t> Iscariot, Simon's son, 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 betray him;</a:t>
            </a:r>
          </a:p>
          <a:p>
            <a:pPr marL="4572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3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rgbClr val="0070C0"/>
                </a:solidFill>
              </a:rPr>
              <a:t>Yahusha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knowing that the Father had given all things into his hands, and that he was come from </a:t>
            </a:r>
            <a:r>
              <a:rPr lang="en-US" sz="1800" b="1" dirty="0" smtClean="0">
                <a:solidFill>
                  <a:srgbClr val="0070C0"/>
                </a:solidFill>
              </a:rPr>
              <a:t>Yahuah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and went to </a:t>
            </a:r>
            <a:r>
              <a:rPr lang="en-US" sz="1800" b="1" dirty="0" smtClean="0">
                <a:solidFill>
                  <a:srgbClr val="0070C0"/>
                </a:solidFill>
              </a:rPr>
              <a:t>Yahuah</a:t>
            </a:r>
            <a:r>
              <a:rPr lang="en-US" sz="1800" dirty="0" smtClean="0">
                <a:solidFill>
                  <a:srgbClr val="0070C0"/>
                </a:solidFill>
              </a:rPr>
              <a:t>;</a:t>
            </a:r>
            <a:endParaRPr lang="en-US" sz="1800" dirty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4 </a:t>
            </a:r>
            <a:r>
              <a:rPr lang="en-US" sz="1800" b="1" dirty="0">
                <a:solidFill>
                  <a:srgbClr val="0070C0"/>
                </a:solidFill>
              </a:rPr>
              <a:t>He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riseth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>
                <a:solidFill>
                  <a:srgbClr val="0070C0"/>
                </a:solidFill>
              </a:rPr>
              <a:t>from</a:t>
            </a:r>
            <a:r>
              <a:rPr lang="en-US" sz="1800" b="1" dirty="0">
                <a:solidFill>
                  <a:srgbClr val="FF0000"/>
                </a:solidFill>
              </a:rPr>
              <a:t> supper</a:t>
            </a:r>
            <a:r>
              <a:rPr lang="en-US" sz="1800" dirty="0">
                <a:solidFill>
                  <a:srgbClr val="FF0000"/>
                </a:solidFill>
              </a:rPr>
              <a:t>,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>
                <a:solidFill>
                  <a:srgbClr val="0070C0"/>
                </a:solidFill>
              </a:rPr>
              <a:t>and laid aside </a:t>
            </a:r>
            <a:r>
              <a:rPr lang="en-US" sz="1800" b="1" dirty="0" smtClean="0">
                <a:solidFill>
                  <a:srgbClr val="0070C0"/>
                </a:solidFill>
              </a:rPr>
              <a:t/>
            </a:r>
            <a:br>
              <a:rPr lang="en-US" sz="1800" b="1" dirty="0" smtClean="0">
                <a:solidFill>
                  <a:srgbClr val="0070C0"/>
                </a:solidFill>
              </a:rPr>
            </a:br>
            <a:r>
              <a:rPr lang="en-US" sz="1800" b="1" dirty="0" smtClean="0">
                <a:solidFill>
                  <a:srgbClr val="0070C0"/>
                </a:solidFill>
              </a:rPr>
              <a:t>his </a:t>
            </a:r>
            <a:r>
              <a:rPr lang="en-US" sz="1800" b="1" dirty="0">
                <a:solidFill>
                  <a:srgbClr val="0070C0"/>
                </a:solidFill>
              </a:rPr>
              <a:t>garments;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and took a towel, and girded himself.</a:t>
            </a:r>
          </a:p>
          <a:p>
            <a:pPr marL="4572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5</a:t>
            </a:r>
            <a:r>
              <a:rPr lang="en-US" sz="1800" dirty="0">
                <a:solidFill>
                  <a:schemeClr val="tx1"/>
                </a:solidFill>
              </a:rPr>
              <a:t> After that he </a:t>
            </a:r>
            <a:r>
              <a:rPr lang="en-US" sz="1800" dirty="0" err="1">
                <a:solidFill>
                  <a:schemeClr val="tx1"/>
                </a:solidFill>
              </a:rPr>
              <a:t>poureth</a:t>
            </a:r>
            <a:r>
              <a:rPr lang="en-US" sz="1800" dirty="0">
                <a:solidFill>
                  <a:schemeClr val="tx1"/>
                </a:solidFill>
              </a:rPr>
              <a:t> water into a </a:t>
            </a:r>
            <a:r>
              <a:rPr lang="en-US" sz="1800" dirty="0" err="1">
                <a:solidFill>
                  <a:schemeClr val="tx1"/>
                </a:solidFill>
              </a:rPr>
              <a:t>bason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smtClean="0">
                <a:solidFill>
                  <a:schemeClr val="tx1"/>
                </a:solidFill>
              </a:rPr>
              <a:t/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and </a:t>
            </a:r>
            <a:r>
              <a:rPr lang="en-US" sz="1800" b="1" dirty="0">
                <a:solidFill>
                  <a:srgbClr val="0070C0"/>
                </a:solidFill>
              </a:rPr>
              <a:t>began to wash the disciples' feet</a:t>
            </a:r>
            <a:r>
              <a:rPr lang="en-US" sz="1800" dirty="0">
                <a:solidFill>
                  <a:srgbClr val="0070C0"/>
                </a:solidFill>
              </a:rPr>
              <a:t>, </a:t>
            </a:r>
            <a:r>
              <a:rPr lang="en-US" sz="1800" dirty="0" smtClean="0">
                <a:solidFill>
                  <a:srgbClr val="0070C0"/>
                </a:solidFill>
              </a:rPr>
              <a:t/>
            </a:r>
            <a:br>
              <a:rPr lang="en-US" sz="1800" dirty="0" smtClean="0">
                <a:solidFill>
                  <a:srgbClr val="0070C0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and </a:t>
            </a:r>
            <a:r>
              <a:rPr lang="en-US" sz="1800" dirty="0">
                <a:solidFill>
                  <a:schemeClr val="tx1"/>
                </a:solidFill>
              </a:rPr>
              <a:t>to wipe them with the towel wherewith </a:t>
            </a:r>
            <a:r>
              <a:rPr lang="en-US" sz="1800" dirty="0" smtClean="0">
                <a:solidFill>
                  <a:schemeClr val="tx1"/>
                </a:solidFill>
              </a:rPr>
              <a:t/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he </a:t>
            </a:r>
            <a:r>
              <a:rPr lang="en-US" sz="1800" dirty="0">
                <a:solidFill>
                  <a:schemeClr val="tx1"/>
                </a:solidFill>
              </a:rPr>
              <a:t>was girded.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7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5562600" y="1143000"/>
            <a:ext cx="3124200" cy="4953000"/>
          </a:xfrm>
          <a:prstGeom prst="rect">
            <a:avLst/>
          </a:prstGeom>
          <a:gradFill flip="none" rotWithShape="1">
            <a:gsLst>
              <a:gs pos="81000">
                <a:srgbClr val="002060"/>
              </a:gs>
              <a:gs pos="74000">
                <a:schemeClr val="accent6">
                  <a:lumMod val="20000"/>
                  <a:lumOff val="80000"/>
                </a:schemeClr>
              </a:gs>
              <a:gs pos="55000">
                <a:schemeClr val="accent4">
                  <a:lumMod val="20000"/>
                  <a:lumOff val="80000"/>
                </a:schemeClr>
              </a:gs>
              <a:gs pos="43000">
                <a:srgbClr val="0070C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10000"/>
            <a:sp3d extrusionH="57150">
              <a:bevelT h="25400" prst="softRound"/>
            </a:sp3d>
          </a:bodyPr>
          <a:lstStyle/>
          <a:p>
            <a:pPr marL="4572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Verse 1 plainly </a:t>
            </a:r>
            <a:r>
              <a:rPr lang="en-US" sz="2000" b="1" dirty="0">
                <a:solidFill>
                  <a:schemeClr val="bg1"/>
                </a:solidFill>
              </a:rPr>
              <a:t>states the timing was </a:t>
            </a:r>
            <a:r>
              <a:rPr lang="en-US" sz="2000" b="1" dirty="0" smtClean="0">
                <a:solidFill>
                  <a:schemeClr val="bg1"/>
                </a:solidFill>
              </a:rPr>
              <a:t>"</a:t>
            </a:r>
            <a:r>
              <a:rPr lang="en-US" sz="2000" b="1" u="sng" dirty="0" smtClean="0">
                <a:solidFill>
                  <a:srgbClr val="FFFF00"/>
                </a:solidFill>
                <a:latin typeface="Footlight MT Light" pitchFamily="18" charset="0"/>
              </a:rPr>
              <a:t>BEFORE</a:t>
            </a:r>
            <a:r>
              <a:rPr lang="en-US" sz="2000" b="1" dirty="0" smtClean="0">
                <a:solidFill>
                  <a:schemeClr val="bg1"/>
                </a:solidFill>
              </a:rPr>
              <a:t> the </a:t>
            </a:r>
            <a:r>
              <a:rPr lang="en-US" sz="2000" b="1" dirty="0">
                <a:solidFill>
                  <a:schemeClr val="bg1"/>
                </a:solidFill>
              </a:rPr>
              <a:t>feast of the Passover," which is always on the </a:t>
            </a:r>
            <a:r>
              <a:rPr lang="en-US" sz="2000" b="1" cap="small" dirty="0">
                <a:solidFill>
                  <a:schemeClr val="bg1"/>
                </a:solidFill>
              </a:rPr>
              <a:t>14</a:t>
            </a:r>
            <a:r>
              <a:rPr lang="en-US" sz="2000" b="1" cap="small" baseline="30000" dirty="0">
                <a:solidFill>
                  <a:schemeClr val="bg1"/>
                </a:solidFill>
              </a:rPr>
              <a:t>th</a:t>
            </a:r>
            <a:r>
              <a:rPr lang="en-US" sz="2000" b="1" dirty="0">
                <a:solidFill>
                  <a:schemeClr val="bg1"/>
                </a:solidFill>
              </a:rPr>
              <a:t> day of the first month.  Logic demands the betrayal of </a:t>
            </a:r>
            <a:r>
              <a:rPr lang="en-US" sz="2000" b="1" u="sng" dirty="0">
                <a:solidFill>
                  <a:schemeClr val="bg1"/>
                </a:solidFill>
              </a:rPr>
              <a:t>Yahusha</a:t>
            </a:r>
            <a:r>
              <a:rPr lang="en-US" sz="2000" b="1" dirty="0">
                <a:solidFill>
                  <a:schemeClr val="bg1"/>
                </a:solidFill>
              </a:rPr>
              <a:t> must occur before His sacrifice on the cross.</a:t>
            </a:r>
          </a:p>
          <a:p>
            <a:pPr marL="45720" indent="0" algn="ctr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Verse 2:  </a:t>
            </a:r>
            <a: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John shows </a:t>
            </a:r>
            <a:b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</a:br>
            <a: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the </a:t>
            </a:r>
            <a:r>
              <a:rPr lang="en-US" sz="2000" dirty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Last Supper took place on the </a:t>
            </a:r>
            <a:r>
              <a:rPr lang="en-US" sz="2000" u="sng" dirty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same ni</a:t>
            </a:r>
            <a:r>
              <a:rPr lang="en-US" sz="2000" dirty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g</a:t>
            </a:r>
            <a:r>
              <a:rPr lang="en-US" sz="2000" u="sng" dirty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ht </a:t>
            </a:r>
            <a:r>
              <a:rPr lang="en-US" sz="2000" u="sng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/>
            </a:r>
            <a:br>
              <a:rPr lang="en-US" sz="2000" u="sng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</a:br>
            <a: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Judas Iscariot</a:t>
            </a:r>
            <a:b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</a:br>
            <a:r>
              <a:rPr lang="en-US" sz="20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 </a:t>
            </a:r>
            <a:r>
              <a:rPr lang="en-US" sz="2000" dirty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betrayed </a:t>
            </a:r>
            <a:r>
              <a:rPr lang="en-US" sz="2000" u="sng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Yahusha</a:t>
            </a:r>
            <a:r>
              <a:rPr lang="en-US" sz="1800" dirty="0" smtClean="0">
                <a:solidFill>
                  <a:srgbClr val="FF00FF"/>
                </a:solidFill>
                <a:effectLst>
                  <a:glow rad="88900">
                    <a:schemeClr val="bg1">
                      <a:lumMod val="85000"/>
                    </a:schemeClr>
                  </a:glow>
                </a:effectLst>
              </a:rPr>
              <a:t>. </a:t>
            </a:r>
          </a:p>
          <a:p>
            <a:pPr marL="45720" indent="0" algn="ctr">
              <a:buNone/>
            </a:pPr>
            <a:r>
              <a:rPr lang="en-US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Does this sound very different from the </a:t>
            </a:r>
            <a:br>
              <a:rPr lang="en-US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Synoptic Gospels? </a:t>
            </a:r>
            <a:endParaRPr lang="en-US" b="1" dirty="0">
              <a:ln w="1905"/>
              <a:solidFill>
                <a:schemeClr val="accent4">
                  <a:lumMod val="20000"/>
                  <a:lumOff val="8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marL="45720" lvl="0" indent="0" algn="ctr">
              <a:buNone/>
            </a:pPr>
            <a:endParaRPr lang="en-US" sz="18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6200" y="6248400"/>
            <a:ext cx="90678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en-US" sz="26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However, there are several other details to be noted.</a:t>
            </a:r>
            <a:endParaRPr lang="en-US" sz="2600" dirty="0" smtClean="0">
              <a:solidFill>
                <a:srgbClr val="00B0F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943600" y="256674"/>
            <a:ext cx="2209800" cy="533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omic Sans MS" pitchFamily="66" charset="0"/>
              </a:rPr>
              <a:t>REVIEW</a:t>
            </a:r>
            <a:endParaRPr lang="en-US" sz="3200" b="1" dirty="0">
              <a:solidFill>
                <a:schemeClr val="tx2">
                  <a:lumMod val="20000"/>
                  <a:lumOff val="8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97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8600" y="228599"/>
            <a:ext cx="7188200" cy="838201"/>
          </a:xfrm>
        </p:spPr>
        <p:txBody>
          <a:bodyPr/>
          <a:lstStyle/>
          <a:p>
            <a:r>
              <a:rPr lang="en-US" dirty="0" smtClean="0"/>
              <a:t>Details to be Noted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23</a:t>
            </a:fld>
            <a:endParaRPr lang="en-US"/>
          </a:p>
        </p:txBody>
      </p:sp>
      <p:sp>
        <p:nvSpPr>
          <p:cNvPr id="7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1676400" y="1143000"/>
            <a:ext cx="7010400" cy="5257800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lnSpcReduction="10000"/>
            <a:sp3d extrusionH="57150">
              <a:bevelT w="38100" h="38100"/>
            </a:sp3d>
          </a:bodyPr>
          <a:lstStyle/>
          <a:p>
            <a:pPr marL="502920" lvl="0" indent="-457200">
              <a:buClr>
                <a:schemeClr val="accent6">
                  <a:lumMod val="20000"/>
                  <a:lumOff val="80000"/>
                </a:schemeClr>
              </a:buClr>
              <a:buAutoNum type="arabicPeriod"/>
            </a:pPr>
            <a:r>
              <a:rPr lang="en-US" sz="2400" b="1" dirty="0" smtClean="0">
                <a:solidFill>
                  <a:schemeClr val="bg1"/>
                </a:solidFill>
              </a:rPr>
              <a:t>The </a:t>
            </a:r>
            <a:r>
              <a:rPr lang="en-US" sz="2400" b="1" dirty="0">
                <a:solidFill>
                  <a:schemeClr val="bg1"/>
                </a:solidFill>
              </a:rPr>
              <a:t>Passover </a:t>
            </a:r>
            <a:r>
              <a:rPr lang="en-US" sz="2400" b="1" dirty="0">
                <a:solidFill>
                  <a:srgbClr val="00FF99"/>
                </a:solidFill>
                <a:effectLst>
                  <a:glow rad="165100">
                    <a:srgbClr val="FFFF00"/>
                  </a:glow>
                </a:effectLst>
              </a:rPr>
              <a:t>meal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is also known as </a:t>
            </a:r>
            <a:r>
              <a:rPr lang="en-US" sz="2400" b="1" dirty="0" err="1">
                <a:solidFill>
                  <a:schemeClr val="bg1"/>
                </a:solidFill>
              </a:rPr>
              <a:t>as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rgbClr val="00FF99"/>
                </a:solidFill>
                <a:effectLst>
                  <a:glow rad="165100">
                    <a:srgbClr val="FFFF00"/>
                  </a:glow>
                </a:effectLst>
              </a:rPr>
              <a:t>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rgbClr val="00FF99"/>
                </a:solidFill>
                <a:effectLst>
                  <a:glow rad="139700">
                    <a:srgbClr val="FFFF00"/>
                  </a:glow>
                </a:effectLst>
              </a:rPr>
              <a:t>“feast of unleavened bread”</a:t>
            </a:r>
            <a:r>
              <a:rPr lang="en-US" sz="2400" b="1" dirty="0">
                <a:solidFill>
                  <a:schemeClr val="bg1"/>
                </a:solidFill>
              </a:rPr>
              <a:t> because of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the </a:t>
            </a:r>
            <a:r>
              <a:rPr lang="en-US" sz="2400" b="1" dirty="0">
                <a:solidFill>
                  <a:schemeClr val="bg1"/>
                </a:solidFill>
              </a:rPr>
              <a:t>command to eat unleavened bread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at </a:t>
            </a:r>
            <a:r>
              <a:rPr lang="en-US" sz="2400" b="1" dirty="0">
                <a:solidFill>
                  <a:schemeClr val="bg1"/>
                </a:solidFill>
              </a:rPr>
              <a:t>that evening meal on the </a:t>
            </a:r>
            <a:r>
              <a:rPr lang="en-US" sz="2400" b="1" cap="small" dirty="0">
                <a:solidFill>
                  <a:schemeClr val="bg1"/>
                </a:solidFill>
              </a:rPr>
              <a:t>14</a:t>
            </a:r>
            <a:r>
              <a:rPr lang="en-US" sz="2400" b="1" cap="small" baseline="30000" dirty="0">
                <a:solidFill>
                  <a:schemeClr val="bg1"/>
                </a:solidFill>
              </a:rPr>
              <a:t>th</a:t>
            </a:r>
            <a:r>
              <a:rPr lang="en-US" sz="2400" b="1" dirty="0">
                <a:solidFill>
                  <a:schemeClr val="bg1"/>
                </a:solidFill>
              </a:rPr>
              <a:t>.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502920" lvl="0" indent="-457200">
              <a:buClr>
                <a:schemeClr val="accent6">
                  <a:lumMod val="20000"/>
                  <a:lumOff val="80000"/>
                </a:schemeClr>
              </a:buClr>
              <a:buAutoNum type="arabicPeriod"/>
            </a:pPr>
            <a:r>
              <a:rPr lang="en-US" sz="2400" b="1" dirty="0" smtClean="0">
                <a:solidFill>
                  <a:schemeClr val="bg1"/>
                </a:solidFill>
              </a:rPr>
              <a:t>The </a:t>
            </a:r>
            <a:r>
              <a:rPr lang="en-US" sz="2400" b="1" dirty="0">
                <a:solidFill>
                  <a:schemeClr val="bg1"/>
                </a:solidFill>
              </a:rPr>
              <a:t>term “Passover Festival” can also include the Feast days of Unleavened Bread from the </a:t>
            </a:r>
            <a:r>
              <a:rPr lang="en-US" sz="2400" b="1" cap="small" dirty="0">
                <a:solidFill>
                  <a:schemeClr val="bg1"/>
                </a:solidFill>
              </a:rPr>
              <a:t>15</a:t>
            </a:r>
            <a:r>
              <a:rPr lang="en-US" sz="2400" b="1" cap="small" baseline="30000" dirty="0">
                <a:solidFill>
                  <a:schemeClr val="bg1"/>
                </a:solidFill>
              </a:rPr>
              <a:t>th</a:t>
            </a:r>
            <a:r>
              <a:rPr lang="en-US" sz="2400" b="1" dirty="0">
                <a:solidFill>
                  <a:schemeClr val="bg1"/>
                </a:solidFill>
              </a:rPr>
              <a:t> to the </a:t>
            </a:r>
            <a:r>
              <a:rPr lang="en-US" sz="2400" b="1" cap="small" dirty="0">
                <a:solidFill>
                  <a:schemeClr val="bg1"/>
                </a:solidFill>
              </a:rPr>
              <a:t>21</a:t>
            </a:r>
            <a:r>
              <a:rPr lang="en-US" sz="2400" b="1" cap="small" baseline="30000" dirty="0">
                <a:solidFill>
                  <a:schemeClr val="bg1"/>
                </a:solidFill>
              </a:rPr>
              <a:t>st</a:t>
            </a:r>
            <a:r>
              <a:rPr lang="en-US" sz="2400" b="1" dirty="0">
                <a:solidFill>
                  <a:schemeClr val="bg1"/>
                </a:solidFill>
              </a:rPr>
              <a:t>.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502920" lvl="0" indent="-457200">
              <a:buClr>
                <a:schemeClr val="accent6">
                  <a:lumMod val="20000"/>
                  <a:lumOff val="80000"/>
                </a:schemeClr>
              </a:buClr>
              <a:buAutoNum type="arabicPeriod"/>
            </a:pPr>
            <a:r>
              <a:rPr lang="en-US" sz="2400" b="1" dirty="0" smtClean="0">
                <a:solidFill>
                  <a:schemeClr val="bg1"/>
                </a:solidFill>
              </a:rPr>
              <a:t>But</a:t>
            </a:r>
            <a:r>
              <a:rPr lang="en-US" sz="2400" b="1" dirty="0">
                <a:solidFill>
                  <a:schemeClr val="bg1"/>
                </a:solidFill>
              </a:rPr>
              <a:t>, the scriptural “Feast of Unleavened Bread” does not arrive until the light of dawn on the </a:t>
            </a:r>
            <a:r>
              <a:rPr lang="en-US" sz="2400" b="1" cap="small" dirty="0">
                <a:solidFill>
                  <a:schemeClr val="bg1"/>
                </a:solidFill>
              </a:rPr>
              <a:t>15</a:t>
            </a:r>
            <a:r>
              <a:rPr lang="en-US" sz="2400" b="1" cap="small" baseline="30000" dirty="0">
                <a:solidFill>
                  <a:schemeClr val="bg1"/>
                </a:solidFill>
              </a:rPr>
              <a:t>th</a:t>
            </a:r>
            <a:r>
              <a:rPr lang="en-US" sz="2400" b="1" dirty="0">
                <a:solidFill>
                  <a:schemeClr val="bg1"/>
                </a:solidFill>
              </a:rPr>
              <a:t> day.  This feast lasts for seven days from Abib 15 through Abib </a:t>
            </a:r>
            <a:r>
              <a:rPr lang="en-US" sz="2400" b="1" dirty="0" smtClean="0">
                <a:solidFill>
                  <a:schemeClr val="bg1"/>
                </a:solidFill>
              </a:rPr>
              <a:t>21.</a:t>
            </a:r>
            <a:r>
              <a:rPr lang="en-US" sz="2400" dirty="0" smtClean="0"/>
              <a:t> </a:t>
            </a:r>
          </a:p>
          <a:p>
            <a:pPr marL="502920" lvl="0" indent="-457200">
              <a:buClr>
                <a:schemeClr val="accent6">
                  <a:lumMod val="20000"/>
                  <a:lumOff val="80000"/>
                </a:schemeClr>
              </a:buClr>
              <a:buAutoNum type="arabicPeriod"/>
            </a:pPr>
            <a:r>
              <a:rPr lang="en-US" sz="2400" b="1" dirty="0" smtClean="0">
                <a:solidFill>
                  <a:srgbClr val="FFFF00"/>
                </a:solidFill>
              </a:rPr>
              <a:t>Remember, every day commences at “dawn” – not with “sunset” as that 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makes a huge difference.</a:t>
            </a:r>
            <a:endParaRPr lang="en-US" sz="2400" b="1" dirty="0">
              <a:solidFill>
                <a:srgbClr val="FFFF00"/>
              </a:solidFill>
            </a:endParaRPr>
          </a:p>
          <a:p>
            <a:pPr marL="45720" lvl="0" indent="0">
              <a:buClr>
                <a:schemeClr val="accent6">
                  <a:lumMod val="20000"/>
                  <a:lumOff val="80000"/>
                </a:schemeClr>
              </a:buClr>
              <a:buNone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 rot="20700000">
            <a:off x="152400" y="505482"/>
            <a:ext cx="2209800" cy="533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omic Sans MS" pitchFamily="66" charset="0"/>
              </a:rPr>
              <a:t>REVIEW</a:t>
            </a:r>
            <a:endParaRPr lang="en-US" sz="3200" b="1" dirty="0">
              <a:solidFill>
                <a:schemeClr val="tx2">
                  <a:lumMod val="20000"/>
                  <a:lumOff val="8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47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599"/>
            <a:ext cx="9067800" cy="838201"/>
          </a:xfrm>
        </p:spPr>
        <p:txBody>
          <a:bodyPr/>
          <a:lstStyle/>
          <a:p>
            <a:r>
              <a:rPr lang="en-US" sz="4000" dirty="0" smtClean="0"/>
              <a:t>John’s Timing of the Last  Supper 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24</a:t>
            </a:fld>
            <a:endParaRPr lang="en-US"/>
          </a:p>
        </p:txBody>
      </p:sp>
      <p:sp>
        <p:nvSpPr>
          <p:cNvPr id="7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1143000" y="1034970"/>
            <a:ext cx="7543800" cy="4222830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502920" lvl="0" indent="-457200">
              <a:buClr>
                <a:schemeClr val="accent6">
                  <a:lumMod val="20000"/>
                  <a:lumOff val="80000"/>
                </a:schemeClr>
              </a:buClr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John’s timing of the Last Supper is obviously referring to </a:t>
            </a:r>
            <a:r>
              <a:rPr lang="en-US" sz="2000" b="1" dirty="0" smtClean="0">
                <a:solidFill>
                  <a:schemeClr val="bg1"/>
                </a:solidFill>
              </a:rPr>
              <a:t>the </a:t>
            </a:r>
            <a:r>
              <a:rPr lang="en-US" sz="2000" b="1" dirty="0">
                <a:solidFill>
                  <a:schemeClr val="tx1"/>
                </a:solidFill>
              </a:rPr>
              <a:t>night</a:t>
            </a:r>
            <a:r>
              <a:rPr lang="en-US" sz="2000" b="1" dirty="0">
                <a:solidFill>
                  <a:schemeClr val="bg1"/>
                </a:solidFill>
              </a:rPr>
              <a:t> of Abib 13. 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02920" lvl="0" indent="-457200">
              <a:buClr>
                <a:schemeClr val="accent6">
                  <a:lumMod val="20000"/>
                  <a:lumOff val="80000"/>
                </a:schemeClr>
              </a:buClr>
              <a:buAutoNum type="arabicPeriod"/>
            </a:pPr>
            <a:r>
              <a:rPr lang="en-US" sz="2000" b="1" dirty="0" smtClean="0">
                <a:solidFill>
                  <a:schemeClr val="bg1"/>
                </a:solidFill>
              </a:rPr>
              <a:t>The Synoptic Gospels do not have the same clarity in some areas.  (Matt 26:17; </a:t>
            </a:r>
            <a:r>
              <a:rPr lang="en-US" sz="2000" b="1" dirty="0">
                <a:solidFill>
                  <a:schemeClr val="bg1"/>
                </a:solidFill>
              </a:rPr>
              <a:t>Mark </a:t>
            </a:r>
            <a:r>
              <a:rPr lang="en-US" sz="2000" b="1" dirty="0" smtClean="0">
                <a:solidFill>
                  <a:schemeClr val="bg1"/>
                </a:solidFill>
              </a:rPr>
              <a:t>14:12; </a:t>
            </a:r>
            <a:r>
              <a:rPr lang="en-US" sz="2000" b="1" dirty="0">
                <a:solidFill>
                  <a:schemeClr val="bg1"/>
                </a:solidFill>
              </a:rPr>
              <a:t>Luke </a:t>
            </a:r>
            <a:r>
              <a:rPr lang="en-US" sz="2000" b="1" dirty="0" smtClean="0">
                <a:solidFill>
                  <a:schemeClr val="bg1"/>
                </a:solidFill>
              </a:rPr>
              <a:t>22:7.)</a:t>
            </a:r>
          </a:p>
          <a:p>
            <a:pPr marL="502920" lvl="0" indent="-457200">
              <a:buClr>
                <a:schemeClr val="accent6">
                  <a:lumMod val="20000"/>
                  <a:lumOff val="80000"/>
                </a:schemeClr>
              </a:buClr>
              <a:buAutoNum type="arabicPeriod"/>
            </a:pPr>
            <a:r>
              <a:rPr lang="en-US" sz="2000" b="1" dirty="0" smtClean="0">
                <a:solidFill>
                  <a:schemeClr val="bg1"/>
                </a:solidFill>
              </a:rPr>
              <a:t>John </a:t>
            </a:r>
            <a:r>
              <a:rPr lang="en-US" sz="2000" b="1" dirty="0">
                <a:solidFill>
                  <a:schemeClr val="bg1"/>
                </a:solidFill>
              </a:rPr>
              <a:t>goes on to reiterate several times that these </a:t>
            </a:r>
            <a:r>
              <a:rPr lang="en-US" sz="2000" b="1" dirty="0" smtClean="0">
                <a:solidFill>
                  <a:schemeClr val="bg1"/>
                </a:solidFill>
              </a:rPr>
              <a:t/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events </a:t>
            </a:r>
            <a:r>
              <a:rPr lang="en-US" sz="2000" b="1" dirty="0">
                <a:solidFill>
                  <a:schemeClr val="bg1"/>
                </a:solidFill>
              </a:rPr>
              <a:t>took place </a:t>
            </a:r>
            <a:r>
              <a:rPr lang="en-US" sz="2000" b="1" u="sng" dirty="0">
                <a:solidFill>
                  <a:srgbClr val="FFFF00"/>
                </a:solidFill>
              </a:rPr>
              <a:t>before</a:t>
            </a:r>
            <a:r>
              <a:rPr lang="en-US" sz="2000" b="1" dirty="0">
                <a:solidFill>
                  <a:schemeClr val="bg1"/>
                </a:solidFill>
              </a:rPr>
              <a:t> Passover. 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502920" lvl="0" indent="-457200">
              <a:buClr>
                <a:schemeClr val="accent6">
                  <a:lumMod val="20000"/>
                  <a:lumOff val="80000"/>
                </a:schemeClr>
              </a:buClr>
              <a:buAutoNum type="arabicPeriod"/>
            </a:pPr>
            <a:r>
              <a:rPr lang="en-US" sz="2000" b="1" dirty="0" smtClean="0">
                <a:solidFill>
                  <a:schemeClr val="bg1"/>
                </a:solidFill>
              </a:rPr>
              <a:t>Clearly</a:t>
            </a:r>
            <a:r>
              <a:rPr lang="en-US" sz="2000" b="1" dirty="0">
                <a:solidFill>
                  <a:schemeClr val="bg1"/>
                </a:solidFill>
              </a:rPr>
              <a:t>, the Passover meal</a:t>
            </a:r>
            <a:r>
              <a:rPr lang="en-US" sz="2000" b="1" dirty="0">
                <a:solidFill>
                  <a:srgbClr val="8C4C64"/>
                </a:solidFill>
                <a:effectLst>
                  <a:glow rad="76200">
                    <a:schemeClr val="bg1">
                      <a:lumMod val="85000"/>
                    </a:schemeClr>
                  </a:glow>
                </a:effectLst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>
                  <a:glow rad="76200">
                    <a:schemeClr val="bg1">
                      <a:lumMod val="85000"/>
                    </a:schemeClr>
                  </a:glow>
                </a:effectLst>
              </a:rPr>
              <a:t>traditionally</a:t>
            </a:r>
            <a:r>
              <a:rPr lang="en-US" sz="2000" b="1" dirty="0">
                <a:solidFill>
                  <a:srgbClr val="8C4C64"/>
                </a:solidFill>
                <a:effectLst>
                  <a:glow rad="76200">
                    <a:schemeClr val="bg1">
                      <a:lumMod val="85000"/>
                    </a:schemeClr>
                  </a:glow>
                </a:effectLst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eaten on the evening of Abib </a:t>
            </a:r>
            <a:r>
              <a:rPr lang="en-US" sz="2000" b="1" cap="small" dirty="0">
                <a:solidFill>
                  <a:schemeClr val="bg1"/>
                </a:solidFill>
              </a:rPr>
              <a:t>14</a:t>
            </a:r>
            <a:r>
              <a:rPr lang="en-US" sz="2000" b="1" cap="small" baseline="30000" dirty="0">
                <a:solidFill>
                  <a:schemeClr val="bg1"/>
                </a:solidFill>
              </a:rPr>
              <a:t>th</a:t>
            </a:r>
            <a:r>
              <a:rPr lang="en-US" sz="2000" b="1" baseline="30000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had not yet been observed.  Why?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371600" y="3886200"/>
            <a:ext cx="68580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150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Passover lamb could only be eaten </a:t>
            </a:r>
            <a:r>
              <a:rPr lang="en-US" sz="2400" b="1" u="sng" spc="150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after</a:t>
            </a:r>
            <a:r>
              <a:rPr lang="en-US" sz="2400" b="1" spc="150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the Passover sacrifice is slain, bled, skinned and roasted. 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43000" y="5410200"/>
            <a:ext cx="7537048" cy="1219200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By </a:t>
            </a: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default alone, the Passover meal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could NOT have </a:t>
            </a: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been observed by our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Messiah, His disciples or any other Jews!!</a:t>
            </a: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 rot="5400000">
            <a:off x="-1035452" y="2819400"/>
            <a:ext cx="3276600" cy="533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omic Sans MS" pitchFamily="66" charset="0"/>
              </a:rPr>
              <a:t>REVIEW</a:t>
            </a:r>
            <a:endParaRPr lang="en-US" sz="3200" b="1" dirty="0">
              <a:solidFill>
                <a:schemeClr val="tx2">
                  <a:lumMod val="20000"/>
                  <a:lumOff val="8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28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599"/>
            <a:ext cx="6943846" cy="838201"/>
          </a:xfrm>
        </p:spPr>
        <p:txBody>
          <a:bodyPr/>
          <a:lstStyle/>
          <a:p>
            <a:r>
              <a:rPr lang="en-US" sz="4000" dirty="0" smtClean="0"/>
              <a:t>John 13:21, 26, 27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25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600200" y="5186682"/>
            <a:ext cx="6934200" cy="1290318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These events can only occur on the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Night Season of Abib 13, 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the day before Passover on Abib 14.</a:t>
            </a: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half" idx="4294967295"/>
          </p:nvPr>
        </p:nvSpPr>
        <p:spPr>
          <a:xfrm>
            <a:off x="1447800" y="1143000"/>
            <a:ext cx="7391400" cy="50292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 algn="ctr">
              <a:buNone/>
            </a:pPr>
            <a:r>
              <a:rPr lang="en-US" sz="2400" b="1" u="sng" dirty="0" smtClean="0">
                <a:solidFill>
                  <a:srgbClr val="0070C0"/>
                </a:solidFill>
              </a:rPr>
              <a:t>E</a:t>
            </a:r>
            <a:r>
              <a:rPr lang="en-US" sz="1800" b="1" u="sng" dirty="0" smtClean="0">
                <a:solidFill>
                  <a:srgbClr val="0070C0"/>
                </a:solidFill>
              </a:rPr>
              <a:t>VENTS</a:t>
            </a:r>
            <a:r>
              <a:rPr lang="en-US" sz="2400" b="1" u="sng" dirty="0" smtClean="0">
                <a:solidFill>
                  <a:srgbClr val="0070C0"/>
                </a:solidFill>
              </a:rPr>
              <a:t> </a:t>
            </a:r>
            <a:r>
              <a:rPr lang="en-US" sz="1800" b="1" u="sng" dirty="0" smtClean="0">
                <a:solidFill>
                  <a:srgbClr val="0070C0"/>
                </a:solidFill>
              </a:rPr>
              <a:t>OF</a:t>
            </a:r>
            <a:r>
              <a:rPr lang="en-US" sz="2400" b="1" u="sng" dirty="0" smtClean="0">
                <a:solidFill>
                  <a:srgbClr val="0070C0"/>
                </a:solidFill>
              </a:rPr>
              <a:t> T</a:t>
            </a:r>
            <a:r>
              <a:rPr lang="en-US" sz="1800" b="1" u="sng" dirty="0" smtClean="0">
                <a:solidFill>
                  <a:srgbClr val="0070C0"/>
                </a:solidFill>
              </a:rPr>
              <a:t>HE</a:t>
            </a:r>
            <a:r>
              <a:rPr lang="en-US" sz="2400" b="1" u="sng" dirty="0" smtClean="0">
                <a:solidFill>
                  <a:srgbClr val="0070C0"/>
                </a:solidFill>
              </a:rPr>
              <a:t> L</a:t>
            </a:r>
            <a:r>
              <a:rPr lang="en-US" sz="1800" b="1" u="sng" dirty="0" smtClean="0">
                <a:solidFill>
                  <a:srgbClr val="0070C0"/>
                </a:solidFill>
              </a:rPr>
              <a:t>AST</a:t>
            </a:r>
            <a:r>
              <a:rPr lang="en-US" sz="2400" b="1" u="sng" dirty="0" smtClean="0">
                <a:solidFill>
                  <a:srgbClr val="0070C0"/>
                </a:solidFill>
              </a:rPr>
              <a:t> S</a:t>
            </a:r>
            <a:r>
              <a:rPr lang="en-US" sz="1800" b="1" u="sng" dirty="0" smtClean="0">
                <a:solidFill>
                  <a:srgbClr val="0070C0"/>
                </a:solidFill>
              </a:rPr>
              <a:t>UPPER</a:t>
            </a:r>
            <a:r>
              <a:rPr lang="en-US" sz="2400" b="1" u="sng" dirty="0" smtClean="0">
                <a:solidFill>
                  <a:srgbClr val="0070C0"/>
                </a:solidFill>
              </a:rPr>
              <a:t> F</a:t>
            </a:r>
            <a:r>
              <a:rPr lang="en-US" sz="1800" b="1" u="sng" dirty="0" smtClean="0">
                <a:solidFill>
                  <a:srgbClr val="0070C0"/>
                </a:solidFill>
              </a:rPr>
              <a:t>OLLOW</a:t>
            </a:r>
            <a:endParaRPr lang="en-US" sz="1800" u="sng" dirty="0" smtClean="0"/>
          </a:p>
          <a:p>
            <a:pPr marL="45720" indent="0" algn="ctr">
              <a:buNone/>
            </a:pPr>
            <a:endParaRPr lang="en-US" sz="12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21</a:t>
            </a:r>
            <a:r>
              <a:rPr lang="en-US" dirty="0" smtClean="0">
                <a:solidFill>
                  <a:schemeClr val="tx1"/>
                </a:solidFill>
              </a:rPr>
              <a:t>  When </a:t>
            </a:r>
            <a:r>
              <a:rPr lang="en-US" b="1" dirty="0">
                <a:solidFill>
                  <a:srgbClr val="0070C0"/>
                </a:solidFill>
              </a:rPr>
              <a:t>Yahusha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had thus said, he was troubled in spirit, and testified, and said, </a:t>
            </a:r>
            <a:r>
              <a:rPr lang="en-US" dirty="0">
                <a:solidFill>
                  <a:srgbClr val="C00000"/>
                </a:solidFill>
              </a:rPr>
              <a:t>Verily, verily, I say unto you, that one of you</a:t>
            </a:r>
            <a:r>
              <a:rPr lang="en-US" dirty="0">
                <a:solidFill>
                  <a:schemeClr val="tx1"/>
                </a:solidFill>
              </a:rPr>
              <a:t> [</a:t>
            </a:r>
            <a:r>
              <a:rPr lang="en-US" b="1" dirty="0">
                <a:solidFill>
                  <a:schemeClr val="tx1"/>
                </a:solidFill>
              </a:rPr>
              <a:t>Judas</a:t>
            </a:r>
            <a:r>
              <a:rPr lang="en-US" dirty="0">
                <a:solidFill>
                  <a:schemeClr val="tx1"/>
                </a:solidFill>
              </a:rPr>
              <a:t>] </a:t>
            </a:r>
            <a:r>
              <a:rPr lang="en-US" dirty="0">
                <a:solidFill>
                  <a:srgbClr val="C00000"/>
                </a:solidFill>
              </a:rPr>
              <a:t>shall betray me.</a:t>
            </a:r>
          </a:p>
          <a:p>
            <a:pPr marL="4572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26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Yahusha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answered, </a:t>
            </a:r>
            <a:r>
              <a:rPr lang="en-US" dirty="0">
                <a:solidFill>
                  <a:srgbClr val="C00000"/>
                </a:solidFill>
              </a:rPr>
              <a:t>He it is, to </a:t>
            </a:r>
            <a:r>
              <a:rPr lang="en-US" dirty="0">
                <a:solidFill>
                  <a:srgbClr val="FF0000"/>
                </a:solidFill>
              </a:rPr>
              <a:t>whom </a:t>
            </a:r>
            <a:r>
              <a:rPr lang="en-US" b="1" dirty="0">
                <a:solidFill>
                  <a:srgbClr val="FF0000"/>
                </a:solidFill>
              </a:rPr>
              <a:t>I shall give a sop, when I have dipped it</a:t>
            </a:r>
            <a:r>
              <a:rPr lang="en-US" dirty="0">
                <a:solidFill>
                  <a:srgbClr val="FF0000"/>
                </a:solidFill>
              </a:rPr>
              <a:t>.</a:t>
            </a:r>
            <a:r>
              <a:rPr lang="en-US" dirty="0">
                <a:solidFill>
                  <a:schemeClr val="tx1"/>
                </a:solidFill>
              </a:rPr>
              <a:t> And when he had </a:t>
            </a:r>
            <a:r>
              <a:rPr lang="en-US" b="1" dirty="0">
                <a:solidFill>
                  <a:srgbClr val="FF0000"/>
                </a:solidFill>
              </a:rPr>
              <a:t>dipped the sop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</a:rPr>
              <a:t>he </a:t>
            </a:r>
            <a:r>
              <a:rPr lang="en-US" b="1" dirty="0">
                <a:solidFill>
                  <a:srgbClr val="FF0000"/>
                </a:solidFill>
              </a:rPr>
              <a:t>gave it to Judas Iscariot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</a:rPr>
              <a:t>the son of Simon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r>
              <a:rPr lang="en-US" b="1" dirty="0">
                <a:solidFill>
                  <a:schemeClr val="tx1"/>
                </a:solidFill>
              </a:rPr>
              <a:t>27</a:t>
            </a:r>
            <a:r>
              <a:rPr lang="en-US" dirty="0">
                <a:solidFill>
                  <a:schemeClr val="tx1"/>
                </a:solidFill>
              </a:rPr>
              <a:t>  And after the sop Satan entered into him. Then said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Yahusha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unto him, </a:t>
            </a:r>
            <a:r>
              <a:rPr lang="en-US" b="1" u="sng" dirty="0">
                <a:solidFill>
                  <a:srgbClr val="FF0000"/>
                </a:solidFill>
              </a:rPr>
              <a:t>That thou </a:t>
            </a:r>
            <a:r>
              <a:rPr lang="en-US" b="1" u="sng" dirty="0" err="1">
                <a:solidFill>
                  <a:srgbClr val="FF0000"/>
                </a:solidFill>
              </a:rPr>
              <a:t>doest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u="sng" dirty="0">
                <a:solidFill>
                  <a:srgbClr val="FF0000"/>
                </a:solidFill>
              </a:rPr>
              <a:t>do</a:t>
            </a:r>
            <a:r>
              <a:rPr lang="en-US" b="1" dirty="0">
                <a:solidFill>
                  <a:srgbClr val="FF0000"/>
                </a:solidFill>
              </a:rPr>
              <a:t> q</a:t>
            </a:r>
            <a:r>
              <a:rPr lang="en-US" b="1" u="sng" dirty="0">
                <a:solidFill>
                  <a:srgbClr val="FF0000"/>
                </a:solidFill>
              </a:rPr>
              <a:t>uickl</a:t>
            </a:r>
            <a:r>
              <a:rPr lang="en-US" b="1" dirty="0">
                <a:solidFill>
                  <a:srgbClr val="FF0000"/>
                </a:solidFill>
              </a:rPr>
              <a:t>y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 rot="5400000">
            <a:off x="-914400" y="3200400"/>
            <a:ext cx="3276600" cy="533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omic Sans MS" pitchFamily="66" charset="0"/>
              </a:rPr>
              <a:t>REVIEW</a:t>
            </a:r>
            <a:endParaRPr lang="en-US" sz="3200" b="1" dirty="0">
              <a:solidFill>
                <a:schemeClr val="tx2">
                  <a:lumMod val="20000"/>
                  <a:lumOff val="8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29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838201"/>
          </a:xfrm>
        </p:spPr>
        <p:txBody>
          <a:bodyPr/>
          <a:lstStyle/>
          <a:p>
            <a:r>
              <a:rPr lang="en-US" sz="4000" dirty="0" smtClean="0"/>
              <a:t>John 13: 28-30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26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99032" y="3733800"/>
            <a:ext cx="7287768" cy="1600200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Once Judas left,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57B7FF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gave His last words to the remaining 11 disciples.  Chapters 14-17 include approximately 3000 words not recorded by the Synoptic Gospels. </a:t>
            </a: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half" idx="4294967295"/>
          </p:nvPr>
        </p:nvSpPr>
        <p:spPr>
          <a:xfrm>
            <a:off x="1447800" y="838201"/>
            <a:ext cx="7086600" cy="2895600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28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en-US" dirty="0">
                <a:solidFill>
                  <a:schemeClr val="tx1"/>
                </a:solidFill>
              </a:rPr>
              <a:t>Now </a:t>
            </a:r>
            <a:r>
              <a:rPr lang="en-US" b="1" u="sng" dirty="0">
                <a:solidFill>
                  <a:srgbClr val="FF0000"/>
                </a:solidFill>
              </a:rPr>
              <a:t>no man at the table knew</a:t>
            </a:r>
            <a:r>
              <a:rPr lang="en-US" dirty="0">
                <a:solidFill>
                  <a:schemeClr val="tx1"/>
                </a:solidFill>
              </a:rPr>
              <a:t> for what intent he </a:t>
            </a:r>
            <a:r>
              <a:rPr lang="en-US" dirty="0" err="1">
                <a:solidFill>
                  <a:schemeClr val="tx1"/>
                </a:solidFill>
              </a:rPr>
              <a:t>spake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this </a:t>
            </a:r>
            <a:r>
              <a:rPr lang="en-US" dirty="0">
                <a:solidFill>
                  <a:schemeClr val="tx1"/>
                </a:solidFill>
              </a:rPr>
              <a:t>unto him.</a:t>
            </a:r>
          </a:p>
          <a:p>
            <a:pPr marL="45720" indent="0">
              <a:buNone/>
            </a:pPr>
            <a:r>
              <a:rPr lang="en-US" b="1" dirty="0">
                <a:solidFill>
                  <a:schemeClr val="tx1"/>
                </a:solidFill>
              </a:rPr>
              <a:t>29</a:t>
            </a:r>
            <a:r>
              <a:rPr lang="en-US" dirty="0">
                <a:solidFill>
                  <a:schemeClr val="tx1"/>
                </a:solidFill>
              </a:rPr>
              <a:t>  For </a:t>
            </a:r>
            <a:r>
              <a:rPr lang="en-US" b="1" u="sng" dirty="0">
                <a:solidFill>
                  <a:srgbClr val="FF0000"/>
                </a:solidFill>
              </a:rPr>
              <a:t>some of them thou</a:t>
            </a:r>
            <a:r>
              <a:rPr lang="en-US" b="1" dirty="0">
                <a:solidFill>
                  <a:srgbClr val="FF0000"/>
                </a:solidFill>
              </a:rPr>
              <a:t>g</a:t>
            </a:r>
            <a:r>
              <a:rPr lang="en-US" b="1" u="sng" dirty="0">
                <a:solidFill>
                  <a:srgbClr val="FF0000"/>
                </a:solidFill>
              </a:rPr>
              <a:t>ht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</a:rPr>
              <a:t>because Judas had the bag, that </a:t>
            </a:r>
            <a:r>
              <a:rPr lang="en-US" b="1" u="sng" dirty="0" smtClean="0">
                <a:solidFill>
                  <a:srgbClr val="0070C0"/>
                </a:solidFill>
              </a:rPr>
              <a:t>Yahusha </a:t>
            </a:r>
            <a:r>
              <a:rPr lang="en-US" b="1" u="sng" dirty="0">
                <a:solidFill>
                  <a:srgbClr val="0070C0"/>
                </a:solidFill>
              </a:rPr>
              <a:t>had said unto him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b="1" u="sng" dirty="0">
                <a:solidFill>
                  <a:srgbClr val="FF0000"/>
                </a:solidFill>
              </a:rPr>
              <a:t>Bu</a:t>
            </a:r>
            <a:r>
              <a:rPr lang="en-US" b="1" dirty="0">
                <a:solidFill>
                  <a:srgbClr val="FF0000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those </a:t>
            </a:r>
            <a:r>
              <a:rPr lang="en-US" b="1" u="sng" dirty="0">
                <a:solidFill>
                  <a:srgbClr val="FF0000"/>
                </a:solidFill>
              </a:rPr>
              <a:t>thin</a:t>
            </a:r>
            <a:r>
              <a:rPr lang="en-US" b="1" dirty="0">
                <a:solidFill>
                  <a:srgbClr val="FF0000"/>
                </a:solidFill>
              </a:rPr>
              <a:t>g</a:t>
            </a:r>
            <a:r>
              <a:rPr lang="en-US" b="1" u="sng" dirty="0">
                <a:solidFill>
                  <a:srgbClr val="FF0000"/>
                </a:solidFill>
              </a:rPr>
              <a:t>s that we have need </a:t>
            </a:r>
            <a:r>
              <a:rPr lang="en-US" b="1" u="sng" dirty="0" smtClean="0">
                <a:solidFill>
                  <a:srgbClr val="FF0000"/>
                </a:solidFill>
              </a:rPr>
              <a:t>of </a:t>
            </a:r>
            <a:r>
              <a:rPr lang="en-US" b="1" u="sng" dirty="0">
                <a:solidFill>
                  <a:srgbClr val="FF0000"/>
                </a:solidFill>
              </a:rPr>
              <a:t>a</a:t>
            </a:r>
            <a:r>
              <a:rPr lang="en-US" b="1" dirty="0">
                <a:solidFill>
                  <a:srgbClr val="FF0000"/>
                </a:solidFill>
              </a:rPr>
              <a:t>g</a:t>
            </a:r>
            <a:r>
              <a:rPr lang="en-US" b="1" u="sng" dirty="0">
                <a:solidFill>
                  <a:srgbClr val="FF0000"/>
                </a:solidFill>
              </a:rPr>
              <a:t>ainst the feast</a:t>
            </a:r>
            <a:r>
              <a:rPr lang="en-US" dirty="0">
                <a:solidFill>
                  <a:srgbClr val="FF0000"/>
                </a:solidFill>
              </a:rPr>
              <a:t>;</a:t>
            </a:r>
            <a:r>
              <a:rPr lang="en-US" dirty="0">
                <a:solidFill>
                  <a:schemeClr val="tx1"/>
                </a:solidFill>
              </a:rPr>
              <a:t> or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</a:rPr>
              <a:t>that he should give something to the poor.</a:t>
            </a:r>
          </a:p>
          <a:p>
            <a:pPr marL="45720" indent="0">
              <a:buNone/>
            </a:pPr>
            <a:r>
              <a:rPr lang="en-US" b="1" dirty="0">
                <a:solidFill>
                  <a:schemeClr val="tx1"/>
                </a:solidFill>
              </a:rPr>
              <a:t>30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 then having received the sop went immediately out: and </a:t>
            </a:r>
            <a:r>
              <a:rPr lang="en-US" sz="3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was </a:t>
            </a:r>
            <a:r>
              <a:rPr lang="en-US" sz="3000" b="1" u="sng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ni</a:t>
            </a:r>
            <a:r>
              <a:rPr lang="en-US" sz="3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</a:t>
            </a:r>
            <a:r>
              <a:rPr lang="en-US" sz="3000" b="1" u="sng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ht</a:t>
            </a:r>
            <a:r>
              <a:rPr lang="en-US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 rot="5400000">
            <a:off x="-578252" y="2019300"/>
            <a:ext cx="2895600" cy="533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omic Sans MS" pitchFamily="66" charset="0"/>
              </a:rPr>
              <a:t>R</a:t>
            </a:r>
            <a:r>
              <a:rPr lang="en-US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omic Sans MS" pitchFamily="66" charset="0"/>
              </a:rPr>
              <a:t>EVIE</a:t>
            </a:r>
            <a:r>
              <a:rPr lang="en-US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omic Sans MS" pitchFamily="66" charset="0"/>
              </a:rPr>
              <a:t>W</a:t>
            </a:r>
            <a:endParaRPr lang="en-US" sz="3200" b="1" dirty="0">
              <a:solidFill>
                <a:schemeClr val="tx2">
                  <a:lumMod val="20000"/>
                  <a:lumOff val="8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99032" y="5486400"/>
            <a:ext cx="728776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8C4C6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Verse 29:  </a:t>
            </a:r>
            <a:r>
              <a:rPr lang="en-US" dirty="0" smtClean="0"/>
              <a:t>Did you catch the calendar lingo?  </a:t>
            </a:r>
            <a:br>
              <a:rPr lang="en-US" dirty="0" smtClean="0"/>
            </a:br>
            <a:r>
              <a:rPr lang="en-US" dirty="0" smtClean="0"/>
              <a:t>The disciples </a:t>
            </a:r>
            <a:r>
              <a:rPr lang="en-US" b="1" u="sng" dirty="0" smtClean="0"/>
              <a:t>thou</a:t>
            </a:r>
            <a:r>
              <a:rPr lang="en-US" b="1" dirty="0" smtClean="0"/>
              <a:t>g</a:t>
            </a:r>
            <a:r>
              <a:rPr lang="en-US" b="1" u="sng" dirty="0" smtClean="0"/>
              <a:t>ht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dirty="0" smtClean="0"/>
              <a:t> said: </a:t>
            </a:r>
            <a:r>
              <a:rPr lang="en-US" b="1" dirty="0" smtClean="0">
                <a:solidFill>
                  <a:srgbClr val="C00000"/>
                </a:solidFill>
              </a:rPr>
              <a:t>“Buy those things …”</a:t>
            </a: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smtClean="0"/>
              <a:t>This is obviously NOT the night of the 14</a:t>
            </a:r>
            <a:r>
              <a:rPr lang="en-US" baseline="30000" dirty="0" smtClean="0"/>
              <a:t>th</a:t>
            </a:r>
            <a:r>
              <a:rPr lang="en-US" dirty="0" smtClean="0"/>
              <a:t>, as He is still with them.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0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543800" cy="838201"/>
          </a:xfrm>
        </p:spPr>
        <p:txBody>
          <a:bodyPr/>
          <a:lstStyle/>
          <a:p>
            <a:r>
              <a:rPr lang="en-US" sz="4000" dirty="0" smtClean="0"/>
              <a:t>John Has Many Extra Details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27</a:t>
            </a:fld>
            <a:endParaRPr lang="en-US"/>
          </a:p>
        </p:txBody>
      </p:sp>
      <p:sp>
        <p:nvSpPr>
          <p:cNvPr id="8" name="Content Placeholder 6"/>
          <p:cNvSpPr>
            <a:spLocks noGrp="1"/>
          </p:cNvSpPr>
          <p:nvPr>
            <p:ph sz="half" idx="4294967295"/>
          </p:nvPr>
        </p:nvSpPr>
        <p:spPr>
          <a:xfrm>
            <a:off x="1219200" y="1016643"/>
            <a:ext cx="7620000" cy="5231757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/>
              <a:t>C</a:t>
            </a:r>
            <a:r>
              <a:rPr lang="en-US" b="1" dirty="0" smtClean="0"/>
              <a:t>hapters 14-17:  John is the </a:t>
            </a:r>
            <a:r>
              <a:rPr lang="en-US" b="1" u="sng" dirty="0"/>
              <a:t>onl</a:t>
            </a:r>
            <a:r>
              <a:rPr lang="en-US" b="1" dirty="0"/>
              <a:t>y G</a:t>
            </a:r>
            <a:r>
              <a:rPr lang="en-US" b="1" dirty="0" smtClean="0"/>
              <a:t>ospel writer that records </a:t>
            </a:r>
            <a:r>
              <a:rPr lang="en-US" b="1" dirty="0"/>
              <a:t>many </a:t>
            </a:r>
            <a:r>
              <a:rPr lang="en-US" b="1" dirty="0" smtClean="0"/>
              <a:t>additional instructions from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to </a:t>
            </a:r>
            <a:r>
              <a:rPr lang="en-US" b="1" dirty="0"/>
              <a:t>His </a:t>
            </a:r>
            <a:r>
              <a:rPr lang="en-US" b="1" dirty="0" smtClean="0"/>
              <a:t>disciples – from the </a:t>
            </a:r>
            <a:r>
              <a:rPr lang="en-US" b="1" dirty="0"/>
              <a:t>time Judas left the </a:t>
            </a:r>
            <a:r>
              <a:rPr lang="en-US" b="1" dirty="0" smtClean="0"/>
              <a:t>group until they went to the Garden of Gethsemane.</a:t>
            </a:r>
          </a:p>
          <a:p>
            <a:pPr marL="45720" indent="0">
              <a:buNone/>
            </a:pPr>
            <a:endParaRPr lang="en-US" sz="11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The details include: </a:t>
            </a:r>
          </a:p>
          <a:p>
            <a:pPr marL="502920" indent="-457200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Revealing of His Father; Promise of the Helper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Ch</a:t>
            </a:r>
            <a:r>
              <a:rPr lang="en-US" dirty="0" smtClean="0">
                <a:solidFill>
                  <a:schemeClr val="tx1"/>
                </a:solidFill>
              </a:rPr>
              <a:t> 14)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02920" indent="-457200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Lesson on the Vine and the Branches 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Ch</a:t>
            </a:r>
            <a:r>
              <a:rPr lang="en-US" dirty="0" smtClean="0">
                <a:solidFill>
                  <a:schemeClr val="tx1"/>
                </a:solidFill>
              </a:rPr>
              <a:t> 15)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02920" indent="-457200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The Coming Rejection 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Ch</a:t>
            </a:r>
            <a:r>
              <a:rPr lang="en-US" dirty="0" smtClean="0">
                <a:solidFill>
                  <a:schemeClr val="tx1"/>
                </a:solidFill>
              </a:rPr>
              <a:t> 15)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02920" indent="-457200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Work of the </a:t>
            </a:r>
            <a:r>
              <a:rPr lang="en-US" b="1" dirty="0" err="1" smtClean="0">
                <a:solidFill>
                  <a:schemeClr val="tx1"/>
                </a:solidFill>
              </a:rPr>
              <a:t>Ruach</a:t>
            </a:r>
            <a:r>
              <a:rPr lang="en-US" b="1" dirty="0" smtClean="0">
                <a:solidFill>
                  <a:schemeClr val="tx1"/>
                </a:solidFill>
              </a:rPr>
              <a:t> [Holy Spirit] 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Ch</a:t>
            </a:r>
            <a:r>
              <a:rPr lang="en-US" dirty="0" smtClean="0">
                <a:solidFill>
                  <a:schemeClr val="tx1"/>
                </a:solidFill>
              </a:rPr>
              <a:t> 16)</a:t>
            </a:r>
          </a:p>
          <a:p>
            <a:pPr marL="502920" indent="-457200"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Yahusha’s</a:t>
            </a:r>
            <a:r>
              <a:rPr lang="en-US" b="1" dirty="0" smtClean="0">
                <a:solidFill>
                  <a:schemeClr val="tx1"/>
                </a:solidFill>
              </a:rPr>
              <a:t> Prayer for Himself and Others</a:t>
            </a:r>
            <a:r>
              <a:rPr lang="en-US" dirty="0" smtClean="0">
                <a:solidFill>
                  <a:schemeClr val="tx1"/>
                </a:solidFill>
              </a:rPr>
              <a:t>  (</a:t>
            </a:r>
            <a:r>
              <a:rPr lang="en-US" dirty="0" err="1" smtClean="0">
                <a:solidFill>
                  <a:schemeClr val="tx1"/>
                </a:solidFill>
              </a:rPr>
              <a:t>Ch</a:t>
            </a:r>
            <a:r>
              <a:rPr lang="en-US" dirty="0" smtClean="0">
                <a:solidFill>
                  <a:schemeClr val="tx1"/>
                </a:solidFill>
              </a:rPr>
              <a:t> 17)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02920" indent="-457200">
              <a:buAutoNum type="arabicPeriod"/>
            </a:pPr>
            <a:endParaRPr lang="en-US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43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067800" cy="838201"/>
          </a:xfrm>
        </p:spPr>
        <p:txBody>
          <a:bodyPr/>
          <a:lstStyle/>
          <a:p>
            <a:r>
              <a:rPr lang="en-US" sz="4000" dirty="0" smtClean="0"/>
              <a:t>John’s Other </a:t>
            </a:r>
            <a:r>
              <a:rPr lang="en-US" sz="4000" u="sng" dirty="0" smtClean="0"/>
              <a:t>Important</a:t>
            </a:r>
            <a:r>
              <a:rPr lang="en-US" sz="4000" dirty="0" smtClean="0"/>
              <a:t> Details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15200" y="6477000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228600" y="6019800"/>
            <a:ext cx="8696446" cy="533400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45720" lvl="0" indent="0" algn="ctr">
              <a:buClr>
                <a:schemeClr val="accent6">
                  <a:lumMod val="20000"/>
                  <a:lumOff val="80000"/>
                </a:schemeClr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Notice:  No one had eaten the Passover meal yet!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79662" y="990600"/>
            <a:ext cx="7602338" cy="914399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Let’s consider 3 examples of details in John’s Gospel not found in the Synoptic Gospels:</a:t>
            </a: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half" idx="4294967295"/>
          </p:nvPr>
        </p:nvSpPr>
        <p:spPr>
          <a:xfrm>
            <a:off x="977150" y="1984672"/>
            <a:ext cx="7620000" cy="423164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/>
              <a:t>JOHN 18:28</a:t>
            </a:r>
            <a:r>
              <a:rPr lang="en-US" dirty="0"/>
              <a:t> </a:t>
            </a:r>
          </a:p>
          <a:p>
            <a:pPr marL="45720" indent="0">
              <a:buNone/>
            </a:pPr>
            <a:r>
              <a:rPr lang="en-US" dirty="0"/>
              <a:t>Then they led </a:t>
            </a:r>
            <a:r>
              <a:rPr lang="en-US" b="1" dirty="0">
                <a:solidFill>
                  <a:srgbClr val="0070C0"/>
                </a:solidFill>
              </a:rPr>
              <a:t>Yahusha</a:t>
            </a:r>
            <a:r>
              <a:rPr lang="en-US" dirty="0" smtClean="0"/>
              <a:t> </a:t>
            </a:r>
            <a:r>
              <a:rPr lang="en-US" dirty="0"/>
              <a:t>from Caiaphas to the </a:t>
            </a:r>
            <a:r>
              <a:rPr lang="en-US" dirty="0" err="1"/>
              <a:t>Praetorium</a:t>
            </a:r>
            <a:r>
              <a:rPr lang="en-US" dirty="0"/>
              <a:t>, and it was </a:t>
            </a:r>
            <a:r>
              <a:rPr lang="en-US" b="1" u="sng" dirty="0">
                <a:solidFill>
                  <a:srgbClr val="0070C0"/>
                </a:solidFill>
              </a:rPr>
              <a:t>earl</a:t>
            </a:r>
            <a:r>
              <a:rPr lang="en-US" b="1" dirty="0">
                <a:solidFill>
                  <a:srgbClr val="0070C0"/>
                </a:solidFill>
              </a:rPr>
              <a:t>y</a:t>
            </a:r>
            <a:r>
              <a:rPr lang="en-US" b="1" u="sng" dirty="0">
                <a:solidFill>
                  <a:srgbClr val="0070C0"/>
                </a:solidFill>
              </a:rPr>
              <a:t> mornin</a:t>
            </a:r>
            <a:r>
              <a:rPr lang="en-US" b="1" dirty="0">
                <a:solidFill>
                  <a:srgbClr val="0070C0"/>
                </a:solidFill>
              </a:rPr>
              <a:t>g</a:t>
            </a:r>
            <a:r>
              <a:rPr lang="en-US" dirty="0">
                <a:solidFill>
                  <a:srgbClr val="0070C0"/>
                </a:solidFill>
              </a:rPr>
              <a:t>. </a:t>
            </a:r>
            <a:r>
              <a:rPr lang="en-US" dirty="0"/>
              <a:t> But they themselves did not go into the </a:t>
            </a:r>
            <a:r>
              <a:rPr lang="en-US" dirty="0" err="1"/>
              <a:t>Praetorium</a:t>
            </a:r>
            <a:r>
              <a:rPr lang="en-US" dirty="0"/>
              <a:t>, </a:t>
            </a:r>
            <a:r>
              <a:rPr lang="en-U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lest the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</a:t>
            </a:r>
            <a:r>
              <a:rPr lang="en-U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should be defiled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en-US" dirty="0"/>
              <a:t>but </a:t>
            </a:r>
            <a:r>
              <a:rPr lang="en-US" b="1" dirty="0">
                <a:solidFill>
                  <a:srgbClr val="0070C0"/>
                </a:solidFill>
              </a:rPr>
              <a:t>that they might eat the Passover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sz="3200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This </a:t>
            </a:r>
            <a:r>
              <a:rPr lang="en-US" b="1" u="sng" dirty="0">
                <a:solidFill>
                  <a:srgbClr val="0070C0"/>
                </a:solidFill>
              </a:rPr>
              <a:t>earl</a:t>
            </a:r>
            <a:r>
              <a:rPr lang="en-US" b="1" dirty="0">
                <a:solidFill>
                  <a:srgbClr val="0070C0"/>
                </a:solidFill>
              </a:rPr>
              <a:t>y</a:t>
            </a:r>
            <a:r>
              <a:rPr lang="en-US" b="1" u="sng" dirty="0">
                <a:solidFill>
                  <a:srgbClr val="0070C0"/>
                </a:solidFill>
              </a:rPr>
              <a:t> mornin</a:t>
            </a:r>
            <a:r>
              <a:rPr lang="en-US" b="1" dirty="0">
                <a:solidFill>
                  <a:srgbClr val="0070C0"/>
                </a:solidFill>
              </a:rPr>
              <a:t>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is in the context of the Passover Day.  John </a:t>
            </a:r>
            <a:r>
              <a:rPr lang="en-US" dirty="0" smtClean="0"/>
              <a:t>records all the </a:t>
            </a:r>
            <a:r>
              <a:rPr lang="en-US" dirty="0"/>
              <a:t>passion events with Roman </a:t>
            </a:r>
            <a:r>
              <a:rPr lang="en-US" dirty="0" smtClean="0"/>
              <a:t>Reckoning of time </a:t>
            </a:r>
            <a:r>
              <a:rPr lang="en-US" dirty="0"/>
              <a:t>– </a:t>
            </a:r>
            <a:r>
              <a:rPr lang="en-US" dirty="0" smtClean="0"/>
              <a:t>and the </a:t>
            </a:r>
            <a:r>
              <a:rPr lang="en-US" dirty="0"/>
              <a:t>day beginning at midnight.  Therefore, the “early morning” is correct for both “</a:t>
            </a:r>
            <a:r>
              <a:rPr lang="en-US" dirty="0" smtClean="0"/>
              <a:t>Dawn/sunset </a:t>
            </a:r>
            <a:r>
              <a:rPr lang="en-US" dirty="0"/>
              <a:t>day-start” and Roman Reckoning </a:t>
            </a:r>
            <a:r>
              <a:rPr lang="en-US" dirty="0" smtClean="0"/>
              <a:t>timing.) </a:t>
            </a: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400" y="2133600"/>
            <a:ext cx="9957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#1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5096435" y="3592933"/>
            <a:ext cx="3895165" cy="762000"/>
          </a:xfrm>
          <a:prstGeom prst="wedgeRoundRectCallout">
            <a:avLst>
              <a:gd name="adj1" fmla="val -55454"/>
              <a:gd name="adj2" fmla="val -34797"/>
              <a:gd name="adj3" fmla="val 16667"/>
            </a:avLst>
          </a:prstGeom>
          <a:solidFill>
            <a:schemeClr val="accent2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u="sng" dirty="0" smtClean="0">
                <a:ln>
                  <a:solidFill>
                    <a:srgbClr val="0000FF"/>
                  </a:solidFill>
                </a:ln>
                <a:latin typeface="Comic Sans MS" pitchFamily="66" charset="0"/>
              </a:rPr>
              <a:t>Started 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that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latin typeface="Comic Sans MS" pitchFamily="66" charset="0"/>
              </a:rPr>
              <a:t> 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evenin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g,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latin typeface="Comic Sans MS" pitchFamily="66" charset="0"/>
              </a:rPr>
              <a:t/>
            </a:r>
            <a:br>
              <a:rPr lang="en-CA" sz="2400" b="1" dirty="0" smtClean="0">
                <a:ln>
                  <a:solidFill>
                    <a:srgbClr val="0000FF"/>
                  </a:solidFill>
                </a:ln>
                <a:latin typeface="Comic Sans MS" pitchFamily="66" charset="0"/>
              </a:rPr>
            </a:br>
            <a:r>
              <a:rPr lang="en-CA" sz="2400" b="1" dirty="0" smtClean="0">
                <a:ln>
                  <a:solidFill>
                    <a:srgbClr val="0000FF"/>
                  </a:solidFill>
                </a:ln>
                <a:latin typeface="Comic Sans MS" pitchFamily="66" charset="0"/>
              </a:rPr>
              <a:t>on their Lunar Calendar!</a:t>
            </a:r>
            <a:endParaRPr lang="en-CA" sz="2400" b="1" dirty="0">
              <a:ln>
                <a:solidFill>
                  <a:srgbClr val="0000FF"/>
                </a:solidFill>
              </a:ln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47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067800" cy="838201"/>
          </a:xfrm>
        </p:spPr>
        <p:txBody>
          <a:bodyPr/>
          <a:lstStyle/>
          <a:p>
            <a:r>
              <a:rPr lang="en-US" sz="4000" dirty="0" smtClean="0"/>
              <a:t>John’s Other </a:t>
            </a:r>
            <a:r>
              <a:rPr lang="en-US" sz="4000" u="sng" dirty="0" smtClean="0"/>
              <a:t>Important</a:t>
            </a:r>
            <a:r>
              <a:rPr lang="en-US" sz="4000" dirty="0" smtClean="0"/>
              <a:t> Details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29</a:t>
            </a:fld>
            <a:endParaRPr lang="en-US"/>
          </a:p>
        </p:txBody>
      </p:sp>
      <p:sp>
        <p:nvSpPr>
          <p:cNvPr id="8" name="Content Placeholder 6"/>
          <p:cNvSpPr>
            <a:spLocks noGrp="1"/>
          </p:cNvSpPr>
          <p:nvPr>
            <p:ph sz="half" idx="4294967295"/>
          </p:nvPr>
        </p:nvSpPr>
        <p:spPr>
          <a:xfrm>
            <a:off x="1524000" y="914400"/>
            <a:ext cx="7391400" cy="4267200"/>
          </a:xfrm>
          <a:prstGeom prst="rect">
            <a:avLst/>
          </a:prstGeom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 smtClean="0"/>
              <a:t>JOHN </a:t>
            </a:r>
            <a:r>
              <a:rPr lang="en-US" b="1" dirty="0"/>
              <a:t>19:14</a:t>
            </a:r>
            <a:r>
              <a:rPr lang="en-US" dirty="0"/>
              <a:t> </a:t>
            </a:r>
          </a:p>
          <a:p>
            <a:pPr marL="45720" indent="0">
              <a:buNone/>
            </a:pPr>
            <a:r>
              <a:rPr lang="en-US" dirty="0">
                <a:solidFill>
                  <a:srgbClr val="0070C0"/>
                </a:solidFill>
              </a:rPr>
              <a:t>Now </a:t>
            </a:r>
            <a:r>
              <a:rPr lang="en-US" b="1" dirty="0">
                <a:solidFill>
                  <a:srgbClr val="0070C0"/>
                </a:solidFill>
              </a:rPr>
              <a:t>it was </a:t>
            </a:r>
            <a:r>
              <a:rPr lang="en-US" b="1" u="sng" dirty="0">
                <a:solidFill>
                  <a:srgbClr val="0070C0"/>
                </a:solidFill>
              </a:rPr>
              <a:t>the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u="sng" dirty="0">
                <a:solidFill>
                  <a:srgbClr val="0070C0"/>
                </a:solidFill>
              </a:rPr>
              <a:t>Pre</a:t>
            </a:r>
            <a:r>
              <a:rPr lang="en-US" b="1" dirty="0">
                <a:solidFill>
                  <a:srgbClr val="0070C0"/>
                </a:solidFill>
              </a:rPr>
              <a:t>p</a:t>
            </a:r>
            <a:r>
              <a:rPr lang="en-US" b="1" u="sng" dirty="0">
                <a:solidFill>
                  <a:srgbClr val="0070C0"/>
                </a:solidFill>
              </a:rPr>
              <a:t>aration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u="sng" dirty="0" smtClean="0">
                <a:solidFill>
                  <a:srgbClr val="0070C0"/>
                </a:solidFill>
              </a:rPr>
              <a:t>of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u="sng" dirty="0">
                <a:solidFill>
                  <a:srgbClr val="0070C0"/>
                </a:solidFill>
              </a:rPr>
              <a:t>the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u="sng" dirty="0">
                <a:solidFill>
                  <a:srgbClr val="0070C0"/>
                </a:solidFill>
              </a:rPr>
              <a:t>Passover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sz="1600" dirty="0"/>
              <a:t>[</a:t>
            </a:r>
            <a:r>
              <a:rPr lang="en-US" sz="1600" dirty="0">
                <a:solidFill>
                  <a:srgbClr val="C00000"/>
                </a:solidFill>
              </a:rPr>
              <a:t>the </a:t>
            </a:r>
            <a:r>
              <a:rPr lang="en-US" sz="1600" cap="small" dirty="0" smtClean="0">
                <a:solidFill>
                  <a:srgbClr val="C00000"/>
                </a:solidFill>
              </a:rPr>
              <a:t>14</a:t>
            </a:r>
            <a:r>
              <a:rPr lang="en-US" sz="1600" cap="small" baseline="30000" dirty="0" smtClean="0">
                <a:solidFill>
                  <a:srgbClr val="C00000"/>
                </a:solidFill>
              </a:rPr>
              <a:t>th </a:t>
            </a:r>
            <a:r>
              <a:rPr lang="en-US" sz="1600" dirty="0" smtClean="0">
                <a:solidFill>
                  <a:srgbClr val="C00000"/>
                </a:solidFill>
              </a:rPr>
              <a:t>Roman time</a:t>
            </a:r>
            <a:r>
              <a:rPr lang="en-US" sz="1600" dirty="0" smtClean="0"/>
              <a:t>], </a:t>
            </a:r>
            <a:r>
              <a:rPr lang="en-US" dirty="0"/>
              <a:t>and </a:t>
            </a:r>
            <a:r>
              <a:rPr lang="en-US" u="heavy" dirty="0">
                <a:solidFill>
                  <a:srgbClr val="0070C0"/>
                </a:solidFill>
              </a:rPr>
              <a:t>about the sixth hour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sz="1700" dirty="0"/>
              <a:t>[Roman Reckoning of time from </a:t>
            </a:r>
            <a:r>
              <a:rPr lang="en-US" sz="1700" dirty="0" smtClean="0"/>
              <a:t>midnight is </a:t>
            </a:r>
            <a:r>
              <a:rPr lang="en-US" sz="1700" dirty="0"/>
              <a:t>6 AM].</a:t>
            </a:r>
            <a:r>
              <a:rPr lang="en-US" dirty="0"/>
              <a:t> 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he </a:t>
            </a:r>
            <a:r>
              <a:rPr lang="en-US" sz="1700" dirty="0"/>
              <a:t>[Pilate] </a:t>
            </a:r>
            <a:r>
              <a:rPr lang="en-US" dirty="0"/>
              <a:t>said to the Jews, "Behold your King</a:t>
            </a:r>
            <a:r>
              <a:rPr lang="en-US" dirty="0" smtClean="0"/>
              <a:t>!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7030A0"/>
                </a:solidFill>
              </a:rPr>
              <a:t>(The Synoptic Gospels count the “the sixth hour” from “dawn” day-start. 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(See:  Matt 27:45; Mark 15:33 and Luke 23:44.)  </a:t>
            </a:r>
            <a:r>
              <a:rPr lang="en-US" dirty="0" smtClean="0">
                <a:solidFill>
                  <a:srgbClr val="7030A0"/>
                </a:solidFill>
              </a:rPr>
              <a:t>The 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6</a:t>
            </a:r>
            <a:r>
              <a:rPr lang="en-US" baseline="30000" dirty="0" smtClean="0">
                <a:solidFill>
                  <a:srgbClr val="7030A0"/>
                </a:solidFill>
              </a:rPr>
              <a:t>th</a:t>
            </a:r>
            <a:r>
              <a:rPr lang="en-US" dirty="0" smtClean="0">
                <a:solidFill>
                  <a:srgbClr val="7030A0"/>
                </a:solidFill>
              </a:rPr>
              <a:t> hour ends at the “hour of noon” when the sun was darkened 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till the 9</a:t>
            </a:r>
            <a:r>
              <a:rPr lang="en-US" baseline="30000" dirty="0" smtClean="0">
                <a:solidFill>
                  <a:srgbClr val="7030A0"/>
                </a:solidFill>
              </a:rPr>
              <a:t>th</a:t>
            </a:r>
            <a:r>
              <a:rPr lang="en-US" dirty="0" smtClean="0">
                <a:solidFill>
                  <a:srgbClr val="7030A0"/>
                </a:solidFill>
              </a:rPr>
              <a:t> hour.  The timing of John’s account aligns perfectly.) </a:t>
            </a:r>
            <a:r>
              <a:rPr lang="en-US" b="1" dirty="0">
                <a:solidFill>
                  <a:srgbClr val="7030A0"/>
                </a:solidFill>
              </a:rPr>
              <a:t/>
            </a:r>
            <a:br>
              <a:rPr lang="en-US" b="1" dirty="0">
                <a:solidFill>
                  <a:srgbClr val="7030A0"/>
                </a:solidFill>
              </a:rPr>
            </a:br>
            <a:endParaRPr lang="en-US" sz="1300" dirty="0">
              <a:solidFill>
                <a:srgbClr val="7030A0"/>
              </a:solidFill>
            </a:endParaRPr>
          </a:p>
          <a:p>
            <a:pPr marL="45720" indent="0">
              <a:buNone/>
            </a:pPr>
            <a:r>
              <a:rPr lang="en-US" b="1" dirty="0"/>
              <a:t>JOHN 19:31</a:t>
            </a:r>
            <a:r>
              <a:rPr lang="en-US" dirty="0"/>
              <a:t> </a:t>
            </a:r>
          </a:p>
          <a:p>
            <a:pPr marL="45720" indent="0">
              <a:buNone/>
            </a:pPr>
            <a:r>
              <a:rPr lang="en-US" dirty="0"/>
              <a:t>Therefore, because </a:t>
            </a:r>
            <a:r>
              <a:rPr lang="en-US" b="1" u="sng" dirty="0">
                <a:solidFill>
                  <a:srgbClr val="0070C0"/>
                </a:solidFill>
              </a:rPr>
              <a:t>it was the </a:t>
            </a:r>
            <a:r>
              <a:rPr lang="en-US" b="1" u="sng" dirty="0" smtClean="0">
                <a:solidFill>
                  <a:srgbClr val="0070C0"/>
                </a:solidFill>
              </a:rPr>
              <a:t>Pre</a:t>
            </a:r>
            <a:r>
              <a:rPr lang="en-US" b="1" dirty="0" smtClean="0">
                <a:solidFill>
                  <a:srgbClr val="0070C0"/>
                </a:solidFill>
              </a:rPr>
              <a:t>p</a:t>
            </a:r>
            <a:r>
              <a:rPr lang="en-US" b="1" u="sng" dirty="0" smtClean="0">
                <a:solidFill>
                  <a:srgbClr val="0070C0"/>
                </a:solidFill>
              </a:rPr>
              <a:t>aration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sz="1700" dirty="0"/>
              <a:t>[the </a:t>
            </a:r>
            <a:r>
              <a:rPr lang="en-US" sz="1700" cap="small" dirty="0"/>
              <a:t>14</a:t>
            </a:r>
            <a:r>
              <a:rPr lang="en-US" sz="1700" cap="small" baseline="30000" dirty="0"/>
              <a:t>th</a:t>
            </a:r>
            <a:r>
              <a:rPr lang="en-US" sz="1700" dirty="0"/>
              <a:t>], </a:t>
            </a:r>
            <a:r>
              <a:rPr lang="en-US" dirty="0"/>
              <a:t>that the bodies should not remain on the cross on the </a:t>
            </a:r>
            <a:r>
              <a:rPr lang="en-US" b="1" u="sng" dirty="0">
                <a:solidFill>
                  <a:srgbClr val="0070C0"/>
                </a:solidFill>
              </a:rPr>
              <a:t>Sabbath</a:t>
            </a:r>
            <a:r>
              <a:rPr lang="en-US" b="1" dirty="0"/>
              <a:t> </a:t>
            </a:r>
            <a:r>
              <a:rPr lang="en-US" sz="1700" dirty="0" smtClean="0"/>
              <a:t>[or </a:t>
            </a:r>
            <a:r>
              <a:rPr lang="en-US" sz="1700" dirty="0"/>
              <a:t>the </a:t>
            </a:r>
            <a:r>
              <a:rPr lang="en-US" sz="1700" cap="small" dirty="0"/>
              <a:t>1</a:t>
            </a:r>
            <a:r>
              <a:rPr lang="en-US" sz="1700" cap="small" baseline="30000" dirty="0"/>
              <a:t>st</a:t>
            </a:r>
            <a:r>
              <a:rPr lang="en-US" sz="1700" dirty="0"/>
              <a:t> Unleavened Bread Sabbath] </a:t>
            </a:r>
            <a:r>
              <a:rPr lang="en-US" dirty="0"/>
              <a:t>(for </a:t>
            </a:r>
            <a:r>
              <a:rPr lang="en-US" b="1" dirty="0">
                <a:solidFill>
                  <a:srgbClr val="0070C0"/>
                </a:solidFill>
              </a:rPr>
              <a:t>that Sabbath was a high day</a:t>
            </a:r>
            <a:r>
              <a:rPr lang="en-US" dirty="0"/>
              <a:t>),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Jews </a:t>
            </a:r>
            <a:r>
              <a:rPr lang="en-US" dirty="0"/>
              <a:t>asked Pilate that their legs might be broken, and that they might be taken away. </a:t>
            </a:r>
            <a:r>
              <a:rPr lang="en-US" dirty="0" smtClean="0"/>
              <a:t>  </a:t>
            </a:r>
            <a:r>
              <a:rPr lang="en-US" sz="1600" dirty="0" smtClean="0"/>
              <a:t>NKJV</a:t>
            </a:r>
            <a:r>
              <a:rPr lang="en-US" dirty="0" smtClean="0"/>
              <a:t> </a:t>
            </a: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28214" y="838200"/>
            <a:ext cx="9957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#2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8214" y="3352800"/>
            <a:ext cx="9957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#3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747414" y="4876800"/>
            <a:ext cx="6939386" cy="1600200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Interesting note:  John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is the only Gospel writer </a:t>
            </a:r>
            <a:b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to verify 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the “High Sabbath” is the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1</a:t>
            </a:r>
            <a:r>
              <a:rPr lang="en-US" sz="2000" b="1" spc="50" baseline="30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st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Sabbath of Unleavened Bread. 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There 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is no indication that a “High Sabbath”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must 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include 2 Sabbaths on one day.</a:t>
            </a:r>
          </a:p>
        </p:txBody>
      </p:sp>
    </p:spTree>
    <p:extLst>
      <p:ext uri="{BB962C8B-B14F-4D97-AF65-F5344CB8AC3E}">
        <p14:creationId xmlns:p14="http://schemas.microsoft.com/office/powerpoint/2010/main" val="369313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762001"/>
          </a:xfrm>
        </p:spPr>
        <p:txBody>
          <a:bodyPr/>
          <a:lstStyle/>
          <a:p>
            <a:r>
              <a:rPr lang="en-US" dirty="0" smtClean="0"/>
              <a:t>John Has Clarity With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0" y="764263"/>
            <a:ext cx="5867400" cy="228373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dirty="0"/>
              <a:t>As you can see, John points out repeatedly </a:t>
            </a:r>
            <a:r>
              <a:rPr lang="en-US" dirty="0" smtClean="0"/>
              <a:t>that: (1) </a:t>
            </a:r>
            <a:r>
              <a:rPr lang="en-US" dirty="0"/>
              <a:t>the Last Supper, </a:t>
            </a:r>
            <a:r>
              <a:rPr lang="en-US" dirty="0" smtClean="0"/>
              <a:t>(2) the </a:t>
            </a:r>
            <a:r>
              <a:rPr lang="en-US" dirty="0"/>
              <a:t>betrayal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Judas</a:t>
            </a:r>
            <a:r>
              <a:rPr lang="en-US" dirty="0" smtClean="0"/>
              <a:t>, (3) </a:t>
            </a:r>
            <a:r>
              <a:rPr lang="en-US" b="1" dirty="0">
                <a:solidFill>
                  <a:srgbClr val="0070C0"/>
                </a:solidFill>
              </a:rPr>
              <a:t>Yahusha’s</a:t>
            </a:r>
            <a:r>
              <a:rPr lang="en-US" dirty="0"/>
              <a:t> arrest </a:t>
            </a:r>
            <a:r>
              <a:rPr lang="en-US" dirty="0" smtClean="0"/>
              <a:t>and </a:t>
            </a:r>
            <a:br>
              <a:rPr lang="en-US" dirty="0" smtClean="0"/>
            </a:br>
            <a:r>
              <a:rPr lang="en-US" dirty="0" smtClean="0"/>
              <a:t>(4) </a:t>
            </a:r>
            <a:r>
              <a:rPr lang="en-US" dirty="0"/>
              <a:t>the beginning of His trials occurred </a:t>
            </a:r>
            <a:r>
              <a:rPr lang="en-US" b="1" u="sng" dirty="0" smtClean="0">
                <a:solidFill>
                  <a:srgbClr val="7030A0"/>
                </a:solidFill>
                <a:latin typeface="Footlight MT Light" pitchFamily="18" charset="0"/>
              </a:rPr>
              <a:t>BEFORE</a:t>
            </a:r>
            <a:r>
              <a:rPr lang="en-US" dirty="0" smtClean="0"/>
              <a:t>  the </a:t>
            </a:r>
            <a:r>
              <a:rPr lang="en-US" dirty="0"/>
              <a:t>Passover cycle of Abib 14.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30</a:t>
            </a:fld>
            <a:endParaRPr lang="en-US"/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838200" y="5635107"/>
            <a:ext cx="7467600" cy="994293"/>
          </a:xfrm>
          <a:prstGeom prst="rect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>
                <a:schemeClr val="accent6">
                  <a:lumMod val="20000"/>
                  <a:lumOff val="80000"/>
                </a:schemeClr>
              </a:buClr>
              <a:buNone/>
            </a:pPr>
            <a:r>
              <a:rPr lang="en-US" sz="2800" b="1" dirty="0" smtClean="0">
                <a:ln w="50800"/>
                <a:solidFill>
                  <a:srgbClr val="00B0F0"/>
                </a:solidFill>
              </a:rPr>
              <a:t>Yahuah</a:t>
            </a:r>
            <a:r>
              <a:rPr 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commanded the Israelites to observe this </a:t>
            </a:r>
            <a:r>
              <a:rPr 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High 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Sabbath every </a:t>
            </a:r>
            <a:r>
              <a:rPr 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year.</a:t>
            </a:r>
            <a:endParaRPr lang="en-US" sz="28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>
              <a:buClr>
                <a:schemeClr val="accent6">
                  <a:lumMod val="20000"/>
                  <a:lumOff val="80000"/>
                </a:schemeClr>
              </a:buClr>
              <a:buNone/>
            </a:pPr>
            <a:endParaRPr lang="en-US" sz="18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3074" name="Picture 2" descr="C:\Users\Rae\Desktop\spread the word dough boy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52" y="1012371"/>
            <a:ext cx="2030048" cy="2258786"/>
          </a:xfrm>
          <a:prstGeom prst="rect">
            <a:avLst/>
          </a:prstGeom>
          <a:noFill/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8"/>
          <p:cNvSpPr txBox="1">
            <a:spLocks/>
          </p:cNvSpPr>
          <p:nvPr/>
        </p:nvSpPr>
        <p:spPr>
          <a:xfrm>
            <a:off x="2971800" y="2608870"/>
            <a:ext cx="5181600" cy="1295400"/>
          </a:xfrm>
          <a:prstGeom prst="rect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rmAutofit fontScale="92500"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>
                <a:schemeClr val="accent6">
                  <a:lumMod val="20000"/>
                  <a:lumOff val="80000"/>
                </a:schemeClr>
              </a:buClr>
              <a:buNone/>
            </a:pPr>
            <a:r>
              <a:rPr 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Therefore, the Last Supper </a:t>
            </a:r>
            <a:br>
              <a:rPr 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en-US" sz="2800" b="1" u="sng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also</a:t>
            </a:r>
            <a:r>
              <a:rPr 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occurred on the day </a:t>
            </a:r>
            <a:br>
              <a:rPr 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en-US" sz="3000" b="1" u="sng" dirty="0" smtClean="0">
                <a:ln w="50800"/>
                <a:solidFill>
                  <a:srgbClr val="FFFF00"/>
                </a:solidFill>
                <a:latin typeface="Footlight MT Light" pitchFamily="18" charset="0"/>
              </a:rPr>
              <a:t>BEFORE</a:t>
            </a:r>
            <a:r>
              <a:rPr lang="en-US" sz="28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Passover.</a:t>
            </a:r>
            <a:endParaRPr lang="en-US" sz="28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>
              <a:buClr>
                <a:schemeClr val="accent6">
                  <a:lumMod val="20000"/>
                  <a:lumOff val="80000"/>
                </a:schemeClr>
              </a:buClr>
              <a:buNone/>
            </a:pPr>
            <a:endParaRPr lang="en-US" sz="18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36952" y="3982453"/>
            <a:ext cx="7897448" cy="16563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70C0"/>
                </a:solidFill>
              </a:rPr>
              <a:t>John 19:31 </a:t>
            </a:r>
            <a:r>
              <a:rPr lang="en-US" dirty="0" smtClean="0"/>
              <a:t>shows with certainty the day </a:t>
            </a:r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FF00FF"/>
                </a:solidFill>
                <a:latin typeface="Comic Sans MS" pitchFamily="66" charset="0"/>
              </a:rPr>
              <a:t>following</a:t>
            </a:r>
            <a:r>
              <a:rPr lang="en-US" dirty="0" smtClean="0"/>
              <a:t> the  Passover Preparation </a:t>
            </a:r>
            <a:r>
              <a:rPr lang="en-US" dirty="0"/>
              <a:t>Day </a:t>
            </a:r>
            <a:r>
              <a:rPr lang="en-US" dirty="0" smtClean="0"/>
              <a:t>was </a:t>
            </a:r>
            <a:r>
              <a:rPr lang="en-US" b="1" u="sng" dirty="0" smtClean="0">
                <a:ln>
                  <a:solidFill>
                    <a:srgbClr val="0000FF"/>
                  </a:solidFill>
                </a:ln>
                <a:solidFill>
                  <a:srgbClr val="FF00FF"/>
                </a:solidFill>
                <a:latin typeface="Comic Sans MS" pitchFamily="66" charset="0"/>
              </a:rPr>
              <a:t>the</a:t>
            </a:r>
            <a:r>
              <a:rPr lang="en-US" dirty="0" smtClean="0"/>
              <a:t> </a:t>
            </a:r>
            <a:r>
              <a:rPr lang="en-US" b="1" dirty="0" smtClean="0"/>
              <a:t>annual high Sabbath, the First Day of Unleavened Bread, which fell annually on Abib 15.</a:t>
            </a:r>
            <a:r>
              <a:rPr lang="en-US" sz="2000" dirty="0" smtClean="0"/>
              <a:t>  </a:t>
            </a:r>
            <a:r>
              <a:rPr lang="en-US" sz="2000" dirty="0" smtClean="0">
                <a:solidFill>
                  <a:srgbClr val="C00000"/>
                </a:solidFill>
              </a:rPr>
              <a:t>(</a:t>
            </a:r>
            <a:r>
              <a:rPr lang="en-US" sz="2000" b="1" u="sng" dirty="0" smtClean="0">
                <a:solidFill>
                  <a:srgbClr val="C00000"/>
                </a:solidFill>
              </a:rPr>
              <a:t>Remember</a:t>
            </a:r>
            <a:r>
              <a:rPr lang="en-US" sz="2000" dirty="0" smtClean="0">
                <a:solidFill>
                  <a:srgbClr val="C00000"/>
                </a:solidFill>
              </a:rPr>
              <a:t>:  The definition of a High Sabbath is NOT an annual feast Sabbath falling on the weekly Sabbath!)</a:t>
            </a:r>
            <a:r>
              <a:rPr lang="en-US" dirty="0" smtClean="0"/>
              <a:t> 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034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8382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High Sabbath Observance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990600"/>
            <a:ext cx="8229600" cy="5791200"/>
          </a:xfrm>
        </p:spPr>
        <p:txBody>
          <a:bodyPr>
            <a:normAutofit fontScale="70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lvl="0" indent="0">
              <a:buNone/>
            </a:pPr>
            <a:r>
              <a:rPr lang="en-US" sz="4000" b="1" dirty="0" err="1" smtClean="0">
                <a:solidFill>
                  <a:srgbClr val="0070C0"/>
                </a:solidFill>
              </a:rPr>
              <a:t>Exo</a:t>
            </a:r>
            <a:r>
              <a:rPr lang="en-US" sz="4000" b="1" dirty="0" smtClean="0">
                <a:solidFill>
                  <a:srgbClr val="0070C0"/>
                </a:solidFill>
              </a:rPr>
              <a:t> 12:16-17  </a:t>
            </a:r>
            <a:r>
              <a:rPr lang="en-US" sz="3100" dirty="0" smtClean="0">
                <a:solidFill>
                  <a:srgbClr val="0070C0"/>
                </a:solidFill>
              </a:rPr>
              <a:t>(Book of the Covenant)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rgbClr val="0070C0"/>
                </a:solidFill>
              </a:rPr>
              <a:t>16</a:t>
            </a:r>
            <a:r>
              <a:rPr lang="en-US" sz="3200" dirty="0" smtClean="0"/>
              <a:t>  </a:t>
            </a:r>
            <a:r>
              <a:rPr lang="en-US" sz="3200" b="1" dirty="0" smtClean="0"/>
              <a:t>On </a:t>
            </a:r>
            <a:r>
              <a:rPr lang="en-US" sz="3200" b="1" dirty="0"/>
              <a:t>the first day </a:t>
            </a:r>
            <a:r>
              <a:rPr lang="en-US" sz="2400" dirty="0"/>
              <a:t>[of Unleavened Bread, the </a:t>
            </a:r>
            <a:r>
              <a:rPr lang="en-US" sz="2400" cap="small" dirty="0"/>
              <a:t>15</a:t>
            </a:r>
            <a:r>
              <a:rPr lang="en-US" sz="2400" cap="small" baseline="30000" dirty="0"/>
              <a:t>th</a:t>
            </a:r>
            <a:r>
              <a:rPr lang="en-US" sz="2400" dirty="0"/>
              <a:t> day of the </a:t>
            </a:r>
            <a:r>
              <a:rPr lang="en-US" sz="2400" cap="small" dirty="0"/>
              <a:t>1</a:t>
            </a:r>
            <a:r>
              <a:rPr lang="en-US" sz="2400" cap="small" baseline="30000" dirty="0"/>
              <a:t>st</a:t>
            </a:r>
            <a:r>
              <a:rPr lang="en-US" sz="2400" dirty="0"/>
              <a:t> month]</a:t>
            </a:r>
            <a:r>
              <a:rPr lang="en-US" sz="3200" b="1" dirty="0"/>
              <a:t> there shall be a holy convocation</a:t>
            </a:r>
            <a:r>
              <a:rPr lang="en-US" sz="3200" dirty="0"/>
              <a:t>, 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</a:rPr>
              <a:t>and on the seventh day there shall be a holy convocation for you.  No manner of work shall be done on them; but that which everyone must eat; that only may be prepared by you.  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</a:rPr>
            </a:br>
            <a:endParaRPr lang="en-US" sz="1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en-US" sz="3200" b="1" dirty="0" smtClean="0">
                <a:solidFill>
                  <a:srgbClr val="0070C0"/>
                </a:solidFill>
              </a:rPr>
              <a:t>17 </a:t>
            </a:r>
            <a:r>
              <a:rPr lang="en-US" sz="3200" dirty="0" smtClean="0"/>
              <a:t> 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</a:rPr>
              <a:t>So you shall observe the Feast of Unleavened Bread, for on this same day I will have brought your armies out of the land of Egypt.  Therefore you shall </a:t>
            </a:r>
            <a:r>
              <a:rPr lang="en-US" sz="3200" b="1" dirty="0"/>
              <a:t>observe this day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</a:rPr>
              <a:t>throughout your generations as an everlasting ordinance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 lang="en-US" sz="2900" dirty="0">
              <a:solidFill>
                <a:schemeClr val="accent3">
                  <a:lumMod val="50000"/>
                </a:schemeClr>
              </a:solidFill>
            </a:endParaRPr>
          </a:p>
          <a:p>
            <a:pPr marL="45720" lvl="0" indent="0">
              <a:buNone/>
            </a:pPr>
            <a:endParaRPr lang="en-US" sz="2000" b="1" dirty="0" smtClean="0">
              <a:solidFill>
                <a:srgbClr val="0070C0"/>
              </a:solidFill>
            </a:endParaRPr>
          </a:p>
          <a:p>
            <a:pPr marL="45720" lvl="0" indent="0">
              <a:buNone/>
            </a:pPr>
            <a:r>
              <a:rPr lang="en-US" sz="4000" b="1" dirty="0" smtClean="0">
                <a:solidFill>
                  <a:srgbClr val="4B9600"/>
                </a:solidFill>
              </a:rPr>
              <a:t>Lev 23:6-7  </a:t>
            </a:r>
            <a:r>
              <a:rPr lang="en-US" sz="3200" dirty="0">
                <a:solidFill>
                  <a:srgbClr val="4B9600"/>
                </a:solidFill>
              </a:rPr>
              <a:t>(Book of the </a:t>
            </a:r>
            <a:r>
              <a:rPr lang="en-US" sz="3200" dirty="0" smtClean="0">
                <a:solidFill>
                  <a:srgbClr val="4B9600"/>
                </a:solidFill>
              </a:rPr>
              <a:t>Law)</a:t>
            </a:r>
          </a:p>
          <a:p>
            <a:pPr marL="45720" indent="0">
              <a:buNone/>
            </a:pPr>
            <a:r>
              <a:rPr lang="en-US" sz="3100" b="1" dirty="0" smtClean="0">
                <a:solidFill>
                  <a:srgbClr val="4B9600"/>
                </a:solidFill>
              </a:rPr>
              <a:t>6</a:t>
            </a:r>
            <a:r>
              <a:rPr lang="en-US" sz="3100" b="1" dirty="0" smtClean="0"/>
              <a:t> </a:t>
            </a:r>
            <a:r>
              <a:rPr lang="en-US" sz="3100" dirty="0" smtClean="0"/>
              <a:t> </a:t>
            </a:r>
            <a:r>
              <a:rPr lang="en-US" sz="3100" dirty="0">
                <a:solidFill>
                  <a:schemeClr val="accent3">
                    <a:lumMod val="50000"/>
                  </a:schemeClr>
                </a:solidFill>
              </a:rPr>
              <a:t>And on the </a:t>
            </a:r>
            <a:r>
              <a:rPr lang="en-US" sz="3100" b="1" dirty="0"/>
              <a:t>fifteenth day</a:t>
            </a:r>
            <a:r>
              <a:rPr lang="en-US" sz="3100" dirty="0"/>
              <a:t> </a:t>
            </a:r>
            <a:r>
              <a:rPr lang="en-US" sz="3100" dirty="0">
                <a:solidFill>
                  <a:schemeClr val="accent3">
                    <a:lumMod val="50000"/>
                  </a:schemeClr>
                </a:solidFill>
              </a:rPr>
              <a:t>of the same </a:t>
            </a:r>
            <a:r>
              <a:rPr lang="en-US" sz="3100" b="1" dirty="0"/>
              <a:t>month</a:t>
            </a:r>
            <a:r>
              <a:rPr lang="en-US" sz="3100" dirty="0"/>
              <a:t> [Abib] </a:t>
            </a:r>
            <a:r>
              <a:rPr lang="en-US" sz="3100" dirty="0">
                <a:solidFill>
                  <a:schemeClr val="accent3">
                    <a:lumMod val="50000"/>
                  </a:schemeClr>
                </a:solidFill>
              </a:rPr>
              <a:t>is </a:t>
            </a:r>
            <a:r>
              <a:rPr lang="en-US" sz="31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sz="31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3">
                    <a:lumMod val="50000"/>
                  </a:schemeClr>
                </a:solidFill>
              </a:rPr>
              <a:t>the </a:t>
            </a:r>
            <a:r>
              <a:rPr lang="en-US" sz="3100" dirty="0">
                <a:solidFill>
                  <a:schemeClr val="accent3">
                    <a:lumMod val="50000"/>
                  </a:schemeClr>
                </a:solidFill>
              </a:rPr>
              <a:t>Feast of Unleavened Bread to </a:t>
            </a:r>
            <a:r>
              <a:rPr lang="en-US" sz="3100" b="1" dirty="0" smtClean="0">
                <a:solidFill>
                  <a:srgbClr val="0070C0"/>
                </a:solidFill>
              </a:rPr>
              <a:t>Yahuah</a:t>
            </a:r>
            <a:r>
              <a:rPr lang="en-US" sz="3100" dirty="0" smtClean="0">
                <a:solidFill>
                  <a:srgbClr val="0070C0"/>
                </a:solidFill>
              </a:rPr>
              <a:t>;</a:t>
            </a:r>
            <a:r>
              <a:rPr lang="en-US" sz="3100" dirty="0" smtClean="0"/>
              <a:t> </a:t>
            </a:r>
            <a:r>
              <a:rPr lang="en-US" sz="3100" b="1" dirty="0"/>
              <a:t>seven days 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>you </a:t>
            </a:r>
            <a:r>
              <a:rPr lang="en-US" sz="3100" b="1" dirty="0"/>
              <a:t>must eat unleavened bread</a:t>
            </a:r>
            <a:r>
              <a:rPr lang="en-US" sz="3100" dirty="0"/>
              <a:t>.  </a:t>
            </a:r>
            <a:br>
              <a:rPr lang="en-US" sz="3100" dirty="0"/>
            </a:br>
            <a:r>
              <a:rPr lang="en-US" sz="3100" b="1" dirty="0" smtClean="0">
                <a:solidFill>
                  <a:srgbClr val="4B9600"/>
                </a:solidFill>
              </a:rPr>
              <a:t>7</a:t>
            </a:r>
            <a:r>
              <a:rPr lang="en-US" sz="3100" b="1" dirty="0" smtClean="0"/>
              <a:t> </a:t>
            </a:r>
            <a:r>
              <a:rPr lang="en-US" sz="3100" dirty="0" smtClean="0"/>
              <a:t> </a:t>
            </a:r>
            <a:r>
              <a:rPr lang="en-US" sz="3100" b="1" dirty="0"/>
              <a:t>On the first day you shall have a holy convocation</a:t>
            </a:r>
            <a:r>
              <a:rPr lang="en-US" sz="3100" dirty="0"/>
              <a:t>;</a:t>
            </a:r>
            <a:r>
              <a:rPr lang="en-US" sz="31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1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sz="31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3100" dirty="0" smtClean="0">
                <a:solidFill>
                  <a:schemeClr val="accent3">
                    <a:lumMod val="50000"/>
                  </a:schemeClr>
                </a:solidFill>
              </a:rPr>
              <a:t>you </a:t>
            </a:r>
            <a:r>
              <a:rPr lang="en-US" sz="3100" dirty="0">
                <a:solidFill>
                  <a:schemeClr val="accent3">
                    <a:lumMod val="50000"/>
                  </a:schemeClr>
                </a:solidFill>
              </a:rPr>
              <a:t>shall do no customary work on it</a:t>
            </a:r>
            <a:r>
              <a:rPr lang="en-US" sz="3100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r>
              <a:rPr lang="en-US" sz="2800" dirty="0" smtClean="0"/>
              <a:t> </a:t>
            </a:r>
            <a:r>
              <a:rPr lang="en-US" sz="1900" i="1" dirty="0" smtClean="0"/>
              <a:t>(</a:t>
            </a:r>
            <a:r>
              <a:rPr lang="en-US" sz="1900" i="1" dirty="0"/>
              <a:t>NKJV) </a:t>
            </a:r>
            <a:endParaRPr lang="en-US" sz="1900" i="1" dirty="0">
              <a:solidFill>
                <a:srgbClr val="0070C0"/>
              </a:solidFill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32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981200" y="304800"/>
            <a:ext cx="6934200" cy="1447801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smtClean="0"/>
              <a:t>Let’s Get Back to the </a:t>
            </a:r>
            <a:br>
              <a:rPr lang="en-US" sz="4000" dirty="0" smtClean="0"/>
            </a:br>
            <a:r>
              <a:rPr lang="en-US" sz="4000" dirty="0" smtClean="0"/>
              <a:t>Gospel Comparisons</a:t>
            </a:r>
            <a:endParaRPr lang="en-US" sz="4000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67360" y="1981200"/>
            <a:ext cx="8458200" cy="35146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b="1" dirty="0" smtClean="0"/>
              <a:t>As Noted, in </a:t>
            </a:r>
            <a:r>
              <a:rPr lang="en-US" b="1" dirty="0" smtClean="0">
                <a:solidFill>
                  <a:srgbClr val="0070C0"/>
                </a:solidFill>
              </a:rPr>
              <a:t>John 18:28  &amp; 19:24, </a:t>
            </a:r>
            <a:r>
              <a:rPr lang="en-US" b="1" dirty="0" smtClean="0"/>
              <a:t>he is </a:t>
            </a:r>
            <a:r>
              <a:rPr lang="en-US" b="1" u="sng" dirty="0" smtClean="0"/>
              <a:t>ver</a:t>
            </a:r>
            <a:r>
              <a:rPr lang="en-US" b="1" dirty="0" smtClean="0"/>
              <a:t>y </a:t>
            </a:r>
            <a:r>
              <a:rPr lang="en-US" b="1" u="sng" dirty="0" smtClean="0"/>
              <a:t>s</a:t>
            </a:r>
            <a:r>
              <a:rPr lang="en-US" b="1" dirty="0" smtClean="0"/>
              <a:t>p</a:t>
            </a:r>
            <a:r>
              <a:rPr lang="en-US" b="1" u="sng" dirty="0" smtClean="0"/>
              <a:t>ecific</a:t>
            </a:r>
            <a:r>
              <a:rPr lang="en-US" b="1" dirty="0" smtClean="0"/>
              <a:t> about the Passover Day (of Abib 14) beginning in the morning, </a:t>
            </a:r>
            <a:br>
              <a:rPr lang="en-US" b="1" dirty="0" smtClean="0"/>
            </a:br>
            <a:r>
              <a:rPr lang="en-US" b="1" dirty="0" smtClean="0"/>
              <a:t>not at sunset on Abib 13, </a:t>
            </a:r>
            <a:r>
              <a:rPr lang="en-US" b="1" dirty="0" smtClean="0">
                <a:solidFill>
                  <a:srgbClr val="C00000"/>
                </a:solidFill>
              </a:rPr>
              <a:t>or having the Passover meal begin in the evening of the 14</a:t>
            </a:r>
            <a:r>
              <a:rPr lang="en-US" b="1" baseline="30000" dirty="0" smtClean="0">
                <a:solidFill>
                  <a:srgbClr val="C00000"/>
                </a:solidFill>
              </a:rPr>
              <a:t>th</a:t>
            </a:r>
            <a:r>
              <a:rPr lang="en-US" b="1" dirty="0" smtClean="0">
                <a:solidFill>
                  <a:srgbClr val="C00000"/>
                </a:solidFill>
              </a:rPr>
              <a:t> (which is the 15</a:t>
            </a:r>
            <a:r>
              <a:rPr lang="en-US" b="1" baseline="30000" dirty="0" smtClean="0">
                <a:solidFill>
                  <a:srgbClr val="C00000"/>
                </a:solidFill>
              </a:rPr>
              <a:t>th</a:t>
            </a:r>
            <a:r>
              <a:rPr lang="en-US" b="1" dirty="0" smtClean="0">
                <a:solidFill>
                  <a:srgbClr val="C00000"/>
                </a:solidFill>
              </a:rPr>
              <a:t> on a sunset day).</a:t>
            </a:r>
          </a:p>
          <a:p>
            <a:pPr marL="45720" indent="0">
              <a:buFont typeface="Georgia" pitchFamily="18" charset="0"/>
              <a:buNone/>
            </a:pPr>
            <a:r>
              <a:rPr lang="en-US" dirty="0" smtClean="0"/>
              <a:t>There can be </a:t>
            </a:r>
            <a:r>
              <a:rPr lang="en-US" sz="1800" dirty="0" smtClean="0"/>
              <a:t>(&amp; seems to be) </a:t>
            </a:r>
            <a:r>
              <a:rPr lang="en-US" dirty="0" smtClean="0"/>
              <a:t>a lot of confusion in the writings </a:t>
            </a:r>
            <a:br>
              <a:rPr lang="en-US" dirty="0" smtClean="0"/>
            </a:br>
            <a:r>
              <a:rPr lang="en-US" dirty="0" smtClean="0"/>
              <a:t>of Matthew, Mark and Luke over this same issue. </a:t>
            </a:r>
          </a:p>
          <a:p>
            <a:pPr marL="4572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It’s </a:t>
            </a:r>
            <a:r>
              <a:rPr lang="en-US" b="1" dirty="0">
                <a:solidFill>
                  <a:srgbClr val="C00000"/>
                </a:solidFill>
              </a:rPr>
              <a:t>time to </a:t>
            </a:r>
            <a:r>
              <a:rPr lang="en-US" b="1" u="sng" dirty="0" smtClean="0">
                <a:solidFill>
                  <a:srgbClr val="C00000"/>
                </a:solidFill>
              </a:rPr>
              <a:t>review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the accounts of this event recorded by Matthew, Mark, and Luke in </a:t>
            </a:r>
            <a:r>
              <a:rPr lang="en-US" b="1" dirty="0" smtClean="0">
                <a:solidFill>
                  <a:srgbClr val="C00000"/>
                </a:solidFill>
              </a:rPr>
              <a:t>the Synoptic Gospels </a:t>
            </a:r>
            <a:r>
              <a:rPr lang="en-US" b="1" dirty="0">
                <a:solidFill>
                  <a:srgbClr val="C00000"/>
                </a:solidFill>
              </a:rPr>
              <a:t>and compare them with John's version.</a:t>
            </a:r>
            <a:r>
              <a:rPr lang="en-US" dirty="0">
                <a:solidFill>
                  <a:srgbClr val="C00000"/>
                </a:solidFill>
              </a:rPr>
              <a:t>  </a:t>
            </a:r>
            <a:r>
              <a:rPr lang="en-US" dirty="0" smtClean="0"/>
              <a:t>Please </a:t>
            </a:r>
            <a:r>
              <a:rPr lang="en-US" dirty="0"/>
              <a:t>note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i="1" u="sng" dirty="0" smtClean="0"/>
              <a:t>italicized</a:t>
            </a:r>
            <a:r>
              <a:rPr lang="en-US" dirty="0" smtClean="0"/>
              <a:t> </a:t>
            </a:r>
            <a:r>
              <a:rPr lang="en-US" b="1" i="1" u="sng" dirty="0"/>
              <a:t>words</a:t>
            </a:r>
            <a:r>
              <a:rPr lang="en-US" dirty="0"/>
              <a:t> which were added by the </a:t>
            </a:r>
            <a:r>
              <a:rPr lang="en-US" dirty="0" smtClean="0"/>
              <a:t>translators.</a:t>
            </a:r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5" name="Picture 2" descr="C:\Users\Rae\Desktop\do boy glass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34212"/>
            <a:ext cx="1820170" cy="201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07700" y="5410200"/>
            <a:ext cx="8143240" cy="1216181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All of the Synoptic Gospels are tricky,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making it sound as if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the Passover preparations were carried out on the first Da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FF99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of the ULB Festival.</a:t>
            </a: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78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 txBox="1">
            <a:spLocks/>
          </p:cNvSpPr>
          <p:nvPr/>
        </p:nvSpPr>
        <p:spPr>
          <a:xfrm>
            <a:off x="7239000" y="641667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014052-953B-4273-8F47-BF25327D5B24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14" name="Picture 2" descr="C:\Users\Rae\Desktop\Decisions gold arrows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876" y="1003198"/>
            <a:ext cx="3048000" cy="3048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228600"/>
            <a:ext cx="91440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Something to Think About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" y="1232118"/>
            <a:ext cx="3810000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  <a:t>Was that </a:t>
            </a:r>
            <a:b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  <a:t>“da</a:t>
            </a:r>
            <a:r>
              <a:rPr lang="en-US" sz="2800" b="1" dirty="0" smtClean="0">
                <a:solidFill>
                  <a:srgbClr val="00FF99"/>
                </a:solidFill>
                <a:latin typeface="Arial Rounded MT Bold" pitchFamily="34" charset="0"/>
              </a:rPr>
              <a:t>y</a:t>
            </a:r>
            <a: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  <a:t>” … when </a:t>
            </a:r>
            <a:b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  <a:t>they killed the </a:t>
            </a:r>
            <a:b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  <a:t>Passover …?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3776" y="3780718"/>
            <a:ext cx="3581400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Also the Da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when unleavened bread was eaten 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 first time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(</a:t>
            </a:r>
            <a:r>
              <a:rPr lang="en-US" sz="2800" b="1" dirty="0" err="1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eg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:  Passover)?  </a:t>
            </a:r>
            <a:endParaRPr lang="en-US" sz="2800" b="1" dirty="0" smtClean="0">
              <a:ln>
                <a:solidFill>
                  <a:srgbClr val="0000FF"/>
                </a:solidFill>
              </a:ln>
              <a:solidFill>
                <a:schemeClr val="accent4">
                  <a:lumMod val="50000"/>
                </a:schemeClr>
              </a:solidFill>
              <a:effectLst>
                <a:glow rad="76200">
                  <a:srgbClr val="57B7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6019800" y="2960437"/>
            <a:ext cx="1880919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Ravie" pitchFamily="82" charset="0"/>
              </a:rPr>
              <a:t>Or?</a:t>
            </a:r>
            <a:endParaRPr lang="en-US" dirty="0">
              <a:solidFill>
                <a:schemeClr val="tx2">
                  <a:lumMod val="75000"/>
                </a:schemeClr>
              </a:solidFill>
              <a:latin typeface="Ravie" pitchFamily="82" charset="0"/>
            </a:endParaRPr>
          </a:p>
        </p:txBody>
      </p:sp>
      <p:pic>
        <p:nvPicPr>
          <p:cNvPr id="23" name="Picture 2" descr="C:\Users\Rae\Desktop\Art on Desktop\white man clip art\3d white people\png\3d gets it pn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28145" y="4019822"/>
            <a:ext cx="1806390" cy="245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067300" y="3886200"/>
            <a:ext cx="3581400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  <a:t>The first Da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  <a:t>y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  <a:t> 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  <a:t>of the 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  <a:t>Unleavened Bread Festival?  </a:t>
            </a:r>
          </a:p>
        </p:txBody>
      </p:sp>
      <p:sp>
        <p:nvSpPr>
          <p:cNvPr id="24" name="Content Placeholder 8"/>
          <p:cNvSpPr txBox="1">
            <a:spLocks/>
          </p:cNvSpPr>
          <p:nvPr/>
        </p:nvSpPr>
        <p:spPr>
          <a:xfrm>
            <a:off x="5067300" y="5867400"/>
            <a:ext cx="3481574" cy="838200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rmAutofit fontScale="92500"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>
                <a:schemeClr val="accent6">
                  <a:lumMod val="20000"/>
                  <a:lumOff val="80000"/>
                </a:schemeClr>
              </a:buClr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Let’s read the Synoptic Gospel account again</a:t>
            </a:r>
            <a:r>
              <a:rPr lang="en-US" sz="2000" b="1" dirty="0" smtClean="0">
                <a:solidFill>
                  <a:schemeClr val="bg1"/>
                </a:solidFill>
              </a:rPr>
              <a:t>.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90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1"/>
            <a:ext cx="8305800" cy="685801"/>
          </a:xfrm>
        </p:spPr>
        <p:txBody>
          <a:bodyPr/>
          <a:lstStyle/>
          <a:p>
            <a:r>
              <a:rPr lang="en-US" sz="3600" dirty="0" smtClean="0"/>
              <a:t>Matthew, Mark &amp; Luke </a:t>
            </a:r>
            <a:r>
              <a:rPr lang="en-US" sz="3600" dirty="0" smtClean="0">
                <a:solidFill>
                  <a:srgbClr val="C00000"/>
                </a:solidFill>
              </a:rPr>
              <a:t>say this: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297663"/>
            <a:ext cx="8515352" cy="5865137"/>
          </a:xfr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Matt </a:t>
            </a:r>
            <a:r>
              <a:rPr lang="en-US" sz="2400" b="1" dirty="0" smtClean="0">
                <a:solidFill>
                  <a:schemeClr val="tx1"/>
                </a:solidFill>
              </a:rPr>
              <a:t>26:17, 19</a:t>
            </a:r>
            <a:r>
              <a:rPr lang="en-US" sz="2400" dirty="0" smtClean="0"/>
              <a:t>  </a:t>
            </a:r>
            <a:r>
              <a:rPr lang="en-US" sz="2400" b="1" dirty="0">
                <a:solidFill>
                  <a:srgbClr val="0070C0"/>
                </a:solidFill>
              </a:rPr>
              <a:t>Now on the first </a:t>
            </a:r>
            <a:r>
              <a:rPr lang="en-US" sz="1900" i="1" dirty="0"/>
              <a:t>day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70C0"/>
                </a:solidFill>
              </a:rPr>
              <a:t>of</a:t>
            </a:r>
            <a:r>
              <a:rPr lang="en-US" sz="2400" b="1" dirty="0"/>
              <a:t> </a:t>
            </a:r>
            <a:r>
              <a:rPr lang="en-US" sz="1900" i="1" dirty="0"/>
              <a:t>the Feast of</a:t>
            </a:r>
            <a:r>
              <a:rPr lang="en-US" sz="1900" b="1" dirty="0"/>
              <a:t> </a:t>
            </a:r>
            <a:r>
              <a:rPr lang="en-US" sz="2400" b="1" dirty="0">
                <a:solidFill>
                  <a:srgbClr val="0070C0"/>
                </a:solidFill>
              </a:rPr>
              <a:t>the </a:t>
            </a: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en-US" sz="2400" b="1" dirty="0" smtClean="0">
                <a:solidFill>
                  <a:srgbClr val="0070C0"/>
                </a:solidFill>
              </a:rPr>
              <a:t>unleavened </a:t>
            </a:r>
            <a:r>
              <a:rPr lang="en-US" sz="2400" b="1" dirty="0">
                <a:solidFill>
                  <a:srgbClr val="0070C0"/>
                </a:solidFill>
              </a:rPr>
              <a:t>b</a:t>
            </a:r>
            <a:r>
              <a:rPr lang="en-US" sz="2400" b="1" dirty="0" smtClean="0">
                <a:solidFill>
                  <a:srgbClr val="0070C0"/>
                </a:solidFill>
              </a:rPr>
              <a:t>read</a:t>
            </a:r>
            <a:r>
              <a:rPr lang="en-US" sz="2400" dirty="0" smtClean="0"/>
              <a:t> </a:t>
            </a:r>
            <a:r>
              <a:rPr lang="en-US" sz="2400" dirty="0"/>
              <a:t>the disciples came to </a:t>
            </a:r>
            <a:r>
              <a:rPr lang="en-US" sz="2400" b="1" dirty="0" smtClean="0">
                <a:solidFill>
                  <a:srgbClr val="0070C0"/>
                </a:solidFill>
              </a:rPr>
              <a:t>Yahusha</a:t>
            </a:r>
            <a:r>
              <a:rPr lang="en-US" sz="2400" dirty="0" smtClean="0">
                <a:solidFill>
                  <a:srgbClr val="0070C0"/>
                </a:solidFill>
              </a:rPr>
              <a:t>,</a:t>
            </a:r>
            <a:r>
              <a:rPr lang="en-US" sz="2400" dirty="0" smtClean="0"/>
              <a:t> </a:t>
            </a:r>
            <a:r>
              <a:rPr lang="en-US" sz="2400" dirty="0"/>
              <a:t>saying to him,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>
                <a:solidFill>
                  <a:srgbClr val="00B050"/>
                </a:solidFill>
              </a:rPr>
              <a:t>"</a:t>
            </a:r>
            <a:r>
              <a:rPr lang="en-US" sz="2400" b="1" dirty="0">
                <a:solidFill>
                  <a:srgbClr val="00B050"/>
                </a:solidFill>
              </a:rPr>
              <a:t>Where do you want us to prepare for you to eat the Passover?"  </a:t>
            </a:r>
            <a:r>
              <a:rPr lang="en-US" sz="2400" b="1" dirty="0" smtClean="0">
                <a:solidFill>
                  <a:srgbClr val="00B050"/>
                </a:solidFill>
              </a:rPr>
              <a:t/>
            </a:r>
            <a:br>
              <a:rPr lang="en-US" sz="2400" b="1" dirty="0" smtClean="0">
                <a:solidFill>
                  <a:srgbClr val="00B050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19</a:t>
            </a:r>
            <a:r>
              <a:rPr lang="en-US" sz="2400" dirty="0" smtClean="0"/>
              <a:t>  </a:t>
            </a:r>
            <a:r>
              <a:rPr lang="en-US" sz="2400" dirty="0"/>
              <a:t>So the disciples did as </a:t>
            </a:r>
            <a:r>
              <a:rPr lang="en-US" sz="2400" b="1" dirty="0">
                <a:solidFill>
                  <a:srgbClr val="0070C0"/>
                </a:solidFill>
              </a:rPr>
              <a:t>Yahusha</a:t>
            </a:r>
            <a:r>
              <a:rPr lang="en-US" sz="2400" dirty="0" smtClean="0"/>
              <a:t> </a:t>
            </a:r>
            <a:r>
              <a:rPr lang="en-US" sz="2400" dirty="0"/>
              <a:t>had directed them; and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>
                <a:solidFill>
                  <a:srgbClr val="00B050"/>
                </a:solidFill>
              </a:rPr>
              <a:t>they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prepared the </a:t>
            </a:r>
            <a:r>
              <a:rPr lang="en-US" sz="2400" b="1" dirty="0" smtClean="0">
                <a:solidFill>
                  <a:srgbClr val="00B050"/>
                </a:solidFill>
              </a:rPr>
              <a:t>Passover.</a:t>
            </a:r>
            <a:r>
              <a:rPr lang="en-US" sz="2400" dirty="0"/>
              <a:t> </a:t>
            </a:r>
            <a:endParaRPr lang="en-US" sz="2400" dirty="0" smtClean="0"/>
          </a:p>
          <a:p>
            <a:pPr marL="45720" indent="0">
              <a:buNone/>
            </a:pPr>
            <a:endParaRPr lang="en-US" sz="4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Mark 14:12, 16</a:t>
            </a:r>
            <a:r>
              <a:rPr lang="en-US" sz="2400" b="1" dirty="0" smtClean="0"/>
              <a:t> 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0070C0"/>
                </a:solidFill>
              </a:rPr>
              <a:t>Now on the first da</a:t>
            </a:r>
            <a:r>
              <a:rPr lang="en-US" sz="2400" b="1" dirty="0">
                <a:solidFill>
                  <a:srgbClr val="FF0000"/>
                </a:solidFill>
              </a:rPr>
              <a:t>y</a:t>
            </a:r>
            <a:r>
              <a:rPr lang="en-US" sz="2400" b="1" dirty="0">
                <a:solidFill>
                  <a:srgbClr val="0070C0"/>
                </a:solidFill>
              </a:rPr>
              <a:t> of </a:t>
            </a:r>
            <a:r>
              <a:rPr lang="en-US" sz="2400" b="1" dirty="0" smtClean="0">
                <a:solidFill>
                  <a:srgbClr val="0070C0"/>
                </a:solidFill>
              </a:rPr>
              <a:t>unleavened </a:t>
            </a:r>
            <a:r>
              <a:rPr lang="en-US" sz="2400" b="1" dirty="0">
                <a:solidFill>
                  <a:srgbClr val="0070C0"/>
                </a:solidFill>
              </a:rPr>
              <a:t>b</a:t>
            </a:r>
            <a:r>
              <a:rPr lang="en-US" sz="2400" b="1" dirty="0" smtClean="0">
                <a:solidFill>
                  <a:srgbClr val="0070C0"/>
                </a:solidFill>
              </a:rPr>
              <a:t>read</a:t>
            </a:r>
            <a:r>
              <a:rPr lang="en-US" sz="2400" b="1" dirty="0">
                <a:solidFill>
                  <a:srgbClr val="0070C0"/>
                </a:solidFill>
              </a:rPr>
              <a:t>, when </a:t>
            </a: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en-US" sz="2400" b="1" dirty="0" smtClean="0">
                <a:solidFill>
                  <a:srgbClr val="0070C0"/>
                </a:solidFill>
              </a:rPr>
              <a:t>they </a:t>
            </a:r>
            <a:r>
              <a:rPr lang="en-US" sz="2400" b="1" dirty="0">
                <a:solidFill>
                  <a:srgbClr val="0070C0"/>
                </a:solidFill>
              </a:rPr>
              <a:t>killed the Passover </a:t>
            </a:r>
            <a:r>
              <a:rPr lang="en-US" sz="1900" i="1" dirty="0"/>
              <a:t>lamb</a:t>
            </a:r>
            <a:r>
              <a:rPr lang="en-US" sz="2400" dirty="0"/>
              <a:t>, his disciples said to him, </a:t>
            </a:r>
            <a:r>
              <a:rPr lang="en-US" sz="2400" b="1" dirty="0">
                <a:solidFill>
                  <a:srgbClr val="00B050"/>
                </a:solidFill>
              </a:rPr>
              <a:t>"Where do </a:t>
            </a:r>
            <a:r>
              <a:rPr lang="en-US" sz="2400" b="1" dirty="0" smtClean="0">
                <a:solidFill>
                  <a:srgbClr val="00B050"/>
                </a:solidFill>
              </a:rPr>
              <a:t/>
            </a:r>
            <a:br>
              <a:rPr lang="en-US" sz="2400" b="1" dirty="0" smtClean="0">
                <a:solidFill>
                  <a:srgbClr val="00B050"/>
                </a:solidFill>
              </a:rPr>
            </a:br>
            <a:r>
              <a:rPr lang="en-US" sz="2400" b="1" dirty="0" smtClean="0">
                <a:solidFill>
                  <a:srgbClr val="00B050"/>
                </a:solidFill>
              </a:rPr>
              <a:t>you </a:t>
            </a:r>
            <a:r>
              <a:rPr lang="en-US" sz="2400" b="1" dirty="0">
                <a:solidFill>
                  <a:srgbClr val="00B050"/>
                </a:solidFill>
              </a:rPr>
              <a:t>want us to go and prepare, that you may eat the Passover?" 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 smtClean="0">
                <a:solidFill>
                  <a:schemeClr val="tx1"/>
                </a:solidFill>
              </a:rPr>
              <a:t>16</a:t>
            </a:r>
            <a:r>
              <a:rPr lang="en-US" sz="2400" b="1" dirty="0" smtClean="0"/>
              <a:t> </a:t>
            </a:r>
            <a:r>
              <a:rPr lang="en-US" sz="2400" dirty="0" smtClean="0"/>
              <a:t> </a:t>
            </a:r>
            <a:r>
              <a:rPr lang="en-US" sz="2400" dirty="0"/>
              <a:t>So his disciples went out, and came into the city, and found it just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as </a:t>
            </a:r>
            <a:r>
              <a:rPr lang="en-US" sz="2400" dirty="0"/>
              <a:t>he had said to them; and they </a:t>
            </a:r>
            <a:r>
              <a:rPr lang="en-US" sz="2400" b="1" dirty="0">
                <a:solidFill>
                  <a:srgbClr val="00B050"/>
                </a:solidFill>
              </a:rPr>
              <a:t>prepared the </a:t>
            </a:r>
            <a:r>
              <a:rPr lang="en-US" sz="2400" b="1" dirty="0" smtClean="0">
                <a:solidFill>
                  <a:srgbClr val="00B050"/>
                </a:solidFill>
              </a:rPr>
              <a:t>Passover.</a:t>
            </a:r>
            <a:r>
              <a:rPr lang="en-US" sz="1400" dirty="0"/>
              <a:t> </a:t>
            </a:r>
            <a:endParaRPr lang="en-US" sz="2000" dirty="0" smtClean="0"/>
          </a:p>
          <a:p>
            <a:pPr marL="45720" indent="0">
              <a:buNone/>
            </a:pPr>
            <a:endParaRPr lang="en-US" sz="4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Luke 22:7-9, 13 </a:t>
            </a:r>
            <a:r>
              <a:rPr lang="en-US" sz="2400" dirty="0" smtClean="0"/>
              <a:t> </a:t>
            </a:r>
            <a:r>
              <a:rPr lang="en-US" sz="2400" b="1" dirty="0">
                <a:solidFill>
                  <a:srgbClr val="0070C0"/>
                </a:solidFill>
              </a:rPr>
              <a:t>Then came the </a:t>
            </a:r>
            <a:r>
              <a:rPr lang="en-US" sz="2400" b="1" dirty="0" smtClean="0">
                <a:solidFill>
                  <a:srgbClr val="0070C0"/>
                </a:solidFill>
              </a:rPr>
              <a:t>da</a:t>
            </a:r>
            <a:r>
              <a:rPr lang="en-US" sz="2400" b="1" dirty="0" smtClean="0">
                <a:solidFill>
                  <a:srgbClr val="FF0000"/>
                </a:solidFill>
              </a:rPr>
              <a:t>y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of </a:t>
            </a:r>
            <a:r>
              <a:rPr lang="en-US" sz="2400" b="1" dirty="0" smtClean="0">
                <a:solidFill>
                  <a:srgbClr val="0070C0"/>
                </a:solidFill>
              </a:rPr>
              <a:t>unleavened </a:t>
            </a:r>
            <a:r>
              <a:rPr lang="en-US" sz="2400" b="1" dirty="0">
                <a:solidFill>
                  <a:srgbClr val="0070C0"/>
                </a:solidFill>
              </a:rPr>
              <a:t>b</a:t>
            </a:r>
            <a:r>
              <a:rPr lang="en-US" sz="2400" b="1" dirty="0" smtClean="0">
                <a:solidFill>
                  <a:srgbClr val="0070C0"/>
                </a:solidFill>
              </a:rPr>
              <a:t>read</a:t>
            </a:r>
            <a:r>
              <a:rPr lang="en-US" sz="2400" b="1" dirty="0">
                <a:solidFill>
                  <a:srgbClr val="0070C0"/>
                </a:solidFill>
              </a:rPr>
              <a:t>, </a:t>
            </a: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en-US" sz="2400" b="1" dirty="0" smtClean="0">
                <a:solidFill>
                  <a:srgbClr val="0070C0"/>
                </a:solidFill>
              </a:rPr>
              <a:t>when </a:t>
            </a:r>
            <a:r>
              <a:rPr lang="en-US" sz="2400" b="1" dirty="0">
                <a:solidFill>
                  <a:srgbClr val="0070C0"/>
                </a:solidFill>
              </a:rPr>
              <a:t>the Passover must be killed</a:t>
            </a:r>
            <a:r>
              <a:rPr lang="en-US" sz="2400" dirty="0">
                <a:solidFill>
                  <a:srgbClr val="0070C0"/>
                </a:solidFill>
              </a:rPr>
              <a:t>. 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>
                <a:solidFill>
                  <a:schemeClr val="tx1"/>
                </a:solidFill>
              </a:rPr>
              <a:t>8</a:t>
            </a:r>
            <a:r>
              <a:rPr lang="en-US" sz="2400" dirty="0"/>
              <a:t>  And he sent Peter and John, saying,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solidFill>
                  <a:srgbClr val="C00000"/>
                </a:solidFill>
              </a:rPr>
              <a:t>"</a:t>
            </a:r>
            <a:r>
              <a:rPr lang="en-US" sz="2400" dirty="0">
                <a:solidFill>
                  <a:srgbClr val="C00000"/>
                </a:solidFill>
              </a:rPr>
              <a:t>Go and </a:t>
            </a:r>
            <a:r>
              <a:rPr lang="en-US" sz="2400" b="1" dirty="0">
                <a:solidFill>
                  <a:srgbClr val="0070C0"/>
                </a:solidFill>
              </a:rPr>
              <a:t>prepare the Passover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for us, that we may eat." 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9</a:t>
            </a:r>
            <a:r>
              <a:rPr lang="en-US" sz="2400" dirty="0"/>
              <a:t>  So they said to him, </a:t>
            </a:r>
            <a:r>
              <a:rPr lang="en-US" sz="2400" b="1" dirty="0">
                <a:solidFill>
                  <a:srgbClr val="00B050"/>
                </a:solidFill>
              </a:rPr>
              <a:t>"Where do you want us to prepare?"  </a:t>
            </a:r>
            <a:br>
              <a:rPr lang="en-US" sz="2400" b="1" dirty="0">
                <a:solidFill>
                  <a:srgbClr val="00B050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13</a:t>
            </a:r>
            <a:r>
              <a:rPr lang="en-US" sz="2400" dirty="0" smtClean="0"/>
              <a:t>  </a:t>
            </a:r>
            <a:r>
              <a:rPr lang="en-US" sz="2400" dirty="0"/>
              <a:t>So they went and found it just as he had said to them,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and </a:t>
            </a:r>
            <a:r>
              <a:rPr lang="en-US" sz="2400" dirty="0"/>
              <a:t>they </a:t>
            </a:r>
            <a:r>
              <a:rPr lang="en-US" sz="2400" b="1" dirty="0">
                <a:solidFill>
                  <a:srgbClr val="0070C0"/>
                </a:solidFill>
              </a:rPr>
              <a:t>prepared the </a:t>
            </a:r>
            <a:r>
              <a:rPr lang="en-US" sz="2400" b="1" dirty="0" smtClean="0">
                <a:solidFill>
                  <a:srgbClr val="0070C0"/>
                </a:solidFill>
              </a:rPr>
              <a:t>Passover.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9650" y="76201"/>
            <a:ext cx="8772300" cy="6096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>
                <a:solidFill>
                  <a:srgbClr val="C00000"/>
                </a:solidFill>
              </a:rPr>
              <a:t>(Watching for a closer examination on just 1 da</a:t>
            </a:r>
            <a:r>
              <a:rPr lang="en-US" sz="2800" dirty="0" smtClean="0">
                <a:solidFill>
                  <a:srgbClr val="00FF99"/>
                </a:solidFill>
              </a:rPr>
              <a:t>y</a:t>
            </a:r>
            <a:r>
              <a:rPr lang="en-US" sz="2800" dirty="0" smtClean="0">
                <a:solidFill>
                  <a:srgbClr val="C00000"/>
                </a:solidFill>
              </a:rPr>
              <a:t>!)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7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77200" y="1072031"/>
            <a:ext cx="804750" cy="90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77200" y="2743201"/>
            <a:ext cx="804750" cy="90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77200" y="4495801"/>
            <a:ext cx="804750" cy="90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Users\Rae\Desktop\Art on Desktop\white man clip art\yellow-blue smiley faces\Smiley Decision Questions pn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36" y="5486400"/>
            <a:ext cx="929414" cy="104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114800" y="6227569"/>
            <a:ext cx="4200300" cy="6096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>
                <a:solidFill>
                  <a:srgbClr val="C00000"/>
                </a:solidFill>
              </a:rPr>
              <a:t>Just 1 da</a:t>
            </a:r>
            <a:r>
              <a:rPr lang="en-US" sz="2800" dirty="0" smtClean="0">
                <a:solidFill>
                  <a:srgbClr val="00FF99"/>
                </a:solidFill>
              </a:rPr>
              <a:t>y</a:t>
            </a:r>
            <a:r>
              <a:rPr lang="en-US" sz="2800" dirty="0" smtClean="0">
                <a:solidFill>
                  <a:srgbClr val="C00000"/>
                </a:solidFill>
              </a:rPr>
              <a:t> ~ singular!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06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10989" y="6492875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/>
              <a:t>35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47800" y="1447126"/>
            <a:ext cx="7162800" cy="610274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 smtClean="0"/>
              <a:t>Something Does Not Make Sense</a:t>
            </a:r>
            <a:endParaRPr lang="en-US" sz="3200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67360" y="1981200"/>
            <a:ext cx="84582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800" b="1" u="sng" dirty="0" smtClean="0">
                <a:solidFill>
                  <a:schemeClr val="tx2">
                    <a:lumMod val="75000"/>
                  </a:schemeClr>
                </a:solidFill>
              </a:rPr>
              <a:t>If</a:t>
            </a:r>
            <a:r>
              <a:rPr lang="en-US" dirty="0" smtClean="0"/>
              <a:t> the people were actually planning preparations for Passover </a:t>
            </a:r>
            <a:br>
              <a:rPr lang="en-US" dirty="0" smtClean="0"/>
            </a:br>
            <a:r>
              <a:rPr lang="en-US" dirty="0" smtClean="0"/>
              <a:t>on the first Day of Unleavened Bread </a:t>
            </a:r>
            <a:r>
              <a:rPr lang="en-US" b="1" u="sng" dirty="0" smtClean="0"/>
              <a:t>Festival</a:t>
            </a:r>
            <a:r>
              <a:rPr lang="en-US" dirty="0" smtClean="0"/>
              <a:t>, this is definitely </a:t>
            </a:r>
            <a:br>
              <a:rPr lang="en-US" dirty="0" smtClean="0"/>
            </a:br>
            <a:r>
              <a:rPr lang="en-US" b="1" u="sng" dirty="0" smtClean="0"/>
              <a:t>not</a:t>
            </a:r>
            <a:r>
              <a:rPr lang="en-US" dirty="0" smtClean="0"/>
              <a:t> </a:t>
            </a:r>
            <a:r>
              <a:rPr lang="en-US" b="1" u="sng" dirty="0" smtClean="0"/>
              <a:t>in</a:t>
            </a:r>
            <a:r>
              <a:rPr lang="en-US" dirty="0" smtClean="0"/>
              <a:t> </a:t>
            </a:r>
            <a:r>
              <a:rPr lang="en-US" b="1" u="sng" dirty="0" smtClean="0"/>
              <a:t>ali</a:t>
            </a:r>
            <a:r>
              <a:rPr lang="en-US" b="1" dirty="0" smtClean="0"/>
              <a:t>g</a:t>
            </a:r>
            <a:r>
              <a:rPr lang="en-US" b="1" u="sng" dirty="0" smtClean="0"/>
              <a:t>nment</a:t>
            </a:r>
            <a:r>
              <a:rPr lang="en-US" dirty="0" smtClean="0"/>
              <a:t> with the Passover statute commands in Exodus. </a:t>
            </a:r>
          </a:p>
          <a:p>
            <a:pPr marL="45720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Remember:  1000s of Jews were arriving in Jerusalem as far ahead as 6 days before Passover.  All of them were making preparations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for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an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y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pp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roachin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g </a:t>
            </a:r>
            <a:r>
              <a:rPr lang="en-US" b="1" dirty="0" smtClean="0">
                <a:solidFill>
                  <a:srgbClr val="00B050"/>
                </a:solidFill>
              </a:rPr>
              <a:t>“da</a:t>
            </a:r>
            <a:r>
              <a:rPr lang="en-US" b="1" dirty="0" smtClean="0">
                <a:solidFill>
                  <a:srgbClr val="FF0000"/>
                </a:solidFill>
              </a:rPr>
              <a:t>y</a:t>
            </a:r>
            <a:r>
              <a:rPr lang="en-US" b="1" dirty="0" smtClean="0">
                <a:solidFill>
                  <a:srgbClr val="00B050"/>
                </a:solidFill>
              </a:rPr>
              <a:t>” of eating </a:t>
            </a:r>
            <a:r>
              <a:rPr lang="en-US" b="1" dirty="0">
                <a:solidFill>
                  <a:srgbClr val="00B050"/>
                </a:solidFill>
              </a:rPr>
              <a:t>u</a:t>
            </a:r>
            <a:r>
              <a:rPr lang="en-US" b="1" dirty="0" smtClean="0">
                <a:solidFill>
                  <a:srgbClr val="00B050"/>
                </a:solidFill>
              </a:rPr>
              <a:t>nleavened </a:t>
            </a:r>
            <a:r>
              <a:rPr lang="en-US" b="1" dirty="0">
                <a:solidFill>
                  <a:srgbClr val="00B050"/>
                </a:solidFill>
              </a:rPr>
              <a:t>b</a:t>
            </a:r>
            <a:r>
              <a:rPr lang="en-US" b="1" dirty="0" smtClean="0">
                <a:solidFill>
                  <a:srgbClr val="00B050"/>
                </a:solidFill>
              </a:rPr>
              <a:t>read.</a:t>
            </a:r>
          </a:p>
          <a:p>
            <a:pPr marL="45720" indent="0">
              <a:buNone/>
            </a:pPr>
            <a:r>
              <a:rPr lang="en-US" dirty="0" smtClean="0"/>
              <a:t>John is very clear - making sure there is no mistake, or mix-up.  </a:t>
            </a:r>
            <a:br>
              <a:rPr lang="en-US" dirty="0" smtClean="0"/>
            </a:br>
            <a:r>
              <a:rPr lang="en-US" dirty="0" smtClean="0"/>
              <a:t>Could it be he realized this problem in the wording of the Synoptic Gospels, therefore enlarging on these details, when he said: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“Now </a:t>
            </a:r>
            <a:r>
              <a:rPr lang="en-US" sz="2600" b="1" u="sng" dirty="0" smtClean="0">
                <a:solidFill>
                  <a:schemeClr val="tx2">
                    <a:lumMod val="75000"/>
                  </a:schemeClr>
                </a:solidFill>
                <a:latin typeface="Footlight MT Light" pitchFamily="18" charset="0"/>
              </a:rPr>
              <a:t>before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rgbClr val="0070C0"/>
                </a:solidFill>
              </a:rPr>
              <a:t>the Feast of Passover …”  </a:t>
            </a:r>
            <a:r>
              <a:rPr lang="en-US" dirty="0" smtClean="0"/>
              <a:t>(</a:t>
            </a:r>
            <a:r>
              <a:rPr lang="en-US" dirty="0" err="1" smtClean="0"/>
              <a:t>Ch</a:t>
            </a:r>
            <a:r>
              <a:rPr lang="en-US" dirty="0" smtClean="0"/>
              <a:t> 13:1)  </a:t>
            </a:r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533399" y="5638800"/>
            <a:ext cx="8167875" cy="838200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rmAutofit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>
                <a:schemeClr val="accent6">
                  <a:lumMod val="20000"/>
                  <a:lumOff val="80000"/>
                </a:schemeClr>
              </a:buClr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John </a:t>
            </a:r>
            <a:r>
              <a:rPr lang="en-US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not use</a:t>
            </a:r>
            <a:r>
              <a:rPr lang="en-US" sz="2000" b="1" dirty="0" smtClean="0">
                <a:solidFill>
                  <a:schemeClr val="bg1"/>
                </a:solidFill>
              </a:rPr>
              <a:t> the expression (1) “da</a:t>
            </a:r>
            <a:r>
              <a:rPr lang="en-US" sz="2000" b="1" dirty="0" smtClean="0">
                <a:solidFill>
                  <a:srgbClr val="FFFF00"/>
                </a:solidFill>
              </a:rPr>
              <a:t>y</a:t>
            </a:r>
            <a:r>
              <a:rPr lang="en-US" sz="2000" b="1" dirty="0" smtClean="0">
                <a:solidFill>
                  <a:schemeClr val="bg1"/>
                </a:solidFill>
              </a:rPr>
              <a:t> of unleavened bread” 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US" sz="2000" b="1" dirty="0" smtClean="0">
                <a:solidFill>
                  <a:schemeClr val="bg1"/>
                </a:solidFill>
              </a:rPr>
              <a:t>  (2) “feast of unleavened bread” in his gospel - </a:t>
            </a:r>
            <a:r>
              <a:rPr lang="en-US" sz="2000" b="1" u="sng" dirty="0" smtClean="0">
                <a:solidFill>
                  <a:schemeClr val="bg1"/>
                </a:solidFill>
              </a:rPr>
              <a:t>EVER</a:t>
            </a:r>
            <a:r>
              <a:rPr lang="en-US" sz="2000" b="1" dirty="0" smtClean="0">
                <a:solidFill>
                  <a:schemeClr val="bg1"/>
                </a:solidFill>
              </a:rPr>
              <a:t>!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232645" y="155419"/>
            <a:ext cx="7630160" cy="1216181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Again, </a:t>
            </a:r>
            <a:r>
              <a:rPr lang="en-US" sz="2400" b="1" u="sng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it sounds like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the Passover preparations were taking place on the first Da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FF99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of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the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Festival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of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Unleavened Bread.</a:t>
            </a: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10" name="Picture 2" descr="C:\Users\Rae\Desktop\Art to file\Oooh Yellow face cle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930" y="5961856"/>
            <a:ext cx="899319" cy="97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do boy glass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1" y="231619"/>
            <a:ext cx="1648909" cy="182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08225" y="1447126"/>
            <a:ext cx="804750" cy="90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63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 txBox="1">
            <a:spLocks/>
          </p:cNvSpPr>
          <p:nvPr/>
        </p:nvSpPr>
        <p:spPr>
          <a:xfrm>
            <a:off x="7239000" y="641667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014052-953B-4273-8F47-BF25327D5B24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14" name="Picture 2" descr="C:\Users\Rae\Desktop\Decisions gold arrows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614511"/>
            <a:ext cx="3048000" cy="3048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114300"/>
            <a:ext cx="91440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Important Crossroad Decision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990600"/>
            <a:ext cx="3810000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  <a:t>We are now at a point where </a:t>
            </a:r>
            <a:b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  <a:t>a decision will </a:t>
            </a:r>
            <a:b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Arial Rounded MT Bold" pitchFamily="34" charset="0"/>
              </a:rPr>
              <a:t>have to be made.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25788" y="990599"/>
            <a:ext cx="3581400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Do we have to choose between: </a:t>
            </a:r>
          </a:p>
          <a:p>
            <a:pPr algn="ctr"/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 Synoptic Gospels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Arial Rounded MT Bold" pitchFamily="34" charset="0"/>
              </a:rPr>
              <a:t>or the 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  <a:t>Book of John?</a:t>
            </a:r>
          </a:p>
        </p:txBody>
      </p:sp>
      <p:pic>
        <p:nvPicPr>
          <p:cNvPr id="11" name="Picture 3" descr="C:\Users\Rae\Desktop\Gospel-Of-Joh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657600"/>
            <a:ext cx="2308410" cy="1575730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Rae\Desktop\synoptic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590" y="3660606"/>
            <a:ext cx="2308410" cy="1569719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Rae\Desktop\White men puzzle 600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075" y="4876800"/>
            <a:ext cx="3224725" cy="181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481281" y="5600700"/>
            <a:ext cx="1880919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Ravie" pitchFamily="82" charset="0"/>
              </a:rPr>
              <a:t>Or?</a:t>
            </a:r>
            <a:endParaRPr lang="en-US" dirty="0">
              <a:solidFill>
                <a:schemeClr val="tx2">
                  <a:lumMod val="75000"/>
                </a:schemeClr>
              </a:solidFill>
              <a:latin typeface="Ravie" pitchFamily="8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52600" y="5285465"/>
            <a:ext cx="5105400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Would it be better to see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ALL the Gospels 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in harmony with each other?</a:t>
            </a:r>
          </a:p>
        </p:txBody>
      </p:sp>
      <p:pic>
        <p:nvPicPr>
          <p:cNvPr id="23" name="Picture 2" descr="C:\Users\Rae\Desktop\Art on Desktop\white man clip art\3d white people\png\3d gets it pn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04800" y="3721719"/>
            <a:ext cx="1806390" cy="245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75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37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991360" y="76200"/>
            <a:ext cx="6934200" cy="60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 smtClean="0"/>
              <a:t>Would This Make More Sense?</a:t>
            </a:r>
            <a:endParaRPr lang="en-US" sz="3200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304800" y="1828800"/>
            <a:ext cx="8620760" cy="335280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Matt 26:17</a:t>
            </a:r>
            <a:r>
              <a:rPr lang="en-US" sz="2000" dirty="0"/>
              <a:t>  </a:t>
            </a:r>
            <a:r>
              <a:rPr lang="en-US" sz="2000" b="1" dirty="0">
                <a:solidFill>
                  <a:srgbClr val="0070C0"/>
                </a:solidFill>
              </a:rPr>
              <a:t>Now </a:t>
            </a:r>
            <a:r>
              <a:rPr lang="en-US" sz="1400" strike="sngStrike" dirty="0">
                <a:solidFill>
                  <a:srgbClr val="0070C0"/>
                </a:solidFill>
              </a:rPr>
              <a:t>on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[as]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the </a:t>
            </a:r>
            <a:r>
              <a:rPr lang="en-US" sz="2000" b="1" dirty="0">
                <a:solidFill>
                  <a:srgbClr val="0070C0"/>
                </a:solidFill>
              </a:rPr>
              <a:t>first </a:t>
            </a:r>
            <a:r>
              <a:rPr lang="en-US" sz="1300" i="1" dirty="0"/>
              <a:t>day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0070C0"/>
                </a:solidFill>
              </a:rPr>
              <a:t>of</a:t>
            </a:r>
            <a:r>
              <a:rPr lang="en-US" sz="2000" b="1" dirty="0"/>
              <a:t> </a:t>
            </a:r>
            <a:r>
              <a:rPr lang="en-US" sz="1300" i="1" dirty="0"/>
              <a:t>the Feast of</a:t>
            </a:r>
            <a:r>
              <a:rPr lang="en-US" sz="1300" b="1" dirty="0"/>
              <a:t> </a:t>
            </a:r>
            <a:r>
              <a:rPr lang="en-US" sz="2000" b="1" dirty="0">
                <a:solidFill>
                  <a:srgbClr val="0070C0"/>
                </a:solidFill>
              </a:rPr>
              <a:t>the </a:t>
            </a:r>
            <a:r>
              <a:rPr lang="en-US" sz="2000" b="1" dirty="0" smtClean="0">
                <a:solidFill>
                  <a:srgbClr val="0070C0"/>
                </a:solidFill>
              </a:rPr>
              <a:t>unleavened </a:t>
            </a:r>
            <a:r>
              <a:rPr lang="en-US" sz="2000" b="1" dirty="0">
                <a:solidFill>
                  <a:srgbClr val="0070C0"/>
                </a:solidFill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</a:rPr>
              <a:t>read </a:t>
            </a:r>
            <a:br>
              <a:rPr lang="en-US" sz="2000" b="1" dirty="0" smtClean="0">
                <a:solidFill>
                  <a:srgbClr val="0070C0"/>
                </a:solidFill>
              </a:rPr>
            </a:b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[day was approaching]</a:t>
            </a:r>
            <a:r>
              <a:rPr lang="en-US" sz="2000" dirty="0" smtClean="0"/>
              <a:t> </a:t>
            </a:r>
            <a:r>
              <a:rPr lang="en-US" sz="2000" dirty="0"/>
              <a:t>the disciples came to </a:t>
            </a:r>
            <a:r>
              <a:rPr lang="en-US" sz="2000" b="1" dirty="0" smtClean="0">
                <a:solidFill>
                  <a:srgbClr val="0070C0"/>
                </a:solidFill>
              </a:rPr>
              <a:t>Yahusha</a:t>
            </a:r>
            <a:r>
              <a:rPr lang="en-US" sz="2000" dirty="0" smtClean="0">
                <a:solidFill>
                  <a:srgbClr val="0070C0"/>
                </a:solidFill>
              </a:rPr>
              <a:t>,</a:t>
            </a:r>
            <a:r>
              <a:rPr lang="en-US" sz="2000" dirty="0" smtClean="0"/>
              <a:t> </a:t>
            </a:r>
            <a:r>
              <a:rPr lang="en-US" sz="2000" dirty="0"/>
              <a:t>saying to him,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>
                <a:solidFill>
                  <a:srgbClr val="00B050"/>
                </a:solidFill>
              </a:rPr>
              <a:t>"</a:t>
            </a:r>
            <a:r>
              <a:rPr lang="en-US" sz="2000" b="1" dirty="0">
                <a:solidFill>
                  <a:srgbClr val="00B050"/>
                </a:solidFill>
              </a:rPr>
              <a:t>Where do you want </a:t>
            </a:r>
            <a:r>
              <a:rPr lang="en-US" sz="2000" b="1" dirty="0" smtClean="0">
                <a:solidFill>
                  <a:srgbClr val="00B050"/>
                </a:solidFill>
              </a:rPr>
              <a:t>us </a:t>
            </a:r>
            <a:r>
              <a:rPr lang="en-US" sz="2000" b="1" dirty="0">
                <a:solidFill>
                  <a:srgbClr val="00B050"/>
                </a:solidFill>
              </a:rPr>
              <a:t>to prepare for you to eat the Passover?" </a:t>
            </a:r>
            <a:endParaRPr lang="en-US" sz="2000" b="1" dirty="0" smtClean="0">
              <a:solidFill>
                <a:srgbClr val="00B050"/>
              </a:solidFill>
            </a:endParaRPr>
          </a:p>
          <a:p>
            <a:pPr marL="45720" indent="0">
              <a:buNone/>
            </a:pPr>
            <a:endParaRPr lang="en-US" sz="600" b="1" dirty="0" smtClean="0">
              <a:solidFill>
                <a:srgbClr val="00B050"/>
              </a:solidFill>
            </a:endParaRPr>
          </a:p>
          <a:p>
            <a:pPr marL="4572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Mark 14:12</a:t>
            </a:r>
            <a:r>
              <a:rPr lang="en-US" sz="2000" b="1" dirty="0"/>
              <a:t> 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0070C0"/>
                </a:solidFill>
              </a:rPr>
              <a:t>Now </a:t>
            </a:r>
            <a:r>
              <a:rPr lang="en-US" sz="1400" strike="sngStrike" dirty="0">
                <a:solidFill>
                  <a:srgbClr val="0070C0"/>
                </a:solidFill>
              </a:rPr>
              <a:t>on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[as]</a:t>
            </a:r>
            <a:r>
              <a:rPr lang="en-US" sz="2000" b="1" dirty="0" smtClean="0">
                <a:solidFill>
                  <a:srgbClr val="0070C0"/>
                </a:solidFill>
              </a:rPr>
              <a:t> the </a:t>
            </a:r>
            <a:r>
              <a:rPr lang="en-US" sz="2000" b="1" dirty="0">
                <a:solidFill>
                  <a:srgbClr val="0070C0"/>
                </a:solidFill>
              </a:rPr>
              <a:t>first da</a:t>
            </a:r>
            <a:r>
              <a:rPr lang="en-US" sz="2000" b="1" dirty="0">
                <a:solidFill>
                  <a:srgbClr val="FF0000"/>
                </a:solidFill>
              </a:rPr>
              <a:t>y</a:t>
            </a:r>
            <a:r>
              <a:rPr lang="en-US" sz="2000" b="1" dirty="0">
                <a:solidFill>
                  <a:srgbClr val="0070C0"/>
                </a:solidFill>
              </a:rPr>
              <a:t> of </a:t>
            </a:r>
            <a:r>
              <a:rPr lang="en-US" sz="2000" b="1" dirty="0" smtClean="0">
                <a:solidFill>
                  <a:srgbClr val="0070C0"/>
                </a:solidFill>
              </a:rPr>
              <a:t>unleavened </a:t>
            </a:r>
            <a:r>
              <a:rPr lang="en-US" sz="2000" b="1" dirty="0">
                <a:solidFill>
                  <a:srgbClr val="0070C0"/>
                </a:solidFill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</a:rPr>
              <a:t>read</a:t>
            </a:r>
            <a:r>
              <a:rPr lang="en-US" sz="2000" b="1" dirty="0">
                <a:solidFill>
                  <a:srgbClr val="0070C0"/>
                </a:solidFill>
              </a:rPr>
              <a:t>, when </a:t>
            </a:r>
            <a:r>
              <a:rPr lang="en-US" sz="2000" b="1" dirty="0" smtClean="0">
                <a:solidFill>
                  <a:srgbClr val="0070C0"/>
                </a:solidFill>
              </a:rPr>
              <a:t/>
            </a:r>
            <a:br>
              <a:rPr lang="en-US" sz="2000" b="1" dirty="0" smtClean="0">
                <a:solidFill>
                  <a:srgbClr val="0070C0"/>
                </a:solidFill>
              </a:rPr>
            </a:br>
            <a:r>
              <a:rPr lang="en-US" sz="2000" b="1" dirty="0" smtClean="0">
                <a:solidFill>
                  <a:srgbClr val="0070C0"/>
                </a:solidFill>
              </a:rPr>
              <a:t>they </a:t>
            </a:r>
            <a:r>
              <a:rPr lang="en-US" sz="2000" b="1" dirty="0">
                <a:solidFill>
                  <a:srgbClr val="0070C0"/>
                </a:solidFill>
              </a:rPr>
              <a:t>killed the Passover </a:t>
            </a:r>
            <a:r>
              <a:rPr lang="en-US" sz="1600" i="1" dirty="0" smtClean="0"/>
              <a:t>lamb</a:t>
            </a:r>
            <a:r>
              <a:rPr lang="en-US" sz="2000" dirty="0" smtClean="0"/>
              <a:t> …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[was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approaching]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rgbClr val="0070C0"/>
                </a:solidFill>
              </a:rPr>
              <a:t>... 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endParaRPr lang="en-US" sz="600" dirty="0" smtClean="0"/>
          </a:p>
          <a:p>
            <a:pPr marL="4572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Luke 22:7 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0070C0"/>
                </a:solidFill>
              </a:rPr>
              <a:t>Then </a:t>
            </a:r>
            <a:r>
              <a:rPr lang="en-US" sz="1400" strike="sngStrike" dirty="0">
                <a:solidFill>
                  <a:srgbClr val="0070C0"/>
                </a:solidFill>
              </a:rPr>
              <a:t>came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[as]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the </a:t>
            </a:r>
            <a:r>
              <a:rPr lang="en-US" sz="2000" b="1" dirty="0">
                <a:solidFill>
                  <a:srgbClr val="0070C0"/>
                </a:solidFill>
              </a:rPr>
              <a:t>d</a:t>
            </a:r>
            <a:r>
              <a:rPr lang="en-US" sz="2000" b="1" dirty="0" smtClean="0">
                <a:solidFill>
                  <a:srgbClr val="0070C0"/>
                </a:solidFill>
              </a:rPr>
              <a:t>a</a:t>
            </a:r>
            <a:r>
              <a:rPr lang="en-US" sz="2000" b="1" dirty="0" smtClean="0">
                <a:solidFill>
                  <a:srgbClr val="FF0000"/>
                </a:solidFill>
              </a:rPr>
              <a:t>y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>
                <a:solidFill>
                  <a:srgbClr val="0070C0"/>
                </a:solidFill>
              </a:rPr>
              <a:t>of </a:t>
            </a:r>
            <a:r>
              <a:rPr lang="en-US" sz="2000" b="1" dirty="0" smtClean="0">
                <a:solidFill>
                  <a:srgbClr val="0070C0"/>
                </a:solidFill>
              </a:rPr>
              <a:t>unleavened </a:t>
            </a:r>
            <a:r>
              <a:rPr lang="en-US" sz="2000" b="1" dirty="0">
                <a:solidFill>
                  <a:srgbClr val="0070C0"/>
                </a:solidFill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</a:rPr>
              <a:t>read</a:t>
            </a:r>
            <a:r>
              <a:rPr lang="en-US" sz="2000" b="1" dirty="0">
                <a:solidFill>
                  <a:srgbClr val="0070C0"/>
                </a:solidFill>
              </a:rPr>
              <a:t>, when </a:t>
            </a:r>
            <a:r>
              <a:rPr lang="en-US" sz="2000" b="1" dirty="0" smtClean="0">
                <a:solidFill>
                  <a:srgbClr val="0070C0"/>
                </a:solidFill>
              </a:rPr>
              <a:t/>
            </a:r>
            <a:br>
              <a:rPr lang="en-US" sz="2000" b="1" dirty="0" smtClean="0">
                <a:solidFill>
                  <a:srgbClr val="0070C0"/>
                </a:solidFill>
              </a:rPr>
            </a:br>
            <a:r>
              <a:rPr lang="en-US" sz="2000" b="1" dirty="0" smtClean="0">
                <a:solidFill>
                  <a:srgbClr val="0070C0"/>
                </a:solidFill>
              </a:rPr>
              <a:t>the </a:t>
            </a:r>
            <a:r>
              <a:rPr lang="en-US" sz="2000" b="1" dirty="0">
                <a:solidFill>
                  <a:srgbClr val="0070C0"/>
                </a:solidFill>
              </a:rPr>
              <a:t>Passover </a:t>
            </a:r>
            <a:r>
              <a:rPr lang="en-US" sz="2000" b="1" dirty="0" smtClean="0">
                <a:solidFill>
                  <a:srgbClr val="0070C0"/>
                </a:solidFill>
              </a:rPr>
              <a:t>must </a:t>
            </a:r>
            <a:r>
              <a:rPr lang="en-US" sz="2000" b="1" dirty="0">
                <a:solidFill>
                  <a:srgbClr val="0070C0"/>
                </a:solidFill>
              </a:rPr>
              <a:t>be </a:t>
            </a:r>
            <a:r>
              <a:rPr lang="en-US" sz="2000" b="1" dirty="0" smtClean="0">
                <a:solidFill>
                  <a:srgbClr val="0070C0"/>
                </a:solidFill>
              </a:rPr>
              <a:t>killed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[was approaching]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dirty="0" smtClean="0">
                <a:solidFill>
                  <a:srgbClr val="0070C0"/>
                </a:solidFill>
              </a:rPr>
              <a:t>...</a:t>
            </a:r>
            <a:r>
              <a:rPr lang="en-US" sz="2000" dirty="0">
                <a:solidFill>
                  <a:srgbClr val="0070C0"/>
                </a:solidFill>
              </a:rPr>
              <a:t> </a:t>
            </a:r>
          </a:p>
          <a:p>
            <a:pPr marL="45720" indent="0">
              <a:buNone/>
            </a:pPr>
            <a:r>
              <a:rPr lang="en-US" sz="2100" dirty="0" smtClean="0">
                <a:solidFill>
                  <a:srgbClr val="FF0000"/>
                </a:solidFill>
              </a:rPr>
              <a:t>(</a:t>
            </a:r>
            <a:r>
              <a:rPr lang="en-US" sz="2100" b="1" u="sng" dirty="0" smtClean="0">
                <a:solidFill>
                  <a:srgbClr val="FF0000"/>
                </a:solidFill>
              </a:rPr>
              <a:t>Note</a:t>
            </a:r>
            <a:r>
              <a:rPr lang="en-US" sz="2100" dirty="0" smtClean="0">
                <a:solidFill>
                  <a:srgbClr val="FF0000"/>
                </a:solidFill>
              </a:rPr>
              <a:t>:  Passover was the “first day of eating unleavened bread” that was approaching when </a:t>
            </a:r>
            <a:r>
              <a:rPr lang="en-US" sz="2100" dirty="0" smtClean="0">
                <a:solidFill>
                  <a:srgbClr val="0070C0"/>
                </a:solidFill>
              </a:rPr>
              <a:t>“the </a:t>
            </a:r>
            <a:r>
              <a:rPr lang="en-US" sz="2100" dirty="0" err="1" smtClean="0">
                <a:solidFill>
                  <a:srgbClr val="0070C0"/>
                </a:solidFill>
              </a:rPr>
              <a:t>passover</a:t>
            </a:r>
            <a:r>
              <a:rPr lang="en-US" sz="2100" dirty="0" smtClean="0">
                <a:solidFill>
                  <a:srgbClr val="0070C0"/>
                </a:solidFill>
              </a:rPr>
              <a:t> was to be killed.”  </a:t>
            </a:r>
            <a:r>
              <a:rPr lang="en-US" sz="2100" dirty="0" smtClean="0">
                <a:solidFill>
                  <a:srgbClr val="002060"/>
                </a:solidFill>
              </a:rPr>
              <a:t>The events in all three Synoptic Gospels can now be understood as taking place </a:t>
            </a:r>
            <a:r>
              <a:rPr lang="en-US" sz="2100" b="1" u="sng" dirty="0" smtClean="0">
                <a:solidFill>
                  <a:srgbClr val="002060"/>
                </a:solidFill>
              </a:rPr>
              <a:t>before</a:t>
            </a:r>
            <a:r>
              <a:rPr lang="en-US" sz="2100" dirty="0" smtClean="0">
                <a:solidFill>
                  <a:srgbClr val="002060"/>
                </a:solidFill>
              </a:rPr>
              <a:t> the Last Supper which is exactly what happened.  </a:t>
            </a:r>
            <a:r>
              <a:rPr lang="en-US" sz="2100" dirty="0" smtClean="0">
                <a:solidFill>
                  <a:srgbClr val="FF0000"/>
                </a:solidFill>
              </a:rPr>
              <a:t>The verses then follow to describe The Last Supper.) </a:t>
            </a:r>
          </a:p>
        </p:txBody>
      </p:sp>
      <p:pic>
        <p:nvPicPr>
          <p:cNvPr id="5" name="Picture 2" descr="C:\Users\Rae\Desktop\do boy glass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24" y="76200"/>
            <a:ext cx="1544897" cy="171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15644" y="672350"/>
            <a:ext cx="6485630" cy="1080250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… the first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“da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FF99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of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“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u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nleavened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b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read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was approaching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”?  </a:t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Let’s try it without the italicized words!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609600" y="5105400"/>
            <a:ext cx="7863074" cy="1600198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>
                <a:schemeClr val="accent6">
                  <a:lumMod val="20000"/>
                  <a:lumOff val="80000"/>
                </a:schemeClr>
              </a:buClr>
              <a:buNone/>
            </a:pPr>
            <a:r>
              <a:rPr lang="en-US" sz="1700" b="1" dirty="0" smtClean="0">
                <a:solidFill>
                  <a:schemeClr val="bg1"/>
                </a:solidFill>
              </a:rPr>
              <a:t>Had the translations been written as above, the Synoptic Gospels would  be in alignment with John 13:1 which says:   </a:t>
            </a: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“Now </a:t>
            </a:r>
            <a:r>
              <a:rPr lang="en-US" sz="2400" b="1" u="sng" dirty="0" smtClean="0">
                <a:solidFill>
                  <a:srgbClr val="FFFF00"/>
                </a:solidFill>
                <a:latin typeface="Footlight MT Light" pitchFamily="18" charset="0"/>
              </a:rPr>
              <a:t>BEFORE</a:t>
            </a:r>
            <a:r>
              <a:rPr lang="en-US" sz="1800" b="1" dirty="0" smtClean="0">
                <a:solidFill>
                  <a:schemeClr val="bg1"/>
                </a:solidFill>
              </a:rPr>
              <a:t> the Feast of the Passover …”  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</a:t>
            </a:r>
            <a:r>
              <a:rPr lang="en-US" sz="1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,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rgbClr val="FFFF00"/>
                </a:solidFill>
                <a:latin typeface="Footlight MT Light" pitchFamily="18" charset="0"/>
              </a:rPr>
              <a:t>all of the following events for the Last Supper </a:t>
            </a:r>
            <a:br>
              <a:rPr lang="en-US" sz="2000" b="1" dirty="0" smtClean="0">
                <a:solidFill>
                  <a:srgbClr val="FFFF00"/>
                </a:solidFill>
                <a:latin typeface="Footlight MT Light" pitchFamily="18" charset="0"/>
              </a:rPr>
            </a:br>
            <a:r>
              <a:rPr lang="en-US" sz="2000" b="1" dirty="0" smtClean="0">
                <a:solidFill>
                  <a:srgbClr val="FFFF00"/>
                </a:solidFill>
                <a:latin typeface="Footlight MT Light" pitchFamily="18" charset="0"/>
              </a:rPr>
              <a:t>will also make sense, and be in alignment.</a:t>
            </a:r>
            <a:endParaRPr lang="en-US" sz="1800" b="1" dirty="0">
              <a:solidFill>
                <a:srgbClr val="FFFF00"/>
              </a:solidFill>
              <a:latin typeface="Footlight MT Light" pitchFamily="18" charset="0"/>
            </a:endParaRPr>
          </a:p>
        </p:txBody>
      </p:sp>
      <p:pic>
        <p:nvPicPr>
          <p:cNvPr id="8" name="Picture 24" descr="C:\Users\Rae\Desktop\Art on Desktop\white man clip art\yellow-blue smiley faces\happy face - very good 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587992"/>
            <a:ext cx="1343266" cy="104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ellow face clap clea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509" y="5353460"/>
            <a:ext cx="1576491" cy="127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15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6" presetClass="entr" presetSubtype="32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25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4632960" y="5442843"/>
            <a:ext cx="990600" cy="0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4"/>
          <p:cNvSpPr txBox="1">
            <a:spLocks/>
          </p:cNvSpPr>
          <p:nvPr/>
        </p:nvSpPr>
        <p:spPr>
          <a:xfrm>
            <a:off x="7315200" y="649287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014052-953B-4273-8F47-BF25327D5B24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114300"/>
            <a:ext cx="91440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Charting the Four Gospels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15438" y="1958984"/>
            <a:ext cx="2546202" cy="1197859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Vs. 17 Context &amp; Time Reference:</a:t>
            </a:r>
            <a:b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“3</a:t>
            </a:r>
            <a:r>
              <a:rPr lang="en-US" sz="1800" b="1" spc="50" baseline="30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Cycle” </a:t>
            </a:r>
            <a:r>
              <a:rPr lang="en-US" sz="1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before </a:t>
            </a: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The Last Supper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771396"/>
              </p:ext>
            </p:extLst>
          </p:nvPr>
        </p:nvGraphicFramePr>
        <p:xfrm>
          <a:off x="441941" y="4066163"/>
          <a:ext cx="2895601" cy="91948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  <a:gridCol w="990600"/>
                <a:gridCol w="914400"/>
              </a:tblGrid>
              <a:tr h="9194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8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8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Cycle</a:t>
                      </a:r>
                      <a:endParaRPr lang="en-US" sz="180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gradFill flip="none" rotWithShape="1">
                      <a:gsLst>
                        <a:gs pos="46000">
                          <a:srgbClr val="FFF200"/>
                        </a:gs>
                        <a:gs pos="55000">
                          <a:srgbClr val="FF7A00"/>
                        </a:gs>
                        <a:gs pos="61000">
                          <a:srgbClr val="FF0300"/>
                        </a:gs>
                        <a:gs pos="69000">
                          <a:srgbClr val="002060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40668"/>
              </p:ext>
            </p:extLst>
          </p:nvPr>
        </p:nvGraphicFramePr>
        <p:xfrm>
          <a:off x="5945916" y="4002663"/>
          <a:ext cx="2895601" cy="105156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  <a:gridCol w="9906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b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</a:b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1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ULB</a:t>
                      </a:r>
                    </a:p>
                    <a:p>
                      <a:pPr algn="ctr"/>
                      <a:endParaRPr lang="en-US" sz="105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AF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6th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b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</a:b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1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ULB</a:t>
                      </a:r>
                      <a:endParaRPr lang="en-US" sz="1800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6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Sabb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.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b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</a:br>
                      <a:r>
                        <a:rPr lang="en-US" sz="6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/>
                      </a:r>
                      <a:br>
                        <a:rPr lang="en-US" sz="6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</a:b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/>
                      </a:r>
                      <a:b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</a:b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1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ULB</a:t>
                      </a:r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738285"/>
              </p:ext>
            </p:extLst>
          </p:nvPr>
        </p:nvGraphicFramePr>
        <p:xfrm>
          <a:off x="3505200" y="3995043"/>
          <a:ext cx="990600" cy="118872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Day Season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gradFill flip="none" rotWithShape="1">
                      <a:gsLst>
                        <a:gs pos="47000">
                          <a:srgbClr val="00B0F0"/>
                        </a:gs>
                        <a:gs pos="56000">
                          <a:srgbClr val="000040"/>
                        </a:gs>
                        <a:gs pos="70000">
                          <a:srgbClr val="400040"/>
                        </a:gs>
                        <a:gs pos="84000">
                          <a:srgbClr val="00B0F0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750421"/>
              </p:ext>
            </p:extLst>
          </p:nvPr>
        </p:nvGraphicFramePr>
        <p:xfrm>
          <a:off x="3288031" y="3914398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825420"/>
              </p:ext>
            </p:extLst>
          </p:nvPr>
        </p:nvGraphicFramePr>
        <p:xfrm>
          <a:off x="4736875" y="3995043"/>
          <a:ext cx="990601" cy="118872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Night Season</a:t>
                      </a: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176601"/>
              </p:ext>
            </p:extLst>
          </p:nvPr>
        </p:nvGraphicFramePr>
        <p:xfrm>
          <a:off x="4496085" y="3915033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610751"/>
              </p:ext>
            </p:extLst>
          </p:nvPr>
        </p:nvGraphicFramePr>
        <p:xfrm>
          <a:off x="5727476" y="3992503"/>
          <a:ext cx="213359" cy="140208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1297940"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200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400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8C4C64"/>
                    </a:solidFill>
                  </a:tcPr>
                </a:tc>
              </a:tr>
            </a:tbl>
          </a:graphicData>
        </a:graphic>
      </p:graphicFrame>
      <p:cxnSp>
        <p:nvCxnSpPr>
          <p:cNvPr id="31" name="Straight Connector 30"/>
          <p:cNvCxnSpPr/>
          <p:nvPr/>
        </p:nvCxnSpPr>
        <p:spPr>
          <a:xfrm>
            <a:off x="425598" y="3842643"/>
            <a:ext cx="0" cy="1371600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495800" y="5519043"/>
            <a:ext cx="1213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Passover Meal</a:t>
            </a:r>
            <a:endParaRPr lang="en-US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4614278" y="5381883"/>
            <a:ext cx="0" cy="685800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eft Brace 33"/>
          <p:cNvSpPr/>
          <p:nvPr/>
        </p:nvSpPr>
        <p:spPr>
          <a:xfrm rot="5400000">
            <a:off x="7051684" y="2245627"/>
            <a:ext cx="462904" cy="3051168"/>
          </a:xfrm>
          <a:prstGeom prst="leftBrace">
            <a:avLst>
              <a:gd name="adj1" fmla="val 51533"/>
              <a:gd name="adj2" fmla="val 50000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8C4C6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Brace 1"/>
          <p:cNvSpPr/>
          <p:nvPr/>
        </p:nvSpPr>
        <p:spPr>
          <a:xfrm rot="5400000">
            <a:off x="4284862" y="2564905"/>
            <a:ext cx="455284" cy="2404992"/>
          </a:xfrm>
          <a:prstGeom prst="leftBrace">
            <a:avLst>
              <a:gd name="adj1" fmla="val 51533"/>
              <a:gd name="adj2" fmla="val 50000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2971800" y="3088238"/>
            <a:ext cx="0" cy="983005"/>
          </a:xfrm>
          <a:prstGeom prst="line">
            <a:avLst/>
          </a:prstGeom>
          <a:ln w="57150">
            <a:solidFill>
              <a:schemeClr val="accent1"/>
            </a:solidFill>
            <a:headEnd type="diamond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24000" y="3196312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Last Supper Timeframe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45536" y="2181761"/>
            <a:ext cx="273393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Passover is the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>1</a:t>
            </a:r>
            <a:r>
              <a:rPr lang="en-US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“da</a:t>
            </a:r>
            <a:r>
              <a:rPr lang="en-US" sz="2400" b="1" dirty="0" smtClean="0">
                <a:solidFill>
                  <a:srgbClr val="00FF99"/>
                </a:solidFill>
              </a:rPr>
              <a:t>y</a:t>
            </a:r>
            <a:r>
              <a:rPr lang="en-US" sz="2400" b="1" dirty="0" smtClean="0">
                <a:solidFill>
                  <a:srgbClr val="C00000"/>
                </a:solidFill>
              </a:rPr>
              <a:t>” </a:t>
            </a: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of unleavened bread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Footlight MT Light" pitchFamily="18" charset="0"/>
              </a:rPr>
              <a:t>that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Footlight MT Light" pitchFamily="18" charset="0"/>
              </a:rPr>
              <a:t>was</a:t>
            </a:r>
            <a:r>
              <a:rPr lang="en-US" sz="2000" b="1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Footlight MT Light" pitchFamily="18" charset="0"/>
              </a:rPr>
              <a:t> approaching.</a:t>
            </a:r>
            <a:endParaRPr lang="en-US" sz="2000" b="1" dirty="0"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Footlight MT Light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34647" y="2181761"/>
            <a:ext cx="280732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solidFill>
                  <a:srgbClr val="8C4C64"/>
                </a:solidFill>
              </a:rPr>
              <a:t>The Festival of Unleavened Bread </a:t>
            </a:r>
            <a:br>
              <a:rPr lang="en-US" b="1" dirty="0" smtClean="0">
                <a:solidFill>
                  <a:srgbClr val="8C4C64"/>
                </a:solidFill>
              </a:rPr>
            </a:br>
            <a:r>
              <a:rPr lang="en-US" b="1" dirty="0" smtClean="0">
                <a:solidFill>
                  <a:srgbClr val="8C4C64"/>
                </a:solidFill>
              </a:rPr>
              <a:t>also had </a:t>
            </a:r>
            <a:r>
              <a:rPr lang="en-US" sz="2400" b="1" dirty="0" smtClean="0">
                <a:solidFill>
                  <a:srgbClr val="C00000"/>
                </a:solidFill>
              </a:rPr>
              <a:t>“7 da</a:t>
            </a:r>
            <a:r>
              <a:rPr lang="en-US" sz="2400" b="1" dirty="0">
                <a:solidFill>
                  <a:srgbClr val="00FF99"/>
                </a:solidFill>
              </a:rPr>
              <a:t>y</a:t>
            </a:r>
            <a:r>
              <a:rPr lang="en-US" sz="2400" b="1" dirty="0" smtClean="0">
                <a:solidFill>
                  <a:srgbClr val="C00000"/>
                </a:solidFill>
              </a:rPr>
              <a:t>s”</a:t>
            </a:r>
            <a:r>
              <a:rPr lang="en-US" sz="2400" b="1" dirty="0" smtClean="0">
                <a:solidFill>
                  <a:srgbClr val="8C4C64"/>
                </a:solidFill>
              </a:rPr>
              <a:t> </a:t>
            </a:r>
            <a:r>
              <a:rPr lang="en-US" b="1" dirty="0" smtClean="0">
                <a:solidFill>
                  <a:srgbClr val="8C4C64"/>
                </a:solidFill>
              </a:rPr>
              <a:t/>
            </a:r>
            <a:br>
              <a:rPr lang="en-US" b="1" dirty="0" smtClean="0">
                <a:solidFill>
                  <a:srgbClr val="8C4C64"/>
                </a:solidFill>
              </a:rPr>
            </a:br>
            <a:r>
              <a:rPr lang="en-US" sz="2000" b="1" dirty="0" smtClean="0">
                <a:solidFill>
                  <a:srgbClr val="8C4C64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Footlight MT Light" pitchFamily="18" charset="0"/>
              </a:rPr>
              <a:t>that </a:t>
            </a:r>
            <a:r>
              <a:rPr lang="en-US" sz="2000" b="1" u="sng" dirty="0" smtClean="0">
                <a:solidFill>
                  <a:srgbClr val="8C4C64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Footlight MT Light" pitchFamily="18" charset="0"/>
              </a:rPr>
              <a:t>were</a:t>
            </a:r>
            <a:r>
              <a:rPr lang="en-US" sz="2000" b="1" dirty="0" smtClean="0">
                <a:solidFill>
                  <a:srgbClr val="8C4C64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Footlight MT Light" pitchFamily="18" charset="0"/>
              </a:rPr>
              <a:t> approaching.</a:t>
            </a:r>
            <a:endParaRPr lang="en-US" sz="2000" b="1" dirty="0">
              <a:solidFill>
                <a:srgbClr val="8C4C64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Footlight MT Light" pitchFamily="18" charset="0"/>
            </a:endParaRPr>
          </a:p>
        </p:txBody>
      </p:sp>
      <p:sp>
        <p:nvSpPr>
          <p:cNvPr id="40" name="Content Placeholder 6"/>
          <p:cNvSpPr txBox="1">
            <a:spLocks/>
          </p:cNvSpPr>
          <p:nvPr/>
        </p:nvSpPr>
        <p:spPr>
          <a:xfrm>
            <a:off x="982244" y="936617"/>
            <a:ext cx="7171156" cy="892183"/>
          </a:xfrm>
          <a:prstGeom prst="rect">
            <a:avLst/>
          </a:prstGeom>
          <a:solidFill>
            <a:srgbClr val="AFDDFF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rmAutofit fontScale="70000" lnSpcReduction="20000"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20000"/>
              </a:lnSpc>
              <a:buNone/>
            </a:pPr>
            <a:r>
              <a:rPr lang="en-US" sz="2300" b="1" dirty="0">
                <a:solidFill>
                  <a:schemeClr val="tx1"/>
                </a:solidFill>
              </a:rPr>
              <a:t>Matt 26:17</a:t>
            </a:r>
            <a:r>
              <a:rPr lang="en-US" sz="2300" dirty="0"/>
              <a:t>  </a:t>
            </a:r>
            <a:r>
              <a:rPr lang="en-US" sz="2300" b="1" dirty="0">
                <a:solidFill>
                  <a:srgbClr val="0070C0"/>
                </a:solidFill>
              </a:rPr>
              <a:t>Now </a:t>
            </a:r>
            <a:r>
              <a:rPr lang="en-US" sz="1700" strike="sngStrike" dirty="0">
                <a:solidFill>
                  <a:srgbClr val="0070C0"/>
                </a:solidFill>
              </a:rPr>
              <a:t>on</a:t>
            </a:r>
            <a:r>
              <a:rPr lang="en-US" sz="2300" b="1" dirty="0">
                <a:solidFill>
                  <a:srgbClr val="0070C0"/>
                </a:solidFill>
              </a:rPr>
              <a:t> 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</a:rPr>
              <a:t>[as]</a:t>
            </a:r>
            <a:r>
              <a:rPr lang="en-US" sz="2300" dirty="0" smtClean="0"/>
              <a:t> </a:t>
            </a:r>
            <a:r>
              <a:rPr lang="en-US" sz="2300" b="1" dirty="0" smtClean="0">
                <a:solidFill>
                  <a:srgbClr val="0070C0"/>
                </a:solidFill>
              </a:rPr>
              <a:t>the </a:t>
            </a:r>
            <a:r>
              <a:rPr lang="en-US" sz="2300" b="1" dirty="0">
                <a:solidFill>
                  <a:srgbClr val="0070C0"/>
                </a:solidFill>
              </a:rPr>
              <a:t>first </a:t>
            </a:r>
            <a:r>
              <a:rPr lang="en-US" sz="1700" i="1" dirty="0"/>
              <a:t>day</a:t>
            </a:r>
            <a:r>
              <a:rPr lang="en-US" sz="2300" b="1" dirty="0"/>
              <a:t> </a:t>
            </a:r>
            <a:r>
              <a:rPr lang="en-US" sz="2300" b="1" dirty="0">
                <a:solidFill>
                  <a:srgbClr val="0070C0"/>
                </a:solidFill>
              </a:rPr>
              <a:t>of</a:t>
            </a:r>
            <a:r>
              <a:rPr lang="en-US" sz="2300" b="1" dirty="0"/>
              <a:t> </a:t>
            </a:r>
            <a:r>
              <a:rPr lang="en-US" sz="1700" i="1" dirty="0"/>
              <a:t>the Feast </a:t>
            </a:r>
            <a:r>
              <a:rPr lang="en-US" sz="1700" i="1" dirty="0" smtClean="0"/>
              <a:t>of </a:t>
            </a:r>
            <a:r>
              <a:rPr lang="en-US" sz="1700" b="1" dirty="0" smtClean="0"/>
              <a:t> </a:t>
            </a:r>
            <a:r>
              <a:rPr lang="en-US" sz="2300" b="1" dirty="0">
                <a:solidFill>
                  <a:srgbClr val="0070C0"/>
                </a:solidFill>
              </a:rPr>
              <a:t>the </a:t>
            </a:r>
            <a:r>
              <a:rPr lang="en-US" sz="2300" b="1" dirty="0" smtClean="0">
                <a:solidFill>
                  <a:srgbClr val="0070C0"/>
                </a:solidFill>
              </a:rPr>
              <a:t>unleavened </a:t>
            </a:r>
            <a:r>
              <a:rPr lang="en-US" sz="2300" b="1" dirty="0">
                <a:solidFill>
                  <a:srgbClr val="0070C0"/>
                </a:solidFill>
              </a:rPr>
              <a:t>b</a:t>
            </a:r>
            <a:r>
              <a:rPr lang="en-US" sz="2300" b="1" dirty="0" smtClean="0">
                <a:solidFill>
                  <a:srgbClr val="0070C0"/>
                </a:solidFill>
              </a:rPr>
              <a:t>read </a:t>
            </a:r>
            <a:br>
              <a:rPr lang="en-US" sz="2300" b="1" dirty="0" smtClean="0">
                <a:solidFill>
                  <a:srgbClr val="0070C0"/>
                </a:solidFill>
              </a:rPr>
            </a:b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</a:rPr>
              <a:t>[day was approaching]</a:t>
            </a:r>
            <a:r>
              <a:rPr lang="en-US" sz="2300" dirty="0" smtClean="0"/>
              <a:t> </a:t>
            </a:r>
            <a:r>
              <a:rPr lang="en-US" sz="2300" dirty="0"/>
              <a:t>the disciples came to </a:t>
            </a:r>
            <a:r>
              <a:rPr lang="en-US" sz="2300" b="1" dirty="0" smtClean="0">
                <a:solidFill>
                  <a:srgbClr val="0070C0"/>
                </a:solidFill>
              </a:rPr>
              <a:t>Yahusha</a:t>
            </a:r>
            <a:r>
              <a:rPr lang="en-US" sz="2300" dirty="0" smtClean="0">
                <a:solidFill>
                  <a:srgbClr val="0070C0"/>
                </a:solidFill>
              </a:rPr>
              <a:t>,</a:t>
            </a:r>
            <a:r>
              <a:rPr lang="en-US" sz="2300" dirty="0" smtClean="0"/>
              <a:t> saying to </a:t>
            </a:r>
            <a:r>
              <a:rPr lang="en-US" sz="2300" dirty="0"/>
              <a:t>him, </a:t>
            </a:r>
            <a:r>
              <a:rPr lang="en-US" sz="2300" dirty="0" smtClean="0"/>
              <a:t/>
            </a:r>
            <a:br>
              <a:rPr lang="en-US" sz="2300" dirty="0" smtClean="0"/>
            </a:br>
            <a:r>
              <a:rPr lang="en-US" sz="2300" b="1" dirty="0" smtClean="0">
                <a:solidFill>
                  <a:srgbClr val="00B050"/>
                </a:solidFill>
              </a:rPr>
              <a:t>"</a:t>
            </a:r>
            <a:r>
              <a:rPr lang="en-US" sz="2300" b="1" dirty="0">
                <a:solidFill>
                  <a:srgbClr val="00B050"/>
                </a:solidFill>
              </a:rPr>
              <a:t>Where do you want </a:t>
            </a:r>
            <a:r>
              <a:rPr lang="en-US" sz="2300" b="1" dirty="0" smtClean="0">
                <a:solidFill>
                  <a:srgbClr val="00B050"/>
                </a:solidFill>
              </a:rPr>
              <a:t>us </a:t>
            </a:r>
            <a:r>
              <a:rPr lang="en-US" sz="2300" b="1" dirty="0">
                <a:solidFill>
                  <a:srgbClr val="00B050"/>
                </a:solidFill>
              </a:rPr>
              <a:t>to prepare for you to eat the Passover?"</a:t>
            </a:r>
            <a:r>
              <a:rPr lang="en-US" sz="2000" b="1" dirty="0">
                <a:solidFill>
                  <a:srgbClr val="00B050"/>
                </a:solidFill>
              </a:rPr>
              <a:t> </a:t>
            </a:r>
            <a:endParaRPr lang="en-US" sz="2000" b="1" dirty="0" smtClean="0">
              <a:solidFill>
                <a:srgbClr val="00B05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62600" y="5521107"/>
            <a:ext cx="3657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</a:rPr>
              <a:t>It was impossible for the disciples to place this request on either:</a:t>
            </a:r>
          </a:p>
          <a:p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</a:rPr>
              <a:t>(1)  Passover 4</a:t>
            </a:r>
            <a:r>
              <a:rPr lang="en-US" sz="1700" b="1" baseline="30000" dirty="0" smtClean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</a:rPr>
              <a:t> cycle; </a:t>
            </a:r>
            <a:br>
              <a:rPr lang="en-US" sz="17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</a:rPr>
              <a:t>(2)  Unleavened Bread 5</a:t>
            </a:r>
            <a:r>
              <a:rPr lang="en-US" sz="1700" b="1" baseline="30000" dirty="0" smtClean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</a:rPr>
              <a:t> cycle.</a:t>
            </a:r>
            <a:endParaRPr lang="en-US" sz="17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2040" y="5410200"/>
            <a:ext cx="40386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16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There is only one way for the Synoptic Gospels to be understood:  there </a:t>
            </a:r>
            <a:br>
              <a:rPr lang="en-US" sz="16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1600" b="1" dirty="0" smtClean="0">
                <a:solidFill>
                  <a:schemeClr val="accent4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were 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“days approaching” </a:t>
            </a:r>
            <a:r>
              <a:rPr lang="en-US" sz="1600" b="1" dirty="0" smtClean="0"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that were 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connected to </a:t>
            </a:r>
            <a:r>
              <a:rPr lang="en-US" sz="1600" b="1" dirty="0" smtClean="0">
                <a:solidFill>
                  <a:srgbClr val="8C4C6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unleavened bread.  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 context is about Passover day arriving!</a:t>
            </a:r>
          </a:p>
        </p:txBody>
      </p:sp>
    </p:spTree>
    <p:extLst>
      <p:ext uri="{BB962C8B-B14F-4D97-AF65-F5344CB8AC3E}">
        <p14:creationId xmlns:p14="http://schemas.microsoft.com/office/powerpoint/2010/main" val="356681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 animBg="1"/>
      <p:bldP spid="2" grpId="0" animBg="1"/>
      <p:bldP spid="6" grpId="0"/>
      <p:bldP spid="38" grpId="0"/>
      <p:bldP spid="39" grpId="0"/>
      <p:bldP spid="41" grpId="0"/>
      <p:bldP spid="4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 txBox="1">
            <a:spLocks/>
          </p:cNvSpPr>
          <p:nvPr/>
        </p:nvSpPr>
        <p:spPr>
          <a:xfrm>
            <a:off x="7239000" y="641667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014052-953B-4273-8F47-BF25327D5B24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114300"/>
            <a:ext cx="91440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Translation Discrepancies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914400"/>
            <a:ext cx="41148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Remember, John’s gospel was written much later.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It’s very likely the Synoptic Gospels were already translated into Greek </a:t>
            </a:r>
            <a:b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by this time.</a:t>
            </a:r>
          </a:p>
        </p:txBody>
      </p:sp>
      <p:pic>
        <p:nvPicPr>
          <p:cNvPr id="2050" name="Picture 2" descr="C:\Users\Rae\Desktop\KJV 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57600"/>
            <a:ext cx="3564858" cy="19959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translators of KJ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48" y="3124200"/>
            <a:ext cx="3273552" cy="21419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191001" y="932330"/>
            <a:ext cx="464820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John would have seen the definite necessity to clarify </a:t>
            </a:r>
            <a:b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the proper meaning around </a:t>
            </a:r>
            <a:b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“</a:t>
            </a:r>
            <a:r>
              <a:rPr 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Arial Rounded MT Bold" pitchFamily="34" charset="0"/>
              </a:rPr>
              <a:t>da</a:t>
            </a:r>
            <a:r>
              <a:rPr lang="en-US" sz="2000" b="1" dirty="0" smtClean="0">
                <a:solidFill>
                  <a:srgbClr val="00FF99"/>
                </a:solidFill>
                <a:effectLst>
                  <a:glow rad="127000">
                    <a:srgbClr val="002060"/>
                  </a:glow>
                </a:effectLst>
                <a:latin typeface="Arial Rounded MT Bold" pitchFamily="34" charset="0"/>
              </a:rPr>
              <a:t>y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 of unleavened bread” – </a:t>
            </a:r>
            <a:r>
              <a:rPr lang="en-US" sz="2000" b="1" dirty="0" smtClean="0">
                <a:solidFill>
                  <a:srgbClr val="00FF99"/>
                </a:solidFill>
                <a:effectLst>
                  <a:glow rad="127000">
                    <a:srgbClr val="002060"/>
                  </a:glow>
                </a:effectLst>
                <a:latin typeface="Arial Rounded MT Bold" pitchFamily="34" charset="0"/>
              </a:rPr>
              <a:t>(meaning Passover)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taking </a:t>
            </a:r>
            <a:b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ALL readers BACK to what </a:t>
            </a:r>
            <a:b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the Hebrew mind-set would </a:t>
            </a:r>
            <a:b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originally understand.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5791200"/>
            <a:ext cx="807019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4B9600"/>
                </a:solidFill>
                <a:latin typeface="Arial Rounded MT Bold" pitchFamily="34" charset="0"/>
              </a:rPr>
              <a:t>Today the Greek translation has taken on a meaning </a:t>
            </a:r>
            <a:br>
              <a:rPr lang="en-US" sz="2000" b="1" dirty="0" smtClean="0">
                <a:solidFill>
                  <a:srgbClr val="4B9600"/>
                </a:solidFill>
                <a:latin typeface="Arial Rounded MT Bold" pitchFamily="34" charset="0"/>
              </a:rPr>
            </a:br>
            <a:r>
              <a:rPr lang="en-US" sz="2000" b="1" dirty="0" smtClean="0">
                <a:solidFill>
                  <a:srgbClr val="4B9600"/>
                </a:solidFill>
                <a:latin typeface="Arial Rounded MT Bold" pitchFamily="34" charset="0"/>
              </a:rPr>
              <a:t>that was never intended by any Hebrew writer/believer.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620000" y="5251450"/>
            <a:ext cx="1206500" cy="1225550"/>
            <a:chOff x="7635748" y="5257800"/>
            <a:chExt cx="1206500" cy="1225550"/>
          </a:xfrm>
        </p:grpSpPr>
        <p:sp>
          <p:nvSpPr>
            <p:cNvPr id="25" name="Oval 24"/>
            <p:cNvSpPr/>
            <p:nvPr/>
          </p:nvSpPr>
          <p:spPr>
            <a:xfrm>
              <a:off x="7794091" y="5392964"/>
              <a:ext cx="843036" cy="8818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4" descr="C:\Users\Rae\Desktop\blue face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5748" y="5257800"/>
              <a:ext cx="1206500" cy="1225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860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780365"/>
          </a:xfrm>
        </p:spPr>
        <p:txBody>
          <a:bodyPr/>
          <a:lstStyle/>
          <a:p>
            <a:r>
              <a:rPr lang="en-US" dirty="0" smtClean="0"/>
              <a:t>Semi-Review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143000"/>
            <a:ext cx="7924800" cy="5410200"/>
          </a:xfr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 smtClean="0"/>
              <a:t>Synoptic Accounts of the Last Supper:</a:t>
            </a:r>
            <a:endParaRPr lang="en-US" dirty="0" smtClean="0"/>
          </a:p>
          <a:p>
            <a:pPr marL="502920" indent="-457200">
              <a:buAutoNum type="arabicParenR"/>
            </a:pPr>
            <a:r>
              <a:rPr lang="en-US" dirty="0" smtClean="0"/>
              <a:t>The </a:t>
            </a:r>
            <a:r>
              <a:rPr lang="en-US" dirty="0"/>
              <a:t>disciples came to </a:t>
            </a:r>
            <a:r>
              <a:rPr lang="en-US" b="1" dirty="0">
                <a:solidFill>
                  <a:srgbClr val="0070C0"/>
                </a:solidFill>
              </a:rPr>
              <a:t>Yahusha</a:t>
            </a:r>
            <a:r>
              <a:rPr lang="en-US" dirty="0"/>
              <a:t> on Abib 13.  </a:t>
            </a:r>
            <a:endParaRPr lang="en-US" dirty="0" smtClean="0"/>
          </a:p>
          <a:p>
            <a:pPr marL="502920" indent="-457200">
              <a:buAutoNum type="arabicParenR"/>
            </a:pPr>
            <a:r>
              <a:rPr lang="en-US" dirty="0" smtClean="0"/>
              <a:t>They </a:t>
            </a:r>
            <a:r>
              <a:rPr lang="en-US" dirty="0"/>
              <a:t>asked Him </a:t>
            </a:r>
            <a:r>
              <a:rPr lang="en-US" b="1" dirty="0"/>
              <a:t>where</a:t>
            </a:r>
            <a:r>
              <a:rPr lang="en-US" dirty="0"/>
              <a:t> He wanted them to prepare 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eat </a:t>
            </a:r>
            <a:r>
              <a:rPr lang="en-US" dirty="0"/>
              <a:t>the Passover meal, which would </a:t>
            </a:r>
            <a:r>
              <a:rPr lang="en-US" dirty="0" smtClean="0"/>
              <a:t>normally occur </a:t>
            </a:r>
            <a:r>
              <a:rPr lang="en-US" dirty="0"/>
              <a:t>the next night on Abib </a:t>
            </a:r>
            <a:r>
              <a:rPr lang="en-US" dirty="0" smtClean="0"/>
              <a:t>14. 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(</a:t>
            </a:r>
            <a:r>
              <a:rPr lang="en-US" dirty="0"/>
              <a:t>At least </a:t>
            </a:r>
            <a:r>
              <a:rPr lang="en-US" dirty="0" smtClean="0"/>
              <a:t>it appears that these </a:t>
            </a:r>
            <a:r>
              <a:rPr lang="en-US" dirty="0"/>
              <a:t>disciples </a:t>
            </a:r>
            <a:r>
              <a:rPr lang="en-US" b="1" u="sng" dirty="0"/>
              <a:t>assumed</a:t>
            </a:r>
            <a:r>
              <a:rPr lang="en-US" dirty="0"/>
              <a:t> they would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be </a:t>
            </a:r>
            <a:r>
              <a:rPr lang="en-US" dirty="0"/>
              <a:t>eating the Passover meal with </a:t>
            </a:r>
            <a:r>
              <a:rPr lang="en-US" b="1" dirty="0">
                <a:solidFill>
                  <a:srgbClr val="0070C0"/>
                </a:solidFill>
              </a:rPr>
              <a:t>Yahusha</a:t>
            </a:r>
            <a:r>
              <a:rPr lang="en-US" dirty="0"/>
              <a:t> again.)  </a:t>
            </a:r>
          </a:p>
          <a:p>
            <a:pPr marL="502920" indent="-457200">
              <a:buFont typeface="+mj-lt"/>
              <a:buAutoNum type="arabicParenR"/>
            </a:pP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dirty="0" smtClean="0"/>
              <a:t> </a:t>
            </a:r>
            <a:r>
              <a:rPr lang="en-US" dirty="0"/>
              <a:t>instructed Peter and John how to find the place where </a:t>
            </a:r>
            <a:r>
              <a:rPr lang="en-U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 </a:t>
            </a:r>
            <a:r>
              <a:rPr lang="en-U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should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p</a:t>
            </a:r>
            <a:r>
              <a:rPr lang="en-U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are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to eat the Passover on the night of Abib 14</a:t>
            </a:r>
            <a:r>
              <a:rPr lang="en-US" dirty="0"/>
              <a:t> </a:t>
            </a:r>
            <a:r>
              <a:rPr lang="en-US" sz="1800" dirty="0"/>
              <a:t>(</a:t>
            </a:r>
            <a:r>
              <a:rPr lang="en-US" sz="1500" dirty="0"/>
              <a:t>that is, </a:t>
            </a:r>
            <a:r>
              <a:rPr lang="en-US" sz="1500" dirty="0" smtClean="0"/>
              <a:t>because they thought they would be eating the meal together then</a:t>
            </a:r>
            <a:r>
              <a:rPr lang="en-US" sz="1800" dirty="0" smtClean="0"/>
              <a:t>).</a:t>
            </a:r>
            <a:r>
              <a:rPr lang="en-US" dirty="0"/>
              <a:t>  </a:t>
            </a:r>
            <a:endParaRPr lang="en-US" dirty="0" smtClean="0"/>
          </a:p>
          <a:p>
            <a:pPr marL="502920" indent="-457200">
              <a:buFont typeface="+mj-lt"/>
              <a:buAutoNum type="arabicParenR"/>
            </a:pPr>
            <a:r>
              <a:rPr lang="en-US" dirty="0" smtClean="0"/>
              <a:t>He </a:t>
            </a:r>
            <a:r>
              <a:rPr lang="en-US" dirty="0"/>
              <a:t>told them the owner of the house would show them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dirty="0"/>
              <a:t>large furnished upper room.  </a:t>
            </a:r>
            <a:endParaRPr lang="en-US" dirty="0" smtClean="0"/>
          </a:p>
          <a:p>
            <a:pPr marL="502920" indent="-457200">
              <a:buFont typeface="+mj-lt"/>
              <a:buAutoNum type="arabicParenR"/>
            </a:pPr>
            <a:r>
              <a:rPr lang="en-US" dirty="0" smtClean="0"/>
              <a:t>Mark </a:t>
            </a:r>
            <a:r>
              <a:rPr lang="en-US" dirty="0"/>
              <a:t>and Luke both state that it was there, 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that room, </a:t>
            </a:r>
            <a:r>
              <a:rPr lang="en-US" dirty="0"/>
              <a:t>that they were to prepare for the Passover meal to be eaten </a:t>
            </a:r>
            <a:r>
              <a:rPr lang="en-US" sz="1800" dirty="0"/>
              <a:t>(Mark 14:15; Luke 22:12).</a:t>
            </a:r>
          </a:p>
          <a:p>
            <a:pPr marL="45720" indent="0">
              <a:buNone/>
            </a:pP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03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8768" y="237744"/>
            <a:ext cx="9067800" cy="762000"/>
          </a:xfrm>
        </p:spPr>
        <p:txBody>
          <a:bodyPr/>
          <a:lstStyle/>
          <a:p>
            <a:r>
              <a:rPr lang="en-US" sz="3600" dirty="0" smtClean="0"/>
              <a:t>AFTER the Supper ~ Early the Next Day</a:t>
            </a:r>
            <a:endParaRPr 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81000" y="891250"/>
            <a:ext cx="8534400" cy="914401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 algn="ctr">
              <a:buNone/>
            </a:pPr>
            <a:r>
              <a:rPr lang="en-US" sz="2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following Synoptic testimonies </a:t>
            </a:r>
            <a:r>
              <a:rPr lang="en-US" sz="2600" b="1" u="sng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follow</a:t>
            </a:r>
            <a:r>
              <a:rPr lang="en-US" sz="2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en-US" sz="2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events of the Last Supper – the next morning.  </a:t>
            </a:r>
            <a:endParaRPr lang="en-US" sz="2600" dirty="0" smtClean="0">
              <a:solidFill>
                <a:srgbClr val="7030A0"/>
              </a:solidFill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/>
              <a:t>41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5943600"/>
            <a:ext cx="83058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cap="none" spc="0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does this information have to do with the Last Supper?</a:t>
            </a:r>
            <a:endParaRPr lang="en-US" sz="22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384048" y="1905000"/>
            <a:ext cx="4265676" cy="4508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1900" b="1" dirty="0" smtClean="0">
                <a:solidFill>
                  <a:srgbClr val="0070C0"/>
                </a:solidFill>
              </a:rPr>
              <a:t>Matt 27:1-2  </a:t>
            </a:r>
            <a:r>
              <a:rPr lang="en-US" sz="1900" dirty="0" smtClean="0"/>
              <a:t>When </a:t>
            </a:r>
            <a:r>
              <a:rPr lang="en-US" sz="1900" b="1" dirty="0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morning was come, </a:t>
            </a:r>
            <a:r>
              <a:rPr lang="en-US" sz="1900" dirty="0" smtClean="0"/>
              <a:t>all the chief priests and elders of the people took counsel against </a:t>
            </a:r>
            <a:r>
              <a:rPr lang="en-US" sz="1900" b="1" dirty="0" smtClean="0">
                <a:solidFill>
                  <a:srgbClr val="0070C0"/>
                </a:solidFill>
              </a:rPr>
              <a:t>Yahusha</a:t>
            </a:r>
            <a:r>
              <a:rPr lang="en-US" sz="1900" dirty="0" smtClean="0"/>
              <a:t> to put him to death:  And when they had bound him, they led him away, and delivered him to Pontius Pilate the governor. </a:t>
            </a:r>
          </a:p>
          <a:p>
            <a:pPr marL="45720" indent="0">
              <a:buNone/>
            </a:pPr>
            <a:r>
              <a:rPr lang="en-US" sz="1900" b="1" dirty="0">
                <a:solidFill>
                  <a:srgbClr val="0070C0"/>
                </a:solidFill>
              </a:rPr>
              <a:t>Mark 15:1  </a:t>
            </a:r>
            <a:r>
              <a:rPr lang="en-US" sz="1900" dirty="0"/>
              <a:t>And straightway </a:t>
            </a:r>
            <a:r>
              <a:rPr lang="en-US" sz="1900" b="1" dirty="0">
                <a:ln w="1905"/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the morning </a:t>
            </a:r>
            <a:r>
              <a:rPr lang="en-US" sz="1900" dirty="0"/>
              <a:t>the chief priests held a consultation with the elders and scribes and the whole council, and bound </a:t>
            </a:r>
            <a:r>
              <a:rPr lang="en-US" sz="1900" b="1" dirty="0">
                <a:solidFill>
                  <a:srgbClr val="0066FF"/>
                </a:solidFill>
              </a:rPr>
              <a:t>Yahusha, </a:t>
            </a:r>
            <a:r>
              <a:rPr lang="en-US" sz="1900" dirty="0"/>
              <a:t>and carried him away, and delivered him to Pilate</a:t>
            </a:r>
            <a:r>
              <a:rPr lang="en-US" sz="1900" dirty="0" smtClean="0"/>
              <a:t>.</a:t>
            </a:r>
            <a:endParaRPr lang="en-US" sz="1900" dirty="0" smtClean="0">
              <a:solidFill>
                <a:srgbClr val="0070C0"/>
              </a:solidFill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>
          <a:xfrm>
            <a:off x="4745215" y="3276600"/>
            <a:ext cx="4000500" cy="2514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Typically, the Passover meal is to be eaten the “evening” of Abib 14, </a:t>
            </a:r>
            <a:r>
              <a:rPr lang="en-US" sz="2600" b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AFTER</a:t>
            </a:r>
            <a: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the sacrifice </a:t>
            </a:r>
            <a:r>
              <a:rPr lang="en-US" sz="26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[according to Torah statutes]</a:t>
            </a:r>
            <a:r>
              <a:rPr lang="en-US" sz="2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not the evening </a:t>
            </a:r>
            <a:r>
              <a:rPr lang="en-US" sz="2600" b="1" u="sng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BEFORE</a:t>
            </a:r>
            <a: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on the 13</a:t>
            </a:r>
            <a:r>
              <a:rPr lang="en-US" sz="2600" b="1" baseline="300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about 21 hours </a:t>
            </a:r>
            <a:b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BEFORE the sacrifice.  </a:t>
            </a:r>
            <a:endParaRPr lang="en-US" sz="2600" dirty="0" smtClean="0">
              <a:solidFill>
                <a:srgbClr val="7030A0"/>
              </a:solidFill>
            </a:endParaRP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4725924" y="1919519"/>
            <a:ext cx="4265676" cy="3262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900" b="1" dirty="0" smtClean="0">
                <a:solidFill>
                  <a:srgbClr val="0070C0"/>
                </a:solidFill>
              </a:rPr>
              <a:t>Luke 23:1  </a:t>
            </a:r>
            <a:r>
              <a:rPr lang="en-US" sz="1900" dirty="0" smtClean="0"/>
              <a:t>And the whole multitude of them arose, and led him unto Pilate</a:t>
            </a:r>
            <a:r>
              <a:rPr lang="en-US" sz="2000" dirty="0" smtClean="0"/>
              <a:t>. </a:t>
            </a:r>
            <a:r>
              <a:rPr lang="en-US" sz="1200" i="1" dirty="0" smtClean="0"/>
              <a:t>KJV</a:t>
            </a:r>
            <a:r>
              <a:rPr lang="en-US" sz="1600" i="1" dirty="0" smtClean="0"/>
              <a:t>  </a:t>
            </a:r>
            <a:br>
              <a:rPr lang="en-US" sz="1600" i="1" dirty="0" smtClean="0"/>
            </a:br>
            <a:r>
              <a:rPr lang="en-US" sz="1800" dirty="0" smtClean="0">
                <a:solidFill>
                  <a:srgbClr val="002060"/>
                </a:solidFill>
              </a:rPr>
              <a:t>[Luke has no details of the morning.]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6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762000"/>
          </a:xfrm>
        </p:spPr>
        <p:txBody>
          <a:bodyPr/>
          <a:lstStyle/>
          <a:p>
            <a:r>
              <a:rPr lang="en-US" sz="4000" dirty="0" smtClean="0"/>
              <a:t>John has more details of what happened early on Abib 14?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04800" y="1676400"/>
            <a:ext cx="8616632" cy="60198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John 18:28 </a:t>
            </a:r>
            <a:r>
              <a:rPr lang="en-US" dirty="0" smtClean="0"/>
              <a:t>  </a:t>
            </a:r>
            <a:r>
              <a:rPr lang="en-US" b="1" dirty="0"/>
              <a:t>Then led they </a:t>
            </a:r>
            <a:r>
              <a:rPr lang="en-US" b="1" dirty="0">
                <a:solidFill>
                  <a:srgbClr val="0070C0"/>
                </a:solidFill>
              </a:rPr>
              <a:t>Yahusha</a:t>
            </a:r>
            <a:r>
              <a:rPr lang="en-US" b="1" dirty="0" smtClean="0"/>
              <a:t> </a:t>
            </a:r>
            <a:r>
              <a:rPr lang="en-US" b="1" dirty="0"/>
              <a:t>from Caiaphas unto the hall of judgment: and it was </a:t>
            </a:r>
            <a:r>
              <a:rPr lang="en-US" b="1" u="sng" dirty="0">
                <a:solidFill>
                  <a:schemeClr val="bg2">
                    <a:lumMod val="50000"/>
                  </a:schemeClr>
                </a:solidFill>
              </a:rPr>
              <a:t>earl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y;</a:t>
            </a:r>
            <a:r>
              <a:rPr lang="en-US" b="1" dirty="0"/>
              <a:t> and </a:t>
            </a:r>
            <a:r>
              <a:rPr lang="en-US" sz="2800" b="1" u="sng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</a:t>
            </a:r>
            <a:r>
              <a:rPr lang="en-US" sz="28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themselves went not into the judgment hall, lest they should be defiled; but that they might </a:t>
            </a:r>
            <a:r>
              <a:rPr lang="en-US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eat the </a:t>
            </a:r>
            <a:r>
              <a:rPr lang="en-US" sz="28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passover</a:t>
            </a:r>
            <a:r>
              <a:rPr lang="en-US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en-US" sz="1800" i="1" dirty="0"/>
              <a:t>KJV</a:t>
            </a:r>
            <a:endParaRPr lang="en-US" sz="2800" i="1" dirty="0"/>
          </a:p>
          <a:p>
            <a:pPr marL="45720" indent="0">
              <a:buNone/>
            </a:pPr>
            <a:r>
              <a:rPr lang="en-US" b="1" u="sng" dirty="0" smtClean="0"/>
              <a:t>Question</a:t>
            </a:r>
            <a:r>
              <a:rPr lang="en-US" dirty="0" smtClean="0"/>
              <a:t>:  </a:t>
            </a:r>
            <a:r>
              <a:rPr lang="en-US" b="1" dirty="0" smtClean="0"/>
              <a:t>Who is being referred to as</a:t>
            </a:r>
            <a:r>
              <a:rPr lang="en-US" sz="2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“</a:t>
            </a:r>
            <a:r>
              <a:rPr lang="en-US" sz="2400" b="1" u="sng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</a:t>
            </a:r>
            <a:r>
              <a:rPr lang="en-US" sz="2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y”?</a:t>
            </a:r>
          </a:p>
          <a:p>
            <a:pPr marL="45720" indent="0">
              <a:buNone/>
            </a:pPr>
            <a:r>
              <a:rPr lang="en-US" sz="24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en-US" sz="2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a)  The Pharisees?</a:t>
            </a:r>
          </a:p>
          <a:p>
            <a:pPr marL="45720" indent="0">
              <a:buNone/>
            </a:pPr>
            <a:r>
              <a:rPr lang="en-US" sz="24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en-US" sz="2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b)  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Other disciples?</a:t>
            </a:r>
          </a:p>
          <a:p>
            <a:pPr marL="45720" indent="0" algn="ctr">
              <a:buNone/>
            </a:pP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Whoever it was, the Passover meal </a:t>
            </a:r>
            <a:r>
              <a:rPr lang="en-US" sz="2400" b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had not </a:t>
            </a:r>
            <a:br>
              <a:rPr lang="en-US" sz="2400" b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been eaten 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</a:t>
            </a:r>
            <a:r>
              <a:rPr lang="en-US" sz="2400" b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et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neither by </a:t>
            </a:r>
            <a:r>
              <a:rPr lang="en-US" sz="2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Pharisees,  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 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any Disciples 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at the Last Supper</a:t>
            </a:r>
            <a:b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night before!</a:t>
            </a:r>
            <a:endParaRPr lang="en-US" dirty="0">
              <a:solidFill>
                <a:srgbClr val="FF0000"/>
              </a:solidFill>
            </a:endParaRPr>
          </a:p>
          <a:p>
            <a:pPr marL="4572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5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43</a:t>
            </a:fld>
            <a:endParaRPr lang="en-US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5332444" y="2286000"/>
            <a:ext cx="3582955" cy="38970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Note for Synoptic Gospels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Matthew and Mark record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was led to Pilate early in the morning marking the Passover of Abib 14.  Along with Luke, their record of the 6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hour is when the sky became darkened hiding our sacrificial Messiah. </a:t>
            </a:r>
          </a:p>
          <a:p>
            <a:pPr marL="45720" indent="0" algn="ctr">
              <a:buNone/>
            </a:pPr>
            <a:r>
              <a:rPr lang="en-US" sz="2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timing of the four Gospels is perfectly synchronized.</a:t>
            </a:r>
          </a:p>
        </p:txBody>
      </p:sp>
      <p:pic>
        <p:nvPicPr>
          <p:cNvPr id="5" name="Picture 2" descr="C:\Users\Rae\Desktop\do boy glass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820170" cy="201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09800" y="194388"/>
            <a:ext cx="6485630" cy="1905140"/>
          </a:xfrm>
          <a:prstGeom prst="rect">
            <a:avLst/>
          </a:prstGeom>
          <a:solidFill>
            <a:schemeClr val="tx2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Autofit/>
            <a:sp3d extrusionH="57150">
              <a:bevelT w="82550" h="38100" prst="coolSlant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latin typeface="Cooper Black" pitchFamily="18" charset="0"/>
              </a:rPr>
              <a:t>In John 18:28 he said it was EARLY when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8BF6FB">
                    <a:alpha val="95000"/>
                  </a:srgbClr>
                </a:solidFill>
                <a:latin typeface="Cooper Black" pitchFamily="18" charset="0"/>
              </a:rPr>
              <a:t>Yahusha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latin typeface="Cooper Black" pitchFamily="18" charset="0"/>
              </a:rPr>
              <a:t> was led from Caiaphas to Pilate.  </a:t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latin typeface="Cooper Black" pitchFamily="18" charset="0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8BF6FB"/>
                </a:solidFill>
                <a:latin typeface="Cooper Black" pitchFamily="18" charset="0"/>
              </a:rPr>
              <a:t>How EARLY was it?</a:t>
            </a:r>
            <a:endParaRPr lang="en-US" sz="2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8BF6FB"/>
              </a:solidFill>
              <a:latin typeface="Cooper Black" pitchFamily="18" charset="0"/>
            </a:endParaRPr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304800" y="5029200"/>
            <a:ext cx="4800600" cy="1524000"/>
          </a:xfrm>
          <a:prstGeom prst="rect">
            <a:avLst/>
          </a:prstGeom>
          <a:gradFill>
            <a:gsLst>
              <a:gs pos="53000">
                <a:srgbClr val="0070C0"/>
              </a:gs>
              <a:gs pos="49000">
                <a:schemeClr val="accent6">
                  <a:lumMod val="20000"/>
                  <a:lumOff val="80000"/>
                </a:schemeClr>
              </a:gs>
              <a:gs pos="47000">
                <a:schemeClr val="accent4">
                  <a:lumMod val="20000"/>
                  <a:lumOff val="80000"/>
                </a:schemeClr>
              </a:gs>
              <a:gs pos="43000">
                <a:srgbClr val="0070C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rmAutofit fontScale="92500"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>
                <a:schemeClr val="accent6">
                  <a:lumMod val="20000"/>
                  <a:lumOff val="80000"/>
                </a:schemeClr>
              </a:buClr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Here John’s specific timing is about 12 hours AFTER the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Last Supper and at least another 12 hours to a Passover meal.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381000" y="2286001"/>
            <a:ext cx="4876800" cy="30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b="1" dirty="0" smtClean="0"/>
              <a:t>JOHN 19:14 – a very special verse!</a:t>
            </a:r>
            <a:r>
              <a:rPr lang="en-US" dirty="0" smtClean="0"/>
              <a:t> </a:t>
            </a:r>
          </a:p>
          <a:p>
            <a:pPr marL="45720" indent="0">
              <a:buFont typeface="Georgia" pitchFamily="18" charset="0"/>
              <a:buNone/>
            </a:pPr>
            <a:r>
              <a:rPr lang="en-US" dirty="0" smtClean="0">
                <a:solidFill>
                  <a:srgbClr val="0070C0"/>
                </a:solidFill>
              </a:rPr>
              <a:t>Now </a:t>
            </a:r>
            <a:r>
              <a:rPr lang="en-US" b="1" dirty="0" smtClean="0">
                <a:solidFill>
                  <a:srgbClr val="0070C0"/>
                </a:solidFill>
              </a:rPr>
              <a:t>it was </a:t>
            </a:r>
            <a:r>
              <a:rPr lang="en-US" b="1" u="sng" dirty="0" smtClean="0">
                <a:solidFill>
                  <a:srgbClr val="0070C0"/>
                </a:solidFill>
              </a:rPr>
              <a:t>the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u="sng" dirty="0" smtClean="0">
                <a:solidFill>
                  <a:srgbClr val="0070C0"/>
                </a:solidFill>
              </a:rPr>
              <a:t>Pre</a:t>
            </a:r>
            <a:r>
              <a:rPr lang="en-US" b="1" dirty="0" smtClean="0">
                <a:solidFill>
                  <a:srgbClr val="0070C0"/>
                </a:solidFill>
              </a:rPr>
              <a:t>p</a:t>
            </a:r>
            <a:r>
              <a:rPr lang="en-US" b="1" u="sng" dirty="0" smtClean="0">
                <a:solidFill>
                  <a:srgbClr val="0070C0"/>
                </a:solidFill>
              </a:rPr>
              <a:t>aration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u="sng" dirty="0" smtClean="0">
                <a:solidFill>
                  <a:srgbClr val="0070C0"/>
                </a:solidFill>
              </a:rPr>
              <a:t>of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u="sng" dirty="0" smtClean="0">
                <a:solidFill>
                  <a:srgbClr val="0070C0"/>
                </a:solidFill>
              </a:rPr>
              <a:t>the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u="sng" dirty="0" smtClean="0">
                <a:solidFill>
                  <a:srgbClr val="0070C0"/>
                </a:solidFill>
              </a:rPr>
              <a:t>Passover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sz="1600" dirty="0" smtClean="0"/>
              <a:t>[</a:t>
            </a:r>
            <a:r>
              <a:rPr lang="en-US" sz="1600" dirty="0" smtClean="0">
                <a:solidFill>
                  <a:srgbClr val="C00000"/>
                </a:solidFill>
              </a:rPr>
              <a:t>the </a:t>
            </a:r>
            <a:r>
              <a:rPr lang="en-US" sz="1600" cap="small" dirty="0" smtClean="0">
                <a:solidFill>
                  <a:srgbClr val="C00000"/>
                </a:solidFill>
              </a:rPr>
              <a:t>14</a:t>
            </a:r>
            <a:r>
              <a:rPr lang="en-US" sz="1600" cap="small" baseline="30000" dirty="0" smtClean="0">
                <a:solidFill>
                  <a:srgbClr val="C00000"/>
                </a:solidFill>
              </a:rPr>
              <a:t>th </a:t>
            </a:r>
            <a:r>
              <a:rPr lang="en-US" sz="1600" dirty="0" smtClean="0">
                <a:solidFill>
                  <a:srgbClr val="C00000"/>
                </a:solidFill>
              </a:rPr>
              <a:t>Roman time</a:t>
            </a:r>
            <a:r>
              <a:rPr lang="en-US" sz="1600" dirty="0" smtClean="0"/>
              <a:t>], </a:t>
            </a:r>
            <a:br>
              <a:rPr lang="en-US" sz="1600" dirty="0" smtClean="0"/>
            </a:br>
            <a:r>
              <a:rPr lang="en-US" dirty="0" smtClean="0">
                <a:solidFill>
                  <a:srgbClr val="0070C0"/>
                </a:solidFill>
              </a:rPr>
              <a:t>and</a:t>
            </a:r>
            <a:r>
              <a:rPr lang="en-US" dirty="0" smtClean="0"/>
              <a:t> </a:t>
            </a:r>
            <a:r>
              <a:rPr lang="en-US" u="heavy" dirty="0" smtClean="0">
                <a:solidFill>
                  <a:srgbClr val="0070C0"/>
                </a:solidFill>
              </a:rPr>
              <a:t>about the sixth hour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sz="1700" dirty="0" smtClean="0"/>
              <a:t>[about 6 </a:t>
            </a:r>
            <a:r>
              <a:rPr lang="en-US" sz="1400" dirty="0" smtClean="0"/>
              <a:t>AM</a:t>
            </a:r>
            <a:r>
              <a:rPr lang="en-US" sz="1700" dirty="0" smtClean="0"/>
              <a:t> </a:t>
            </a:r>
            <a:br>
              <a:rPr lang="en-US" sz="1700" dirty="0" smtClean="0"/>
            </a:br>
            <a:r>
              <a:rPr lang="en-US" sz="1700" dirty="0" smtClean="0"/>
              <a:t>for Roman Reckoning of time from midnight].</a:t>
            </a:r>
            <a:r>
              <a:rPr lang="en-US" dirty="0" smtClean="0"/>
              <a:t>  </a:t>
            </a:r>
            <a:br>
              <a:rPr lang="en-US" dirty="0" smtClean="0"/>
            </a:br>
            <a:r>
              <a:rPr lang="en-US" dirty="0" smtClean="0">
                <a:solidFill>
                  <a:srgbClr val="0070C0"/>
                </a:solidFill>
              </a:rPr>
              <a:t>And he </a:t>
            </a:r>
            <a:r>
              <a:rPr lang="en-US" sz="1700" dirty="0" smtClean="0"/>
              <a:t>[Pilate] </a:t>
            </a:r>
            <a:r>
              <a:rPr lang="en-US" dirty="0" smtClean="0">
                <a:solidFill>
                  <a:srgbClr val="0070C0"/>
                </a:solidFill>
              </a:rPr>
              <a:t>said to the Jews, "Behold your King!”</a:t>
            </a:r>
          </a:p>
          <a:p>
            <a:pPr marL="45720" indent="0">
              <a:buNone/>
            </a:pPr>
            <a:endParaRPr lang="en-US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1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>
                    <a:lumMod val="85000"/>
                  </a:schemeClr>
                </a:solidFill>
              </a:rPr>
              <a:t>44</a:t>
            </a:fld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4600" y="381000"/>
            <a:ext cx="6172200" cy="4401205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/>
                <a:solidFill>
                  <a:schemeClr val="accent3"/>
                </a:solidFill>
              </a:rPr>
              <a:t>Now that the Gospels have been aligned where it seems they did not agree, let’s examine an area where they do agree about 12 hours after The Last Supper.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4782205"/>
            <a:ext cx="5562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>
                  <a:solidFill>
                    <a:srgbClr val="00FF99"/>
                  </a:solidFill>
                </a:ln>
                <a:solidFill>
                  <a:schemeClr val="accent5">
                    <a:tint val="50000"/>
                    <a:satMod val="180000"/>
                  </a:schemeClr>
                </a:solidFill>
                <a:effectLst/>
                <a:latin typeface="Comic Sans MS" pitchFamily="66" charset="0"/>
              </a:rPr>
              <a:t>Topic: Do the Gospel writers agree a new day begins with sunset?</a:t>
            </a:r>
            <a:endParaRPr lang="en-US" sz="3200" b="1" cap="none" spc="0" dirty="0">
              <a:ln>
                <a:solidFill>
                  <a:srgbClr val="00FF99"/>
                </a:solidFill>
              </a:ln>
              <a:solidFill>
                <a:schemeClr val="accent5">
                  <a:tint val="50000"/>
                  <a:satMod val="180000"/>
                </a:schemeClr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0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762000"/>
          </a:xfrm>
        </p:spPr>
        <p:txBody>
          <a:bodyPr/>
          <a:lstStyle/>
          <a:p>
            <a:r>
              <a:rPr lang="en-US" dirty="0" smtClean="0"/>
              <a:t>Where Do the Gospels Agree?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990599"/>
            <a:ext cx="8534400" cy="5700481"/>
          </a:xfr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 algn="ctr">
              <a:buNone/>
            </a:pPr>
            <a:r>
              <a:rPr lang="en-US" sz="2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These FOUR testimonies all </a:t>
            </a:r>
            <a:r>
              <a:rPr lang="en-US" sz="2600" b="1" u="sng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follow</a:t>
            </a:r>
            <a:r>
              <a:rPr lang="en-US" sz="2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the events of the Last Supper.  </a:t>
            </a:r>
            <a: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Typically, the Passover meal would be eaten the “evening” of </a:t>
            </a:r>
            <a:b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Abib 14.  By that time </a:t>
            </a:r>
            <a:r>
              <a:rPr lang="en-US" sz="2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Yahusha</a:t>
            </a:r>
            <a:r>
              <a:rPr lang="en-US" sz="2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had laid down His life.</a:t>
            </a:r>
            <a:endParaRPr lang="en-US" sz="2600" dirty="0" smtClean="0">
              <a:solidFill>
                <a:srgbClr val="7030A0"/>
              </a:solidFill>
            </a:endParaRPr>
          </a:p>
          <a:p>
            <a:pPr marL="45720" indent="0">
              <a:buNone/>
            </a:pPr>
            <a:r>
              <a:rPr lang="en-US" b="1" dirty="0">
                <a:solidFill>
                  <a:srgbClr val="0070C0"/>
                </a:solidFill>
              </a:rPr>
              <a:t>Matt </a:t>
            </a:r>
            <a:r>
              <a:rPr lang="en-US" b="1" dirty="0" smtClean="0">
                <a:solidFill>
                  <a:srgbClr val="0070C0"/>
                </a:solidFill>
              </a:rPr>
              <a:t>27:57-58  </a:t>
            </a:r>
            <a:r>
              <a:rPr lang="en-US" dirty="0" smtClean="0"/>
              <a:t>When 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even was come</a:t>
            </a:r>
            <a:r>
              <a:rPr lang="en-US" sz="21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en-US" sz="2400" dirty="0" smtClean="0"/>
              <a:t>there came a rich man of </a:t>
            </a:r>
            <a:br>
              <a:rPr lang="en-US" sz="2400" dirty="0" smtClean="0"/>
            </a:br>
            <a:r>
              <a:rPr lang="en-US" sz="2400" dirty="0" smtClean="0"/>
              <a:t>Arimathaea, named Joseph, who also himself was </a:t>
            </a:r>
            <a:r>
              <a:rPr lang="en-US" sz="2400" b="1" dirty="0" smtClean="0">
                <a:solidFill>
                  <a:srgbClr val="0070C0"/>
                </a:solidFill>
              </a:rPr>
              <a:t>Yahusha’s</a:t>
            </a:r>
            <a:r>
              <a:rPr lang="en-US" sz="2400" dirty="0" smtClean="0"/>
              <a:t> disciple: </a:t>
            </a:r>
            <a:br>
              <a:rPr lang="en-US" sz="2400" dirty="0" smtClean="0"/>
            </a:br>
            <a:r>
              <a:rPr lang="en-US" sz="2300" b="1" dirty="0" smtClean="0">
                <a:solidFill>
                  <a:srgbClr val="0070C0"/>
                </a:solidFill>
              </a:rPr>
              <a:t>58</a:t>
            </a:r>
            <a:r>
              <a:rPr lang="en-US" sz="2400" dirty="0" smtClean="0"/>
              <a:t> </a:t>
            </a:r>
            <a:r>
              <a:rPr lang="en-US" dirty="0" smtClean="0"/>
              <a:t> He went to Pilate, and begged the body of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pPr marL="45720" indent="0">
              <a:buNone/>
            </a:pPr>
            <a:r>
              <a:rPr lang="en-US" sz="800" dirty="0" smtClean="0">
                <a:solidFill>
                  <a:srgbClr val="0070C0"/>
                </a:solidFill>
              </a:rPr>
              <a:t>  </a:t>
            </a:r>
            <a:endParaRPr lang="en-US" sz="800" dirty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b="1" dirty="0">
                <a:solidFill>
                  <a:srgbClr val="0070C0"/>
                </a:solidFill>
              </a:rPr>
              <a:t>Mark </a:t>
            </a:r>
            <a:r>
              <a:rPr lang="en-US" b="1" dirty="0" smtClean="0">
                <a:solidFill>
                  <a:srgbClr val="0070C0"/>
                </a:solidFill>
              </a:rPr>
              <a:t>15:42-43  </a:t>
            </a:r>
            <a:r>
              <a:rPr lang="en-US" dirty="0" smtClean="0"/>
              <a:t>And </a:t>
            </a:r>
            <a:r>
              <a:rPr lang="en-US" dirty="0"/>
              <a:t>now when 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even was come, </a:t>
            </a:r>
            <a:r>
              <a:rPr lang="en-US" dirty="0"/>
              <a:t>because </a:t>
            </a:r>
            <a:r>
              <a:rPr lang="en-US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</a:t>
            </a: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was </a:t>
            </a:r>
            <a:r>
              <a:rPr lang="en-US" b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</a:t>
            </a: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b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</a:t>
            </a: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b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aration</a:t>
            </a:r>
            <a:r>
              <a:rPr lang="en-US" dirty="0" smtClean="0"/>
              <a:t> </a:t>
            </a:r>
            <a:r>
              <a:rPr lang="en-US" sz="2100" dirty="0" smtClean="0">
                <a:solidFill>
                  <a:srgbClr val="7030A0"/>
                </a:solidFill>
              </a:rPr>
              <a:t>[Abib 14], </a:t>
            </a:r>
            <a:r>
              <a:rPr lang="en-US" dirty="0"/>
              <a:t>that is, the day </a:t>
            </a:r>
            <a:r>
              <a:rPr lang="en-US" b="1" u="sng" dirty="0">
                <a:solidFill>
                  <a:srgbClr val="7030A0"/>
                </a:solidFill>
                <a:latin typeface="Footlight MT Light" panose="0204060206030A020304" pitchFamily="18" charset="0"/>
              </a:rPr>
              <a:t>BEFORE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dirty="0" smtClean="0"/>
              <a:t>the </a:t>
            </a:r>
            <a:r>
              <a:rPr lang="en-US" sz="1800" dirty="0" smtClean="0"/>
              <a:t>[high] </a:t>
            </a:r>
            <a:r>
              <a:rPr lang="en-US" dirty="0" smtClean="0"/>
              <a:t>Sabbath </a:t>
            </a:r>
            <a:r>
              <a:rPr lang="en-US" sz="2100" dirty="0" smtClean="0">
                <a:solidFill>
                  <a:srgbClr val="7030A0"/>
                </a:solidFill>
              </a:rPr>
              <a:t>[of the 15</a:t>
            </a:r>
            <a:r>
              <a:rPr lang="en-US" sz="2100" baseline="30000" dirty="0" smtClean="0">
                <a:solidFill>
                  <a:srgbClr val="7030A0"/>
                </a:solidFill>
              </a:rPr>
              <a:t>th</a:t>
            </a:r>
            <a:r>
              <a:rPr lang="en-US" sz="2100" dirty="0" smtClean="0">
                <a:solidFill>
                  <a:srgbClr val="7030A0"/>
                </a:solidFill>
              </a:rPr>
              <a:t>],  </a:t>
            </a:r>
          </a:p>
          <a:p>
            <a:pPr marL="4572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43</a:t>
            </a:r>
            <a:r>
              <a:rPr lang="en-US" dirty="0" smtClean="0"/>
              <a:t> </a:t>
            </a:r>
            <a:r>
              <a:rPr lang="en-US" dirty="0"/>
              <a:t>Joseph of Arimathaea, an </a:t>
            </a:r>
            <a:r>
              <a:rPr lang="en-US" dirty="0" err="1"/>
              <a:t>honourable</a:t>
            </a:r>
            <a:r>
              <a:rPr lang="en-US" dirty="0"/>
              <a:t> </a:t>
            </a:r>
            <a:r>
              <a:rPr lang="en-US" dirty="0" err="1" smtClean="0"/>
              <a:t>counseller</a:t>
            </a:r>
            <a:r>
              <a:rPr lang="en-US" dirty="0" smtClean="0"/>
              <a:t> … came</a:t>
            </a:r>
            <a:r>
              <a:rPr lang="en-US" dirty="0"/>
              <a:t>, and went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boldly </a:t>
            </a:r>
            <a:r>
              <a:rPr lang="en-US" dirty="0"/>
              <a:t>unto Pilate, and craved the body of </a:t>
            </a:r>
            <a:r>
              <a:rPr lang="en-US" sz="2000" b="1" dirty="0" smtClean="0">
                <a:solidFill>
                  <a:srgbClr val="0070C0"/>
                </a:solidFill>
              </a:rPr>
              <a:t>Yahusha</a:t>
            </a:r>
            <a:r>
              <a:rPr lang="en-US" sz="2000" dirty="0" smtClean="0">
                <a:solidFill>
                  <a:srgbClr val="0070C0"/>
                </a:solidFill>
              </a:rPr>
              <a:t>.</a:t>
            </a:r>
            <a:endParaRPr lang="en-US" b="1" dirty="0"/>
          </a:p>
          <a:p>
            <a:endParaRPr lang="en-US" sz="800" dirty="0"/>
          </a:p>
          <a:p>
            <a:pPr marL="45720" indent="0">
              <a:buNone/>
            </a:pPr>
            <a:r>
              <a:rPr lang="en-US" b="1" dirty="0">
                <a:solidFill>
                  <a:srgbClr val="0070C0"/>
                </a:solidFill>
              </a:rPr>
              <a:t>Luke </a:t>
            </a:r>
            <a:r>
              <a:rPr lang="en-US" b="1" dirty="0" smtClean="0">
                <a:solidFill>
                  <a:srgbClr val="0070C0"/>
                </a:solidFill>
              </a:rPr>
              <a:t>23:54-55  </a:t>
            </a:r>
            <a:r>
              <a:rPr lang="en-US" dirty="0" smtClean="0"/>
              <a:t>And </a:t>
            </a:r>
            <a:r>
              <a:rPr lang="en-US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that day was </a:t>
            </a:r>
            <a:r>
              <a:rPr lang="en-US" b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</a:t>
            </a: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b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</a:t>
            </a: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b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aration </a:t>
            </a: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700" dirty="0" smtClean="0">
                <a:solidFill>
                  <a:srgbClr val="7030A0"/>
                </a:solidFill>
              </a:rPr>
              <a:t>[Abib 14], </a:t>
            </a:r>
            <a:r>
              <a:rPr lang="en-US" dirty="0"/>
              <a:t>and the </a:t>
            </a:r>
            <a:r>
              <a:rPr lang="en-US" dirty="0" err="1"/>
              <a:t>sabbath</a:t>
            </a:r>
            <a:r>
              <a:rPr lang="en-US" dirty="0"/>
              <a:t> drew on</a:t>
            </a:r>
            <a:r>
              <a:rPr lang="en-US" dirty="0" smtClean="0"/>
              <a:t>.  </a:t>
            </a:r>
            <a:r>
              <a:rPr lang="en-US" b="1" dirty="0" smtClean="0">
                <a:solidFill>
                  <a:srgbClr val="0070C0"/>
                </a:solidFill>
              </a:rPr>
              <a:t>55</a:t>
            </a:r>
            <a:r>
              <a:rPr lang="en-US" dirty="0" smtClean="0"/>
              <a:t> </a:t>
            </a:r>
            <a:r>
              <a:rPr lang="en-US" dirty="0"/>
              <a:t>And the women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also</a:t>
            </a:r>
            <a:r>
              <a:rPr lang="en-US" dirty="0"/>
              <a:t>, which came with him from Galilee, followed after,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beheld the sepulchre, and how his body was laid</a:t>
            </a:r>
            <a:r>
              <a:rPr lang="en-US" dirty="0" smtClean="0"/>
              <a:t>. </a:t>
            </a:r>
          </a:p>
          <a:p>
            <a:pPr marL="45720" indent="0">
              <a:buNone/>
            </a:pPr>
            <a:endParaRPr lang="en-US" sz="800" b="1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John 19:31 </a:t>
            </a:r>
            <a:r>
              <a:rPr lang="en-US" dirty="0" smtClean="0"/>
              <a:t> </a:t>
            </a:r>
            <a:r>
              <a:rPr lang="en-US" dirty="0"/>
              <a:t>The Jews therefore, because </a:t>
            </a:r>
            <a:r>
              <a:rPr lang="en-US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was </a:t>
            </a:r>
            <a:r>
              <a:rPr lang="en-US" b="1" u="sng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</a:t>
            </a:r>
            <a:r>
              <a:rPr lang="en-US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b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</a:t>
            </a: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b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aration</a:t>
            </a:r>
            <a:r>
              <a:rPr lang="en-US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1800" dirty="0" smtClean="0">
                <a:solidFill>
                  <a:srgbClr val="7030A0"/>
                </a:solidFill>
              </a:rPr>
              <a:t>[Abib 14], </a:t>
            </a:r>
            <a:r>
              <a:rPr lang="en-US" dirty="0"/>
              <a:t>that the bodies should not remain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upon </a:t>
            </a:r>
            <a:r>
              <a:rPr lang="en-US" dirty="0"/>
              <a:t>the cross on the </a:t>
            </a:r>
            <a:r>
              <a:rPr lang="en-US" dirty="0" err="1"/>
              <a:t>sabbath</a:t>
            </a:r>
            <a:r>
              <a:rPr lang="en-US" dirty="0"/>
              <a:t> </a:t>
            </a:r>
            <a:r>
              <a:rPr lang="en-US" dirty="0" smtClean="0"/>
              <a:t>day </a:t>
            </a:r>
            <a:r>
              <a:rPr lang="en-US" sz="1800" dirty="0" smtClean="0">
                <a:solidFill>
                  <a:srgbClr val="7030A0"/>
                </a:solidFill>
              </a:rPr>
              <a:t>[Abib 15], </a:t>
            </a:r>
            <a:r>
              <a:rPr lang="en-US" dirty="0"/>
              <a:t>(</a:t>
            </a:r>
            <a:r>
              <a:rPr lang="en-US" u="sng" dirty="0"/>
              <a:t>for that </a:t>
            </a: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err="1" smtClean="0"/>
              <a:t>sabbath</a:t>
            </a:r>
            <a:r>
              <a:rPr lang="en-US" u="sng" dirty="0" smtClean="0"/>
              <a:t> </a:t>
            </a:r>
            <a:r>
              <a:rPr lang="en-US" u="sng" dirty="0"/>
              <a:t>da</a:t>
            </a:r>
            <a:r>
              <a:rPr lang="en-US" dirty="0"/>
              <a:t>y </a:t>
            </a:r>
            <a:r>
              <a:rPr lang="en-US" u="sng" dirty="0"/>
              <a:t>was an </a:t>
            </a:r>
            <a:r>
              <a:rPr lang="en-US" sz="1800" b="1" u="sng" dirty="0" smtClean="0"/>
              <a:t>HIGH DAY</a:t>
            </a:r>
            <a:r>
              <a:rPr lang="en-US" dirty="0" smtClean="0"/>
              <a:t>,) </a:t>
            </a:r>
            <a:r>
              <a:rPr lang="en-US" dirty="0"/>
              <a:t>besought Pilate that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their </a:t>
            </a:r>
            <a:r>
              <a:rPr lang="en-US" dirty="0"/>
              <a:t>legs might be broken, and that they might be taken away</a:t>
            </a:r>
            <a:r>
              <a:rPr lang="en-US" dirty="0" smtClean="0"/>
              <a:t>.   </a:t>
            </a:r>
            <a:r>
              <a:rPr lang="en-US" sz="1500" i="1" dirty="0" smtClean="0"/>
              <a:t>KJV</a:t>
            </a:r>
            <a:endParaRPr lang="en-US" dirty="0"/>
          </a:p>
        </p:txBody>
      </p:sp>
      <p:pic>
        <p:nvPicPr>
          <p:cNvPr id="1027" name="Picture 3" descr="C:\Users\Rae\Desktop\gospel book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318" y="3672119"/>
            <a:ext cx="2749232" cy="1890481"/>
          </a:xfrm>
          <a:prstGeom prst="rect">
            <a:avLst/>
          </a:prstGeom>
          <a:ln w="7620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/>
              <a:t>45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52720" y="6136340"/>
            <a:ext cx="8229600" cy="430887"/>
          </a:xfrm>
          <a:prstGeom prst="rect">
            <a:avLst/>
          </a:prstGeom>
          <a:solidFill>
            <a:schemeClr val="accent4">
              <a:lumMod val="20000"/>
              <a:lumOff val="80000"/>
              <a:alpha val="45000"/>
            </a:schemeClr>
          </a:solidFill>
          <a:ln w="381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cap="none" spc="0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does this information have to do with the Last Supper?</a:t>
            </a:r>
            <a:endParaRPr lang="en-US" sz="22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5" descr="C:\Users\Rae\Desktop\thunbs u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311490"/>
            <a:ext cx="941295" cy="119371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52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Straight Arrow Connector 57"/>
          <p:cNvCxnSpPr/>
          <p:nvPr/>
        </p:nvCxnSpPr>
        <p:spPr>
          <a:xfrm flipH="1">
            <a:off x="4746200" y="2600385"/>
            <a:ext cx="130600" cy="981015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4593800" y="2044987"/>
            <a:ext cx="130600" cy="1536413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82880" y="4136926"/>
            <a:ext cx="3022600" cy="338554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1. DAWN begins Passover Day 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4007249" y="3352800"/>
            <a:ext cx="18288" cy="2438400"/>
          </a:xfrm>
          <a:prstGeom prst="line">
            <a:avLst/>
          </a:prstGeom>
          <a:ln w="57150">
            <a:solidFill>
              <a:srgbClr val="0070C0"/>
            </a:solidFill>
            <a:headEnd type="oval" w="med" len="med"/>
            <a:tailEnd type="oval" w="med" len="med"/>
          </a:ln>
          <a:effectLst>
            <a:glow rad="1016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68990" y="6510805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/>
                </a:solidFill>
              </a:rPr>
              <a:t>46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762000"/>
          </a:xfrm>
        </p:spPr>
        <p:txBody>
          <a:bodyPr/>
          <a:lstStyle/>
          <a:p>
            <a:r>
              <a:rPr lang="en-US" sz="4000" dirty="0" smtClean="0">
                <a:solidFill>
                  <a:srgbClr val="009999"/>
                </a:solidFill>
              </a:rPr>
              <a:t>Gospels Agree on a Passover Point</a:t>
            </a:r>
            <a:endParaRPr lang="en-US" sz="2800" dirty="0">
              <a:solidFill>
                <a:srgbClr val="009999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155314"/>
              </p:ext>
            </p:extLst>
          </p:nvPr>
        </p:nvGraphicFramePr>
        <p:xfrm>
          <a:off x="396221" y="4490720"/>
          <a:ext cx="2895601" cy="91948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  <a:gridCol w="990600"/>
                <a:gridCol w="914400"/>
              </a:tblGrid>
              <a:tr h="9194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11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800" baseline="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Day</a:t>
                      </a:r>
                    </a:p>
                    <a:p>
                      <a:pPr algn="ctr"/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12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 Day</a:t>
                      </a:r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13</a:t>
                      </a:r>
                      <a:r>
                        <a:rPr lang="en-US" sz="1800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 Day</a:t>
                      </a:r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688835"/>
              </p:ext>
            </p:extLst>
          </p:nvPr>
        </p:nvGraphicFramePr>
        <p:xfrm>
          <a:off x="5936951" y="4495800"/>
          <a:ext cx="2895601" cy="9144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  <a:gridCol w="9906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15</a:t>
                      </a:r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ULBS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AF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16</a:t>
                      </a:r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Day</a:t>
                      </a:r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17</a:t>
                      </a:r>
                      <a:r>
                        <a:rPr lang="en-US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Sabb</a:t>
                      </a:r>
                      <a:r>
                        <a:rPr lang="en-US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.</a:t>
                      </a:r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480040"/>
              </p:ext>
            </p:extLst>
          </p:nvPr>
        </p:nvGraphicFramePr>
        <p:xfrm>
          <a:off x="3505200" y="4419600"/>
          <a:ext cx="990600" cy="118872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14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Light Season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gradFill flip="none" rotWithShape="1">
                      <a:gsLst>
                        <a:gs pos="47000">
                          <a:srgbClr val="00B0F0"/>
                        </a:gs>
                        <a:gs pos="56000">
                          <a:srgbClr val="000040"/>
                        </a:gs>
                        <a:gs pos="75000">
                          <a:srgbClr val="400040"/>
                        </a:gs>
                        <a:gs pos="88000">
                          <a:srgbClr val="00B0F0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640643"/>
              </p:ext>
            </p:extLst>
          </p:nvPr>
        </p:nvGraphicFramePr>
        <p:xfrm>
          <a:off x="3288031" y="4408551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885479"/>
              </p:ext>
            </p:extLst>
          </p:nvPr>
        </p:nvGraphicFramePr>
        <p:xfrm>
          <a:off x="4727910" y="4419600"/>
          <a:ext cx="990601" cy="118872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14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Night Season</a:t>
                      </a: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412921"/>
              </p:ext>
            </p:extLst>
          </p:nvPr>
        </p:nvGraphicFramePr>
        <p:xfrm>
          <a:off x="4514552" y="3581400"/>
          <a:ext cx="296948" cy="2286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96948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035115"/>
              </p:ext>
            </p:extLst>
          </p:nvPr>
        </p:nvGraphicFramePr>
        <p:xfrm>
          <a:off x="5726131" y="4410456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/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 smtClean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4492632" y="1676400"/>
            <a:ext cx="19302" cy="4572000"/>
          </a:xfrm>
          <a:prstGeom prst="line">
            <a:avLst/>
          </a:prstGeom>
          <a:ln w="76200">
            <a:solidFill>
              <a:srgbClr val="FFC0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81000" y="4617720"/>
            <a:ext cx="0" cy="932684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  <a:headEnd type="diamond" w="med" len="med"/>
            <a:tailEnd type="diamond" w="med" len="med"/>
          </a:ln>
          <a:effectLst>
            <a:glow rad="88900">
              <a:srgbClr val="FFFF00">
                <a:alpha val="88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ular Callout 2"/>
          <p:cNvSpPr/>
          <p:nvPr/>
        </p:nvSpPr>
        <p:spPr>
          <a:xfrm>
            <a:off x="5943600" y="5715000"/>
            <a:ext cx="2893285" cy="1066799"/>
          </a:xfrm>
          <a:prstGeom prst="wedgeRoundRectCallout">
            <a:avLst>
              <a:gd name="adj1" fmla="val -53387"/>
              <a:gd name="adj2" fmla="val -12448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rgbClr val="FFFF00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Dawn of U/B Sabbath after all these events!</a:t>
            </a:r>
            <a:endParaRPr lang="en-CA" sz="2400" b="1" dirty="0">
              <a:ln>
                <a:solidFill>
                  <a:srgbClr val="FFFF00"/>
                </a:solidFill>
              </a:ln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72584" y="1350788"/>
            <a:ext cx="3785616" cy="738664"/>
          </a:xfrm>
          <a:prstGeom prst="rect">
            <a:avLst/>
          </a:prstGeom>
          <a:solidFill>
            <a:schemeClr val="accent3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</a:rPr>
              <a:t>5.  Mark 15 says:  </a:t>
            </a:r>
            <a:r>
              <a:rPr lang="en-US" sz="14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</a:rPr>
              <a:t>The even was come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</a:rPr>
              <a:t> – it’s </a:t>
            </a:r>
            <a:r>
              <a:rPr lang="en-US" sz="14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rgbClr val="00FF99"/>
                  </a:glow>
                </a:effectLst>
                <a:latin typeface="Arial Black" panose="020B0A04020102020204" pitchFamily="34" charset="0"/>
              </a:rPr>
              <a:t>STILL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</a:rPr>
              <a:t>the [Passover] preparation day, the day </a:t>
            </a:r>
            <a:r>
              <a:rPr lang="en-US" sz="1400" b="1" dirty="0" smtClean="0">
                <a:solidFill>
                  <a:srgbClr val="FF00FF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Arial Black" panose="020B0A04020102020204" pitchFamily="34" charset="0"/>
              </a:rPr>
              <a:t>BEFORE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</a:rPr>
              <a:t> the Sabbath on the 15</a:t>
            </a:r>
            <a:r>
              <a:rPr lang="en-US" sz="1400" b="1" baseline="30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</a:rPr>
              <a:t>th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</a:rPr>
              <a:t>.  </a:t>
            </a:r>
            <a:endParaRPr lang="en-US" sz="1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glow rad="127000">
                  <a:schemeClr val="tx1">
                    <a:lumMod val="85000"/>
                    <a:lumOff val="15000"/>
                  </a:schemeClr>
                </a:glow>
              </a:effectLst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2971800" y="5435100"/>
            <a:ext cx="6336" cy="660900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524000" y="5580884"/>
            <a:ext cx="138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Last Supper </a:t>
            </a:r>
            <a:endParaRPr lang="en-US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40224" y="2157542"/>
            <a:ext cx="3782928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chemeClr val="accent3">
                      <a:lumMod val="20000"/>
                      <a:lumOff val="80000"/>
                    </a:schemeClr>
                  </a:glow>
                </a:effectLst>
              </a:rPr>
              <a:t>6</a:t>
            </a: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chemeClr val="accent3">
                      <a:lumMod val="20000"/>
                      <a:lumOff val="80000"/>
                    </a:schemeClr>
                  </a:glow>
                </a:effectLst>
              </a:rPr>
              <a:t>.  Matt 27 says:  </a:t>
            </a:r>
            <a:r>
              <a:rPr lang="en-US" sz="1400" b="1" u="sng" dirty="0" smtClean="0"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chemeClr val="accent3">
                      <a:lumMod val="20000"/>
                      <a:lumOff val="80000"/>
                    </a:schemeClr>
                  </a:glow>
                </a:effectLst>
              </a:rPr>
              <a:t>When even was come</a:t>
            </a: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  <a:effectLst>
                  <a:glow rad="127000">
                    <a:schemeClr val="accent3">
                      <a:lumMod val="20000"/>
                      <a:lumOff val="80000"/>
                    </a:schemeClr>
                  </a:glow>
                </a:effectLst>
              </a:rPr>
              <a:t> – Joseph asked Pilate for the Body. </a:t>
            </a:r>
            <a:endParaRPr lang="en-US" sz="1400" b="1" dirty="0">
              <a:solidFill>
                <a:schemeClr val="accent3">
                  <a:lumMod val="50000"/>
                </a:schemeClr>
              </a:solidFill>
              <a:effectLst>
                <a:glow rad="127000">
                  <a:schemeClr val="accent3">
                    <a:lumMod val="20000"/>
                    <a:lumOff val="80000"/>
                  </a:schemeClr>
                </a:glo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84551" y="3442634"/>
            <a:ext cx="1587138" cy="584775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2. Darkness at the 6</a:t>
            </a:r>
            <a:r>
              <a:rPr lang="en-US" sz="1600" b="1" baseline="300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1600" b="1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hour.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06931" y="1752600"/>
            <a:ext cx="3148494" cy="584775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bg1"/>
                  </a:glow>
                </a:effectLst>
              </a:rPr>
              <a:t>4. </a:t>
            </a:r>
            <a:r>
              <a:rPr lang="en-US" sz="1600" b="1" dirty="0">
                <a:ln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bg1"/>
                  </a:glow>
                </a:effectLst>
              </a:rPr>
              <a:t>1</a:t>
            </a:r>
            <a:r>
              <a:rPr lang="en-US" sz="16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bg1"/>
                  </a:glow>
                </a:effectLst>
              </a:rPr>
              <a:t>2</a:t>
            </a:r>
            <a:r>
              <a:rPr lang="en-US" sz="1600" b="1" baseline="30000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bg1"/>
                  </a:glow>
                </a:effectLst>
              </a:rPr>
              <a:t>th</a:t>
            </a:r>
            <a:r>
              <a:rPr lang="en-US" sz="1600" b="1" dirty="0" smtClean="0">
                <a:ln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bg1"/>
                  </a:glow>
                </a:effectLst>
              </a:rPr>
              <a:t> hour begins the “ereb” portion of the day-cycle.</a:t>
            </a:r>
            <a:endParaRPr lang="en-US" sz="1600" b="1" dirty="0">
              <a:ln>
                <a:solidFill>
                  <a:srgbClr val="002060"/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101600">
                  <a:schemeClr val="bg1"/>
                </a:glow>
              </a:effectLst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4632960" y="5925157"/>
            <a:ext cx="990600" cy="0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495800" y="6001357"/>
            <a:ext cx="1213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Burial of Yahusha</a:t>
            </a:r>
            <a:endParaRPr lang="en-US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4614278" y="5864197"/>
            <a:ext cx="0" cy="685800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Left Brace 50"/>
          <p:cNvSpPr/>
          <p:nvPr/>
        </p:nvSpPr>
        <p:spPr>
          <a:xfrm rot="5400000">
            <a:off x="4284862" y="2983211"/>
            <a:ext cx="455284" cy="2404992"/>
          </a:xfrm>
          <a:prstGeom prst="leftBrace">
            <a:avLst>
              <a:gd name="adj1" fmla="val 51533"/>
              <a:gd name="adj2" fmla="val 43156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r>
              <a:rPr lang="en-US" sz="1400" dirty="0" smtClean="0"/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PASSOVER       &amp; PREP. DAY</a:t>
            </a:r>
            <a:endParaRPr lang="en-US" sz="1400" b="1" dirty="0">
              <a:solidFill>
                <a:srgbClr val="FF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306824" y="2514600"/>
            <a:ext cx="6336" cy="1905000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  <a:effectLst>
            <a:glow rad="101600">
              <a:srgbClr val="00206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4951708" y="3204692"/>
            <a:ext cx="130600" cy="98101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5334000" y="3962400"/>
            <a:ext cx="289560" cy="47446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257800" y="3312348"/>
            <a:ext cx="3657600" cy="738664"/>
          </a:xfrm>
          <a:prstGeom prst="rect">
            <a:avLst/>
          </a:prstGeom>
          <a:solidFill>
            <a:srgbClr val="A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</a:rPr>
              <a:t>8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</a:rPr>
              <a:t>.  Luke 23 says:  </a:t>
            </a:r>
            <a:r>
              <a:rPr lang="en-US" sz="14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</a:rPr>
              <a:t>That da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</a:rPr>
              <a:t>y</a:t>
            </a:r>
            <a:r>
              <a:rPr lang="en-US" sz="14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</a:rPr>
              <a:t> was the 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</a:rPr>
              <a:t>p</a:t>
            </a:r>
            <a:r>
              <a:rPr lang="en-US" sz="14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</a:rPr>
              <a:t>reparation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</a:rPr>
              <a:t> – and the </a:t>
            </a:r>
            <a:r>
              <a:rPr lang="en-US" sz="1400" b="1" dirty="0" smtClean="0">
                <a:solidFill>
                  <a:srgbClr val="FF00FF"/>
                </a:solidFill>
                <a:effectLst>
                  <a:glow rad="127000">
                    <a:srgbClr val="002060"/>
                  </a:glow>
                </a:effectLst>
              </a:rPr>
              <a:t>High Sabbath drew on</a:t>
            </a:r>
            <a:r>
              <a:rPr lang="en-US" sz="1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</a:rPr>
              <a:t> with the approaching light of DAWN.  </a:t>
            </a:r>
            <a:endParaRPr lang="en-US" sz="1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glow rad="127000">
                  <a:srgbClr val="002060"/>
                </a:glo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59680" y="2735092"/>
            <a:ext cx="3703320" cy="52322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7.  John 19 says:  </a:t>
            </a:r>
            <a:r>
              <a:rPr lang="en-US" sz="1400" b="1" u="sng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It was the </a:t>
            </a:r>
            <a:r>
              <a:rPr lang="en-US" sz="1400" b="1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p</a:t>
            </a:r>
            <a:r>
              <a:rPr lang="en-US" sz="1400" b="1" u="sng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reparation da</a:t>
            </a:r>
            <a:r>
              <a:rPr lang="en-US" sz="1400" b="1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y - </a:t>
            </a:r>
            <a:r>
              <a:rPr lang="en-US" sz="1400" b="1" u="sng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the da</a:t>
            </a:r>
            <a:r>
              <a:rPr lang="en-US" sz="1400" b="1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y </a:t>
            </a:r>
            <a:r>
              <a:rPr lang="en-US" sz="1400" b="1" u="sng" dirty="0" smtClean="0">
                <a:solidFill>
                  <a:srgbClr val="FF00FF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Arial Black" panose="020B0A04020102020204" pitchFamily="34" charset="0"/>
              </a:rPr>
              <a:t>BEFORE</a:t>
            </a:r>
            <a:r>
              <a:rPr lang="en-US" sz="1400" b="1" dirty="0" smtClean="0">
                <a:solidFill>
                  <a:srgbClr val="FF00FF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1400" b="1" u="sng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the Hi</a:t>
            </a:r>
            <a:r>
              <a:rPr lang="en-US" sz="1400" b="1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g</a:t>
            </a:r>
            <a:r>
              <a:rPr lang="en-US" sz="1400" b="1" u="sng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h Sabbath</a:t>
            </a:r>
            <a:r>
              <a:rPr lang="en-US" sz="1400" b="1" dirty="0" smtClean="0"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.</a:t>
            </a:r>
            <a:endParaRPr lang="en-US" sz="1400" b="1" dirty="0">
              <a:solidFill>
                <a:srgbClr val="C00000"/>
              </a:solidFill>
              <a:effectLst>
                <a:glow rad="127000">
                  <a:schemeClr val="accent4">
                    <a:lumMod val="60000"/>
                    <a:lumOff val="40000"/>
                  </a:schemeClr>
                </a:glow>
              </a:effectLst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>
            <a:off x="3235960" y="4199840"/>
            <a:ext cx="0" cy="1725317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  <a:headEnd type="diamond" w="med" len="med"/>
            <a:tailEnd type="diamond" w="med" len="med"/>
          </a:ln>
          <a:effectLst>
            <a:glow rad="88900">
              <a:srgbClr val="FFFF00">
                <a:alpha val="88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017776" y="2600385"/>
            <a:ext cx="2249425" cy="584775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3. It is Accomplished! at the 9</a:t>
            </a:r>
            <a:r>
              <a:rPr lang="en-US" sz="1600" b="1" baseline="30000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hour.</a:t>
            </a:r>
            <a:endParaRPr lang="en-US" sz="1600" b="1" dirty="0">
              <a:ln>
                <a:solidFill>
                  <a:srgbClr val="002060"/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101600">
                  <a:schemeClr val="bg1"/>
                </a:glow>
              </a:effectLst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06440" y="1066800"/>
            <a:ext cx="431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One example - the Gospels agree the day begins in the morning with DAWN.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82640" y="6135469"/>
            <a:ext cx="431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Why?  </a:t>
            </a:r>
            <a:r>
              <a:rPr lang="en-US" b="1" dirty="0" smtClean="0">
                <a:solidFill>
                  <a:srgbClr val="002060"/>
                </a:solidFill>
              </a:rPr>
              <a:t>The “even” of Passover Day 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does not change the date to Abib 15!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77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5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"/>
                            </p:stCondLst>
                            <p:childTnLst>
                              <p:par>
                                <p:cTn id="8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" grpId="0" animBg="1"/>
      <p:bldP spid="28" grpId="0" animBg="1"/>
      <p:bldP spid="36" grpId="0" animBg="1"/>
      <p:bldP spid="41" grpId="0" animBg="1"/>
      <p:bldP spid="43" grpId="0" animBg="1"/>
      <p:bldP spid="49" grpId="0"/>
      <p:bldP spid="37" grpId="0" animBg="1"/>
      <p:bldP spid="35" grpId="0" animBg="1"/>
      <p:bldP spid="42" grpId="0" animBg="1"/>
      <p:bldP spid="69" grpId="0"/>
      <p:bldP spid="7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>
                    <a:lumMod val="85000"/>
                  </a:schemeClr>
                </a:solidFill>
              </a:rPr>
              <a:t>47</a:t>
            </a:fld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4600" y="322957"/>
            <a:ext cx="6172200" cy="6001643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chemeClr val="accent3"/>
                </a:solidFill>
              </a:rPr>
              <a:t>Let’s compare some other Bible Commentators to see if they have anything to say about this meal, called </a:t>
            </a:r>
            <a:br>
              <a:rPr lang="en-US" sz="4800" b="1" dirty="0" smtClean="0">
                <a:ln/>
                <a:solidFill>
                  <a:schemeClr val="accent3"/>
                </a:solidFill>
              </a:rPr>
            </a:br>
            <a:r>
              <a:rPr lang="en-US" sz="4800" b="1" dirty="0" smtClean="0">
                <a:ln/>
                <a:solidFill>
                  <a:schemeClr val="accent3"/>
                </a:solidFill>
              </a:rPr>
              <a:t>“The Last Supper.”</a:t>
            </a:r>
            <a:endParaRPr lang="en-US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6799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28599"/>
            <a:ext cx="5791200" cy="914401"/>
          </a:xfrm>
        </p:spPr>
        <p:txBody>
          <a:bodyPr/>
          <a:lstStyle/>
          <a:p>
            <a:r>
              <a:rPr lang="en-US" sz="4000" dirty="0" smtClean="0"/>
              <a:t>Jacob </a:t>
            </a:r>
            <a:r>
              <a:rPr lang="en-US" sz="4000" dirty="0" err="1" smtClean="0"/>
              <a:t>Neusner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303608" y="1237803"/>
            <a:ext cx="5867400" cy="5239435"/>
          </a:xfrm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dirty="0">
                <a:solidFill>
                  <a:srgbClr val="002060"/>
                </a:solidFill>
              </a:rPr>
              <a:t>In Jacob </a:t>
            </a:r>
            <a:r>
              <a:rPr lang="en-US" dirty="0" err="1">
                <a:solidFill>
                  <a:srgbClr val="002060"/>
                </a:solidFill>
              </a:rPr>
              <a:t>Neusner's</a:t>
            </a:r>
            <a:r>
              <a:rPr lang="en-US" dirty="0">
                <a:solidFill>
                  <a:srgbClr val="002060"/>
                </a:solidFill>
              </a:rPr>
              <a:t> translation of the Jewish </a:t>
            </a:r>
            <a:r>
              <a:rPr lang="en-US" b="1" i="1" dirty="0">
                <a:solidFill>
                  <a:srgbClr val="002060"/>
                </a:solidFill>
              </a:rPr>
              <a:t>Mishnah</a:t>
            </a:r>
            <a:r>
              <a:rPr lang="en-US" dirty="0">
                <a:solidFill>
                  <a:srgbClr val="002060"/>
                </a:solidFill>
              </a:rPr>
              <a:t>, we can see why the disciples would have been concerned with preparing for the Passover the evening of the </a:t>
            </a:r>
            <a:r>
              <a:rPr lang="en-US" cap="small" dirty="0">
                <a:solidFill>
                  <a:srgbClr val="002060"/>
                </a:solidFill>
              </a:rPr>
              <a:t>13</a:t>
            </a:r>
            <a:r>
              <a:rPr lang="en-US" cap="small" baseline="30000" dirty="0">
                <a:solidFill>
                  <a:srgbClr val="002060"/>
                </a:solidFill>
              </a:rPr>
              <a:t>th</a:t>
            </a:r>
            <a:r>
              <a:rPr lang="en-US" dirty="0">
                <a:solidFill>
                  <a:srgbClr val="002060"/>
                </a:solidFill>
              </a:rPr>
              <a:t>, even though the Passover meal wouldn't be eaten until the next night.  </a:t>
            </a:r>
            <a:endParaRPr lang="en-US" dirty="0" smtClean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In his quote from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Pesaḥim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1:3, </a:t>
            </a:r>
            <a:r>
              <a:rPr lang="en-US" dirty="0" smtClean="0">
                <a:solidFill>
                  <a:srgbClr val="002060"/>
                </a:solidFill>
              </a:rPr>
              <a:t>please remember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he’s writing with the understanding that 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Abib </a:t>
            </a:r>
            <a:r>
              <a:rPr lang="en-US" b="1" dirty="0">
                <a:solidFill>
                  <a:srgbClr val="FF0000"/>
                </a:solidFill>
              </a:rPr>
              <a:t>14 begins at sunset on Abib </a:t>
            </a:r>
            <a:r>
              <a:rPr lang="en-US" b="1" dirty="0" smtClean="0">
                <a:solidFill>
                  <a:srgbClr val="FF0000"/>
                </a:solidFill>
              </a:rPr>
              <a:t>13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 smtClean="0">
                <a:solidFill>
                  <a:srgbClr val="002060"/>
                </a:solidFill>
              </a:rPr>
              <a:t>  </a:t>
            </a:r>
          </a:p>
          <a:p>
            <a:pPr marL="45720" indent="0">
              <a:buNone/>
            </a:pPr>
            <a:r>
              <a:rPr lang="en-US" b="1" dirty="0" smtClean="0"/>
              <a:t>(</a:t>
            </a:r>
            <a:r>
              <a:rPr lang="en-US" b="1" dirty="0"/>
              <a:t>Note:  Even though </a:t>
            </a:r>
            <a:r>
              <a:rPr lang="en-US" b="1" dirty="0" err="1"/>
              <a:t>Neusner</a:t>
            </a:r>
            <a:r>
              <a:rPr lang="en-US" b="1" dirty="0"/>
              <a:t> is using the reasoning that Abib 14 begins the evening before, </a:t>
            </a:r>
            <a:r>
              <a:rPr lang="en-US" b="1" dirty="0">
                <a:solidFill>
                  <a:srgbClr val="002060"/>
                </a:solidFill>
              </a:rPr>
              <a:t>in his </a:t>
            </a:r>
            <a:r>
              <a:rPr lang="en-US" b="1" dirty="0" smtClean="0">
                <a:solidFill>
                  <a:srgbClr val="002060"/>
                </a:solidFill>
              </a:rPr>
              <a:t>context </a:t>
            </a:r>
            <a:r>
              <a:rPr lang="en-US" b="1" dirty="0">
                <a:solidFill>
                  <a:srgbClr val="002060"/>
                </a:solidFill>
              </a:rPr>
              <a:t>he is speaking of “</a:t>
            </a:r>
            <a:r>
              <a:rPr lang="en-US" b="1" dirty="0" err="1">
                <a:solidFill>
                  <a:srgbClr val="002060"/>
                </a:solidFill>
              </a:rPr>
              <a:t>deleavening</a:t>
            </a:r>
            <a:r>
              <a:rPr lang="en-US" b="1" dirty="0">
                <a:solidFill>
                  <a:srgbClr val="002060"/>
                </a:solidFill>
              </a:rPr>
              <a:t>” … and possibly “anointing” </a:t>
            </a: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the </a:t>
            </a:r>
            <a:r>
              <a:rPr lang="en-US" b="1" dirty="0">
                <a:solidFill>
                  <a:srgbClr val="002060"/>
                </a:solidFill>
              </a:rPr>
              <a:t>chosen room, so that it would be “</a:t>
            </a:r>
            <a:r>
              <a:rPr lang="en-US" b="1" dirty="0" smtClean="0">
                <a:solidFill>
                  <a:srgbClr val="002060"/>
                </a:solidFill>
              </a:rPr>
              <a:t>clean” </a:t>
            </a:r>
            <a:r>
              <a:rPr lang="en-US" b="1" dirty="0">
                <a:solidFill>
                  <a:srgbClr val="002060"/>
                </a:solidFill>
              </a:rPr>
              <a:t>from all questionable activity in the past.  </a:t>
            </a: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/>
              <a:t>This rented room </a:t>
            </a:r>
            <a:r>
              <a:rPr lang="en-US" b="1" dirty="0"/>
              <a:t>might have even needed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 </a:t>
            </a:r>
            <a:r>
              <a:rPr lang="en-US" b="1" dirty="0"/>
              <a:t>good spring cleaning!)   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48</a:t>
            </a:fld>
            <a:endParaRPr lang="en-US"/>
          </a:p>
        </p:txBody>
      </p:sp>
      <p:pic>
        <p:nvPicPr>
          <p:cNvPr id="2050" name="Picture 2" descr="C:\Users\Rae\Desktop\Jacob neusner pictu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2540000" cy="339090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55600" y="3886200"/>
            <a:ext cx="2895600" cy="25237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Pesaḥim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is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third tractate of Seder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Moed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Mishnah and of the Talmud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. 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It is concerned mainly with </a:t>
            </a:r>
            <a:r>
              <a:rPr lang="en-US" b="1" u="sng" dirty="0">
                <a:solidFill>
                  <a:srgbClr val="FF0000"/>
                </a:solidFill>
              </a:rPr>
              <a:t>the laws of the Jewish holida</a:t>
            </a:r>
            <a:r>
              <a:rPr lang="en-US" b="1" dirty="0">
                <a:solidFill>
                  <a:srgbClr val="FF0000"/>
                </a:solidFill>
              </a:rPr>
              <a:t>y</a:t>
            </a:r>
            <a:r>
              <a:rPr lang="en-US" b="1" u="sng" dirty="0">
                <a:solidFill>
                  <a:srgbClr val="FF0000"/>
                </a:solidFill>
              </a:rPr>
              <a:t> Passover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as well as the Passover lamb offering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.  </a:t>
            </a:r>
            <a:r>
              <a:rPr lang="en-US" sz="1400" dirty="0" smtClean="0"/>
              <a:t>[Wikipedia]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2323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124200" y="914400"/>
            <a:ext cx="5791200" cy="5744424"/>
          </a:xfr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dirty="0"/>
              <a:t>PESAHIM 1:3</a:t>
            </a:r>
          </a:p>
          <a:p>
            <a:pPr marL="45720" indent="0">
              <a:buNone/>
            </a:pPr>
            <a:r>
              <a:rPr lang="en-US" sz="1200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A.</a:t>
            </a:r>
            <a:r>
              <a:rPr lang="en-US" dirty="0"/>
              <a:t>   R. Judah says, </a:t>
            </a:r>
          </a:p>
          <a:p>
            <a:pPr marL="45720" indent="0">
              <a:buNone/>
            </a:pPr>
            <a:r>
              <a:rPr lang="en-US" dirty="0"/>
              <a:t>"They seek out [leaven] </a:t>
            </a:r>
            <a:br>
              <a:rPr lang="en-US" dirty="0"/>
            </a:br>
            <a:r>
              <a:rPr lang="en-US" dirty="0"/>
              <a:t> 	(1) on the night of the fourteenth, </a:t>
            </a:r>
            <a:br>
              <a:rPr lang="en-US" dirty="0"/>
            </a:br>
            <a:r>
              <a:rPr lang="en-US" dirty="0"/>
              <a:t> 	(2) on the fourteenth in the morning</a:t>
            </a:r>
            <a:r>
              <a:rPr lang="en-US" dirty="0" smtClean="0"/>
              <a:t>, and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	(3) at the time of removal."  </a:t>
            </a:r>
            <a:br>
              <a:rPr lang="en-US" dirty="0"/>
            </a:br>
            <a:r>
              <a:rPr lang="en-US" b="1" dirty="0"/>
              <a:t>B.</a:t>
            </a:r>
            <a:r>
              <a:rPr lang="en-US" dirty="0"/>
              <a:t>   And sages say, "[If] one did not seek out [leaven] on the night of the </a:t>
            </a:r>
            <a:r>
              <a:rPr lang="en-US" dirty="0" smtClean="0"/>
              <a:t>fourteenth </a:t>
            </a:r>
            <a:br>
              <a:rPr lang="en-US" dirty="0" smtClean="0"/>
            </a:br>
            <a:r>
              <a:rPr lang="en-US" sz="1700" dirty="0" smtClean="0">
                <a:solidFill>
                  <a:srgbClr val="FF0000"/>
                </a:solidFill>
              </a:rPr>
              <a:t>{after sunset on the 13</a:t>
            </a:r>
            <a:r>
              <a:rPr lang="en-US" sz="1700" baseline="30000" dirty="0" smtClean="0">
                <a:solidFill>
                  <a:srgbClr val="FF0000"/>
                </a:solidFill>
              </a:rPr>
              <a:t>th</a:t>
            </a:r>
            <a:r>
              <a:rPr lang="en-US" sz="1700" dirty="0" smtClean="0">
                <a:solidFill>
                  <a:srgbClr val="FF0000"/>
                </a:solidFill>
              </a:rPr>
              <a:t>}, </a:t>
            </a:r>
            <a:r>
              <a:rPr lang="en-US" dirty="0"/>
              <a:t>he may seek it out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1) on the fourteenth.  </a:t>
            </a:r>
            <a:br>
              <a:rPr lang="en-US" dirty="0"/>
            </a:br>
            <a:r>
              <a:rPr lang="en-US" b="1" dirty="0"/>
              <a:t>C.</a:t>
            </a:r>
            <a:r>
              <a:rPr lang="en-US" dirty="0"/>
              <a:t>   "If he did not seek it out on the fourteenth,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let </a:t>
            </a:r>
            <a:r>
              <a:rPr lang="en-US" dirty="0"/>
              <a:t>him seek it out (2) at the appointed time [11 a.m. to 12 noon on the fourteenth].</a:t>
            </a:r>
            <a:br>
              <a:rPr lang="en-US" dirty="0"/>
            </a:br>
            <a:r>
              <a:rPr lang="en-US" b="1" dirty="0"/>
              <a:t>D.  </a:t>
            </a:r>
            <a:r>
              <a:rPr lang="en-US" dirty="0"/>
              <a:t> "[If] he did not seek it out at the appointed time, let him seek it out (3) after the appointed time [to nightfall]."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p. 230, </a:t>
            </a:r>
            <a:r>
              <a:rPr lang="en-US" b="1" i="1" dirty="0"/>
              <a:t>The Mishnah: A New Translation.</a:t>
            </a:r>
            <a:r>
              <a:rPr lang="en-US" dirty="0"/>
              <a:t>) </a:t>
            </a:r>
          </a:p>
          <a:p>
            <a:pPr marL="45720" indent="0">
              <a:buNone/>
            </a:pPr>
            <a:endParaRPr lang="en-US" dirty="0" smtClean="0">
              <a:solidFill>
                <a:srgbClr val="00B0F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49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914401"/>
          </a:xfrm>
        </p:spPr>
        <p:txBody>
          <a:bodyPr/>
          <a:lstStyle/>
          <a:p>
            <a:r>
              <a:rPr lang="en-US" sz="4000" dirty="0" smtClean="0"/>
              <a:t>Jacob </a:t>
            </a:r>
            <a:r>
              <a:rPr lang="en-US" sz="4000" dirty="0" err="1" smtClean="0"/>
              <a:t>Neusner</a:t>
            </a:r>
            <a:r>
              <a:rPr lang="en-US" sz="4000" dirty="0" smtClean="0"/>
              <a:t> on </a:t>
            </a:r>
            <a:r>
              <a:rPr lang="en-US" sz="4000" dirty="0" err="1" smtClean="0"/>
              <a:t>Pesahim</a:t>
            </a:r>
            <a:r>
              <a:rPr lang="en-US" sz="4000" dirty="0" smtClean="0"/>
              <a:t> 1:3</a:t>
            </a:r>
            <a:endParaRPr lang="en-US" sz="4000" dirty="0"/>
          </a:p>
        </p:txBody>
      </p:sp>
      <p:pic>
        <p:nvPicPr>
          <p:cNvPr id="4099" name="Picture 3" descr="C:\Users\Rae\Desktop\neusner's book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" y="1143000"/>
            <a:ext cx="2580146" cy="3743167"/>
          </a:xfrm>
          <a:prstGeom prst="rect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48030" y="4953000"/>
            <a:ext cx="210384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cap="none" spc="0" dirty="0" smtClean="0">
                <a:ln w="3175" cmpd="sng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Removal</a:t>
            </a:r>
            <a:br>
              <a:rPr lang="en-US" sz="3600" b="1" cap="none" spc="0" dirty="0" smtClean="0">
                <a:ln w="3175" cmpd="sng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</a:br>
            <a:r>
              <a:rPr lang="en-US" sz="3600" b="1" cap="none" spc="0" dirty="0" smtClean="0">
                <a:ln w="3175" cmpd="sng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of all</a:t>
            </a:r>
            <a:br>
              <a:rPr lang="en-US" sz="3600" b="1" cap="none" spc="0" dirty="0" smtClean="0">
                <a:ln w="3175" cmpd="sng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</a:br>
            <a:r>
              <a:rPr lang="en-US" sz="3600" b="1" cap="none" spc="0" dirty="0" smtClean="0">
                <a:ln w="3175" cmpd="sng">
                  <a:solidFill>
                    <a:srgbClr val="FFFFFF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  <a:tileRect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Leaven</a:t>
            </a:r>
            <a:endParaRPr lang="en-US" sz="3600" b="1" cap="none" spc="0" dirty="0">
              <a:ln w="3175" cmpd="sng">
                <a:solidFill>
                  <a:srgbClr val="FFFFFF"/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1"/>
                <a:tileRect/>
              </a:gradFill>
              <a:effectLst>
                <a:outerShdw blurRad="50800" algn="tl" rotWithShape="0">
                  <a:srgbClr val="000000"/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11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599"/>
            <a:ext cx="9067800" cy="914401"/>
          </a:xfrm>
        </p:spPr>
        <p:txBody>
          <a:bodyPr/>
          <a:lstStyle/>
          <a:p>
            <a:r>
              <a:rPr lang="en-US" sz="4000" dirty="0" smtClean="0"/>
              <a:t>New Unger’s Bible Dictionary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143000"/>
            <a:ext cx="5562600" cy="5544235"/>
          </a:xfr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Unger confirms </a:t>
            </a:r>
            <a:r>
              <a:rPr lang="en-US" b="1" dirty="0">
                <a:solidFill>
                  <a:srgbClr val="002060"/>
                </a:solidFill>
              </a:rPr>
              <a:t>how the Jews prepared for the observance of the Passover:</a:t>
            </a:r>
          </a:p>
          <a:p>
            <a:r>
              <a:rPr lang="en-US" dirty="0">
                <a:solidFill>
                  <a:srgbClr val="002060"/>
                </a:solidFill>
              </a:rPr>
              <a:t>On the evening of the </a:t>
            </a:r>
            <a:r>
              <a:rPr lang="en-US" cap="small" dirty="0">
                <a:solidFill>
                  <a:srgbClr val="002060"/>
                </a:solidFill>
              </a:rPr>
              <a:t>13</a:t>
            </a:r>
            <a:r>
              <a:rPr lang="en-US" cap="small" baseline="30000" dirty="0">
                <a:solidFill>
                  <a:srgbClr val="002060"/>
                </a:solidFill>
              </a:rPr>
              <a:t>th</a:t>
            </a:r>
            <a:r>
              <a:rPr lang="en-US" dirty="0">
                <a:solidFill>
                  <a:srgbClr val="002060"/>
                </a:solidFill>
              </a:rPr>
              <a:t> Nisan, which, 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until </a:t>
            </a:r>
            <a:r>
              <a:rPr lang="en-US" dirty="0">
                <a:solidFill>
                  <a:srgbClr val="002060"/>
                </a:solidFill>
              </a:rPr>
              <a:t>that of the </a:t>
            </a:r>
            <a:r>
              <a:rPr lang="en-US" cap="small" dirty="0">
                <a:solidFill>
                  <a:srgbClr val="002060"/>
                </a:solidFill>
              </a:rPr>
              <a:t>14</a:t>
            </a:r>
            <a:r>
              <a:rPr lang="en-US" cap="small" baseline="30000" dirty="0">
                <a:solidFill>
                  <a:srgbClr val="002060"/>
                </a:solidFill>
              </a:rPr>
              <a:t>th</a:t>
            </a:r>
            <a:r>
              <a:rPr lang="en-US" dirty="0">
                <a:solidFill>
                  <a:srgbClr val="002060"/>
                </a:solidFill>
              </a:rPr>
              <a:t>, was called the "</a:t>
            </a:r>
            <a:r>
              <a:rPr lang="en-US" i="1" dirty="0">
                <a:solidFill>
                  <a:srgbClr val="002060"/>
                </a:solidFill>
              </a:rPr>
              <a:t>preparation for the Passover</a:t>
            </a:r>
            <a:r>
              <a:rPr lang="en-US" dirty="0">
                <a:solidFill>
                  <a:srgbClr val="002060"/>
                </a:solidFill>
              </a:rPr>
              <a:t>" (John 19:14), every head of a family searched for and collected by the light of a candle all the leaven.  Before beginning the search he pronounced the </a:t>
            </a:r>
            <a:r>
              <a:rPr lang="en-US" dirty="0" smtClean="0">
                <a:solidFill>
                  <a:srgbClr val="002060"/>
                </a:solidFill>
              </a:rPr>
              <a:t>following benediction:  "</a:t>
            </a:r>
            <a:r>
              <a:rPr lang="en-US" dirty="0">
                <a:solidFill>
                  <a:srgbClr val="002060"/>
                </a:solidFill>
              </a:rPr>
              <a:t>Blessed art thou, O Lord our God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en-US" dirty="0">
                <a:solidFill>
                  <a:srgbClr val="002060"/>
                </a:solidFill>
              </a:rPr>
              <a:t>King of the universe, who hast sanctified us with 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thy </a:t>
            </a:r>
            <a:r>
              <a:rPr lang="en-US" dirty="0">
                <a:solidFill>
                  <a:srgbClr val="002060"/>
                </a:solidFill>
              </a:rPr>
              <a:t>commandments, and hast enjoined 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us </a:t>
            </a:r>
            <a:r>
              <a:rPr lang="en-US" dirty="0">
                <a:solidFill>
                  <a:srgbClr val="002060"/>
                </a:solidFill>
              </a:rPr>
              <a:t>to remove the leaven.”  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After </a:t>
            </a:r>
            <a:r>
              <a:rPr lang="en-US" dirty="0">
                <a:solidFill>
                  <a:srgbClr val="002060"/>
                </a:solidFill>
              </a:rPr>
              <a:t>the search he said, “Whatever leaven remains in my possession which I cannot see, behold, it is null, and accounted as the dust of the earth." (p. 411, "Festivals") 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50</a:t>
            </a:fld>
            <a:endParaRPr lang="en-US"/>
          </a:p>
        </p:txBody>
      </p:sp>
      <p:pic>
        <p:nvPicPr>
          <p:cNvPr id="3075" name="Picture 3" descr="C:\Users\Rae\Desktop\new ungers bible dictionar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859280"/>
            <a:ext cx="2819400" cy="408432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04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838200"/>
          </a:xfrm>
        </p:spPr>
        <p:txBody>
          <a:bodyPr/>
          <a:lstStyle/>
          <a:p>
            <a:r>
              <a:rPr lang="en-US" dirty="0" smtClean="0"/>
              <a:t>“Prepare the Passover”  </a:t>
            </a:r>
            <a:r>
              <a:rPr lang="en-US" sz="3200" dirty="0" smtClean="0"/>
              <a:t>(G2090)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47676" y="838200"/>
            <a:ext cx="8229600" cy="5791199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What does this phrase really mean?</a:t>
            </a:r>
            <a:endParaRPr lang="en-US" b="1" dirty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phrase "prepare the Passover" found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Matthew </a:t>
            </a:r>
            <a:r>
              <a:rPr lang="en-US" dirty="0"/>
              <a:t>26:19, Mark 14:16, and Luke 22:13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comes </a:t>
            </a:r>
            <a:r>
              <a:rPr lang="en-US" dirty="0"/>
              <a:t>from the Greek phrase </a:t>
            </a:r>
            <a:r>
              <a:rPr lang="en-US" b="1" i="1" dirty="0" err="1"/>
              <a:t>hetoimasan</a:t>
            </a:r>
            <a:r>
              <a:rPr lang="en-US" b="1" i="1" dirty="0"/>
              <a:t> to </a:t>
            </a:r>
            <a:r>
              <a:rPr lang="en-US" b="1" i="1" dirty="0" err="1"/>
              <a:t>pascha</a:t>
            </a:r>
            <a:r>
              <a:rPr lang="en-US" dirty="0"/>
              <a:t>.  </a:t>
            </a:r>
            <a:r>
              <a:rPr lang="en-US" dirty="0">
                <a:solidFill>
                  <a:srgbClr val="C00000"/>
                </a:solidFill>
              </a:rPr>
              <a:t>According to </a:t>
            </a:r>
            <a:r>
              <a:rPr lang="en-US" b="1" i="1" dirty="0">
                <a:solidFill>
                  <a:srgbClr val="C00000"/>
                </a:solidFill>
              </a:rPr>
              <a:t>Strong's Concordance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the </a:t>
            </a:r>
            <a:r>
              <a:rPr lang="en-US" dirty="0">
                <a:solidFill>
                  <a:srgbClr val="C00000"/>
                </a:solidFill>
              </a:rPr>
              <a:t>Greek verb root </a:t>
            </a:r>
            <a:r>
              <a:rPr lang="en-US" b="1" i="1" dirty="0" err="1">
                <a:solidFill>
                  <a:srgbClr val="C00000"/>
                </a:solidFill>
              </a:rPr>
              <a:t>hetoimazo</a:t>
            </a:r>
            <a:r>
              <a:rPr lang="en-US" dirty="0">
                <a:solidFill>
                  <a:srgbClr val="C00000"/>
                </a:solidFill>
              </a:rPr>
              <a:t> means:  </a:t>
            </a:r>
          </a:p>
          <a:p>
            <a:pPr lvl="0"/>
            <a:r>
              <a:rPr lang="en-US" dirty="0"/>
              <a:t>1) to make ready, prepare </a:t>
            </a:r>
          </a:p>
          <a:p>
            <a:pPr lvl="0"/>
            <a:r>
              <a:rPr lang="en-US" dirty="0"/>
              <a:t>1a) to make the necessary preparations, get everything ready.  </a:t>
            </a:r>
          </a:p>
          <a:p>
            <a:pPr marL="45720" indent="0">
              <a:buNone/>
            </a:pPr>
            <a:r>
              <a:rPr lang="en-US" b="1" dirty="0">
                <a:solidFill>
                  <a:srgbClr val="002060"/>
                </a:solidFill>
              </a:rPr>
              <a:t>This is drawn from the oriental custom of sending persons on before kings on their journeys to level the roads and make them passable.  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Clearly</a:t>
            </a:r>
            <a:r>
              <a:rPr lang="en-US" dirty="0">
                <a:solidFill>
                  <a:schemeClr val="tx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one of the reasons the disciples questioned Yahusha about </a:t>
            </a:r>
            <a:r>
              <a:rPr lang="en-US" b="1" dirty="0">
                <a:solidFill>
                  <a:schemeClr val="tx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</a:t>
            </a:r>
            <a:r>
              <a:rPr lang="en-US" dirty="0">
                <a:solidFill>
                  <a:schemeClr val="tx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they were going to eat the Passover meal was because </a:t>
            </a:r>
            <a:r>
              <a:rPr lang="en-US" b="1" dirty="0" err="1" smtClean="0">
                <a:solidFill>
                  <a:srgbClr val="FF0000"/>
                </a:solidFill>
              </a:rPr>
              <a:t>Exo</a:t>
            </a:r>
            <a:r>
              <a:rPr lang="en-US" b="1" dirty="0" smtClean="0">
                <a:solidFill>
                  <a:srgbClr val="FF0000"/>
                </a:solidFill>
              </a:rPr>
              <a:t> 13:7 Torah </a:t>
            </a:r>
            <a:r>
              <a:rPr lang="en-US" b="1" dirty="0">
                <a:solidFill>
                  <a:srgbClr val="FF0000"/>
                </a:solidFill>
              </a:rPr>
              <a:t>statute states </a:t>
            </a:r>
            <a:r>
              <a:rPr lang="en-US" b="1" dirty="0" smtClean="0">
                <a:solidFill>
                  <a:srgbClr val="FF0000"/>
                </a:solidFill>
              </a:rPr>
              <a:t>“neither </a:t>
            </a:r>
            <a:r>
              <a:rPr lang="en-US" b="1" dirty="0">
                <a:solidFill>
                  <a:srgbClr val="FF0000"/>
                </a:solidFill>
              </a:rPr>
              <a:t>shall 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there </a:t>
            </a:r>
            <a:r>
              <a:rPr lang="en-US" b="1" dirty="0">
                <a:solidFill>
                  <a:srgbClr val="FF0000"/>
                </a:solidFill>
              </a:rPr>
              <a:t>be leaven seen with thee in all thy </a:t>
            </a:r>
            <a:r>
              <a:rPr lang="en-US" b="1" dirty="0" smtClean="0">
                <a:solidFill>
                  <a:srgbClr val="FF0000"/>
                </a:solidFill>
              </a:rPr>
              <a:t>quarters.”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51</a:t>
            </a:fld>
            <a:endParaRPr lang="en-US"/>
          </a:p>
        </p:txBody>
      </p:sp>
      <p:pic>
        <p:nvPicPr>
          <p:cNvPr id="6146" name="Picture 2" descr="C:\Users\Rae\Desktop\do boy question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284" y="838200"/>
            <a:ext cx="2276476" cy="2276475"/>
          </a:xfrm>
          <a:prstGeom prst="rect">
            <a:avLst/>
          </a:prstGeom>
          <a:ln w="57150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220200" y="0"/>
            <a:ext cx="4572000" cy="48013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en-US" dirty="0" smtClean="0"/>
              <a:t>NT:2090   </a:t>
            </a:r>
            <a:r>
              <a:rPr lang="en-US" dirty="0" err="1" smtClean="0"/>
              <a:t>hetoimazo</a:t>
            </a:r>
            <a:r>
              <a:rPr lang="en-US" dirty="0" smtClean="0"/>
              <a:t> </a:t>
            </a:r>
            <a:r>
              <a:rPr lang="en-US" dirty="0"/>
              <a:t>(het-</a:t>
            </a:r>
            <a:r>
              <a:rPr lang="en-US" dirty="0" err="1"/>
              <a:t>oy</a:t>
            </a:r>
            <a:r>
              <a:rPr lang="en-US" dirty="0"/>
              <a:t>-mad'-</a:t>
            </a:r>
            <a:r>
              <a:rPr lang="en-US" dirty="0" err="1"/>
              <a:t>zo</a:t>
            </a:r>
            <a:r>
              <a:rPr lang="en-US" dirty="0"/>
              <a:t>); from </a:t>
            </a:r>
            <a:r>
              <a:rPr lang="en-US" b="1" u="sng" dirty="0"/>
              <a:t>NT:2092</a:t>
            </a:r>
            <a:r>
              <a:rPr lang="en-US" dirty="0"/>
              <a:t>; to prepare</a:t>
            </a:r>
            <a:r>
              <a:rPr lang="en-US" dirty="0" smtClean="0"/>
              <a:t>:  </a:t>
            </a:r>
            <a:endParaRPr lang="en-US" dirty="0"/>
          </a:p>
          <a:p>
            <a:r>
              <a:rPr lang="en-US" dirty="0"/>
              <a:t>KJV - prepare, provide, make ready. Compare </a:t>
            </a:r>
            <a:r>
              <a:rPr lang="en-US" b="1" u="sng" dirty="0"/>
              <a:t>NT:2680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u="sng" dirty="0" smtClean="0"/>
              <a:t>NT:2092</a:t>
            </a:r>
            <a:r>
              <a:rPr lang="en-US" dirty="0" smtClean="0"/>
              <a:t>  </a:t>
            </a:r>
            <a:r>
              <a:rPr lang="en-US" dirty="0" err="1" smtClean="0"/>
              <a:t>hetoimos</a:t>
            </a:r>
            <a:r>
              <a:rPr lang="en-US" dirty="0" smtClean="0"/>
              <a:t> </a:t>
            </a:r>
            <a:r>
              <a:rPr lang="en-US" dirty="0"/>
              <a:t>(het-</a:t>
            </a:r>
            <a:r>
              <a:rPr lang="en-US" dirty="0" err="1"/>
              <a:t>oy</a:t>
            </a:r>
            <a:r>
              <a:rPr lang="en-US" dirty="0"/>
              <a:t>'-</a:t>
            </a:r>
            <a:r>
              <a:rPr lang="en-US" dirty="0" err="1"/>
              <a:t>mos</a:t>
            </a:r>
            <a:r>
              <a:rPr lang="en-US" dirty="0"/>
              <a:t>); from an old noun </a:t>
            </a:r>
            <a:r>
              <a:rPr lang="en-US" dirty="0" err="1"/>
              <a:t>heteos</a:t>
            </a:r>
            <a:r>
              <a:rPr lang="en-US" dirty="0"/>
              <a:t> (fitness); adjusted, i.e. ready</a:t>
            </a:r>
            <a:r>
              <a:rPr lang="en-US" dirty="0" smtClean="0"/>
              <a:t>:  KJV </a:t>
            </a:r>
            <a:r>
              <a:rPr lang="en-US" dirty="0"/>
              <a:t>- prepared, (made) ready (-</a:t>
            </a:r>
            <a:r>
              <a:rPr lang="en-US" dirty="0" err="1"/>
              <a:t>iness</a:t>
            </a:r>
            <a:r>
              <a:rPr lang="en-US" dirty="0"/>
              <a:t>, to our hand).</a:t>
            </a:r>
          </a:p>
          <a:p>
            <a:endParaRPr lang="en-US" dirty="0"/>
          </a:p>
          <a:p>
            <a:r>
              <a:rPr lang="en-US" b="1" u="sng" dirty="0" smtClean="0"/>
              <a:t>NT:2680</a:t>
            </a:r>
            <a:r>
              <a:rPr lang="en-US" dirty="0" smtClean="0"/>
              <a:t>  </a:t>
            </a:r>
            <a:r>
              <a:rPr lang="en-US" dirty="0" err="1" smtClean="0"/>
              <a:t>kataskeuazo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kat</a:t>
            </a:r>
            <a:r>
              <a:rPr lang="en-US" dirty="0"/>
              <a:t>-ask-</a:t>
            </a:r>
            <a:r>
              <a:rPr lang="en-US" dirty="0" err="1"/>
              <a:t>yoo</a:t>
            </a:r>
            <a:r>
              <a:rPr lang="en-US" dirty="0"/>
              <a:t>-ad'-</a:t>
            </a:r>
            <a:r>
              <a:rPr lang="en-US" dirty="0" err="1"/>
              <a:t>zo</a:t>
            </a:r>
            <a:r>
              <a:rPr lang="en-US" dirty="0"/>
              <a:t>); from NT:2596 and a derivative of NT:4632; </a:t>
            </a:r>
            <a:r>
              <a:rPr lang="en-US" dirty="0" smtClean="0">
                <a:solidFill>
                  <a:srgbClr val="C00000"/>
                </a:solidFill>
              </a:rPr>
              <a:t>to prepare thoroughly (properly, by external equipment</a:t>
            </a:r>
            <a:r>
              <a:rPr lang="en-US" dirty="0" smtClean="0"/>
              <a:t>; </a:t>
            </a:r>
            <a:r>
              <a:rPr lang="en-US" dirty="0"/>
              <a:t>whereas NT:2090 refers rather to internal fitness); by implication, to construct, create</a:t>
            </a:r>
            <a:r>
              <a:rPr lang="en-US" dirty="0" smtClean="0"/>
              <a:t>:  </a:t>
            </a:r>
            <a:endParaRPr lang="en-US" dirty="0"/>
          </a:p>
          <a:p>
            <a:r>
              <a:rPr lang="en-US" dirty="0"/>
              <a:t>KJV - build, make, ordain, prepare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4876800"/>
            <a:ext cx="48768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3962400"/>
            <a:ext cx="496824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93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838200"/>
          </a:xfrm>
        </p:spPr>
        <p:txBody>
          <a:bodyPr/>
          <a:lstStyle/>
          <a:p>
            <a:r>
              <a:rPr lang="en-US" dirty="0" smtClean="0"/>
              <a:t>“Prepare the Passover”  </a:t>
            </a:r>
            <a:r>
              <a:rPr lang="en-US" sz="3200" dirty="0" smtClean="0"/>
              <a:t>(G2090)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47676" y="838200"/>
            <a:ext cx="8229600" cy="5791199"/>
          </a:xfr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What does this phrase really mean?</a:t>
            </a:r>
            <a:endParaRPr lang="en-US" b="1" dirty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n-US" dirty="0" smtClean="0"/>
              <a:t>The night the Passover meal was eaten, the </a:t>
            </a:r>
            <a:r>
              <a:rPr lang="en-US" dirty="0"/>
              <a:t>I</a:t>
            </a:r>
            <a:r>
              <a:rPr lang="en-US" dirty="0" smtClean="0"/>
              <a:t>sraelites followed the command to remove all leaven from their dwelling places.</a:t>
            </a:r>
          </a:p>
          <a:p>
            <a:pPr marL="45720" indent="0">
              <a:buNone/>
            </a:pPr>
            <a:r>
              <a:rPr lang="en-US" b="1" dirty="0" err="1" smtClean="0">
                <a:solidFill>
                  <a:srgbClr val="0070C0"/>
                </a:solidFill>
              </a:rPr>
              <a:t>Exo</a:t>
            </a:r>
            <a:r>
              <a:rPr lang="en-US" b="1" dirty="0" smtClean="0">
                <a:solidFill>
                  <a:srgbClr val="0070C0"/>
                </a:solidFill>
              </a:rPr>
              <a:t> 12:18  </a:t>
            </a:r>
            <a:r>
              <a:rPr lang="en-US" dirty="0">
                <a:solidFill>
                  <a:srgbClr val="002060"/>
                </a:solidFill>
              </a:rPr>
              <a:t>“In the first month, on the </a:t>
            </a:r>
            <a:r>
              <a:rPr lang="en-US" b="1" u="sng" dirty="0">
                <a:solidFill>
                  <a:srgbClr val="002060"/>
                </a:solidFill>
              </a:rPr>
              <a:t>fourteenth da</a:t>
            </a:r>
            <a:r>
              <a:rPr lang="en-US" b="1" dirty="0">
                <a:solidFill>
                  <a:srgbClr val="002060"/>
                </a:solidFill>
              </a:rPr>
              <a:t>y</a:t>
            </a:r>
            <a:r>
              <a:rPr lang="en-US" dirty="0">
                <a:solidFill>
                  <a:srgbClr val="002060"/>
                </a:solidFill>
              </a:rPr>
              <a:t> of the month at even, ye shall eat unleavened bread, until the </a:t>
            </a:r>
            <a:r>
              <a:rPr lang="en-US" b="1" u="sng" dirty="0">
                <a:solidFill>
                  <a:srgbClr val="002060"/>
                </a:solidFill>
              </a:rPr>
              <a:t>one and twentieth da</a:t>
            </a:r>
            <a:r>
              <a:rPr lang="en-US" b="1" dirty="0">
                <a:solidFill>
                  <a:srgbClr val="002060"/>
                </a:solidFill>
              </a:rPr>
              <a:t>y</a:t>
            </a:r>
            <a:r>
              <a:rPr lang="en-US" dirty="0">
                <a:solidFill>
                  <a:srgbClr val="002060"/>
                </a:solidFill>
              </a:rPr>
              <a:t> of the month at even.” </a:t>
            </a:r>
            <a:endParaRPr lang="en-US" dirty="0" smtClean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en-US" b="1" u="sng" dirty="0" smtClean="0"/>
              <a:t>Note</a:t>
            </a:r>
            <a:r>
              <a:rPr lang="en-US" dirty="0" smtClean="0"/>
              <a:t>:  Unleavened </a:t>
            </a:r>
            <a:r>
              <a:rPr lang="en-US" dirty="0"/>
              <a:t>bread was eaten on a total of eight days counting from the </a:t>
            </a:r>
            <a:r>
              <a:rPr lang="en-US" cap="small" dirty="0"/>
              <a:t>14</a:t>
            </a:r>
            <a:r>
              <a:rPr lang="en-US" cap="small" baseline="30000" dirty="0"/>
              <a:t>th</a:t>
            </a:r>
            <a:r>
              <a:rPr lang="en-US" dirty="0"/>
              <a:t> to the </a:t>
            </a:r>
            <a:r>
              <a:rPr lang="en-US" cap="small" dirty="0" smtClean="0"/>
              <a:t>21</a:t>
            </a:r>
            <a:r>
              <a:rPr lang="en-US" cap="small" baseline="30000" dirty="0" smtClean="0"/>
              <a:t>st</a:t>
            </a:r>
            <a:r>
              <a:rPr lang="en-US" dirty="0" smtClean="0"/>
              <a:t>.</a:t>
            </a:r>
          </a:p>
          <a:p>
            <a:pPr marL="45720" indent="0">
              <a:buNone/>
            </a:pPr>
            <a:endParaRPr lang="en-US" sz="1200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 </a:t>
            </a:r>
            <a:r>
              <a:rPr lang="en-US" b="1" dirty="0" smtClean="0">
                <a:solidFill>
                  <a:srgbClr val="C00000"/>
                </a:solidFill>
              </a:rPr>
              <a:t>The </a:t>
            </a:r>
            <a:r>
              <a:rPr lang="en-US" b="1" dirty="0">
                <a:solidFill>
                  <a:srgbClr val="C00000"/>
                </a:solidFill>
              </a:rPr>
              <a:t>following </a:t>
            </a:r>
            <a:r>
              <a:rPr lang="en-US" b="1" dirty="0" smtClean="0">
                <a:solidFill>
                  <a:srgbClr val="C00000"/>
                </a:solidFill>
              </a:rPr>
              <a:t>penalty was prescribed </a:t>
            </a:r>
            <a:r>
              <a:rPr lang="en-US" b="1" dirty="0">
                <a:solidFill>
                  <a:srgbClr val="C00000"/>
                </a:solidFill>
              </a:rPr>
              <a:t>for eating leavened bread </a:t>
            </a:r>
            <a:r>
              <a:rPr lang="en-US" b="1" dirty="0" smtClean="0">
                <a:solidFill>
                  <a:srgbClr val="C00000"/>
                </a:solidFill>
              </a:rPr>
              <a:t>during </a:t>
            </a:r>
            <a:r>
              <a:rPr lang="en-US" b="1" dirty="0">
                <a:solidFill>
                  <a:srgbClr val="C00000"/>
                </a:solidFill>
              </a:rPr>
              <a:t>this </a:t>
            </a:r>
            <a:r>
              <a:rPr lang="en-US" b="1" dirty="0" smtClean="0">
                <a:solidFill>
                  <a:srgbClr val="C00000"/>
                </a:solidFill>
              </a:rPr>
              <a:t>Feast of Unleavened Bread. </a:t>
            </a:r>
          </a:p>
          <a:p>
            <a:pPr marL="45720" indent="0">
              <a:buNone/>
            </a:pPr>
            <a:r>
              <a:rPr lang="en-US" sz="1200" dirty="0" smtClean="0"/>
              <a:t> </a:t>
            </a:r>
          </a:p>
          <a:p>
            <a:pPr marL="45720" indent="0">
              <a:buNone/>
            </a:pPr>
            <a:r>
              <a:rPr lang="en-US" b="1" dirty="0" err="1" smtClean="0">
                <a:solidFill>
                  <a:srgbClr val="0070C0"/>
                </a:solidFill>
              </a:rPr>
              <a:t>Exo</a:t>
            </a:r>
            <a:r>
              <a:rPr lang="en-US" b="1" dirty="0" smtClean="0">
                <a:solidFill>
                  <a:srgbClr val="0070C0"/>
                </a:solidFill>
              </a:rPr>
              <a:t> 12:15  </a:t>
            </a:r>
            <a:r>
              <a:rPr lang="en-US" dirty="0" smtClean="0">
                <a:solidFill>
                  <a:srgbClr val="002060"/>
                </a:solidFill>
              </a:rPr>
              <a:t>For </a:t>
            </a:r>
            <a:r>
              <a:rPr lang="en-US" dirty="0">
                <a:solidFill>
                  <a:srgbClr val="002060"/>
                </a:solidFill>
              </a:rPr>
              <a:t>a seven-day period shall you eat matzos </a:t>
            </a:r>
            <a:r>
              <a:rPr lang="en-US" sz="1700" dirty="0">
                <a:solidFill>
                  <a:srgbClr val="002060"/>
                </a:solidFill>
              </a:rPr>
              <a:t>[unleavened bread], </a:t>
            </a:r>
            <a:r>
              <a:rPr lang="en-US" b="1" u="sng" dirty="0">
                <a:solidFill>
                  <a:srgbClr val="002060"/>
                </a:solidFill>
              </a:rPr>
              <a:t>but on the </a:t>
            </a:r>
            <a:r>
              <a:rPr lang="en-US" b="1" dirty="0">
                <a:solidFill>
                  <a:srgbClr val="002060"/>
                </a:solidFill>
              </a:rPr>
              <a:t>p</a:t>
            </a:r>
            <a:r>
              <a:rPr lang="en-US" b="1" u="sng" dirty="0">
                <a:solidFill>
                  <a:srgbClr val="002060"/>
                </a:solidFill>
              </a:rPr>
              <a:t>revious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sz="1700" u="sng" dirty="0">
                <a:solidFill>
                  <a:srgbClr val="002060"/>
                </a:solidFill>
              </a:rPr>
              <a:t>day</a:t>
            </a:r>
            <a:r>
              <a:rPr lang="en-US" sz="1700" dirty="0">
                <a:solidFill>
                  <a:srgbClr val="002060"/>
                </a:solidFill>
              </a:rPr>
              <a:t> [the Preparation Day] </a:t>
            </a:r>
            <a:r>
              <a:rPr lang="en-US" b="1" dirty="0">
                <a:solidFill>
                  <a:srgbClr val="002060"/>
                </a:solidFill>
              </a:rPr>
              <a:t>y</a:t>
            </a:r>
            <a:r>
              <a:rPr lang="en-US" b="1" u="sng" dirty="0">
                <a:solidFill>
                  <a:srgbClr val="002060"/>
                </a:solidFill>
              </a:rPr>
              <a:t>ou shall nullif</a:t>
            </a:r>
            <a:r>
              <a:rPr lang="en-US" b="1" dirty="0">
                <a:solidFill>
                  <a:srgbClr val="002060"/>
                </a:solidFill>
              </a:rPr>
              <a:t>y</a:t>
            </a:r>
            <a:r>
              <a:rPr lang="en-US" b="1" u="sng" dirty="0">
                <a:solidFill>
                  <a:srgbClr val="002060"/>
                </a:solidFill>
              </a:rPr>
              <a:t> the leaven from </a:t>
            </a:r>
            <a:r>
              <a:rPr lang="en-US" b="1" dirty="0">
                <a:solidFill>
                  <a:srgbClr val="002060"/>
                </a:solidFill>
              </a:rPr>
              <a:t>y</a:t>
            </a:r>
            <a:r>
              <a:rPr lang="en-US" b="1" u="sng" dirty="0">
                <a:solidFill>
                  <a:srgbClr val="002060"/>
                </a:solidFill>
              </a:rPr>
              <a:t>our homes</a:t>
            </a:r>
            <a:r>
              <a:rPr lang="en-US" dirty="0">
                <a:solidFill>
                  <a:srgbClr val="002060"/>
                </a:solidFill>
              </a:rPr>
              <a:t>; for anyone who eats leavened food - that soul shall be cut off from Israel, from the first day </a:t>
            </a:r>
            <a:r>
              <a:rPr lang="en-US" sz="1700" dirty="0">
                <a:solidFill>
                  <a:schemeClr val="tx1"/>
                </a:solidFill>
              </a:rPr>
              <a:t>[Abib 15] </a:t>
            </a:r>
            <a:r>
              <a:rPr lang="en-US" dirty="0">
                <a:solidFill>
                  <a:srgbClr val="002060"/>
                </a:solidFill>
              </a:rPr>
              <a:t>to the seventh day </a:t>
            </a:r>
            <a:r>
              <a:rPr lang="en-US" sz="1700" dirty="0">
                <a:solidFill>
                  <a:schemeClr val="tx1"/>
                </a:solidFill>
              </a:rPr>
              <a:t>[Abib 21</a:t>
            </a:r>
            <a:r>
              <a:rPr lang="en-US" sz="1700" dirty="0" smtClean="0">
                <a:solidFill>
                  <a:schemeClr val="tx1"/>
                </a:solidFill>
              </a:rPr>
              <a:t>].  </a:t>
            </a:r>
            <a:r>
              <a:rPr lang="en-US" i="1" dirty="0"/>
              <a:t>(</a:t>
            </a:r>
            <a:r>
              <a:rPr lang="en-US" b="1" i="1" dirty="0"/>
              <a:t>Stone Edition Tanach</a:t>
            </a:r>
            <a:r>
              <a:rPr lang="en-US" i="1" dirty="0"/>
              <a:t>) 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9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7000">
              <a:schemeClr val="tx1"/>
            </a:gs>
            <a:gs pos="46000">
              <a:schemeClr val="tx1"/>
            </a:gs>
            <a:gs pos="100000">
              <a:schemeClr val="bg1">
                <a:lumMod val="46000"/>
                <a:lumOff val="54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259216" cy="1600200"/>
          </a:xfrm>
        </p:spPr>
        <p:txBody>
          <a:bodyPr/>
          <a:lstStyle/>
          <a:p>
            <a:r>
              <a:rPr lang="en-US" dirty="0" smtClean="0"/>
              <a:t>How Could the Disciples </a:t>
            </a:r>
            <a:r>
              <a:rPr lang="en-US" u="sng" dirty="0" smtClean="0"/>
              <a:t>NOT</a:t>
            </a:r>
            <a:r>
              <a:rPr lang="en-US" dirty="0" smtClean="0"/>
              <a:t> Understand?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9100" y="5029200"/>
            <a:ext cx="8229600" cy="1782024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1200" dirty="0"/>
              <a:t/>
            </a:r>
            <a:br>
              <a:rPr lang="en-US" sz="1200" dirty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/>
                </a:solidFill>
              </a:rPr>
              <a:t>53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4191000"/>
            <a:ext cx="8763000" cy="255383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The Messiah would not be able to eat the Passover lamb because He was destined to be </a:t>
            </a:r>
            <a:r>
              <a:rPr lang="en-US" sz="3600" dirty="0" smtClean="0">
                <a:solidFill>
                  <a:srgbClr val="C00000"/>
                </a:solidFill>
              </a:rPr>
              <a:t>sacrificed as ‘the’ Passover </a:t>
            </a:r>
            <a:r>
              <a:rPr lang="en-US" sz="3600" dirty="0">
                <a:solidFill>
                  <a:srgbClr val="C00000"/>
                </a:solidFill>
              </a:rPr>
              <a:t>L</a:t>
            </a:r>
            <a:r>
              <a:rPr lang="en-US" sz="3600" dirty="0" smtClean="0">
                <a:solidFill>
                  <a:srgbClr val="C00000"/>
                </a:solidFill>
              </a:rPr>
              <a:t>AMB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(1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Cor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5:7). </a:t>
            </a:r>
            <a:endParaRPr lang="en-US" sz="3600" dirty="0"/>
          </a:p>
        </p:txBody>
      </p:sp>
      <p:pic>
        <p:nvPicPr>
          <p:cNvPr id="14" name="Picture 2" descr="C:\Users\Rae\Desktop\do boy questio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1676400" cy="1676399"/>
          </a:xfrm>
          <a:prstGeom prst="rect">
            <a:avLst/>
          </a:prstGeom>
          <a:ln w="57150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1000" y="2146518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When the disciples questioned </a:t>
            </a:r>
            <a:r>
              <a:rPr lang="en-US" sz="2800" b="1" dirty="0">
                <a:solidFill>
                  <a:srgbClr val="00B0F0"/>
                </a:solidFill>
              </a:rPr>
              <a:t>Yahusha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about 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/>
            </a:r>
            <a:b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where 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they were going to eat the Passover meal 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/>
            </a:r>
            <a:b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the 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next night (Abib 14), they still did not fully 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understand His life would be laid down by then!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 </a:t>
            </a:r>
            <a:r>
              <a:rPr lang="en-US" sz="2800" b="1" dirty="0"/>
              <a:t> 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02677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7000">
              <a:schemeClr val="tx1"/>
            </a:gs>
            <a:gs pos="46000">
              <a:schemeClr val="tx1"/>
            </a:gs>
            <a:gs pos="100000">
              <a:schemeClr val="bg1">
                <a:lumMod val="46000"/>
                <a:lumOff val="54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240416" cy="838200"/>
          </a:xfrm>
        </p:spPr>
        <p:txBody>
          <a:bodyPr/>
          <a:lstStyle/>
          <a:p>
            <a:r>
              <a:rPr lang="en-US" sz="3800" dirty="0" smtClean="0"/>
              <a:t>Yahusha Did </a:t>
            </a:r>
            <a:r>
              <a:rPr lang="en-US" sz="3800" dirty="0"/>
              <a:t>N</a:t>
            </a:r>
            <a:r>
              <a:rPr lang="en-US" sz="3800" dirty="0" smtClean="0"/>
              <a:t>ot </a:t>
            </a:r>
            <a:r>
              <a:rPr lang="en-US" sz="3800" dirty="0"/>
              <a:t>C</a:t>
            </a:r>
            <a:r>
              <a:rPr lang="en-US" sz="3800" dirty="0" smtClean="0"/>
              <a:t>ause </a:t>
            </a:r>
            <a:r>
              <a:rPr lang="en-US" sz="3800" dirty="0"/>
              <a:t>U</a:t>
            </a:r>
            <a:r>
              <a:rPr lang="en-US" sz="3800" dirty="0" smtClean="0"/>
              <a:t>ndue Grief</a:t>
            </a:r>
            <a:endParaRPr lang="en-US" sz="3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/>
                </a:solidFill>
              </a:rPr>
              <a:t>54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962400" y="4450080"/>
            <a:ext cx="5105400" cy="2286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/>
              <a:t>Yahusha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used their final meal together on Abib 13 </a:t>
            </a:r>
            <a:b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 instruct His</a:t>
            </a:r>
            <a:b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disciples one last time</a:t>
            </a:r>
            <a:b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before His death. 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 descr="C:\Users\Rae\Desktop\11 discip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716780"/>
            <a:ext cx="3505200" cy="1752600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4800" y="914400"/>
            <a:ext cx="8610600" cy="35394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I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nstead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of explaining to them </a:t>
            </a:r>
            <a:r>
              <a:rPr lang="en-US" sz="2800" b="1" u="sng" dirty="0">
                <a:solidFill>
                  <a:schemeClr val="bg1">
                    <a:lumMod val="95000"/>
                  </a:schemeClr>
                </a:solidFill>
              </a:rPr>
              <a:t>then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 that He would be in the process of being buried when the time came to eat the Passover lamb, </a:t>
            </a:r>
            <a:r>
              <a:rPr lang="en-US" sz="2800" b="1" dirty="0">
                <a:ln w="1905"/>
                <a:solidFill>
                  <a:srgbClr val="AFDD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 simply told his disciples where to prepare to eat the Passover meal.</a:t>
            </a:r>
            <a:r>
              <a:rPr lang="en-US" sz="2800" b="1" dirty="0">
                <a:ln w="1905"/>
                <a:solidFill>
                  <a:srgbClr val="AFDD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After all, that’s what they wanted to hear, as they did not seem to hear and/or comprehend that </a:t>
            </a:r>
            <a:r>
              <a:rPr lang="en-US" sz="2800" b="1" dirty="0">
                <a:solidFill>
                  <a:srgbClr val="00B0F0"/>
                </a:solidFill>
              </a:rPr>
              <a:t>Yahusha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 had already told them many times He was going to 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Jerusalem to die.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9799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7000">
              <a:schemeClr val="tx1"/>
            </a:gs>
            <a:gs pos="46000">
              <a:schemeClr val="tx1"/>
            </a:gs>
            <a:gs pos="100000">
              <a:schemeClr val="bg1">
                <a:lumMod val="46000"/>
                <a:lumOff val="54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240416" cy="838200"/>
          </a:xfrm>
        </p:spPr>
        <p:txBody>
          <a:bodyPr/>
          <a:lstStyle/>
          <a:p>
            <a:r>
              <a:rPr lang="en-US" sz="3800" dirty="0" smtClean="0">
                <a:solidFill>
                  <a:schemeClr val="tx2">
                    <a:lumMod val="75000"/>
                  </a:schemeClr>
                </a:solidFill>
              </a:rPr>
              <a:t>What else did </a:t>
            </a:r>
            <a:r>
              <a:rPr lang="en-US" sz="3800" dirty="0" smtClean="0"/>
              <a:t>Yahusha</a:t>
            </a:r>
            <a:r>
              <a:rPr lang="en-US" sz="3800" dirty="0" smtClean="0">
                <a:solidFill>
                  <a:schemeClr val="tx2">
                    <a:lumMod val="75000"/>
                  </a:schemeClr>
                </a:solidFill>
              </a:rPr>
              <a:t> provide?</a:t>
            </a:r>
            <a:endParaRPr lang="en-US" sz="3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/>
                </a:solidFill>
              </a:rPr>
              <a:t>55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847397"/>
            <a:ext cx="5195981" cy="39395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2500" b="1" dirty="0" smtClean="0"/>
              <a:t>After Judas left the group, </a:t>
            </a:r>
            <a:r>
              <a:rPr lang="en-US" sz="2500" b="1" dirty="0" smtClean="0">
                <a:ln w="1905"/>
                <a:solidFill>
                  <a:srgbClr val="AFDD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Yahusha provided many final instructions to His friends. </a:t>
            </a:r>
            <a:br>
              <a:rPr lang="en-US" sz="2500" b="1" dirty="0" smtClean="0">
                <a:ln w="1905"/>
                <a:solidFill>
                  <a:srgbClr val="AFDD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500" b="1" dirty="0" smtClean="0">
                <a:solidFill>
                  <a:schemeClr val="bg1">
                    <a:lumMod val="95000"/>
                  </a:schemeClr>
                </a:solidFill>
              </a:rPr>
              <a:t>It’s likely the disciples knew they were gathering together on the evening of the 13</a:t>
            </a:r>
            <a:r>
              <a:rPr lang="en-US" sz="2500" b="1" baseline="30000" dirty="0" smtClean="0">
                <a:solidFill>
                  <a:schemeClr val="bg1">
                    <a:lumMod val="95000"/>
                  </a:schemeClr>
                </a:solidFill>
              </a:rPr>
              <a:t>th</a:t>
            </a:r>
            <a:r>
              <a:rPr lang="en-US" sz="2500" b="1" dirty="0" smtClean="0">
                <a:solidFill>
                  <a:schemeClr val="bg1">
                    <a:lumMod val="95000"/>
                  </a:schemeClr>
                </a:solidFill>
              </a:rPr>
              <a:t> to receive some teachings/instructions as was common with a Rabbi </a:t>
            </a:r>
            <a:br>
              <a:rPr lang="en-US" sz="250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2500" b="1" dirty="0" smtClean="0">
                <a:solidFill>
                  <a:schemeClr val="bg1">
                    <a:lumMod val="95000"/>
                  </a:schemeClr>
                </a:solidFill>
              </a:rPr>
              <a:t>and his followers before </a:t>
            </a:r>
            <a:br>
              <a:rPr lang="en-US" sz="250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2500" b="1" dirty="0" smtClean="0">
                <a:solidFill>
                  <a:schemeClr val="bg1">
                    <a:lumMod val="95000"/>
                  </a:schemeClr>
                </a:solidFill>
              </a:rPr>
              <a:t>the feast season began.  </a:t>
            </a:r>
            <a:endParaRPr lang="en-US" sz="25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" name="Picture 2" descr="C:\Users\Rae\Desktop\Passover bread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52551"/>
            <a:ext cx="1676399" cy="1579541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Rae\Desktop\lord's supp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48" y="1066800"/>
            <a:ext cx="3013452" cy="1981200"/>
          </a:xfrm>
          <a:prstGeom prst="rect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Rae\Desktop\wash fee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21201" y="3949694"/>
            <a:ext cx="1870399" cy="267970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88209" y="4953000"/>
            <a:ext cx="5417391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2500" b="1" dirty="0" smtClean="0">
                <a:solidFill>
                  <a:srgbClr val="00B0F0"/>
                </a:solidFill>
              </a:rPr>
              <a:t>Yahusha</a:t>
            </a:r>
            <a:r>
              <a:rPr lang="en-US" sz="2500" b="1" dirty="0" smtClean="0">
                <a:solidFill>
                  <a:schemeClr val="bg1">
                    <a:lumMod val="95000"/>
                  </a:schemeClr>
                </a:solidFill>
              </a:rPr>
              <a:t> did give instructions to be remembered forever after, just as He showed them – which to this day is also a Chag!</a:t>
            </a:r>
            <a:endParaRPr lang="en-US" sz="25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85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7000">
              <a:srgbClr val="002060"/>
            </a:gs>
            <a:gs pos="63000">
              <a:schemeClr val="tx1"/>
            </a:gs>
            <a:gs pos="100000">
              <a:srgbClr val="8C4C6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240416" cy="838200"/>
          </a:xfrm>
        </p:spPr>
        <p:txBody>
          <a:bodyPr/>
          <a:lstStyle/>
          <a:p>
            <a:r>
              <a:rPr lang="en-US" sz="3800" dirty="0" smtClean="0">
                <a:solidFill>
                  <a:schemeClr val="tx2">
                    <a:lumMod val="75000"/>
                  </a:schemeClr>
                </a:solidFill>
              </a:rPr>
              <a:t>What else did </a:t>
            </a:r>
            <a:r>
              <a:rPr lang="en-US" sz="3800" dirty="0" smtClean="0"/>
              <a:t>Yahusha</a:t>
            </a:r>
            <a:r>
              <a:rPr lang="en-US" sz="3800" dirty="0" smtClean="0">
                <a:solidFill>
                  <a:schemeClr val="tx2">
                    <a:lumMod val="75000"/>
                  </a:schemeClr>
                </a:solidFill>
              </a:rPr>
              <a:t> provide?</a:t>
            </a:r>
            <a:endParaRPr lang="en-US" sz="3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/>
                </a:solidFill>
              </a:rPr>
              <a:t>56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929606" y="762000"/>
            <a:ext cx="4984952" cy="35814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Is it possible </a:t>
            </a:r>
            <a:r>
              <a:rPr lang="en-US" sz="2600" dirty="0"/>
              <a:t>Yahusha</a:t>
            </a: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provided this “Last Supper” room as He knew the disciples would have need </a:t>
            </a:r>
            <a:b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for it the next day after the Passover, even though </a:t>
            </a:r>
            <a:b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they thought they would </a:t>
            </a:r>
            <a:b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be using the room for </a:t>
            </a:r>
            <a:b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another purpose?</a:t>
            </a:r>
            <a:endParaRPr lang="en-US" sz="2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Picture 2" descr="C:\Users\Rae\Desktop\lord's supp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44" y="1371600"/>
            <a:ext cx="3592962" cy="2362200"/>
          </a:xfrm>
          <a:prstGeom prst="rect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327962" y="4495800"/>
            <a:ext cx="8282637" cy="2209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dirty="0" smtClean="0"/>
              <a:t>Yahusha</a:t>
            </a: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chose this room </a:t>
            </a:r>
            <a:r>
              <a:rPr 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(from one of His believers)</a:t>
            </a: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where He knew His disciples would be safe from the Jews who would be seeking after them. </a:t>
            </a:r>
          </a:p>
          <a:p>
            <a:r>
              <a:rPr lang="en-US" sz="2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Is it possible this is the room where </a:t>
            </a:r>
            <a:r>
              <a:rPr lang="en-US" sz="2600" dirty="0" smtClean="0"/>
              <a:t>Yahusha</a:t>
            </a:r>
            <a: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br>
              <a:rPr lang="en-US" sz="2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met them on his Wave Sheaf appearance?</a:t>
            </a:r>
            <a:endParaRPr lang="en-US" sz="2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4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 txBox="1">
            <a:spLocks/>
          </p:cNvSpPr>
          <p:nvPr/>
        </p:nvSpPr>
        <p:spPr>
          <a:xfrm>
            <a:off x="7239000" y="641667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014052-953B-4273-8F47-BF25327D5B24}" type="slidenum">
              <a:rPr lang="en-US" smtClean="0"/>
              <a:pPr/>
              <a:t>57</a:t>
            </a:fld>
            <a:endParaRPr lang="en-US" dirty="0"/>
          </a:p>
        </p:txBody>
      </p:sp>
      <p:pic>
        <p:nvPicPr>
          <p:cNvPr id="14" name="Picture 2" descr="C:\Users\Rae\Desktop\Decisions gold arrows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106" y="1155688"/>
            <a:ext cx="4102112" cy="4102112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114300"/>
            <a:ext cx="91440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en-US" baseline="30000" dirty="0" smtClean="0">
                <a:solidFill>
                  <a:schemeClr val="tx2">
                    <a:lumMod val="75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Witness:  the “day” &amp; “date”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" y="1447800"/>
            <a:ext cx="3810000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From Dan 9:27 we know the crucifixion was on Wednesday. </a:t>
            </a:r>
          </a:p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The Last Supper was the day before.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81600" y="1447800"/>
            <a:ext cx="3810000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We know Passover is always on Abib 14. </a:t>
            </a:r>
          </a:p>
          <a:p>
            <a:pPr algn="ctr"/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  <a:t>The Last Supper was the day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  <a:t>before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glow rad="76200">
                    <a:srgbClr val="57B7FF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4800" y="5105400"/>
            <a:ext cx="42507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742950" indent="-742950" algn="ctr">
              <a:buAutoNum type="arabicPeriod"/>
            </a:pPr>
            <a:r>
              <a:rPr lang="en-US" sz="40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day?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en-US" sz="3200" b="1" baseline="300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rd</a:t>
            </a:r>
            <a:r>
              <a:rPr lang="en-US" sz="3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Cycle - Tuesday!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55598" y="5105400"/>
            <a:ext cx="39788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>
                  <a:noFill/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 The date?</a:t>
            </a:r>
          </a:p>
          <a:p>
            <a:pPr algn="ctr"/>
            <a:r>
              <a:rPr lang="en-US" sz="3200" b="1" dirty="0" smtClean="0">
                <a:ln w="11430">
                  <a:noFill/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Abib 13!</a:t>
            </a:r>
            <a:endParaRPr lang="en-US" sz="3200" b="1" dirty="0">
              <a:ln w="11430">
                <a:noFill/>
              </a:ln>
              <a:solidFill>
                <a:srgbClr val="4B9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682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>
                    <a:lumMod val="85000"/>
                  </a:schemeClr>
                </a:solidFill>
              </a:rPr>
              <a:t>58</a:t>
            </a:fld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78645" y="259140"/>
            <a:ext cx="9490286" cy="1569660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chemeClr val="accent3"/>
                </a:solidFill>
              </a:rPr>
              <a:t>2</a:t>
            </a:r>
            <a:r>
              <a:rPr lang="en-US" sz="4800" b="1" baseline="30000" dirty="0" smtClean="0">
                <a:ln/>
                <a:solidFill>
                  <a:schemeClr val="accent3"/>
                </a:solidFill>
              </a:rPr>
              <a:t>nd</a:t>
            </a:r>
            <a:r>
              <a:rPr lang="en-US" sz="4800" b="1" dirty="0" smtClean="0">
                <a:ln/>
                <a:solidFill>
                  <a:schemeClr val="accent3"/>
                </a:solidFill>
              </a:rPr>
              <a:t> Witness for Study</a:t>
            </a:r>
          </a:p>
          <a:p>
            <a:pPr algn="ctr"/>
            <a:r>
              <a:rPr lang="en-US" sz="4800" b="1" dirty="0">
                <a:ln/>
                <a:solidFill>
                  <a:schemeClr val="accent3"/>
                </a:solidFill>
              </a:rPr>
              <a:t>o</a:t>
            </a:r>
            <a: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  <a:t>n the “day” and “date”</a:t>
            </a:r>
            <a:endParaRPr lang="en-US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0" y="2117912"/>
            <a:ext cx="4495800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#2  Phrase</a:t>
            </a:r>
            <a:endParaRPr lang="en-US" sz="36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“with desire  </a:t>
            </a:r>
            <a:b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 have desired”</a:t>
            </a:r>
            <a:endParaRPr lang="en-US" sz="24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657600" y="4318605"/>
            <a:ext cx="4863466" cy="2200693"/>
          </a:xfrm>
          <a:prstGeom prst="rect">
            <a:avLst/>
          </a:prstGeom>
          <a:solidFill>
            <a:srgbClr val="AFDDFF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true intent of </a:t>
            </a:r>
            <a:b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this phrase will be examined in </a:t>
            </a:r>
            <a:b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Luke 22:15-16.</a:t>
            </a:r>
          </a:p>
          <a:p>
            <a:pPr marL="45720" indent="0" algn="ctr">
              <a:buNone/>
            </a:pP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60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1524000"/>
          </a:xfrm>
        </p:spPr>
        <p:txBody>
          <a:bodyPr/>
          <a:lstStyle/>
          <a:p>
            <a:r>
              <a:rPr lang="en-US" dirty="0" smtClean="0"/>
              <a:t>Understanding the Phrase</a:t>
            </a:r>
            <a:br>
              <a:rPr lang="en-US" dirty="0" smtClean="0"/>
            </a:br>
            <a:r>
              <a:rPr lang="en-US" dirty="0" smtClean="0"/>
              <a:t>“with desire I have desired”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752600"/>
            <a:ext cx="7964675" cy="2507989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Luke </a:t>
            </a:r>
            <a:r>
              <a:rPr lang="en-US" sz="3200" b="1" dirty="0" smtClean="0">
                <a:solidFill>
                  <a:srgbClr val="0070C0"/>
                </a:solidFill>
              </a:rPr>
              <a:t>22:15-16  </a:t>
            </a:r>
            <a:r>
              <a:rPr lang="en-US" sz="2600" b="1" dirty="0" smtClean="0">
                <a:solidFill>
                  <a:schemeClr val="tx1"/>
                </a:solidFill>
              </a:rPr>
              <a:t>And </a:t>
            </a:r>
            <a:r>
              <a:rPr lang="en-US" sz="2600" b="1" dirty="0">
                <a:solidFill>
                  <a:schemeClr val="tx1"/>
                </a:solidFill>
              </a:rPr>
              <a:t>he said unto them,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smtClean="0">
                <a:solidFill>
                  <a:srgbClr val="C00000"/>
                </a:solidFill>
              </a:rPr>
              <a:t/>
            </a:r>
            <a:br>
              <a:rPr lang="en-US" sz="2600" b="1" dirty="0" smtClean="0">
                <a:solidFill>
                  <a:srgbClr val="C00000"/>
                </a:solidFill>
              </a:rPr>
            </a:br>
            <a:r>
              <a:rPr lang="en-US" sz="3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With </a:t>
            </a:r>
            <a:r>
              <a:rPr lang="en-US" sz="3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desire I have desired </a:t>
            </a:r>
            <a:r>
              <a:rPr lang="en-US" sz="2600" b="1" dirty="0">
                <a:solidFill>
                  <a:srgbClr val="C00000"/>
                </a:solidFill>
              </a:rPr>
              <a:t>to eat this </a:t>
            </a:r>
            <a:r>
              <a:rPr lang="en-US" sz="2600" b="1" dirty="0" err="1">
                <a:solidFill>
                  <a:srgbClr val="C00000"/>
                </a:solidFill>
              </a:rPr>
              <a:t>passover</a:t>
            </a:r>
            <a:r>
              <a:rPr lang="en-US" sz="2600" b="1" dirty="0">
                <a:solidFill>
                  <a:srgbClr val="C00000"/>
                </a:solidFill>
              </a:rPr>
              <a:t> with you before I suffer</a:t>
            </a:r>
            <a:r>
              <a:rPr lang="en-US" sz="2600" b="1" dirty="0" smtClean="0">
                <a:solidFill>
                  <a:srgbClr val="C00000"/>
                </a:solidFill>
              </a:rPr>
              <a:t>:  </a:t>
            </a:r>
            <a:r>
              <a:rPr lang="en-US" sz="2600" b="1" dirty="0" smtClean="0">
                <a:solidFill>
                  <a:srgbClr val="0070C0"/>
                </a:solidFill>
              </a:rPr>
              <a:t>16 </a:t>
            </a:r>
            <a:r>
              <a:rPr lang="en-US" sz="2600" b="1" dirty="0" smtClean="0">
                <a:solidFill>
                  <a:srgbClr val="C00000"/>
                </a:solidFill>
              </a:rPr>
              <a:t> </a:t>
            </a:r>
            <a:r>
              <a:rPr lang="en-US" sz="2600" b="1" dirty="0">
                <a:solidFill>
                  <a:srgbClr val="C00000"/>
                </a:solidFill>
              </a:rPr>
              <a:t>For I say </a:t>
            </a:r>
            <a:r>
              <a:rPr lang="en-US" sz="2600" b="1" dirty="0" smtClean="0">
                <a:solidFill>
                  <a:srgbClr val="C00000"/>
                </a:solidFill>
              </a:rPr>
              <a:t/>
            </a:r>
            <a:br>
              <a:rPr lang="en-US" sz="2600" b="1" dirty="0" smtClean="0">
                <a:solidFill>
                  <a:srgbClr val="C00000"/>
                </a:solidFill>
              </a:rPr>
            </a:br>
            <a:r>
              <a:rPr lang="en-US" sz="2600" b="1" dirty="0" smtClean="0">
                <a:solidFill>
                  <a:srgbClr val="C00000"/>
                </a:solidFill>
              </a:rPr>
              <a:t>unto </a:t>
            </a:r>
            <a:r>
              <a:rPr lang="en-US" sz="2600" b="1" dirty="0">
                <a:solidFill>
                  <a:srgbClr val="C00000"/>
                </a:solidFill>
              </a:rPr>
              <a:t>you, I will not any more eat thereof, until it </a:t>
            </a:r>
            <a:r>
              <a:rPr lang="en-US" sz="2600" b="1" dirty="0" smtClean="0">
                <a:solidFill>
                  <a:srgbClr val="C00000"/>
                </a:solidFill>
              </a:rPr>
              <a:t/>
            </a:r>
            <a:br>
              <a:rPr lang="en-US" sz="2600" b="1" dirty="0" smtClean="0">
                <a:solidFill>
                  <a:srgbClr val="C00000"/>
                </a:solidFill>
              </a:rPr>
            </a:br>
            <a:r>
              <a:rPr lang="en-US" sz="2600" b="1" dirty="0" smtClean="0">
                <a:solidFill>
                  <a:srgbClr val="C00000"/>
                </a:solidFill>
              </a:rPr>
              <a:t>be </a:t>
            </a:r>
            <a:r>
              <a:rPr lang="en-US" sz="2600" b="1" dirty="0">
                <a:solidFill>
                  <a:srgbClr val="C00000"/>
                </a:solidFill>
              </a:rPr>
              <a:t>fulfilled in the kingdom of </a:t>
            </a:r>
            <a:r>
              <a:rPr lang="en-US" sz="2600" b="1" dirty="0" smtClean="0">
                <a:solidFill>
                  <a:srgbClr val="0070C0"/>
                </a:solidFill>
              </a:rPr>
              <a:t>Yahuah.</a:t>
            </a:r>
            <a:r>
              <a:rPr lang="en-US" sz="2600" b="1" dirty="0" smtClean="0">
                <a:solidFill>
                  <a:srgbClr val="C00000"/>
                </a:solidFill>
              </a:rPr>
              <a:t>  </a:t>
            </a:r>
            <a:r>
              <a:rPr lang="en-US" sz="1900" i="1" dirty="0" smtClean="0">
                <a:solidFill>
                  <a:srgbClr val="C00000"/>
                </a:solidFill>
              </a:rPr>
              <a:t>KJV</a:t>
            </a:r>
            <a:endParaRPr lang="en-US" sz="2600" i="1" dirty="0">
              <a:solidFill>
                <a:srgbClr val="C00000"/>
              </a:solidFill>
            </a:endParaRPr>
          </a:p>
          <a:p>
            <a:pPr marL="45720" indent="0">
              <a:buNone/>
            </a:pPr>
            <a:endParaRPr lang="en-US" sz="1600" dirty="0" smtClean="0"/>
          </a:p>
          <a:p>
            <a:pPr marL="45720" indent="0">
              <a:buNone/>
            </a:pPr>
            <a:endParaRPr lang="en-US" sz="16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59</a:t>
            </a:fld>
            <a:endParaRPr lang="en-US"/>
          </a:p>
        </p:txBody>
      </p:sp>
      <p:sp>
        <p:nvSpPr>
          <p:cNvPr id="6" name="Content Placeholder 8"/>
          <p:cNvSpPr txBox="1">
            <a:spLocks/>
          </p:cNvSpPr>
          <p:nvPr/>
        </p:nvSpPr>
        <p:spPr>
          <a:xfrm>
            <a:off x="482600" y="4260589"/>
            <a:ext cx="8167875" cy="16068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rm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200" b="1" dirty="0"/>
              <a:t>What does </a:t>
            </a:r>
            <a:r>
              <a:rPr lang="en-US" sz="3200" b="1" dirty="0" smtClean="0"/>
              <a:t>this phrase really mean:  </a:t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FF0000"/>
                </a:solidFill>
                <a:effectLst>
                  <a:glow rad="228600">
                    <a:srgbClr val="57B7FF">
                      <a:alpha val="40000"/>
                    </a:srgbClr>
                  </a:glow>
                </a:effectLst>
              </a:rPr>
              <a:t>“</a:t>
            </a:r>
            <a:r>
              <a:rPr lang="en-US" sz="3200" b="1" dirty="0">
                <a:solidFill>
                  <a:srgbClr val="FF0000"/>
                </a:solidFill>
                <a:effectLst>
                  <a:glow rad="228600">
                    <a:srgbClr val="57B7FF">
                      <a:alpha val="40000"/>
                    </a:srgbClr>
                  </a:glow>
                </a:effectLst>
              </a:rPr>
              <a:t>with fervent desire </a:t>
            </a:r>
            <a:r>
              <a:rPr lang="en-US" sz="3200" b="1" u="sng" dirty="0">
                <a:solidFill>
                  <a:srgbClr val="FF0000"/>
                </a:solidFill>
                <a:effectLst>
                  <a:glow rad="228600">
                    <a:srgbClr val="57B7FF">
                      <a:alpha val="40000"/>
                    </a:srgbClr>
                  </a:glow>
                </a:effectLst>
              </a:rPr>
              <a:t>I have desired</a:t>
            </a:r>
            <a:r>
              <a:rPr lang="en-US" sz="3200" b="1" dirty="0">
                <a:solidFill>
                  <a:srgbClr val="FF0000"/>
                </a:solidFill>
                <a:effectLst>
                  <a:glow rad="228600">
                    <a:srgbClr val="57B7FF">
                      <a:alpha val="40000"/>
                    </a:srgbClr>
                  </a:glow>
                </a:effectLst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effectLst>
                  <a:glow rad="228600">
                    <a:srgbClr val="57B7FF">
                      <a:alpha val="40000"/>
                    </a:srgbClr>
                  </a:glow>
                </a:effectLst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effectLst>
                  <a:glow rad="228600">
                    <a:srgbClr val="57B7FF">
                      <a:alpha val="40000"/>
                    </a:srgbClr>
                  </a:glow>
                </a:effectLst>
              </a:rPr>
            </a:br>
            <a:r>
              <a:rPr lang="en-US" sz="3200" b="1" dirty="0" smtClean="0">
                <a:solidFill>
                  <a:srgbClr val="FF0000"/>
                </a:solidFill>
                <a:effectLst>
                  <a:glow rad="228600">
                    <a:srgbClr val="57B7FF">
                      <a:alpha val="40000"/>
                    </a:srgbClr>
                  </a:glow>
                </a:effectLst>
              </a:rPr>
              <a:t>to </a:t>
            </a:r>
            <a:r>
              <a:rPr lang="en-US" sz="3200" b="1" dirty="0">
                <a:solidFill>
                  <a:srgbClr val="FF0000"/>
                </a:solidFill>
                <a:effectLst>
                  <a:glow rad="228600">
                    <a:srgbClr val="57B7FF">
                      <a:alpha val="40000"/>
                    </a:srgbClr>
                  </a:glow>
                </a:effectLst>
              </a:rPr>
              <a:t>eat this Passover</a:t>
            </a:r>
            <a:r>
              <a:rPr lang="en-US" sz="3200" b="1" dirty="0" smtClean="0">
                <a:solidFill>
                  <a:srgbClr val="FF0000"/>
                </a:solidFill>
                <a:effectLst>
                  <a:glow rad="228600">
                    <a:srgbClr val="57B7FF">
                      <a:alpha val="40000"/>
                    </a:srgbClr>
                  </a:glow>
                </a:effectLst>
              </a:rPr>
              <a:t>”?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3718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80375"/>
            <a:ext cx="8763000" cy="914400"/>
          </a:xfrm>
        </p:spPr>
        <p:txBody>
          <a:bodyPr/>
          <a:lstStyle/>
          <a:p>
            <a:r>
              <a:rPr lang="en-US" dirty="0" smtClean="0"/>
              <a:t>“with desire </a:t>
            </a:r>
            <a:r>
              <a:rPr lang="en-US" u="sng" dirty="0" smtClean="0"/>
              <a:t>I have desired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942375"/>
            <a:ext cx="8305800" cy="57150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Luke </a:t>
            </a:r>
            <a:r>
              <a:rPr lang="en-US" sz="2400" b="1" dirty="0">
                <a:solidFill>
                  <a:srgbClr val="0070C0"/>
                </a:solidFill>
              </a:rPr>
              <a:t>22:15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has been used to support the assertion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that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Messiah and his disciples ate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meal called </a:t>
            </a:r>
            <a:b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Passover meal. 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this so?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 </a:t>
            </a:r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" indent="0">
              <a:buNone/>
            </a:pPr>
            <a:r>
              <a:rPr lang="en-US" sz="2400" dirty="0" smtClean="0"/>
              <a:t>In </a:t>
            </a:r>
            <a:r>
              <a:rPr lang="en-US" sz="2400" dirty="0"/>
              <a:t>this Scripture, </a:t>
            </a:r>
            <a:r>
              <a:rPr lang="en-US" sz="2400" b="1" dirty="0">
                <a:solidFill>
                  <a:srgbClr val="0070C0"/>
                </a:solidFill>
              </a:rPr>
              <a:t>Yahusha</a:t>
            </a:r>
            <a:r>
              <a:rPr lang="en-US" sz="2400" dirty="0"/>
              <a:t> says: 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solidFill>
                  <a:srgbClr val="C00000"/>
                </a:solidFill>
              </a:rPr>
              <a:t>"</a:t>
            </a:r>
            <a:r>
              <a:rPr lang="en-US" sz="2400" dirty="0">
                <a:solidFill>
                  <a:srgbClr val="C00000"/>
                </a:solidFill>
              </a:rPr>
              <a:t>With fervent desire I have desired to eat </a:t>
            </a:r>
            <a:r>
              <a:rPr lang="en-US" sz="2400" dirty="0" smtClean="0">
                <a:solidFill>
                  <a:srgbClr val="C00000"/>
                </a:solidFill>
              </a:rPr>
              <a:t/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this </a:t>
            </a:r>
            <a:r>
              <a:rPr lang="en-US" sz="2400" dirty="0">
                <a:solidFill>
                  <a:srgbClr val="C00000"/>
                </a:solidFill>
              </a:rPr>
              <a:t>Passover with you before I suffer."  </a:t>
            </a:r>
            <a:endParaRPr lang="en-US" sz="2400" dirty="0" smtClean="0">
              <a:solidFill>
                <a:srgbClr val="C00000"/>
              </a:solidFill>
            </a:endParaRP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Greek phrase translated</a:t>
            </a:r>
            <a:r>
              <a:rPr lang="en-US" sz="2400" dirty="0">
                <a:solidFill>
                  <a:srgbClr val="C00000"/>
                </a:solidFill>
              </a:rPr>
              <a:t> "with </a:t>
            </a:r>
            <a:r>
              <a:rPr lang="en-US" sz="2400" dirty="0" smtClean="0">
                <a:solidFill>
                  <a:srgbClr val="C00000"/>
                </a:solidFill>
              </a:rPr>
              <a:t>fervent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desire </a:t>
            </a:r>
            <a:r>
              <a:rPr lang="en-US" sz="2400" dirty="0">
                <a:solidFill>
                  <a:srgbClr val="C00000"/>
                </a:solidFill>
              </a:rPr>
              <a:t>I have desired" </a:t>
            </a:r>
            <a:r>
              <a:rPr lang="en-US" sz="2400" dirty="0">
                <a:solidFill>
                  <a:srgbClr val="00B050"/>
                </a:solidFill>
              </a:rPr>
              <a:t>is </a:t>
            </a:r>
            <a:r>
              <a:rPr lang="en-US" sz="2400" b="1" i="1" dirty="0" err="1" smtClean="0">
                <a:solidFill>
                  <a:srgbClr val="00B050"/>
                </a:solidFill>
              </a:rPr>
              <a:t>epithumia</a:t>
            </a:r>
            <a:r>
              <a:rPr lang="en-US" sz="2400" b="1" i="1" dirty="0" smtClean="0">
                <a:solidFill>
                  <a:srgbClr val="00B050"/>
                </a:solidFill>
              </a:rPr>
              <a:t> </a:t>
            </a:r>
            <a:br>
              <a:rPr lang="en-US" sz="2400" b="1" i="1" dirty="0" smtClean="0">
                <a:solidFill>
                  <a:srgbClr val="00B050"/>
                </a:solidFill>
              </a:rPr>
            </a:br>
            <a:r>
              <a:rPr lang="en-US" sz="2400" b="1" i="1" dirty="0" err="1" smtClean="0">
                <a:solidFill>
                  <a:srgbClr val="00B050"/>
                </a:solidFill>
              </a:rPr>
              <a:t>epethumesa</a:t>
            </a:r>
            <a:r>
              <a:rPr lang="en-US" sz="2400" dirty="0">
                <a:solidFill>
                  <a:srgbClr val="00B050"/>
                </a:solidFill>
              </a:rPr>
              <a:t>.  </a:t>
            </a:r>
            <a:r>
              <a:rPr lang="en-US" sz="2400" b="1" dirty="0" smtClean="0">
                <a:solidFill>
                  <a:srgbClr val="00B050"/>
                </a:solidFill>
              </a:rPr>
              <a:t>It </a:t>
            </a:r>
            <a:r>
              <a:rPr lang="en-US" sz="2400" b="1" dirty="0">
                <a:solidFill>
                  <a:srgbClr val="00B050"/>
                </a:solidFill>
              </a:rPr>
              <a:t>literally means </a:t>
            </a:r>
            <a:r>
              <a:rPr lang="en-US" sz="2400" b="1" dirty="0" smtClean="0">
                <a:solidFill>
                  <a:srgbClr val="00B050"/>
                </a:solidFill>
              </a:rPr>
              <a:t/>
            </a:r>
            <a:br>
              <a:rPr lang="en-US" sz="2400" b="1" dirty="0" smtClean="0">
                <a:solidFill>
                  <a:srgbClr val="00B050"/>
                </a:solidFill>
              </a:rPr>
            </a:br>
            <a:r>
              <a:rPr lang="en-US" sz="2400" b="1" dirty="0" smtClean="0">
                <a:solidFill>
                  <a:srgbClr val="C00000"/>
                </a:solidFill>
              </a:rPr>
              <a:t>"</a:t>
            </a:r>
            <a:r>
              <a:rPr lang="en-US" sz="2400" b="1" dirty="0">
                <a:solidFill>
                  <a:srgbClr val="C00000"/>
                </a:solidFill>
              </a:rPr>
              <a:t>with desire I desired."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b="1" i="1" u="sng" dirty="0">
                <a:solidFill>
                  <a:srgbClr val="C00000"/>
                </a:solidFill>
              </a:rPr>
              <a:t>with desire I have desired</a:t>
            </a:r>
            <a:r>
              <a:rPr lang="en-US" sz="2400" b="1" i="1" dirty="0">
                <a:solidFill>
                  <a:srgbClr val="C00000"/>
                </a:solidFill>
              </a:rPr>
              <a:t>  </a:t>
            </a:r>
            <a:r>
              <a:rPr lang="en-US" sz="2400" b="1" i="1" dirty="0" smtClean="0"/>
              <a:t>Strong’s - </a:t>
            </a:r>
            <a:r>
              <a:rPr lang="en-US" sz="2400" b="1" dirty="0"/>
              <a:t>G</a:t>
            </a:r>
            <a:r>
              <a:rPr lang="en-US" sz="2400" b="1" dirty="0" smtClean="0"/>
              <a:t>1939</a:t>
            </a:r>
            <a:r>
              <a:rPr lang="en-US" sz="2400" b="1" dirty="0"/>
              <a:t>;  </a:t>
            </a:r>
            <a:r>
              <a:rPr lang="en-US" sz="2400" b="1" u="sng" dirty="0" err="1"/>
              <a:t>epithumia</a:t>
            </a:r>
            <a:r>
              <a:rPr lang="en-US" sz="2400" dirty="0"/>
              <a:t> (</a:t>
            </a:r>
            <a:r>
              <a:rPr lang="en-US" sz="2400" dirty="0" err="1"/>
              <a:t>ep</a:t>
            </a:r>
            <a:r>
              <a:rPr lang="en-US" sz="2400" dirty="0"/>
              <a:t>-</a:t>
            </a:r>
            <a:r>
              <a:rPr lang="en-US" sz="2400" dirty="0" err="1"/>
              <a:t>ee</a:t>
            </a:r>
            <a:r>
              <a:rPr lang="en-US" sz="2400" dirty="0"/>
              <a:t>-</a:t>
            </a:r>
            <a:r>
              <a:rPr lang="en-US" sz="2400" dirty="0" err="1"/>
              <a:t>thoo</a:t>
            </a:r>
            <a:r>
              <a:rPr lang="en-US" sz="2400" dirty="0"/>
              <a:t>-</a:t>
            </a:r>
            <a:r>
              <a:rPr lang="en-US" sz="2400" dirty="0" err="1"/>
              <a:t>mee</a:t>
            </a:r>
            <a:r>
              <a:rPr lang="en-US" sz="2400" dirty="0"/>
              <a:t>'-ah); from G</a:t>
            </a:r>
            <a:r>
              <a:rPr lang="en-US" sz="2400" dirty="0" smtClean="0"/>
              <a:t>1937</a:t>
            </a:r>
            <a:r>
              <a:rPr lang="en-US" sz="2400" dirty="0"/>
              <a:t>;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u="heavy" dirty="0" smtClean="0">
                <a:solidFill>
                  <a:srgbClr val="C00000"/>
                </a:solidFill>
              </a:rPr>
              <a:t>a </a:t>
            </a:r>
            <a:r>
              <a:rPr lang="en-US" sz="2400" b="1" u="heavy" dirty="0">
                <a:solidFill>
                  <a:srgbClr val="C00000"/>
                </a:solidFill>
              </a:rPr>
              <a:t>lon</a:t>
            </a:r>
            <a:r>
              <a:rPr lang="en-US" sz="2400" b="1" dirty="0">
                <a:solidFill>
                  <a:srgbClr val="C00000"/>
                </a:solidFill>
              </a:rPr>
              <a:t>g</a:t>
            </a:r>
            <a:r>
              <a:rPr lang="en-US" sz="2400" b="1" u="heavy" dirty="0">
                <a:solidFill>
                  <a:srgbClr val="C00000"/>
                </a:solidFill>
              </a:rPr>
              <a:t>in</a:t>
            </a:r>
            <a:r>
              <a:rPr lang="en-US" sz="2400" b="1" dirty="0">
                <a:solidFill>
                  <a:srgbClr val="C00000"/>
                </a:solidFill>
              </a:rPr>
              <a:t>g </a:t>
            </a:r>
            <a:r>
              <a:rPr lang="en-US" sz="2400" dirty="0">
                <a:solidFill>
                  <a:srgbClr val="C00000"/>
                </a:solidFill>
              </a:rPr>
              <a:t>(especially for what is forbidden).</a:t>
            </a:r>
          </a:p>
          <a:p>
            <a:pPr marL="45720" indent="0">
              <a:buNone/>
            </a:pPr>
            <a:endParaRPr lang="en-US" sz="2800" b="1" dirty="0" smtClean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504975"/>
            <a:ext cx="1828800" cy="365125"/>
          </a:xfrm>
        </p:spPr>
        <p:txBody>
          <a:bodyPr/>
          <a:lstStyle/>
          <a:p>
            <a:fld id="{D18E6382-2566-492A-A2A1-417678E32A52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60</a:t>
            </a:fld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148" name="Picture 4" descr="C:\Users\Rae\Desktop\strong's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663" y="1856775"/>
            <a:ext cx="2121737" cy="2952750"/>
          </a:xfrm>
          <a:prstGeom prst="rect">
            <a:avLst/>
          </a:prstGeom>
          <a:ln w="57150">
            <a:solidFill>
              <a:schemeClr val="accent5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74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763000" cy="14478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“</a:t>
            </a:r>
            <a:r>
              <a:rPr lang="en-US" dirty="0" err="1" smtClean="0">
                <a:solidFill>
                  <a:srgbClr val="C00000"/>
                </a:solidFill>
              </a:rPr>
              <a:t>epithumia</a:t>
            </a:r>
            <a:r>
              <a:rPr lang="en-US" dirty="0" smtClean="0">
                <a:solidFill>
                  <a:srgbClr val="C00000"/>
                </a:solidFill>
              </a:rPr>
              <a:t>”  </a:t>
            </a:r>
            <a:r>
              <a:rPr lang="en-US" sz="4000" dirty="0" smtClean="0">
                <a:solidFill>
                  <a:srgbClr val="C00000"/>
                </a:solidFill>
              </a:rPr>
              <a:t>Exegetical Dictionary of the New Testament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524000"/>
            <a:ext cx="5257800" cy="51054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first word of this </a:t>
            </a:r>
            <a:r>
              <a:rPr lang="en-US" sz="2400" dirty="0" smtClean="0"/>
              <a:t>phrase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i="1" dirty="0" smtClean="0">
                <a:solidFill>
                  <a:srgbClr val="C00000"/>
                </a:solidFill>
              </a:rPr>
              <a:t>[</a:t>
            </a:r>
            <a:r>
              <a:rPr lang="en-US" sz="1800" b="1" i="1" u="sng" dirty="0" smtClean="0">
                <a:solidFill>
                  <a:srgbClr val="C00000"/>
                </a:solidFill>
              </a:rPr>
              <a:t>with </a:t>
            </a:r>
            <a:r>
              <a:rPr lang="en-US" sz="1800" b="1" i="1" u="sng" dirty="0">
                <a:solidFill>
                  <a:srgbClr val="C00000"/>
                </a:solidFill>
              </a:rPr>
              <a:t>desire I have </a:t>
            </a:r>
            <a:r>
              <a:rPr lang="en-US" sz="1800" b="1" i="1" u="sng" dirty="0" smtClean="0">
                <a:solidFill>
                  <a:srgbClr val="C00000"/>
                </a:solidFill>
              </a:rPr>
              <a:t>desired</a:t>
            </a:r>
            <a:r>
              <a:rPr lang="en-US" sz="1800" i="1" dirty="0" smtClean="0">
                <a:solidFill>
                  <a:srgbClr val="C00000"/>
                </a:solidFill>
              </a:rPr>
              <a:t>],</a:t>
            </a:r>
            <a:r>
              <a:rPr lang="en-US" sz="2400" i="1" dirty="0" smtClean="0">
                <a:solidFill>
                  <a:srgbClr val="C00000"/>
                </a:solidFill>
              </a:rPr>
              <a:t> </a:t>
            </a:r>
            <a:r>
              <a:rPr lang="en-US" sz="2400" b="1" i="1" dirty="0" err="1"/>
              <a:t>epithumia</a:t>
            </a:r>
            <a:r>
              <a:rPr lang="en-US" sz="2400" dirty="0"/>
              <a:t>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is </a:t>
            </a:r>
            <a:r>
              <a:rPr lang="en-US" sz="2400" dirty="0"/>
              <a:t>a noun. 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According to the </a:t>
            </a:r>
            <a:r>
              <a:rPr 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Exegetical Dictionary of the New Testament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usually this word "has the ambivalent sense, 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desire, </a:t>
            </a:r>
            <a:r>
              <a:rPr lang="en-US" sz="2400" b="1" i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strive for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400" b="1" i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long to have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do;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something."  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also be "used for 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(forbidden) desire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" (p. 27, vol. 2).</a:t>
            </a:r>
            <a:r>
              <a:rPr lang="en-US" sz="2400" dirty="0"/>
              <a:t> 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Yahusha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002060"/>
                </a:solidFill>
              </a:rPr>
              <a:t>uses </a:t>
            </a:r>
            <a:r>
              <a:rPr lang="en-US" sz="2400" b="1" i="1" dirty="0" err="1">
                <a:solidFill>
                  <a:srgbClr val="002060"/>
                </a:solidFill>
              </a:rPr>
              <a:t>epithumia</a:t>
            </a:r>
            <a:r>
              <a:rPr lang="en-US" sz="2400" b="1" dirty="0">
                <a:solidFill>
                  <a:srgbClr val="002060"/>
                </a:solidFill>
              </a:rPr>
              <a:t> in this sense in Luke 22:15</a:t>
            </a:r>
            <a:r>
              <a:rPr lang="en-US" sz="2400" dirty="0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61</a:t>
            </a:fld>
            <a:endParaRPr lang="en-US"/>
          </a:p>
        </p:txBody>
      </p:sp>
      <p:pic>
        <p:nvPicPr>
          <p:cNvPr id="7170" name="Picture 2" descr="C:\Users\Rae\Desktop\exe dict of 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481" y="1905000"/>
            <a:ext cx="2476500" cy="3276600"/>
          </a:xfrm>
          <a:prstGeom prst="rect">
            <a:avLst/>
          </a:prstGeom>
          <a:ln w="57150"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15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0"/>
            <a:ext cx="9220200" cy="914400"/>
          </a:xfrm>
        </p:spPr>
        <p:txBody>
          <a:bodyPr/>
          <a:lstStyle/>
          <a:p>
            <a:r>
              <a:rPr lang="en-US" sz="4800" dirty="0" err="1" smtClean="0">
                <a:solidFill>
                  <a:srgbClr val="00B050"/>
                </a:solidFill>
              </a:rPr>
              <a:t>Ferrar</a:t>
            </a:r>
            <a:r>
              <a:rPr lang="en-US" sz="4800" dirty="0" smtClean="0">
                <a:solidFill>
                  <a:srgbClr val="00B050"/>
                </a:solidFill>
              </a:rPr>
              <a:t> Fenton Translation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914400"/>
            <a:ext cx="8458200" cy="4648200"/>
          </a:xfrm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800" b="1" dirty="0"/>
              <a:t>In his Bible translation, </a:t>
            </a:r>
            <a:r>
              <a:rPr lang="en-US" sz="2800" b="1" dirty="0" err="1"/>
              <a:t>Ferrar</a:t>
            </a:r>
            <a:r>
              <a:rPr lang="en-US" sz="2800" b="1" dirty="0"/>
              <a:t> Fenton accurately captures the meaning of </a:t>
            </a:r>
            <a:r>
              <a:rPr lang="en-US" sz="2800" b="1" dirty="0">
                <a:solidFill>
                  <a:srgbClr val="0070C0"/>
                </a:solidFill>
              </a:rPr>
              <a:t>Yahusha's</a:t>
            </a:r>
            <a:r>
              <a:rPr lang="en-US" sz="2800" b="1" dirty="0"/>
              <a:t> words in these verses:</a:t>
            </a:r>
          </a:p>
          <a:p>
            <a:pPr marL="4572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LUKE 22:15-16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</a:p>
          <a:p>
            <a:pPr marL="45720" indent="0">
              <a:buNone/>
            </a:pPr>
            <a:r>
              <a:rPr lang="en-US" sz="2800" b="1" dirty="0" smtClean="0"/>
              <a:t>And </a:t>
            </a:r>
            <a:r>
              <a:rPr lang="en-US" sz="2800" b="1" dirty="0"/>
              <a:t>he said to them:</a:t>
            </a:r>
            <a:r>
              <a:rPr lang="en-US" sz="2800" dirty="0"/>
              <a:t>  </a:t>
            </a:r>
            <a:r>
              <a:rPr lang="en-US" sz="2800" dirty="0">
                <a:solidFill>
                  <a:srgbClr val="C00000"/>
                </a:solidFill>
              </a:rPr>
              <a:t>'</a:t>
            </a:r>
            <a:r>
              <a:rPr lang="en-US" sz="2800" b="1" dirty="0">
                <a:solidFill>
                  <a:srgbClr val="C00000"/>
                </a:solidFill>
              </a:rPr>
              <a:t>I have longingly desired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[</a:t>
            </a:r>
            <a:r>
              <a:rPr lang="en-US" sz="2000" dirty="0" err="1"/>
              <a:t>epithumia</a:t>
            </a:r>
            <a:r>
              <a:rPr lang="en-US" sz="2000" dirty="0"/>
              <a:t> </a:t>
            </a:r>
            <a:r>
              <a:rPr lang="en-US" sz="2000" dirty="0" err="1"/>
              <a:t>epethumesa</a:t>
            </a:r>
            <a:r>
              <a:rPr lang="en-US" sz="2000" dirty="0"/>
              <a:t>]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to eat this Passover with you before my suffering</a:t>
            </a:r>
            <a:r>
              <a:rPr lang="en-US" sz="2800" dirty="0">
                <a:solidFill>
                  <a:srgbClr val="C00000"/>
                </a:solidFill>
              </a:rPr>
              <a:t>; </a:t>
            </a:r>
            <a:r>
              <a:rPr lang="en-US" sz="2800" b="1" dirty="0">
                <a:solidFill>
                  <a:srgbClr val="0070C0"/>
                </a:solidFill>
              </a:rPr>
              <a:t>16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however</a:t>
            </a:r>
            <a:r>
              <a:rPr lang="en-US" sz="2800" dirty="0">
                <a:solidFill>
                  <a:srgbClr val="C00000"/>
                </a:solidFill>
              </a:rPr>
              <a:t>, </a:t>
            </a:r>
            <a:r>
              <a:rPr lang="en-US" sz="2800" dirty="0"/>
              <a:t>I tell you that </a:t>
            </a:r>
            <a:r>
              <a:rPr lang="en-US" sz="2800" b="1" dirty="0" smtClean="0">
                <a:solidFill>
                  <a:srgbClr val="C00000"/>
                </a:solidFill>
              </a:rPr>
              <a:t>I </a:t>
            </a:r>
            <a:r>
              <a:rPr lang="en-US" sz="2800" b="1" dirty="0">
                <a:solidFill>
                  <a:srgbClr val="C00000"/>
                </a:solidFill>
              </a:rPr>
              <a:t>shall not eat of it</a:t>
            </a:r>
            <a:r>
              <a:rPr lang="en-US" sz="2800" dirty="0">
                <a:solidFill>
                  <a:srgbClr val="C00000"/>
                </a:solidFill>
              </a:rPr>
              <a:t>, </a:t>
            </a:r>
            <a:r>
              <a:rPr lang="en-US" sz="2800" dirty="0">
                <a:solidFill>
                  <a:srgbClr val="FF0000"/>
                </a:solidFill>
              </a:rPr>
              <a:t>until it can be administered </a:t>
            </a:r>
            <a:r>
              <a:rPr lang="en-US" sz="2800" dirty="0" smtClean="0">
                <a:solidFill>
                  <a:srgbClr val="FF0000"/>
                </a:solidFill>
              </a:rPr>
              <a:t>in </a:t>
            </a:r>
            <a:r>
              <a:rPr lang="en-US" sz="2800" dirty="0">
                <a:solidFill>
                  <a:srgbClr val="FF0000"/>
                </a:solidFill>
              </a:rPr>
              <a:t>the Kingdom of </a:t>
            </a:r>
            <a:r>
              <a:rPr lang="en-US" sz="2800" dirty="0" smtClean="0">
                <a:solidFill>
                  <a:srgbClr val="0070C0"/>
                </a:solidFill>
              </a:rPr>
              <a:t>Yahuah.</a:t>
            </a:r>
            <a:r>
              <a:rPr lang="en-US" sz="2800" dirty="0" smtClean="0">
                <a:solidFill>
                  <a:srgbClr val="FF0000"/>
                </a:solidFill>
              </a:rPr>
              <a:t>'  </a:t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100" i="1" dirty="0" smtClean="0"/>
              <a:t>(</a:t>
            </a:r>
            <a:r>
              <a:rPr lang="en-US" sz="2100" i="1" dirty="0"/>
              <a:t>The Holy Bible in Modern English)</a:t>
            </a:r>
            <a:r>
              <a:rPr lang="en-US" sz="3800" i="1" dirty="0"/>
              <a:t> </a:t>
            </a:r>
            <a:endParaRPr lang="en-US" sz="2800" dirty="0"/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600" b="1" dirty="0" smtClean="0">
                <a:solidFill>
                  <a:srgbClr val="C00000"/>
                </a:solidFill>
              </a:rPr>
              <a:t>  </a:t>
            </a:r>
            <a:r>
              <a:rPr lang="en-US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 you see the clarity in this verse that:  </a:t>
            </a:r>
            <a:br>
              <a:rPr lang="en-US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a)  The Last Supper is NOT the Passover … </a:t>
            </a:r>
            <a:b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b)  But … He had asked them to prepare for the Passover  </a:t>
            </a:r>
            <a:b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</a:rPr>
              <a:t>     knowing full well they may not be eating it anyway.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62</a:t>
            </a:fld>
            <a:endParaRPr lang="en-US"/>
          </a:p>
        </p:txBody>
      </p:sp>
      <p:sp>
        <p:nvSpPr>
          <p:cNvPr id="6" name="Content Placeholder 8"/>
          <p:cNvSpPr txBox="1">
            <a:spLocks/>
          </p:cNvSpPr>
          <p:nvPr/>
        </p:nvSpPr>
        <p:spPr>
          <a:xfrm>
            <a:off x="548640" y="5638800"/>
            <a:ext cx="8077200" cy="84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rm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glow rad="228600">
                    <a:srgbClr val="57B7FF">
                      <a:alpha val="40000"/>
                    </a:srgbClr>
                  </a:glow>
                </a:effectLst>
              </a:rPr>
              <a:t>This is another clarification to show this Last Supper was not on Abib 14 – only Abib 13.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120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 txBox="1">
            <a:spLocks/>
          </p:cNvSpPr>
          <p:nvPr/>
        </p:nvSpPr>
        <p:spPr>
          <a:xfrm>
            <a:off x="7239000" y="641667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014052-953B-4273-8F47-BF25327D5B24}" type="slidenum">
              <a:rPr lang="en-US" smtClean="0"/>
              <a:pPr/>
              <a:t>63</a:t>
            </a:fld>
            <a:endParaRPr lang="en-US" dirty="0"/>
          </a:p>
        </p:txBody>
      </p:sp>
      <p:pic>
        <p:nvPicPr>
          <p:cNvPr id="14" name="Picture 2" descr="C:\Users\Rae\Desktop\Decisions gold arrows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106" y="1155688"/>
            <a:ext cx="4102112" cy="4102112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266700"/>
            <a:ext cx="91440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baseline="30000" dirty="0" smtClean="0">
                <a:solidFill>
                  <a:schemeClr val="tx2">
                    <a:lumMod val="75000"/>
                  </a:schemeClr>
                </a:solidFill>
              </a:rPr>
              <a:t>nd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Witness:  the “day” &amp; “date”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" y="5105400"/>
            <a:ext cx="42507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742950" indent="-742950" algn="ctr">
              <a:buAutoNum type="arabicPeriod"/>
            </a:pPr>
            <a:r>
              <a:rPr lang="en-US" sz="40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day?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en-US" sz="3200" b="1" baseline="300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rd</a:t>
            </a:r>
            <a:r>
              <a:rPr lang="en-US" sz="3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Cycle - Tuesday!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55598" y="5105400"/>
            <a:ext cx="39788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>
                  <a:noFill/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 The date?</a:t>
            </a:r>
          </a:p>
          <a:p>
            <a:pPr algn="ctr"/>
            <a:r>
              <a:rPr lang="en-US" sz="3200" b="1" dirty="0" smtClean="0">
                <a:ln w="11430">
                  <a:noFill/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Abib 13!</a:t>
            </a:r>
            <a:endParaRPr lang="en-US" sz="3200" b="1" dirty="0">
              <a:ln w="11430">
                <a:noFill/>
              </a:ln>
              <a:solidFill>
                <a:srgbClr val="4B9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1" y="1447800"/>
            <a:ext cx="3810000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a)  </a:t>
            </a:r>
            <a:r>
              <a:rPr lang="en-US" sz="2800" b="1" dirty="0" smtClean="0">
                <a:solidFill>
                  <a:srgbClr val="0070C0"/>
                </a:solidFill>
                <a:latin typeface="Arial Rounded MT Bold" pitchFamily="34" charset="0"/>
              </a:rPr>
              <a:t>Yahusha’s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 “desire to eat” the Passover will only be realized in the kingdom.  </a:t>
            </a:r>
            <a:b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In this account 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0200" y="1439395"/>
            <a:ext cx="3395432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b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)  Therefore, the day and date of the Last Supper was not the Passover meal </a:t>
            </a:r>
            <a:b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on Abib 14.</a:t>
            </a:r>
          </a:p>
        </p:txBody>
      </p:sp>
    </p:spTree>
    <p:extLst>
      <p:ext uri="{BB962C8B-B14F-4D97-AF65-F5344CB8AC3E}">
        <p14:creationId xmlns:p14="http://schemas.microsoft.com/office/powerpoint/2010/main" val="317084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>
                    <a:lumMod val="85000"/>
                  </a:schemeClr>
                </a:solidFill>
              </a:rPr>
              <a:t>64</a:t>
            </a:fld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78645" y="259140"/>
            <a:ext cx="9490286" cy="1569660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chemeClr val="accent3"/>
                </a:solidFill>
              </a:rPr>
              <a:t>3</a:t>
            </a:r>
            <a:r>
              <a:rPr lang="en-US" sz="4800" b="1" baseline="30000" dirty="0" smtClean="0">
                <a:ln/>
                <a:solidFill>
                  <a:schemeClr val="accent3"/>
                </a:solidFill>
              </a:rPr>
              <a:t>rd</a:t>
            </a:r>
            <a:r>
              <a:rPr lang="en-US" sz="4800" b="1" dirty="0" smtClean="0">
                <a:ln/>
                <a:solidFill>
                  <a:schemeClr val="accent3"/>
                </a:solidFill>
              </a:rPr>
              <a:t> Witness for Study</a:t>
            </a:r>
          </a:p>
          <a:p>
            <a:pPr algn="ctr"/>
            <a:r>
              <a:rPr lang="en-US" sz="4800" b="1" dirty="0">
                <a:ln/>
                <a:solidFill>
                  <a:schemeClr val="accent3"/>
                </a:solidFill>
              </a:rPr>
              <a:t>o</a:t>
            </a:r>
            <a: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  <a:t>n the “day” and “date”</a:t>
            </a:r>
            <a:endParaRPr lang="en-US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2799" y="2161402"/>
            <a:ext cx="51815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8C4C6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#3  A Special   Meal</a:t>
            </a:r>
            <a:endParaRPr lang="en-US" sz="1400" b="1" dirty="0">
              <a:ln w="11430"/>
              <a:solidFill>
                <a:srgbClr val="8C4C6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92766" y="4101546"/>
            <a:ext cx="5441633" cy="2200693"/>
          </a:xfrm>
          <a:prstGeom prst="rect">
            <a:avLst/>
          </a:prstGeom>
          <a:solidFill>
            <a:srgbClr val="AFDDFF"/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Could the last gathering of </a:t>
            </a:r>
            <a:r>
              <a:rPr lang="en-US" sz="3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and His disciples have been a special preparatory meal?</a:t>
            </a:r>
          </a:p>
          <a:p>
            <a:pPr marL="45720" indent="0" algn="ctr">
              <a:buNone/>
            </a:pPr>
            <a:endParaRPr lang="en-US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41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1"/>
            <a:ext cx="8763000" cy="838200"/>
          </a:xfrm>
        </p:spPr>
        <p:txBody>
          <a:bodyPr/>
          <a:lstStyle/>
          <a:p>
            <a:r>
              <a:rPr lang="en-US" dirty="0" smtClean="0"/>
              <a:t>David H Stern, Jewish Scholar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295400"/>
            <a:ext cx="8458200" cy="5715000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lvl="0" indent="0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David H Stern writes about the Last Supper meal:</a:t>
            </a:r>
          </a:p>
          <a:p>
            <a:pPr marL="45720" lvl="0" indent="0">
              <a:buNone/>
            </a:pP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“The 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Last Supper is considered </a:t>
            </a:r>
            <a:r>
              <a:rPr lang="en-US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by most scholars to have been a Passover meal or </a:t>
            </a:r>
            <a:r>
              <a:rPr lang="en-US" sz="2800" b="1" i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Seder</a:t>
            </a:r>
            <a:r>
              <a:rPr lang="en-US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 Many </a:t>
            </a:r>
            <a:r>
              <a:rPr lang="en-US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Pesach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themes are deepened, reinforced and given new levels of meaning 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by 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events in the life of </a:t>
            </a:r>
            <a:r>
              <a:rPr lang="en-US" sz="28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Yeshua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the Messiah 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 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by his words on this night.  </a:t>
            </a:r>
            <a:endParaRPr lang="en-US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" lv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“However</a:t>
            </a:r>
            <a:r>
              <a:rPr lang="en-US" sz="2800" b="1" dirty="0">
                <a:solidFill>
                  <a:schemeClr val="tx1"/>
                </a:solidFill>
              </a:rPr>
              <a:t>, Joseph </a:t>
            </a:r>
            <a:r>
              <a:rPr lang="en-US" sz="2800" b="1" dirty="0" err="1">
                <a:solidFill>
                  <a:schemeClr val="tx1"/>
                </a:solidFill>
              </a:rPr>
              <a:t>Shulam</a:t>
            </a:r>
            <a:r>
              <a:rPr lang="en-US" sz="2800" b="1" dirty="0">
                <a:solidFill>
                  <a:schemeClr val="tx1"/>
                </a:solidFill>
              </a:rPr>
              <a:t> has suggested that </a:t>
            </a:r>
            <a:r>
              <a:rPr lang="en-US" sz="2800" b="1" dirty="0" smtClean="0">
                <a:solidFill>
                  <a:schemeClr val="tx1"/>
                </a:solidFill>
              </a:rPr>
              <a:t/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it </a:t>
            </a:r>
            <a:r>
              <a:rPr lang="en-US" sz="2800" dirty="0">
                <a:solidFill>
                  <a:schemeClr val="tx1"/>
                </a:solidFill>
              </a:rPr>
              <a:t>may not have been the </a:t>
            </a:r>
            <a:r>
              <a:rPr lang="en-US" sz="2800" i="1" dirty="0">
                <a:solidFill>
                  <a:schemeClr val="tx1"/>
                </a:solidFill>
              </a:rPr>
              <a:t>Seder</a:t>
            </a:r>
            <a:r>
              <a:rPr lang="en-US" sz="2800" dirty="0">
                <a:solidFill>
                  <a:schemeClr val="tx1"/>
                </a:solidFill>
              </a:rPr>
              <a:t> but </a:t>
            </a:r>
            <a:r>
              <a:rPr lang="en-US" sz="2800" b="1" dirty="0">
                <a:solidFill>
                  <a:srgbClr val="0070C0"/>
                </a:solidFill>
              </a:rPr>
              <a:t>a </a:t>
            </a:r>
            <a:r>
              <a:rPr lang="en-US" sz="2800" b="1" i="1" dirty="0" err="1">
                <a:solidFill>
                  <a:srgbClr val="0070C0"/>
                </a:solidFill>
              </a:rPr>
              <a:t>se'udat</a:t>
            </a:r>
            <a:r>
              <a:rPr lang="en-US" sz="2800" b="1" i="1" dirty="0">
                <a:solidFill>
                  <a:srgbClr val="0070C0"/>
                </a:solidFill>
              </a:rPr>
              <a:t>-mitzvah</a:t>
            </a:r>
            <a:r>
              <a:rPr lang="en-US" sz="2800" b="1" dirty="0">
                <a:solidFill>
                  <a:srgbClr val="0070C0"/>
                </a:solidFill>
              </a:rPr>
              <a:t>, the celebratory banquet accompanying performance of a commandment such as a wedding or </a:t>
            </a:r>
            <a:r>
              <a:rPr lang="en-US" sz="2800" b="1" i="1" dirty="0" err="1">
                <a:solidFill>
                  <a:srgbClr val="0070C0"/>
                </a:solidFill>
              </a:rPr>
              <a:t>b'rit-milah</a:t>
            </a:r>
            <a:r>
              <a:rPr lang="en-US" sz="2800" b="1" dirty="0" smtClean="0">
                <a:solidFill>
                  <a:srgbClr val="0070C0"/>
                </a:solidFill>
              </a:rPr>
              <a:t>.” 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3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1408331"/>
          </a:xfrm>
        </p:spPr>
        <p:txBody>
          <a:bodyPr/>
          <a:lstStyle/>
          <a:p>
            <a:r>
              <a:rPr lang="en-US" dirty="0" smtClean="0"/>
              <a:t>Here is the background </a:t>
            </a:r>
            <a:br>
              <a:rPr lang="en-US" dirty="0" smtClean="0"/>
            </a:br>
            <a:r>
              <a:rPr lang="en-US" dirty="0" smtClean="0"/>
              <a:t>for his argument …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524000"/>
            <a:ext cx="8458200" cy="5181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lv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“When </a:t>
            </a:r>
            <a:r>
              <a:rPr lang="en-US" b="1" dirty="0">
                <a:solidFill>
                  <a:srgbClr val="C00000"/>
                </a:solidFill>
              </a:rPr>
              <a:t>a rabbi and his students finish studying a tractate </a:t>
            </a: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of </a:t>
            </a:r>
            <a:r>
              <a:rPr lang="en-US" b="1" dirty="0">
                <a:solidFill>
                  <a:srgbClr val="C00000"/>
                </a:solidFill>
              </a:rPr>
              <a:t>the </a:t>
            </a:r>
            <a:r>
              <a:rPr lang="en-US" b="1" dirty="0" smtClean="0">
                <a:solidFill>
                  <a:srgbClr val="C00000"/>
                </a:solidFill>
              </a:rPr>
              <a:t>Talmud [!], </a:t>
            </a:r>
            <a:r>
              <a:rPr lang="en-US" b="1" dirty="0">
                <a:solidFill>
                  <a:srgbClr val="C00000"/>
                </a:solidFill>
              </a:rPr>
              <a:t>they celebrate with a </a:t>
            </a:r>
            <a:r>
              <a:rPr lang="en-US" b="1" i="1" dirty="0" err="1">
                <a:solidFill>
                  <a:srgbClr val="C00000"/>
                </a:solidFill>
              </a:rPr>
              <a:t>se'udat</a:t>
            </a:r>
            <a:r>
              <a:rPr lang="en-US" b="1" i="1" dirty="0">
                <a:solidFill>
                  <a:srgbClr val="C00000"/>
                </a:solidFill>
              </a:rPr>
              <a:t>-mitzvah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/>
              <a:t>(</a:t>
            </a:r>
            <a:r>
              <a:rPr lang="en-US" b="1" dirty="0"/>
              <a:t>also called </a:t>
            </a:r>
            <a:r>
              <a:rPr lang="en-US" b="1" dirty="0" smtClean="0"/>
              <a:t>a </a:t>
            </a:r>
            <a:r>
              <a:rPr lang="en-US" b="1" dirty="0"/>
              <a:t>'banquet of completion,' i.e., </a:t>
            </a:r>
            <a:r>
              <a:rPr lang="en-US" b="1" dirty="0">
                <a:solidFill>
                  <a:srgbClr val="C00000"/>
                </a:solidFill>
              </a:rPr>
              <a:t>g</a:t>
            </a:r>
            <a:r>
              <a:rPr lang="en-US" b="1" u="sng" dirty="0">
                <a:solidFill>
                  <a:srgbClr val="C00000"/>
                </a:solidFill>
              </a:rPr>
              <a:t>raduation</a:t>
            </a:r>
            <a:r>
              <a:rPr lang="en-US" b="1" dirty="0"/>
              <a:t>).  </a:t>
            </a:r>
            <a:endParaRPr lang="en-US" b="1" dirty="0" smtClean="0"/>
          </a:p>
          <a:p>
            <a:pPr marL="45720" lv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The </a:t>
            </a:r>
            <a:r>
              <a:rPr lang="en-US" b="1" dirty="0">
                <a:solidFill>
                  <a:srgbClr val="7030A0"/>
                </a:solidFill>
              </a:rPr>
              <a:t>Fast of the Firstborn, expressing gratitude for the saving of Israel's firstborn sons from the tenth plague, has been </a:t>
            </a:r>
            <a:r>
              <a:rPr lang="en-US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prescribed for the day before </a:t>
            </a:r>
            <a:r>
              <a:rPr lang="en-US" b="1" i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Pesach</a:t>
            </a:r>
            <a:r>
              <a:rPr lang="en-US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Nisan 14</a:t>
            </a:r>
            <a:r>
              <a:rPr lang="en-US" b="1" dirty="0" smtClean="0"/>
              <a:t> </a:t>
            </a:r>
            <a:r>
              <a:rPr lang="en-US" sz="1800" dirty="0" smtClean="0"/>
              <a:t>[he’s referring </a:t>
            </a:r>
            <a:br>
              <a:rPr lang="en-US" sz="1800" dirty="0" smtClean="0"/>
            </a:br>
            <a:r>
              <a:rPr lang="en-US" sz="1800" dirty="0" smtClean="0"/>
              <a:t>to the </a:t>
            </a:r>
            <a:r>
              <a:rPr lang="en-US" sz="1800" dirty="0"/>
              <a:t>sunset of Nisan 13]</a:t>
            </a:r>
            <a:r>
              <a:rPr lang="en-US" b="1" dirty="0"/>
              <a:t>, </a:t>
            </a:r>
            <a:r>
              <a:rPr lang="en-US" b="1" dirty="0">
                <a:solidFill>
                  <a:srgbClr val="7030A0"/>
                </a:solidFill>
              </a:rPr>
              <a:t>at least since </a:t>
            </a:r>
            <a:r>
              <a:rPr lang="en-US" b="1" dirty="0" err="1">
                <a:solidFill>
                  <a:srgbClr val="7030A0"/>
                </a:solidFill>
              </a:rPr>
              <a:t>Mishnaic</a:t>
            </a:r>
            <a:r>
              <a:rPr lang="en-US" b="1" dirty="0">
                <a:solidFill>
                  <a:srgbClr val="7030A0"/>
                </a:solidFill>
              </a:rPr>
              <a:t> times. </a:t>
            </a:r>
            <a:r>
              <a:rPr lang="en-US" b="1" dirty="0"/>
              <a:t> </a:t>
            </a:r>
            <a:endParaRPr lang="en-US" b="1" dirty="0" smtClean="0"/>
          </a:p>
          <a:p>
            <a:pPr marL="45720" lvl="0" indent="0">
              <a:buNone/>
            </a:pPr>
            <a:r>
              <a:rPr lang="en-US" b="1" u="sng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When </a:t>
            </a:r>
            <a:r>
              <a:rPr lang="en-US" b="1" u="sng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is necessar</a:t>
            </a:r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</a:t>
            </a:r>
            <a:r>
              <a:rPr lang="en-US" b="1" u="sng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to eat a </a:t>
            </a:r>
            <a:r>
              <a:rPr lang="en-US" b="1" i="1" u="sng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se'udat</a:t>
            </a:r>
            <a:r>
              <a:rPr lang="en-US" b="1" i="1" u="sng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-mitzvah</a:t>
            </a:r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en-US" b="1" u="sng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this takes </a:t>
            </a:r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b="1" u="sng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recedence over a fast</a:t>
            </a:r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 </a:t>
            </a:r>
            <a:r>
              <a:rPr lang="en-US" b="1" dirty="0"/>
              <a:t> </a:t>
            </a:r>
            <a:endParaRPr lang="en-US" b="1" dirty="0" smtClean="0"/>
          </a:p>
          <a:p>
            <a:pPr marL="45720" lvl="0" indent="0">
              <a:buNone/>
            </a:pPr>
            <a:r>
              <a:rPr lang="en-US" b="1" u="sng" dirty="0" smtClean="0">
                <a:solidFill>
                  <a:srgbClr val="C00000"/>
                </a:solidFill>
              </a:rPr>
              <a:t>With </a:t>
            </a:r>
            <a:r>
              <a:rPr lang="en-US" b="1" u="sng" dirty="0">
                <a:solidFill>
                  <a:srgbClr val="C00000"/>
                </a:solidFill>
              </a:rPr>
              <a:t>a modicum of foresi</a:t>
            </a:r>
            <a:r>
              <a:rPr lang="en-US" b="1" dirty="0">
                <a:solidFill>
                  <a:srgbClr val="C00000"/>
                </a:solidFill>
              </a:rPr>
              <a:t>g</a:t>
            </a:r>
            <a:r>
              <a:rPr lang="en-US" b="1" u="sng" dirty="0">
                <a:solidFill>
                  <a:srgbClr val="C00000"/>
                </a:solidFill>
              </a:rPr>
              <a:t>ht a rabbi can </a:t>
            </a:r>
            <a:r>
              <a:rPr lang="en-US" b="1" dirty="0">
                <a:solidFill>
                  <a:srgbClr val="C00000"/>
                </a:solidFill>
              </a:rPr>
              <a:t>p</a:t>
            </a:r>
            <a:r>
              <a:rPr lang="en-US" b="1" u="sng" dirty="0">
                <a:solidFill>
                  <a:srgbClr val="C00000"/>
                </a:solidFill>
              </a:rPr>
              <a:t>lan to com</a:t>
            </a:r>
            <a:r>
              <a:rPr lang="en-US" b="1" dirty="0">
                <a:solidFill>
                  <a:srgbClr val="C00000"/>
                </a:solidFill>
              </a:rPr>
              <a:t>p</a:t>
            </a:r>
            <a:r>
              <a:rPr lang="en-US" b="1" u="sng" dirty="0">
                <a:solidFill>
                  <a:srgbClr val="C00000"/>
                </a:solidFill>
              </a:rPr>
              <a:t>lete </a:t>
            </a:r>
            <a:r>
              <a:rPr lang="en-US" b="1" u="sng" dirty="0" smtClean="0">
                <a:solidFill>
                  <a:srgbClr val="C00000"/>
                </a:solidFill>
              </a:rPr>
              <a:t/>
            </a:r>
            <a:br>
              <a:rPr lang="en-US" b="1" u="sng" dirty="0" smtClean="0">
                <a:solidFill>
                  <a:srgbClr val="C00000"/>
                </a:solidFill>
              </a:rPr>
            </a:br>
            <a:r>
              <a:rPr lang="en-US" b="1" u="sng" dirty="0" smtClean="0">
                <a:solidFill>
                  <a:srgbClr val="C00000"/>
                </a:solidFill>
              </a:rPr>
              <a:t>a </a:t>
            </a:r>
            <a:r>
              <a:rPr lang="en-US" b="1" u="sng" dirty="0">
                <a:solidFill>
                  <a:srgbClr val="C00000"/>
                </a:solidFill>
              </a:rPr>
              <a:t>tractate on Nisan 14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u="sng" dirty="0" smtClean="0">
                <a:solidFill>
                  <a:srgbClr val="C00000"/>
                </a:solidFill>
              </a:rPr>
              <a:t>and </a:t>
            </a:r>
            <a:r>
              <a:rPr lang="en-US" b="1" u="sng" dirty="0">
                <a:solidFill>
                  <a:srgbClr val="C00000"/>
                </a:solidFill>
              </a:rPr>
              <a:t>thus avoid havin</a:t>
            </a:r>
            <a:r>
              <a:rPr lang="en-US" b="1" dirty="0">
                <a:solidFill>
                  <a:srgbClr val="C00000"/>
                </a:solidFill>
              </a:rPr>
              <a:t>g</a:t>
            </a:r>
            <a:r>
              <a:rPr lang="en-US" b="1" u="sng" dirty="0">
                <a:solidFill>
                  <a:srgbClr val="C00000"/>
                </a:solidFill>
              </a:rPr>
              <a:t> to fast</a:t>
            </a:r>
            <a:r>
              <a:rPr lang="en-US" b="1" dirty="0">
                <a:solidFill>
                  <a:srgbClr val="C00000"/>
                </a:solidFill>
              </a:rPr>
              <a:t>; </a:t>
            </a: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doing </a:t>
            </a:r>
            <a:r>
              <a:rPr lang="en-US" b="1" dirty="0">
                <a:solidFill>
                  <a:srgbClr val="0070C0"/>
                </a:solidFill>
              </a:rPr>
              <a:t>so is not construed </a:t>
            </a:r>
            <a:r>
              <a:rPr lang="en-US" b="1" dirty="0" smtClean="0">
                <a:solidFill>
                  <a:srgbClr val="0070C0"/>
                </a:solidFill>
              </a:rPr>
              <a:t>as </a:t>
            </a:r>
            <a:r>
              <a:rPr lang="en-US" b="1" dirty="0">
                <a:solidFill>
                  <a:srgbClr val="0070C0"/>
                </a:solidFill>
              </a:rPr>
              <a:t>cheating, and in fact it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has </a:t>
            </a:r>
            <a:r>
              <a:rPr lang="en-US" b="1" dirty="0">
                <a:solidFill>
                  <a:srgbClr val="0070C0"/>
                </a:solidFill>
              </a:rPr>
              <a:t>become the custom</a:t>
            </a:r>
            <a:r>
              <a:rPr lang="en-US" b="1" dirty="0" smtClean="0">
                <a:solidFill>
                  <a:srgbClr val="0070C0"/>
                </a:solidFill>
              </a:rPr>
              <a:t>.” 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66</a:t>
            </a:fld>
            <a:endParaRPr lang="en-US"/>
          </a:p>
        </p:txBody>
      </p:sp>
      <p:pic>
        <p:nvPicPr>
          <p:cNvPr id="6" name="Picture 12" descr="C:\Users\Rae\Desktop\Art on Desktop\white man clip art\yellow-blue smiley faces\Smiley Face  jpe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334000"/>
            <a:ext cx="1075968" cy="145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6248400"/>
            <a:ext cx="69342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0070C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Would that be like making up your own rules?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0070C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225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"/>
            <a:ext cx="8305800" cy="838200"/>
          </a:xfrm>
        </p:spPr>
        <p:txBody>
          <a:bodyPr/>
          <a:lstStyle/>
          <a:p>
            <a:r>
              <a:rPr lang="en-US" dirty="0" smtClean="0"/>
              <a:t>Stern’s Quote Continues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762000"/>
            <a:ext cx="8458200" cy="5943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“The </a:t>
            </a:r>
            <a:r>
              <a:rPr lang="en-US" sz="2400" b="1" dirty="0">
                <a:solidFill>
                  <a:srgbClr val="7030A0"/>
                </a:solidFill>
              </a:rPr>
              <a:t>tradition of the Fast of the Firstborn dates at </a:t>
            </a:r>
            <a:r>
              <a:rPr lang="en-US" sz="2400" b="1" dirty="0" smtClean="0">
                <a:solidFill>
                  <a:srgbClr val="7030A0"/>
                </a:solidFill>
              </a:rPr>
              <a:t/>
            </a:r>
            <a:br>
              <a:rPr lang="en-US" sz="2400" b="1" dirty="0" smtClean="0">
                <a:solidFill>
                  <a:srgbClr val="7030A0"/>
                </a:solidFill>
              </a:rPr>
            </a:br>
            <a:r>
              <a:rPr lang="en-US" sz="2400" b="1" dirty="0" smtClean="0">
                <a:solidFill>
                  <a:srgbClr val="7030A0"/>
                </a:solidFill>
              </a:rPr>
              <a:t>least </a:t>
            </a:r>
            <a:r>
              <a:rPr lang="en-US" sz="2400" b="1" dirty="0">
                <a:solidFill>
                  <a:srgbClr val="7030A0"/>
                </a:solidFill>
              </a:rPr>
              <a:t>from </a:t>
            </a:r>
            <a:r>
              <a:rPr lang="en-US" sz="2400" b="1" dirty="0" err="1">
                <a:solidFill>
                  <a:srgbClr val="7030A0"/>
                </a:solidFill>
              </a:rPr>
              <a:t>Mishnaic</a:t>
            </a:r>
            <a:r>
              <a:rPr lang="en-US" sz="2400" b="1" dirty="0">
                <a:solidFill>
                  <a:srgbClr val="7030A0"/>
                </a:solidFill>
              </a:rPr>
              <a:t> times. 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 marL="45720" indent="0">
              <a:buNone/>
            </a:pPr>
            <a:r>
              <a:rPr lang="en-US" sz="2400" b="1" dirty="0" smtClean="0"/>
              <a:t>But</a:t>
            </a:r>
            <a:r>
              <a:rPr lang="en-US" sz="2400" b="1" dirty="0"/>
              <a:t>, </a:t>
            </a:r>
            <a:r>
              <a:rPr lang="en-US" sz="2400" b="1" dirty="0" err="1"/>
              <a:t>Shulam</a:t>
            </a:r>
            <a:r>
              <a:rPr lang="en-US" sz="2400" b="1" dirty="0"/>
              <a:t> reasons, </a:t>
            </a:r>
            <a:r>
              <a:rPr lang="en-US" sz="2400" b="1" dirty="0">
                <a:solidFill>
                  <a:srgbClr val="7030A0"/>
                </a:solidFill>
              </a:rPr>
              <a:t>if it goes back a couple of centuries more to the time of </a:t>
            </a:r>
            <a:r>
              <a:rPr lang="en-US" sz="2400" b="1" i="1" dirty="0" err="1">
                <a:solidFill>
                  <a:srgbClr val="0070C0"/>
                </a:solidFill>
              </a:rPr>
              <a:t>Yeshua</a:t>
            </a:r>
            <a:r>
              <a:rPr lang="en-US" sz="2400" b="1" dirty="0">
                <a:solidFill>
                  <a:srgbClr val="0070C0"/>
                </a:solidFill>
              </a:rPr>
              <a:t>, </a:t>
            </a:r>
            <a:r>
              <a:rPr lang="en-US" sz="2400" b="1" dirty="0">
                <a:solidFill>
                  <a:srgbClr val="7030A0"/>
                </a:solidFill>
              </a:rPr>
              <a:t>and if the </a:t>
            </a:r>
            <a:r>
              <a:rPr lang="en-US" sz="2400" b="1" dirty="0" smtClean="0">
                <a:solidFill>
                  <a:srgbClr val="7030A0"/>
                </a:solidFill>
              </a:rPr>
              <a:t/>
            </a:r>
            <a:br>
              <a:rPr lang="en-US" sz="2400" b="1" dirty="0" smtClean="0">
                <a:solidFill>
                  <a:srgbClr val="7030A0"/>
                </a:solidFill>
              </a:rPr>
            </a:br>
            <a:r>
              <a:rPr lang="en-US" sz="2400" b="1" i="1" dirty="0" err="1" smtClean="0">
                <a:solidFill>
                  <a:srgbClr val="C00000"/>
                </a:solidFill>
              </a:rPr>
              <a:t>se'udat</a:t>
            </a:r>
            <a:r>
              <a:rPr lang="en-US" sz="2400" b="1" i="1" dirty="0" smtClean="0">
                <a:solidFill>
                  <a:srgbClr val="C00000"/>
                </a:solidFill>
              </a:rPr>
              <a:t>-mitzvah</a:t>
            </a:r>
            <a:r>
              <a:rPr lang="en-US" sz="2400" b="1" dirty="0" smtClean="0"/>
              <a:t> </a:t>
            </a:r>
            <a:r>
              <a:rPr lang="en-US" sz="2400" b="1" dirty="0">
                <a:solidFill>
                  <a:srgbClr val="7030A0"/>
                </a:solidFill>
              </a:rPr>
              <a:t>custom applied in the first century to the completing of any course of study, 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then </a:t>
            </a:r>
            <a:r>
              <a:rPr lang="en-US" sz="2400" b="1" i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Yeshua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might have arranged to have himself and his </a:t>
            </a:r>
            <a:r>
              <a:rPr lang="en-US" sz="2400" b="1" i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talmidim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finish reading a book of the </a:t>
            </a:r>
            <a:r>
              <a:rPr lang="en-US" sz="2400" b="1" i="1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Tanakh</a:t>
            </a:r>
            <a:r>
              <a:rPr lang="en-US" sz="24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on Nisan 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14.  </a:t>
            </a:r>
            <a:r>
              <a:rPr lang="en-US" sz="2400" b="1" dirty="0"/>
              <a:t>  </a:t>
            </a:r>
            <a:endParaRPr lang="en-US" sz="2400" b="1" dirty="0" smtClean="0"/>
          </a:p>
          <a:p>
            <a:pPr marL="4572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Or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since </a:t>
            </a:r>
            <a:r>
              <a:rPr lang="en-US" sz="2400" b="1" i="1" dirty="0" err="1">
                <a:solidFill>
                  <a:srgbClr val="0070C0"/>
                </a:solidFill>
              </a:rPr>
              <a:t>Yeshua</a:t>
            </a:r>
            <a:r>
              <a:rPr lang="en-US" sz="2400" b="1" dirty="0">
                <a:solidFill>
                  <a:srgbClr val="0070C0"/>
                </a:solidFill>
              </a:rPr>
              <a:t> knew he was going to die, he may </a:t>
            </a: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en-US" sz="2400" b="1" dirty="0" smtClean="0">
                <a:solidFill>
                  <a:srgbClr val="0070C0"/>
                </a:solidFill>
              </a:rPr>
              <a:t>have </a:t>
            </a:r>
            <a:r>
              <a:rPr lang="en-US" sz="2400" b="1" dirty="0">
                <a:solidFill>
                  <a:srgbClr val="0070C0"/>
                </a:solidFill>
              </a:rPr>
              <a:t>regarded it as appropriate to complete his disciples' earthly "course of study" with a banquet.</a:t>
            </a:r>
            <a:r>
              <a:rPr lang="en-US" sz="2400" b="1" dirty="0"/>
              <a:t>  </a:t>
            </a:r>
            <a:endParaRPr lang="en-US" sz="2400" b="1" dirty="0" smtClean="0"/>
          </a:p>
          <a:p>
            <a:pPr marL="4572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This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solution would also resolve the perceived </a:t>
            </a:r>
            <a:r>
              <a:rPr lang="en-US" sz="2400" b="1" u="sng" dirty="0">
                <a:ln>
                  <a:solidFill>
                    <a:srgbClr val="0000FF"/>
                  </a:solidFill>
                </a:ln>
                <a:solidFill>
                  <a:srgbClr val="FF00FF"/>
                </a:solidFill>
              </a:rPr>
              <a:t>conflict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between </a:t>
            </a:r>
            <a:r>
              <a:rPr lang="en-US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Yochanan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[John]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Synoptic Gospels </a:t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over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timing of the Last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Supper.”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b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 smtClean="0"/>
              <a:t>(</a:t>
            </a:r>
            <a:r>
              <a:rPr lang="en-US" sz="2400" dirty="0"/>
              <a:t>p. 77, </a:t>
            </a:r>
            <a:r>
              <a:rPr lang="en-US" sz="2400" b="1" i="1" dirty="0"/>
              <a:t>Jewish New Testament Commentary.</a:t>
            </a:r>
            <a:r>
              <a:rPr lang="en-US" sz="2400" dirty="0"/>
              <a:t>)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67</a:t>
            </a:fld>
            <a:endParaRPr lang="en-US"/>
          </a:p>
        </p:txBody>
      </p:sp>
      <p:sp>
        <p:nvSpPr>
          <p:cNvPr id="4" name="Curved Left Arrow 3"/>
          <p:cNvSpPr/>
          <p:nvPr/>
        </p:nvSpPr>
        <p:spPr>
          <a:xfrm>
            <a:off x="8534400" y="5257800"/>
            <a:ext cx="502920" cy="1143000"/>
          </a:xfrm>
          <a:prstGeom prst="curvedLeftArrow">
            <a:avLst>
              <a:gd name="adj1" fmla="val 25000"/>
              <a:gd name="adj2" fmla="val 74436"/>
              <a:gd name="adj3" fmla="val 37121"/>
            </a:avLst>
          </a:prstGeom>
          <a:gradFill>
            <a:gsLst>
              <a:gs pos="0">
                <a:srgbClr val="FF00FF"/>
              </a:gs>
              <a:gs pos="60000">
                <a:srgbClr val="FFFF00"/>
              </a:gs>
              <a:gs pos="83000">
                <a:srgbClr val="0000FF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9933FF"/>
            </a:solidFill>
          </a:ln>
          <a:effectLst>
            <a:glow rad="88900">
              <a:srgbClr val="00FF99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6" name="Picture 10" descr="C:\Users\Rae\Desktop\Art on Desktop\white man clip art\yellow-blue smiley faces\question face yellow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752" y="5809413"/>
            <a:ext cx="1387054" cy="10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75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"/>
            <a:ext cx="8305800" cy="838200"/>
          </a:xfrm>
        </p:spPr>
        <p:txBody>
          <a:bodyPr/>
          <a:lstStyle/>
          <a:p>
            <a:r>
              <a:rPr lang="en-US" dirty="0" smtClean="0"/>
              <a:t>From the Companion Bible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914400"/>
            <a:ext cx="5410200" cy="5943600"/>
          </a:xfrm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</a:t>
            </a:r>
            <a:r>
              <a:rPr 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Companion Bible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comment on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b="1" dirty="0" smtClean="0">
                <a:solidFill>
                  <a:srgbClr val="0070C0"/>
                </a:solidFill>
              </a:rPr>
              <a:t>Luke </a:t>
            </a:r>
            <a:r>
              <a:rPr lang="en-US" sz="2400" b="1" dirty="0">
                <a:solidFill>
                  <a:srgbClr val="0070C0"/>
                </a:solidFill>
              </a:rPr>
              <a:t>22:15,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Bullinger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states that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the Last Supper </a:t>
            </a:r>
            <a:r>
              <a:rPr lang="en-US" sz="2400" b="1" dirty="0">
                <a:solidFill>
                  <a:srgbClr val="0070C0"/>
                </a:solidFill>
              </a:rPr>
              <a:t>Yahusha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his disciples ate was </a:t>
            </a:r>
            <a:r>
              <a:rPr lang="en-US" sz="2400" b="1" dirty="0">
                <a:solidFill>
                  <a:srgbClr val="0070C0"/>
                </a:solidFill>
              </a:rPr>
              <a:t>"not the eating of the Lamb, but the </a:t>
            </a:r>
            <a:r>
              <a:rPr lang="en-US" sz="2400" b="1" i="1" dirty="0" err="1">
                <a:solidFill>
                  <a:srgbClr val="0070C0"/>
                </a:solidFill>
              </a:rPr>
              <a:t>Chagigah</a:t>
            </a:r>
            <a:r>
              <a:rPr lang="en-US" sz="2400" b="1" dirty="0">
                <a:solidFill>
                  <a:srgbClr val="0070C0"/>
                </a:solidFill>
              </a:rPr>
              <a:t> or feast which preceded it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…" (p. 1500).  </a:t>
            </a:r>
            <a:endParaRPr lang="en-US" sz="2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>
              <a:buNone/>
            </a:pP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goes on to explain that </a:t>
            </a:r>
            <a:r>
              <a:rPr lang="en-US" sz="2400" b="1" dirty="0">
                <a:solidFill>
                  <a:srgbClr val="C00000"/>
                </a:solidFill>
              </a:rPr>
              <a:t>"it follows, therefore, that the Lord being crucified on 'the preparation day' could not have eaten of the Passover lamb, which was not slain until the evening of the 14th of Abib </a:t>
            </a:r>
            <a:r>
              <a:rPr lang="en-US" sz="2400" b="1" dirty="0" smtClean="0">
                <a:solidFill>
                  <a:srgbClr val="C00000"/>
                </a:solidFill>
              </a:rPr>
              <a:t/>
            </a:r>
            <a:br>
              <a:rPr lang="en-US" sz="2400" b="1" dirty="0" smtClean="0">
                <a:solidFill>
                  <a:srgbClr val="C00000"/>
                </a:solidFill>
              </a:rPr>
            </a:br>
            <a:r>
              <a:rPr lang="en-US" sz="2400" b="1" dirty="0" smtClean="0">
                <a:solidFill>
                  <a:srgbClr val="C00000"/>
                </a:solidFill>
              </a:rPr>
              <a:t>(</a:t>
            </a:r>
            <a:r>
              <a:rPr lang="en-US" sz="2400" b="1" dirty="0">
                <a:solidFill>
                  <a:srgbClr val="C00000"/>
                </a:solidFill>
              </a:rPr>
              <a:t>i.e. afternoon</a:t>
            </a:r>
            <a:r>
              <a:rPr lang="en-US" sz="2400" b="1" dirty="0" smtClean="0">
                <a:solidFill>
                  <a:srgbClr val="C00000"/>
                </a:solidFill>
              </a:rPr>
              <a:t>). …</a:t>
            </a:r>
          </a:p>
          <a:p>
            <a:pPr marL="45720" indent="0">
              <a:buNone/>
            </a:pPr>
            <a:endParaRPr lang="en-US" sz="1200" b="1" dirty="0">
              <a:solidFill>
                <a:srgbClr val="C00000"/>
              </a:solidFill>
            </a:endParaRPr>
          </a:p>
          <a:p>
            <a:pPr marL="45720" indent="0">
              <a:buNone/>
            </a:pPr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Thus </a:t>
            </a:r>
            <a:r>
              <a:rPr lang="en-US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is clear, that … no 'Passover lamb' could </a:t>
            </a:r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have </a:t>
            </a:r>
            <a:r>
              <a:rPr lang="en-US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been eaten at the </a:t>
            </a:r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'Last </a:t>
            </a:r>
            <a:r>
              <a:rPr lang="en-US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Supper' on the </a:t>
            </a:r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previous evening." </a:t>
            </a:r>
            <a:b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sz="1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p. 180, Appendix </a:t>
            </a:r>
            <a:r>
              <a:rPr lang="en-US" sz="1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156.)</a:t>
            </a:r>
            <a:endParaRPr lang="en-US" sz="1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" lv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68</a:t>
            </a:fld>
            <a:endParaRPr lang="en-US"/>
          </a:p>
        </p:txBody>
      </p:sp>
      <p:pic>
        <p:nvPicPr>
          <p:cNvPr id="1028" name="Picture 4" descr="C:\Users\Rae\Desktop\Companion Bib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90600"/>
            <a:ext cx="2832987" cy="3733800"/>
          </a:xfrm>
          <a:prstGeom prst="rect">
            <a:avLst/>
          </a:prstGeom>
          <a:ln w="5715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loud Callout 3"/>
          <p:cNvSpPr/>
          <p:nvPr/>
        </p:nvSpPr>
        <p:spPr>
          <a:xfrm>
            <a:off x="4787096" y="4724400"/>
            <a:ext cx="4267200" cy="1828800"/>
          </a:xfrm>
          <a:prstGeom prst="cloudCallout">
            <a:avLst>
              <a:gd name="adj1" fmla="val -52851"/>
              <a:gd name="adj2" fmla="val -57212"/>
            </a:avLst>
          </a:prstGeom>
          <a:ln w="57150">
            <a:solidFill>
              <a:srgbClr val="9933FF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>
                <a:latin typeface="Comic Sans MS" pitchFamily="66" charset="0"/>
              </a:rPr>
              <a:t>Bullinger</a:t>
            </a:r>
            <a:r>
              <a:rPr lang="en-CA" sz="2800" dirty="0" smtClean="0">
                <a:latin typeface="Comic Sans MS" pitchFamily="66" charset="0"/>
              </a:rPr>
              <a:t> knows </a:t>
            </a:r>
            <a:r>
              <a:rPr lang="en-CA" sz="2800" dirty="0" smtClean="0">
                <a:solidFill>
                  <a:srgbClr val="0000FF"/>
                </a:solidFill>
                <a:effectLst>
                  <a:glow rad="127000">
                    <a:srgbClr val="8BF6FB"/>
                  </a:glow>
                </a:effectLst>
                <a:latin typeface="Comic Sans MS" pitchFamily="66" charset="0"/>
              </a:rPr>
              <a:t>Yahuah’s</a:t>
            </a:r>
            <a:r>
              <a:rPr lang="en-CA" sz="2800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CA" sz="2800" dirty="0" smtClean="0">
                <a:latin typeface="Comic Sans MS" pitchFamily="66" charset="0"/>
              </a:rPr>
              <a:t> statutes well!</a:t>
            </a:r>
            <a:endParaRPr lang="en-CA" sz="2800" dirty="0">
              <a:latin typeface="Comic Sans MS" pitchFamily="66" charset="0"/>
            </a:endParaRPr>
          </a:p>
        </p:txBody>
      </p:sp>
      <p:pic>
        <p:nvPicPr>
          <p:cNvPr id="7" name="Picture 3" descr="C:\Users\Rae\Desktop\Art on Desktop\white man clip art\3d white people\3d quiz right 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67" b="94222" l="6433" r="947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892" y="5181600"/>
            <a:ext cx="2291305" cy="150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67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9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gospel book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527" y="1524000"/>
            <a:ext cx="3348038" cy="230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780365"/>
          </a:xfrm>
        </p:spPr>
        <p:txBody>
          <a:bodyPr/>
          <a:lstStyle/>
          <a:p>
            <a:r>
              <a:rPr lang="en-US" dirty="0" smtClean="0"/>
              <a:t>No Lamb at the Last Supper?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371600"/>
            <a:ext cx="4724400" cy="28194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None of the four Gospels mentions a lamb being </a:t>
            </a:r>
            <a:r>
              <a:rPr lang="en-US" sz="2400" b="1" dirty="0" smtClean="0">
                <a:solidFill>
                  <a:srgbClr val="C00000"/>
                </a:solidFill>
              </a:rPr>
              <a:t/>
            </a:r>
            <a:br>
              <a:rPr lang="en-US" sz="2400" b="1" dirty="0" smtClean="0">
                <a:solidFill>
                  <a:srgbClr val="C00000"/>
                </a:solidFill>
              </a:rPr>
            </a:br>
            <a:r>
              <a:rPr lang="en-US" sz="2400" b="1" dirty="0" smtClean="0">
                <a:solidFill>
                  <a:srgbClr val="C00000"/>
                </a:solidFill>
              </a:rPr>
              <a:t>eaten </a:t>
            </a:r>
            <a:r>
              <a:rPr lang="en-US" sz="2400" b="1" dirty="0">
                <a:solidFill>
                  <a:srgbClr val="C00000"/>
                </a:solidFill>
              </a:rPr>
              <a:t>at the "Last Supper."</a:t>
            </a:r>
            <a:r>
              <a:rPr lang="en-US" sz="2400" dirty="0">
                <a:solidFill>
                  <a:srgbClr val="C00000"/>
                </a:solidFill>
              </a:rPr>
              <a:t> </a:t>
            </a:r>
            <a:r>
              <a:rPr lang="en-US" sz="2400" dirty="0"/>
              <a:t>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The </a:t>
            </a:r>
            <a:r>
              <a:rPr lang="en-US" sz="2400" b="1" dirty="0">
                <a:solidFill>
                  <a:srgbClr val="0070C0"/>
                </a:solidFill>
              </a:rPr>
              <a:t>time had not yet </a:t>
            </a:r>
            <a:r>
              <a:rPr lang="en-US" sz="2400" b="1" dirty="0" smtClean="0">
                <a:solidFill>
                  <a:srgbClr val="0070C0"/>
                </a:solidFill>
              </a:rPr>
              <a:t>come </a:t>
            </a:r>
            <a:r>
              <a:rPr lang="en-US" sz="2400" b="1" dirty="0">
                <a:solidFill>
                  <a:srgbClr val="0070C0"/>
                </a:solidFill>
              </a:rPr>
              <a:t>to slay the Passover when the Messiah and His disciples </a:t>
            </a: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en-US" sz="2400" b="1" dirty="0" smtClean="0">
                <a:solidFill>
                  <a:srgbClr val="0070C0"/>
                </a:solidFill>
              </a:rPr>
              <a:t>ate </a:t>
            </a:r>
            <a:r>
              <a:rPr lang="en-US" sz="2400" b="1" dirty="0">
                <a:solidFill>
                  <a:srgbClr val="0070C0"/>
                </a:solidFill>
              </a:rPr>
              <a:t>their last meal together</a:t>
            </a:r>
            <a:r>
              <a:rPr lang="en-US" sz="2400" b="1" dirty="0" smtClean="0">
                <a:solidFill>
                  <a:srgbClr val="0070C0"/>
                </a:solidFill>
              </a:rPr>
              <a:t>.</a:t>
            </a: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69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25996" y="4343400"/>
            <a:ext cx="7984604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  <a:latin typeface="Comic Sans MS" pitchFamily="66" charset="0"/>
              </a:rPr>
              <a:t>In addition, the verses of 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Deut </a:t>
            </a:r>
            <a:r>
              <a:rPr lang="en-US" sz="24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16:2, 5-6 </a:t>
            </a:r>
            <a:r>
              <a:rPr lang="en-US" sz="2400" b="1" dirty="0" smtClean="0">
                <a:solidFill>
                  <a:srgbClr val="00B050"/>
                </a:solidFill>
                <a:latin typeface="Comic Sans MS" pitchFamily="66" charset="0"/>
              </a:rPr>
              <a:t>are Torah instructions for the sacrifice of the </a:t>
            </a:r>
            <a:br>
              <a:rPr lang="en-US" sz="2400" b="1" dirty="0" smtClean="0">
                <a:solidFill>
                  <a:srgbClr val="00B050"/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00B050"/>
                </a:solidFill>
                <a:latin typeface="Comic Sans MS" pitchFamily="66" charset="0"/>
              </a:rPr>
              <a:t>Passover lamb.  Even after The Last Supper, </a:t>
            </a:r>
            <a:br>
              <a:rPr lang="en-US" sz="2400" b="1" dirty="0" smtClean="0">
                <a:solidFill>
                  <a:srgbClr val="00B050"/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00B050"/>
                </a:solidFill>
                <a:latin typeface="Comic Sans MS" pitchFamily="66" charset="0"/>
              </a:rPr>
              <a:t>were the disciples still intending to follow </a:t>
            </a:r>
            <a:br>
              <a:rPr lang="en-US" sz="2400" b="1" dirty="0" smtClean="0">
                <a:solidFill>
                  <a:srgbClr val="00B050"/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00B050"/>
                </a:solidFill>
                <a:latin typeface="Comic Sans MS" pitchFamily="66" charset="0"/>
              </a:rPr>
              <a:t>through with the Torah guidelines for Passover?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7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799"/>
            <a:ext cx="8305800" cy="685801"/>
          </a:xfrm>
        </p:spPr>
        <p:txBody>
          <a:bodyPr/>
          <a:lstStyle/>
          <a:p>
            <a:r>
              <a:rPr lang="en-US" sz="3600" dirty="0" smtClean="0"/>
              <a:t>Deut 16:2, 5,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7924800" cy="37338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>
                <a:solidFill>
                  <a:srgbClr val="0070C0"/>
                </a:solidFill>
              </a:rPr>
              <a:t>2</a:t>
            </a:r>
            <a:r>
              <a:rPr lang="en-US" dirty="0"/>
              <a:t> </a:t>
            </a:r>
            <a:r>
              <a:rPr lang="en-US" dirty="0" smtClean="0"/>
              <a:t> Thou </a:t>
            </a:r>
            <a:r>
              <a:rPr lang="en-US" dirty="0"/>
              <a:t>shalt therefore sacrifice the Passover unto </a:t>
            </a:r>
            <a:r>
              <a:rPr lang="en-US" b="1" dirty="0" smtClean="0">
                <a:solidFill>
                  <a:srgbClr val="0070C0"/>
                </a:solidFill>
              </a:rPr>
              <a:t>Yahuah</a:t>
            </a:r>
            <a:r>
              <a:rPr lang="en-US" dirty="0" smtClean="0"/>
              <a:t> thy </a:t>
            </a:r>
            <a:r>
              <a:rPr lang="en-US" b="1" dirty="0" smtClean="0"/>
              <a:t>Elohim</a:t>
            </a:r>
            <a:r>
              <a:rPr lang="en-US" dirty="0" smtClean="0"/>
              <a:t>, </a:t>
            </a:r>
            <a:r>
              <a:rPr lang="en-US" dirty="0"/>
              <a:t>of the flock and the herd, </a:t>
            </a:r>
            <a:r>
              <a:rPr lang="en-US" b="1" dirty="0"/>
              <a:t>in the place which </a:t>
            </a:r>
            <a:r>
              <a:rPr lang="en-US" b="1" dirty="0">
                <a:solidFill>
                  <a:srgbClr val="0070C0"/>
                </a:solidFill>
              </a:rPr>
              <a:t>Yahuah</a:t>
            </a:r>
            <a:r>
              <a:rPr lang="en-US" b="1" dirty="0" smtClean="0"/>
              <a:t> </a:t>
            </a:r>
            <a:r>
              <a:rPr lang="en-US" b="1" dirty="0"/>
              <a:t>shall choose to place His name </a:t>
            </a:r>
            <a:r>
              <a:rPr lang="en-US" b="1" dirty="0" smtClean="0"/>
              <a:t>there</a:t>
            </a:r>
            <a:r>
              <a:rPr lang="en-US" dirty="0" smtClean="0"/>
              <a:t>…</a:t>
            </a:r>
            <a:r>
              <a:rPr lang="en-US" dirty="0"/>
              <a:t> 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b="1" dirty="0" smtClean="0">
                <a:solidFill>
                  <a:srgbClr val="0070C0"/>
                </a:solidFill>
              </a:rPr>
              <a:t>5 </a:t>
            </a:r>
            <a:r>
              <a:rPr lang="en-US" dirty="0" smtClean="0"/>
              <a:t> </a:t>
            </a:r>
            <a:r>
              <a:rPr lang="en-US" dirty="0"/>
              <a:t>Thou </a:t>
            </a:r>
            <a:r>
              <a:rPr lang="en-US" dirty="0" err="1"/>
              <a:t>mayest</a:t>
            </a:r>
            <a:r>
              <a:rPr lang="en-US" dirty="0"/>
              <a:t> </a:t>
            </a:r>
            <a:r>
              <a:rPr lang="en-US" b="1" dirty="0"/>
              <a:t>not</a:t>
            </a:r>
            <a:r>
              <a:rPr lang="en-US" dirty="0"/>
              <a:t> sacrifice the Passover within any of thy gates, which </a:t>
            </a:r>
            <a:r>
              <a:rPr lang="en-US" b="1" dirty="0">
                <a:solidFill>
                  <a:srgbClr val="0070C0"/>
                </a:solidFill>
              </a:rPr>
              <a:t>Yahuah </a:t>
            </a:r>
            <a:r>
              <a:rPr lang="en-US" dirty="0" smtClean="0"/>
              <a:t>thy </a:t>
            </a:r>
            <a:r>
              <a:rPr lang="en-US" b="1" dirty="0" smtClean="0"/>
              <a:t>Elohim</a:t>
            </a:r>
            <a:r>
              <a:rPr lang="en-US" dirty="0" smtClean="0"/>
              <a:t> </a:t>
            </a:r>
            <a:r>
              <a:rPr lang="en-US" dirty="0" err="1"/>
              <a:t>giveth</a:t>
            </a:r>
            <a:r>
              <a:rPr lang="en-US" dirty="0"/>
              <a:t> thee: 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b="1" dirty="0" smtClean="0">
                <a:solidFill>
                  <a:srgbClr val="0070C0"/>
                </a:solidFill>
              </a:rPr>
              <a:t>6 </a:t>
            </a:r>
            <a:r>
              <a:rPr lang="en-US" b="1" dirty="0" smtClean="0"/>
              <a:t> </a:t>
            </a:r>
            <a:r>
              <a:rPr lang="en-US" dirty="0"/>
              <a:t>But at the place which </a:t>
            </a:r>
            <a:r>
              <a:rPr lang="en-US" b="1" dirty="0">
                <a:solidFill>
                  <a:srgbClr val="0070C0"/>
                </a:solidFill>
              </a:rPr>
              <a:t>Yahuah</a:t>
            </a:r>
            <a:r>
              <a:rPr lang="en-US" dirty="0" smtClean="0"/>
              <a:t> </a:t>
            </a:r>
            <a:r>
              <a:rPr lang="en-US" dirty="0"/>
              <a:t>thy </a:t>
            </a:r>
            <a:r>
              <a:rPr lang="en-US" b="1" dirty="0" smtClean="0"/>
              <a:t>Elohim</a:t>
            </a:r>
            <a:r>
              <a:rPr lang="en-US" dirty="0" smtClean="0"/>
              <a:t> </a:t>
            </a:r>
            <a:r>
              <a:rPr lang="en-US" dirty="0"/>
              <a:t>shall choose to </a:t>
            </a:r>
            <a:r>
              <a:rPr lang="en-US" dirty="0" smtClean="0"/>
              <a:t>place </a:t>
            </a:r>
            <a:r>
              <a:rPr lang="en-US" dirty="0"/>
              <a:t>His name in, there </a:t>
            </a:r>
            <a:r>
              <a:rPr lang="en-US" b="1" u="dotDash" dirty="0">
                <a:solidFill>
                  <a:srgbClr val="0070C0"/>
                </a:solidFill>
              </a:rPr>
              <a:t>thou shalt sacrifice the Passover at </a:t>
            </a:r>
            <a:r>
              <a:rPr lang="en-US" b="1" u="dotDash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even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at the going down of the sun, </a:t>
            </a:r>
            <a:r>
              <a:rPr lang="en-US" dirty="0"/>
              <a:t>at </a:t>
            </a:r>
            <a:r>
              <a:rPr lang="en-US" b="1" dirty="0"/>
              <a:t>the season</a:t>
            </a:r>
            <a:r>
              <a:rPr lang="en-US" dirty="0"/>
              <a:t> </a:t>
            </a:r>
            <a:r>
              <a:rPr lang="en-US" sz="1800" dirty="0"/>
              <a:t>[Aviv, see </a:t>
            </a:r>
            <a:r>
              <a:rPr lang="en-US" sz="1800" dirty="0" smtClean="0"/>
              <a:t>Deut </a:t>
            </a:r>
            <a:r>
              <a:rPr lang="en-US" sz="1800" dirty="0"/>
              <a:t>16:1]</a:t>
            </a:r>
            <a:r>
              <a:rPr lang="en-US" dirty="0"/>
              <a:t> that thou </a:t>
            </a:r>
            <a:r>
              <a:rPr lang="en-US" dirty="0" err="1"/>
              <a:t>camest</a:t>
            </a:r>
            <a:r>
              <a:rPr lang="en-US" dirty="0"/>
              <a:t> forth out of Egypt.  </a:t>
            </a:r>
            <a:r>
              <a:rPr lang="en-US" sz="1800" i="1" dirty="0" smtClean="0"/>
              <a:t>KJV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70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25996" y="4572000"/>
            <a:ext cx="7984604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u="sng" dirty="0" smtClean="0">
                <a:solidFill>
                  <a:srgbClr val="00B050"/>
                </a:solidFill>
                <a:latin typeface="Comic Sans MS" pitchFamily="66" charset="0"/>
              </a:rPr>
              <a:t>Note</a:t>
            </a:r>
            <a:r>
              <a:rPr lang="en-US" sz="2000" b="1" dirty="0" smtClean="0">
                <a:solidFill>
                  <a:srgbClr val="00B050"/>
                </a:solidFill>
                <a:latin typeface="Comic Sans MS" pitchFamily="66" charset="0"/>
              </a:rPr>
              <a:t>:  At the Last Supper </a:t>
            </a:r>
            <a:r>
              <a:rPr lang="en-US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 </a:t>
            </a:r>
            <a:r>
              <a:rPr lang="en-US" sz="2000" b="1" dirty="0" smtClean="0">
                <a:solidFill>
                  <a:srgbClr val="00B050"/>
                </a:solidFill>
                <a:latin typeface="Comic Sans MS" pitchFamily="66" charset="0"/>
              </a:rPr>
              <a:t>had to show the disciples that NO more sacrifices were necessary after this </a:t>
            </a:r>
            <a:br>
              <a:rPr lang="en-US" sz="2000" b="1" dirty="0" smtClean="0">
                <a:solidFill>
                  <a:srgbClr val="00B050"/>
                </a:solidFill>
                <a:latin typeface="Comic Sans MS" pitchFamily="66" charset="0"/>
              </a:rPr>
            </a:br>
            <a:r>
              <a:rPr lang="en-US" sz="2000" b="1" u="sng" dirty="0" smtClean="0">
                <a:solidFill>
                  <a:srgbClr val="FF00FF"/>
                </a:solidFill>
                <a:latin typeface="Comic Sans MS" pitchFamily="66" charset="0"/>
              </a:rPr>
              <a:t>NEW Covenant Confirmin</a:t>
            </a:r>
            <a:r>
              <a:rPr lang="en-US" sz="2000" b="1" dirty="0" smtClean="0">
                <a:solidFill>
                  <a:srgbClr val="FF00FF"/>
                </a:solidFill>
                <a:latin typeface="Comic Sans MS" pitchFamily="66" charset="0"/>
              </a:rPr>
              <a:t>g</a:t>
            </a:r>
            <a:r>
              <a:rPr lang="en-US" sz="2000" b="1" u="sng" dirty="0" smtClean="0">
                <a:solidFill>
                  <a:srgbClr val="FF00FF"/>
                </a:solidFill>
                <a:latin typeface="Comic Sans MS" pitchFamily="66" charset="0"/>
              </a:rPr>
              <a:t> Meal</a:t>
            </a:r>
            <a:r>
              <a:rPr lang="en-US" sz="2000" b="1" dirty="0" smtClean="0">
                <a:solidFill>
                  <a:srgbClr val="FF00FF"/>
                </a:solidFill>
                <a:latin typeface="Comic Sans MS" pitchFamily="66" charset="0"/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  <a:latin typeface="Comic Sans MS" pitchFamily="66" charset="0"/>
              </a:rPr>
              <a:t>instituting NEW Ordinances!  Soon they would understand the reason for such a HUGE change given on Abib 13 – the day before Passover!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1616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71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0040" y="2703016"/>
            <a:ext cx="8499676" cy="41549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300" b="1" dirty="0" smtClean="0">
                <a:solidFill>
                  <a:srgbClr val="00B050"/>
                </a:solidFill>
              </a:rPr>
              <a:t>The Synoptic Gospels </a:t>
            </a:r>
            <a:r>
              <a:rPr lang="en-US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(Matthew, Mark and Luke) </a:t>
            </a:r>
            <a:r>
              <a:rPr lang="en-US" sz="2300" b="1" u="sng" spc="300" dirty="0" smtClean="0">
                <a:solidFill>
                  <a:srgbClr val="00B050"/>
                </a:solidFill>
                <a:effectLst>
                  <a:glow rad="101600">
                    <a:srgbClr val="0000FF"/>
                  </a:glow>
                </a:effectLst>
              </a:rPr>
              <a:t>DO NOT CONFLICT</a:t>
            </a:r>
            <a:r>
              <a:rPr lang="en-US" sz="2300" b="1" dirty="0" smtClean="0">
                <a:solidFill>
                  <a:srgbClr val="00B050"/>
                </a:solidFill>
              </a:rPr>
              <a:t> </a:t>
            </a:r>
            <a:r>
              <a:rPr lang="en-US" sz="2300" b="1" dirty="0">
                <a:solidFill>
                  <a:srgbClr val="00B050"/>
                </a:solidFill>
              </a:rPr>
              <a:t>with John's account of the Last Supper when understood correctly.</a:t>
            </a:r>
            <a:r>
              <a:rPr lang="en-US" sz="2400" dirty="0"/>
              <a:t>  </a:t>
            </a:r>
            <a:endParaRPr lang="en-US" sz="2400" dirty="0" smtClean="0"/>
          </a:p>
          <a:p>
            <a:endParaRPr lang="en-US" sz="1200" dirty="0"/>
          </a:p>
          <a:p>
            <a:r>
              <a:rPr lang="en-US" sz="2300" dirty="0" smtClean="0"/>
              <a:t>A careful study of all four Gospels shows that </a:t>
            </a:r>
            <a:r>
              <a:rPr lang="en-US" sz="2300" b="1" dirty="0" smtClean="0">
                <a:solidFill>
                  <a:srgbClr val="0070C0"/>
                </a:solidFill>
              </a:rPr>
              <a:t>Yahusha</a:t>
            </a:r>
            <a:r>
              <a:rPr lang="en-US" sz="2300" dirty="0" smtClean="0"/>
              <a:t> and </a:t>
            </a:r>
            <a:br>
              <a:rPr lang="en-US" sz="2300" dirty="0" smtClean="0"/>
            </a:br>
            <a:r>
              <a:rPr lang="en-US" sz="2300" dirty="0" smtClean="0"/>
              <a:t>the disciples did </a:t>
            </a:r>
            <a:r>
              <a:rPr lang="en-US" sz="2300" b="1" u="sng" dirty="0" smtClean="0"/>
              <a:t>not</a:t>
            </a:r>
            <a:r>
              <a:rPr lang="en-US" sz="2300" dirty="0" smtClean="0"/>
              <a:t> eat the commanded Passover meal </a:t>
            </a:r>
            <a:br>
              <a:rPr lang="en-US" sz="2300" dirty="0" smtClean="0"/>
            </a:br>
            <a:r>
              <a:rPr lang="en-US" sz="2300" dirty="0" smtClean="0"/>
              <a:t>during their last time together before </a:t>
            </a:r>
            <a:r>
              <a:rPr lang="en-US" sz="2300" b="1" dirty="0" smtClean="0">
                <a:solidFill>
                  <a:srgbClr val="0070C0"/>
                </a:solidFill>
              </a:rPr>
              <a:t>Yahusha</a:t>
            </a:r>
            <a:r>
              <a:rPr lang="en-US" sz="2300" dirty="0" smtClean="0"/>
              <a:t> died on the cross because:  </a:t>
            </a:r>
            <a:r>
              <a:rPr lang="en-US" sz="2300" b="1" dirty="0" smtClean="0">
                <a:solidFill>
                  <a:srgbClr val="FF0000"/>
                </a:solidFill>
              </a:rPr>
              <a:t>no one can eat the Passover lamb on </a:t>
            </a:r>
            <a:br>
              <a:rPr lang="en-US" sz="2300" b="1" dirty="0" smtClean="0">
                <a:solidFill>
                  <a:srgbClr val="FF0000"/>
                </a:solidFill>
              </a:rPr>
            </a:br>
            <a:r>
              <a:rPr lang="en-US" sz="2300" b="1" dirty="0" smtClean="0">
                <a:solidFill>
                  <a:srgbClr val="FF0000"/>
                </a:solidFill>
              </a:rPr>
              <a:t>Abib </a:t>
            </a:r>
            <a:r>
              <a:rPr lang="en-US" sz="2300" b="1" u="sng" dirty="0" smtClean="0">
                <a:solidFill>
                  <a:srgbClr val="9933FF"/>
                </a:solidFill>
              </a:rPr>
              <a:t>13</a:t>
            </a:r>
            <a:r>
              <a:rPr lang="en-US" sz="2300" b="1" dirty="0" smtClean="0">
                <a:solidFill>
                  <a:srgbClr val="9933FF"/>
                </a:solidFill>
              </a:rPr>
              <a:t>,</a:t>
            </a:r>
            <a:r>
              <a:rPr lang="en-US" sz="2300" b="1" dirty="0" smtClean="0">
                <a:solidFill>
                  <a:srgbClr val="FF0000"/>
                </a:solidFill>
              </a:rPr>
              <a:t> before it is sacrificed and roasted on Abib </a:t>
            </a:r>
            <a:r>
              <a:rPr lang="en-US" sz="2300" b="1" u="sng" dirty="0" smtClean="0">
                <a:solidFill>
                  <a:srgbClr val="0000FF"/>
                </a:solidFill>
              </a:rPr>
              <a:t>14</a:t>
            </a:r>
            <a:r>
              <a:rPr lang="en-US" sz="2300" b="1" dirty="0" smtClean="0">
                <a:solidFill>
                  <a:srgbClr val="0000FF"/>
                </a:solidFill>
              </a:rPr>
              <a:t>.</a:t>
            </a:r>
            <a:r>
              <a:rPr lang="en-US" sz="23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en-US" sz="1200" dirty="0" smtClean="0"/>
              <a:t> </a:t>
            </a:r>
          </a:p>
          <a:p>
            <a:r>
              <a:rPr lang="en-US" sz="2300" dirty="0" smtClean="0"/>
              <a:t>They simply prepared for the upcoming Passover festival </a:t>
            </a:r>
            <a:br>
              <a:rPr lang="en-US" sz="2300" dirty="0" smtClean="0"/>
            </a:br>
            <a:r>
              <a:rPr lang="en-US" sz="2300" b="1" dirty="0" smtClean="0">
                <a:solidFill>
                  <a:srgbClr val="00B050"/>
                </a:solidFill>
              </a:rPr>
              <a:t>fully intending to partake of a Passover meal on Abib 14.  </a:t>
            </a:r>
          </a:p>
        </p:txBody>
      </p:sp>
      <p:pic>
        <p:nvPicPr>
          <p:cNvPr id="4099" name="Picture 3" descr="C:\Users\Rae\Desktop\Gospel-Of-Joh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17384"/>
            <a:ext cx="3361765" cy="2294755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Rae\Desktop\synoptic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35" y="326139"/>
            <a:ext cx="3361765" cy="2286000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86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" y="0"/>
            <a:ext cx="8915400" cy="762000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72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685800"/>
            <a:ext cx="8534400" cy="566308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2400" dirty="0" smtClean="0"/>
              <a:t>At </a:t>
            </a:r>
            <a:r>
              <a:rPr lang="en-US" sz="2400" dirty="0"/>
              <a:t>that Last Supper, </a:t>
            </a:r>
            <a:r>
              <a:rPr lang="en-US" sz="2400" dirty="0" smtClean="0"/>
              <a:t>the </a:t>
            </a:r>
            <a:br>
              <a:rPr lang="en-US" sz="2400" dirty="0" smtClean="0"/>
            </a:br>
            <a:r>
              <a:rPr lang="en-US" sz="2400" dirty="0" smtClean="0"/>
              <a:t>disciples could have eaten  </a:t>
            </a:r>
            <a:br>
              <a:rPr lang="en-US" sz="2400" dirty="0" smtClean="0"/>
            </a:br>
            <a:r>
              <a:rPr lang="en-US" sz="2400" dirty="0" smtClean="0"/>
              <a:t>some </a:t>
            </a:r>
            <a:r>
              <a:rPr lang="en-US" sz="2400" dirty="0"/>
              <a:t>type of </a:t>
            </a:r>
            <a:r>
              <a:rPr lang="en-US" sz="2400" dirty="0" smtClean="0"/>
              <a:t>celebratory,</a:t>
            </a:r>
            <a:br>
              <a:rPr lang="en-US" sz="2400" dirty="0" smtClean="0"/>
            </a:br>
            <a:r>
              <a:rPr lang="en-US" sz="2400" dirty="0" smtClean="0"/>
              <a:t>or preparatory </a:t>
            </a:r>
            <a:r>
              <a:rPr lang="en-US" sz="2400" dirty="0"/>
              <a:t>meal </a:t>
            </a:r>
            <a:r>
              <a:rPr lang="en-US" sz="2400" dirty="0" smtClean="0"/>
              <a:t>in </a:t>
            </a:r>
            <a:br>
              <a:rPr lang="en-US" sz="2400" dirty="0" smtClean="0"/>
            </a:br>
            <a:r>
              <a:rPr lang="en-US" sz="2400" b="1" dirty="0" smtClean="0">
                <a:solidFill>
                  <a:srgbClr val="0070C0"/>
                </a:solidFill>
              </a:rPr>
              <a:t>Yahusha’s</a:t>
            </a:r>
            <a:r>
              <a:rPr lang="en-US" sz="2400" dirty="0" smtClean="0"/>
              <a:t> presence </a:t>
            </a:r>
            <a:r>
              <a:rPr lang="en-US" sz="2400" dirty="0"/>
              <a:t>the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evening </a:t>
            </a:r>
            <a:r>
              <a:rPr lang="en-US" sz="2400" dirty="0"/>
              <a:t>of </a:t>
            </a:r>
            <a:r>
              <a:rPr lang="en-US" sz="2400" dirty="0" smtClean="0"/>
              <a:t>Abib </a:t>
            </a:r>
            <a:r>
              <a:rPr lang="en-US" sz="2400" dirty="0"/>
              <a:t>13.  </a:t>
            </a:r>
            <a:endParaRPr lang="en-US" sz="2400" dirty="0" smtClean="0"/>
          </a:p>
          <a:p>
            <a:pPr marL="457200" indent="-457200">
              <a:buFont typeface="+mj-lt"/>
              <a:buAutoNum type="alphaLcPeriod"/>
            </a:pPr>
            <a:r>
              <a:rPr lang="en-US" sz="2400" dirty="0" smtClean="0"/>
              <a:t>It </a:t>
            </a:r>
            <a:r>
              <a:rPr lang="en-US" sz="2400" dirty="0"/>
              <a:t>was at this </a:t>
            </a:r>
            <a:r>
              <a:rPr lang="en-US" sz="2400" dirty="0" smtClean="0"/>
              <a:t>supper that,</a:t>
            </a:r>
            <a:br>
              <a:rPr lang="en-US" sz="2400" dirty="0" smtClean="0"/>
            </a:br>
            <a:r>
              <a:rPr lang="en-US" sz="2400" b="1" dirty="0" smtClean="0">
                <a:solidFill>
                  <a:srgbClr val="0070C0"/>
                </a:solidFill>
              </a:rPr>
              <a:t>Yahusha</a:t>
            </a:r>
            <a:r>
              <a:rPr lang="en-US" sz="2400" dirty="0" smtClean="0"/>
              <a:t> Himself,</a:t>
            </a:r>
            <a:r>
              <a:rPr lang="en-US" sz="2600" dirty="0" smtClean="0"/>
              <a:t> </a:t>
            </a:r>
            <a:r>
              <a:rPr lang="en-US" sz="2000" dirty="0" smtClean="0"/>
              <a:t>(as the High Priest of the Melchizedek Order), </a:t>
            </a:r>
            <a:r>
              <a:rPr lang="en-US" sz="2400" dirty="0" smtClean="0"/>
              <a:t>established this New Way to celebrate the Passover </a:t>
            </a:r>
            <a:r>
              <a:rPr lang="en-US" sz="2000" dirty="0" smtClean="0"/>
              <a:t>(without the lamb) </a:t>
            </a:r>
            <a:r>
              <a:rPr lang="en-US" sz="2400" dirty="0" smtClean="0"/>
              <a:t>through the simple symbols of </a:t>
            </a:r>
            <a:r>
              <a:rPr lang="en-US" sz="2400" dirty="0"/>
              <a:t>the </a:t>
            </a:r>
            <a:r>
              <a:rPr lang="en-US" sz="2400" dirty="0" smtClean="0"/>
              <a:t>bread </a:t>
            </a:r>
            <a:r>
              <a:rPr lang="en-US" sz="2400" dirty="0"/>
              <a:t>and </a:t>
            </a:r>
            <a:r>
              <a:rPr lang="en-US" sz="2400" dirty="0" smtClean="0"/>
              <a:t>wine.  Then He also endorsed the foot-washing.  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8C4C64"/>
                </a:solidFill>
              </a:rPr>
              <a:t>(</a:t>
            </a:r>
            <a:r>
              <a:rPr lang="en-US" sz="2400" b="1" u="sng" dirty="0" smtClean="0">
                <a:solidFill>
                  <a:srgbClr val="8C4C64"/>
                </a:solidFill>
              </a:rPr>
              <a:t>Note</a:t>
            </a:r>
            <a:r>
              <a:rPr lang="en-US" sz="2400" dirty="0" smtClean="0">
                <a:solidFill>
                  <a:srgbClr val="8C4C64"/>
                </a:solidFill>
              </a:rPr>
              <a:t>: </a:t>
            </a:r>
            <a:r>
              <a:rPr lang="en-US" sz="2400" b="1" dirty="0">
                <a:solidFill>
                  <a:srgbClr val="0070C0"/>
                </a:solidFill>
              </a:rPr>
              <a:t>Yahusha</a:t>
            </a:r>
            <a:r>
              <a:rPr lang="en-US" sz="2400" dirty="0" smtClean="0">
                <a:solidFill>
                  <a:srgbClr val="8C4C64"/>
                </a:solidFill>
              </a:rPr>
              <a:t> did not partake of these symbols.)</a:t>
            </a:r>
            <a:endParaRPr lang="en-US" sz="2400" dirty="0" smtClean="0"/>
          </a:p>
          <a:p>
            <a:pPr marL="457200" indent="-457200">
              <a:buFont typeface="+mj-lt"/>
              <a:buAutoNum type="alphaLcPeriod"/>
            </a:pPr>
            <a:r>
              <a:rPr lang="en-US" sz="2400" dirty="0" smtClean="0"/>
              <a:t>After </a:t>
            </a:r>
            <a:r>
              <a:rPr lang="en-US" sz="2400" dirty="0"/>
              <a:t>the meal </a:t>
            </a:r>
            <a:r>
              <a:rPr lang="en-US" sz="2000" dirty="0"/>
              <a:t>(and </a:t>
            </a:r>
            <a:r>
              <a:rPr lang="en-US" sz="2000" dirty="0" smtClean="0"/>
              <a:t>foot-washing </a:t>
            </a:r>
            <a:r>
              <a:rPr lang="en-US" sz="2000" dirty="0"/>
              <a:t>activity), </a:t>
            </a:r>
            <a:r>
              <a:rPr lang="en-US" sz="2400" b="1" dirty="0">
                <a:solidFill>
                  <a:srgbClr val="0070C0"/>
                </a:solidFill>
              </a:rPr>
              <a:t>Yahusha</a:t>
            </a:r>
            <a:r>
              <a:rPr lang="en-US" sz="2400" dirty="0"/>
              <a:t> once again sat at the table to instruct His disciples and give another clue that there was a betrayer in the group.  </a:t>
            </a:r>
            <a:endParaRPr lang="en-US" sz="2400" b="1" dirty="0">
              <a:solidFill>
                <a:srgbClr val="7030A0"/>
              </a:solidFill>
            </a:endParaRPr>
          </a:p>
        </p:txBody>
      </p:sp>
      <p:pic>
        <p:nvPicPr>
          <p:cNvPr id="8" name="Picture 2" descr="C:\Users\Rae\Desktop\lord's supp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838199"/>
            <a:ext cx="3506892" cy="2305613"/>
          </a:xfrm>
          <a:prstGeom prst="rect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85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" y="0"/>
            <a:ext cx="8915400" cy="762000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73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844488"/>
            <a:ext cx="5943600" cy="52937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0" indent="-457200">
              <a:buFont typeface="+mj-lt"/>
              <a:buAutoNum type="alphaLcPeriod" startAt="4"/>
            </a:pPr>
            <a:r>
              <a:rPr lang="en-US" sz="2600" dirty="0" smtClean="0"/>
              <a:t>The </a:t>
            </a:r>
            <a:r>
              <a:rPr lang="en-US" sz="2600" dirty="0"/>
              <a:t>next clue was:  the betrayer would receive the sop.  </a:t>
            </a:r>
            <a:endParaRPr lang="en-US" sz="2600" dirty="0" smtClean="0"/>
          </a:p>
          <a:p>
            <a:pPr marL="457200" indent="-457200">
              <a:buFont typeface="+mj-lt"/>
              <a:buAutoNum type="alphaLcPeriod" startAt="4"/>
            </a:pPr>
            <a:r>
              <a:rPr lang="en-US" sz="2600" dirty="0" smtClean="0"/>
              <a:t>This </a:t>
            </a:r>
            <a:r>
              <a:rPr lang="en-US" sz="2600" dirty="0"/>
              <a:t>is when Judas Iscariot arose and left </a:t>
            </a:r>
            <a:r>
              <a:rPr lang="en-US" sz="2600" b="1" u="sng" dirty="0"/>
              <a:t>after</a:t>
            </a:r>
            <a:r>
              <a:rPr lang="en-US" sz="2600" dirty="0"/>
              <a:t> he received the sop, (</a:t>
            </a:r>
            <a:r>
              <a:rPr lang="en-US" sz="2600" dirty="0">
                <a:solidFill>
                  <a:srgbClr val="FF00FF"/>
                </a:solidFill>
              </a:rPr>
              <a:t>illustrating the removal of leaven from the group</a:t>
            </a:r>
            <a:r>
              <a:rPr lang="en-US" sz="2600" dirty="0"/>
              <a:t>), to carry out his plan to betray </a:t>
            </a:r>
            <a:r>
              <a:rPr lang="en-US" sz="2600" b="1" dirty="0">
                <a:solidFill>
                  <a:srgbClr val="0070C0"/>
                </a:solidFill>
              </a:rPr>
              <a:t>Yahusha</a:t>
            </a:r>
            <a:r>
              <a:rPr lang="en-US" sz="2600" dirty="0"/>
              <a:t> to the Jewish authorities.  </a:t>
            </a:r>
            <a:endParaRPr lang="en-US" sz="2600" dirty="0" smtClean="0"/>
          </a:p>
          <a:p>
            <a:pPr marL="457200" indent="-457200">
              <a:buFont typeface="+mj-lt"/>
              <a:buAutoNum type="alphaLcPeriod" startAt="4"/>
            </a:pPr>
            <a:r>
              <a:rPr lang="en-US" sz="2600" dirty="0" smtClean="0"/>
              <a:t>Would </a:t>
            </a:r>
            <a:r>
              <a:rPr lang="en-US" sz="2600" dirty="0"/>
              <a:t>it not seem appropriate for </a:t>
            </a:r>
            <a:r>
              <a:rPr lang="en-US" sz="2600" b="1" dirty="0">
                <a:solidFill>
                  <a:srgbClr val="0070C0"/>
                </a:solidFill>
              </a:rPr>
              <a:t>Yahusha</a:t>
            </a:r>
            <a:r>
              <a:rPr lang="en-US" sz="2600" dirty="0"/>
              <a:t> to use “leavened sop” to designate the “leavened disciple” in the group that was soon to betray Him? </a:t>
            </a:r>
            <a:endParaRPr lang="en-US" sz="2600" b="1" dirty="0">
              <a:solidFill>
                <a:srgbClr val="7030A0"/>
              </a:solidFill>
            </a:endParaRPr>
          </a:p>
        </p:txBody>
      </p:sp>
      <p:pic>
        <p:nvPicPr>
          <p:cNvPr id="7" name="Picture 6" descr="C:\Users\Rae\Desktop\jesus sop judas ed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993747"/>
            <a:ext cx="2471737" cy="2297564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Rae\Desktop\bread dipp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897" y="4114800"/>
            <a:ext cx="2285540" cy="1715450"/>
          </a:xfrm>
          <a:prstGeom prst="rect">
            <a:avLst/>
          </a:prstGeom>
          <a:ln w="57150">
            <a:solidFill>
              <a:schemeClr val="bg2">
                <a:lumMod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04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" y="0"/>
            <a:ext cx="8915400" cy="762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74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838200"/>
            <a:ext cx="8499676" cy="526297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24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Yahusha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and His disciples obviously could not have eaten a Passover lamb with their meal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night of Abib 13.</a:t>
            </a:r>
            <a:r>
              <a:rPr lang="en-US" sz="2400" dirty="0"/>
              <a:t>  </a:t>
            </a:r>
            <a:endParaRPr lang="en-US" sz="2400" dirty="0" smtClean="0"/>
          </a:p>
          <a:p>
            <a:pPr marL="457200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0070C0"/>
                </a:solidFill>
              </a:rPr>
              <a:t>The Scriptures, through Paul, </a:t>
            </a:r>
            <a:r>
              <a:rPr lang="en-US" sz="2400" b="1" dirty="0">
                <a:solidFill>
                  <a:srgbClr val="0070C0"/>
                </a:solidFill>
              </a:rPr>
              <a:t>clearly state </a:t>
            </a:r>
            <a:r>
              <a:rPr lang="en-US" sz="2400" b="1" dirty="0" smtClean="0">
                <a:solidFill>
                  <a:srgbClr val="0070C0"/>
                </a:solidFill>
              </a:rPr>
              <a:t>“</a:t>
            </a:r>
            <a:r>
              <a:rPr lang="en-US" sz="2400" b="1" dirty="0">
                <a:solidFill>
                  <a:srgbClr val="0070C0"/>
                </a:solidFill>
              </a:rPr>
              <a:t>the” Messiah was our Passover </a:t>
            </a:r>
            <a:r>
              <a:rPr lang="en-US" sz="2400" dirty="0"/>
              <a:t>(I </a:t>
            </a:r>
            <a:r>
              <a:rPr lang="en-US" sz="2400" dirty="0" err="1" smtClean="0"/>
              <a:t>Cor</a:t>
            </a:r>
            <a:r>
              <a:rPr lang="en-US" sz="2400" dirty="0" smtClean="0"/>
              <a:t> </a:t>
            </a:r>
            <a:r>
              <a:rPr lang="en-US" sz="2400" dirty="0"/>
              <a:t>5:7). </a:t>
            </a:r>
            <a:endParaRPr lang="en-US" sz="2400" dirty="0" smtClean="0"/>
          </a:p>
          <a:p>
            <a:pPr marL="457200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00B050"/>
                </a:solidFill>
              </a:rPr>
              <a:t>Matthew</a:t>
            </a:r>
            <a:r>
              <a:rPr lang="en-US" sz="2400" b="1" dirty="0">
                <a:solidFill>
                  <a:srgbClr val="00B050"/>
                </a:solidFill>
              </a:rPr>
              <a:t>, Mark, and Luke all record that </a:t>
            </a:r>
            <a:r>
              <a:rPr lang="en-US" sz="2400" b="1" dirty="0">
                <a:solidFill>
                  <a:srgbClr val="0070C0"/>
                </a:solidFill>
              </a:rPr>
              <a:t>Yahusha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/>
            </a:r>
            <a:br>
              <a:rPr lang="en-US" sz="2400" b="1" dirty="0" smtClean="0">
                <a:solidFill>
                  <a:srgbClr val="00B050"/>
                </a:solidFill>
              </a:rPr>
            </a:br>
            <a:r>
              <a:rPr lang="en-US" sz="2400" b="1" dirty="0" smtClean="0">
                <a:solidFill>
                  <a:srgbClr val="00B050"/>
                </a:solidFill>
              </a:rPr>
              <a:t>died </a:t>
            </a:r>
            <a:r>
              <a:rPr lang="en-US" sz="2400" b="1" dirty="0">
                <a:solidFill>
                  <a:srgbClr val="00B050"/>
                </a:solidFill>
              </a:rPr>
              <a:t>at the ninth hour </a:t>
            </a:r>
            <a:r>
              <a:rPr lang="en-US" sz="2000" dirty="0"/>
              <a:t>(3:00 </a:t>
            </a:r>
            <a:r>
              <a:rPr lang="en-US" sz="1600" dirty="0"/>
              <a:t>PM</a:t>
            </a:r>
            <a:r>
              <a:rPr lang="en-US" sz="2000" dirty="0"/>
              <a:t> Roman Reckoning of time).  </a:t>
            </a:r>
            <a:endParaRPr lang="en-US" sz="2400" dirty="0" smtClean="0"/>
          </a:p>
          <a:p>
            <a:pPr marL="457200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009999"/>
                </a:solidFill>
              </a:rPr>
              <a:t>This </a:t>
            </a:r>
            <a:r>
              <a:rPr lang="en-US" sz="2400" b="1" dirty="0">
                <a:solidFill>
                  <a:srgbClr val="009999"/>
                </a:solidFill>
              </a:rPr>
              <a:t>coincides with the same time as recorded by Josephus for when the slaughter of the Passover </a:t>
            </a:r>
            <a:r>
              <a:rPr lang="en-US" sz="2400" b="1" dirty="0" smtClean="0">
                <a:solidFill>
                  <a:srgbClr val="009999"/>
                </a:solidFill>
              </a:rPr>
              <a:t/>
            </a:r>
            <a:br>
              <a:rPr lang="en-US" sz="2400" b="1" dirty="0" smtClean="0">
                <a:solidFill>
                  <a:srgbClr val="009999"/>
                </a:solidFill>
              </a:rPr>
            </a:br>
            <a:r>
              <a:rPr lang="en-US" sz="2400" b="1" dirty="0" smtClean="0">
                <a:solidFill>
                  <a:srgbClr val="009999"/>
                </a:solidFill>
              </a:rPr>
              <a:t>lambs </a:t>
            </a:r>
            <a:r>
              <a:rPr lang="en-US" sz="2400" b="1" dirty="0">
                <a:solidFill>
                  <a:srgbClr val="009999"/>
                </a:solidFill>
              </a:rPr>
              <a:t>commenced.  </a:t>
            </a:r>
            <a:endParaRPr lang="en-US" sz="2400" b="1" dirty="0" smtClean="0">
              <a:solidFill>
                <a:srgbClr val="009999"/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0070C0"/>
                </a:solidFill>
              </a:rPr>
              <a:t>Yahusha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>
                <a:solidFill>
                  <a:srgbClr val="7030A0"/>
                </a:solidFill>
              </a:rPr>
              <a:t>fulfilled the symbolism of the Passover </a:t>
            </a:r>
            <a:r>
              <a:rPr lang="en-US" sz="2400" b="1" dirty="0" smtClean="0">
                <a:solidFill>
                  <a:srgbClr val="7030A0"/>
                </a:solidFill>
              </a:rPr>
              <a:t/>
            </a:r>
            <a:br>
              <a:rPr lang="en-US" sz="2400" b="1" dirty="0" smtClean="0">
                <a:solidFill>
                  <a:srgbClr val="7030A0"/>
                </a:solidFill>
              </a:rPr>
            </a:br>
            <a:r>
              <a:rPr lang="en-US" sz="2400" b="1" dirty="0" smtClean="0">
                <a:solidFill>
                  <a:srgbClr val="7030A0"/>
                </a:solidFill>
              </a:rPr>
              <a:t>lamb </a:t>
            </a:r>
            <a:r>
              <a:rPr lang="en-US" sz="2400" b="1" dirty="0">
                <a:solidFill>
                  <a:srgbClr val="7030A0"/>
                </a:solidFill>
              </a:rPr>
              <a:t>exactly by giving His life </a:t>
            </a:r>
            <a:r>
              <a:rPr lang="en-US" sz="2400" b="1" dirty="0" smtClean="0">
                <a:solidFill>
                  <a:srgbClr val="7030A0"/>
                </a:solidFill>
              </a:rPr>
              <a:t>before preparation </a:t>
            </a:r>
            <a:br>
              <a:rPr lang="en-US" sz="2400" b="1" dirty="0" smtClean="0">
                <a:solidFill>
                  <a:srgbClr val="7030A0"/>
                </a:solidFill>
              </a:rPr>
            </a:br>
            <a:r>
              <a:rPr lang="en-US" sz="2400" b="1" dirty="0" smtClean="0">
                <a:solidFill>
                  <a:srgbClr val="7030A0"/>
                </a:solidFill>
              </a:rPr>
              <a:t>was </a:t>
            </a:r>
            <a:r>
              <a:rPr lang="en-US" sz="2400" b="1" dirty="0">
                <a:solidFill>
                  <a:srgbClr val="7030A0"/>
                </a:solidFill>
              </a:rPr>
              <a:t>made to slay the unblemished Passover lamb </a:t>
            </a:r>
            <a:r>
              <a:rPr lang="en-US" sz="2400" b="1" dirty="0" smtClean="0">
                <a:solidFill>
                  <a:srgbClr val="7030A0"/>
                </a:solidFill>
              </a:rPr>
              <a:t/>
            </a:r>
            <a:br>
              <a:rPr lang="en-US" sz="2400" b="1" dirty="0" smtClean="0">
                <a:solidFill>
                  <a:srgbClr val="7030A0"/>
                </a:solidFill>
              </a:rPr>
            </a:br>
            <a:r>
              <a:rPr lang="en-US" sz="2400" b="1" dirty="0" smtClean="0">
                <a:solidFill>
                  <a:srgbClr val="7030A0"/>
                </a:solidFill>
              </a:rPr>
              <a:t>at </a:t>
            </a:r>
            <a:r>
              <a:rPr lang="en-US" sz="2400" b="1" dirty="0">
                <a:solidFill>
                  <a:srgbClr val="7030A0"/>
                </a:solidFill>
              </a:rPr>
              <a:t>the </a:t>
            </a:r>
            <a:r>
              <a:rPr lang="en-US" sz="2400" b="1" dirty="0" smtClean="0">
                <a:solidFill>
                  <a:srgbClr val="7030A0"/>
                </a:solidFill>
              </a:rPr>
              <a:t>sanctuary!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3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75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838200"/>
          </a:xfrm>
        </p:spPr>
        <p:txBody>
          <a:bodyPr/>
          <a:lstStyle/>
          <a:p>
            <a:r>
              <a:rPr lang="en-US" dirty="0" smtClean="0"/>
              <a:t>The Fast of the Firstborn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04800" y="692397"/>
            <a:ext cx="8686800" cy="5181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300" b="1" dirty="0" smtClean="0">
                <a:solidFill>
                  <a:srgbClr val="8C4C64"/>
                </a:solidFill>
              </a:rPr>
              <a:t>There’s been considerable discussion on “who ate what” and on “what day was it eaten” in this section.  </a:t>
            </a:r>
            <a:br>
              <a:rPr lang="en-US" sz="2300" b="1" dirty="0" smtClean="0">
                <a:solidFill>
                  <a:srgbClr val="8C4C64"/>
                </a:solidFill>
              </a:rPr>
            </a:br>
            <a:r>
              <a:rPr lang="en-US" sz="2300" b="1" dirty="0" smtClean="0">
                <a:solidFill>
                  <a:srgbClr val="8C4C64"/>
                </a:solidFill>
              </a:rPr>
              <a:t>What do we know for sure? </a:t>
            </a:r>
          </a:p>
          <a:p>
            <a:pPr marL="502920" indent="-457200">
              <a:buAutoNum type="arabicPeriod"/>
            </a:pPr>
            <a:r>
              <a:rPr lang="en-US" sz="2300" b="1" dirty="0" smtClean="0">
                <a:solidFill>
                  <a:srgbClr val="8C4C64"/>
                </a:solidFill>
              </a:rPr>
              <a:t>There was no lamb at this Last Supper. </a:t>
            </a:r>
          </a:p>
          <a:p>
            <a:pPr marL="502920" indent="-457200">
              <a:buAutoNum type="arabicPeriod"/>
            </a:pPr>
            <a:r>
              <a:rPr lang="en-US" sz="2300" b="1" dirty="0" smtClean="0">
                <a:solidFill>
                  <a:srgbClr val="8C4C64"/>
                </a:solidFill>
              </a:rPr>
              <a:t>The disciples partook of the “bread and wine” </a:t>
            </a:r>
            <a:br>
              <a:rPr lang="en-US" sz="2300" b="1" dirty="0" smtClean="0">
                <a:solidFill>
                  <a:srgbClr val="8C4C64"/>
                </a:solidFill>
              </a:rPr>
            </a:br>
            <a:r>
              <a:rPr lang="en-US" sz="2300" b="1" dirty="0" smtClean="0">
                <a:solidFill>
                  <a:srgbClr val="8C4C64"/>
                </a:solidFill>
              </a:rPr>
              <a:t>as emblems of </a:t>
            </a:r>
            <a:r>
              <a:rPr lang="en-US" sz="2300" b="1" dirty="0" smtClean="0">
                <a:solidFill>
                  <a:srgbClr val="0070C0"/>
                </a:solidFill>
              </a:rPr>
              <a:t>Yahusha’s</a:t>
            </a:r>
            <a:r>
              <a:rPr lang="en-US" sz="2300" b="1" dirty="0" smtClean="0">
                <a:solidFill>
                  <a:srgbClr val="8C4C64"/>
                </a:solidFill>
              </a:rPr>
              <a:t> body.</a:t>
            </a:r>
          </a:p>
          <a:p>
            <a:pPr marL="502920" indent="-457200">
              <a:buAutoNum type="arabicPeriod"/>
            </a:pPr>
            <a:r>
              <a:rPr lang="en-US" sz="2300" b="1" dirty="0" smtClean="0">
                <a:solidFill>
                  <a:srgbClr val="8C4C64"/>
                </a:solidFill>
              </a:rPr>
              <a:t>There is no record that </a:t>
            </a:r>
            <a:r>
              <a:rPr lang="en-US" sz="2300" b="1" dirty="0" smtClean="0">
                <a:solidFill>
                  <a:srgbClr val="0070C0"/>
                </a:solidFill>
              </a:rPr>
              <a:t>Yahusha</a:t>
            </a:r>
            <a:r>
              <a:rPr lang="en-US" sz="2300" b="1" dirty="0" smtClean="0">
                <a:solidFill>
                  <a:srgbClr val="8C4C64"/>
                </a:solidFill>
              </a:rPr>
              <a:t> partook of these emblems, and there’s no reason for Him to do so </a:t>
            </a:r>
            <a:br>
              <a:rPr lang="en-US" sz="2300" b="1" dirty="0" smtClean="0">
                <a:solidFill>
                  <a:srgbClr val="8C4C64"/>
                </a:solidFill>
              </a:rPr>
            </a:br>
            <a:r>
              <a:rPr lang="en-US" sz="2300" b="1" dirty="0" smtClean="0">
                <a:solidFill>
                  <a:srgbClr val="8C4C64"/>
                </a:solidFill>
              </a:rPr>
              <a:t>in the first place. </a:t>
            </a:r>
          </a:p>
          <a:p>
            <a:pPr marL="502920" indent="-457200">
              <a:buAutoNum type="arabicPeriod"/>
            </a:pPr>
            <a:r>
              <a:rPr lang="en-US" sz="2300" b="1" dirty="0" smtClean="0">
                <a:solidFill>
                  <a:srgbClr val="8C4C64"/>
                </a:solidFill>
              </a:rPr>
              <a:t>However, remember, He began His ministry with fasting, </a:t>
            </a:r>
            <a:br>
              <a:rPr lang="en-US" sz="2300" b="1" dirty="0" smtClean="0">
                <a:solidFill>
                  <a:srgbClr val="8C4C64"/>
                </a:solidFill>
              </a:rPr>
            </a:br>
            <a:r>
              <a:rPr lang="en-US" sz="2300" b="1" dirty="0" smtClean="0">
                <a:solidFill>
                  <a:srgbClr val="8C4C64"/>
                </a:solidFill>
              </a:rPr>
              <a:t>                       and fasted many times up to His Passover</a:t>
            </a:r>
            <a:br>
              <a:rPr lang="en-US" sz="2300" b="1" dirty="0" smtClean="0">
                <a:solidFill>
                  <a:srgbClr val="8C4C64"/>
                </a:solidFill>
              </a:rPr>
            </a:br>
            <a:r>
              <a:rPr lang="en-US" sz="2300" b="1" dirty="0" smtClean="0">
                <a:solidFill>
                  <a:srgbClr val="8C4C64"/>
                </a:solidFill>
              </a:rPr>
              <a:t>                         sacrifice that would fulfill the Torah “type.”</a:t>
            </a:r>
          </a:p>
        </p:txBody>
      </p:sp>
    </p:spTree>
    <p:extLst>
      <p:ext uri="{BB962C8B-B14F-4D97-AF65-F5344CB8AC3E}">
        <p14:creationId xmlns:p14="http://schemas.microsoft.com/office/powerpoint/2010/main" val="220565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76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838200"/>
          </a:xfrm>
        </p:spPr>
        <p:txBody>
          <a:bodyPr/>
          <a:lstStyle/>
          <a:p>
            <a:r>
              <a:rPr lang="en-US" dirty="0" smtClean="0"/>
              <a:t>The Fast of the Firstborn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04800" y="990600"/>
            <a:ext cx="8686800" cy="5181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502920" indent="-457200">
              <a:buAutoNum type="arabicPeriod" startAt="5"/>
            </a:pPr>
            <a:r>
              <a:rPr lang="en-US" b="1" dirty="0" smtClean="0">
                <a:solidFill>
                  <a:srgbClr val="8C4C64"/>
                </a:solidFill>
              </a:rPr>
              <a:t>It is understood that the lamb chosen on Abib 10 for the </a:t>
            </a:r>
            <a:r>
              <a:rPr lang="en-US" b="1" dirty="0">
                <a:solidFill>
                  <a:srgbClr val="8C4C64"/>
                </a:solidFill>
              </a:rPr>
              <a:t>P</a:t>
            </a:r>
            <a:r>
              <a:rPr lang="en-US" b="1" dirty="0" smtClean="0">
                <a:solidFill>
                  <a:srgbClr val="8C4C64"/>
                </a:solidFill>
              </a:rPr>
              <a:t>assover sacrifice, was “fasted” the last four days of life.</a:t>
            </a:r>
          </a:p>
          <a:p>
            <a:pPr marL="502920" indent="-457200">
              <a:buAutoNum type="arabicPeriod" startAt="5"/>
            </a:pPr>
            <a:r>
              <a:rPr lang="en-US" b="1" dirty="0" smtClean="0">
                <a:solidFill>
                  <a:srgbClr val="8C4C64"/>
                </a:solidFill>
              </a:rPr>
              <a:t>Because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b="1" dirty="0" smtClean="0">
                <a:solidFill>
                  <a:srgbClr val="8C4C64"/>
                </a:solidFill>
              </a:rPr>
              <a:t> fulfills all the “types” then He would also fulfill the fasting requirement as “the” Passover Lamb. </a:t>
            </a:r>
          </a:p>
          <a:p>
            <a:pPr marL="502920" indent="-457200">
              <a:buAutoNum type="arabicPeriod" startAt="5"/>
            </a:pPr>
            <a:r>
              <a:rPr lang="en-US" b="1" dirty="0" smtClean="0">
                <a:solidFill>
                  <a:srgbClr val="8C4C64"/>
                </a:solidFill>
              </a:rPr>
              <a:t>Could it be that </a:t>
            </a:r>
            <a:r>
              <a:rPr lang="en-US" b="1" u="sng" dirty="0" smtClean="0">
                <a:solidFill>
                  <a:srgbClr val="C00000"/>
                </a:solidFill>
              </a:rPr>
              <a:t>if</a:t>
            </a:r>
            <a:r>
              <a:rPr lang="en-US" b="1" dirty="0" smtClean="0">
                <a:solidFill>
                  <a:srgbClr val="8C4C64"/>
                </a:solidFill>
              </a:rPr>
              <a:t> this Last Supper was a celebratory meal, that He would have been fasting anyway.  He certainly did qualify for the “Fast of the Firstborn” – even if a tradition.</a:t>
            </a:r>
          </a:p>
          <a:p>
            <a:pPr marL="502920" indent="-457200">
              <a:buAutoNum type="arabicPeriod" startAt="5"/>
            </a:pP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b="1" dirty="0" smtClean="0">
                <a:solidFill>
                  <a:srgbClr val="8C4C64"/>
                </a:solidFill>
              </a:rPr>
              <a:t> would fast often during His full ministry, knowing He would soon face a great deal of temptation.  Certainly this was the case for the upcoming events at His Passover.    </a:t>
            </a:r>
            <a:br>
              <a:rPr lang="en-US" b="1" dirty="0" smtClean="0">
                <a:solidFill>
                  <a:srgbClr val="8C4C64"/>
                </a:solidFill>
              </a:rPr>
            </a:br>
            <a:r>
              <a:rPr lang="en-US" b="1" dirty="0" smtClean="0">
                <a:solidFill>
                  <a:srgbClr val="8C4C64"/>
                </a:solidFill>
              </a:rPr>
              <a:t>                       There’s no doubt that He was fasting. </a:t>
            </a:r>
            <a:endParaRPr lang="en-US" b="1" dirty="0">
              <a:solidFill>
                <a:srgbClr val="8C4C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3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77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838200"/>
          </a:xfrm>
        </p:spPr>
        <p:txBody>
          <a:bodyPr/>
          <a:lstStyle/>
          <a:p>
            <a:r>
              <a:rPr lang="en-US" dirty="0" smtClean="0"/>
              <a:t>Questions:  Is it Possible …?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85800" y="1066800"/>
            <a:ext cx="8305800" cy="5181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b="1" dirty="0" smtClean="0">
                <a:solidFill>
                  <a:srgbClr val="8C4C64"/>
                </a:solidFill>
              </a:rPr>
              <a:t>The </a:t>
            </a:r>
            <a:r>
              <a:rPr lang="en-US" b="1" dirty="0">
                <a:solidFill>
                  <a:srgbClr val="8C4C64"/>
                </a:solidFill>
              </a:rPr>
              <a:t>disciples would </a:t>
            </a:r>
            <a:r>
              <a:rPr lang="en-US" b="1" dirty="0" smtClean="0">
                <a:solidFill>
                  <a:srgbClr val="8C4C64"/>
                </a:solidFill>
              </a:rPr>
              <a:t>not think anything </a:t>
            </a:r>
            <a:r>
              <a:rPr lang="en-US" b="1" dirty="0">
                <a:solidFill>
                  <a:srgbClr val="8C4C64"/>
                </a:solidFill>
              </a:rPr>
              <a:t>unusual about </a:t>
            </a:r>
            <a:r>
              <a:rPr lang="en-US" b="1" dirty="0" smtClean="0">
                <a:solidFill>
                  <a:srgbClr val="8C4C64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b="1" dirty="0" smtClean="0">
                <a:solidFill>
                  <a:srgbClr val="8C4C64"/>
                </a:solidFill>
              </a:rPr>
              <a:t> fasting [again], as they would have observed </a:t>
            </a:r>
            <a:br>
              <a:rPr lang="en-US" b="1" dirty="0" smtClean="0">
                <a:solidFill>
                  <a:srgbClr val="8C4C64"/>
                </a:solidFill>
              </a:rPr>
            </a:br>
            <a:r>
              <a:rPr lang="en-US" b="1" dirty="0" smtClean="0">
                <a:solidFill>
                  <a:srgbClr val="8C4C64"/>
                </a:solidFill>
              </a:rPr>
              <a:t>Him fasting many times throughout His ministry?</a:t>
            </a:r>
          </a:p>
          <a:p>
            <a:pPr marL="502920" indent="-457200">
              <a:buAutoNum type="arabicPeriod" startAt="9"/>
            </a:pPr>
            <a:endParaRPr lang="en-US" sz="400" b="1" dirty="0">
              <a:solidFill>
                <a:srgbClr val="8C4C64"/>
              </a:solidFill>
            </a:endParaRPr>
          </a:p>
          <a:p>
            <a:pPr marL="45720" indent="0">
              <a:buNone/>
            </a:pPr>
            <a:r>
              <a:rPr lang="en-US" b="1" dirty="0" smtClean="0">
                <a:solidFill>
                  <a:srgbClr val="8C4C64"/>
                </a:solidFill>
              </a:rPr>
              <a:t>If so … then: </a:t>
            </a:r>
          </a:p>
          <a:p>
            <a:pPr marL="502920" indent="-457200">
              <a:buAutoNum type="alphaLcParenR"/>
            </a:pPr>
            <a:r>
              <a:rPr lang="en-US" b="1" dirty="0" smtClean="0">
                <a:solidFill>
                  <a:srgbClr val="8C4C64"/>
                </a:solidFill>
              </a:rPr>
              <a:t>The Last Supper was very likely a celebration of finishing their practicum with their Master. </a:t>
            </a:r>
          </a:p>
          <a:p>
            <a:pPr marL="502920" indent="-457200">
              <a:buAutoNum type="alphaLcParenR"/>
            </a:pPr>
            <a:r>
              <a:rPr lang="en-US" b="1" dirty="0" smtClean="0">
                <a:solidFill>
                  <a:srgbClr val="8C4C64"/>
                </a:solidFill>
              </a:rPr>
              <a:t>In that case, the Last Supper definitely was not the Passover meal, and did not take place on Abib 14.</a:t>
            </a:r>
            <a:endParaRPr lang="en-US" b="1" dirty="0">
              <a:solidFill>
                <a:srgbClr val="8C4C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62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15400" cy="1371600"/>
          </a:xfrm>
        </p:spPr>
        <p:txBody>
          <a:bodyPr/>
          <a:lstStyle/>
          <a:p>
            <a:r>
              <a:rPr lang="en-US" dirty="0" smtClean="0"/>
              <a:t>The Synoptic Gospels Can Be Reconciled With John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78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0040" y="4419600"/>
            <a:ext cx="8499676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400" dirty="0"/>
              <a:t>Therefore, when </a:t>
            </a:r>
            <a:r>
              <a:rPr lang="en-US" sz="2400" dirty="0" smtClean="0"/>
              <a:t>the topic of this study </a:t>
            </a:r>
            <a:r>
              <a:rPr lang="en-US" sz="2400" dirty="0"/>
              <a:t>is approached with an open mind and the belief that the Scriptures cannot be broken (John 10:35), we </a:t>
            </a:r>
            <a:r>
              <a:rPr lang="en-US" sz="2400" b="1" dirty="0"/>
              <a:t>can</a:t>
            </a:r>
            <a:r>
              <a:rPr lang="en-US" sz="2400" dirty="0"/>
              <a:t> reconcile all these accounts. </a:t>
            </a:r>
            <a:endParaRPr lang="en-US" sz="2400" dirty="0" smtClean="0"/>
          </a:p>
          <a:p>
            <a:endParaRPr lang="en-US" sz="1200" b="1" dirty="0" smtClean="0">
              <a:solidFill>
                <a:srgbClr val="0070C0"/>
              </a:solidFill>
            </a:endParaRPr>
          </a:p>
          <a:p>
            <a:r>
              <a:rPr lang="en-US" sz="2400" b="1" dirty="0" smtClean="0">
                <a:solidFill>
                  <a:srgbClr val="0070C0"/>
                </a:solidFill>
              </a:rPr>
              <a:t>John 10:35  </a:t>
            </a:r>
            <a:r>
              <a:rPr lang="en-US" sz="2400" dirty="0" smtClean="0">
                <a:solidFill>
                  <a:srgbClr val="FF0000"/>
                </a:solidFill>
              </a:rPr>
              <a:t>… the </a:t>
            </a:r>
            <a:r>
              <a:rPr lang="en-US" sz="2400" dirty="0">
                <a:solidFill>
                  <a:srgbClr val="FF0000"/>
                </a:solidFill>
              </a:rPr>
              <a:t>scripture cannot be </a:t>
            </a:r>
            <a:r>
              <a:rPr lang="en-US" sz="2400" dirty="0" smtClean="0">
                <a:solidFill>
                  <a:srgbClr val="FF0000"/>
                </a:solidFill>
              </a:rPr>
              <a:t>broken.  </a:t>
            </a:r>
            <a:r>
              <a:rPr lang="en-US" sz="2000" i="1" dirty="0" smtClean="0"/>
              <a:t>KJV</a:t>
            </a:r>
            <a:endParaRPr lang="en-US" sz="2400" i="1" dirty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4099" name="Picture 3" descr="C:\Users\Rae\Desktop\Gospel-Of-Joh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820045"/>
            <a:ext cx="3361765" cy="2294755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Rae\Desktop\synoptic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35" y="1828800"/>
            <a:ext cx="3361765" cy="2286000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18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763000" cy="9144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Epilogue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1863" y="838200"/>
            <a:ext cx="8382000" cy="2819400"/>
          </a:xfr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600" b="1" dirty="0" smtClean="0">
                <a:solidFill>
                  <a:srgbClr val="0070C0"/>
                </a:solidFill>
              </a:rPr>
              <a:t>The Last Supper celebration on Abib 13 was the last time </a:t>
            </a:r>
            <a:br>
              <a:rPr lang="en-US" sz="2600" b="1" dirty="0" smtClean="0">
                <a:solidFill>
                  <a:srgbClr val="0070C0"/>
                </a:solidFill>
              </a:rPr>
            </a:br>
            <a:r>
              <a:rPr lang="en-US" sz="2600" b="1" dirty="0" smtClean="0">
                <a:solidFill>
                  <a:srgbClr val="0070C0"/>
                </a:solidFill>
              </a:rPr>
              <a:t>the disciples were together with Yahusha before He died.  </a:t>
            </a:r>
          </a:p>
          <a:p>
            <a:pPr marL="45720" indent="0">
              <a:buNone/>
            </a:pPr>
            <a:r>
              <a:rPr lang="en-US" sz="2400" b="1" dirty="0" smtClean="0"/>
              <a:t>It </a:t>
            </a:r>
            <a:r>
              <a:rPr lang="en-US" sz="2400" b="1" dirty="0"/>
              <a:t>is </a:t>
            </a:r>
            <a:r>
              <a:rPr lang="en-US" sz="2400" b="1" dirty="0" smtClean="0"/>
              <a:t>highly unlikely </a:t>
            </a:r>
            <a:r>
              <a:rPr lang="en-US" sz="2400" b="1" dirty="0"/>
              <a:t>that </a:t>
            </a:r>
            <a:r>
              <a:rPr lang="en-US" sz="2400" b="1" dirty="0" smtClean="0"/>
              <a:t>any </a:t>
            </a:r>
            <a:r>
              <a:rPr lang="en-US" sz="2400" b="1" dirty="0"/>
              <a:t>of the disciples ate a Passover meal during the evening of Abib </a:t>
            </a:r>
            <a:r>
              <a:rPr lang="en-US" sz="2400" b="1" cap="small" dirty="0" smtClean="0"/>
              <a:t>14, </a:t>
            </a:r>
            <a:r>
              <a:rPr lang="en-US" sz="2400" b="1" dirty="0" smtClean="0"/>
              <a:t>under the surprising circumstances. </a:t>
            </a:r>
          </a:p>
          <a:p>
            <a:pPr marL="45720" indent="0">
              <a:buNone/>
            </a:pPr>
            <a:r>
              <a:rPr lang="en-US" sz="2400" b="1" dirty="0" smtClean="0"/>
              <a:t>However, there is something they did do – and that was lock themselves behind barred doors for fear of the Jews. </a:t>
            </a:r>
          </a:p>
          <a:p>
            <a:pPr marL="45720" indent="0">
              <a:buNone/>
            </a:pPr>
            <a:r>
              <a:rPr lang="en-US" sz="2400" b="1" dirty="0" smtClean="0"/>
              <a:t>In fact, they were still there by the evening of the first day of </a:t>
            </a:r>
            <a:br>
              <a:rPr lang="en-US" sz="2400" b="1" dirty="0" smtClean="0"/>
            </a:br>
            <a:r>
              <a:rPr lang="en-US" sz="2400" b="1" dirty="0" smtClean="0"/>
              <a:t>the week </a:t>
            </a:r>
            <a:r>
              <a:rPr lang="en-US" sz="1900" dirty="0" smtClean="0"/>
              <a:t>[Wave Sheaf]</a:t>
            </a:r>
            <a:r>
              <a:rPr lang="en-US" sz="1900" b="1" dirty="0" smtClean="0"/>
              <a:t> </a:t>
            </a:r>
            <a:r>
              <a:rPr lang="en-US" sz="2400" b="1" dirty="0" smtClean="0"/>
              <a:t>as noted by John.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/>
              <a:t>79</a:t>
            </a:fld>
            <a:endParaRPr lang="en-US"/>
          </a:p>
        </p:txBody>
      </p:sp>
      <p:sp>
        <p:nvSpPr>
          <p:cNvPr id="6" name="Content Placeholder 8"/>
          <p:cNvSpPr txBox="1">
            <a:spLocks/>
          </p:cNvSpPr>
          <p:nvPr/>
        </p:nvSpPr>
        <p:spPr>
          <a:xfrm>
            <a:off x="640463" y="3722967"/>
            <a:ext cx="7817737" cy="1611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rmAutofit fontScale="92500" lnSpcReduction="10000"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dirty="0">
                <a:solidFill>
                  <a:srgbClr val="0070C0"/>
                </a:solidFill>
              </a:rPr>
              <a:t>John 20:19  </a:t>
            </a:r>
            <a:r>
              <a:rPr lang="en-US" sz="2400" b="1" dirty="0"/>
              <a:t>Then the </a:t>
            </a:r>
            <a:r>
              <a:rPr lang="en-US" sz="2400" b="1" u="sng" dirty="0"/>
              <a:t>same da</a:t>
            </a:r>
            <a:r>
              <a:rPr lang="en-US" sz="2400" b="1" dirty="0"/>
              <a:t>y </a:t>
            </a:r>
            <a:r>
              <a:rPr lang="en-US" sz="2400" b="1" u="sng" dirty="0"/>
              <a:t>at evenin</a:t>
            </a:r>
            <a:r>
              <a:rPr lang="en-US" sz="2400" b="1" dirty="0"/>
              <a:t>g, being the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u="sng" dirty="0" smtClean="0"/>
              <a:t>first</a:t>
            </a:r>
            <a:r>
              <a:rPr lang="en-US" sz="2400" b="1" dirty="0" smtClean="0"/>
              <a:t> </a:t>
            </a:r>
            <a:r>
              <a:rPr lang="en-US" sz="1900" i="1" dirty="0"/>
              <a:t>day</a:t>
            </a:r>
            <a:r>
              <a:rPr lang="en-US" sz="2400" b="1" dirty="0"/>
              <a:t> of the week, when the doors were shut where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the </a:t>
            </a:r>
            <a:r>
              <a:rPr lang="en-US" sz="2400" b="1" dirty="0"/>
              <a:t>disciples were assembled </a:t>
            </a:r>
            <a:r>
              <a:rPr lang="en-US" sz="2400" b="1" dirty="0">
                <a:solidFill>
                  <a:srgbClr val="C00000"/>
                </a:solidFill>
              </a:rPr>
              <a:t>for fear of the Jews,</a:t>
            </a:r>
            <a:r>
              <a:rPr lang="en-US" sz="2400" b="1" dirty="0"/>
              <a:t>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came </a:t>
            </a:r>
            <a:r>
              <a:rPr lang="en-US" sz="2400" b="1" dirty="0" smtClean="0">
                <a:solidFill>
                  <a:srgbClr val="0070C0"/>
                </a:solidFill>
              </a:rPr>
              <a:t>Yahusha</a:t>
            </a:r>
            <a:r>
              <a:rPr lang="en-US" sz="2400" b="1" dirty="0" smtClean="0"/>
              <a:t> </a:t>
            </a:r>
            <a:r>
              <a:rPr lang="en-US" sz="2400" b="1" dirty="0"/>
              <a:t>and stood in the midst,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and </a:t>
            </a:r>
            <a:r>
              <a:rPr lang="en-US" sz="2400" b="1" dirty="0"/>
              <a:t>saith </a:t>
            </a:r>
            <a:r>
              <a:rPr lang="en-US" sz="2400" b="1" dirty="0" smtClean="0"/>
              <a:t>unto them</a:t>
            </a:r>
            <a:r>
              <a:rPr lang="en-US" sz="2400" b="1" dirty="0"/>
              <a:t>, Peace be unto you.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5486400"/>
            <a:ext cx="83820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Even though they missed the Passover meal on this Abib 14, we are not told if they celebrated Passover in the 2</a:t>
            </a:r>
            <a:r>
              <a:rPr lang="en-US" sz="2800" b="1" baseline="30000" dirty="0" smtClean="0">
                <a:solidFill>
                  <a:srgbClr val="0070C0"/>
                </a:solidFill>
              </a:rPr>
              <a:t>nd</a:t>
            </a:r>
            <a:r>
              <a:rPr lang="en-US" sz="2800" b="1" dirty="0" smtClean="0">
                <a:solidFill>
                  <a:srgbClr val="0070C0"/>
                </a:solidFill>
              </a:rPr>
              <a:t> month, through provision of Torah.  </a:t>
            </a:r>
            <a:r>
              <a:rPr lang="en-US" sz="2800" b="1" dirty="0" smtClean="0"/>
              <a:t>However, the option was available if anyone missed the first Passover</a:t>
            </a:r>
            <a:r>
              <a:rPr lang="en-US" sz="2800" dirty="0" smtClean="0"/>
              <a:t>.</a:t>
            </a:r>
            <a:endParaRPr lang="en-US" sz="2600" b="1" dirty="0" smtClean="0"/>
          </a:p>
          <a:p>
            <a:pPr marL="45720" indent="0">
              <a:buFont typeface="Georgia" pitchFamily="18" charset="0"/>
              <a:buNone/>
            </a:pPr>
            <a:endParaRPr lang="en-US" sz="26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94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/>
          <p:cNvSpPr txBox="1">
            <a:spLocks/>
          </p:cNvSpPr>
          <p:nvPr/>
        </p:nvSpPr>
        <p:spPr>
          <a:xfrm>
            <a:off x="7239000" y="641667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014052-953B-4273-8F47-BF25327D5B24}" type="slidenum">
              <a:rPr lang="en-US" smtClean="0"/>
              <a:pPr/>
              <a:t>80</a:t>
            </a:fld>
            <a:endParaRPr lang="en-US" dirty="0"/>
          </a:p>
        </p:txBody>
      </p:sp>
      <p:pic>
        <p:nvPicPr>
          <p:cNvPr id="14" name="Picture 2" descr="C:\Users\Rae\Desktop\Decisions gold arrows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53" y="1573158"/>
            <a:ext cx="3646294" cy="364629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114300"/>
            <a:ext cx="9144000" cy="1458858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baseline="30000" dirty="0" smtClean="0">
                <a:solidFill>
                  <a:schemeClr val="tx2">
                    <a:lumMod val="75000"/>
                  </a:schemeClr>
                </a:solidFill>
              </a:rPr>
              <a:t>rd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Witness:  the “day” &amp; “date”</a:t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(The Final Answer)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6002" y="5105400"/>
            <a:ext cx="42507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742950" indent="-742950" algn="ctr">
              <a:buAutoNum type="arabicPeriod"/>
            </a:pPr>
            <a:r>
              <a:rPr lang="en-US" sz="40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day?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en-US" sz="3200" b="1" baseline="300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rd</a:t>
            </a:r>
            <a:r>
              <a:rPr lang="en-US" sz="3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Cycle - Tuesday!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55598" y="5105400"/>
            <a:ext cx="39788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>
                  <a:noFill/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 The date?</a:t>
            </a:r>
          </a:p>
          <a:p>
            <a:pPr algn="ctr"/>
            <a:r>
              <a:rPr lang="en-US" sz="3200" b="1" dirty="0" smtClean="0">
                <a:ln w="11430">
                  <a:noFill/>
                </a:ln>
                <a:solidFill>
                  <a:srgbClr val="4B9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Abib 13!</a:t>
            </a:r>
            <a:endParaRPr lang="en-US" sz="3200" b="1" dirty="0">
              <a:ln w="11430">
                <a:noFill/>
              </a:ln>
              <a:solidFill>
                <a:srgbClr val="4B9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" y="1524000"/>
            <a:ext cx="3810000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a)  The Last Supper was special, and could have followed the tradition of a celebration meal with the Master.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35615" y="1524000"/>
            <a:ext cx="3810000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 Rounded MT Bold" pitchFamily="34" charset="0"/>
              </a:rPr>
              <a:t>b)  Therefore, this banquet would not have been a Passover meal on Wed, Abib 14.</a:t>
            </a:r>
          </a:p>
        </p:txBody>
      </p:sp>
    </p:spTree>
    <p:extLst>
      <p:ext uri="{BB962C8B-B14F-4D97-AF65-F5344CB8AC3E}">
        <p14:creationId xmlns:p14="http://schemas.microsoft.com/office/powerpoint/2010/main" val="368195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/>
                </a:solidFill>
              </a:rPr>
              <a:t>81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6"/>
          <p:cNvSpPr>
            <a:spLocks noGrp="1"/>
          </p:cNvSpPr>
          <p:nvPr>
            <p:ph sz="half" idx="4294967295"/>
          </p:nvPr>
        </p:nvSpPr>
        <p:spPr>
          <a:xfrm>
            <a:off x="975904" y="1536413"/>
            <a:ext cx="7315200" cy="4116811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45720" indent="0" algn="ctr">
              <a:buNone/>
            </a:pPr>
            <a:r>
              <a:rPr lang="en-US" sz="5100" b="1" dirty="0" smtClean="0">
                <a:ln w="1905"/>
                <a:solidFill>
                  <a:srgbClr val="AFDD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</a:t>
            </a:r>
            <a:r>
              <a:rPr lang="en-US" sz="5100" b="1" dirty="0" err="1">
                <a:ln w="1905"/>
                <a:solidFill>
                  <a:srgbClr val="AFDD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Cor</a:t>
            </a:r>
            <a:r>
              <a:rPr lang="en-US" sz="5100" b="1" dirty="0">
                <a:ln w="1905"/>
                <a:solidFill>
                  <a:srgbClr val="AFDD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100" b="1" dirty="0" smtClean="0">
                <a:ln w="1905"/>
                <a:solidFill>
                  <a:srgbClr val="AFDD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11:23-26</a:t>
            </a:r>
          </a:p>
          <a:p>
            <a:pPr marL="45720" indent="0">
              <a:buNone/>
            </a:pPr>
            <a:endParaRPr lang="en-US" sz="900" b="1" dirty="0" smtClean="0">
              <a:ln w="1905"/>
              <a:solidFill>
                <a:srgbClr val="AFDD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" indent="0">
              <a:buNone/>
            </a:pPr>
            <a:endParaRPr lang="en-US" sz="300" b="1" dirty="0">
              <a:ln w="1905"/>
              <a:solidFill>
                <a:srgbClr val="AFDD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" indent="0">
              <a:buNone/>
            </a:pPr>
            <a:r>
              <a:rPr lang="en-US" sz="3300" b="1" dirty="0" smtClean="0">
                <a:ln w="1905"/>
                <a:solidFill>
                  <a:srgbClr val="AFDD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23</a:t>
            </a: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For </a:t>
            </a:r>
            <a:r>
              <a:rPr lang="en-US" sz="3300" b="1" dirty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 have received of </a:t>
            </a:r>
            <a:r>
              <a:rPr lang="en-US" sz="3300" b="1" dirty="0" smtClean="0">
                <a:ln w="1905"/>
                <a:solidFill>
                  <a:srgbClr val="00B0F0"/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Yahusha</a:t>
            </a: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300" b="1" dirty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that </a:t>
            </a: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 </a:t>
            </a:r>
            <a:b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also I </a:t>
            </a:r>
            <a:r>
              <a:rPr lang="en-US" sz="3300" b="1" dirty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delivered unto you, </a:t>
            </a:r>
            <a:r>
              <a:rPr lang="en-US" sz="3600" b="1" dirty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That </a:t>
            </a:r>
            <a:r>
              <a:rPr lang="en-US" sz="3600" b="1" dirty="0">
                <a:ln w="1905"/>
                <a:solidFill>
                  <a:srgbClr val="00B0F0"/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Yahusha</a:t>
            </a:r>
            <a:r>
              <a:rPr lang="en-US" sz="36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600" b="1" dirty="0" smtClean="0">
                <a:ln w="1905"/>
                <a:solidFill>
                  <a:srgbClr val="FF00FF"/>
                </a:solidFill>
                <a:effectLst>
                  <a:glow rad="889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same</a:t>
            </a:r>
            <a:br>
              <a:rPr lang="en-US" sz="3600" b="1" dirty="0" smtClean="0">
                <a:ln w="1905"/>
                <a:solidFill>
                  <a:srgbClr val="FF00FF"/>
                </a:solidFill>
                <a:effectLst>
                  <a:glow rad="889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 smtClean="0">
                <a:ln w="1905"/>
                <a:solidFill>
                  <a:srgbClr val="FF00FF"/>
                </a:solidFill>
                <a:effectLst>
                  <a:glow rad="889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night </a:t>
            </a:r>
            <a:r>
              <a:rPr lang="en-US" sz="3600" b="1" dirty="0">
                <a:ln w="1905"/>
                <a:solidFill>
                  <a:srgbClr val="FF00FF"/>
                </a:solidFill>
                <a:effectLst>
                  <a:glow rad="889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which he was betrayed took bread:</a:t>
            </a:r>
          </a:p>
          <a:p>
            <a:pPr marL="45720" indent="0">
              <a:buNone/>
            </a:pPr>
            <a:endParaRPr lang="en-US" sz="1500" b="1" dirty="0">
              <a:ln w="1905"/>
              <a:solidFill>
                <a:schemeClr val="accent6">
                  <a:lumMod val="20000"/>
                  <a:lumOff val="8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" indent="0">
              <a:buNone/>
            </a:pPr>
            <a:r>
              <a:rPr lang="en-US" sz="3300" b="1" dirty="0">
                <a:ln w="1905"/>
                <a:solidFill>
                  <a:srgbClr val="AFDD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24</a:t>
            </a:r>
            <a:r>
              <a:rPr lang="en-US" sz="3300" b="1" dirty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And </a:t>
            </a:r>
            <a:r>
              <a:rPr lang="en-US" sz="3300" b="1" dirty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when he had given thanks, he brake it, and </a:t>
            </a: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said</a:t>
            </a:r>
            <a:r>
              <a:rPr lang="en-US" sz="3300" b="1" dirty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en-US" sz="33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Take, eat: this is my body, which is broken for </a:t>
            </a:r>
            <a:r>
              <a:rPr lang="en-US" sz="33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33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3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you</a:t>
            </a:r>
            <a:r>
              <a:rPr lang="en-US" sz="33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this do in remembrance of me.</a:t>
            </a:r>
          </a:p>
          <a:p>
            <a:pPr marL="45720" indent="0">
              <a:buNone/>
            </a:pPr>
            <a:endParaRPr lang="en-US" sz="1500" b="1" dirty="0">
              <a:ln w="1905"/>
              <a:solidFill>
                <a:schemeClr val="accent6">
                  <a:lumMod val="20000"/>
                  <a:lumOff val="8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" indent="0">
              <a:buNone/>
            </a:pPr>
            <a:r>
              <a:rPr lang="en-US" sz="3300" b="1" dirty="0">
                <a:ln w="1905"/>
                <a:solidFill>
                  <a:srgbClr val="AFDD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25</a:t>
            </a:r>
            <a:r>
              <a:rPr lang="en-US" sz="3300" b="1" dirty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After </a:t>
            </a:r>
            <a:r>
              <a:rPr lang="en-US" sz="3300" b="1" dirty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same manner also he took the cup, </a:t>
            </a: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when </a:t>
            </a:r>
            <a:r>
              <a:rPr lang="en-US" sz="3300" b="1" dirty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 had supped, saying, </a:t>
            </a:r>
            <a:r>
              <a:rPr lang="en-US" sz="33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This cup is the new testament </a:t>
            </a:r>
            <a:r>
              <a:rPr lang="en-US" sz="33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</a:t>
            </a:r>
            <a:r>
              <a:rPr lang="en-US" sz="33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my blood: this do ye, as oft as ye drink it, in remembrance of me.</a:t>
            </a:r>
          </a:p>
          <a:p>
            <a:pPr marL="45720" indent="0">
              <a:buNone/>
            </a:pPr>
            <a:endParaRPr lang="en-US" sz="1500" b="1" dirty="0">
              <a:ln w="1905"/>
              <a:solidFill>
                <a:schemeClr val="accent6">
                  <a:lumMod val="20000"/>
                  <a:lumOff val="8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" indent="0">
              <a:buNone/>
            </a:pPr>
            <a:r>
              <a:rPr lang="en-US" sz="3300" b="1" dirty="0" smtClean="0">
                <a:ln w="1905"/>
                <a:solidFill>
                  <a:srgbClr val="AFDD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26 </a:t>
            </a:r>
            <a:r>
              <a:rPr lang="en-US" sz="3300" b="1" dirty="0" smtClean="0">
                <a:ln w="1905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3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 as often as ye eat this bread, and drink this cup, ye do </a:t>
            </a:r>
            <a:r>
              <a:rPr lang="en-US" sz="3300" b="1" dirty="0" err="1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shew</a:t>
            </a:r>
            <a:r>
              <a:rPr lang="en-US" sz="33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300" b="1" dirty="0" smtClean="0">
                <a:ln w="1905"/>
                <a:solidFill>
                  <a:srgbClr val="00B0F0"/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Yahusha’s</a:t>
            </a:r>
            <a:r>
              <a:rPr lang="en-US" sz="33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3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death till he come</a:t>
            </a:r>
            <a:r>
              <a:rPr lang="en-US" sz="33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4800" y="304800"/>
            <a:ext cx="8305800" cy="12192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400" b="1" i="0" kern="1200" cap="none" spc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 smtClean="0"/>
              <a:t>~60 </a:t>
            </a:r>
            <a:r>
              <a:rPr lang="en-US" sz="2400" dirty="0" smtClean="0"/>
              <a:t>AD:</a:t>
            </a:r>
            <a:r>
              <a:rPr lang="en-US" sz="3200" dirty="0" smtClean="0"/>
              <a:t>  Paul’s Instructions on The Last Supper &amp; the New Passover Ordinances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5954038" y="6273225"/>
            <a:ext cx="19607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The End</a:t>
            </a:r>
            <a:endParaRPr lang="en-US" sz="3200" b="1" cap="none" spc="50" dirty="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2" name="Picture 2" descr="C:\Users\Rae\Desktop\Passover bread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53395"/>
            <a:ext cx="1788543" cy="1685205"/>
          </a:xfrm>
          <a:prstGeom prst="rect">
            <a:avLst/>
          </a:prstGeom>
          <a:ln w="5715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91865" y="5410200"/>
            <a:ext cx="848327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AFDD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Wedding Supper is next – a celebratory </a:t>
            </a:r>
            <a:br>
              <a:rPr lang="en-US" sz="2800" b="1" dirty="0" smtClean="0">
                <a:ln w="11430"/>
                <a:solidFill>
                  <a:srgbClr val="AFDD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 smtClean="0">
                <a:ln w="11430"/>
                <a:solidFill>
                  <a:srgbClr val="AFDD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meal of the Everlasting Covenant – for us!</a:t>
            </a:r>
          </a:p>
        </p:txBody>
      </p:sp>
    </p:spTree>
    <p:extLst>
      <p:ext uri="{BB962C8B-B14F-4D97-AF65-F5344CB8AC3E}">
        <p14:creationId xmlns:p14="http://schemas.microsoft.com/office/powerpoint/2010/main" val="428386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E6382-2566-492A-A2A1-417678E32A52}" type="slidenum">
              <a:rPr lang="en-US" smtClean="0">
                <a:solidFill>
                  <a:schemeClr val="bg1"/>
                </a:solidFill>
              </a:rPr>
              <a:t>82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7086600"/>
            <a:ext cx="755173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Original teaching:  Apr 4 2016</a:t>
            </a:r>
          </a:p>
          <a:p>
            <a:pPr algn="ctr"/>
            <a:r>
              <a:rPr lang="en-US" sz="2800" b="1" cap="none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Revised Feb 2020</a:t>
            </a:r>
            <a:endParaRPr lang="en-US" sz="2800" b="1" cap="none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467142"/>
            <a:ext cx="5799137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rgbClr val="7030A0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Questions &amp; Comments </a:t>
            </a:r>
            <a:br>
              <a:rPr lang="en-US" sz="4400" b="1" dirty="0" smtClean="0">
                <a:ln w="11430"/>
                <a:solidFill>
                  <a:srgbClr val="7030A0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4400" b="1" dirty="0" smtClean="0">
                <a:ln w="11430"/>
                <a:solidFill>
                  <a:srgbClr val="7030A0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can be sent to:</a:t>
            </a:r>
            <a:endParaRPr lang="en-US" sz="4400" b="1" dirty="0">
              <a:ln w="11430"/>
              <a:solidFill>
                <a:srgbClr val="7030A0"/>
              </a:solidFill>
              <a:effectLst>
                <a:glow rad="127000">
                  <a:schemeClr val="bg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533400" y="1992608"/>
            <a:ext cx="7780336" cy="375607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7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pPr algn="ctr"/>
            <a:r>
              <a:rPr lang="en-US" sz="41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Charlene</a:t>
            </a:r>
            <a:r>
              <a:rPr lang="en-US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41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Fortsch</a:t>
            </a:r>
            <a:r>
              <a:rPr lang="en-US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</a:br>
            <a:r>
              <a:rPr lang="en-US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(BC, Canada)</a:t>
            </a:r>
          </a:p>
          <a:p>
            <a:pPr algn="ctr"/>
            <a:r>
              <a:rPr lang="en-US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 </a:t>
            </a:r>
            <a:br>
              <a:rPr lang="en-US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</a:br>
            <a:r>
              <a:rPr lang="en-US" b="1" spc="50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email: </a:t>
            </a:r>
            <a:r>
              <a:rPr lang="en-US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charlene@studythecalendar.com </a:t>
            </a:r>
            <a:endParaRPr lang="en-US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9198" y="5895557"/>
            <a:ext cx="61801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7030A0"/>
                </a:solidFill>
                <a:effectLst>
                  <a:glow rad="127000">
                    <a:schemeClr val="tx2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Thank you!</a:t>
            </a:r>
            <a:endParaRPr lang="en-US" sz="5400" b="1" dirty="0">
              <a:ln w="11430"/>
              <a:solidFill>
                <a:srgbClr val="7030A0"/>
              </a:solidFill>
              <a:effectLst>
                <a:glow rad="127000">
                  <a:schemeClr val="tx2">
                    <a:lumMod val="20000"/>
                    <a:lumOff val="8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1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105504"/>
            <a:ext cx="1384277" cy="1002217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03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9913</TotalTime>
  <Words>4600</Words>
  <Application>Microsoft Office PowerPoint</Application>
  <PresentationFormat>On-screen Show (4:3)</PresentationFormat>
  <Paragraphs>795</Paragraphs>
  <Slides>82</Slides>
  <Notes>81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Controversy  for Part 2?</vt:lpstr>
      <vt:lpstr>Conflicting Opinions?</vt:lpstr>
      <vt:lpstr>Gospel Writers Would Have Followed Torah</vt:lpstr>
      <vt:lpstr>Historical Account From Josephus </vt:lpstr>
      <vt:lpstr>Accuracy of Daniel 9:27</vt:lpstr>
      <vt:lpstr>Prophetic Account From Daniel</vt:lpstr>
      <vt:lpstr>Yahusha – A Divine Corpse?</vt:lpstr>
      <vt:lpstr>Charting the “sunset” Day-start</vt:lpstr>
      <vt:lpstr>Matt 26:17-21</vt:lpstr>
      <vt:lpstr>Understanding Matt 26:17</vt:lpstr>
      <vt:lpstr>Mark 14:12-18</vt:lpstr>
      <vt:lpstr>Luke 22:7-16</vt:lpstr>
      <vt:lpstr>PowerPoint Presentation</vt:lpstr>
      <vt:lpstr>Considering John’s Gospel</vt:lpstr>
      <vt:lpstr>John 13:1-5 </vt:lpstr>
      <vt:lpstr>Details to be Noted </vt:lpstr>
      <vt:lpstr>John’s Timing of the Last  Supper </vt:lpstr>
      <vt:lpstr>John 13:21, 26, 27</vt:lpstr>
      <vt:lpstr>John 13: 28-30</vt:lpstr>
      <vt:lpstr>John Has Many Extra Details</vt:lpstr>
      <vt:lpstr>John’s Other Important Details</vt:lpstr>
      <vt:lpstr>John’s Other Important Details</vt:lpstr>
      <vt:lpstr>John Has Clarity With Details</vt:lpstr>
      <vt:lpstr>High Sabbath Observance </vt:lpstr>
      <vt:lpstr>PowerPoint Presentation</vt:lpstr>
      <vt:lpstr>PowerPoint Presentation</vt:lpstr>
      <vt:lpstr>Matthew, Mark &amp; Luke say this: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Semi-Review </vt:lpstr>
      <vt:lpstr>AFTER the Supper ~ Early the Next Day</vt:lpstr>
      <vt:lpstr>John has more details of what happened early on Abib 14?</vt:lpstr>
      <vt:lpstr>PowerPoint Presentation</vt:lpstr>
      <vt:lpstr>PowerPoint Presentation</vt:lpstr>
      <vt:lpstr>Where Do the Gospels Agree?</vt:lpstr>
      <vt:lpstr>Gospels Agree on a Passover Point</vt:lpstr>
      <vt:lpstr>PowerPoint Presentation</vt:lpstr>
      <vt:lpstr>Jacob Neusner</vt:lpstr>
      <vt:lpstr>Jacob Neusner on Pesahim 1:3</vt:lpstr>
      <vt:lpstr>New Unger’s Bible Dictionary </vt:lpstr>
      <vt:lpstr>“Prepare the Passover”  (G2090)</vt:lpstr>
      <vt:lpstr>“Prepare the Passover”  (G2090)</vt:lpstr>
      <vt:lpstr>How Could the Disciples NOT Understand?</vt:lpstr>
      <vt:lpstr>Yahusha Did Not Cause Undue Grief</vt:lpstr>
      <vt:lpstr>What else did Yahusha provide?</vt:lpstr>
      <vt:lpstr>What else did Yahusha provide?</vt:lpstr>
      <vt:lpstr>PowerPoint Presentation</vt:lpstr>
      <vt:lpstr>PowerPoint Presentation</vt:lpstr>
      <vt:lpstr>Understanding the Phrase “with desire I have desired”</vt:lpstr>
      <vt:lpstr>“with desire I have desired”</vt:lpstr>
      <vt:lpstr>“epithumia”  Exegetical Dictionary of the New Testament</vt:lpstr>
      <vt:lpstr>Ferrar Fenton Translation</vt:lpstr>
      <vt:lpstr>PowerPoint Presentation</vt:lpstr>
      <vt:lpstr>PowerPoint Presentation</vt:lpstr>
      <vt:lpstr>David H Stern, Jewish Scholar</vt:lpstr>
      <vt:lpstr>Here is the background  for his argument …  </vt:lpstr>
      <vt:lpstr>Stern’s Quote Continues </vt:lpstr>
      <vt:lpstr>From the Companion Bible  </vt:lpstr>
      <vt:lpstr>No Lamb at the Last Supper? </vt:lpstr>
      <vt:lpstr>Deut 16:2, 5, 6</vt:lpstr>
      <vt:lpstr>PowerPoint Presentation</vt:lpstr>
      <vt:lpstr>Review</vt:lpstr>
      <vt:lpstr>Review</vt:lpstr>
      <vt:lpstr>Conclusion</vt:lpstr>
      <vt:lpstr>The Fast of the Firstborn</vt:lpstr>
      <vt:lpstr>The Fast of the Firstborn</vt:lpstr>
      <vt:lpstr>Questions:  Is it Possible …?</vt:lpstr>
      <vt:lpstr>The Synoptic Gospels Can Be Reconciled With John</vt:lpstr>
      <vt:lpstr>Epilogue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Rae</dc:creator>
  <cp:lastModifiedBy>Rae</cp:lastModifiedBy>
  <cp:revision>971</cp:revision>
  <dcterms:created xsi:type="dcterms:W3CDTF">2016-03-21T19:40:43Z</dcterms:created>
  <dcterms:modified xsi:type="dcterms:W3CDTF">2020-02-16T20:56:10Z</dcterms:modified>
</cp:coreProperties>
</file>