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01"/>
  </p:notesMasterIdLst>
  <p:sldIdLst>
    <p:sldId id="367" r:id="rId2"/>
    <p:sldId id="355" r:id="rId3"/>
    <p:sldId id="270" r:id="rId4"/>
    <p:sldId id="369" r:id="rId5"/>
    <p:sldId id="342" r:id="rId6"/>
    <p:sldId id="258" r:id="rId7"/>
    <p:sldId id="260" r:id="rId8"/>
    <p:sldId id="261" r:id="rId9"/>
    <p:sldId id="262" r:id="rId10"/>
    <p:sldId id="263" r:id="rId11"/>
    <p:sldId id="264" r:id="rId12"/>
    <p:sldId id="265" r:id="rId13"/>
    <p:sldId id="285" r:id="rId14"/>
    <p:sldId id="333" r:id="rId15"/>
    <p:sldId id="281" r:id="rId16"/>
    <p:sldId id="284" r:id="rId17"/>
    <p:sldId id="266" r:id="rId18"/>
    <p:sldId id="274" r:id="rId19"/>
    <p:sldId id="283" r:id="rId20"/>
    <p:sldId id="268" r:id="rId21"/>
    <p:sldId id="286" r:id="rId22"/>
    <p:sldId id="287" r:id="rId23"/>
    <p:sldId id="279" r:id="rId24"/>
    <p:sldId id="288" r:id="rId25"/>
    <p:sldId id="291" r:id="rId26"/>
    <p:sldId id="296" r:id="rId27"/>
    <p:sldId id="282" r:id="rId28"/>
    <p:sldId id="289" r:id="rId29"/>
    <p:sldId id="278" r:id="rId30"/>
    <p:sldId id="272" r:id="rId31"/>
    <p:sldId id="293" r:id="rId32"/>
    <p:sldId id="298" r:id="rId33"/>
    <p:sldId id="290" r:id="rId34"/>
    <p:sldId id="277" r:id="rId35"/>
    <p:sldId id="294" r:id="rId36"/>
    <p:sldId id="276" r:id="rId37"/>
    <p:sldId id="361" r:id="rId38"/>
    <p:sldId id="360" r:id="rId39"/>
    <p:sldId id="362" r:id="rId40"/>
    <p:sldId id="259" r:id="rId41"/>
    <p:sldId id="280" r:id="rId42"/>
    <p:sldId id="275" r:id="rId43"/>
    <p:sldId id="334" r:id="rId44"/>
    <p:sldId id="297" r:id="rId45"/>
    <p:sldId id="301" r:id="rId46"/>
    <p:sldId id="335" r:id="rId47"/>
    <p:sldId id="273" r:id="rId48"/>
    <p:sldId id="363" r:id="rId49"/>
    <p:sldId id="302" r:id="rId50"/>
    <p:sldId id="303" r:id="rId51"/>
    <p:sldId id="267" r:id="rId52"/>
    <p:sldId id="344" r:id="rId53"/>
    <p:sldId id="305" r:id="rId54"/>
    <p:sldId id="306" r:id="rId55"/>
    <p:sldId id="307" r:id="rId56"/>
    <p:sldId id="308" r:id="rId57"/>
    <p:sldId id="337" r:id="rId58"/>
    <p:sldId id="313" r:id="rId59"/>
    <p:sldId id="310" r:id="rId60"/>
    <p:sldId id="311" r:id="rId61"/>
    <p:sldId id="314" r:id="rId62"/>
    <p:sldId id="312" r:id="rId63"/>
    <p:sldId id="315" r:id="rId64"/>
    <p:sldId id="309" r:id="rId65"/>
    <p:sldId id="316" r:id="rId66"/>
    <p:sldId id="317" r:id="rId67"/>
    <p:sldId id="318" r:id="rId68"/>
    <p:sldId id="319" r:id="rId69"/>
    <p:sldId id="320" r:id="rId70"/>
    <p:sldId id="321" r:id="rId71"/>
    <p:sldId id="322" r:id="rId72"/>
    <p:sldId id="323" r:id="rId73"/>
    <p:sldId id="324" r:id="rId74"/>
    <p:sldId id="299" r:id="rId75"/>
    <p:sldId id="326" r:id="rId76"/>
    <p:sldId id="338" r:id="rId77"/>
    <p:sldId id="327" r:id="rId78"/>
    <p:sldId id="329" r:id="rId79"/>
    <p:sldId id="330" r:id="rId80"/>
    <p:sldId id="336" r:id="rId81"/>
    <p:sldId id="339" r:id="rId82"/>
    <p:sldId id="340" r:id="rId83"/>
    <p:sldId id="341" r:id="rId84"/>
    <p:sldId id="345" r:id="rId85"/>
    <p:sldId id="346" r:id="rId86"/>
    <p:sldId id="343" r:id="rId87"/>
    <p:sldId id="331" r:id="rId88"/>
    <p:sldId id="332" r:id="rId89"/>
    <p:sldId id="352" r:id="rId90"/>
    <p:sldId id="269" r:id="rId91"/>
    <p:sldId id="349" r:id="rId92"/>
    <p:sldId id="351" r:id="rId93"/>
    <p:sldId id="350" r:id="rId94"/>
    <p:sldId id="356" r:id="rId95"/>
    <p:sldId id="357" r:id="rId96"/>
    <p:sldId id="358" r:id="rId97"/>
    <p:sldId id="359" r:id="rId98"/>
    <p:sldId id="348" r:id="rId99"/>
    <p:sldId id="353"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4C64"/>
    <a:srgbClr val="984204"/>
    <a:srgbClr val="4B9600"/>
    <a:srgbClr val="006600"/>
    <a:srgbClr val="AFDDFF"/>
    <a:srgbClr val="DF9DB3"/>
    <a:srgbClr val="57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95006" autoAdjust="0"/>
  </p:normalViewPr>
  <p:slideViewPr>
    <p:cSldViewPr>
      <p:cViewPr varScale="1">
        <p:scale>
          <a:sx n="85" d="100"/>
          <a:sy n="85" d="100"/>
        </p:scale>
        <p:origin x="-816" y="-86"/>
      </p:cViewPr>
      <p:guideLst>
        <p:guide orient="horz" pos="2160"/>
        <p:guide pos="288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2-06T19:00:59.617" idx="24">
    <p:pos x="3874" y="4077"/>
    <p:text>after the website slide (39) maybe have some quotes about the pharisees and their idea the bread had to be unleavened because they believed it was more holy.  I don't want to add more slides, so this may be just a verbal comment, if at all.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1A6A3-8D1F-482D-A3D7-7D343A942EE6}" type="datetimeFigureOut">
              <a:rPr lang="en-US" smtClean="0"/>
              <a:t>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8F6D0-8361-4E8C-A448-AC78C8F652F2}" type="slidenum">
              <a:rPr lang="en-US" smtClean="0"/>
              <a:t>‹#›</a:t>
            </a:fld>
            <a:endParaRPr lang="en-US"/>
          </a:p>
        </p:txBody>
      </p:sp>
    </p:spTree>
    <p:extLst>
      <p:ext uri="{BB962C8B-B14F-4D97-AF65-F5344CB8AC3E}">
        <p14:creationId xmlns:p14="http://schemas.microsoft.com/office/powerpoint/2010/main" val="404619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a:t>
            </a:fld>
            <a:endParaRPr lang="en-US"/>
          </a:p>
        </p:txBody>
      </p:sp>
    </p:spTree>
    <p:extLst>
      <p:ext uri="{BB962C8B-B14F-4D97-AF65-F5344CB8AC3E}">
        <p14:creationId xmlns:p14="http://schemas.microsoft.com/office/powerpoint/2010/main" val="44699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   mar 23  1036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11</a:t>
            </a:fld>
            <a:endParaRPr lang="en-US"/>
          </a:p>
        </p:txBody>
      </p:sp>
    </p:spTree>
    <p:extLst>
      <p:ext uri="{BB962C8B-B14F-4D97-AF65-F5344CB8AC3E}">
        <p14:creationId xmlns:p14="http://schemas.microsoft.com/office/powerpoint/2010/main" val="681448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145 pm             Thoughts from p 2 – enlarge in the PPT study.   Mar 23 1042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12</a:t>
            </a:fld>
            <a:endParaRPr lang="en-US"/>
          </a:p>
        </p:txBody>
      </p:sp>
    </p:spTree>
    <p:extLst>
      <p:ext uri="{BB962C8B-B14F-4D97-AF65-F5344CB8AC3E}">
        <p14:creationId xmlns:p14="http://schemas.microsoft.com/office/powerpoint/2010/main" val="2617309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13  2:23 </a:t>
            </a:r>
            <a:r>
              <a:rPr lang="en-US" baseline="0" dirty="0" smtClean="0"/>
              <a:t> Mar 22  …….. Mar 23 1050 am  1148am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13</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23 – add new slide – 1109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14</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14 </a:t>
            </a:r>
            <a:r>
              <a:rPr lang="en-US" baseline="0" dirty="0" smtClean="0"/>
              <a:t> 243 pm</a:t>
            </a:r>
            <a:r>
              <a:rPr lang="en-US" dirty="0" smtClean="0"/>
              <a:t> …….. Mar 23 1144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15</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13   mar 23 1103 am …… 1200pm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16</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13  2:11 mar 22 …… mar 23 1200pm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17</a:t>
            </a:fld>
            <a:endParaRPr lang="en-US"/>
          </a:p>
        </p:txBody>
      </p:sp>
    </p:spTree>
    <p:extLst>
      <p:ext uri="{BB962C8B-B14F-4D97-AF65-F5344CB8AC3E}">
        <p14:creationId xmlns:p14="http://schemas.microsoft.com/office/powerpoint/2010/main" val="3785492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13   234pm  mar 23  1205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18</a:t>
            </a:fld>
            <a:endParaRPr lang="en-US"/>
          </a:p>
        </p:txBody>
      </p:sp>
    </p:spTree>
    <p:extLst>
      <p:ext uri="{BB962C8B-B14F-4D97-AF65-F5344CB8AC3E}">
        <p14:creationId xmlns:p14="http://schemas.microsoft.com/office/powerpoint/2010/main" val="44919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14  247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19</a:t>
            </a:fld>
            <a:endParaRPr lang="en-US"/>
          </a:p>
        </p:txBody>
      </p:sp>
    </p:spTree>
    <p:extLst>
      <p:ext uri="{BB962C8B-B14F-4D97-AF65-F5344CB8AC3E}">
        <p14:creationId xmlns:p14="http://schemas.microsoft.com/office/powerpoint/2010/main" val="1528017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24  249 pm   mar 23 1218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20</a:t>
            </a:fld>
            <a:endParaRPr lang="en-US"/>
          </a:p>
        </p:txBody>
      </p:sp>
    </p:spTree>
    <p:extLst>
      <p:ext uri="{BB962C8B-B14F-4D97-AF65-F5344CB8AC3E}">
        <p14:creationId xmlns:p14="http://schemas.microsoft.com/office/powerpoint/2010/main" val="307206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a:t>
            </a:fld>
            <a:endParaRPr lang="en-US"/>
          </a:p>
        </p:txBody>
      </p:sp>
    </p:spTree>
    <p:extLst>
      <p:ext uri="{BB962C8B-B14F-4D97-AF65-F5344CB8AC3E}">
        <p14:creationId xmlns:p14="http://schemas.microsoft.com/office/powerpoint/2010/main" val="1843991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1225 pm </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21</a:t>
            </a:fld>
            <a:endParaRPr lang="en-US"/>
          </a:p>
        </p:txBody>
      </p:sp>
    </p:spTree>
    <p:extLst>
      <p:ext uri="{BB962C8B-B14F-4D97-AF65-F5344CB8AC3E}">
        <p14:creationId xmlns:p14="http://schemas.microsoft.com/office/powerpoint/2010/main" val="2681209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22</a:t>
            </a:fld>
            <a:endParaRPr lang="en-US"/>
          </a:p>
        </p:txBody>
      </p:sp>
    </p:spTree>
    <p:extLst>
      <p:ext uri="{BB962C8B-B14F-4D97-AF65-F5344CB8AC3E}">
        <p14:creationId xmlns:p14="http://schemas.microsoft.com/office/powerpoint/2010/main" val="817440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238 pm     mar 23 1238 pm</a:t>
            </a:r>
          </a:p>
        </p:txBody>
      </p:sp>
      <p:sp>
        <p:nvSpPr>
          <p:cNvPr id="4" name="Slide Number Placeholder 3"/>
          <p:cNvSpPr>
            <a:spLocks noGrp="1"/>
          </p:cNvSpPr>
          <p:nvPr>
            <p:ph type="sldNum" sz="quarter" idx="10"/>
          </p:nvPr>
        </p:nvSpPr>
        <p:spPr/>
        <p:txBody>
          <a:bodyPr/>
          <a:lstStyle/>
          <a:p>
            <a:fld id="{7B18F6D0-8361-4E8C-A448-AC78C8F652F2}" type="slidenum">
              <a:rPr lang="en-US" smtClean="0"/>
              <a:t>23</a:t>
            </a:fld>
            <a:endParaRPr lang="en-US"/>
          </a:p>
        </p:txBody>
      </p:sp>
    </p:spTree>
    <p:extLst>
      <p:ext uri="{BB962C8B-B14F-4D97-AF65-F5344CB8AC3E}">
        <p14:creationId xmlns:p14="http://schemas.microsoft.com/office/powerpoint/2010/main" val="1797679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254 pm ….mar 23 1246pm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24</a:t>
            </a:fld>
            <a:endParaRPr lang="en-US"/>
          </a:p>
        </p:txBody>
      </p:sp>
    </p:spTree>
    <p:extLst>
      <p:ext uri="{BB962C8B-B14F-4D97-AF65-F5344CB8AC3E}">
        <p14:creationId xmlns:p14="http://schemas.microsoft.com/office/powerpoint/2010/main" val="486898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255 pm   mar 23 1250</a:t>
            </a:r>
            <a:r>
              <a:rPr lang="en-US" baseline="0" dirty="0" smtClean="0"/>
              <a:t>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25</a:t>
            </a:fld>
            <a:endParaRPr lang="en-US"/>
          </a:p>
        </p:txBody>
      </p:sp>
    </p:spTree>
    <p:extLst>
      <p:ext uri="{BB962C8B-B14F-4D97-AF65-F5344CB8AC3E}">
        <p14:creationId xmlns:p14="http://schemas.microsoft.com/office/powerpoint/2010/main" val="2349644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16  257 pm …… mar 23 1257pm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26</a:t>
            </a:fld>
            <a:endParaRPr lang="en-US"/>
          </a:p>
        </p:txBody>
      </p:sp>
    </p:spTree>
    <p:extLst>
      <p:ext uri="{BB962C8B-B14F-4D97-AF65-F5344CB8AC3E}">
        <p14:creationId xmlns:p14="http://schemas.microsoft.com/office/powerpoint/2010/main" val="2378568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102pm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27</a:t>
            </a:fld>
            <a:endParaRPr lang="en-US"/>
          </a:p>
        </p:txBody>
      </p:sp>
    </p:spTree>
    <p:extLst>
      <p:ext uri="{BB962C8B-B14F-4D97-AF65-F5344CB8AC3E}">
        <p14:creationId xmlns:p14="http://schemas.microsoft.com/office/powerpoint/2010/main" val="2037230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 C</a:t>
            </a:r>
            <a:r>
              <a:rPr lang="en-US" baseline="0" dirty="0" smtClean="0"/>
              <a:t> has more information on the shewbread.  Not included in this PPT.</a:t>
            </a:r>
            <a:endParaRPr lang="en-US" dirty="0" smtClean="0"/>
          </a:p>
          <a:p>
            <a:r>
              <a:rPr lang="en-US" dirty="0" smtClean="0"/>
              <a:t>P 16  258 pm ….mar 23 108pm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28</a:t>
            </a:fld>
            <a:endParaRPr lang="en-US"/>
          </a:p>
        </p:txBody>
      </p:sp>
    </p:spTree>
    <p:extLst>
      <p:ext uri="{BB962C8B-B14F-4D97-AF65-F5344CB8AC3E}">
        <p14:creationId xmlns:p14="http://schemas.microsoft.com/office/powerpoint/2010/main" val="1854180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116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29</a:t>
            </a:fld>
            <a:endParaRPr lang="en-US"/>
          </a:p>
        </p:txBody>
      </p:sp>
    </p:spTree>
    <p:extLst>
      <p:ext uri="{BB962C8B-B14F-4D97-AF65-F5344CB8AC3E}">
        <p14:creationId xmlns:p14="http://schemas.microsoft.com/office/powerpoint/2010/main" val="3159487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17  302 pm   MAR 23  119PM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30</a:t>
            </a:fld>
            <a:endParaRPr lang="en-US"/>
          </a:p>
        </p:txBody>
      </p:sp>
    </p:spTree>
    <p:extLst>
      <p:ext uri="{BB962C8B-B14F-4D97-AF65-F5344CB8AC3E}">
        <p14:creationId xmlns:p14="http://schemas.microsoft.com/office/powerpoint/2010/main" val="222516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a:t>
            </a:fld>
            <a:endParaRPr lang="en-US"/>
          </a:p>
        </p:txBody>
      </p:sp>
    </p:spTree>
    <p:extLst>
      <p:ext uri="{BB962C8B-B14F-4D97-AF65-F5344CB8AC3E}">
        <p14:creationId xmlns:p14="http://schemas.microsoft.com/office/powerpoint/2010/main" val="1843991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17 302 pm  … mar 23  132pm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31</a:t>
            </a:fld>
            <a:endParaRPr lang="en-US"/>
          </a:p>
        </p:txBody>
      </p:sp>
    </p:spTree>
    <p:extLst>
      <p:ext uri="{BB962C8B-B14F-4D97-AF65-F5344CB8AC3E}">
        <p14:creationId xmlns:p14="http://schemas.microsoft.com/office/powerpoint/2010/main" val="1064443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17  303 pm  …mar 23 135pm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32</a:t>
            </a:fld>
            <a:endParaRPr lang="en-US"/>
          </a:p>
        </p:txBody>
      </p:sp>
    </p:spTree>
    <p:extLst>
      <p:ext uri="{BB962C8B-B14F-4D97-AF65-F5344CB8AC3E}">
        <p14:creationId xmlns:p14="http://schemas.microsoft.com/office/powerpoint/2010/main" val="1768649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17  309 pm .. .mar 23 139pm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33</a:t>
            </a:fld>
            <a:endParaRPr lang="en-US"/>
          </a:p>
        </p:txBody>
      </p:sp>
    </p:spTree>
    <p:extLst>
      <p:ext uri="{BB962C8B-B14F-4D97-AF65-F5344CB8AC3E}">
        <p14:creationId xmlns:p14="http://schemas.microsoft.com/office/powerpoint/2010/main" val="3387561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18  311 pm …. Mar 23 144pm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34</a:t>
            </a:fld>
            <a:endParaRPr lang="en-US"/>
          </a:p>
        </p:txBody>
      </p:sp>
    </p:spTree>
    <p:extLst>
      <p:ext uri="{BB962C8B-B14F-4D97-AF65-F5344CB8AC3E}">
        <p14:creationId xmlns:p14="http://schemas.microsoft.com/office/powerpoint/2010/main" val="3628301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18  312 pm … mar 149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35</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18  313 pm   … mar 23 153pm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36</a:t>
            </a:fld>
            <a:endParaRPr lang="en-US"/>
          </a:p>
        </p:txBody>
      </p:sp>
    </p:spTree>
    <p:extLst>
      <p:ext uri="{BB962C8B-B14F-4D97-AF65-F5344CB8AC3E}">
        <p14:creationId xmlns:p14="http://schemas.microsoft.com/office/powerpoint/2010/main" val="4029425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238 pm     mar 23 1238 pm</a:t>
            </a:r>
          </a:p>
        </p:txBody>
      </p:sp>
      <p:sp>
        <p:nvSpPr>
          <p:cNvPr id="4" name="Slide Number Placeholder 3"/>
          <p:cNvSpPr>
            <a:spLocks noGrp="1"/>
          </p:cNvSpPr>
          <p:nvPr>
            <p:ph type="sldNum" sz="quarter" idx="10"/>
          </p:nvPr>
        </p:nvSpPr>
        <p:spPr/>
        <p:txBody>
          <a:bodyPr/>
          <a:lstStyle/>
          <a:p>
            <a:fld id="{7B18F6D0-8361-4E8C-A448-AC78C8F652F2}" type="slidenum">
              <a:rPr lang="en-US" smtClean="0"/>
              <a:t>37</a:t>
            </a:fld>
            <a:endParaRPr lang="en-US"/>
          </a:p>
        </p:txBody>
      </p:sp>
    </p:spTree>
    <p:extLst>
      <p:ext uri="{BB962C8B-B14F-4D97-AF65-F5344CB8AC3E}">
        <p14:creationId xmlns:p14="http://schemas.microsoft.com/office/powerpoint/2010/main" val="1797679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 C</a:t>
            </a:r>
            <a:r>
              <a:rPr lang="en-US" baseline="0" dirty="0" smtClean="0"/>
              <a:t> has more information on the shewbread.  Not included in this PPT.</a:t>
            </a:r>
            <a:endParaRPr lang="en-US" dirty="0" smtClean="0"/>
          </a:p>
          <a:p>
            <a:r>
              <a:rPr lang="en-US" dirty="0" smtClean="0"/>
              <a:t>P 16  258 pm ….mar 23 108pm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38</a:t>
            </a:fld>
            <a:endParaRPr lang="en-US"/>
          </a:p>
        </p:txBody>
      </p:sp>
    </p:spTree>
    <p:extLst>
      <p:ext uri="{BB962C8B-B14F-4D97-AF65-F5344CB8AC3E}">
        <p14:creationId xmlns:p14="http://schemas.microsoft.com/office/powerpoint/2010/main" val="1854180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238 pm     mar 23 1238 pm</a:t>
            </a:r>
          </a:p>
        </p:txBody>
      </p:sp>
      <p:sp>
        <p:nvSpPr>
          <p:cNvPr id="4" name="Slide Number Placeholder 3"/>
          <p:cNvSpPr>
            <a:spLocks noGrp="1"/>
          </p:cNvSpPr>
          <p:nvPr>
            <p:ph type="sldNum" sz="quarter" idx="10"/>
          </p:nvPr>
        </p:nvSpPr>
        <p:spPr/>
        <p:txBody>
          <a:bodyPr/>
          <a:lstStyle/>
          <a:p>
            <a:fld id="{7B18F6D0-8361-4E8C-A448-AC78C8F652F2}" type="slidenum">
              <a:rPr lang="en-US" smtClean="0"/>
              <a:t>39</a:t>
            </a:fld>
            <a:endParaRPr lang="en-US"/>
          </a:p>
        </p:txBody>
      </p:sp>
    </p:spTree>
    <p:extLst>
      <p:ext uri="{BB962C8B-B14F-4D97-AF65-F5344CB8AC3E}">
        <p14:creationId xmlns:p14="http://schemas.microsoft.com/office/powerpoint/2010/main" val="1797679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43  830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40</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this slide mar 24 800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a:t>
            </a:fld>
            <a:endParaRPr lang="en-US"/>
          </a:p>
        </p:txBody>
      </p:sp>
    </p:spTree>
    <p:extLst>
      <p:ext uri="{BB962C8B-B14F-4D97-AF65-F5344CB8AC3E}">
        <p14:creationId xmlns:p14="http://schemas.microsoft.com/office/powerpoint/2010/main" val="3477886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18  317 pm ……….. Mar 23 208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41</a:t>
            </a:fld>
            <a:endParaRPr lang="en-US"/>
          </a:p>
        </p:txBody>
      </p:sp>
    </p:spTree>
    <p:extLst>
      <p:ext uri="{BB962C8B-B14F-4D97-AF65-F5344CB8AC3E}">
        <p14:creationId xmlns:p14="http://schemas.microsoft.com/office/powerpoint/2010/main" val="2553212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19  318 pm  … mar 211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42</a:t>
            </a:fld>
            <a:endParaRPr lang="en-US"/>
          </a:p>
        </p:txBody>
      </p:sp>
    </p:spTree>
    <p:extLst>
      <p:ext uri="{BB962C8B-B14F-4D97-AF65-F5344CB8AC3E}">
        <p14:creationId xmlns:p14="http://schemas.microsoft.com/office/powerpoint/2010/main" val="2337926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19  318 pm  … mar 219pm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43</a:t>
            </a:fld>
            <a:endParaRPr lang="en-US"/>
          </a:p>
        </p:txBody>
      </p:sp>
    </p:spTree>
    <p:extLst>
      <p:ext uri="{BB962C8B-B14F-4D97-AF65-F5344CB8AC3E}">
        <p14:creationId xmlns:p14="http://schemas.microsoft.com/office/powerpoint/2010/main" val="2337926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a:t>
            </a:r>
            <a:r>
              <a:rPr lang="en-US" baseline="0" dirty="0" smtClean="0"/>
              <a:t>  403</a:t>
            </a:r>
            <a:r>
              <a:rPr lang="en-US" dirty="0" smtClean="0"/>
              <a:t> pm (stop for chimney</a:t>
            </a:r>
            <a:r>
              <a:rPr lang="en-US" baseline="0" dirty="0" smtClean="0"/>
              <a:t> clean) … mar 23 222pm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44</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a:t>
            </a:r>
            <a:r>
              <a:rPr lang="en-US" baseline="0" dirty="0" smtClean="0"/>
              <a:t>  403</a:t>
            </a:r>
            <a:r>
              <a:rPr lang="en-US" dirty="0" smtClean="0"/>
              <a:t> pm (stop for chimney</a:t>
            </a:r>
            <a:r>
              <a:rPr lang="en-US" baseline="0" dirty="0" smtClean="0"/>
              <a:t> clean) … mar 23 229pm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45</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a:t>
            </a:r>
            <a:r>
              <a:rPr lang="en-US" baseline="0" dirty="0" smtClean="0"/>
              <a:t>  403</a:t>
            </a:r>
            <a:r>
              <a:rPr lang="en-US" dirty="0" smtClean="0"/>
              <a:t> pm (stop for chimney</a:t>
            </a:r>
            <a:r>
              <a:rPr lang="en-US" baseline="0" dirty="0" smtClean="0"/>
              <a:t> clean) … mar 23 232pm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46</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20 408 pm … mar 23 329 pm (call from </a:t>
            </a:r>
            <a:r>
              <a:rPr lang="en-US" dirty="0" err="1" smtClean="0"/>
              <a:t>kathleen</a:t>
            </a:r>
            <a:r>
              <a:rPr lang="en-US" dirty="0" smtClean="0"/>
              <a:t> 35 min)</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47</a:t>
            </a:fld>
            <a:endParaRPr lang="en-US"/>
          </a:p>
        </p:txBody>
      </p:sp>
    </p:spTree>
    <p:extLst>
      <p:ext uri="{BB962C8B-B14F-4D97-AF65-F5344CB8AC3E}">
        <p14:creationId xmlns:p14="http://schemas.microsoft.com/office/powerpoint/2010/main" val="2635066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20 408 pm … mar 23 329 pm (call from </a:t>
            </a:r>
            <a:r>
              <a:rPr lang="en-US" dirty="0" err="1" smtClean="0"/>
              <a:t>kathleen</a:t>
            </a:r>
            <a:r>
              <a:rPr lang="en-US" dirty="0" smtClean="0"/>
              <a:t> 35 min)</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48</a:t>
            </a:fld>
            <a:endParaRPr lang="en-US"/>
          </a:p>
        </p:txBody>
      </p:sp>
    </p:spTree>
    <p:extLst>
      <p:ext uri="{BB962C8B-B14F-4D97-AF65-F5344CB8AC3E}">
        <p14:creationId xmlns:p14="http://schemas.microsoft.com/office/powerpoint/2010/main" val="2635066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20 408 pm … mar 23 341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49</a:t>
            </a:fld>
            <a:endParaRPr lang="en-US"/>
          </a:p>
        </p:txBody>
      </p:sp>
    </p:spTree>
    <p:extLst>
      <p:ext uri="{BB962C8B-B14F-4D97-AF65-F5344CB8AC3E}">
        <p14:creationId xmlns:p14="http://schemas.microsoft.com/office/powerpoint/2010/main" val="2974750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20 408 pm break for supper/search for backgrounds … mar 23 346pm – use this slide after the type and antitype section is completed.</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50</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23 954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a:t>
            </a:fld>
            <a:endParaRPr lang="en-US"/>
          </a:p>
        </p:txBody>
      </p:sp>
    </p:spTree>
    <p:extLst>
      <p:ext uri="{BB962C8B-B14F-4D97-AF65-F5344CB8AC3E}">
        <p14:creationId xmlns:p14="http://schemas.microsoft.com/office/powerpoint/2010/main" val="36269382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20-21  544 pm … mar 23 350pm &amp; 420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51</a:t>
            </a:fld>
            <a:endParaRPr lang="en-US"/>
          </a:p>
        </p:txBody>
      </p:sp>
    </p:spTree>
    <p:extLst>
      <p:ext uri="{BB962C8B-B14F-4D97-AF65-F5344CB8AC3E}">
        <p14:creationId xmlns:p14="http://schemas.microsoft.com/office/powerpoint/2010/main" val="2537357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43  830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52</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545 pm … mar 23 354pm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53</a:t>
            </a:fld>
            <a:endParaRPr lang="en-US"/>
          </a:p>
        </p:txBody>
      </p:sp>
    </p:spTree>
    <p:extLst>
      <p:ext uri="{BB962C8B-B14F-4D97-AF65-F5344CB8AC3E}">
        <p14:creationId xmlns:p14="http://schemas.microsoft.com/office/powerpoint/2010/main" val="5489822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21 546 pm … mar 23  840pm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54</a:t>
            </a:fld>
            <a:endParaRPr lang="en-US"/>
          </a:p>
        </p:txBody>
      </p:sp>
    </p:spTree>
    <p:extLst>
      <p:ext uri="{BB962C8B-B14F-4D97-AF65-F5344CB8AC3E}">
        <p14:creationId xmlns:p14="http://schemas.microsoft.com/office/powerpoint/2010/main" val="27536850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547 pm ……… mar 23 843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55</a:t>
            </a:fld>
            <a:endParaRPr lang="en-US"/>
          </a:p>
        </p:txBody>
      </p:sp>
    </p:spTree>
    <p:extLst>
      <p:ext uri="{BB962C8B-B14F-4D97-AF65-F5344CB8AC3E}">
        <p14:creationId xmlns:p14="http://schemas.microsoft.com/office/powerpoint/2010/main" val="430365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548 pm … mar 23 845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56</a:t>
            </a:fld>
            <a:endParaRPr lang="en-US"/>
          </a:p>
        </p:txBody>
      </p:sp>
    </p:spTree>
    <p:extLst>
      <p:ext uri="{BB962C8B-B14F-4D97-AF65-F5344CB8AC3E}">
        <p14:creationId xmlns:p14="http://schemas.microsoft.com/office/powerpoint/2010/main" val="32335635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548 pm … mar 23 858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57</a:t>
            </a:fld>
            <a:endParaRPr lang="en-US"/>
          </a:p>
        </p:txBody>
      </p:sp>
    </p:spTree>
    <p:extLst>
      <p:ext uri="{BB962C8B-B14F-4D97-AF65-F5344CB8AC3E}">
        <p14:creationId xmlns:p14="http://schemas.microsoft.com/office/powerpoint/2010/main" val="3233563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22 604 pm … mar 23 903pm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58</a:t>
            </a:fld>
            <a:endParaRPr lang="en-US"/>
          </a:p>
        </p:txBody>
      </p:sp>
    </p:spTree>
    <p:extLst>
      <p:ext uri="{BB962C8B-B14F-4D97-AF65-F5344CB8AC3E}">
        <p14:creationId xmlns:p14="http://schemas.microsoft.com/office/powerpoint/2010/main" val="13205072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22  606 pm …  mar 23 906pm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59</a:t>
            </a:fld>
            <a:endParaRPr lang="en-US"/>
          </a:p>
        </p:txBody>
      </p:sp>
    </p:spTree>
    <p:extLst>
      <p:ext uri="{BB962C8B-B14F-4D97-AF65-F5344CB8AC3E}">
        <p14:creationId xmlns:p14="http://schemas.microsoft.com/office/powerpoint/2010/main" val="13147793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23 608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60</a:t>
            </a:fld>
            <a:endParaRPr lang="en-US"/>
          </a:p>
        </p:txBody>
      </p:sp>
    </p:spTree>
    <p:extLst>
      <p:ext uri="{BB962C8B-B14F-4D97-AF65-F5344CB8AC3E}">
        <p14:creationId xmlns:p14="http://schemas.microsoft.com/office/powerpoint/2010/main" val="2122895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23  1003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a:t>
            </a:fld>
            <a:endParaRPr lang="en-US"/>
          </a:p>
        </p:txBody>
      </p:sp>
    </p:spTree>
    <p:extLst>
      <p:ext uri="{BB962C8B-B14F-4D97-AF65-F5344CB8AC3E}">
        <p14:creationId xmlns:p14="http://schemas.microsoft.com/office/powerpoint/2010/main" val="25460557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23 609 pm … mar 23  913pm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61</a:t>
            </a:fld>
            <a:endParaRPr lang="en-US"/>
          </a:p>
        </p:txBody>
      </p:sp>
    </p:spTree>
    <p:extLst>
      <p:ext uri="{BB962C8B-B14F-4D97-AF65-F5344CB8AC3E}">
        <p14:creationId xmlns:p14="http://schemas.microsoft.com/office/powerpoint/2010/main" val="21228956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24</a:t>
            </a:r>
            <a:r>
              <a:rPr lang="en-US" baseline="0" dirty="0" smtClean="0"/>
              <a:t> </a:t>
            </a:r>
            <a:r>
              <a:rPr lang="en-US" dirty="0" smtClean="0"/>
              <a:t>610 pm … mar 23 915pm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62</a:t>
            </a:fld>
            <a:endParaRPr lang="en-US"/>
          </a:p>
        </p:txBody>
      </p:sp>
    </p:spTree>
    <p:extLst>
      <p:ext uri="{BB962C8B-B14F-4D97-AF65-F5344CB8AC3E}">
        <p14:creationId xmlns:p14="http://schemas.microsoft.com/office/powerpoint/2010/main" val="8363860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24 611 pm … mar 23 923pm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63</a:t>
            </a:fld>
            <a:endParaRPr lang="en-US"/>
          </a:p>
        </p:txBody>
      </p:sp>
    </p:spTree>
    <p:extLst>
      <p:ext uri="{BB962C8B-B14F-4D97-AF65-F5344CB8AC3E}">
        <p14:creationId xmlns:p14="http://schemas.microsoft.com/office/powerpoint/2010/main" val="6504695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25  614 pm … mar 23 930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64</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25  617 pm … mar 23 937pm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65</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64  620 pm … mar 23 939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66</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27  621 pm … mar 23 942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67</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27  623 pm … mar 23 947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68</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27  624 pm … mar 23  950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69</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28 632 pm … mar 23 955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70</a:t>
            </a:fld>
            <a:endParaRPr lang="en-US"/>
          </a:p>
        </p:txBody>
      </p:sp>
    </p:spTree>
    <p:extLst>
      <p:ext uri="{BB962C8B-B14F-4D97-AF65-F5344CB8AC3E}">
        <p14:creationId xmlns:p14="http://schemas.microsoft.com/office/powerpoint/2010/main" val="65046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23 1018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a:t>
            </a:fld>
            <a:endParaRPr lang="en-US"/>
          </a:p>
        </p:txBody>
      </p:sp>
    </p:spTree>
    <p:extLst>
      <p:ext uri="{BB962C8B-B14F-4D97-AF65-F5344CB8AC3E}">
        <p14:creationId xmlns:p14="http://schemas.microsoft.com/office/powerpoint/2010/main" val="10327651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28 632 pm … mar 23 958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71</a:t>
            </a:fld>
            <a:endParaRPr lang="en-US"/>
          </a:p>
        </p:txBody>
      </p:sp>
    </p:spTree>
    <p:extLst>
      <p:ext uri="{BB962C8B-B14F-4D97-AF65-F5344CB8AC3E}">
        <p14:creationId xmlns:p14="http://schemas.microsoft.com/office/powerpoint/2010/main" val="6504695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637 pm … mar 23 1000pm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72</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638 pm … mar 23 1004pm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73</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641 pm … mar 23  1012pm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74</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29  653 pm  …mar 23 1014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75</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29  653 pm … mar 23 1027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76</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30  654 pm … mar 23 1033pm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77</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30</a:t>
            </a:r>
            <a:r>
              <a:rPr lang="en-US" baseline="0" dirty="0" smtClean="0"/>
              <a:t>  659 pm … mar 23 1056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78</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31</a:t>
            </a:r>
            <a:r>
              <a:rPr lang="en-US" baseline="0" dirty="0" smtClean="0"/>
              <a:t>  659 pm … mar 23 1127pm (done for tonight)</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79</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1139 pm   begin mar</a:t>
            </a:r>
            <a:r>
              <a:rPr lang="en-US" baseline="0" dirty="0" smtClean="0"/>
              <a:t> 24 630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80</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a:t>
            </a:r>
          </a:p>
          <a:p>
            <a:r>
              <a:rPr lang="en-US" dirty="0" smtClean="0"/>
              <a:t>1032 am  mar 23</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a:t>
            </a:fld>
            <a:endParaRPr lang="en-US"/>
          </a:p>
        </p:txBody>
      </p:sp>
    </p:spTree>
    <p:extLst>
      <p:ext uri="{BB962C8B-B14F-4D97-AF65-F5344CB8AC3E}">
        <p14:creationId xmlns:p14="http://schemas.microsoft.com/office/powerpoint/2010/main" val="5548687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1139 pm   begin mar</a:t>
            </a:r>
            <a:r>
              <a:rPr lang="en-US" baseline="0" dirty="0" smtClean="0"/>
              <a:t> 24 630 am – edit 805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81</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1139 pm   begin mar</a:t>
            </a:r>
            <a:r>
              <a:rPr lang="en-US" baseline="0" dirty="0" smtClean="0"/>
              <a:t> 24 630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82</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1139 </a:t>
            </a:r>
            <a:r>
              <a:rPr lang="en-US" smtClean="0"/>
              <a:t>pm   begin mar</a:t>
            </a:r>
            <a:r>
              <a:rPr lang="en-US" baseline="0" smtClean="0"/>
              <a:t> 24 630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83</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24 new slide 840 am - 850</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84</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24 new slide 850 am – 915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85</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43  830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86</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thought mar 24 1010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87</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thought – 900 pm – done 1022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88</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1145</a:t>
            </a:r>
            <a:r>
              <a:rPr lang="en-US" baseline="0" dirty="0" smtClean="0"/>
              <a:t> am -1218pm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89</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1027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90</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23 1023 am</a:t>
            </a:r>
          </a:p>
          <a:p>
            <a:r>
              <a:rPr lang="en-US" baseline="0" dirty="0" smtClean="0"/>
              <a:t>P 2</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10</a:t>
            </a:fld>
            <a:endParaRPr lang="en-US"/>
          </a:p>
        </p:txBody>
      </p:sp>
    </p:spTree>
    <p:extLst>
      <p:ext uri="{BB962C8B-B14F-4D97-AF65-F5344CB8AC3E}">
        <p14:creationId xmlns:p14="http://schemas.microsoft.com/office/powerpoint/2010/main" val="2030109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1027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91</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1142</a:t>
            </a:r>
            <a:r>
              <a:rPr lang="en-US" baseline="0" dirty="0" smtClean="0"/>
              <a:t>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92</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1242</a:t>
            </a:r>
            <a:r>
              <a:rPr lang="en-US" baseline="0" dirty="0" smtClean="0"/>
              <a:t> </a:t>
            </a:r>
            <a:r>
              <a:rPr lang="en-US" dirty="0" smtClean="0"/>
              <a:t>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93</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1142</a:t>
            </a:r>
            <a:r>
              <a:rPr lang="en-US" baseline="0" dirty="0" smtClean="0"/>
              <a:t>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94</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thought – 900 pm – done 1022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95</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thought – 900 pm – done 1022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96</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1242</a:t>
            </a:r>
            <a:r>
              <a:rPr lang="en-US" baseline="0" dirty="0" smtClean="0"/>
              <a:t> </a:t>
            </a:r>
            <a:r>
              <a:rPr lang="en-US" dirty="0" smtClean="0"/>
              <a:t>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97</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a:t>
            </a:r>
            <a:r>
              <a:rPr lang="en-US" baseline="0" dirty="0" smtClean="0"/>
              <a:t> 24  1245pm </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98</a:t>
            </a:fld>
            <a:endParaRPr lang="en-US"/>
          </a:p>
        </p:txBody>
      </p:sp>
    </p:spTree>
    <p:extLst>
      <p:ext uri="{BB962C8B-B14F-4D97-AF65-F5344CB8AC3E}">
        <p14:creationId xmlns:p14="http://schemas.microsoft.com/office/powerpoint/2010/main" val="29824417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Mar 24 115 pm – Charlene’s end conclusions, that I did not do a slide for.  Extra ending notes: </a:t>
            </a:r>
          </a:p>
          <a:p>
            <a:pPr marL="45720" indent="0">
              <a:buNone/>
            </a:pPr>
            <a:r>
              <a:rPr lang="en-US" dirty="0" smtClean="0"/>
              <a:t>(Nov 24/15)  For me, the study is very clear there were 2 types of bread at the Last Supper.    </a:t>
            </a:r>
          </a:p>
          <a:p>
            <a:pPr marL="45720" indent="0">
              <a:buNone/>
            </a:pPr>
            <a:r>
              <a:rPr lang="en-US" dirty="0" smtClean="0"/>
              <a:t>I don’t see Yahusha as taking on the leaven of our sins until He made that decision.  (Seems to me this would have happened at noon when the day went dark – the load of sins upon Him darkened those daylight hours, and this darkness separated Him for His father, as Holiness cannot be in the presence of darkness </a:t>
            </a:r>
          </a:p>
          <a:p>
            <a:pPr marL="45720" indent="0">
              <a:buNone/>
            </a:pPr>
            <a:r>
              <a:rPr lang="en-US" dirty="0" smtClean="0"/>
              <a:t>[Dec 14/13].  Some say there are 29 references of &lt;</a:t>
            </a:r>
            <a:r>
              <a:rPr lang="en-US" dirty="0" err="1" smtClean="0"/>
              <a:t>artos</a:t>
            </a:r>
            <a:r>
              <a:rPr lang="en-US" dirty="0" smtClean="0"/>
              <a:t>&gt; to </a:t>
            </a:r>
            <a:r>
              <a:rPr lang="en-US" dirty="0" err="1" smtClean="0"/>
              <a:t>Yahusa’s</a:t>
            </a:r>
            <a:r>
              <a:rPr lang="en-US" dirty="0" smtClean="0"/>
              <a:t> life, body, flesh, </a:t>
            </a:r>
            <a:r>
              <a:rPr lang="en-US" dirty="0" err="1" smtClean="0"/>
              <a:t>etc</a:t>
            </a:r>
            <a:r>
              <a:rPr lang="en-US" dirty="0" smtClean="0"/>
              <a:t>, so we are to eat leavened bread at the Lord’s Supper.  They say that 29 verses have a weightier testimony than the 3 witnesses I have shown.  I do NOT agree with either of these statements.  The Luke account is definitely a RED FLAG for us to sit up and take notice.  Also: our sins did not make Him sinful, or a sinner.  So, no matter how many sins He carries, His body and blood are still pure and perfect … which is where I see the connection to the unleavened bread.  We are to partake of this “unleavened” bread as taking on His unleavened flesh so we can be totally unleavened.  We do not take on “his” “assumed” leavened flesh, ever, because there is no such thing.  </a:t>
            </a:r>
          </a:p>
          <a:p>
            <a:pPr marL="45720" indent="0">
              <a:buNone/>
            </a:pPr>
            <a:r>
              <a:rPr lang="en-US" dirty="0" smtClean="0"/>
              <a:t>The leavened bread was only connected to the leavened sinful Judas.  Just as leaven is to be removed from our lives in the Feast of ULB, so the leaven had to be removed from the group of disciples.</a:t>
            </a:r>
          </a:p>
          <a:p>
            <a:pPr marL="45720" indent="0">
              <a:buNone/>
            </a:pPr>
            <a:r>
              <a:rPr lang="en-US" dirty="0" smtClean="0"/>
              <a:t>I definitely saw where John is the one that settles the arguments of the synoptic gospels.  Since doing the Dawn studies, we have seen this characteristic in John’s book over and over again.  We may as well learn to expect it! </a:t>
            </a:r>
          </a:p>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99</a:t>
            </a:fld>
            <a:endParaRPr lang="en-US"/>
          </a:p>
        </p:txBody>
      </p:sp>
    </p:spTree>
    <p:extLst>
      <p:ext uri="{BB962C8B-B14F-4D97-AF65-F5344CB8AC3E}">
        <p14:creationId xmlns:p14="http://schemas.microsoft.com/office/powerpoint/2010/main" val="97227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1">
                    <a:lumMod val="65000"/>
                    <a:lumOff val="3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34A215D-C2B8-4B2A-894B-9ED025E9EAF6}" type="datetime1">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9372600" y="6172200"/>
            <a:ext cx="2514600" cy="365125"/>
          </a:xfrm>
        </p:spPr>
        <p:txBody>
          <a:bodyPr/>
          <a:lstStyle/>
          <a:p>
            <a:fld id="{F7835422-B24F-4139-9453-4E7D0B4601A0}" type="datetime1">
              <a:rPr lang="en-US" smtClean="0"/>
              <a:t>2/8/2020</a:t>
            </a:fld>
            <a:endParaRPr lang="en-US"/>
          </a:p>
        </p:txBody>
      </p:sp>
      <p:sp>
        <p:nvSpPr>
          <p:cNvPr id="4" name="Footer Placeholder 3"/>
          <p:cNvSpPr>
            <a:spLocks noGrp="1"/>
          </p:cNvSpPr>
          <p:nvPr>
            <p:ph type="ftr" sz="quarter" idx="11"/>
          </p:nvPr>
        </p:nvSpPr>
        <p:spPr>
          <a:xfrm>
            <a:off x="9296400" y="5486400"/>
            <a:ext cx="3352801" cy="365125"/>
          </a:xfrm>
        </p:spPr>
        <p:txBody>
          <a:bodyPr/>
          <a:lstStyle/>
          <a:p>
            <a:endParaRPr lang="en-US" dirty="0"/>
          </a:p>
        </p:txBody>
      </p:sp>
      <p:sp>
        <p:nvSpPr>
          <p:cNvPr id="5" name="Slide Number Placeholder 4"/>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566024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9372600" y="6172200"/>
            <a:ext cx="2514600" cy="365125"/>
          </a:xfrm>
        </p:spPr>
        <p:txBody>
          <a:bodyPr/>
          <a:lstStyle/>
          <a:p>
            <a:fld id="{24DE1CEE-DA38-4234-A6C9-5F1658EEB98F}" type="datetime1">
              <a:rPr lang="en-US" smtClean="0"/>
              <a:t>2/8/2020</a:t>
            </a:fld>
            <a:endParaRPr lang="en-US"/>
          </a:p>
        </p:txBody>
      </p:sp>
      <p:sp>
        <p:nvSpPr>
          <p:cNvPr id="4" name="Footer Placeholder 3"/>
          <p:cNvSpPr>
            <a:spLocks noGrp="1"/>
          </p:cNvSpPr>
          <p:nvPr>
            <p:ph type="ftr" sz="quarter" idx="11"/>
          </p:nvPr>
        </p:nvSpPr>
        <p:spPr>
          <a:xfrm>
            <a:off x="9448800" y="5562600"/>
            <a:ext cx="3352801" cy="365125"/>
          </a:xfrm>
        </p:spPr>
        <p:txBody>
          <a:bodyPr/>
          <a:lstStyle/>
          <a:p>
            <a:endParaRPr lang="en-US" dirty="0"/>
          </a:p>
        </p:txBody>
      </p:sp>
      <p:sp>
        <p:nvSpPr>
          <p:cNvPr id="5" name="Slide Number Placeholder 4"/>
          <p:cNvSpPr>
            <a:spLocks noGrp="1"/>
          </p:cNvSpPr>
          <p:nvPr>
            <p:ph type="sldNum" sz="quarter" idx="12"/>
          </p:nvPr>
        </p:nvSpPr>
        <p:spPr>
          <a:xfrm>
            <a:off x="7162800" y="63246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2852630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3247F-EE61-41F2-AA0A-3A589C802A99}" type="datetime1">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A430F-A2E4-4466-B043-A0752DC8C890}" type="datetime1">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897F22-44B8-4729-A3A3-356CC93C28C2}" type="datetime1">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a:buNone/>
              <a:defRPr sz="4400" b="1" cap="none" spc="0">
                <a:ln w="11430"/>
                <a:solidFill>
                  <a:srgbClr val="00B0F0"/>
                </a:solidFill>
                <a:effectLst>
                  <a:outerShdw blurRad="50800" dist="39000" dir="5460000" algn="tl">
                    <a:srgbClr val="000000">
                      <a:alpha val="38000"/>
                    </a:srgbClr>
                  </a:outerShdw>
                </a:effectLst>
                <a:latin typeface="Arial Rounded MT Bold" pitchFamily="34" charset="0"/>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457200" y="1524000"/>
            <a:ext cx="8229600" cy="4495800"/>
          </a:xfrm>
        </p:spPr>
        <p:txBody>
          <a:bodyPr/>
          <a:lstStyle>
            <a:lvl1pPr>
              <a:buClr>
                <a:schemeClr val="accent1">
                  <a:lumMod val="75000"/>
                </a:schemeClr>
              </a:buClr>
              <a:buSzPct val="110000"/>
              <a:defRPr>
                <a:solidFill>
                  <a:schemeClr val="tx1">
                    <a:lumMod val="65000"/>
                    <a:lumOff val="35000"/>
                  </a:schemeClr>
                </a:solidFill>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8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l">
              <a:buNone/>
              <a:defRPr sz="2000">
                <a:solidFill>
                  <a:schemeClr val="tx1">
                    <a:lumMod val="65000"/>
                    <a:lumOff val="3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1F32AE6-BF83-44A0-B05D-95D0AB39E286}" type="datetime1">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F7D26C-CE0D-41FB-BD1D-04CDD5E211A5}" type="datetime1">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lstStyle>
            <a:lvl1pPr marL="0" indent="0" algn="ctr">
              <a:buFontTx/>
              <a:buNone/>
              <a:defRPr sz="4400">
                <a:latin typeface="Arial Rounded MT Bold" pitchFamily="34" charset="0"/>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384046" y="1524000"/>
            <a:ext cx="3883153" cy="4267200"/>
          </a:xfrm>
        </p:spPr>
        <p:txBody>
          <a:bodyPr/>
          <a:lstStyle>
            <a:lvl1pPr>
              <a:defRPr>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800600" y="1600200"/>
            <a:ext cx="3956304" cy="4191000"/>
          </a:xfrm>
        </p:spPr>
        <p:txBody>
          <a:bodyPr/>
          <a:lstStyle>
            <a:lvl1pPr>
              <a:defRPr>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04C0C3-5A8D-48A5-A179-34D1D2BBB023}" type="datetime1">
              <a:rPr lang="en-US" smtClean="0"/>
              <a:t>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E6382-2566-492A-A2A1-417678E32A5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83463D-3309-456A-B32F-94FC7A386945}" type="datetime1">
              <a:rPr lang="en-US" smtClean="0"/>
              <a:t>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526EC-CC4C-4DF7-A69B-80871C6E5021}" type="datetime1">
              <a:rPr lang="en-US" smtClean="0"/>
              <a:t>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729A7-C515-4F03-88BB-ABB0F155FA71}" type="datetime1">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4343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9448800" y="6096000"/>
            <a:ext cx="2514600" cy="365125"/>
          </a:xfrm>
        </p:spPr>
        <p:txBody>
          <a:bodyPr/>
          <a:lstStyle/>
          <a:p>
            <a:fld id="{39244376-3D6F-4A55-9431-449ABB5C31E2}" type="datetime1">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atin typeface="Arial Rounded MT Bold" pitchFamily="34" charset="0"/>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43815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28600"/>
            <a:ext cx="8305800" cy="11430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578122"/>
            <a:ext cx="8305800" cy="44035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5250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42C492C-694C-4FF0-B60C-563B5B2B91C3}" type="datetime1">
              <a:rPr lang="en-US" smtClean="0"/>
              <a:t>2/8/2020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239000" y="6400800"/>
            <a:ext cx="1828800" cy="365125"/>
          </a:xfrm>
          <a:prstGeom prst="rect">
            <a:avLst/>
          </a:prstGeom>
        </p:spPr>
        <p:txBody>
          <a:bodyPr vert="horz" lIns="91440" tIns="45720" rIns="91440" bIns="45720" rtlCol="0" anchor="ctr"/>
          <a:lstStyle>
            <a:lvl1pPr algn="r">
              <a:defRPr sz="1200" b="1">
                <a:solidFill>
                  <a:schemeClr val="tx1">
                    <a:lumMod val="65000"/>
                    <a:lumOff val="35000"/>
                  </a:schemeClr>
                </a:solidFill>
              </a:defRPr>
            </a:lvl1pPr>
          </a:lstStyle>
          <a:p>
            <a:fld id="{D18E6382-2566-492A-A2A1-417678E32A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41" r:id="rId10"/>
    <p:sldLayoutId id="2147483840" r:id="rId11"/>
    <p:sldLayoutId id="2147483838" r:id="rId12"/>
    <p:sldLayoutId id="2147483839"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templeinstitute.org/baking-the-showbread.htm" TargetMode="Externa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0.jpg"/><Relationship Id="rId7"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4.pn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7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6.jpeg"/></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4.jpeg"/><Relationship Id="rId2" Type="http://schemas.openxmlformats.org/officeDocument/2006/relationships/notesSlide" Target="../notesSlides/notesSlide79.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image" Target="../media/image63.jpeg"/></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63.jpeg"/></Relationships>
</file>

<file path=ppt/slides/_rels/slide8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1.xml"/><Relationship Id="rId1" Type="http://schemas.openxmlformats.org/officeDocument/2006/relationships/slideLayout" Target="../slideLayouts/slideLayout5.xml"/><Relationship Id="rId5" Type="http://schemas.openxmlformats.org/officeDocument/2006/relationships/image" Target="../media/image64.jpeg"/><Relationship Id="rId4" Type="http://schemas.openxmlformats.org/officeDocument/2006/relationships/image" Target="../media/image19.jpeg"/></Relationships>
</file>

<file path=ppt/slides/_rels/slide8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2.xml"/><Relationship Id="rId1" Type="http://schemas.openxmlformats.org/officeDocument/2006/relationships/slideLayout" Target="../slideLayouts/slideLayout5.xml"/><Relationship Id="rId5" Type="http://schemas.openxmlformats.org/officeDocument/2006/relationships/image" Target="../media/image64.jpeg"/><Relationship Id="rId4" Type="http://schemas.openxmlformats.org/officeDocument/2006/relationships/image" Target="../media/image19.jpeg"/></Relationships>
</file>

<file path=ppt/slides/_rels/slide8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65.jpeg"/></Relationships>
</file>

<file path=ppt/slides/_rels/slide8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66.png"/></Relationships>
</file>

<file path=ppt/slides/_rels/slide8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69.png"/></Relationships>
</file>

<file path=ppt/slides/_rels/slide9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336" y="5230368"/>
            <a:ext cx="9104376" cy="1600200"/>
          </a:xfrm>
          <a:prstGeom prst="rect">
            <a:avLst/>
          </a:prstGeom>
          <a:blipFill dpi="0"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a:blipFill>
          <a:ln w="76200">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76200" y="5334000"/>
            <a:ext cx="9104376" cy="1749225"/>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8000" dirty="0" smtClean="0">
                <a:ln w="28575">
                  <a:solidFill>
                    <a:srgbClr val="DF9DB3"/>
                  </a:solidFill>
                </a:ln>
                <a:solidFill>
                  <a:schemeClr val="accent1">
                    <a:lumMod val="7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The Last Supper</a:t>
            </a:r>
            <a:endParaRPr lang="en-US" sz="8000" dirty="0">
              <a:ln w="28575">
                <a:solidFill>
                  <a:srgbClr val="DF9DB3"/>
                </a:solidFill>
              </a:ln>
              <a:solidFill>
                <a:schemeClr val="accent1">
                  <a:lumMod val="7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endParaRPr>
          </a:p>
        </p:txBody>
      </p:sp>
      <p:sp>
        <p:nvSpPr>
          <p:cNvPr id="6" name="Title 1"/>
          <p:cNvSpPr txBox="1">
            <a:spLocks/>
          </p:cNvSpPr>
          <p:nvPr/>
        </p:nvSpPr>
        <p:spPr>
          <a:xfrm>
            <a:off x="1659066" y="4419600"/>
            <a:ext cx="2303334" cy="807931"/>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4000" dirty="0" smtClean="0">
                <a:ln w="9525">
                  <a:solidFill>
                    <a:schemeClr val="tx1"/>
                  </a:solidFill>
                </a:ln>
                <a:solidFill>
                  <a:srgbClr val="8C4C64"/>
                </a:solidFill>
                <a:latin typeface="Rockwell" pitchFamily="18" charset="0"/>
              </a:rPr>
              <a:t>Part 1</a:t>
            </a:r>
            <a:endParaRPr lang="en-US" sz="4000" dirty="0">
              <a:ln w="9525">
                <a:solidFill>
                  <a:schemeClr val="tx1"/>
                </a:solidFill>
              </a:ln>
              <a:solidFill>
                <a:schemeClr val="accent1">
                  <a:lumMod val="75000"/>
                </a:schemeClr>
              </a:solidFill>
              <a:latin typeface="Rockwell" pitchFamily="18" charset="0"/>
            </a:endParaRPr>
          </a:p>
        </p:txBody>
      </p:sp>
    </p:spTree>
    <p:extLst>
      <p:ext uri="{BB962C8B-B14F-4D97-AF65-F5344CB8AC3E}">
        <p14:creationId xmlns:p14="http://schemas.microsoft.com/office/powerpoint/2010/main" val="2881558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399"/>
            <a:ext cx="8305800" cy="838201"/>
          </a:xfrm>
        </p:spPr>
        <p:txBody>
          <a:bodyPr/>
          <a:lstStyle/>
          <a:p>
            <a:r>
              <a:rPr lang="en-US" dirty="0" smtClean="0">
                <a:ln w="11430">
                  <a:solidFill>
                    <a:srgbClr val="002060"/>
                  </a:solidFill>
                </a:ln>
                <a:solidFill>
                  <a:schemeClr val="bg1">
                    <a:lumMod val="65000"/>
                  </a:schemeClr>
                </a:solidFill>
              </a:rPr>
              <a:t>What About Breaking Bread?</a:t>
            </a:r>
            <a:endParaRPr lang="en-US" dirty="0">
              <a:ln w="11430">
                <a:solidFill>
                  <a:srgbClr val="002060"/>
                </a:solidFill>
              </a:ln>
              <a:solidFill>
                <a:schemeClr val="bg1">
                  <a:lumMod val="65000"/>
                </a:schemeClr>
              </a:solidFill>
            </a:endParaRPr>
          </a:p>
        </p:txBody>
      </p:sp>
      <p:sp>
        <p:nvSpPr>
          <p:cNvPr id="3" name="Content Placeholder 2"/>
          <p:cNvSpPr>
            <a:spLocks noGrp="1"/>
          </p:cNvSpPr>
          <p:nvPr>
            <p:ph sz="quarter" idx="13"/>
          </p:nvPr>
        </p:nvSpPr>
        <p:spPr>
          <a:xfrm>
            <a:off x="457200" y="990600"/>
            <a:ext cx="8229600" cy="5257800"/>
          </a:xfrm>
        </p:spPr>
        <p:txBody>
          <a:bodyPr>
            <a:normAutofit/>
            <a:scene3d>
              <a:camera prst="orthographicFront"/>
              <a:lightRig rig="threePt" dir="t"/>
            </a:scene3d>
            <a:sp3d extrusionH="57150">
              <a:bevelT w="38100" h="38100" prst="angle"/>
            </a:sp3d>
          </a:bodyPr>
          <a:lstStyle/>
          <a:p>
            <a:pPr marL="45720" indent="0" algn="ctr">
              <a:buNone/>
            </a:pPr>
            <a:r>
              <a:rPr lang="en-US" sz="2400" b="1" dirty="0" smtClean="0">
                <a:solidFill>
                  <a:schemeClr val="accent1">
                    <a:lumMod val="50000"/>
                  </a:schemeClr>
                </a:solidFill>
              </a:rPr>
              <a:t>Matthew, Mark and Luke all record </a:t>
            </a:r>
            <a:br>
              <a:rPr lang="en-US" sz="2400" b="1" dirty="0" smtClean="0">
                <a:solidFill>
                  <a:schemeClr val="accent1">
                    <a:lumMod val="50000"/>
                  </a:schemeClr>
                </a:solidFill>
              </a:rPr>
            </a:br>
            <a:r>
              <a:rPr lang="en-US" sz="2400" b="1" dirty="0" smtClean="0">
                <a:solidFill>
                  <a:srgbClr val="0070C0"/>
                </a:solidFill>
              </a:rPr>
              <a:t>Yahusha</a:t>
            </a:r>
            <a:r>
              <a:rPr lang="en-US" sz="2400" b="1" dirty="0" smtClean="0">
                <a:solidFill>
                  <a:schemeClr val="accent1">
                    <a:lumMod val="50000"/>
                  </a:schemeClr>
                </a:solidFill>
              </a:rPr>
              <a:t> “broke bread.”</a:t>
            </a:r>
          </a:p>
          <a:p>
            <a:pPr marL="45720" indent="0">
              <a:buNone/>
            </a:pPr>
            <a:r>
              <a:rPr lang="en-US" b="1" dirty="0" smtClean="0">
                <a:ln w="1905"/>
                <a:solidFill>
                  <a:srgbClr val="00B0F0"/>
                </a:solidFill>
                <a:effectLst>
                  <a:innerShdw blurRad="69850" dist="43180" dir="5400000">
                    <a:srgbClr val="000000">
                      <a:alpha val="65000"/>
                    </a:srgbClr>
                  </a:innerShdw>
                </a:effectLst>
              </a:rPr>
              <a:t>John </a:t>
            </a:r>
            <a:r>
              <a:rPr lang="en-US" b="1" dirty="0" smtClean="0">
                <a:ln w="1905"/>
                <a:solidFill>
                  <a:srgbClr val="FF0000"/>
                </a:solidFill>
                <a:effectLst>
                  <a:innerShdw blurRad="69850" dist="43180" dir="5400000">
                    <a:srgbClr val="000000">
                      <a:alpha val="65000"/>
                    </a:srgbClr>
                  </a:innerShdw>
                </a:effectLst>
              </a:rPr>
              <a:t>does not </a:t>
            </a:r>
            <a:r>
              <a:rPr lang="en-US" b="1" dirty="0" smtClean="0">
                <a:ln w="1905"/>
                <a:solidFill>
                  <a:srgbClr val="00B0F0"/>
                </a:solidFill>
                <a:effectLst>
                  <a:innerShdw blurRad="69850" dist="43180" dir="5400000">
                    <a:srgbClr val="000000">
                      <a:alpha val="65000"/>
                    </a:srgbClr>
                  </a:innerShdw>
                </a:effectLst>
              </a:rPr>
              <a:t>mention this detail. </a:t>
            </a:r>
          </a:p>
          <a:p>
            <a:pPr marL="45720" indent="0">
              <a:buNone/>
            </a:pPr>
            <a:r>
              <a:rPr lang="en-US" b="1" dirty="0" smtClean="0">
                <a:solidFill>
                  <a:srgbClr val="00B0F0"/>
                </a:solidFill>
              </a:rPr>
              <a:t>He talks about </a:t>
            </a:r>
            <a:r>
              <a:rPr lang="en-US" b="1" dirty="0" smtClean="0">
                <a:ln w="1905"/>
                <a:solidFill>
                  <a:srgbClr val="00B050"/>
                </a:solidFill>
                <a:effectLst>
                  <a:innerShdw blurRad="69850" dist="43180" dir="5400000">
                    <a:srgbClr val="000000">
                      <a:alpha val="65000"/>
                    </a:srgbClr>
                  </a:innerShdw>
                </a:effectLst>
              </a:rPr>
              <a:t>“dipping sop”</a:t>
            </a:r>
            <a:r>
              <a:rPr lang="en-US" b="1" dirty="0" smtClean="0">
                <a:solidFill>
                  <a:srgbClr val="00B0F0"/>
                </a:solidFill>
              </a:rPr>
              <a:t> – a deliberate action to include only Judas who was sitting next to Him.</a:t>
            </a:r>
          </a:p>
          <a:p>
            <a:pPr marL="45720" indent="0">
              <a:buNone/>
            </a:pPr>
            <a:r>
              <a:rPr lang="en-US" b="1" dirty="0" smtClean="0">
                <a:ln w="1905"/>
                <a:solidFill>
                  <a:schemeClr val="bg2">
                    <a:lumMod val="50000"/>
                  </a:schemeClr>
                </a:solidFill>
                <a:effectLst>
                  <a:innerShdw blurRad="69850" dist="43180" dir="5400000">
                    <a:srgbClr val="000000">
                      <a:alpha val="65000"/>
                    </a:srgbClr>
                  </a:innerShdw>
                </a:effectLst>
              </a:rPr>
              <a:t>Was this a cultural courtesy?</a:t>
            </a:r>
          </a:p>
          <a:p>
            <a:pPr marL="45720" indent="0">
              <a:buNone/>
            </a:pPr>
            <a:r>
              <a:rPr lang="en-US" b="1" dirty="0"/>
              <a:t>C. </a:t>
            </a:r>
            <a:r>
              <a:rPr lang="en-US" b="1" dirty="0" err="1"/>
              <a:t>Tenney</a:t>
            </a:r>
            <a:r>
              <a:rPr lang="en-US" b="1" dirty="0"/>
              <a:t> in the </a:t>
            </a:r>
            <a:r>
              <a:rPr lang="en-US" b="1" i="1" dirty="0"/>
              <a:t>Expositor’s Bible Commentary</a:t>
            </a:r>
            <a:r>
              <a:rPr lang="en-US" i="1" dirty="0"/>
              <a:t>,</a:t>
            </a:r>
            <a:r>
              <a:rPr lang="en-US" dirty="0"/>
              <a:t> page 140: </a:t>
            </a:r>
          </a:p>
          <a:p>
            <a:pPr lvl="0"/>
            <a:r>
              <a:rPr lang="en-US" b="1" dirty="0" smtClean="0"/>
              <a:t>“For </a:t>
            </a:r>
            <a:r>
              <a:rPr lang="en-US" b="1" dirty="0"/>
              <a:t>the host </a:t>
            </a:r>
            <a:r>
              <a:rPr lang="en-US" sz="1800" dirty="0"/>
              <a:t>[such as </a:t>
            </a:r>
            <a:r>
              <a:rPr lang="en-US" sz="1800" b="1" dirty="0" smtClean="0">
                <a:solidFill>
                  <a:srgbClr val="0070C0"/>
                </a:solidFill>
              </a:rPr>
              <a:t>Yahusha</a:t>
            </a:r>
            <a:r>
              <a:rPr lang="en-US" sz="1800" dirty="0"/>
              <a:t>] </a:t>
            </a:r>
            <a:r>
              <a:rPr lang="en-US" b="1" dirty="0"/>
              <a:t>to select such a </a:t>
            </a:r>
            <a:r>
              <a:rPr lang="en-US" b="1" dirty="0" smtClean="0"/>
              <a:t>tidbit</a:t>
            </a:r>
            <a:r>
              <a:rPr lang="en-US" sz="1800" dirty="0" smtClean="0"/>
              <a:t> </a:t>
            </a:r>
            <a:r>
              <a:rPr lang="en-US" b="1" dirty="0"/>
              <a:t>from </a:t>
            </a:r>
            <a:r>
              <a:rPr lang="en-US" b="1" dirty="0" smtClean="0"/>
              <a:t/>
            </a:r>
            <a:br>
              <a:rPr lang="en-US" b="1" dirty="0" smtClean="0"/>
            </a:br>
            <a:r>
              <a:rPr lang="en-US" b="1" dirty="0" smtClean="0"/>
              <a:t>the </a:t>
            </a:r>
            <a:r>
              <a:rPr lang="en-US" b="1" dirty="0"/>
              <a:t>main dish and give it to a guest would be </a:t>
            </a:r>
            <a:r>
              <a:rPr lang="en-US" b="1" dirty="0">
                <a:solidFill>
                  <a:schemeClr val="bg2">
                    <a:lumMod val="50000"/>
                  </a:schemeClr>
                </a:solidFill>
                <a:effectLst>
                  <a:outerShdw blurRad="38100" dist="38100" dir="2700000" algn="tl">
                    <a:srgbClr val="000000">
                      <a:alpha val="43137"/>
                    </a:srgbClr>
                  </a:outerShdw>
                </a:effectLst>
              </a:rPr>
              <a:t>a mark of courtesy and </a:t>
            </a:r>
            <a:r>
              <a:rPr lang="en-US" b="1" dirty="0" smtClean="0">
                <a:solidFill>
                  <a:schemeClr val="bg2">
                    <a:lumMod val="50000"/>
                  </a:schemeClr>
                </a:solidFill>
                <a:effectLst>
                  <a:outerShdw blurRad="38100" dist="38100" dir="2700000" algn="tl">
                    <a:srgbClr val="000000">
                      <a:alpha val="43137"/>
                    </a:srgbClr>
                  </a:outerShdw>
                </a:effectLst>
              </a:rPr>
              <a:t>esteem.</a:t>
            </a:r>
            <a:r>
              <a:rPr lang="en-US" b="1" dirty="0" smtClean="0"/>
              <a:t>  </a:t>
            </a:r>
            <a:r>
              <a:rPr lang="en-US" b="1" dirty="0">
                <a:solidFill>
                  <a:srgbClr val="00B050"/>
                </a:solidFill>
                <a:effectLst>
                  <a:outerShdw blurRad="38100" dist="38100" dir="2700000" algn="tl">
                    <a:srgbClr val="000000">
                      <a:alpha val="43137"/>
                    </a:srgbClr>
                  </a:outerShdw>
                </a:effectLst>
              </a:rPr>
              <a:t>The disciples, </a:t>
            </a:r>
            <a:r>
              <a:rPr lang="en-US" b="1" dirty="0" smtClean="0">
                <a:solidFill>
                  <a:srgbClr val="00B050"/>
                </a:solidFill>
                <a:effectLst>
                  <a:outerShdw blurRad="38100" dist="38100" dir="2700000" algn="tl">
                    <a:srgbClr val="000000">
                      <a:alpha val="43137"/>
                    </a:srgbClr>
                  </a:outerShdw>
                </a:effectLst>
              </a:rPr>
              <a:t/>
            </a:r>
            <a:br>
              <a:rPr lang="en-US" b="1" dirty="0" smtClean="0">
                <a:solidFill>
                  <a:srgbClr val="00B05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seeing </a:t>
            </a:r>
            <a:r>
              <a:rPr lang="en-US" b="1" dirty="0">
                <a:solidFill>
                  <a:srgbClr val="00B050"/>
                </a:solidFill>
                <a:effectLst>
                  <a:outerShdw blurRad="38100" dist="38100" dir="2700000" algn="tl">
                    <a:srgbClr val="000000">
                      <a:alpha val="43137"/>
                    </a:srgbClr>
                  </a:outerShdw>
                </a:effectLst>
              </a:rPr>
              <a:t>this, would conclude only that </a:t>
            </a:r>
            <a:r>
              <a:rPr lang="en-US" b="1" dirty="0" smtClean="0">
                <a:solidFill>
                  <a:srgbClr val="00B050"/>
                </a:solidFill>
                <a:effectLst>
                  <a:outerShdw blurRad="38100" dist="38100" dir="2700000" algn="tl">
                    <a:srgbClr val="000000">
                      <a:alpha val="43137"/>
                    </a:srgbClr>
                  </a:outerShdw>
                </a:effectLst>
              </a:rPr>
              <a:t/>
            </a:r>
            <a:br>
              <a:rPr lang="en-US" b="1" dirty="0" smtClean="0">
                <a:solidFill>
                  <a:srgbClr val="00B05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Jesus </a:t>
            </a:r>
            <a:r>
              <a:rPr lang="en-US" sz="1600" b="1" dirty="0" smtClean="0">
                <a:solidFill>
                  <a:srgbClr val="0070C0"/>
                </a:solidFill>
                <a:effectLst>
                  <a:outerShdw blurRad="38100" dist="38100" dir="2700000" algn="tl">
                    <a:srgbClr val="000000">
                      <a:alpha val="43137"/>
                    </a:srgbClr>
                  </a:outerShdw>
                </a:effectLst>
              </a:rPr>
              <a:t>[Yahusha]</a:t>
            </a:r>
            <a:r>
              <a:rPr lang="en-US" sz="1600" b="1" dirty="0" smtClean="0">
                <a:solidFill>
                  <a:srgbClr val="00B050"/>
                </a:solidFill>
                <a:effectLst>
                  <a:outerShdw blurRad="38100" dist="38100" dir="2700000" algn="tl">
                    <a:srgbClr val="000000">
                      <a:alpha val="43137"/>
                    </a:srgbClr>
                  </a:outerShdw>
                </a:effectLst>
              </a:rPr>
              <a:t> </a:t>
            </a:r>
            <a:r>
              <a:rPr lang="en-US" b="1" dirty="0">
                <a:solidFill>
                  <a:srgbClr val="00B050"/>
                </a:solidFill>
                <a:effectLst>
                  <a:outerShdw blurRad="38100" dist="38100" dir="2700000" algn="tl">
                    <a:srgbClr val="000000">
                      <a:alpha val="43137"/>
                    </a:srgbClr>
                  </a:outerShdw>
                </a:effectLst>
              </a:rPr>
              <a:t>regarded Judas as a </a:t>
            </a:r>
            <a:r>
              <a:rPr lang="en-US" b="1" dirty="0" smtClean="0">
                <a:solidFill>
                  <a:srgbClr val="00B050"/>
                </a:solidFill>
                <a:effectLst>
                  <a:outerShdw blurRad="38100" dist="38100" dir="2700000" algn="tl">
                    <a:srgbClr val="000000">
                      <a:alpha val="43137"/>
                    </a:srgbClr>
                  </a:outerShdw>
                </a:effectLst>
              </a:rPr>
              <a:t/>
            </a:r>
            <a:br>
              <a:rPr lang="en-US" b="1" dirty="0" smtClean="0">
                <a:solidFill>
                  <a:srgbClr val="00B05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friend he </a:t>
            </a:r>
            <a:r>
              <a:rPr lang="en-US" b="1" dirty="0">
                <a:solidFill>
                  <a:srgbClr val="00B050"/>
                </a:solidFill>
                <a:effectLst>
                  <a:outerShdw blurRad="38100" dist="38100" dir="2700000" algn="tl">
                    <a:srgbClr val="000000">
                      <a:alpha val="43137"/>
                    </a:srgbClr>
                  </a:outerShdw>
                </a:effectLst>
              </a:rPr>
              <a:t>had confidence in</a:t>
            </a:r>
            <a:r>
              <a:rPr lang="en-US" b="1" dirty="0" smtClean="0">
                <a:solidFill>
                  <a:srgbClr val="00B050"/>
                </a:solidFill>
                <a:effectLst>
                  <a:outerShdw blurRad="38100" dist="38100" dir="2700000" algn="tl">
                    <a:srgbClr val="000000">
                      <a:alpha val="43137"/>
                    </a:srgbClr>
                  </a:outerShdw>
                </a:effectLst>
              </a:rPr>
              <a:t>.</a:t>
            </a:r>
            <a:r>
              <a:rPr lang="en-US" b="1" dirty="0" smtClean="0"/>
              <a:t>” </a:t>
            </a:r>
          </a:p>
          <a:p>
            <a:pPr marL="45720" lvl="0" indent="0">
              <a:buNone/>
            </a:pPr>
            <a:endParaRPr lang="en-US" b="1" dirty="0"/>
          </a:p>
          <a:p>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10</a:t>
            </a:fld>
            <a:endParaRPr lang="en-US"/>
          </a:p>
        </p:txBody>
      </p:sp>
      <p:pic>
        <p:nvPicPr>
          <p:cNvPr id="6" name="Picture 3" descr="C:\Users\Rae\Desktop\bread dip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800600"/>
            <a:ext cx="2285540" cy="1715450"/>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64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399"/>
            <a:ext cx="8305800" cy="762001"/>
          </a:xfrm>
        </p:spPr>
        <p:txBody>
          <a:bodyPr/>
          <a:lstStyle/>
          <a:p>
            <a:r>
              <a:rPr lang="en-US" dirty="0" smtClean="0">
                <a:solidFill>
                  <a:schemeClr val="bg2">
                    <a:lumMod val="25000"/>
                  </a:schemeClr>
                </a:solidFill>
              </a:rPr>
              <a:t>What About Dipping Bread?</a:t>
            </a:r>
            <a:endParaRPr lang="en-US" dirty="0">
              <a:solidFill>
                <a:schemeClr val="bg2">
                  <a:lumMod val="25000"/>
                </a:schemeClr>
              </a:solidFill>
            </a:endParaRPr>
          </a:p>
        </p:txBody>
      </p:sp>
      <p:sp>
        <p:nvSpPr>
          <p:cNvPr id="3" name="Content Placeholder 2"/>
          <p:cNvSpPr>
            <a:spLocks noGrp="1"/>
          </p:cNvSpPr>
          <p:nvPr>
            <p:ph sz="quarter" idx="13"/>
          </p:nvPr>
        </p:nvSpPr>
        <p:spPr>
          <a:xfrm>
            <a:off x="457200" y="990600"/>
            <a:ext cx="5943600" cy="5410199"/>
          </a:xfrm>
        </p:spPr>
        <p:txBody>
          <a:bodyPr>
            <a:normAutofit/>
            <a:scene3d>
              <a:camera prst="orthographicFront"/>
              <a:lightRig rig="threePt" dir="t"/>
            </a:scene3d>
            <a:sp3d extrusionH="57150">
              <a:bevelT w="38100" h="38100"/>
            </a:sp3d>
          </a:bodyPr>
          <a:lstStyle/>
          <a:p>
            <a:pPr marL="45720" indent="0">
              <a:buNone/>
            </a:pPr>
            <a:r>
              <a:rPr lang="en-US" dirty="0" smtClean="0"/>
              <a:t>The qualities </a:t>
            </a:r>
            <a:r>
              <a:rPr lang="en-US" dirty="0"/>
              <a:t>of </a:t>
            </a:r>
            <a:r>
              <a:rPr lang="en-US" b="1" dirty="0">
                <a:ln w="1905"/>
                <a:solidFill>
                  <a:srgbClr val="00B0F0"/>
                </a:solidFill>
                <a:effectLst>
                  <a:innerShdw blurRad="69850" dist="43180" dir="5400000">
                    <a:srgbClr val="000000">
                      <a:alpha val="65000"/>
                    </a:srgbClr>
                  </a:innerShdw>
                </a:effectLst>
              </a:rPr>
              <a:t>unleavened bread </a:t>
            </a:r>
            <a:r>
              <a:rPr lang="en-US" dirty="0" smtClean="0"/>
              <a:t>and </a:t>
            </a:r>
            <a:r>
              <a:rPr lang="en-US" b="1" dirty="0">
                <a:ln w="1905"/>
                <a:solidFill>
                  <a:srgbClr val="984204"/>
                </a:solidFill>
                <a:effectLst>
                  <a:innerShdw blurRad="69850" dist="43180" dir="5400000">
                    <a:srgbClr val="000000">
                      <a:alpha val="65000"/>
                    </a:srgbClr>
                  </a:innerShdw>
                </a:effectLst>
              </a:rPr>
              <a:t>leavened bread </a:t>
            </a:r>
            <a:r>
              <a:rPr lang="en-US" dirty="0" smtClean="0"/>
              <a:t>differ </a:t>
            </a:r>
            <a:r>
              <a:rPr lang="en-US" dirty="0"/>
              <a:t>when it comes to “dipping,” and further to </a:t>
            </a:r>
            <a:r>
              <a:rPr lang="en-US" dirty="0" smtClean="0"/>
              <a:t>that </a:t>
            </a:r>
            <a:r>
              <a:rPr lang="en-US" sz="1800" dirty="0" smtClean="0"/>
              <a:t>(John records) </a:t>
            </a:r>
            <a:r>
              <a:rPr lang="en-US" dirty="0" smtClean="0"/>
              <a:t>this </a:t>
            </a:r>
            <a:r>
              <a:rPr lang="en-US" dirty="0"/>
              <a:t>bread was – “dipped good until sopping wet.” </a:t>
            </a:r>
            <a:endParaRPr lang="en-US" dirty="0" smtClean="0"/>
          </a:p>
          <a:p>
            <a:pPr marL="45720" indent="0">
              <a:buNone/>
            </a:pPr>
            <a:endParaRPr lang="en-US" dirty="0" smtClean="0"/>
          </a:p>
          <a:p>
            <a:pPr marL="502920" lvl="0" indent="-457200">
              <a:buFont typeface="+mj-lt"/>
              <a:buAutoNum type="arabicParenR"/>
            </a:pPr>
            <a:r>
              <a:rPr lang="en-US" dirty="0" smtClean="0"/>
              <a:t>When </a:t>
            </a:r>
            <a:r>
              <a:rPr lang="en-US" b="1" dirty="0">
                <a:ln w="1905"/>
                <a:solidFill>
                  <a:srgbClr val="00B0F0"/>
                </a:solidFill>
                <a:effectLst>
                  <a:innerShdw blurRad="69850" dist="43180" dir="5400000">
                    <a:srgbClr val="000000">
                      <a:alpha val="65000"/>
                    </a:srgbClr>
                  </a:innerShdw>
                </a:effectLst>
              </a:rPr>
              <a:t>unleavened bread </a:t>
            </a:r>
            <a:r>
              <a:rPr lang="en-US" dirty="0" smtClean="0"/>
              <a:t>is totally immersed in </a:t>
            </a:r>
            <a:r>
              <a:rPr lang="en-US" dirty="0"/>
              <a:t>wine, oil or a sauce </a:t>
            </a:r>
            <a:r>
              <a:rPr lang="en-US" dirty="0" smtClean="0"/>
              <a:t>it </a:t>
            </a:r>
            <a:br>
              <a:rPr lang="en-US" dirty="0" smtClean="0"/>
            </a:br>
            <a:r>
              <a:rPr lang="en-US" dirty="0" smtClean="0"/>
              <a:t>does </a:t>
            </a:r>
            <a:r>
              <a:rPr lang="en-US" dirty="0"/>
              <a:t>not soak up, or absorb, too much </a:t>
            </a:r>
            <a:r>
              <a:rPr lang="en-US" dirty="0" smtClean="0"/>
              <a:t/>
            </a:r>
            <a:br>
              <a:rPr lang="en-US" dirty="0" smtClean="0"/>
            </a:br>
            <a:r>
              <a:rPr lang="en-US" dirty="0" smtClean="0"/>
              <a:t>of </a:t>
            </a:r>
            <a:r>
              <a:rPr lang="en-US" dirty="0"/>
              <a:t>the “dip</a:t>
            </a:r>
            <a:r>
              <a:rPr lang="en-US" dirty="0" smtClean="0"/>
              <a:t>.”</a:t>
            </a:r>
            <a:br>
              <a:rPr lang="en-US" dirty="0" smtClean="0"/>
            </a:br>
            <a:r>
              <a:rPr lang="en-US" dirty="0" smtClean="0"/>
              <a:t> </a:t>
            </a:r>
            <a:endParaRPr lang="en-US" dirty="0"/>
          </a:p>
          <a:p>
            <a:pPr marL="502920" lvl="0" indent="-457200">
              <a:buFont typeface="+mj-lt"/>
              <a:buAutoNum type="arabicParenR"/>
            </a:pPr>
            <a:r>
              <a:rPr lang="en-US" dirty="0" smtClean="0"/>
              <a:t>When </a:t>
            </a:r>
            <a:r>
              <a:rPr lang="en-US" b="1" dirty="0">
                <a:ln w="1905"/>
                <a:solidFill>
                  <a:srgbClr val="984204"/>
                </a:solidFill>
                <a:effectLst>
                  <a:innerShdw blurRad="69850" dist="43180" dir="5400000">
                    <a:srgbClr val="000000">
                      <a:alpha val="65000"/>
                    </a:srgbClr>
                  </a:innerShdw>
                </a:effectLst>
              </a:rPr>
              <a:t>leavened bread </a:t>
            </a:r>
            <a:r>
              <a:rPr lang="en-US" dirty="0" smtClean="0"/>
              <a:t>is totally immersed in wine</a:t>
            </a:r>
            <a:r>
              <a:rPr lang="en-US" dirty="0"/>
              <a:t>, oil, or </a:t>
            </a:r>
            <a:r>
              <a:rPr lang="en-US" dirty="0" smtClean="0"/>
              <a:t>a gravy </a:t>
            </a:r>
            <a:r>
              <a:rPr lang="en-US" dirty="0"/>
              <a:t>sauce, it absorbs the dip very quickly and gets “sopping wet” </a:t>
            </a:r>
            <a:r>
              <a:rPr lang="en-US" dirty="0" smtClean="0"/>
              <a:t>as </a:t>
            </a:r>
            <a:r>
              <a:rPr lang="en-US" dirty="0"/>
              <a:t>we would </a:t>
            </a:r>
            <a:r>
              <a:rPr lang="en-US" dirty="0" smtClean="0"/>
              <a:t>say.</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11</a:t>
            </a:fld>
            <a:endParaRPr lang="en-US"/>
          </a:p>
        </p:txBody>
      </p:sp>
      <p:pic>
        <p:nvPicPr>
          <p:cNvPr id="6" name="Picture 2" descr="C:\Users\Rae\Desktop\bread brea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599" y="2712470"/>
            <a:ext cx="2062997" cy="1707130"/>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7" name="Picture 3" descr="C:\Users\Rae\Desktop\bread dipp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457" y="4690119"/>
            <a:ext cx="2076139" cy="1558281"/>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206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8"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ysClr val="windowText" lastClr="000000"/>
                  </a:solidFill>
                </a:ln>
              </a:rPr>
              <a:t>What Do We Know For Sure About This Night?</a:t>
            </a:r>
            <a:br>
              <a:rPr lang="en-US" dirty="0" smtClean="0">
                <a:ln w="11430">
                  <a:solidFill>
                    <a:sysClr val="windowText" lastClr="000000"/>
                  </a:solidFill>
                </a:ln>
              </a:rPr>
            </a:br>
            <a:endParaRPr lang="en-US" dirty="0">
              <a:ln w="11430">
                <a:solidFill>
                  <a:sysClr val="windowText" lastClr="000000"/>
                </a:solidFill>
              </a:ln>
            </a:endParaRPr>
          </a:p>
        </p:txBody>
      </p:sp>
      <p:sp>
        <p:nvSpPr>
          <p:cNvPr id="3" name="Content Placeholder 2"/>
          <p:cNvSpPr>
            <a:spLocks noGrp="1"/>
          </p:cNvSpPr>
          <p:nvPr>
            <p:ph sz="quarter" idx="13"/>
          </p:nvPr>
        </p:nvSpPr>
        <p:spPr>
          <a:xfrm>
            <a:off x="304800" y="1832150"/>
            <a:ext cx="8382000" cy="4495800"/>
          </a:xfrm>
        </p:spPr>
        <p:txBody>
          <a:bodyPr>
            <a:normAutofit/>
            <a:scene3d>
              <a:camera prst="orthographicFront"/>
              <a:lightRig rig="threePt" dir="t"/>
            </a:scene3d>
            <a:sp3d extrusionH="57150">
              <a:bevelT w="38100" h="38100"/>
            </a:sp3d>
          </a:bodyPr>
          <a:lstStyle/>
          <a:p>
            <a:pPr marL="45720" indent="0">
              <a:buNone/>
            </a:pPr>
            <a:r>
              <a:rPr lang="en-US" dirty="0" smtClean="0"/>
              <a:t>Matthew, Mark and Luke have clarity on 2 facts: </a:t>
            </a:r>
          </a:p>
          <a:p>
            <a:pPr marL="502920" indent="-457200">
              <a:buAutoNum type="arabicParenR"/>
            </a:pPr>
            <a:r>
              <a:rPr lang="en-US" b="1" dirty="0" smtClean="0">
                <a:solidFill>
                  <a:srgbClr val="0070C0"/>
                </a:solidFill>
              </a:rPr>
              <a:t>Yahusha</a:t>
            </a:r>
            <a:r>
              <a:rPr lang="en-US" dirty="0" smtClean="0"/>
              <a:t> “broke bread” at the table of the</a:t>
            </a:r>
            <a:br>
              <a:rPr lang="en-US" dirty="0" smtClean="0"/>
            </a:br>
            <a:r>
              <a:rPr lang="en-US" dirty="0" smtClean="0"/>
              <a:t>Last Supper.</a:t>
            </a:r>
          </a:p>
          <a:p>
            <a:pPr marL="502920" indent="-457200">
              <a:buAutoNum type="arabicParenR"/>
            </a:pPr>
            <a:r>
              <a:rPr lang="en-US" dirty="0" smtClean="0"/>
              <a:t>There was a betrayer amidst the group.</a:t>
            </a:r>
          </a:p>
          <a:p>
            <a:pPr lvl="1">
              <a:buClr>
                <a:srgbClr val="0070C0"/>
              </a:buClr>
              <a:buSzPct val="110000"/>
              <a:buFont typeface="Wingdings" pitchFamily="2" charset="2"/>
              <a:buChar char="Ø"/>
            </a:pPr>
            <a:r>
              <a:rPr lang="en-US" dirty="0"/>
              <a:t> </a:t>
            </a:r>
            <a:r>
              <a:rPr lang="en-US" dirty="0" smtClean="0"/>
              <a:t> </a:t>
            </a:r>
            <a:r>
              <a:rPr lang="en-US" sz="2400" b="1" u="sng" dirty="0" smtClean="0">
                <a:ln w="1905"/>
                <a:solidFill>
                  <a:schemeClr val="bg2">
                    <a:lumMod val="25000"/>
                  </a:schemeClr>
                </a:solidFill>
                <a:effectLst>
                  <a:innerShdw blurRad="69850" dist="43180" dir="5400000">
                    <a:srgbClr val="000000">
                      <a:alpha val="65000"/>
                    </a:srgbClr>
                  </a:innerShdw>
                </a:effectLst>
              </a:rPr>
              <a:t>Question</a:t>
            </a:r>
            <a:r>
              <a:rPr lang="en-US" sz="2400" b="1" dirty="0" smtClean="0">
                <a:ln w="1905"/>
                <a:solidFill>
                  <a:schemeClr val="bg2">
                    <a:lumMod val="25000"/>
                  </a:schemeClr>
                </a:solidFill>
                <a:effectLst>
                  <a:innerShdw blurRad="69850" dist="43180" dir="5400000">
                    <a:srgbClr val="000000">
                      <a:alpha val="65000"/>
                    </a:srgbClr>
                  </a:innerShdw>
                </a:effectLst>
              </a:rPr>
              <a:t>:  </a:t>
            </a:r>
            <a:r>
              <a:rPr lang="en-US" sz="2400" b="1" dirty="0" smtClean="0">
                <a:solidFill>
                  <a:srgbClr val="00B050"/>
                </a:solidFill>
              </a:rPr>
              <a:t>How is the betrayer identified?</a:t>
            </a:r>
          </a:p>
          <a:p>
            <a:pPr marL="45720" indent="0">
              <a:buClr>
                <a:srgbClr val="0070C0"/>
              </a:buClr>
              <a:buNone/>
            </a:pPr>
            <a:r>
              <a:rPr lang="en-US" dirty="0" smtClean="0">
                <a:solidFill>
                  <a:srgbClr val="0070C0"/>
                </a:solidFill>
              </a:rPr>
              <a:t>There is more information </a:t>
            </a:r>
            <a:r>
              <a:rPr lang="en-US" dirty="0" smtClean="0"/>
              <a:t>that is of utmost </a:t>
            </a:r>
            <a:br>
              <a:rPr lang="en-US" dirty="0" smtClean="0"/>
            </a:br>
            <a:r>
              <a:rPr lang="en-US" dirty="0" smtClean="0"/>
              <a:t>importance for this study.  We will: </a:t>
            </a:r>
          </a:p>
          <a:p>
            <a:pPr marL="502920" indent="-457200">
              <a:buClr>
                <a:srgbClr val="0070C0"/>
              </a:buClr>
              <a:buFont typeface="+mj-lt"/>
              <a:buAutoNum type="alphaUcPeriod"/>
            </a:pPr>
            <a:r>
              <a:rPr lang="en-US" dirty="0"/>
              <a:t>G</a:t>
            </a:r>
            <a:r>
              <a:rPr lang="en-US" dirty="0" smtClean="0"/>
              <a:t>ather ALL of the information;</a:t>
            </a:r>
          </a:p>
          <a:p>
            <a:pPr marL="502920" indent="-457200">
              <a:buClr>
                <a:srgbClr val="0070C0"/>
              </a:buClr>
              <a:buFont typeface="+mj-lt"/>
              <a:buAutoNum type="alphaUcPeriod"/>
            </a:pPr>
            <a:r>
              <a:rPr lang="en-US" dirty="0"/>
              <a:t>A</a:t>
            </a:r>
            <a:r>
              <a:rPr lang="en-US" dirty="0" smtClean="0"/>
              <a:t>ssemble the information in the correct order;</a:t>
            </a:r>
          </a:p>
          <a:p>
            <a:pPr marL="502920" indent="-457200">
              <a:buClr>
                <a:srgbClr val="0070C0"/>
              </a:buClr>
              <a:buFont typeface="+mj-lt"/>
              <a:buAutoNum type="alphaUcPeriod"/>
            </a:pPr>
            <a:r>
              <a:rPr lang="en-US" dirty="0" smtClean="0"/>
              <a:t>Form the conclusion.</a:t>
            </a:r>
          </a:p>
        </p:txBody>
      </p:sp>
      <p:sp>
        <p:nvSpPr>
          <p:cNvPr id="5" name="Slide Number Placeholder 4"/>
          <p:cNvSpPr>
            <a:spLocks noGrp="1"/>
          </p:cNvSpPr>
          <p:nvPr>
            <p:ph type="sldNum" sz="quarter" idx="12"/>
          </p:nvPr>
        </p:nvSpPr>
        <p:spPr/>
        <p:txBody>
          <a:bodyPr/>
          <a:lstStyle/>
          <a:p>
            <a:fld id="{D18E6382-2566-492A-A2A1-417678E32A52}" type="slidenum">
              <a:rPr lang="en-US" smtClean="0"/>
              <a:t>12</a:t>
            </a:fld>
            <a:endParaRPr lang="en-US"/>
          </a:p>
        </p:txBody>
      </p:sp>
      <p:pic>
        <p:nvPicPr>
          <p:cNvPr id="5122" name="Picture 2" descr="C:\Users\Rae\Desktop\Passover bre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447800"/>
            <a:ext cx="2133599" cy="2010325"/>
          </a:xfrm>
          <a:prstGeom prst="rect">
            <a:avLst/>
          </a:prstGeom>
          <a:ln w="57150">
            <a:solidFill>
              <a:schemeClr val="bg2">
                <a:lumMod val="1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5127" name="Picture 7" descr="C:\Users\Rae\Desktop\jesus sop judas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2632" y="4038600"/>
            <a:ext cx="2131390" cy="1981200"/>
          </a:xfrm>
          <a:prstGeom prst="rect">
            <a:avLst/>
          </a:prstGeom>
          <a:ln w="57150">
            <a:solidFill>
              <a:schemeClr val="bg2">
                <a:lumMod val="1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39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solidFill>
                  <a:srgbClr val="984204"/>
                </a:solidFill>
              </a:rPr>
              <a:t>Leavened</a:t>
            </a:r>
            <a:r>
              <a:rPr lang="en-US" dirty="0" smtClean="0">
                <a:ln w="11430">
                  <a:solidFill>
                    <a:srgbClr val="002060"/>
                  </a:solidFill>
                </a:ln>
              </a:rPr>
              <a:t> </a:t>
            </a:r>
            <a:r>
              <a:rPr lang="en-US" dirty="0" smtClean="0">
                <a:ln w="11430">
                  <a:solidFill>
                    <a:srgbClr val="002060"/>
                  </a:solidFill>
                </a:ln>
                <a:solidFill>
                  <a:schemeClr val="tx1">
                    <a:lumMod val="50000"/>
                    <a:lumOff val="50000"/>
                  </a:schemeClr>
                </a:solidFill>
              </a:rPr>
              <a:t>versus</a:t>
            </a:r>
            <a:r>
              <a:rPr lang="en-US" dirty="0" smtClean="0">
                <a:ln w="11430">
                  <a:solidFill>
                    <a:srgbClr val="002060"/>
                  </a:solidFill>
                </a:ln>
              </a:rPr>
              <a:t> Unleavened</a:t>
            </a:r>
            <a:r>
              <a:rPr lang="en-US" dirty="0" smtClean="0"/>
              <a:t/>
            </a:r>
            <a:br>
              <a:rPr lang="en-US" dirty="0" smtClean="0"/>
            </a:br>
            <a:endParaRPr lang="en-US" dirty="0"/>
          </a:p>
        </p:txBody>
      </p:sp>
      <p:sp>
        <p:nvSpPr>
          <p:cNvPr id="3" name="Content Placeholder 2"/>
          <p:cNvSpPr>
            <a:spLocks noGrp="1"/>
          </p:cNvSpPr>
          <p:nvPr>
            <p:ph sz="quarter" idx="13"/>
          </p:nvPr>
        </p:nvSpPr>
        <p:spPr>
          <a:xfrm>
            <a:off x="447676" y="764262"/>
            <a:ext cx="8229600" cy="5865137"/>
          </a:xfrm>
        </p:spPr>
        <p:txBody>
          <a:bodyPr>
            <a:normAutofit/>
            <a:scene3d>
              <a:camera prst="orthographicFront"/>
              <a:lightRig rig="threePt" dir="t"/>
            </a:scene3d>
            <a:sp3d extrusionH="57150">
              <a:bevelT w="38100" h="38100"/>
            </a:sp3d>
          </a:bodyPr>
          <a:lstStyle/>
          <a:p>
            <a:pPr marL="45720" indent="0">
              <a:buNone/>
            </a:pPr>
            <a:r>
              <a:rPr lang="en-US" dirty="0"/>
              <a:t>In an attempt to determine whether the </a:t>
            </a:r>
            <a:r>
              <a:rPr lang="en-US" dirty="0" smtClean="0"/>
              <a:t/>
            </a:r>
            <a:br>
              <a:rPr lang="en-US" dirty="0" smtClean="0"/>
            </a:br>
            <a:r>
              <a:rPr lang="en-US" dirty="0" smtClean="0"/>
              <a:t>Last </a:t>
            </a:r>
            <a:r>
              <a:rPr lang="en-US" dirty="0"/>
              <a:t>Supper was a Passover </a:t>
            </a:r>
            <a:r>
              <a:rPr lang="en-US" dirty="0" smtClean="0"/>
              <a:t>meal or not, </a:t>
            </a:r>
            <a:br>
              <a:rPr lang="en-US" dirty="0" smtClean="0"/>
            </a:br>
            <a:r>
              <a:rPr lang="en-US" dirty="0" smtClean="0"/>
              <a:t>many </a:t>
            </a:r>
            <a:r>
              <a:rPr lang="en-US" dirty="0"/>
              <a:t>evangelicals today focus on </a:t>
            </a:r>
            <a:r>
              <a:rPr lang="en-US" dirty="0" smtClean="0"/>
              <a:t/>
            </a:r>
            <a:br>
              <a:rPr lang="en-US" dirty="0" smtClean="0"/>
            </a:br>
            <a:r>
              <a:rPr lang="en-US" dirty="0" smtClean="0"/>
              <a:t>the </a:t>
            </a:r>
            <a:r>
              <a:rPr lang="en-US" dirty="0"/>
              <a:t>issue of whether the bread of the </a:t>
            </a:r>
            <a:r>
              <a:rPr lang="en-US" dirty="0" smtClean="0"/>
              <a:t/>
            </a:r>
            <a:br>
              <a:rPr lang="en-US" dirty="0" smtClean="0"/>
            </a:br>
            <a:r>
              <a:rPr lang="en-US" dirty="0" smtClean="0"/>
              <a:t>Last </a:t>
            </a:r>
            <a:r>
              <a:rPr lang="en-US" dirty="0"/>
              <a:t>Supper was </a:t>
            </a:r>
            <a:r>
              <a:rPr lang="en-US" b="1" dirty="0">
                <a:ln w="1905"/>
                <a:solidFill>
                  <a:srgbClr val="984204"/>
                </a:solidFill>
                <a:effectLst>
                  <a:innerShdw blurRad="69850" dist="43180" dir="5400000">
                    <a:srgbClr val="000000">
                      <a:alpha val="65000"/>
                    </a:srgbClr>
                  </a:innerShdw>
                </a:effectLst>
              </a:rPr>
              <a:t>leavened</a:t>
            </a:r>
            <a:r>
              <a:rPr lang="en-US" dirty="0"/>
              <a:t> or </a:t>
            </a:r>
            <a:r>
              <a:rPr lang="en-US" b="1" dirty="0">
                <a:ln w="1905"/>
                <a:solidFill>
                  <a:srgbClr val="00B0F0"/>
                </a:solidFill>
                <a:effectLst>
                  <a:innerShdw blurRad="69850" dist="43180" dir="5400000">
                    <a:srgbClr val="000000">
                      <a:alpha val="65000"/>
                    </a:srgbClr>
                  </a:innerShdw>
                </a:effectLst>
              </a:rPr>
              <a:t>unleavened.  </a:t>
            </a:r>
            <a:endParaRPr lang="en-US" dirty="0">
              <a:solidFill>
                <a:srgbClr val="00B0F0"/>
              </a:solidFill>
            </a:endParaRPr>
          </a:p>
          <a:p>
            <a:pPr marL="45720" indent="0">
              <a:buNone/>
            </a:pPr>
            <a:r>
              <a:rPr lang="en-US" dirty="0" smtClean="0"/>
              <a:t>Some </a:t>
            </a:r>
            <a:r>
              <a:rPr lang="en-US" dirty="0"/>
              <a:t>say:  </a:t>
            </a:r>
          </a:p>
          <a:p>
            <a:pPr marL="502920" lvl="0" indent="-457200">
              <a:buFont typeface="+mj-lt"/>
              <a:buAutoNum type="arabicParenR"/>
            </a:pPr>
            <a:r>
              <a:rPr lang="en-US" dirty="0"/>
              <a:t>If the </a:t>
            </a:r>
            <a:r>
              <a:rPr lang="en-US" b="1" dirty="0">
                <a:ln w="1905"/>
                <a:solidFill>
                  <a:srgbClr val="00B0F0"/>
                </a:solidFill>
                <a:effectLst>
                  <a:innerShdw blurRad="69850" dist="43180" dir="5400000">
                    <a:srgbClr val="000000">
                      <a:alpha val="65000"/>
                    </a:srgbClr>
                  </a:innerShdw>
                </a:effectLst>
              </a:rPr>
              <a:t>bread was unleavened, </a:t>
            </a:r>
            <a:r>
              <a:rPr lang="en-US" dirty="0"/>
              <a:t>then the </a:t>
            </a:r>
            <a:r>
              <a:rPr lang="en-US" dirty="0" smtClean="0"/>
              <a:t/>
            </a:r>
            <a:br>
              <a:rPr lang="en-US" dirty="0" smtClean="0"/>
            </a:br>
            <a:r>
              <a:rPr lang="en-US" dirty="0" smtClean="0"/>
              <a:t>Last </a:t>
            </a:r>
            <a:r>
              <a:rPr lang="en-US" dirty="0"/>
              <a:t>Supper qualifies for the Passover meal.  </a:t>
            </a:r>
            <a:br>
              <a:rPr lang="en-US" dirty="0"/>
            </a:br>
            <a:r>
              <a:rPr lang="en-US" dirty="0" smtClean="0"/>
              <a:t/>
            </a:r>
            <a:br>
              <a:rPr lang="en-US" dirty="0" smtClean="0"/>
            </a:br>
            <a:r>
              <a:rPr lang="en-US" b="1" dirty="0" smtClean="0">
                <a:ln w="1905"/>
                <a:solidFill>
                  <a:srgbClr val="C00000"/>
                </a:solidFill>
                <a:effectLst>
                  <a:innerShdw blurRad="69850" dist="43180" dir="5400000">
                    <a:srgbClr val="000000">
                      <a:alpha val="65000"/>
                    </a:srgbClr>
                  </a:innerShdw>
                </a:effectLst>
              </a:rPr>
              <a:t>However</a:t>
            </a:r>
            <a:r>
              <a:rPr lang="en-US" b="1" dirty="0">
                <a:ln w="1905"/>
                <a:solidFill>
                  <a:srgbClr val="C00000"/>
                </a:solidFill>
                <a:effectLst>
                  <a:innerShdw blurRad="69850" dist="43180" dir="5400000">
                    <a:srgbClr val="000000">
                      <a:alpha val="65000"/>
                    </a:srgbClr>
                  </a:innerShdw>
                </a:effectLst>
              </a:rPr>
              <a:t>, the opposite is also true:  </a:t>
            </a:r>
          </a:p>
          <a:p>
            <a:pPr marL="502920" lvl="0" indent="-457200">
              <a:buFont typeface="+mj-lt"/>
              <a:buAutoNum type="arabicParenR"/>
            </a:pPr>
            <a:r>
              <a:rPr lang="en-US" dirty="0"/>
              <a:t>If the </a:t>
            </a:r>
            <a:r>
              <a:rPr lang="en-US" b="1" dirty="0">
                <a:ln w="1905"/>
                <a:solidFill>
                  <a:srgbClr val="984204"/>
                </a:solidFill>
                <a:effectLst>
                  <a:innerShdw blurRad="69850" dist="43180" dir="5400000">
                    <a:srgbClr val="000000">
                      <a:alpha val="65000"/>
                    </a:srgbClr>
                  </a:innerShdw>
                </a:effectLst>
              </a:rPr>
              <a:t>bread was leavened, </a:t>
            </a:r>
            <a:r>
              <a:rPr lang="en-US" dirty="0"/>
              <a:t>then the Last Supper </a:t>
            </a:r>
            <a:r>
              <a:rPr lang="en-US" dirty="0" smtClean="0"/>
              <a:t/>
            </a:r>
            <a:br>
              <a:rPr lang="en-US" dirty="0" smtClean="0"/>
            </a:br>
            <a:r>
              <a:rPr lang="en-US" b="1" u="sng" dirty="0" smtClean="0"/>
              <a:t>could </a:t>
            </a:r>
            <a:r>
              <a:rPr lang="en-US" b="1" u="sng" dirty="0"/>
              <a:t>not have been</a:t>
            </a:r>
            <a:r>
              <a:rPr lang="en-US" dirty="0"/>
              <a:t> the Passover meal.  </a:t>
            </a:r>
          </a:p>
          <a:p>
            <a:pPr marL="45720" indent="0">
              <a:buNone/>
            </a:pPr>
            <a:r>
              <a:rPr lang="en-US" sz="2400" b="1" dirty="0" smtClean="0">
                <a:solidFill>
                  <a:srgbClr val="C00000"/>
                </a:solidFill>
              </a:rPr>
              <a:t>Most equate the “bread” with the “meal.” </a:t>
            </a:r>
          </a:p>
          <a:p>
            <a:pPr marL="45720" indent="0">
              <a:buNone/>
            </a:pPr>
            <a:r>
              <a:rPr lang="en-US" sz="2400" b="1" dirty="0" smtClean="0">
                <a:solidFill>
                  <a:srgbClr val="0070C0"/>
                </a:solidFill>
              </a:rPr>
              <a:t>What about equating the “bread” with Yahusha?</a:t>
            </a:r>
            <a:endParaRPr lang="en-US" sz="2400" b="1" dirty="0">
              <a:solidFill>
                <a:srgbClr val="0070C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13</a:t>
            </a:fld>
            <a:endParaRPr lang="en-US"/>
          </a:p>
        </p:txBody>
      </p:sp>
      <p:pic>
        <p:nvPicPr>
          <p:cNvPr id="6146" name="Picture 2" descr="C:\Users\Rae\Desktop\do boy question.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400800" y="923925"/>
            <a:ext cx="2276476" cy="2276475"/>
          </a:xfrm>
          <a:prstGeom prst="rect">
            <a:avLst/>
          </a:prstGeom>
          <a:ln w="57150">
            <a:solidFill>
              <a:srgbClr val="00B0F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34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250"/>
                                        <p:tgtEl>
                                          <p:spTgt spid="3">
                                            <p:txEl>
                                              <p:pRg st="4" end="4"/>
                                            </p:txEl>
                                          </p:spTgt>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47799"/>
          </a:xfrm>
        </p:spPr>
        <p:txBody>
          <a:bodyPr/>
          <a:lstStyle/>
          <a:p>
            <a:r>
              <a:rPr lang="en-US" dirty="0" smtClean="0">
                <a:ln w="11430">
                  <a:solidFill>
                    <a:srgbClr val="002060"/>
                  </a:solidFill>
                </a:ln>
              </a:rPr>
              <a:t>Reviewing the Strong’s Definitions for Bread</a:t>
            </a:r>
            <a:endParaRPr lang="en-US" dirty="0">
              <a:ln w="11430">
                <a:solidFill>
                  <a:srgbClr val="002060"/>
                </a:solidFill>
              </a:ln>
            </a:endParaRPr>
          </a:p>
        </p:txBody>
      </p:sp>
      <p:sp>
        <p:nvSpPr>
          <p:cNvPr id="3" name="Content Placeholder 2"/>
          <p:cNvSpPr>
            <a:spLocks noGrp="1"/>
          </p:cNvSpPr>
          <p:nvPr>
            <p:ph sz="quarter" idx="13"/>
          </p:nvPr>
        </p:nvSpPr>
        <p:spPr>
          <a:xfrm>
            <a:off x="419100" y="1553424"/>
            <a:ext cx="8229600" cy="5257800"/>
          </a:xfrm>
        </p:spPr>
        <p:txBody>
          <a:bodyPr>
            <a:normAutofit/>
            <a:scene3d>
              <a:camera prst="orthographicFront"/>
              <a:lightRig rig="threePt" dir="t"/>
            </a:scene3d>
            <a:sp3d extrusionH="57150">
              <a:bevelT w="38100" h="38100"/>
            </a:sp3d>
          </a:bodyPr>
          <a:lstStyle/>
          <a:p>
            <a:pPr marL="45720" indent="0">
              <a:buNone/>
            </a:pPr>
            <a:r>
              <a:rPr lang="en-US" b="1" dirty="0" smtClean="0">
                <a:solidFill>
                  <a:srgbClr val="00B0F0"/>
                </a:solidFill>
              </a:rPr>
              <a:t>Bread in Hebrew:   </a:t>
            </a:r>
            <a:r>
              <a:rPr lang="en-US" b="1" dirty="0" err="1" smtClean="0">
                <a:ln w="1905"/>
                <a:solidFill>
                  <a:srgbClr val="00B0F0"/>
                </a:solidFill>
                <a:effectLst>
                  <a:innerShdw blurRad="69850" dist="43180" dir="5400000">
                    <a:srgbClr val="000000">
                      <a:alpha val="65000"/>
                    </a:srgbClr>
                  </a:innerShdw>
                </a:effectLst>
              </a:rPr>
              <a:t>lechem</a:t>
            </a:r>
            <a:endParaRPr lang="en-US" dirty="0" smtClean="0">
              <a:solidFill>
                <a:srgbClr val="00B0F0"/>
              </a:solidFill>
            </a:endParaRPr>
          </a:p>
          <a:p>
            <a:pPr marL="388620" lvl="1" indent="-342900">
              <a:buClr>
                <a:schemeClr val="accent1">
                  <a:lumMod val="75000"/>
                </a:schemeClr>
              </a:buClr>
              <a:buSzPct val="110000"/>
            </a:pPr>
            <a:r>
              <a:rPr lang="en-US" b="1" i="1" u="sng" dirty="0"/>
              <a:t>bread</a:t>
            </a:r>
            <a:r>
              <a:rPr lang="en-US" i="1" dirty="0"/>
              <a:t>  </a:t>
            </a:r>
            <a:r>
              <a:rPr lang="en-US" b="1" dirty="0"/>
              <a:t>H3899  </a:t>
            </a:r>
            <a:r>
              <a:rPr lang="en-US" b="1" u="sng" dirty="0" err="1"/>
              <a:t>lechem</a:t>
            </a:r>
            <a:r>
              <a:rPr lang="en-US" dirty="0"/>
              <a:t>; from H3898; food (for man or beast), </a:t>
            </a:r>
            <a:r>
              <a:rPr lang="en-US" b="1" u="sng" dirty="0"/>
              <a:t>es</a:t>
            </a:r>
            <a:r>
              <a:rPr lang="en-US" b="1" dirty="0"/>
              <a:t>p</a:t>
            </a:r>
            <a:r>
              <a:rPr lang="en-US" b="1" u="sng" dirty="0"/>
              <a:t>eciall</a:t>
            </a:r>
            <a:r>
              <a:rPr lang="en-US" b="1" dirty="0"/>
              <a:t>y</a:t>
            </a:r>
            <a:r>
              <a:rPr lang="en-US" b="1" u="sng" dirty="0"/>
              <a:t> bread</a:t>
            </a:r>
            <a:r>
              <a:rPr lang="en-US" dirty="0"/>
              <a:t>, or grain (for making it):  KJV - ([</a:t>
            </a:r>
            <a:r>
              <a:rPr lang="en-US" dirty="0" err="1"/>
              <a:t>shew</a:t>
            </a:r>
            <a:r>
              <a:rPr lang="en-US" dirty="0"/>
              <a:t>-]) bread, eat, food, fruit, </a:t>
            </a:r>
            <a:r>
              <a:rPr lang="en-US" b="1" u="sng" dirty="0"/>
              <a:t>loaf</a:t>
            </a:r>
            <a:r>
              <a:rPr lang="en-US" dirty="0"/>
              <a:t>, meat, victuals. See also H1036.</a:t>
            </a:r>
            <a:br>
              <a:rPr lang="en-US" dirty="0"/>
            </a:br>
            <a:endParaRPr lang="en-US" sz="1000" dirty="0"/>
          </a:p>
          <a:p>
            <a:pPr marL="45720" indent="0">
              <a:buNone/>
            </a:pPr>
            <a:r>
              <a:rPr lang="en-US" b="1" dirty="0" smtClean="0">
                <a:solidFill>
                  <a:schemeClr val="accent6">
                    <a:lumMod val="50000"/>
                  </a:schemeClr>
                </a:solidFill>
              </a:rPr>
              <a:t>Bread in </a:t>
            </a:r>
            <a:r>
              <a:rPr lang="en-US" b="1" dirty="0" smtClean="0">
                <a:solidFill>
                  <a:srgbClr val="984204"/>
                </a:solidFill>
              </a:rPr>
              <a:t>Greek</a:t>
            </a:r>
            <a:r>
              <a:rPr lang="en-US" b="1" dirty="0" smtClean="0">
                <a:solidFill>
                  <a:schemeClr val="accent6">
                    <a:lumMod val="50000"/>
                  </a:schemeClr>
                </a:solidFill>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artos</a:t>
            </a:r>
            <a:endParaRPr lang="en-US" dirty="0"/>
          </a:p>
          <a:p>
            <a:pPr lvl="1"/>
            <a:r>
              <a:rPr lang="en-US" b="1" i="1" u="sng" dirty="0" smtClean="0"/>
              <a:t>bread</a:t>
            </a:r>
            <a:r>
              <a:rPr lang="en-US" dirty="0" smtClean="0"/>
              <a:t>  </a:t>
            </a:r>
            <a:r>
              <a:rPr lang="en-US" b="1" dirty="0"/>
              <a:t>G740</a:t>
            </a:r>
            <a:r>
              <a:rPr lang="en-US" dirty="0"/>
              <a:t>  </a:t>
            </a:r>
            <a:r>
              <a:rPr lang="en-US" dirty="0" err="1"/>
              <a:t>artos</a:t>
            </a:r>
            <a:r>
              <a:rPr lang="en-US" dirty="0"/>
              <a:t>; from G142; bread (</a:t>
            </a:r>
            <a:r>
              <a:rPr lang="en-US" b="1" u="sng" dirty="0"/>
              <a:t>as raised</a:t>
            </a:r>
            <a:r>
              <a:rPr lang="en-US" dirty="0"/>
              <a:t>) </a:t>
            </a:r>
            <a:r>
              <a:rPr lang="en-US" b="1" u="sng" dirty="0"/>
              <a:t>or a loaf</a:t>
            </a:r>
            <a:r>
              <a:rPr lang="en-US" dirty="0"/>
              <a:t>:  </a:t>
            </a:r>
            <a:r>
              <a:rPr lang="en-US" dirty="0" smtClean="0"/>
              <a:t/>
            </a:r>
            <a:br>
              <a:rPr lang="en-US" dirty="0" smtClean="0"/>
            </a:br>
            <a:r>
              <a:rPr lang="en-US" dirty="0" smtClean="0"/>
              <a:t>KJV </a:t>
            </a:r>
            <a:r>
              <a:rPr lang="en-US" dirty="0"/>
              <a:t>- (</a:t>
            </a:r>
            <a:r>
              <a:rPr lang="en-US" dirty="0" err="1"/>
              <a:t>shew</a:t>
            </a:r>
            <a:r>
              <a:rPr lang="en-US" dirty="0"/>
              <a:t>-) bread, loaf</a:t>
            </a:r>
            <a:r>
              <a:rPr lang="en-US" dirty="0" smtClean="0"/>
              <a:t>.</a:t>
            </a:r>
          </a:p>
          <a:p>
            <a:pPr marL="45720" indent="0">
              <a:buNone/>
            </a:pPr>
            <a:r>
              <a:rPr lang="en-US" b="1" u="sng" dirty="0" smtClean="0"/>
              <a:t/>
            </a:r>
            <a:br>
              <a:rPr lang="en-US" b="1" u="sng" dirty="0" smtClean="0"/>
            </a:br>
            <a:r>
              <a:rPr lang="en-US" b="1" u="sng" dirty="0" smtClean="0"/>
              <a:t>Note</a:t>
            </a:r>
            <a:r>
              <a:rPr lang="en-US" dirty="0" smtClean="0"/>
              <a:t>:  Nothing in either of these definitions indicates that the “bread” is </a:t>
            </a:r>
            <a:r>
              <a:rPr lang="en-US" b="1" u="sng" dirty="0" smtClean="0"/>
              <a:t>alwa</a:t>
            </a:r>
            <a:r>
              <a:rPr lang="en-US" b="1" dirty="0" smtClean="0"/>
              <a:t>y</a:t>
            </a:r>
            <a:r>
              <a:rPr lang="en-US" b="1" u="sng" dirty="0" smtClean="0"/>
              <a:t>s</a:t>
            </a:r>
            <a:r>
              <a:rPr lang="en-US" dirty="0" smtClean="0"/>
              <a:t> unleavened.  In fact, both definitions lean towards the “leavened” type of bread.</a:t>
            </a:r>
            <a:endParaRPr lang="en-US" dirty="0"/>
          </a:p>
          <a:p>
            <a:r>
              <a:rPr lang="en-US" sz="1200" dirty="0"/>
              <a:t/>
            </a:r>
            <a:br>
              <a:rPr lang="en-US" sz="1200" dirty="0"/>
            </a:br>
            <a:r>
              <a:rPr lang="en-US" dirty="0" smtClean="0"/>
              <a:t> </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14</a:t>
            </a:fld>
            <a:endParaRPr lang="en-US"/>
          </a:p>
        </p:txBody>
      </p:sp>
      <p:sp>
        <p:nvSpPr>
          <p:cNvPr id="6" name="Title 1"/>
          <p:cNvSpPr txBox="1">
            <a:spLocks/>
          </p:cNvSpPr>
          <p:nvPr/>
        </p:nvSpPr>
        <p:spPr>
          <a:xfrm>
            <a:off x="152400" y="5867400"/>
            <a:ext cx="87630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Hebrew  (</a:t>
            </a:r>
            <a:r>
              <a:rPr lang="en-US" sz="4000" dirty="0" err="1" smtClean="0"/>
              <a:t>lechem</a:t>
            </a:r>
            <a:r>
              <a:rPr lang="en-US" sz="4000" dirty="0" smtClean="0"/>
              <a:t>)    </a:t>
            </a:r>
            <a:r>
              <a:rPr lang="en-US" sz="4000" dirty="0" smtClean="0">
                <a:solidFill>
                  <a:schemeClr val="accent3">
                    <a:lumMod val="50000"/>
                  </a:schemeClr>
                </a:solidFill>
              </a:rPr>
              <a:t>Greek (</a:t>
            </a:r>
            <a:r>
              <a:rPr lang="en-US" sz="4000" dirty="0" err="1" smtClean="0">
                <a:solidFill>
                  <a:schemeClr val="accent3">
                    <a:lumMod val="50000"/>
                  </a:schemeClr>
                </a:solidFill>
              </a:rPr>
              <a:t>artos</a:t>
            </a:r>
            <a:r>
              <a:rPr lang="en-US" sz="4000" dirty="0" smtClean="0">
                <a:solidFill>
                  <a:schemeClr val="accent3">
                    <a:lumMod val="50000"/>
                  </a:schemeClr>
                </a:solidFill>
              </a:rPr>
              <a:t>)</a:t>
            </a:r>
            <a:endParaRPr lang="en-US" sz="4000" dirty="0">
              <a:solidFill>
                <a:schemeClr val="accent3">
                  <a:lumMod val="50000"/>
                </a:schemeClr>
              </a:solidFill>
            </a:endParaRPr>
          </a:p>
        </p:txBody>
      </p:sp>
    </p:spTree>
    <p:extLst>
      <p:ext uri="{BB962C8B-B14F-4D97-AF65-F5344CB8AC3E}">
        <p14:creationId xmlns:p14="http://schemas.microsoft.com/office/powerpoint/2010/main" val="2100115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7000">
              <a:schemeClr val="tx1"/>
            </a:gs>
            <a:gs pos="20000">
              <a:schemeClr val="tx1"/>
            </a:gs>
            <a:gs pos="42000">
              <a:schemeClr val="bg1">
                <a:lumMod val="46000"/>
                <a:lumOff val="54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59216" cy="914400"/>
          </a:xfrm>
        </p:spPr>
        <p:txBody>
          <a:bodyPr/>
          <a:lstStyle/>
          <a:p>
            <a:r>
              <a:rPr lang="en-US" dirty="0">
                <a:ln w="11430">
                  <a:solidFill>
                    <a:srgbClr val="002060"/>
                  </a:solidFill>
                </a:ln>
              </a:rPr>
              <a:t>A</a:t>
            </a:r>
            <a:r>
              <a:rPr lang="en-US" dirty="0" smtClean="0">
                <a:ln w="11430">
                  <a:solidFill>
                    <a:srgbClr val="002060"/>
                  </a:solidFill>
                </a:ln>
              </a:rPr>
              <a:t> Serious Question</a:t>
            </a:r>
            <a:endParaRPr lang="en-US" dirty="0">
              <a:ln w="11430">
                <a:solidFill>
                  <a:srgbClr val="002060"/>
                </a:solidFill>
              </a:ln>
            </a:endParaRPr>
          </a:p>
        </p:txBody>
      </p:sp>
      <p:sp>
        <p:nvSpPr>
          <p:cNvPr id="3" name="Content Placeholder 2"/>
          <p:cNvSpPr>
            <a:spLocks noGrp="1"/>
          </p:cNvSpPr>
          <p:nvPr>
            <p:ph sz="quarter" idx="13"/>
          </p:nvPr>
        </p:nvSpPr>
        <p:spPr>
          <a:xfrm>
            <a:off x="419100" y="5029200"/>
            <a:ext cx="8229600" cy="1782024"/>
          </a:xfrm>
        </p:spPr>
        <p:txBody>
          <a:bodyPr>
            <a:normAutofit/>
            <a:scene3d>
              <a:camera prst="orthographicFront"/>
              <a:lightRig rig="threePt" dir="t"/>
            </a:scene3d>
            <a:sp3d extrusionH="57150">
              <a:bevelT w="38100" h="38100" prst="angle"/>
            </a:sp3d>
          </a:bodyPr>
          <a:lstStyle/>
          <a:p>
            <a:r>
              <a:rPr lang="en-US" sz="1200" dirty="0"/>
              <a:t/>
            </a:r>
            <a:br>
              <a:rPr lang="en-US" sz="1200" dirty="0"/>
            </a:br>
            <a:r>
              <a:rPr lang="en-US" dirty="0" smtClean="0"/>
              <a:t> </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15</a:t>
            </a:fld>
            <a:endParaRPr lang="en-US"/>
          </a:p>
        </p:txBody>
      </p:sp>
      <p:sp>
        <p:nvSpPr>
          <p:cNvPr id="6" name="Title 1"/>
          <p:cNvSpPr txBox="1">
            <a:spLocks/>
          </p:cNvSpPr>
          <p:nvPr/>
        </p:nvSpPr>
        <p:spPr>
          <a:xfrm>
            <a:off x="166396" y="5105399"/>
            <a:ext cx="8763000" cy="18288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accent4">
                    <a:lumMod val="75000"/>
                  </a:schemeClr>
                </a:solidFill>
              </a:rPr>
              <a:t>how can </a:t>
            </a:r>
            <a:r>
              <a:rPr lang="en-US" sz="4000" dirty="0" smtClean="0">
                <a:solidFill>
                  <a:srgbClr val="C00000"/>
                </a:solidFill>
              </a:rPr>
              <a:t>leavened bread</a:t>
            </a:r>
            <a:r>
              <a:rPr lang="en-US" sz="4000" dirty="0" smtClean="0">
                <a:solidFill>
                  <a:schemeClr val="accent4">
                    <a:lumMod val="75000"/>
                  </a:schemeClr>
                </a:solidFill>
              </a:rPr>
              <a:t/>
            </a:r>
            <a:br>
              <a:rPr lang="en-US" sz="4000" dirty="0" smtClean="0">
                <a:solidFill>
                  <a:schemeClr val="accent4">
                    <a:lumMod val="75000"/>
                  </a:schemeClr>
                </a:solidFill>
              </a:rPr>
            </a:br>
            <a:r>
              <a:rPr lang="en-US" sz="4000" dirty="0" smtClean="0">
                <a:solidFill>
                  <a:schemeClr val="accent4">
                    <a:lumMod val="75000"/>
                  </a:schemeClr>
                </a:solidFill>
              </a:rPr>
              <a:t> represent our </a:t>
            </a:r>
            <a:r>
              <a:rPr lang="en-US" sz="4000" dirty="0" smtClean="0"/>
              <a:t>sinless Yahusha?</a:t>
            </a:r>
            <a:endParaRPr lang="en-US" sz="4000" dirty="0"/>
          </a:p>
        </p:txBody>
      </p:sp>
      <p:pic>
        <p:nvPicPr>
          <p:cNvPr id="7170" name="Picture 2" descr="C:\Users\Rae\Desktop\do boy gla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12"/>
            <a:ext cx="2362200" cy="261558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ae\Desktop\leavened lum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020459"/>
            <a:ext cx="2337362" cy="171750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172" name="Picture 4" descr="C:\Users\Rae\Desktop\sin-pictu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1121" y="968086"/>
            <a:ext cx="2513004" cy="175464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Rae\Desktop\share your bread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9075" y="3377446"/>
            <a:ext cx="2752725" cy="1657350"/>
          </a:xfrm>
          <a:prstGeom prst="rect">
            <a:avLst/>
          </a:prstGeom>
          <a:noFill/>
          <a:ln w="57150">
            <a:solidFill>
              <a:schemeClr val="accent4">
                <a:lumMod val="60000"/>
                <a:lumOff val="40000"/>
              </a:schemeClr>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7174" name="Picture 6" descr="C:\Users\Rae\Desktop\jesus garden gethsema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800600" y="3362206"/>
            <a:ext cx="2563095" cy="1657349"/>
          </a:xfrm>
          <a:prstGeom prst="rect">
            <a:avLst/>
          </a:prstGeom>
          <a:noFill/>
          <a:ln w="57150">
            <a:solidFill>
              <a:schemeClr val="accent4">
                <a:lumMod val="60000"/>
                <a:lumOff val="40000"/>
              </a:schemeClr>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66396" y="2362078"/>
            <a:ext cx="8763000" cy="18288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rgbClr val="C00000"/>
                </a:solidFill>
              </a:rPr>
              <a:t>Because leaven = sin most often -</a:t>
            </a:r>
            <a:endParaRPr lang="en-US" sz="4000" dirty="0">
              <a:solidFill>
                <a:srgbClr val="C00000"/>
              </a:solidFill>
            </a:endParaRPr>
          </a:p>
        </p:txBody>
      </p:sp>
    </p:spTree>
    <p:extLst>
      <p:ext uri="{BB962C8B-B14F-4D97-AF65-F5344CB8AC3E}">
        <p14:creationId xmlns:p14="http://schemas.microsoft.com/office/powerpoint/2010/main" val="2026772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diamond(in)">
                                      <p:cBhvr>
                                        <p:cTn id="13"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62001"/>
          </a:xfrm>
        </p:spPr>
        <p:txBody>
          <a:bodyPr/>
          <a:lstStyle/>
          <a:p>
            <a:r>
              <a:rPr lang="en-US" dirty="0" smtClean="0">
                <a:ln w="11430">
                  <a:solidFill>
                    <a:srgbClr val="002060"/>
                  </a:solidFill>
                </a:ln>
              </a:rPr>
              <a:t>Things to Remember for Study</a:t>
            </a:r>
            <a:endParaRPr lang="en-US" dirty="0">
              <a:ln w="11430">
                <a:solidFill>
                  <a:srgbClr val="002060"/>
                </a:solidFill>
              </a:ln>
            </a:endParaRPr>
          </a:p>
        </p:txBody>
      </p:sp>
      <p:sp>
        <p:nvSpPr>
          <p:cNvPr id="3" name="Content Placeholder 2"/>
          <p:cNvSpPr>
            <a:spLocks noGrp="1"/>
          </p:cNvSpPr>
          <p:nvPr>
            <p:ph sz="quarter" idx="13"/>
          </p:nvPr>
        </p:nvSpPr>
        <p:spPr>
          <a:xfrm>
            <a:off x="304800" y="1143000"/>
            <a:ext cx="8534400" cy="5257800"/>
          </a:xfrm>
        </p:spPr>
        <p:txBody>
          <a:bodyPr>
            <a:normAutofit fontScale="85000" lnSpcReduction="20000"/>
            <a:scene3d>
              <a:camera prst="orthographicFront"/>
              <a:lightRig rig="threePt" dir="t"/>
            </a:scene3d>
            <a:sp3d extrusionH="57150">
              <a:bevelT w="38100" h="38100"/>
            </a:sp3d>
          </a:bodyPr>
          <a:lstStyle/>
          <a:p>
            <a:pPr marL="45720" indent="0">
              <a:buNone/>
            </a:pPr>
            <a:r>
              <a:rPr lang="en-US" sz="2600" b="1" dirty="0" smtClean="0">
                <a:solidFill>
                  <a:srgbClr val="C00000"/>
                </a:solidFill>
              </a:rPr>
              <a:t>Because the Greek and Hebrew definitions seem vague, </a:t>
            </a:r>
            <a:br>
              <a:rPr lang="en-US" sz="2600" b="1" dirty="0" smtClean="0">
                <a:solidFill>
                  <a:srgbClr val="C00000"/>
                </a:solidFill>
              </a:rPr>
            </a:br>
            <a:r>
              <a:rPr lang="en-US" sz="2600" b="1" dirty="0" smtClean="0">
                <a:solidFill>
                  <a:srgbClr val="C00000"/>
                </a:solidFill>
              </a:rPr>
              <a:t>there cannot be absolute clarity through that single option.  </a:t>
            </a:r>
            <a:br>
              <a:rPr lang="en-US" sz="2600" b="1" dirty="0" smtClean="0">
                <a:solidFill>
                  <a:srgbClr val="C00000"/>
                </a:solidFill>
              </a:rPr>
            </a:br>
            <a:r>
              <a:rPr lang="en-US" sz="2600" b="1" dirty="0" smtClean="0">
                <a:solidFill>
                  <a:srgbClr val="C00000"/>
                </a:solidFill>
              </a:rPr>
              <a:t/>
            </a:r>
            <a:br>
              <a:rPr lang="en-US" sz="2600" b="1" dirty="0" smtClean="0">
                <a:solidFill>
                  <a:srgbClr val="C00000"/>
                </a:solidFill>
              </a:rPr>
            </a:br>
            <a:r>
              <a:rPr lang="en-US" sz="2600" b="1" dirty="0" smtClean="0">
                <a:solidFill>
                  <a:srgbClr val="0070C0"/>
                </a:solidFill>
              </a:rPr>
              <a:t>A deeper study of </a:t>
            </a:r>
            <a:r>
              <a:rPr lang="en-US" sz="2600" b="1" dirty="0">
                <a:solidFill>
                  <a:srgbClr val="0070C0"/>
                </a:solidFill>
              </a:rPr>
              <a:t>Scripture is necessary to determine the </a:t>
            </a:r>
            <a:r>
              <a:rPr lang="en-US" sz="2600" b="1" dirty="0" smtClean="0">
                <a:solidFill>
                  <a:srgbClr val="0070C0"/>
                </a:solidFill>
              </a:rPr>
              <a:t>answer for our question.  </a:t>
            </a:r>
            <a:r>
              <a:rPr lang="en-US" sz="2400" dirty="0" smtClean="0">
                <a:solidFill>
                  <a:srgbClr val="0070C0"/>
                </a:solidFill>
              </a:rPr>
              <a:t/>
            </a:r>
            <a:br>
              <a:rPr lang="en-US" sz="2400" dirty="0" smtClean="0">
                <a:solidFill>
                  <a:srgbClr val="0070C0"/>
                </a:solidFill>
              </a:rPr>
            </a:br>
            <a:r>
              <a:rPr lang="en-US" sz="2400" dirty="0" smtClean="0">
                <a:solidFill>
                  <a:srgbClr val="0070C0"/>
                </a:solidFill>
              </a:rPr>
              <a:t/>
            </a:r>
            <a:br>
              <a:rPr lang="en-US" sz="2400" dirty="0" smtClean="0">
                <a:solidFill>
                  <a:srgbClr val="0070C0"/>
                </a:solidFill>
              </a:rPr>
            </a:br>
            <a:r>
              <a:rPr lang="en-US" sz="2400" dirty="0" smtClean="0"/>
              <a:t>It </a:t>
            </a:r>
            <a:r>
              <a:rPr lang="en-US" sz="2400" dirty="0"/>
              <a:t>is also necessary to: </a:t>
            </a:r>
            <a:endParaRPr lang="en-US" sz="2400" dirty="0" smtClean="0"/>
          </a:p>
          <a:p>
            <a:pPr marL="502920" indent="-457200">
              <a:buFont typeface="+mj-lt"/>
              <a:buAutoNum type="arabicPeriod"/>
            </a:pPr>
            <a:r>
              <a:rPr lang="en-US" sz="2400" b="1" dirty="0" smtClean="0"/>
              <a:t>Remember</a:t>
            </a:r>
            <a:r>
              <a:rPr lang="en-US" sz="2400" dirty="0" smtClean="0"/>
              <a:t> </a:t>
            </a:r>
            <a:r>
              <a:rPr lang="en-US" sz="2400" dirty="0"/>
              <a:t>grammatical </a:t>
            </a:r>
            <a:r>
              <a:rPr lang="en-US" sz="2400" u="sng" dirty="0"/>
              <a:t>context of passa</a:t>
            </a:r>
            <a:r>
              <a:rPr lang="en-US" sz="2400" dirty="0"/>
              <a:t>g</a:t>
            </a:r>
            <a:r>
              <a:rPr lang="en-US" sz="2400" u="sng" dirty="0"/>
              <a:t>es</a:t>
            </a:r>
            <a:r>
              <a:rPr lang="en-US" sz="2400" dirty="0"/>
              <a:t>.</a:t>
            </a:r>
          </a:p>
          <a:p>
            <a:pPr marL="502920" lvl="0" indent="-457200">
              <a:buFont typeface="+mj-lt"/>
              <a:buAutoNum type="arabicPeriod"/>
            </a:pPr>
            <a:r>
              <a:rPr lang="en-US" sz="2400" b="1" dirty="0"/>
              <a:t>Remember</a:t>
            </a:r>
            <a:r>
              <a:rPr lang="en-US" sz="2400" dirty="0"/>
              <a:t> Scriptural patterns for the terms </a:t>
            </a:r>
            <a:r>
              <a:rPr lang="en-US" sz="2400" b="1" dirty="0">
                <a:solidFill>
                  <a:srgbClr val="984204"/>
                </a:solidFill>
              </a:rPr>
              <a:t>“leavened” </a:t>
            </a:r>
            <a:r>
              <a:rPr lang="en-US" sz="2400" dirty="0" smtClean="0"/>
              <a:t/>
            </a:r>
            <a:br>
              <a:rPr lang="en-US" sz="2400" dirty="0" smtClean="0"/>
            </a:br>
            <a:r>
              <a:rPr lang="en-US" sz="2400" dirty="0" smtClean="0"/>
              <a:t>and </a:t>
            </a:r>
            <a:r>
              <a:rPr lang="en-US" sz="2400" b="1" dirty="0">
                <a:solidFill>
                  <a:srgbClr val="0070C0"/>
                </a:solidFill>
              </a:rPr>
              <a:t>“unleavened” </a:t>
            </a:r>
            <a:r>
              <a:rPr lang="en-US" sz="2400" dirty="0"/>
              <a:t>and how these terms would link to </a:t>
            </a:r>
            <a:r>
              <a:rPr lang="en-US" sz="2400" dirty="0" smtClean="0"/>
              <a:t/>
            </a:r>
            <a:br>
              <a:rPr lang="en-US" sz="2400" dirty="0" smtClean="0"/>
            </a:br>
            <a:r>
              <a:rPr lang="en-US" sz="2400" b="1" dirty="0" smtClean="0">
                <a:solidFill>
                  <a:srgbClr val="984204"/>
                </a:solidFill>
              </a:rPr>
              <a:t>“</a:t>
            </a:r>
            <a:r>
              <a:rPr lang="en-US" sz="2400" b="1" dirty="0">
                <a:solidFill>
                  <a:srgbClr val="984204"/>
                </a:solidFill>
              </a:rPr>
              <a:t>type” </a:t>
            </a:r>
            <a:r>
              <a:rPr lang="en-US" sz="2400" dirty="0"/>
              <a:t>and </a:t>
            </a:r>
            <a:r>
              <a:rPr lang="en-US" sz="2400" b="1" dirty="0">
                <a:solidFill>
                  <a:srgbClr val="0070C0"/>
                </a:solidFill>
              </a:rPr>
              <a:t>“antitype” </a:t>
            </a:r>
            <a:r>
              <a:rPr lang="en-US" sz="2400" dirty="0" smtClean="0"/>
              <a:t>patterns, such as:  </a:t>
            </a:r>
            <a:endParaRPr lang="en-US" sz="2400" dirty="0"/>
          </a:p>
          <a:p>
            <a:pPr marL="880110" lvl="1" indent="-514350">
              <a:buClr>
                <a:srgbClr val="00B050"/>
              </a:buClr>
              <a:buSzPct val="110000"/>
              <a:buFont typeface="+mj-lt"/>
              <a:buAutoNum type="romanLcPeriod"/>
            </a:pPr>
            <a:r>
              <a:rPr lang="en-US" b="1" dirty="0">
                <a:solidFill>
                  <a:srgbClr val="FF0000"/>
                </a:solidFill>
              </a:rPr>
              <a:t>“Leaven” in the Scriptures </a:t>
            </a:r>
            <a:r>
              <a:rPr lang="en-US" b="1" u="sng" dirty="0">
                <a:solidFill>
                  <a:srgbClr val="FF0000"/>
                </a:solidFill>
              </a:rPr>
              <a:t>most often</a:t>
            </a:r>
            <a:r>
              <a:rPr lang="en-US" b="1" dirty="0">
                <a:solidFill>
                  <a:srgbClr val="FF0000"/>
                </a:solidFill>
              </a:rPr>
              <a:t> </a:t>
            </a:r>
            <a:r>
              <a:rPr lang="en-US" b="1" dirty="0" smtClean="0">
                <a:solidFill>
                  <a:srgbClr val="FF0000"/>
                </a:solidFill>
              </a:rPr>
              <a:t>representing </a:t>
            </a:r>
            <a:r>
              <a:rPr lang="en-US" b="1" dirty="0">
                <a:solidFill>
                  <a:srgbClr val="FF0000"/>
                </a:solidFill>
              </a:rPr>
              <a:t>sin.  </a:t>
            </a:r>
          </a:p>
          <a:p>
            <a:pPr marL="880110" lvl="1" indent="-514350">
              <a:buClr>
                <a:srgbClr val="00B050"/>
              </a:buClr>
              <a:buSzPct val="110000"/>
              <a:buFont typeface="+mj-lt"/>
              <a:buAutoNum type="romanLcPeriod"/>
            </a:pPr>
            <a:r>
              <a:rPr lang="en-US" b="1" dirty="0">
                <a:solidFill>
                  <a:srgbClr val="0070C0"/>
                </a:solidFill>
              </a:rPr>
              <a:t>“Leaven” </a:t>
            </a:r>
            <a:r>
              <a:rPr lang="en-US" b="1" dirty="0" smtClean="0">
                <a:solidFill>
                  <a:srgbClr val="0070C0"/>
                </a:solidFill>
              </a:rPr>
              <a:t>also representing </a:t>
            </a:r>
            <a:r>
              <a:rPr lang="en-US" b="1" dirty="0">
                <a:solidFill>
                  <a:srgbClr val="0070C0"/>
                </a:solidFill>
              </a:rPr>
              <a:t>the change and growth necessary </a:t>
            </a:r>
            <a:r>
              <a:rPr lang="en-US" b="1" dirty="0" smtClean="0">
                <a:solidFill>
                  <a:srgbClr val="0070C0"/>
                </a:solidFill>
              </a:rPr>
              <a:t/>
            </a:r>
            <a:br>
              <a:rPr lang="en-US" b="1" dirty="0" smtClean="0">
                <a:solidFill>
                  <a:srgbClr val="0070C0"/>
                </a:solidFill>
              </a:rPr>
            </a:br>
            <a:r>
              <a:rPr lang="en-US" b="1" dirty="0" smtClean="0">
                <a:solidFill>
                  <a:srgbClr val="0070C0"/>
                </a:solidFill>
              </a:rPr>
              <a:t>  to </a:t>
            </a:r>
            <a:r>
              <a:rPr lang="en-US" b="1" dirty="0">
                <a:solidFill>
                  <a:srgbClr val="0070C0"/>
                </a:solidFill>
              </a:rPr>
              <a:t>be fit for the kingdom of heaven.</a:t>
            </a:r>
          </a:p>
          <a:p>
            <a:pPr marL="880110" lvl="1" indent="-514350">
              <a:buClr>
                <a:srgbClr val="00B050"/>
              </a:buClr>
              <a:buSzPct val="110000"/>
              <a:buFont typeface="+mj-lt"/>
              <a:buAutoNum type="romanLcPeriod"/>
            </a:pPr>
            <a:r>
              <a:rPr lang="en-US" b="1" dirty="0" smtClean="0">
                <a:solidFill>
                  <a:srgbClr val="00B050"/>
                </a:solidFill>
              </a:rPr>
              <a:t>“</a:t>
            </a:r>
            <a:r>
              <a:rPr lang="en-US" b="1" dirty="0" err="1" smtClean="0">
                <a:solidFill>
                  <a:srgbClr val="00B050"/>
                </a:solidFill>
              </a:rPr>
              <a:t>Unleavening</a:t>
            </a:r>
            <a:r>
              <a:rPr lang="en-US" b="1" dirty="0" smtClean="0">
                <a:solidFill>
                  <a:srgbClr val="00B050"/>
                </a:solidFill>
              </a:rPr>
              <a:t>” as representing the ridding </a:t>
            </a:r>
            <a:r>
              <a:rPr lang="en-US" b="1" dirty="0">
                <a:solidFill>
                  <a:srgbClr val="00B050"/>
                </a:solidFill>
              </a:rPr>
              <a:t>oneself of sin.</a:t>
            </a:r>
          </a:p>
          <a:p>
            <a:pPr marL="45720" indent="0">
              <a:buNone/>
            </a:pPr>
            <a:r>
              <a:rPr lang="en-US" sz="2400" dirty="0"/>
              <a:t> </a:t>
            </a:r>
          </a:p>
          <a:p>
            <a:pPr marL="45720" indent="0">
              <a:buNone/>
            </a:pPr>
            <a:r>
              <a:rPr lang="en-US" sz="2400" b="1" u="sng" dirty="0" smtClean="0"/>
              <a:t>Next</a:t>
            </a:r>
            <a:r>
              <a:rPr lang="en-US" sz="2400" b="1" dirty="0" smtClean="0"/>
              <a:t>:  An examination of 5 different sections applying the Scriptural definitions; the grammatical content/context; and the patterns.</a:t>
            </a:r>
            <a:endParaRPr lang="en-US" b="1" dirty="0"/>
          </a:p>
        </p:txBody>
      </p:sp>
      <p:sp>
        <p:nvSpPr>
          <p:cNvPr id="5" name="Slide Number Placeholder 4"/>
          <p:cNvSpPr>
            <a:spLocks noGrp="1"/>
          </p:cNvSpPr>
          <p:nvPr>
            <p:ph type="sldNum" sz="quarter" idx="12"/>
          </p:nvPr>
        </p:nvSpPr>
        <p:spPr/>
        <p:txBody>
          <a:bodyPr/>
          <a:lstStyle/>
          <a:p>
            <a:fld id="{D18E6382-2566-492A-A2A1-417678E32A52}" type="slidenum">
              <a:rPr lang="en-US" smtClean="0"/>
              <a:t>16</a:t>
            </a:fld>
            <a:endParaRPr lang="en-US"/>
          </a:p>
        </p:txBody>
      </p:sp>
    </p:spTree>
    <p:extLst>
      <p:ext uri="{BB962C8B-B14F-4D97-AF65-F5344CB8AC3E}">
        <p14:creationId xmlns:p14="http://schemas.microsoft.com/office/powerpoint/2010/main" val="163718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anim calcmode="lin" valueType="num">
                                      <p:cBhvr>
                                        <p:cTn id="3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5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780365"/>
          </a:xfrm>
        </p:spPr>
        <p:txBody>
          <a:bodyPr/>
          <a:lstStyle/>
          <a:p>
            <a:r>
              <a:rPr lang="en-US" dirty="0" smtClean="0">
                <a:ln w="11430">
                  <a:solidFill>
                    <a:srgbClr val="002060"/>
                  </a:solidFill>
                </a:ln>
              </a:rPr>
              <a:t>Introduction:  Study Topics</a:t>
            </a:r>
            <a:r>
              <a:rPr lang="en-US" dirty="0" smtClean="0"/>
              <a:t/>
            </a:r>
            <a:br>
              <a:rPr lang="en-US" dirty="0" smtClean="0"/>
            </a:br>
            <a:endParaRPr lang="en-US" dirty="0"/>
          </a:p>
        </p:txBody>
      </p:sp>
      <p:sp>
        <p:nvSpPr>
          <p:cNvPr id="3" name="Content Placeholder 2"/>
          <p:cNvSpPr>
            <a:spLocks noGrp="1"/>
          </p:cNvSpPr>
          <p:nvPr>
            <p:ph sz="quarter" idx="13"/>
          </p:nvPr>
        </p:nvSpPr>
        <p:spPr>
          <a:xfrm>
            <a:off x="609600" y="1143000"/>
            <a:ext cx="7924800" cy="5410200"/>
          </a:xfrm>
        </p:spPr>
        <p:txBody>
          <a:bodyPr>
            <a:normAutofit/>
            <a:scene3d>
              <a:camera prst="orthographicFront"/>
              <a:lightRig rig="threePt" dir="t"/>
            </a:scene3d>
            <a:sp3d extrusionH="57150">
              <a:bevelT w="38100" h="38100"/>
            </a:sp3d>
          </a:bodyPr>
          <a:lstStyle/>
          <a:p>
            <a:pPr marL="45720" indent="0">
              <a:buNone/>
            </a:pPr>
            <a:r>
              <a:rPr lang="en-US" dirty="0" smtClean="0"/>
              <a:t>This part of the study will compare the Hebrew </a:t>
            </a:r>
            <a:r>
              <a:rPr lang="en-US" b="1" u="sng" dirty="0" smtClean="0"/>
              <a:t>and</a:t>
            </a:r>
            <a:r>
              <a:rPr lang="en-US" dirty="0" smtClean="0"/>
              <a:t> Greek definitions for the English word “bread” in an attempt to determine whether the “bread” is </a:t>
            </a:r>
            <a:r>
              <a:rPr lang="en-US" b="1" dirty="0" smtClean="0">
                <a:solidFill>
                  <a:srgbClr val="984204"/>
                </a:solidFill>
              </a:rPr>
              <a:t>leavened</a:t>
            </a:r>
            <a:r>
              <a:rPr lang="en-US" dirty="0" smtClean="0"/>
              <a:t> or </a:t>
            </a:r>
            <a:r>
              <a:rPr lang="en-US" b="1" dirty="0" smtClean="0">
                <a:solidFill>
                  <a:srgbClr val="0070C0"/>
                </a:solidFill>
              </a:rPr>
              <a:t>unleavened</a:t>
            </a:r>
            <a:r>
              <a:rPr lang="en-US" dirty="0" smtClean="0"/>
              <a:t> </a:t>
            </a:r>
            <a:br>
              <a:rPr lang="en-US" dirty="0" smtClean="0"/>
            </a:br>
            <a:r>
              <a:rPr lang="en-US" dirty="0" smtClean="0"/>
              <a:t>(or both) for the following categories:</a:t>
            </a:r>
          </a:p>
          <a:p>
            <a:pPr marL="502920" lvl="0" indent="-457200">
              <a:buFont typeface="+mj-lt"/>
              <a:buAutoNum type="arabicPeriod"/>
            </a:pPr>
            <a:r>
              <a:rPr lang="en-US" dirty="0" smtClean="0"/>
              <a:t>The </a:t>
            </a:r>
            <a:r>
              <a:rPr lang="en-US" dirty="0"/>
              <a:t>M</a:t>
            </a:r>
            <a:r>
              <a:rPr lang="en-US" dirty="0" smtClean="0"/>
              <a:t>anna</a:t>
            </a:r>
            <a:endParaRPr lang="en-US" dirty="0"/>
          </a:p>
          <a:p>
            <a:pPr marL="502920" lvl="0" indent="-457200">
              <a:buFont typeface="+mj-lt"/>
              <a:buAutoNum type="arabicPeriod"/>
            </a:pPr>
            <a:r>
              <a:rPr lang="en-US" dirty="0"/>
              <a:t>The </a:t>
            </a:r>
            <a:r>
              <a:rPr lang="en-US" dirty="0" smtClean="0"/>
              <a:t>Shewbread</a:t>
            </a:r>
            <a:endParaRPr lang="en-US" dirty="0"/>
          </a:p>
          <a:p>
            <a:pPr marL="502920" lvl="0" indent="-457200">
              <a:buFont typeface="+mj-lt"/>
              <a:buAutoNum type="arabicPeriod"/>
            </a:pPr>
            <a:r>
              <a:rPr lang="en-US" dirty="0"/>
              <a:t>The </a:t>
            </a:r>
            <a:r>
              <a:rPr lang="en-US" dirty="0" smtClean="0"/>
              <a:t>Consecration </a:t>
            </a:r>
            <a:r>
              <a:rPr lang="en-US" dirty="0"/>
              <a:t>B</a:t>
            </a:r>
            <a:r>
              <a:rPr lang="en-US" dirty="0" smtClean="0"/>
              <a:t>read </a:t>
            </a:r>
            <a:r>
              <a:rPr lang="en-US" dirty="0"/>
              <a:t>for the Aaronic priesthood</a:t>
            </a:r>
          </a:p>
          <a:p>
            <a:pPr marL="502920" lvl="0" indent="-457200">
              <a:buFont typeface="+mj-lt"/>
              <a:buAutoNum type="arabicPeriod"/>
            </a:pPr>
            <a:r>
              <a:rPr lang="en-US" dirty="0"/>
              <a:t>The </a:t>
            </a:r>
            <a:r>
              <a:rPr lang="en-US" dirty="0" smtClean="0"/>
              <a:t>Loaves </a:t>
            </a:r>
            <a:r>
              <a:rPr lang="en-US" dirty="0"/>
              <a:t>of Pentecost</a:t>
            </a:r>
          </a:p>
          <a:p>
            <a:pPr marL="502920" lvl="0" indent="-457200">
              <a:buFont typeface="+mj-lt"/>
              <a:buAutoNum type="arabicPeriod"/>
            </a:pPr>
            <a:r>
              <a:rPr lang="en-US" dirty="0"/>
              <a:t>The “breaking of bread” in the account of the Emmaus walk </a:t>
            </a:r>
            <a:r>
              <a:rPr lang="en-US" dirty="0" smtClean="0"/>
              <a:t>on the Wave Sheaf </a:t>
            </a:r>
            <a:r>
              <a:rPr lang="en-US" dirty="0"/>
              <a:t>day.  </a:t>
            </a:r>
          </a:p>
          <a:p>
            <a:pPr marL="45720" indent="0">
              <a:buNone/>
            </a:pPr>
            <a:r>
              <a:rPr lang="en-US" dirty="0"/>
              <a:t>This search should provide a foundation for the type of bread used at the Last Supper. </a:t>
            </a:r>
            <a:r>
              <a:rPr lang="en-US" dirty="0" smtClean="0"/>
              <a:t> Then we’re ready to examine: </a:t>
            </a:r>
          </a:p>
          <a:p>
            <a:pPr marL="502920" indent="-457200">
              <a:buFont typeface="+mj-lt"/>
              <a:buAutoNum type="arabicPeriod" startAt="6"/>
            </a:pPr>
            <a:r>
              <a:rPr lang="en-US" b="1" dirty="0" smtClean="0">
                <a:solidFill>
                  <a:srgbClr val="8C4C64"/>
                </a:solidFill>
              </a:rPr>
              <a:t>Bread used for the Last Supper.</a:t>
            </a:r>
            <a:endParaRPr lang="en-US" b="1" dirty="0">
              <a:solidFill>
                <a:srgbClr val="8C4C64"/>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17</a:t>
            </a:fld>
            <a:endParaRPr lang="en-US"/>
          </a:p>
        </p:txBody>
      </p:sp>
    </p:spTree>
    <p:extLst>
      <p:ext uri="{BB962C8B-B14F-4D97-AF65-F5344CB8AC3E}">
        <p14:creationId xmlns:p14="http://schemas.microsoft.com/office/powerpoint/2010/main" val="1853031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125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left)">
                                      <p:cBhvr>
                                        <p:cTn id="1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9067800" cy="914401"/>
          </a:xfrm>
        </p:spPr>
        <p:txBody>
          <a:bodyPr/>
          <a:lstStyle/>
          <a:p>
            <a:r>
              <a:rPr lang="en-US" sz="4000" dirty="0" smtClean="0">
                <a:ln w="11430">
                  <a:solidFill>
                    <a:srgbClr val="002060"/>
                  </a:solidFill>
                </a:ln>
              </a:rPr>
              <a:t>1.  Manna:  Bread from Heaven</a:t>
            </a:r>
            <a:endParaRPr lang="en-US" sz="4000" dirty="0">
              <a:ln w="11430">
                <a:solidFill>
                  <a:srgbClr val="002060"/>
                </a:solidFill>
              </a:ln>
            </a:endParaRPr>
          </a:p>
        </p:txBody>
      </p:sp>
      <p:sp>
        <p:nvSpPr>
          <p:cNvPr id="3" name="Content Placeholder 2"/>
          <p:cNvSpPr>
            <a:spLocks noGrp="1"/>
          </p:cNvSpPr>
          <p:nvPr>
            <p:ph sz="quarter" idx="13"/>
          </p:nvPr>
        </p:nvSpPr>
        <p:spPr>
          <a:xfrm>
            <a:off x="457200" y="1313765"/>
            <a:ext cx="5867400" cy="5239435"/>
          </a:xfrm>
        </p:spPr>
        <p:txBody>
          <a:bodyPr>
            <a:normAutofit lnSpcReduction="10000"/>
            <a:scene3d>
              <a:camera prst="orthographicFront"/>
              <a:lightRig rig="threePt" dir="t"/>
            </a:scene3d>
            <a:sp3d extrusionH="57150">
              <a:bevelT w="38100" h="38100"/>
            </a:sp3d>
          </a:bodyPr>
          <a:lstStyle/>
          <a:p>
            <a:pPr marL="560070" indent="-514350">
              <a:buFont typeface="+mj-lt"/>
              <a:buAutoNum type="romanLcPeriod"/>
            </a:pPr>
            <a:r>
              <a:rPr lang="en-US" dirty="0"/>
              <a:t>The following information is based on </a:t>
            </a:r>
            <a:r>
              <a:rPr lang="en-US" u="sng" dirty="0"/>
              <a:t>the reasonable assum</a:t>
            </a:r>
            <a:r>
              <a:rPr lang="en-US" dirty="0"/>
              <a:t>p</a:t>
            </a:r>
            <a:r>
              <a:rPr lang="en-US" u="sng" dirty="0"/>
              <a:t>tion</a:t>
            </a:r>
            <a:r>
              <a:rPr lang="en-US" dirty="0"/>
              <a:t> that the manna given in the wilderness for 40 years was </a:t>
            </a:r>
            <a:r>
              <a:rPr lang="en-US" u="sng" dirty="0"/>
              <a:t>not leavened</a:t>
            </a:r>
            <a:r>
              <a:rPr lang="en-US" dirty="0"/>
              <a:t>.  </a:t>
            </a:r>
            <a:endParaRPr lang="en-US" dirty="0" smtClean="0"/>
          </a:p>
          <a:p>
            <a:pPr marL="560070" indent="-514350">
              <a:buFont typeface="+mj-lt"/>
              <a:buAutoNum type="romanLcPeriod"/>
            </a:pPr>
            <a:r>
              <a:rPr lang="en-US" dirty="0" smtClean="0"/>
              <a:t>This </a:t>
            </a:r>
            <a:r>
              <a:rPr lang="en-US" dirty="0"/>
              <a:t>bread represented the Messiah </a:t>
            </a:r>
            <a:r>
              <a:rPr lang="en-US" dirty="0" smtClean="0"/>
              <a:t/>
            </a:r>
            <a:br>
              <a:rPr lang="en-US" dirty="0" smtClean="0"/>
            </a:br>
            <a:r>
              <a:rPr lang="en-US" dirty="0" smtClean="0"/>
              <a:t>that was </a:t>
            </a:r>
            <a:r>
              <a:rPr lang="en-US" dirty="0"/>
              <a:t>to come.  </a:t>
            </a:r>
            <a:endParaRPr lang="en-US" dirty="0" smtClean="0"/>
          </a:p>
          <a:p>
            <a:pPr marL="560070" indent="-514350">
              <a:buFont typeface="+mj-lt"/>
              <a:buAutoNum type="romanLcPeriod"/>
            </a:pPr>
            <a:r>
              <a:rPr lang="en-US" dirty="0" smtClean="0"/>
              <a:t>His </a:t>
            </a:r>
            <a:r>
              <a:rPr lang="en-US" dirty="0"/>
              <a:t>life would not be leavened with </a:t>
            </a:r>
            <a:r>
              <a:rPr lang="en-US" dirty="0" smtClean="0"/>
              <a:t/>
            </a:r>
            <a:br>
              <a:rPr lang="en-US" dirty="0" smtClean="0"/>
            </a:br>
            <a:r>
              <a:rPr lang="en-US" dirty="0" smtClean="0"/>
              <a:t>any sin </a:t>
            </a:r>
            <a:r>
              <a:rPr lang="en-US" dirty="0"/>
              <a:t>of His own.  </a:t>
            </a:r>
            <a:endParaRPr lang="en-US" dirty="0" smtClean="0"/>
          </a:p>
          <a:p>
            <a:pPr marL="560070" indent="-514350">
              <a:buFont typeface="+mj-lt"/>
              <a:buAutoNum type="romanLcPeriod"/>
            </a:pPr>
            <a:r>
              <a:rPr lang="en-US" dirty="0" smtClean="0"/>
              <a:t>All </a:t>
            </a:r>
            <a:r>
              <a:rPr lang="en-US" dirty="0"/>
              <a:t>are to partake of His perfect life.  </a:t>
            </a:r>
            <a:endParaRPr lang="en-US" dirty="0" smtClean="0"/>
          </a:p>
          <a:p>
            <a:pPr marL="560070" indent="-514350">
              <a:buFont typeface="+mj-lt"/>
              <a:buAutoNum type="romanLcPeriod"/>
            </a:pPr>
            <a:r>
              <a:rPr lang="en-US" dirty="0" smtClean="0"/>
              <a:t>Therefore</a:t>
            </a:r>
            <a:r>
              <a:rPr lang="en-US" dirty="0"/>
              <a:t>, </a:t>
            </a:r>
            <a:r>
              <a:rPr lang="en-US" b="1" u="sng" dirty="0"/>
              <a:t>it seems reasonable to assume</a:t>
            </a:r>
            <a:r>
              <a:rPr lang="en-US" dirty="0"/>
              <a:t> the manna was completely unleavened.  </a:t>
            </a:r>
            <a:endParaRPr lang="en-US" dirty="0" smtClean="0"/>
          </a:p>
          <a:p>
            <a:pPr marL="560070" indent="-514350">
              <a:buFont typeface="+mj-lt"/>
              <a:buAutoNum type="romanLcPeriod"/>
            </a:pPr>
            <a:r>
              <a:rPr lang="en-US" dirty="0" smtClean="0"/>
              <a:t>But</a:t>
            </a:r>
            <a:r>
              <a:rPr lang="en-US" dirty="0"/>
              <a:t>, can this assumption be really that final?</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18</a:t>
            </a:fld>
            <a:endParaRPr lang="en-US"/>
          </a:p>
        </p:txBody>
      </p:sp>
      <p:pic>
        <p:nvPicPr>
          <p:cNvPr id="8194" name="Picture 2" descr="C:\Users\Rae\Desktop\manna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0" y="2209800"/>
            <a:ext cx="2299582" cy="3022600"/>
          </a:xfrm>
          <a:prstGeom prst="round2DiagRect">
            <a:avLst>
              <a:gd name="adj1" fmla="val 16667"/>
              <a:gd name="adj2" fmla="val 0"/>
            </a:avLst>
          </a:prstGeom>
          <a:ln w="88900" cap="sq">
            <a:solidFill>
              <a:srgbClr val="8C4C64"/>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32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2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371600"/>
          </a:xfrm>
        </p:spPr>
        <p:txBody>
          <a:bodyPr/>
          <a:lstStyle/>
          <a:p>
            <a:r>
              <a:rPr lang="en-US" dirty="0" smtClean="0">
                <a:ln w="11430">
                  <a:solidFill>
                    <a:srgbClr val="002060"/>
                  </a:solidFill>
                </a:ln>
              </a:rPr>
              <a:t>Manna as Bread in the </a:t>
            </a:r>
            <a:br>
              <a:rPr lang="en-US" dirty="0" smtClean="0">
                <a:ln w="11430">
                  <a:solidFill>
                    <a:srgbClr val="002060"/>
                  </a:solidFill>
                </a:ln>
              </a:rPr>
            </a:br>
            <a:r>
              <a:rPr lang="en-US" dirty="0" smtClean="0">
                <a:ln w="11430">
                  <a:solidFill>
                    <a:srgbClr val="002060"/>
                  </a:solidFill>
                </a:ln>
              </a:rPr>
              <a:t>Old Testament</a:t>
            </a:r>
            <a:r>
              <a:rPr lang="en-US" dirty="0" smtClean="0"/>
              <a:t/>
            </a:r>
            <a:br>
              <a:rPr lang="en-US" dirty="0" smtClean="0"/>
            </a:br>
            <a:endParaRPr lang="en-US" dirty="0"/>
          </a:p>
        </p:txBody>
      </p:sp>
      <p:sp>
        <p:nvSpPr>
          <p:cNvPr id="3" name="Content Placeholder 2"/>
          <p:cNvSpPr>
            <a:spLocks noGrp="1"/>
          </p:cNvSpPr>
          <p:nvPr>
            <p:ph sz="quarter" idx="13"/>
          </p:nvPr>
        </p:nvSpPr>
        <p:spPr>
          <a:xfrm>
            <a:off x="533400" y="1524000"/>
            <a:ext cx="8229600" cy="5257800"/>
          </a:xfrm>
        </p:spPr>
        <p:txBody>
          <a:bodyPr>
            <a:normAutofit fontScale="70000" lnSpcReduction="20000"/>
            <a:scene3d>
              <a:camera prst="orthographicFront"/>
              <a:lightRig rig="threePt" dir="t"/>
            </a:scene3d>
            <a:sp3d extrusionH="57150">
              <a:bevelT w="38100" h="38100"/>
            </a:sp3d>
          </a:bodyPr>
          <a:lstStyle/>
          <a:p>
            <a:pPr marL="45720" lvl="0" indent="0">
              <a:buNone/>
            </a:pPr>
            <a:r>
              <a:rPr lang="en-US" sz="2900" b="1" dirty="0" err="1" smtClean="0">
                <a:solidFill>
                  <a:srgbClr val="0070C0"/>
                </a:solidFill>
              </a:rPr>
              <a:t>Exo</a:t>
            </a:r>
            <a:r>
              <a:rPr lang="en-US" sz="2900" b="1" dirty="0" smtClean="0">
                <a:solidFill>
                  <a:srgbClr val="0070C0"/>
                </a:solidFill>
              </a:rPr>
              <a:t> 16:4  </a:t>
            </a:r>
            <a:r>
              <a:rPr lang="en-US" sz="2900" b="1" dirty="0" smtClean="0">
                <a:solidFill>
                  <a:schemeClr val="accent3">
                    <a:lumMod val="50000"/>
                  </a:schemeClr>
                </a:solidFill>
              </a:rPr>
              <a:t>Then </a:t>
            </a:r>
            <a:r>
              <a:rPr lang="en-US" sz="2900" b="1" dirty="0">
                <a:solidFill>
                  <a:schemeClr val="accent3">
                    <a:lumMod val="50000"/>
                  </a:schemeClr>
                </a:solidFill>
              </a:rPr>
              <a:t>said </a:t>
            </a:r>
            <a:r>
              <a:rPr lang="en-US" sz="2900" b="1" dirty="0" smtClean="0">
                <a:solidFill>
                  <a:srgbClr val="0070C0"/>
                </a:solidFill>
              </a:rPr>
              <a:t>Yahuah</a:t>
            </a:r>
            <a:r>
              <a:rPr lang="en-US" sz="2900" b="1" dirty="0" smtClean="0">
                <a:solidFill>
                  <a:schemeClr val="accent3">
                    <a:lumMod val="50000"/>
                  </a:schemeClr>
                </a:solidFill>
              </a:rPr>
              <a:t> </a:t>
            </a:r>
            <a:r>
              <a:rPr lang="en-US" sz="2900" b="1" dirty="0">
                <a:solidFill>
                  <a:schemeClr val="accent3">
                    <a:lumMod val="50000"/>
                  </a:schemeClr>
                </a:solidFill>
              </a:rPr>
              <a:t>unto Moses, Behold, I will rain </a:t>
            </a:r>
            <a:r>
              <a:rPr lang="en-US" sz="2900" b="1" u="sng" dirty="0">
                <a:solidFill>
                  <a:schemeClr val="accent3">
                    <a:lumMod val="50000"/>
                  </a:schemeClr>
                </a:solidFill>
              </a:rPr>
              <a:t>bread</a:t>
            </a:r>
            <a:r>
              <a:rPr lang="en-US" sz="2900" b="1" dirty="0"/>
              <a:t> </a:t>
            </a:r>
            <a:r>
              <a:rPr lang="en-US" sz="2600" dirty="0"/>
              <a:t>[</a:t>
            </a:r>
            <a:r>
              <a:rPr lang="en-US" sz="2600" dirty="0" smtClean="0"/>
              <a:t>H3899</a:t>
            </a:r>
            <a:r>
              <a:rPr lang="en-US" sz="2600" dirty="0"/>
              <a:t>: </a:t>
            </a:r>
            <a:r>
              <a:rPr lang="en-US" sz="2600" dirty="0" err="1" smtClean="0"/>
              <a:t>lechem</a:t>
            </a:r>
            <a:r>
              <a:rPr lang="en-US" sz="2600" dirty="0" smtClean="0"/>
              <a:t>]</a:t>
            </a:r>
            <a:r>
              <a:rPr lang="en-US" sz="2600" b="1" dirty="0" smtClean="0"/>
              <a:t> </a:t>
            </a:r>
            <a:r>
              <a:rPr lang="en-US" sz="2900" b="1" u="sng" dirty="0">
                <a:solidFill>
                  <a:schemeClr val="accent3">
                    <a:lumMod val="50000"/>
                  </a:schemeClr>
                </a:solidFill>
              </a:rPr>
              <a:t>from heaven</a:t>
            </a:r>
            <a:r>
              <a:rPr lang="en-US" sz="2900" b="1" dirty="0">
                <a:solidFill>
                  <a:schemeClr val="accent3">
                    <a:lumMod val="50000"/>
                  </a:schemeClr>
                </a:solidFill>
              </a:rPr>
              <a:t> for you; and the people shall go out and gather a certain rate every day, that I may prove them, whether they will walk in my law, or </a:t>
            </a:r>
            <a:r>
              <a:rPr lang="en-US" sz="2900" b="1" dirty="0" smtClean="0">
                <a:solidFill>
                  <a:schemeClr val="accent3">
                    <a:lumMod val="50000"/>
                  </a:schemeClr>
                </a:solidFill>
              </a:rPr>
              <a:t>no</a:t>
            </a:r>
            <a:r>
              <a:rPr lang="en-US" sz="2900" dirty="0">
                <a:solidFill>
                  <a:schemeClr val="accent3">
                    <a:lumMod val="50000"/>
                  </a:schemeClr>
                </a:solidFill>
              </a:rPr>
              <a:t>.</a:t>
            </a:r>
            <a:r>
              <a:rPr lang="en-US" sz="2900" dirty="0" smtClean="0">
                <a:solidFill>
                  <a:schemeClr val="accent3">
                    <a:lumMod val="50000"/>
                  </a:schemeClr>
                </a:solidFill>
              </a:rPr>
              <a:t> </a:t>
            </a:r>
            <a:endParaRPr lang="en-US" sz="2900" dirty="0">
              <a:solidFill>
                <a:schemeClr val="accent3">
                  <a:lumMod val="50000"/>
                </a:schemeClr>
              </a:solidFill>
            </a:endParaRPr>
          </a:p>
          <a:p>
            <a:pPr marL="45720" indent="0">
              <a:buNone/>
            </a:pPr>
            <a:r>
              <a:rPr lang="en-US" sz="2900" dirty="0"/>
              <a:t> </a:t>
            </a:r>
          </a:p>
          <a:p>
            <a:pPr marL="45720" lvl="0" indent="0">
              <a:buNone/>
            </a:pPr>
            <a:r>
              <a:rPr lang="en-US" sz="2900" b="1" dirty="0" err="1" smtClean="0">
                <a:solidFill>
                  <a:srgbClr val="0070C0"/>
                </a:solidFill>
              </a:rPr>
              <a:t>Exo</a:t>
            </a:r>
            <a:r>
              <a:rPr lang="en-US" sz="2900" b="1" dirty="0" smtClean="0">
                <a:solidFill>
                  <a:srgbClr val="0070C0"/>
                </a:solidFill>
              </a:rPr>
              <a:t> 16:15  </a:t>
            </a:r>
            <a:r>
              <a:rPr lang="en-US" sz="2900" b="1" dirty="0" smtClean="0">
                <a:solidFill>
                  <a:schemeClr val="accent3">
                    <a:lumMod val="50000"/>
                  </a:schemeClr>
                </a:solidFill>
              </a:rPr>
              <a:t>And </a:t>
            </a:r>
            <a:r>
              <a:rPr lang="en-US" sz="2900" b="1" dirty="0">
                <a:solidFill>
                  <a:schemeClr val="accent3">
                    <a:lumMod val="50000"/>
                  </a:schemeClr>
                </a:solidFill>
              </a:rPr>
              <a:t>when the children of Israel saw it, they said </a:t>
            </a:r>
            <a:r>
              <a:rPr lang="en-US" sz="2900" b="1" dirty="0" smtClean="0">
                <a:solidFill>
                  <a:schemeClr val="accent3">
                    <a:lumMod val="50000"/>
                  </a:schemeClr>
                </a:solidFill>
              </a:rPr>
              <a:t/>
            </a:r>
            <a:br>
              <a:rPr lang="en-US" sz="2900" b="1" dirty="0" smtClean="0">
                <a:solidFill>
                  <a:schemeClr val="accent3">
                    <a:lumMod val="50000"/>
                  </a:schemeClr>
                </a:solidFill>
              </a:rPr>
            </a:br>
            <a:r>
              <a:rPr lang="en-US" sz="2900" b="1" dirty="0" smtClean="0">
                <a:solidFill>
                  <a:schemeClr val="accent3">
                    <a:lumMod val="50000"/>
                  </a:schemeClr>
                </a:solidFill>
              </a:rPr>
              <a:t>one </a:t>
            </a:r>
            <a:r>
              <a:rPr lang="en-US" sz="2900" b="1" dirty="0">
                <a:solidFill>
                  <a:schemeClr val="accent3">
                    <a:lumMod val="50000"/>
                  </a:schemeClr>
                </a:solidFill>
              </a:rPr>
              <a:t>to another, </a:t>
            </a:r>
            <a:r>
              <a:rPr lang="en-US" sz="2900" b="1" dirty="0" smtClean="0">
                <a:solidFill>
                  <a:schemeClr val="accent3">
                    <a:lumMod val="50000"/>
                  </a:schemeClr>
                </a:solidFill>
              </a:rPr>
              <a:t>It </a:t>
            </a:r>
            <a:r>
              <a:rPr lang="en-US" sz="2900" b="1" dirty="0">
                <a:solidFill>
                  <a:schemeClr val="accent3">
                    <a:lumMod val="50000"/>
                  </a:schemeClr>
                </a:solidFill>
              </a:rPr>
              <a:t>is </a:t>
            </a:r>
            <a:r>
              <a:rPr lang="en-US" sz="2900" b="1" u="sng" dirty="0">
                <a:solidFill>
                  <a:schemeClr val="accent1">
                    <a:lumMod val="75000"/>
                  </a:schemeClr>
                </a:solidFill>
              </a:rPr>
              <a:t>manna</a:t>
            </a:r>
            <a:r>
              <a:rPr lang="en-US" sz="2900" b="1" dirty="0">
                <a:solidFill>
                  <a:schemeClr val="accent3">
                    <a:lumMod val="50000"/>
                  </a:schemeClr>
                </a:solidFill>
              </a:rPr>
              <a:t> </a:t>
            </a:r>
            <a:r>
              <a:rPr lang="en-US" sz="2300" dirty="0"/>
              <a:t>[</a:t>
            </a:r>
            <a:r>
              <a:rPr lang="en-US" sz="2300" dirty="0" smtClean="0"/>
              <a:t>H4478</a:t>
            </a:r>
            <a:r>
              <a:rPr lang="en-US" sz="2300" dirty="0"/>
              <a:t>: &lt;man&gt; for “what is it</a:t>
            </a:r>
            <a:r>
              <a:rPr lang="en-US" sz="2300" dirty="0" smtClean="0"/>
              <a:t>”?]</a:t>
            </a:r>
            <a:r>
              <a:rPr lang="en-US" sz="2600" dirty="0" smtClean="0"/>
              <a:t>:</a:t>
            </a:r>
            <a:r>
              <a:rPr lang="en-US" sz="2600" b="1" dirty="0" smtClean="0"/>
              <a:t> </a:t>
            </a:r>
            <a:r>
              <a:rPr lang="en-US" sz="2900" b="1" dirty="0">
                <a:solidFill>
                  <a:schemeClr val="accent3">
                    <a:lumMod val="50000"/>
                  </a:schemeClr>
                </a:solidFill>
              </a:rPr>
              <a:t>for they </a:t>
            </a:r>
            <a:r>
              <a:rPr lang="en-US" sz="2900" b="1" dirty="0" err="1">
                <a:solidFill>
                  <a:schemeClr val="accent3">
                    <a:lumMod val="50000"/>
                  </a:schemeClr>
                </a:solidFill>
              </a:rPr>
              <a:t>wist</a:t>
            </a:r>
            <a:r>
              <a:rPr lang="en-US" sz="2900" b="1" dirty="0">
                <a:solidFill>
                  <a:schemeClr val="accent3">
                    <a:lumMod val="50000"/>
                  </a:schemeClr>
                </a:solidFill>
              </a:rPr>
              <a:t> not what it was</a:t>
            </a:r>
            <a:r>
              <a:rPr lang="en-US" sz="2900" b="1" dirty="0" smtClean="0">
                <a:solidFill>
                  <a:schemeClr val="accent3">
                    <a:lumMod val="50000"/>
                  </a:schemeClr>
                </a:solidFill>
              </a:rPr>
              <a:t>.  </a:t>
            </a:r>
            <a:r>
              <a:rPr lang="en-US" sz="2900" b="1" dirty="0">
                <a:solidFill>
                  <a:schemeClr val="accent3">
                    <a:lumMod val="50000"/>
                  </a:schemeClr>
                </a:solidFill>
              </a:rPr>
              <a:t>And Moses said unto them, This is the</a:t>
            </a:r>
            <a:r>
              <a:rPr lang="en-US" sz="2900" dirty="0">
                <a:solidFill>
                  <a:schemeClr val="accent3">
                    <a:lumMod val="50000"/>
                  </a:schemeClr>
                </a:solidFill>
              </a:rPr>
              <a:t> </a:t>
            </a:r>
            <a:r>
              <a:rPr lang="en-US" sz="2900" b="1" u="sng" dirty="0">
                <a:solidFill>
                  <a:schemeClr val="accent3">
                    <a:lumMod val="50000"/>
                  </a:schemeClr>
                </a:solidFill>
              </a:rPr>
              <a:t>bread</a:t>
            </a:r>
            <a:r>
              <a:rPr lang="en-US" sz="2900" dirty="0">
                <a:solidFill>
                  <a:schemeClr val="accent3">
                    <a:lumMod val="50000"/>
                  </a:schemeClr>
                </a:solidFill>
              </a:rPr>
              <a:t> </a:t>
            </a:r>
            <a:r>
              <a:rPr lang="en-US" sz="2300" dirty="0" smtClean="0">
                <a:solidFill>
                  <a:schemeClr val="tx1">
                    <a:lumMod val="75000"/>
                    <a:lumOff val="25000"/>
                  </a:schemeClr>
                </a:solidFill>
              </a:rPr>
              <a:t>[H3899</a:t>
            </a:r>
            <a:r>
              <a:rPr lang="en-US" sz="2300" dirty="0">
                <a:solidFill>
                  <a:schemeClr val="tx1">
                    <a:lumMod val="75000"/>
                    <a:lumOff val="25000"/>
                  </a:schemeClr>
                </a:solidFill>
              </a:rPr>
              <a:t>: </a:t>
            </a:r>
            <a:r>
              <a:rPr lang="en-US" sz="2300" dirty="0" err="1" smtClean="0">
                <a:solidFill>
                  <a:schemeClr val="tx1">
                    <a:lumMod val="75000"/>
                    <a:lumOff val="25000"/>
                  </a:schemeClr>
                </a:solidFill>
              </a:rPr>
              <a:t>lechem</a:t>
            </a:r>
            <a:r>
              <a:rPr lang="en-US" sz="2300" dirty="0" smtClean="0">
                <a:solidFill>
                  <a:schemeClr val="tx1">
                    <a:lumMod val="75000"/>
                    <a:lumOff val="25000"/>
                  </a:schemeClr>
                </a:solidFill>
              </a:rPr>
              <a:t>]</a:t>
            </a:r>
            <a:r>
              <a:rPr lang="en-US" sz="2600" dirty="0" smtClean="0">
                <a:solidFill>
                  <a:schemeClr val="accent3">
                    <a:lumMod val="50000"/>
                  </a:schemeClr>
                </a:solidFill>
              </a:rPr>
              <a:t> </a:t>
            </a:r>
            <a:r>
              <a:rPr lang="en-US" sz="2900" b="1" u="sng" dirty="0">
                <a:solidFill>
                  <a:schemeClr val="accent3">
                    <a:lumMod val="50000"/>
                  </a:schemeClr>
                </a:solidFill>
              </a:rPr>
              <a:t>which </a:t>
            </a:r>
            <a:r>
              <a:rPr lang="en-US" sz="2900" b="1" u="sng" dirty="0" smtClean="0">
                <a:solidFill>
                  <a:srgbClr val="0070C0"/>
                </a:solidFill>
              </a:rPr>
              <a:t>Yahuah</a:t>
            </a:r>
            <a:r>
              <a:rPr lang="en-US" sz="2900" b="1" u="sng" dirty="0" smtClean="0">
                <a:solidFill>
                  <a:schemeClr val="accent3">
                    <a:lumMod val="50000"/>
                  </a:schemeClr>
                </a:solidFill>
              </a:rPr>
              <a:t> </a:t>
            </a:r>
            <a:r>
              <a:rPr lang="en-US" sz="2900" b="1" u="sng" dirty="0">
                <a:solidFill>
                  <a:schemeClr val="accent3">
                    <a:lumMod val="50000"/>
                  </a:schemeClr>
                </a:solidFill>
              </a:rPr>
              <a:t>has </a:t>
            </a:r>
            <a:r>
              <a:rPr lang="en-US" sz="2900" b="1" dirty="0">
                <a:solidFill>
                  <a:schemeClr val="accent3">
                    <a:lumMod val="50000"/>
                  </a:schemeClr>
                </a:solidFill>
              </a:rPr>
              <a:t>g</a:t>
            </a:r>
            <a:r>
              <a:rPr lang="en-US" sz="2900" b="1" u="sng" dirty="0">
                <a:solidFill>
                  <a:schemeClr val="accent3">
                    <a:lumMod val="50000"/>
                  </a:schemeClr>
                </a:solidFill>
              </a:rPr>
              <a:t>iven you to eat</a:t>
            </a:r>
            <a:r>
              <a:rPr lang="en-US" sz="2400" dirty="0">
                <a:solidFill>
                  <a:schemeClr val="accent3">
                    <a:lumMod val="50000"/>
                  </a:schemeClr>
                </a:solidFill>
              </a:rPr>
              <a:t>. </a:t>
            </a:r>
            <a:r>
              <a:rPr lang="en-US" sz="2400" dirty="0" smtClean="0"/>
              <a:t/>
            </a:r>
            <a:br>
              <a:rPr lang="en-US" sz="2400" dirty="0" smtClean="0"/>
            </a:br>
            <a:r>
              <a:rPr lang="en-US" sz="900" dirty="0"/>
              <a:t> </a:t>
            </a:r>
            <a:r>
              <a:rPr lang="en-US" strike="sngStrike" dirty="0"/>
              <a:t/>
            </a:r>
            <a:br>
              <a:rPr lang="en-US" strike="sngStrike" dirty="0"/>
            </a:br>
            <a:endParaRPr lang="en-US" dirty="0"/>
          </a:p>
          <a:p>
            <a:pPr lvl="1"/>
            <a:r>
              <a:rPr lang="en-US" sz="2600" b="1" i="1" u="sng" dirty="0">
                <a:solidFill>
                  <a:schemeClr val="accent1">
                    <a:lumMod val="75000"/>
                  </a:schemeClr>
                </a:solidFill>
                <a:latin typeface="Arial" pitchFamily="34" charset="0"/>
                <a:cs typeface="Arial" pitchFamily="34" charset="0"/>
              </a:rPr>
              <a:t>manna</a:t>
            </a:r>
            <a:r>
              <a:rPr lang="en-US" sz="2600" i="1" dirty="0">
                <a:latin typeface="Arial" pitchFamily="34" charset="0"/>
                <a:cs typeface="Arial" pitchFamily="34" charset="0"/>
              </a:rPr>
              <a:t>  </a:t>
            </a:r>
            <a:r>
              <a:rPr lang="en-US" sz="2600" b="1" dirty="0">
                <a:latin typeface="Arial" pitchFamily="34" charset="0"/>
                <a:cs typeface="Arial" pitchFamily="34" charset="0"/>
              </a:rPr>
              <a:t>H4478  </a:t>
            </a:r>
            <a:r>
              <a:rPr lang="en-US" sz="2600" dirty="0" err="1">
                <a:latin typeface="Arial" pitchFamily="34" charset="0"/>
                <a:cs typeface="Arial" pitchFamily="34" charset="0"/>
              </a:rPr>
              <a:t>mawn</a:t>
            </a:r>
            <a:r>
              <a:rPr lang="en-US" sz="2600" dirty="0">
                <a:latin typeface="Arial" pitchFamily="34" charset="0"/>
                <a:cs typeface="Arial" pitchFamily="34" charset="0"/>
              </a:rPr>
              <a:t>; from OT:4100; literally, a </a:t>
            </a:r>
            <a:r>
              <a:rPr lang="en-US" sz="2600" dirty="0" err="1">
                <a:latin typeface="Arial" pitchFamily="34" charset="0"/>
                <a:cs typeface="Arial" pitchFamily="34" charset="0"/>
              </a:rPr>
              <a:t>whatness</a:t>
            </a:r>
            <a:r>
              <a:rPr lang="en-US" sz="2600" dirty="0">
                <a:latin typeface="Arial" pitchFamily="34" charset="0"/>
                <a:cs typeface="Arial" pitchFamily="34" charset="0"/>
              </a:rPr>
              <a:t> </a:t>
            </a:r>
            <a:r>
              <a:rPr lang="en-US" sz="2600" dirty="0" smtClean="0">
                <a:latin typeface="Arial" pitchFamily="34" charset="0"/>
                <a:cs typeface="Arial" pitchFamily="34" charset="0"/>
              </a:rPr>
              <a:t/>
            </a:r>
            <a:br>
              <a:rPr lang="en-US" sz="2600" dirty="0" smtClean="0">
                <a:latin typeface="Arial" pitchFamily="34" charset="0"/>
                <a:cs typeface="Arial" pitchFamily="34" charset="0"/>
              </a:rPr>
            </a:br>
            <a:r>
              <a:rPr lang="en-US" sz="2600" dirty="0" smtClean="0">
                <a:latin typeface="Arial" pitchFamily="34" charset="0"/>
                <a:cs typeface="Arial" pitchFamily="34" charset="0"/>
              </a:rPr>
              <a:t>(</a:t>
            </a:r>
            <a:r>
              <a:rPr lang="en-US" sz="2600" dirty="0">
                <a:latin typeface="Arial" pitchFamily="34" charset="0"/>
                <a:cs typeface="Arial" pitchFamily="34" charset="0"/>
              </a:rPr>
              <a:t>so to speak), i.e. manna (so called from the question about it): </a:t>
            </a:r>
            <a:r>
              <a:rPr lang="en-US" sz="2600" dirty="0" smtClean="0">
                <a:latin typeface="Arial" pitchFamily="34" charset="0"/>
                <a:cs typeface="Arial" pitchFamily="34" charset="0"/>
              </a:rPr>
              <a:t>KJV </a:t>
            </a:r>
            <a:r>
              <a:rPr lang="en-US" sz="2600" dirty="0">
                <a:latin typeface="Arial" pitchFamily="34" charset="0"/>
                <a:cs typeface="Arial" pitchFamily="34" charset="0"/>
              </a:rPr>
              <a:t>- manna.</a:t>
            </a:r>
          </a:p>
          <a:p>
            <a:pPr marL="45720" indent="0">
              <a:buNone/>
            </a:pPr>
            <a:r>
              <a:rPr lang="en-US" sz="800" dirty="0"/>
              <a:t> </a:t>
            </a:r>
            <a:endParaRPr lang="en-US" sz="4400" dirty="0"/>
          </a:p>
          <a:p>
            <a:pPr marL="45720" indent="0">
              <a:buNone/>
            </a:pPr>
            <a:r>
              <a:rPr lang="en-US" sz="2600" dirty="0"/>
              <a:t>The </a:t>
            </a:r>
            <a:r>
              <a:rPr lang="en-US" sz="2600" dirty="0" smtClean="0"/>
              <a:t>Hebrew definitions for (1) </a:t>
            </a:r>
            <a:r>
              <a:rPr lang="en-US" sz="2600" b="1" dirty="0" smtClean="0"/>
              <a:t>H3899</a:t>
            </a:r>
            <a:r>
              <a:rPr lang="en-US" sz="2600" dirty="0" smtClean="0"/>
              <a:t> </a:t>
            </a:r>
            <a:r>
              <a:rPr lang="en-US" sz="2600" b="1" dirty="0" smtClean="0">
                <a:solidFill>
                  <a:srgbClr val="00B050"/>
                </a:solidFill>
              </a:rPr>
              <a:t>“bread” </a:t>
            </a:r>
            <a:r>
              <a:rPr lang="en-US" sz="2600" u="sng" dirty="0" smtClean="0"/>
              <a:t>and</a:t>
            </a:r>
            <a:r>
              <a:rPr lang="en-US" sz="2600" dirty="0" smtClean="0"/>
              <a:t> (2) </a:t>
            </a:r>
            <a:r>
              <a:rPr lang="en-US" sz="2600" b="1" dirty="0" smtClean="0"/>
              <a:t>H4478</a:t>
            </a:r>
            <a:r>
              <a:rPr lang="en-US" sz="2600" dirty="0" smtClean="0"/>
              <a:t> for </a:t>
            </a:r>
            <a:r>
              <a:rPr lang="en-US" sz="2600" b="1" dirty="0" smtClean="0">
                <a:solidFill>
                  <a:schemeClr val="accent1">
                    <a:lumMod val="75000"/>
                  </a:schemeClr>
                </a:solidFill>
              </a:rPr>
              <a:t>“manna”</a:t>
            </a:r>
            <a:br>
              <a:rPr lang="en-US" sz="2600" b="1" dirty="0" smtClean="0">
                <a:solidFill>
                  <a:schemeClr val="accent1">
                    <a:lumMod val="75000"/>
                  </a:schemeClr>
                </a:solidFill>
              </a:rPr>
            </a:br>
            <a:r>
              <a:rPr lang="en-US" sz="2600" b="1" u="sng" dirty="0" smtClean="0"/>
              <a:t>do </a:t>
            </a:r>
            <a:r>
              <a:rPr lang="en-US" sz="2600" b="1" u="sng" dirty="0"/>
              <a:t>not specif</a:t>
            </a:r>
            <a:r>
              <a:rPr lang="en-US" sz="2600" b="1" dirty="0"/>
              <a:t>y</a:t>
            </a:r>
            <a:r>
              <a:rPr lang="en-US" sz="2600" dirty="0"/>
              <a:t> if the </a:t>
            </a:r>
            <a:r>
              <a:rPr lang="en-US" sz="2600" b="1" dirty="0">
                <a:solidFill>
                  <a:schemeClr val="accent1">
                    <a:lumMod val="75000"/>
                  </a:schemeClr>
                </a:solidFill>
              </a:rPr>
              <a:t>manna</a:t>
            </a:r>
            <a:r>
              <a:rPr lang="en-US" sz="2600" dirty="0"/>
              <a:t> is </a:t>
            </a:r>
            <a:r>
              <a:rPr lang="en-US" sz="2600" b="1" dirty="0">
                <a:solidFill>
                  <a:srgbClr val="984204"/>
                </a:solidFill>
              </a:rPr>
              <a:t>leavened</a:t>
            </a:r>
            <a:r>
              <a:rPr lang="en-US" sz="2600" dirty="0"/>
              <a:t> or </a:t>
            </a:r>
            <a:r>
              <a:rPr lang="en-US" sz="2600" b="1" dirty="0">
                <a:solidFill>
                  <a:srgbClr val="0070C0"/>
                </a:solidFill>
              </a:rPr>
              <a:t>unleavened</a:t>
            </a:r>
            <a:r>
              <a:rPr lang="en-US" sz="2600" dirty="0">
                <a:solidFill>
                  <a:srgbClr val="0070C0"/>
                </a:solidFill>
              </a:rPr>
              <a:t>.  </a:t>
            </a:r>
            <a:r>
              <a:rPr lang="en-US" sz="2600" dirty="0" smtClean="0"/>
              <a:t/>
            </a:r>
            <a:br>
              <a:rPr lang="en-US" sz="2600" dirty="0" smtClean="0"/>
            </a:br>
            <a:r>
              <a:rPr lang="en-US" sz="2600" dirty="0" smtClean="0"/>
              <a:t>However</a:t>
            </a:r>
            <a:r>
              <a:rPr lang="en-US" sz="2600" dirty="0"/>
              <a:t>, we know ordinary bread is leavened.  </a:t>
            </a:r>
            <a:r>
              <a:rPr lang="en-US" sz="2600" dirty="0" smtClean="0"/>
              <a:t/>
            </a:r>
            <a:br>
              <a:rPr lang="en-US" sz="2600" dirty="0" smtClean="0"/>
            </a:br>
            <a:endParaRPr lang="en-US" sz="2400" dirty="0"/>
          </a:p>
        </p:txBody>
      </p:sp>
      <p:sp>
        <p:nvSpPr>
          <p:cNvPr id="5" name="Slide Number Placeholder 4"/>
          <p:cNvSpPr>
            <a:spLocks noGrp="1"/>
          </p:cNvSpPr>
          <p:nvPr>
            <p:ph type="sldNum" sz="quarter" idx="12"/>
          </p:nvPr>
        </p:nvSpPr>
        <p:spPr/>
        <p:txBody>
          <a:bodyPr/>
          <a:lstStyle/>
          <a:p>
            <a:fld id="{D18E6382-2566-492A-A2A1-417678E32A52}" type="slidenum">
              <a:rPr lang="en-US" smtClean="0"/>
              <a:t>19</a:t>
            </a:fld>
            <a:endParaRPr lang="en-US"/>
          </a:p>
        </p:txBody>
      </p:sp>
    </p:spTree>
    <p:extLst>
      <p:ext uri="{BB962C8B-B14F-4D97-AF65-F5344CB8AC3E}">
        <p14:creationId xmlns:p14="http://schemas.microsoft.com/office/powerpoint/2010/main" val="3509872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5000"/>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2</a:t>
            </a:fld>
            <a:endParaRPr lang="en-US"/>
          </a:p>
        </p:txBody>
      </p:sp>
      <p:pic>
        <p:nvPicPr>
          <p:cNvPr id="17410" name="Picture 2" descr="C:\Users\Rae\Desktop\lord's sup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14600"/>
            <a:ext cx="7027734" cy="3898740"/>
          </a:xfrm>
          <a:prstGeom prst="rect">
            <a:avLst/>
          </a:prstGeom>
          <a:ln w="76200">
            <a:solidFill>
              <a:srgbClr val="8C4C64"/>
            </a:solid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676400" y="228600"/>
            <a:ext cx="7027734" cy="1977825"/>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smtClean="0">
                <a:solidFill>
                  <a:schemeClr val="tx2">
                    <a:lumMod val="75000"/>
                  </a:schemeClr>
                </a:solidFill>
              </a:rPr>
              <a:t>The Last Supper in </a:t>
            </a:r>
            <a:r>
              <a:rPr lang="en-US" dirty="0">
                <a:solidFill>
                  <a:schemeClr val="tx2">
                    <a:lumMod val="75000"/>
                  </a:schemeClr>
                </a:solidFill>
              </a:rPr>
              <a:t>t</a:t>
            </a:r>
            <a:r>
              <a:rPr lang="en-US" dirty="0" smtClean="0">
                <a:solidFill>
                  <a:schemeClr val="tx2">
                    <a:lumMod val="75000"/>
                  </a:schemeClr>
                </a:solidFill>
              </a:rPr>
              <a:t>he Gospel Account</a:t>
            </a:r>
            <a:endParaRPr lang="en-US" dirty="0">
              <a:solidFill>
                <a:schemeClr val="tx2">
                  <a:lumMod val="75000"/>
                </a:schemeClr>
              </a:solidFill>
            </a:endParaRPr>
          </a:p>
        </p:txBody>
      </p:sp>
      <p:sp>
        <p:nvSpPr>
          <p:cNvPr id="7" name="Title 1"/>
          <p:cNvSpPr txBox="1">
            <a:spLocks/>
          </p:cNvSpPr>
          <p:nvPr/>
        </p:nvSpPr>
        <p:spPr>
          <a:xfrm>
            <a:off x="1676400" y="1711125"/>
            <a:ext cx="7027736" cy="6477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4000" dirty="0" smtClean="0">
                <a:solidFill>
                  <a:schemeClr val="accent4">
                    <a:lumMod val="75000"/>
                  </a:schemeClr>
                </a:solidFill>
              </a:rPr>
              <a:t>Part 1 of 2 </a:t>
            </a:r>
            <a:endParaRPr lang="en-US" sz="4000" dirty="0">
              <a:ln w="11430">
                <a:solidFill>
                  <a:srgbClr val="984204"/>
                </a:solidFill>
              </a:ln>
              <a:solidFill>
                <a:schemeClr val="accent4">
                  <a:lumMod val="75000"/>
                </a:schemeClr>
              </a:solidFill>
            </a:endParaRPr>
          </a:p>
        </p:txBody>
      </p:sp>
    </p:spTree>
    <p:extLst>
      <p:ext uri="{BB962C8B-B14F-4D97-AF65-F5344CB8AC3E}">
        <p14:creationId xmlns:p14="http://schemas.microsoft.com/office/powerpoint/2010/main" val="3155934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914401"/>
          </a:xfrm>
        </p:spPr>
        <p:txBody>
          <a:bodyPr/>
          <a:lstStyle/>
          <a:p>
            <a:r>
              <a:rPr lang="en-US" dirty="0" smtClean="0">
                <a:ln w="11430">
                  <a:solidFill>
                    <a:srgbClr val="002060"/>
                  </a:solidFill>
                </a:ln>
              </a:rPr>
              <a:t>Hebrew Manna </a:t>
            </a:r>
            <a:r>
              <a:rPr lang="en-US" dirty="0" smtClean="0">
                <a:ln w="11430">
                  <a:solidFill>
                    <a:srgbClr val="002060"/>
                  </a:solidFill>
                </a:ln>
                <a:solidFill>
                  <a:schemeClr val="accent1"/>
                </a:solidFill>
              </a:rPr>
              <a:t>Summary</a:t>
            </a:r>
            <a:r>
              <a:rPr lang="en-US" dirty="0" smtClean="0"/>
              <a:t/>
            </a:r>
            <a:br>
              <a:rPr lang="en-US" dirty="0" smtClean="0"/>
            </a:br>
            <a:endParaRPr lang="en-US" dirty="0"/>
          </a:p>
        </p:txBody>
      </p:sp>
      <p:sp>
        <p:nvSpPr>
          <p:cNvPr id="3" name="Content Placeholder 2"/>
          <p:cNvSpPr>
            <a:spLocks noGrp="1"/>
          </p:cNvSpPr>
          <p:nvPr>
            <p:ph sz="quarter" idx="13"/>
          </p:nvPr>
        </p:nvSpPr>
        <p:spPr>
          <a:xfrm>
            <a:off x="457200" y="914400"/>
            <a:ext cx="8229600" cy="5638800"/>
          </a:xfrm>
        </p:spPr>
        <p:txBody>
          <a:bodyPr>
            <a:normAutofit fontScale="92500"/>
            <a:scene3d>
              <a:camera prst="orthographicFront"/>
              <a:lightRig rig="threePt" dir="t"/>
            </a:scene3d>
            <a:sp3d extrusionH="57150">
              <a:bevelT w="38100" h="38100"/>
            </a:sp3d>
          </a:bodyPr>
          <a:lstStyle/>
          <a:p>
            <a:pPr marL="560070" lvl="0" indent="-514350">
              <a:buFont typeface="+mj-lt"/>
              <a:buAutoNum type="romanLcPeriod"/>
            </a:pPr>
            <a:r>
              <a:rPr lang="en-US" sz="2800" dirty="0" smtClean="0"/>
              <a:t>The </a:t>
            </a:r>
            <a:r>
              <a:rPr lang="en-US" sz="2800" dirty="0"/>
              <a:t>Hebrew </a:t>
            </a:r>
            <a:r>
              <a:rPr lang="en-US" sz="2800" b="1" u="sng" dirty="0">
                <a:solidFill>
                  <a:srgbClr val="FF0000"/>
                </a:solidFill>
              </a:rPr>
              <a:t>does not </a:t>
            </a:r>
            <a:r>
              <a:rPr lang="en-US" sz="2800" b="1" dirty="0">
                <a:solidFill>
                  <a:srgbClr val="FF0000"/>
                </a:solidFill>
              </a:rPr>
              <a:t>g</a:t>
            </a:r>
            <a:r>
              <a:rPr lang="en-US" sz="2800" b="1" u="sng" dirty="0">
                <a:solidFill>
                  <a:srgbClr val="FF0000"/>
                </a:solidFill>
              </a:rPr>
              <a:t>ive</a:t>
            </a:r>
            <a:r>
              <a:rPr lang="en-US" sz="2800" dirty="0">
                <a:solidFill>
                  <a:srgbClr val="FF0000"/>
                </a:solidFill>
              </a:rPr>
              <a:t> </a:t>
            </a:r>
            <a:r>
              <a:rPr lang="en-US" sz="2800" dirty="0"/>
              <a:t>absolute clarity if </a:t>
            </a:r>
            <a:r>
              <a:rPr lang="en-US" sz="2800" dirty="0" smtClean="0"/>
              <a:t/>
            </a:r>
            <a:br>
              <a:rPr lang="en-US" sz="2800" dirty="0" smtClean="0"/>
            </a:br>
            <a:r>
              <a:rPr lang="en-US" sz="2800" dirty="0" smtClean="0"/>
              <a:t>the </a:t>
            </a:r>
            <a:r>
              <a:rPr lang="en-US" sz="2800" dirty="0"/>
              <a:t>manna was unleavened.  </a:t>
            </a:r>
          </a:p>
          <a:p>
            <a:pPr marL="560070" lvl="0" indent="-514350">
              <a:buFont typeface="+mj-lt"/>
              <a:buAutoNum type="romanLcPeriod"/>
            </a:pPr>
            <a:r>
              <a:rPr lang="en-US" sz="2800" dirty="0"/>
              <a:t>Scriptural patterns may give clarity using “type” and “antitype” comparisons.  </a:t>
            </a:r>
            <a:r>
              <a:rPr lang="en-US" sz="2800" dirty="0" smtClean="0"/>
              <a:t/>
            </a:r>
            <a:br>
              <a:rPr lang="en-US" sz="2800" dirty="0" smtClean="0"/>
            </a:br>
            <a:r>
              <a:rPr lang="en-US" sz="2800" dirty="0" smtClean="0"/>
              <a:t>     The </a:t>
            </a:r>
            <a:r>
              <a:rPr lang="en-US" sz="2800" dirty="0"/>
              <a:t>manna [type] represents </a:t>
            </a:r>
            <a:r>
              <a:rPr lang="en-US" sz="2800" b="1" dirty="0">
                <a:solidFill>
                  <a:srgbClr val="0070C0"/>
                </a:solidFill>
              </a:rPr>
              <a:t>Yahusha</a:t>
            </a:r>
            <a:r>
              <a:rPr lang="en-US" sz="2800" dirty="0"/>
              <a:t> [antitype] as the “Bread of Life” – having no </a:t>
            </a:r>
            <a:r>
              <a:rPr lang="en-US" sz="2800" dirty="0" smtClean="0"/>
              <a:t/>
            </a:r>
            <a:br>
              <a:rPr lang="en-US" sz="2800" dirty="0" smtClean="0"/>
            </a:br>
            <a:r>
              <a:rPr lang="en-US" sz="2800" dirty="0" smtClean="0"/>
              <a:t>sin of </a:t>
            </a:r>
            <a:r>
              <a:rPr lang="en-US" sz="2800" dirty="0"/>
              <a:t>His own.  </a:t>
            </a:r>
            <a:r>
              <a:rPr lang="en-US" sz="2800" dirty="0" smtClean="0"/>
              <a:t/>
            </a:r>
            <a:br>
              <a:rPr lang="en-US" sz="2800" dirty="0" smtClean="0"/>
            </a:br>
            <a:r>
              <a:rPr lang="en-US" sz="2800" dirty="0" smtClean="0"/>
              <a:t>     Therefore</a:t>
            </a:r>
            <a:r>
              <a:rPr lang="en-US" sz="2800" dirty="0"/>
              <a:t>, </a:t>
            </a:r>
            <a:r>
              <a:rPr lang="en-US" sz="2800" dirty="0">
                <a:solidFill>
                  <a:srgbClr val="0070C0"/>
                </a:solidFill>
              </a:rPr>
              <a:t>the Scriptural pattern for both “type and antitype” links to the </a:t>
            </a:r>
            <a:r>
              <a:rPr lang="en-US" sz="2800" dirty="0" smtClean="0">
                <a:solidFill>
                  <a:srgbClr val="0070C0"/>
                </a:solidFill>
              </a:rPr>
              <a:t>“</a:t>
            </a:r>
            <a:r>
              <a:rPr lang="en-US" sz="2800" dirty="0" err="1" smtClean="0">
                <a:solidFill>
                  <a:srgbClr val="0070C0"/>
                </a:solidFill>
              </a:rPr>
              <a:t>unleaven</a:t>
            </a:r>
            <a:r>
              <a:rPr lang="en-US" sz="2800" dirty="0" smtClean="0">
                <a:solidFill>
                  <a:srgbClr val="0070C0"/>
                </a:solidFill>
              </a:rPr>
              <a:t>” </a:t>
            </a:r>
            <a:r>
              <a:rPr lang="en-US" sz="2800" dirty="0">
                <a:solidFill>
                  <a:srgbClr val="0070C0"/>
                </a:solidFill>
              </a:rPr>
              <a:t>concept. </a:t>
            </a:r>
          </a:p>
          <a:p>
            <a:pPr marL="560070" lvl="0" indent="-514350">
              <a:buFont typeface="+mj-lt"/>
              <a:buAutoNum type="romanLcPeriod"/>
            </a:pPr>
            <a:r>
              <a:rPr lang="en-US" sz="2800" u="sng" dirty="0"/>
              <a:t>This</a:t>
            </a:r>
            <a:r>
              <a:rPr lang="en-US" sz="2800" b="1" u="sng" dirty="0"/>
              <a:t> </a:t>
            </a:r>
            <a:r>
              <a:rPr lang="en-US" sz="2800" b="1" dirty="0"/>
              <a:t>p</a:t>
            </a:r>
            <a:r>
              <a:rPr lang="en-US" sz="2800" b="1" u="sng" dirty="0"/>
              <a:t>attern allows for the reasonable assum</a:t>
            </a:r>
            <a:r>
              <a:rPr lang="en-US" sz="2800" b="1" dirty="0"/>
              <a:t>p</a:t>
            </a:r>
            <a:r>
              <a:rPr lang="en-US" sz="2800" b="1" u="sng" dirty="0"/>
              <a:t>tion that the manna was unleavened</a:t>
            </a:r>
            <a:r>
              <a:rPr lang="en-US" sz="2800" dirty="0"/>
              <a:t>. </a:t>
            </a:r>
          </a:p>
          <a:p>
            <a:pPr marL="45720" indent="0">
              <a:buNone/>
            </a:pPr>
            <a:r>
              <a:rPr lang="en-US" dirty="0"/>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20</a:t>
            </a:fld>
            <a:endParaRPr lang="en-US"/>
          </a:p>
        </p:txBody>
      </p:sp>
      <p:pic>
        <p:nvPicPr>
          <p:cNvPr id="6" name="Picture 3" descr="C:\Users\Rae\Desktop\leavened bread cl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5306346"/>
            <a:ext cx="1304925" cy="1186529"/>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772400" y="5486400"/>
            <a:ext cx="1252538" cy="113224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54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rPr>
              <a:t>Manna as Bread in the </a:t>
            </a:r>
            <a:br>
              <a:rPr lang="en-US" dirty="0" smtClean="0">
                <a:ln w="11430">
                  <a:solidFill>
                    <a:srgbClr val="002060"/>
                  </a:solidFill>
                </a:ln>
              </a:rPr>
            </a:br>
            <a:r>
              <a:rPr lang="en-US" dirty="0" smtClean="0">
                <a:ln w="11430">
                  <a:solidFill>
                    <a:srgbClr val="002060"/>
                  </a:solidFill>
                </a:ln>
              </a:rPr>
              <a:t>New Testament</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685800" y="1524000"/>
            <a:ext cx="8229600" cy="5029200"/>
          </a:xfrm>
        </p:spPr>
        <p:txBody>
          <a:bodyPr>
            <a:normAutofit lnSpcReduction="10000"/>
            <a:scene3d>
              <a:camera prst="orthographicFront"/>
              <a:lightRig rig="threePt" dir="t"/>
            </a:scene3d>
            <a:sp3d extrusionH="57150">
              <a:bevelT w="38100" h="38100"/>
            </a:sp3d>
          </a:bodyPr>
          <a:lstStyle/>
          <a:p>
            <a:pPr marL="45720" lvl="0" indent="0">
              <a:buNone/>
            </a:pPr>
            <a:r>
              <a:rPr lang="en-US" sz="2400" b="1" dirty="0" smtClean="0">
                <a:solidFill>
                  <a:srgbClr val="0070C0"/>
                </a:solidFill>
              </a:rPr>
              <a:t>John 6:31  </a:t>
            </a:r>
            <a:r>
              <a:rPr lang="en-US" sz="2400" b="1" dirty="0" smtClean="0">
                <a:solidFill>
                  <a:schemeClr val="accent3">
                    <a:lumMod val="50000"/>
                  </a:schemeClr>
                </a:solidFill>
              </a:rPr>
              <a:t>Our </a:t>
            </a:r>
            <a:r>
              <a:rPr lang="en-US" sz="2400" b="1" dirty="0">
                <a:solidFill>
                  <a:schemeClr val="accent3">
                    <a:lumMod val="50000"/>
                  </a:schemeClr>
                </a:solidFill>
              </a:rPr>
              <a:t>fathers did eat </a:t>
            </a:r>
            <a:r>
              <a:rPr lang="en-US" sz="2400" b="1" u="sng" dirty="0">
                <a:solidFill>
                  <a:srgbClr val="8C4C64"/>
                </a:solidFill>
              </a:rPr>
              <a:t>manna</a:t>
            </a:r>
            <a:r>
              <a:rPr lang="en-US" sz="2400" b="1" dirty="0">
                <a:solidFill>
                  <a:schemeClr val="accent3">
                    <a:lumMod val="50000"/>
                  </a:schemeClr>
                </a:solidFill>
              </a:rPr>
              <a:t> </a:t>
            </a:r>
            <a:r>
              <a:rPr lang="en-US" sz="1900" dirty="0" smtClean="0"/>
              <a:t>[G3131</a:t>
            </a:r>
            <a:r>
              <a:rPr lang="en-US" sz="1900" dirty="0"/>
              <a:t>: &lt;man</a:t>
            </a:r>
            <a:r>
              <a:rPr lang="en-US" sz="1900" dirty="0" smtClean="0"/>
              <a:t>&gt;]</a:t>
            </a:r>
            <a:br>
              <a:rPr lang="en-US" sz="1900" dirty="0" smtClean="0"/>
            </a:br>
            <a:r>
              <a:rPr lang="en-US" sz="1900" b="1" dirty="0" smtClean="0"/>
              <a:t> </a:t>
            </a:r>
            <a:r>
              <a:rPr lang="en-US" sz="2400" b="1" dirty="0">
                <a:solidFill>
                  <a:schemeClr val="accent3">
                    <a:lumMod val="50000"/>
                  </a:schemeClr>
                </a:solidFill>
              </a:rPr>
              <a:t>in the desert; as it is written</a:t>
            </a:r>
            <a:r>
              <a:rPr lang="en-US" sz="2400" b="1" dirty="0" smtClean="0">
                <a:solidFill>
                  <a:schemeClr val="accent3">
                    <a:lumMod val="50000"/>
                  </a:schemeClr>
                </a:solidFill>
              </a:rPr>
              <a:t>, He </a:t>
            </a:r>
            <a:r>
              <a:rPr lang="en-US" sz="2400" b="1" dirty="0">
                <a:solidFill>
                  <a:schemeClr val="accent3">
                    <a:lumMod val="50000"/>
                  </a:schemeClr>
                </a:solidFill>
              </a:rPr>
              <a:t>gave them </a:t>
            </a:r>
            <a:r>
              <a:rPr lang="en-US" sz="2400" b="1" dirty="0" smtClean="0">
                <a:solidFill>
                  <a:schemeClr val="accent3">
                    <a:lumMod val="50000"/>
                  </a:schemeClr>
                </a:solidFill>
              </a:rPr>
              <a:t/>
            </a:r>
            <a:br>
              <a:rPr lang="en-US" sz="2400" b="1" dirty="0" smtClean="0">
                <a:solidFill>
                  <a:schemeClr val="accent3">
                    <a:lumMod val="50000"/>
                  </a:schemeClr>
                </a:solidFill>
              </a:rPr>
            </a:br>
            <a:r>
              <a:rPr lang="en-US" sz="2400" b="1" dirty="0" smtClean="0">
                <a:solidFill>
                  <a:schemeClr val="accent3">
                    <a:lumMod val="50000"/>
                  </a:schemeClr>
                </a:solidFill>
              </a:rPr>
              <a:t> </a:t>
            </a:r>
            <a:r>
              <a:rPr lang="en-US" sz="2400" b="1" u="sng" dirty="0" smtClean="0">
                <a:solidFill>
                  <a:schemeClr val="accent3">
                    <a:lumMod val="50000"/>
                  </a:schemeClr>
                </a:solidFill>
              </a:rPr>
              <a:t>bread</a:t>
            </a:r>
            <a:r>
              <a:rPr lang="en-US" sz="2400" b="1" dirty="0" smtClean="0">
                <a:solidFill>
                  <a:schemeClr val="accent3">
                    <a:lumMod val="50000"/>
                  </a:schemeClr>
                </a:solidFill>
              </a:rPr>
              <a:t> </a:t>
            </a:r>
            <a:r>
              <a:rPr lang="en-US" sz="1900" dirty="0" smtClean="0"/>
              <a:t>[G740</a:t>
            </a:r>
            <a:r>
              <a:rPr lang="en-US" sz="1900" dirty="0"/>
              <a:t>: </a:t>
            </a:r>
            <a:r>
              <a:rPr lang="en-US" sz="1900" dirty="0" err="1" smtClean="0"/>
              <a:t>artos</a:t>
            </a:r>
            <a:r>
              <a:rPr lang="en-US" sz="1900" dirty="0" smtClean="0"/>
              <a:t>]</a:t>
            </a:r>
            <a:r>
              <a:rPr lang="en-US" sz="1900" b="1" dirty="0" smtClean="0"/>
              <a:t> </a:t>
            </a:r>
            <a:r>
              <a:rPr lang="en-US" sz="2400" b="1" u="sng" dirty="0">
                <a:solidFill>
                  <a:schemeClr val="accent3">
                    <a:lumMod val="50000"/>
                  </a:schemeClr>
                </a:solidFill>
              </a:rPr>
              <a:t>from heaven</a:t>
            </a:r>
            <a:r>
              <a:rPr lang="en-US" sz="2400" b="1" dirty="0">
                <a:solidFill>
                  <a:schemeClr val="accent3">
                    <a:lumMod val="50000"/>
                  </a:schemeClr>
                </a:solidFill>
              </a:rPr>
              <a:t> to eat.</a:t>
            </a:r>
            <a:r>
              <a:rPr lang="en-US" sz="2400" dirty="0">
                <a:solidFill>
                  <a:schemeClr val="accent3">
                    <a:lumMod val="50000"/>
                  </a:schemeClr>
                </a:solidFill>
              </a:rPr>
              <a:t> </a:t>
            </a:r>
            <a:br>
              <a:rPr lang="en-US" sz="2400" dirty="0">
                <a:solidFill>
                  <a:schemeClr val="accent3">
                    <a:lumMod val="50000"/>
                  </a:schemeClr>
                </a:solidFill>
              </a:rPr>
            </a:br>
            <a:endParaRPr lang="en-US" sz="1050" dirty="0">
              <a:solidFill>
                <a:schemeClr val="accent3">
                  <a:lumMod val="50000"/>
                </a:schemeClr>
              </a:solidFill>
            </a:endParaRPr>
          </a:p>
          <a:p>
            <a:pPr lvl="1"/>
            <a:r>
              <a:rPr lang="en-US" b="1" i="1" u="sng" dirty="0">
                <a:solidFill>
                  <a:schemeClr val="accent1">
                    <a:lumMod val="75000"/>
                  </a:schemeClr>
                </a:solidFill>
                <a:latin typeface="Arial" pitchFamily="34" charset="0"/>
                <a:cs typeface="Arial" pitchFamily="34" charset="0"/>
              </a:rPr>
              <a:t>manna</a:t>
            </a:r>
            <a:r>
              <a:rPr lang="en-US" dirty="0">
                <a:latin typeface="Arial" pitchFamily="34" charset="0"/>
                <a:cs typeface="Arial" pitchFamily="34" charset="0"/>
              </a:rPr>
              <a:t>  </a:t>
            </a:r>
            <a:r>
              <a:rPr lang="en-US" b="1" dirty="0">
                <a:latin typeface="Arial" pitchFamily="34" charset="0"/>
                <a:cs typeface="Arial" pitchFamily="34" charset="0"/>
              </a:rPr>
              <a:t>G3131</a:t>
            </a:r>
            <a:r>
              <a:rPr lang="en-US" dirty="0">
                <a:latin typeface="Arial" pitchFamily="34" charset="0"/>
                <a:cs typeface="Arial" pitchFamily="34" charset="0"/>
              </a:rPr>
              <a:t>  manna; of Hebrew origin [H4478]; manna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t>
            </a:r>
            <a:r>
              <a:rPr lang="en-US" dirty="0">
                <a:latin typeface="Arial" pitchFamily="34" charset="0"/>
                <a:cs typeface="Arial" pitchFamily="34" charset="0"/>
              </a:rPr>
              <a:t>i.e. man</a:t>
            </a:r>
            <a:r>
              <a:rPr lang="en-US" dirty="0" smtClean="0">
                <a:latin typeface="Arial" pitchFamily="34" charset="0"/>
                <a:cs typeface="Arial" pitchFamily="34" charset="0"/>
              </a:rPr>
              <a:t>), </a:t>
            </a:r>
            <a:r>
              <a:rPr lang="en-US" u="sng" dirty="0" smtClean="0">
                <a:latin typeface="Arial" pitchFamily="34" charset="0"/>
                <a:cs typeface="Arial" pitchFamily="34" charset="0"/>
              </a:rPr>
              <a:t>an </a:t>
            </a:r>
            <a:r>
              <a:rPr lang="en-US" u="sng" dirty="0">
                <a:latin typeface="Arial" pitchFamily="34" charset="0"/>
                <a:cs typeface="Arial" pitchFamily="34" charset="0"/>
              </a:rPr>
              <a:t>edible </a:t>
            </a:r>
            <a:r>
              <a:rPr lang="en-US" dirty="0">
                <a:latin typeface="Arial" pitchFamily="34" charset="0"/>
                <a:cs typeface="Arial" pitchFamily="34" charset="0"/>
              </a:rPr>
              <a:t>g</a:t>
            </a:r>
            <a:r>
              <a:rPr lang="en-US" u="sng" dirty="0">
                <a:latin typeface="Arial" pitchFamily="34" charset="0"/>
                <a:cs typeface="Arial" pitchFamily="34" charset="0"/>
              </a:rPr>
              <a:t>um</a:t>
            </a:r>
            <a:r>
              <a:rPr lang="en-US" dirty="0">
                <a:latin typeface="Arial" pitchFamily="34" charset="0"/>
                <a:cs typeface="Arial" pitchFamily="34" charset="0"/>
              </a:rPr>
              <a:t>:  KJV - manna. </a:t>
            </a:r>
          </a:p>
          <a:p>
            <a:r>
              <a:rPr lang="en-US" dirty="0" smtClean="0"/>
              <a:t>In </a:t>
            </a:r>
            <a:r>
              <a:rPr lang="en-US" b="1" dirty="0">
                <a:solidFill>
                  <a:srgbClr val="0070C0"/>
                </a:solidFill>
              </a:rPr>
              <a:t>John 6</a:t>
            </a:r>
            <a:r>
              <a:rPr lang="en-US" dirty="0"/>
              <a:t> the Greek word for </a:t>
            </a:r>
            <a:r>
              <a:rPr lang="en-US" dirty="0" smtClean="0"/>
              <a:t>bread </a:t>
            </a:r>
            <a:r>
              <a:rPr lang="en-US" dirty="0"/>
              <a:t>(</a:t>
            </a:r>
            <a:r>
              <a:rPr lang="en-US" b="1" dirty="0" err="1">
                <a:solidFill>
                  <a:srgbClr val="984204"/>
                </a:solidFill>
              </a:rPr>
              <a:t>artos</a:t>
            </a:r>
            <a:r>
              <a:rPr lang="en-US" dirty="0"/>
              <a:t>) is used when referring to </a:t>
            </a:r>
            <a:r>
              <a:rPr lang="en-US" b="1" dirty="0">
                <a:solidFill>
                  <a:srgbClr val="8C4C64"/>
                </a:solidFill>
              </a:rPr>
              <a:t>manna</a:t>
            </a:r>
            <a:r>
              <a:rPr lang="en-US" dirty="0"/>
              <a:t> from Heaven as the </a:t>
            </a:r>
            <a:r>
              <a:rPr lang="en-US" b="1" dirty="0">
                <a:solidFill>
                  <a:srgbClr val="0070C0"/>
                </a:solidFill>
              </a:rPr>
              <a:t>‘</a:t>
            </a:r>
            <a:r>
              <a:rPr lang="en-US" b="1" dirty="0" err="1">
                <a:solidFill>
                  <a:srgbClr val="0070C0"/>
                </a:solidFill>
              </a:rPr>
              <a:t>lechem</a:t>
            </a:r>
            <a:r>
              <a:rPr lang="en-US" b="1" dirty="0">
                <a:solidFill>
                  <a:srgbClr val="0070C0"/>
                </a:solidFill>
              </a:rPr>
              <a:t> bread.’ </a:t>
            </a:r>
            <a:endParaRPr lang="en-US" b="1" dirty="0" smtClean="0">
              <a:solidFill>
                <a:srgbClr val="0070C0"/>
              </a:solidFill>
            </a:endParaRPr>
          </a:p>
          <a:p>
            <a:r>
              <a:rPr lang="en-US" dirty="0" smtClean="0"/>
              <a:t>Here </a:t>
            </a:r>
            <a:r>
              <a:rPr lang="en-US" dirty="0"/>
              <a:t>the </a:t>
            </a:r>
            <a:r>
              <a:rPr lang="en-US" b="1" dirty="0">
                <a:solidFill>
                  <a:srgbClr val="8C4C64"/>
                </a:solidFill>
              </a:rPr>
              <a:t>manna</a:t>
            </a:r>
            <a:r>
              <a:rPr lang="en-US" dirty="0"/>
              <a:t> is definitely compared to a leavened type </a:t>
            </a:r>
            <a:r>
              <a:rPr lang="en-US" dirty="0" smtClean="0"/>
              <a:t/>
            </a:r>
            <a:br>
              <a:rPr lang="en-US" dirty="0" smtClean="0"/>
            </a:br>
            <a:r>
              <a:rPr lang="en-US" dirty="0" smtClean="0"/>
              <a:t>of bread using the Greek.  </a:t>
            </a:r>
            <a:r>
              <a:rPr lang="en-US" dirty="0"/>
              <a:t>The comparison of </a:t>
            </a:r>
            <a:r>
              <a:rPr lang="en-US" b="1" dirty="0">
                <a:solidFill>
                  <a:srgbClr val="8C4C64"/>
                </a:solidFill>
              </a:rPr>
              <a:t>manna</a:t>
            </a:r>
            <a:r>
              <a:rPr lang="en-US" dirty="0"/>
              <a:t> to </a:t>
            </a:r>
            <a:r>
              <a:rPr lang="en-US" b="1" dirty="0"/>
              <a:t>H3899</a:t>
            </a:r>
            <a:r>
              <a:rPr lang="en-US" dirty="0"/>
              <a:t> (</a:t>
            </a:r>
            <a:r>
              <a:rPr lang="en-US" dirty="0" err="1"/>
              <a:t>lechem</a:t>
            </a:r>
            <a:r>
              <a:rPr lang="en-US" dirty="0"/>
              <a:t>) </a:t>
            </a:r>
            <a:r>
              <a:rPr lang="en-US" dirty="0" smtClean="0"/>
              <a:t>was </a:t>
            </a:r>
            <a:r>
              <a:rPr lang="en-US" dirty="0"/>
              <a:t>not that specific as the Greek word </a:t>
            </a:r>
            <a:r>
              <a:rPr lang="en-US" b="1" dirty="0">
                <a:solidFill>
                  <a:srgbClr val="984204"/>
                </a:solidFill>
              </a:rPr>
              <a:t>“</a:t>
            </a:r>
            <a:r>
              <a:rPr lang="en-US" b="1" dirty="0" err="1">
                <a:solidFill>
                  <a:srgbClr val="984204"/>
                </a:solidFill>
              </a:rPr>
              <a:t>artos</a:t>
            </a:r>
            <a:r>
              <a:rPr lang="en-US" b="1" dirty="0">
                <a:solidFill>
                  <a:srgbClr val="984204"/>
                </a:solidFill>
              </a:rPr>
              <a:t>” </a:t>
            </a:r>
            <a:r>
              <a:rPr lang="en-US" dirty="0"/>
              <a:t>was for </a:t>
            </a:r>
            <a:r>
              <a:rPr lang="en-US" b="1" dirty="0">
                <a:solidFill>
                  <a:srgbClr val="984204"/>
                </a:solidFill>
              </a:rPr>
              <a:t>leavened bread.  </a:t>
            </a:r>
          </a:p>
          <a:p>
            <a:pPr marL="45720" indent="0">
              <a:buNone/>
            </a:pPr>
            <a:r>
              <a:rPr lang="en-US" b="1" u="sng" dirty="0" smtClean="0">
                <a:solidFill>
                  <a:srgbClr val="C00000"/>
                </a:solidFill>
              </a:rPr>
              <a:t>Remember</a:t>
            </a:r>
            <a:r>
              <a:rPr lang="en-US" dirty="0" smtClean="0">
                <a:solidFill>
                  <a:srgbClr val="C00000"/>
                </a:solidFill>
              </a:rPr>
              <a:t>:  There is no Greek term for “unleavened bread” – only “feast of unleavened bread.”</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21</a:t>
            </a:fld>
            <a:endParaRPr lang="en-US"/>
          </a:p>
        </p:txBody>
      </p:sp>
    </p:spTree>
    <p:extLst>
      <p:ext uri="{BB962C8B-B14F-4D97-AF65-F5344CB8AC3E}">
        <p14:creationId xmlns:p14="http://schemas.microsoft.com/office/powerpoint/2010/main" val="3159555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1"/>
          </a:xfrm>
        </p:spPr>
        <p:txBody>
          <a:bodyPr/>
          <a:lstStyle/>
          <a:p>
            <a:r>
              <a:rPr lang="en-US" dirty="0" smtClean="0">
                <a:ln w="11430">
                  <a:solidFill>
                    <a:srgbClr val="002060"/>
                  </a:solidFill>
                </a:ln>
              </a:rPr>
              <a:t>Greek Manna </a:t>
            </a:r>
            <a:r>
              <a:rPr lang="en-US" dirty="0" smtClean="0">
                <a:ln w="11430">
                  <a:solidFill>
                    <a:sysClr val="windowText" lastClr="000000"/>
                  </a:solidFill>
                </a:ln>
                <a:solidFill>
                  <a:schemeClr val="accent1"/>
                </a:solidFill>
              </a:rPr>
              <a:t>Summary</a:t>
            </a:r>
            <a:r>
              <a:rPr lang="en-US" dirty="0" smtClean="0"/>
              <a:t/>
            </a:r>
            <a:br>
              <a:rPr lang="en-US" dirty="0" smtClean="0"/>
            </a:br>
            <a:endParaRPr lang="en-US" dirty="0"/>
          </a:p>
        </p:txBody>
      </p:sp>
      <p:sp>
        <p:nvSpPr>
          <p:cNvPr id="3" name="Content Placeholder 2"/>
          <p:cNvSpPr>
            <a:spLocks noGrp="1"/>
          </p:cNvSpPr>
          <p:nvPr>
            <p:ph sz="quarter" idx="13"/>
          </p:nvPr>
        </p:nvSpPr>
        <p:spPr>
          <a:xfrm>
            <a:off x="304800" y="976264"/>
            <a:ext cx="8686800" cy="5653135"/>
          </a:xfrm>
        </p:spPr>
        <p:txBody>
          <a:bodyPr>
            <a:normAutofit/>
            <a:scene3d>
              <a:camera prst="orthographicFront"/>
              <a:lightRig rig="threePt" dir="t"/>
            </a:scene3d>
            <a:sp3d extrusionH="57150">
              <a:bevelT w="38100" h="38100"/>
            </a:sp3d>
          </a:bodyPr>
          <a:lstStyle/>
          <a:p>
            <a:pPr lvl="0"/>
            <a:r>
              <a:rPr lang="en-US" dirty="0"/>
              <a:t>The Greek </a:t>
            </a:r>
            <a:r>
              <a:rPr lang="en-US" b="1" u="sng" dirty="0"/>
              <a:t>appears to </a:t>
            </a:r>
            <a:r>
              <a:rPr lang="en-US" b="1" dirty="0"/>
              <a:t>g</a:t>
            </a:r>
            <a:r>
              <a:rPr lang="en-US" b="1" u="sng" dirty="0"/>
              <a:t>ive</a:t>
            </a:r>
            <a:r>
              <a:rPr lang="en-US" dirty="0"/>
              <a:t> absolute clarity </a:t>
            </a:r>
            <a:r>
              <a:rPr lang="en-US" dirty="0" smtClean="0"/>
              <a:t>that the manna </a:t>
            </a:r>
            <a:br>
              <a:rPr lang="en-US" dirty="0" smtClean="0"/>
            </a:br>
            <a:r>
              <a:rPr lang="en-US" dirty="0" smtClean="0"/>
              <a:t>was leavened.  </a:t>
            </a:r>
            <a:endParaRPr lang="en-US" dirty="0"/>
          </a:p>
          <a:p>
            <a:pPr lvl="0"/>
            <a:r>
              <a:rPr lang="en-US" b="1" dirty="0"/>
              <a:t>Would the Scriptural patterns for “type” and “antitype” in </a:t>
            </a:r>
            <a:r>
              <a:rPr lang="en-US" b="1" dirty="0" smtClean="0"/>
              <a:t/>
            </a:r>
            <a:br>
              <a:rPr lang="en-US" b="1" dirty="0" smtClean="0"/>
            </a:br>
            <a:r>
              <a:rPr lang="en-US" b="1" dirty="0" smtClean="0"/>
              <a:t>the </a:t>
            </a:r>
            <a:r>
              <a:rPr lang="en-US" b="1" dirty="0"/>
              <a:t>New Testament be different than the Old Testament?  </a:t>
            </a:r>
            <a:r>
              <a:rPr lang="en-US" b="1" dirty="0" smtClean="0"/>
              <a:t/>
            </a:r>
            <a:br>
              <a:rPr lang="en-US" b="1" dirty="0" smtClean="0"/>
            </a:br>
            <a:r>
              <a:rPr lang="en-US" b="1" dirty="0" smtClean="0"/>
              <a:t>The </a:t>
            </a:r>
            <a:r>
              <a:rPr lang="en-US" b="1" dirty="0"/>
              <a:t>concept of “leavened manna” seems to break down here. </a:t>
            </a:r>
          </a:p>
          <a:p>
            <a:pPr lvl="0"/>
            <a:r>
              <a:rPr lang="en-US" b="1" u="sng" dirty="0">
                <a:solidFill>
                  <a:srgbClr val="C00000"/>
                </a:solidFill>
              </a:rPr>
              <a:t>It a</a:t>
            </a:r>
            <a:r>
              <a:rPr lang="en-US" b="1" dirty="0">
                <a:solidFill>
                  <a:srgbClr val="C00000"/>
                </a:solidFill>
              </a:rPr>
              <a:t>pp</a:t>
            </a:r>
            <a:r>
              <a:rPr lang="en-US" b="1" u="sng" dirty="0">
                <a:solidFill>
                  <a:srgbClr val="C00000"/>
                </a:solidFill>
              </a:rPr>
              <a:t>ears the </a:t>
            </a:r>
            <a:r>
              <a:rPr lang="en-US" b="1" dirty="0">
                <a:solidFill>
                  <a:srgbClr val="C00000"/>
                </a:solidFill>
              </a:rPr>
              <a:t>p</a:t>
            </a:r>
            <a:r>
              <a:rPr lang="en-US" b="1" u="sng" dirty="0">
                <a:solidFill>
                  <a:srgbClr val="C00000"/>
                </a:solidFill>
              </a:rPr>
              <a:t>attern has been severel</a:t>
            </a:r>
            <a:r>
              <a:rPr lang="en-US" b="1" dirty="0">
                <a:solidFill>
                  <a:srgbClr val="C00000"/>
                </a:solidFill>
              </a:rPr>
              <a:t>y</a:t>
            </a:r>
            <a:r>
              <a:rPr lang="en-US" b="1" u="sng" dirty="0">
                <a:solidFill>
                  <a:srgbClr val="C00000"/>
                </a:solidFill>
              </a:rPr>
              <a:t> disru</a:t>
            </a:r>
            <a:r>
              <a:rPr lang="en-US" b="1" dirty="0">
                <a:solidFill>
                  <a:srgbClr val="C00000"/>
                </a:solidFill>
              </a:rPr>
              <a:t>p</a:t>
            </a:r>
            <a:r>
              <a:rPr lang="en-US" b="1" u="sng" dirty="0">
                <a:solidFill>
                  <a:srgbClr val="C00000"/>
                </a:solidFill>
              </a:rPr>
              <a:t>ted</a:t>
            </a:r>
            <a:r>
              <a:rPr lang="en-US" b="1" dirty="0">
                <a:solidFill>
                  <a:srgbClr val="C00000"/>
                </a:solidFill>
              </a:rPr>
              <a:t>.  </a:t>
            </a: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FF0000"/>
                </a:solidFill>
              </a:rPr>
              <a:t>Under </a:t>
            </a:r>
            <a:r>
              <a:rPr lang="en-US" b="1" dirty="0">
                <a:solidFill>
                  <a:srgbClr val="FF0000"/>
                </a:solidFill>
              </a:rPr>
              <a:t>this premise, is it safe to assume the manna was leavened, saying the New Testament Greek definitions take precedence over the </a:t>
            </a:r>
            <a:r>
              <a:rPr lang="en-US" b="1" dirty="0" smtClean="0">
                <a:solidFill>
                  <a:srgbClr val="FF0000"/>
                </a:solidFill>
              </a:rPr>
              <a:t>“type” and “antitype” comparisons?  </a:t>
            </a:r>
            <a:r>
              <a:rPr lang="en-US" b="1" dirty="0" smtClean="0"/>
              <a:t/>
            </a:r>
            <a:br>
              <a:rPr lang="en-US" b="1" dirty="0" smtClean="0"/>
            </a:br>
            <a:r>
              <a:rPr lang="en-US" b="1" dirty="0" smtClean="0"/>
              <a:t/>
            </a:r>
            <a:br>
              <a:rPr lang="en-US" b="1" dirty="0" smtClean="0"/>
            </a:br>
            <a:r>
              <a:rPr lang="en-US" dirty="0" smtClean="0"/>
              <a:t>(</a:t>
            </a:r>
            <a:r>
              <a:rPr lang="en-US" b="1" u="sng" dirty="0"/>
              <a:t>Note</a:t>
            </a:r>
            <a:r>
              <a:rPr lang="en-US" dirty="0"/>
              <a:t>:  The New Testament is a translation of the Hebrew </a:t>
            </a:r>
            <a:r>
              <a:rPr lang="en-US" dirty="0" smtClean="0"/>
              <a:t/>
            </a:r>
            <a:br>
              <a:rPr lang="en-US" dirty="0" smtClean="0"/>
            </a:br>
            <a:r>
              <a:rPr lang="en-US" dirty="0" smtClean="0"/>
              <a:t>into </a:t>
            </a:r>
            <a:r>
              <a:rPr lang="en-US" dirty="0"/>
              <a:t>Greek.  In many cases the Greek translation </a:t>
            </a:r>
            <a:r>
              <a:rPr lang="en-US" dirty="0" smtClean="0"/>
              <a:t/>
            </a:r>
            <a:br>
              <a:rPr lang="en-US" dirty="0" smtClean="0"/>
            </a:br>
            <a:r>
              <a:rPr lang="en-US" dirty="0" smtClean="0"/>
              <a:t>fails </a:t>
            </a:r>
            <a:r>
              <a:rPr lang="en-US" dirty="0"/>
              <a:t>to give the full Hebrew concept.)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22</a:t>
            </a:fld>
            <a:endParaRPr lang="en-US"/>
          </a:p>
        </p:txBody>
      </p:sp>
      <p:pic>
        <p:nvPicPr>
          <p:cNvPr id="6" name="Picture 3" descr="C:\Users\Rae\Desktop\leavened bread cl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593" y="5334000"/>
            <a:ext cx="1304925" cy="1186529"/>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486400"/>
            <a:ext cx="1262062" cy="113224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11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outVertical)">
                                      <p:cBhvr>
                                        <p:cTn id="7"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914401"/>
          </a:xfrm>
        </p:spPr>
        <p:txBody>
          <a:bodyPr/>
          <a:lstStyle/>
          <a:p>
            <a:r>
              <a:rPr lang="en-US" dirty="0" smtClean="0">
                <a:ln w="11430">
                  <a:solidFill>
                    <a:srgbClr val="002060"/>
                  </a:solidFill>
                </a:ln>
              </a:rPr>
              <a:t>2.  The Shewbread</a:t>
            </a:r>
            <a:endParaRPr lang="en-US" dirty="0">
              <a:ln w="11430">
                <a:solidFill>
                  <a:srgbClr val="002060"/>
                </a:solidFill>
              </a:ln>
            </a:endParaRPr>
          </a:p>
        </p:txBody>
      </p:sp>
      <p:sp>
        <p:nvSpPr>
          <p:cNvPr id="3" name="Content Placeholder 2"/>
          <p:cNvSpPr>
            <a:spLocks noGrp="1"/>
          </p:cNvSpPr>
          <p:nvPr>
            <p:ph sz="quarter" idx="13"/>
          </p:nvPr>
        </p:nvSpPr>
        <p:spPr>
          <a:xfrm>
            <a:off x="228600" y="1143001"/>
            <a:ext cx="6096000" cy="5486400"/>
          </a:xfrm>
        </p:spPr>
        <p:txBody>
          <a:bodyPr>
            <a:normAutofit fontScale="92500" lnSpcReduction="10000"/>
            <a:scene3d>
              <a:camera prst="orthographicFront"/>
              <a:lightRig rig="threePt" dir="t"/>
            </a:scene3d>
            <a:sp3d extrusionH="57150">
              <a:bevelT w="38100" h="38100"/>
            </a:sp3d>
          </a:bodyPr>
          <a:lstStyle/>
          <a:p>
            <a:pPr marL="45720" indent="0">
              <a:buNone/>
            </a:pPr>
            <a:r>
              <a:rPr lang="en-US" b="1" dirty="0">
                <a:solidFill>
                  <a:srgbClr val="0070C0"/>
                </a:solidFill>
              </a:rPr>
              <a:t>The twelve </a:t>
            </a:r>
            <a:r>
              <a:rPr lang="en-US" b="1" u="sng" dirty="0" smtClean="0">
                <a:solidFill>
                  <a:srgbClr val="0070C0"/>
                </a:solidFill>
              </a:rPr>
              <a:t>loaves</a:t>
            </a:r>
            <a:r>
              <a:rPr lang="en-US" dirty="0" smtClean="0">
                <a:solidFill>
                  <a:srgbClr val="0070C0"/>
                </a:solidFill>
              </a:rPr>
              <a:t> </a:t>
            </a:r>
            <a:r>
              <a:rPr lang="en-US" sz="1900" dirty="0" smtClean="0">
                <a:solidFill>
                  <a:srgbClr val="0070C0"/>
                </a:solidFill>
              </a:rPr>
              <a:t>[H3899 </a:t>
            </a:r>
            <a:r>
              <a:rPr lang="en-US" sz="1900" dirty="0" err="1" smtClean="0">
                <a:solidFill>
                  <a:srgbClr val="0070C0"/>
                </a:solidFill>
              </a:rPr>
              <a:t>lechem</a:t>
            </a:r>
            <a:r>
              <a:rPr lang="en-US" sz="1900" dirty="0" smtClean="0">
                <a:solidFill>
                  <a:srgbClr val="0070C0"/>
                </a:solidFill>
              </a:rPr>
              <a:t>]</a:t>
            </a:r>
            <a:r>
              <a:rPr lang="en-US" sz="1900" b="1" dirty="0" smtClean="0">
                <a:solidFill>
                  <a:srgbClr val="0070C0"/>
                </a:solidFill>
              </a:rPr>
              <a:t> </a:t>
            </a:r>
            <a:r>
              <a:rPr lang="en-US" b="1" dirty="0">
                <a:solidFill>
                  <a:srgbClr val="0070C0"/>
                </a:solidFill>
              </a:rPr>
              <a:t>of shewbread </a:t>
            </a:r>
            <a:r>
              <a:rPr lang="en-US" b="1" dirty="0" smtClean="0">
                <a:solidFill>
                  <a:srgbClr val="0070C0"/>
                </a:solidFill>
              </a:rPr>
              <a:t/>
            </a:r>
            <a:br>
              <a:rPr lang="en-US" b="1" dirty="0" smtClean="0">
                <a:solidFill>
                  <a:srgbClr val="0070C0"/>
                </a:solidFill>
              </a:rPr>
            </a:br>
            <a:r>
              <a:rPr lang="en-US" b="1" dirty="0" smtClean="0">
                <a:solidFill>
                  <a:srgbClr val="0070C0"/>
                </a:solidFill>
              </a:rPr>
              <a:t>in </a:t>
            </a:r>
            <a:r>
              <a:rPr lang="en-US" b="1" dirty="0">
                <a:solidFill>
                  <a:srgbClr val="0070C0"/>
                </a:solidFill>
              </a:rPr>
              <a:t>the Holy Place of the sanctuary also </a:t>
            </a:r>
            <a:r>
              <a:rPr lang="en-US" b="1" dirty="0" smtClean="0">
                <a:solidFill>
                  <a:srgbClr val="0070C0"/>
                </a:solidFill>
              </a:rPr>
              <a:t>represents the </a:t>
            </a:r>
            <a:r>
              <a:rPr lang="en-US" b="1" dirty="0">
                <a:solidFill>
                  <a:srgbClr val="0070C0"/>
                </a:solidFill>
              </a:rPr>
              <a:t>Messiah as “the Bread of Life” </a:t>
            </a:r>
            <a:r>
              <a:rPr lang="en-US" b="1" dirty="0" smtClean="0">
                <a:solidFill>
                  <a:srgbClr val="0070C0"/>
                </a:solidFill>
              </a:rPr>
              <a:t>(continuously </a:t>
            </a:r>
            <a:r>
              <a:rPr lang="en-US" b="1" dirty="0">
                <a:solidFill>
                  <a:srgbClr val="0070C0"/>
                </a:solidFill>
              </a:rPr>
              <a:t>in the presence of the </a:t>
            </a:r>
            <a:r>
              <a:rPr lang="en-US" b="1" dirty="0" smtClean="0">
                <a:solidFill>
                  <a:srgbClr val="0070C0"/>
                </a:solidFill>
              </a:rPr>
              <a:t>Father).</a:t>
            </a:r>
            <a:r>
              <a:rPr lang="en-US" dirty="0" smtClean="0"/>
              <a:t> </a:t>
            </a:r>
            <a:br>
              <a:rPr lang="en-US" dirty="0" smtClean="0"/>
            </a:br>
            <a:endParaRPr lang="en-US" sz="1200" dirty="0" smtClean="0"/>
          </a:p>
          <a:p>
            <a:pPr marL="45720" indent="0">
              <a:buNone/>
            </a:pPr>
            <a:r>
              <a:rPr lang="en-US" dirty="0" smtClean="0"/>
              <a:t>The </a:t>
            </a:r>
            <a:r>
              <a:rPr lang="en-US" dirty="0"/>
              <a:t>week old bread was replaced on Sabbath </a:t>
            </a:r>
            <a:r>
              <a:rPr lang="en-US" dirty="0" smtClean="0"/>
              <a:t/>
            </a:r>
            <a:br>
              <a:rPr lang="en-US" dirty="0" smtClean="0"/>
            </a:br>
            <a:r>
              <a:rPr lang="en-US" dirty="0" smtClean="0"/>
              <a:t>with </a:t>
            </a:r>
            <a:r>
              <a:rPr lang="en-US" dirty="0"/>
              <a:t>freshly baked loaves.  </a:t>
            </a:r>
            <a:r>
              <a:rPr lang="en-US" dirty="0" smtClean="0"/>
              <a:t/>
            </a:r>
            <a:br>
              <a:rPr lang="en-US" dirty="0" smtClean="0"/>
            </a:br>
            <a:endParaRPr lang="en-US" sz="1100" dirty="0" smtClean="0"/>
          </a:p>
          <a:p>
            <a:pPr marL="45720" indent="0">
              <a:buNone/>
            </a:pPr>
            <a:r>
              <a:rPr lang="en-US" b="1" dirty="0" smtClean="0"/>
              <a:t>To </a:t>
            </a:r>
            <a:r>
              <a:rPr lang="en-US" b="1" dirty="0"/>
              <a:t>us, it seems the shewbread would have </a:t>
            </a:r>
            <a:r>
              <a:rPr lang="en-US" b="1" dirty="0" smtClean="0"/>
              <a:t/>
            </a:r>
            <a:br>
              <a:rPr lang="en-US" b="1" dirty="0" smtClean="0"/>
            </a:br>
            <a:r>
              <a:rPr lang="en-US" b="1" dirty="0" smtClean="0"/>
              <a:t>to </a:t>
            </a:r>
            <a:r>
              <a:rPr lang="en-US" b="1" dirty="0"/>
              <a:t>be </a:t>
            </a:r>
            <a:r>
              <a:rPr lang="en-US" b="1" dirty="0">
                <a:solidFill>
                  <a:schemeClr val="accent3">
                    <a:lumMod val="50000"/>
                  </a:schemeClr>
                </a:solidFill>
              </a:rPr>
              <a:t>unleavened</a:t>
            </a:r>
            <a:r>
              <a:rPr lang="en-US" b="1" dirty="0"/>
              <a:t> – or spoil before it was </a:t>
            </a:r>
            <a:r>
              <a:rPr lang="en-US" b="1" dirty="0" smtClean="0"/>
              <a:t>eaten</a:t>
            </a:r>
            <a:br>
              <a:rPr lang="en-US" b="1" dirty="0" smtClean="0"/>
            </a:br>
            <a:r>
              <a:rPr lang="en-US" b="1" dirty="0" smtClean="0"/>
              <a:t>a </a:t>
            </a:r>
            <a:r>
              <a:rPr lang="en-US" b="1" dirty="0"/>
              <a:t>week later by the priests in a holy place</a:t>
            </a:r>
            <a:r>
              <a:rPr lang="en-US" b="1" dirty="0" smtClean="0"/>
              <a:t>.</a:t>
            </a:r>
          </a:p>
          <a:p>
            <a:pPr marL="45720" indent="0">
              <a:buNone/>
            </a:pPr>
            <a:r>
              <a:rPr lang="en-US" b="1" dirty="0" smtClean="0">
                <a:solidFill>
                  <a:srgbClr val="002060"/>
                </a:solidFill>
              </a:rPr>
              <a:t>However</a:t>
            </a:r>
            <a:r>
              <a:rPr lang="en-US" b="1" dirty="0">
                <a:solidFill>
                  <a:srgbClr val="002060"/>
                </a:solidFill>
              </a:rPr>
              <a:t>, the holy presence of the Father can easily preserve </a:t>
            </a:r>
            <a:r>
              <a:rPr lang="en-US" b="1" dirty="0">
                <a:solidFill>
                  <a:srgbClr val="0070C0"/>
                </a:solidFill>
              </a:rPr>
              <a:t>leavened bread </a:t>
            </a:r>
            <a:r>
              <a:rPr lang="en-US" b="1" dirty="0">
                <a:solidFill>
                  <a:srgbClr val="002060"/>
                </a:solidFill>
              </a:rPr>
              <a:t>in the Holy Place, just as the pot of manna was preserved for decades inside the Ark </a:t>
            </a:r>
            <a:r>
              <a:rPr lang="en-US" b="1" dirty="0" smtClean="0">
                <a:solidFill>
                  <a:srgbClr val="002060"/>
                </a:solidFill>
              </a:rPr>
              <a:t>of the </a:t>
            </a:r>
            <a:r>
              <a:rPr lang="en-US" b="1" dirty="0">
                <a:solidFill>
                  <a:srgbClr val="002060"/>
                </a:solidFill>
              </a:rPr>
              <a:t>Covenant.  </a:t>
            </a:r>
            <a:endParaRPr lang="en-US" b="1" dirty="0" smtClean="0">
              <a:solidFill>
                <a:srgbClr val="002060"/>
              </a:solidFill>
            </a:endParaRPr>
          </a:p>
          <a:p>
            <a:pPr marL="45720" indent="0">
              <a:buNone/>
            </a:pPr>
            <a:r>
              <a:rPr lang="en-US" b="1" dirty="0" smtClean="0">
                <a:solidFill>
                  <a:srgbClr val="C00000"/>
                </a:solidFill>
              </a:rPr>
              <a:t>Do </a:t>
            </a:r>
            <a:r>
              <a:rPr lang="en-US" b="1" dirty="0">
                <a:solidFill>
                  <a:srgbClr val="C00000"/>
                </a:solidFill>
              </a:rPr>
              <a:t>the Scriptures clarify the status of </a:t>
            </a:r>
            <a:r>
              <a:rPr lang="en-US" b="1" dirty="0" smtClean="0">
                <a:solidFill>
                  <a:srgbClr val="C00000"/>
                </a:solidFill>
              </a:rPr>
              <a:t/>
            </a:r>
            <a:br>
              <a:rPr lang="en-US" b="1" dirty="0" smtClean="0">
                <a:solidFill>
                  <a:srgbClr val="C00000"/>
                </a:solidFill>
              </a:rPr>
            </a:br>
            <a:r>
              <a:rPr lang="en-US" b="1" dirty="0" smtClean="0">
                <a:solidFill>
                  <a:srgbClr val="C00000"/>
                </a:solidFill>
              </a:rPr>
              <a:t>the </a:t>
            </a:r>
            <a:r>
              <a:rPr lang="en-US" b="1" dirty="0">
                <a:solidFill>
                  <a:srgbClr val="C00000"/>
                </a:solidFill>
              </a:rPr>
              <a:t>shewbread?  </a:t>
            </a:r>
            <a:r>
              <a:rPr lang="en-US" dirty="0" smtClean="0"/>
              <a:t/>
            </a:r>
            <a:br>
              <a:rPr lang="en-US" dirty="0" smtClean="0"/>
            </a:br>
            <a:r>
              <a:rPr lang="en-US" dirty="0" smtClean="0"/>
              <a:t>(</a:t>
            </a:r>
            <a:r>
              <a:rPr lang="en-US" dirty="0"/>
              <a:t>Shewbread is a combination of two words.  </a:t>
            </a:r>
            <a:r>
              <a:rPr lang="en-US" dirty="0" smtClean="0"/>
              <a:t/>
            </a:r>
            <a:br>
              <a:rPr lang="en-US" dirty="0" smtClean="0"/>
            </a:br>
            <a:r>
              <a:rPr lang="en-US" dirty="0" smtClean="0"/>
              <a:t>There </a:t>
            </a:r>
            <a:r>
              <a:rPr lang="en-US" dirty="0"/>
              <a:t>will be two Hebrew definitions.) </a:t>
            </a:r>
          </a:p>
          <a:p>
            <a:pPr marL="45720" indent="0">
              <a:buNone/>
            </a:pPr>
            <a:endParaRPr lang="en-US" dirty="0"/>
          </a:p>
        </p:txBody>
      </p:sp>
      <p:sp>
        <p:nvSpPr>
          <p:cNvPr id="5" name="Slide Number Placeholder 4"/>
          <p:cNvSpPr>
            <a:spLocks noGrp="1"/>
          </p:cNvSpPr>
          <p:nvPr>
            <p:ph type="sldNum" sz="quarter" idx="12"/>
          </p:nvPr>
        </p:nvSpPr>
        <p:spPr>
          <a:xfrm>
            <a:off x="7315200" y="6492875"/>
            <a:ext cx="1828800" cy="365125"/>
          </a:xfrm>
        </p:spPr>
        <p:txBody>
          <a:bodyPr/>
          <a:lstStyle/>
          <a:p>
            <a:fld id="{D18E6382-2566-492A-A2A1-417678E32A52}" type="slidenum">
              <a:rPr lang="en-US" smtClean="0"/>
              <a:t>23</a:t>
            </a:fld>
            <a:endParaRPr lang="en-US"/>
          </a:p>
        </p:txBody>
      </p:sp>
      <p:pic>
        <p:nvPicPr>
          <p:cNvPr id="9218" name="Picture 2" descr="C:\Users\Rae\Desktop\showbread-article 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371600"/>
            <a:ext cx="2313106" cy="3723045"/>
          </a:xfrm>
          <a:prstGeom prst="rect">
            <a:avLst/>
          </a:prstGeom>
          <a:ln w="57150">
            <a:solidFill>
              <a:schemeClr val="accent4">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9525000" y="38100"/>
            <a:ext cx="5181601" cy="7201972"/>
          </a:xfrm>
          <a:prstGeom prst="rect">
            <a:avLst/>
          </a:prstGeom>
          <a:solidFill>
            <a:schemeClr val="accent5">
              <a:lumMod val="20000"/>
              <a:lumOff val="80000"/>
            </a:schemeClr>
          </a:solidFill>
        </p:spPr>
        <p:txBody>
          <a:bodyPr wrap="square">
            <a:spAutoFit/>
          </a:bodyPr>
          <a:lstStyle/>
          <a:p>
            <a:r>
              <a:rPr lang="en-US" sz="1400" b="1" dirty="0"/>
              <a:t>From: </a:t>
            </a:r>
            <a:r>
              <a:rPr lang="en-US" sz="1400" dirty="0"/>
              <a:t>"Charlene Fortsch" &lt;littlepines@telus.net&gt;</a:t>
            </a:r>
            <a:br>
              <a:rPr lang="en-US" sz="1400" dirty="0"/>
            </a:br>
            <a:r>
              <a:rPr lang="en-US" sz="1400" b="1" dirty="0"/>
              <a:t>To: </a:t>
            </a:r>
            <a:r>
              <a:rPr lang="en-US" sz="1400" dirty="0"/>
              <a:t>"Tim Astleford" &lt;railpilot@live.com&gt;, "Jeanette Astleford" &lt;jeanettekur@icloud.com&gt;</a:t>
            </a:r>
            <a:br>
              <a:rPr lang="en-US" sz="1400" dirty="0"/>
            </a:br>
            <a:r>
              <a:rPr lang="en-US" sz="1400" b="1" dirty="0"/>
              <a:t>Sent: </a:t>
            </a:r>
            <a:r>
              <a:rPr lang="en-US" sz="1400" dirty="0"/>
              <a:t>Tuesday, May 21, 2019 7:59:25 PM</a:t>
            </a:r>
            <a:br>
              <a:rPr lang="en-US" sz="1400" dirty="0"/>
            </a:br>
            <a:r>
              <a:rPr lang="en-US" sz="1400" b="1" dirty="0"/>
              <a:t>Subject: </a:t>
            </a:r>
            <a:r>
              <a:rPr lang="en-US" sz="1400" dirty="0"/>
              <a:t>Short task: take a look at this attached picture of sanctuary bread</a:t>
            </a:r>
            <a:r>
              <a:rPr lang="en-US" dirty="0"/>
              <a:t/>
            </a:r>
            <a:br>
              <a:rPr lang="en-US" dirty="0"/>
            </a:br>
            <a:endParaRPr lang="en-US" dirty="0"/>
          </a:p>
          <a:p>
            <a:r>
              <a:rPr lang="en-US" sz="1200" dirty="0"/>
              <a:t/>
            </a:r>
            <a:br>
              <a:rPr lang="en-US" sz="1200" dirty="0"/>
            </a:br>
            <a:r>
              <a:rPr lang="en-US" sz="1200" dirty="0"/>
              <a:t>This is something that crossed my mind today -- not connected to anything we are doing, but maybe it is important. </a:t>
            </a:r>
          </a:p>
          <a:p>
            <a:r>
              <a:rPr lang="en-US" sz="1200" dirty="0"/>
              <a:t/>
            </a:r>
            <a:br>
              <a:rPr lang="en-US" sz="1200" dirty="0"/>
            </a:br>
            <a:r>
              <a:rPr lang="en-US" sz="1200" dirty="0"/>
              <a:t>Look at this artist's picture of sanctuary bread?  It does not look unleavened!  </a:t>
            </a:r>
          </a:p>
          <a:p>
            <a:r>
              <a:rPr lang="en-US" sz="1200" dirty="0"/>
              <a:t>I thought the holy bread was "baked" ... ULB is not baked ... it is done on a griddle. </a:t>
            </a:r>
          </a:p>
          <a:p>
            <a:r>
              <a:rPr lang="en-US" sz="1200" dirty="0"/>
              <a:t/>
            </a:r>
            <a:br>
              <a:rPr lang="en-US" sz="1200" dirty="0"/>
            </a:br>
            <a:r>
              <a:rPr lang="en-US" sz="1200" dirty="0"/>
              <a:t>And, it is flatter than a pancake!  It is dry!  It would easily keep without spoiling for 7 days in the Holy Place without having frankincense between each layer for a preservative.  However that would not be the case for fresh baked leavened bread, stacked 6 loaves high for 7+ days.</a:t>
            </a:r>
          </a:p>
          <a:p>
            <a:r>
              <a:rPr lang="en-US" sz="1200" dirty="0"/>
              <a:t/>
            </a:r>
            <a:br>
              <a:rPr lang="en-US" sz="1200" dirty="0"/>
            </a:br>
            <a:r>
              <a:rPr lang="en-US" sz="1200" dirty="0"/>
              <a:t>The sanctuary bread were "loaves" ... not flat bread.  Flat bread is not a loaf.  UNL bread is never a loaf. </a:t>
            </a:r>
          </a:p>
          <a:p>
            <a:r>
              <a:rPr lang="en-US" sz="1200" dirty="0"/>
              <a:t/>
            </a:r>
            <a:br>
              <a:rPr lang="en-US" sz="1200" dirty="0"/>
            </a:br>
            <a:r>
              <a:rPr lang="en-US" sz="1200" dirty="0"/>
              <a:t>So ... a conclusion to me is the bread in the Holy Place had to be leavened.  This could then represent "leavened" for the kingdom as one moves toward the most holy place.  On the altar of burnt offering there was never any leavened allowed on that alter.  It could be there was never any Unleavened in the holy place.</a:t>
            </a:r>
          </a:p>
          <a:p>
            <a:r>
              <a:rPr lang="en-US" sz="1200" dirty="0"/>
              <a:t/>
            </a:r>
            <a:br>
              <a:rPr lang="en-US" sz="1200" dirty="0"/>
            </a:br>
            <a:r>
              <a:rPr lang="en-US" sz="1200" dirty="0"/>
              <a:t>Just some thoughts that "dawned" &lt;</a:t>
            </a:r>
            <a:r>
              <a:rPr lang="en-US" sz="1200" dirty="0" err="1"/>
              <a:t>shachar</a:t>
            </a:r>
            <a:r>
              <a:rPr lang="en-US" sz="1200" dirty="0"/>
              <a:t> - H7836&gt; on me today! </a:t>
            </a:r>
          </a:p>
          <a:p>
            <a:r>
              <a:rPr lang="en-US" dirty="0"/>
              <a:t/>
            </a:r>
            <a:br>
              <a:rPr lang="en-US" dirty="0"/>
            </a:br>
            <a:r>
              <a:rPr lang="en-US" dirty="0"/>
              <a:t>-c-</a:t>
            </a:r>
          </a:p>
          <a:p>
            <a:r>
              <a:rPr lang="en-US" dirty="0"/>
              <a:t/>
            </a:r>
            <a:br>
              <a:rPr lang="en-US" dirty="0"/>
            </a:br>
            <a:endParaRPr lang="en-US" dirty="0"/>
          </a:p>
        </p:txBody>
      </p:sp>
      <p:sp>
        <p:nvSpPr>
          <p:cNvPr id="4" name="TextBox 3"/>
          <p:cNvSpPr txBox="1"/>
          <p:nvPr/>
        </p:nvSpPr>
        <p:spPr>
          <a:xfrm>
            <a:off x="6068894" y="5181600"/>
            <a:ext cx="2998906" cy="1477328"/>
          </a:xfrm>
          <a:prstGeom prst="rect">
            <a:avLst/>
          </a:prstGeom>
          <a:noFill/>
        </p:spPr>
        <p:txBody>
          <a:bodyPr wrap="square" rtlCol="0">
            <a:spAutoFit/>
          </a:bodyPr>
          <a:lstStyle/>
          <a:p>
            <a:pPr algn="ctr"/>
            <a:r>
              <a:rPr lang="en-US" dirty="0" smtClean="0">
                <a:solidFill>
                  <a:schemeClr val="tx1">
                    <a:lumMod val="85000"/>
                    <a:lumOff val="15000"/>
                  </a:schemeClr>
                </a:solidFill>
              </a:rPr>
              <a:t>Did the shewbread look like this, or was it 12 flat </a:t>
            </a:r>
            <a:r>
              <a:rPr lang="en-US" dirty="0" err="1" smtClean="0">
                <a:solidFill>
                  <a:schemeClr val="tx1">
                    <a:lumMod val="85000"/>
                    <a:lumOff val="15000"/>
                  </a:schemeClr>
                </a:solidFill>
              </a:rPr>
              <a:t>matstsah</a:t>
            </a:r>
            <a:r>
              <a:rPr lang="en-US" dirty="0" smtClean="0">
                <a:solidFill>
                  <a:schemeClr val="tx1">
                    <a:lumMod val="85000"/>
                    <a:lumOff val="15000"/>
                  </a:schemeClr>
                </a:solidFill>
              </a:rPr>
              <a:t> to provide food for the full course of priests each week?</a:t>
            </a:r>
            <a:endParaRPr lang="en-US" dirty="0">
              <a:solidFill>
                <a:schemeClr val="tx1">
                  <a:lumMod val="85000"/>
                  <a:lumOff val="15000"/>
                </a:schemeClr>
              </a:solidFill>
            </a:endParaRPr>
          </a:p>
        </p:txBody>
      </p:sp>
    </p:spTree>
    <p:extLst>
      <p:ext uri="{BB962C8B-B14F-4D97-AF65-F5344CB8AC3E}">
        <p14:creationId xmlns:p14="http://schemas.microsoft.com/office/powerpoint/2010/main" val="541231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rPr>
              <a:t>Shewbread in the </a:t>
            </a:r>
            <a:br>
              <a:rPr lang="en-US" dirty="0" smtClean="0">
                <a:ln w="11430">
                  <a:solidFill>
                    <a:srgbClr val="002060"/>
                  </a:solidFill>
                </a:ln>
              </a:rPr>
            </a:br>
            <a:r>
              <a:rPr lang="en-US" dirty="0" smtClean="0">
                <a:ln w="11430">
                  <a:solidFill>
                    <a:srgbClr val="002060"/>
                  </a:solidFill>
                </a:ln>
              </a:rPr>
              <a:t>Old Testament </a:t>
            </a:r>
            <a:r>
              <a:rPr lang="en-US" dirty="0" smtClean="0"/>
              <a:t/>
            </a:r>
            <a:br>
              <a:rPr lang="en-US" dirty="0" smtClean="0"/>
            </a:br>
            <a:endParaRPr lang="en-US" dirty="0"/>
          </a:p>
        </p:txBody>
      </p:sp>
      <p:sp>
        <p:nvSpPr>
          <p:cNvPr id="3" name="Content Placeholder 2"/>
          <p:cNvSpPr>
            <a:spLocks noGrp="1"/>
          </p:cNvSpPr>
          <p:nvPr>
            <p:ph sz="quarter" idx="13"/>
          </p:nvPr>
        </p:nvSpPr>
        <p:spPr>
          <a:xfrm>
            <a:off x="479610" y="1524000"/>
            <a:ext cx="8458200" cy="5181600"/>
          </a:xfrm>
        </p:spPr>
        <p:txBody>
          <a:bodyPr>
            <a:normAutofit fontScale="92500" lnSpcReduction="20000"/>
            <a:scene3d>
              <a:camera prst="orthographicFront"/>
              <a:lightRig rig="threePt" dir="t"/>
            </a:scene3d>
            <a:sp3d extrusionH="57150">
              <a:bevelT w="38100" h="38100"/>
            </a:sp3d>
          </a:bodyPr>
          <a:lstStyle/>
          <a:p>
            <a:pPr marL="45720" lvl="0" indent="0">
              <a:buNone/>
            </a:pPr>
            <a:r>
              <a:rPr lang="en-US" sz="2400" b="1" dirty="0" err="1">
                <a:solidFill>
                  <a:srgbClr val="0070C0"/>
                </a:solidFill>
              </a:rPr>
              <a:t>Exo</a:t>
            </a:r>
            <a:r>
              <a:rPr lang="en-US" sz="2400" b="1" dirty="0">
                <a:solidFill>
                  <a:srgbClr val="0070C0"/>
                </a:solidFill>
              </a:rPr>
              <a:t> </a:t>
            </a:r>
            <a:r>
              <a:rPr lang="en-US" sz="2400" b="1" dirty="0" smtClean="0">
                <a:solidFill>
                  <a:srgbClr val="0070C0"/>
                </a:solidFill>
              </a:rPr>
              <a:t>35:13  </a:t>
            </a:r>
            <a:r>
              <a:rPr lang="en-US" sz="2400" b="1" dirty="0">
                <a:solidFill>
                  <a:schemeClr val="accent3">
                    <a:lumMod val="50000"/>
                  </a:schemeClr>
                </a:solidFill>
              </a:rPr>
              <a:t>The table, and his staves, and all his vessels, and the </a:t>
            </a:r>
            <a:r>
              <a:rPr lang="en-US" sz="2400" b="1" u="sng" dirty="0">
                <a:solidFill>
                  <a:schemeClr val="accent3">
                    <a:lumMod val="50000"/>
                  </a:schemeClr>
                </a:solidFill>
              </a:rPr>
              <a:t>shewbread</a:t>
            </a:r>
            <a:r>
              <a:rPr lang="en-US" sz="2400" b="1" dirty="0"/>
              <a:t> </a:t>
            </a:r>
            <a:r>
              <a:rPr lang="en-US" sz="2000" dirty="0" smtClean="0"/>
              <a:t>[</a:t>
            </a:r>
            <a:r>
              <a:rPr lang="en-US" sz="2000" b="1" dirty="0" smtClean="0">
                <a:solidFill>
                  <a:srgbClr val="C00000"/>
                </a:solidFill>
              </a:rPr>
              <a:t>H6440</a:t>
            </a:r>
            <a:r>
              <a:rPr lang="en-US" sz="2000" dirty="0">
                <a:solidFill>
                  <a:srgbClr val="C00000"/>
                </a:solidFill>
              </a:rPr>
              <a:t>: </a:t>
            </a:r>
            <a:r>
              <a:rPr lang="en-US" sz="2000" dirty="0" smtClean="0">
                <a:solidFill>
                  <a:srgbClr val="C00000"/>
                </a:solidFill>
              </a:rPr>
              <a:t>presence</a:t>
            </a:r>
            <a:r>
              <a:rPr lang="en-US" sz="2000" dirty="0" smtClean="0"/>
              <a:t>];</a:t>
            </a:r>
            <a:r>
              <a:rPr lang="en-US" sz="2400" dirty="0" smtClean="0"/>
              <a:t> </a:t>
            </a:r>
            <a:r>
              <a:rPr lang="en-US" sz="2000" dirty="0" smtClean="0"/>
              <a:t>[</a:t>
            </a:r>
            <a:r>
              <a:rPr lang="en-US" sz="2000" b="1" dirty="0" smtClean="0">
                <a:solidFill>
                  <a:schemeClr val="accent3">
                    <a:lumMod val="50000"/>
                  </a:schemeClr>
                </a:solidFill>
              </a:rPr>
              <a:t>H3899</a:t>
            </a:r>
            <a:r>
              <a:rPr lang="en-US" sz="2000" dirty="0">
                <a:solidFill>
                  <a:schemeClr val="accent3">
                    <a:lumMod val="50000"/>
                  </a:schemeClr>
                </a:solidFill>
              </a:rPr>
              <a:t>: </a:t>
            </a:r>
            <a:r>
              <a:rPr lang="en-US" sz="2000" b="1" dirty="0" err="1" smtClean="0">
                <a:solidFill>
                  <a:schemeClr val="accent3">
                    <a:lumMod val="50000"/>
                  </a:schemeClr>
                </a:solidFill>
              </a:rPr>
              <a:t>lechem</a:t>
            </a:r>
            <a:r>
              <a:rPr lang="en-US" sz="2000" dirty="0" smtClean="0"/>
              <a:t>] </a:t>
            </a:r>
            <a:r>
              <a:rPr lang="en-US" sz="2400" b="1" dirty="0" smtClean="0">
                <a:solidFill>
                  <a:schemeClr val="accent3">
                    <a:lumMod val="50000"/>
                  </a:schemeClr>
                </a:solidFill>
              </a:rPr>
              <a:t>… </a:t>
            </a:r>
            <a:r>
              <a:rPr lang="en-US" sz="2400" dirty="0" smtClean="0">
                <a:solidFill>
                  <a:schemeClr val="accent3">
                    <a:lumMod val="50000"/>
                  </a:schemeClr>
                </a:solidFill>
              </a:rPr>
              <a:t> </a:t>
            </a:r>
            <a:r>
              <a:rPr lang="en-US" sz="2400" dirty="0">
                <a:solidFill>
                  <a:schemeClr val="accent3">
                    <a:lumMod val="50000"/>
                  </a:schemeClr>
                </a:solidFill>
              </a:rPr>
              <a:t/>
            </a:r>
            <a:br>
              <a:rPr lang="en-US" sz="2400" dirty="0">
                <a:solidFill>
                  <a:schemeClr val="accent3">
                    <a:lumMod val="50000"/>
                  </a:schemeClr>
                </a:solidFill>
              </a:rPr>
            </a:br>
            <a:endParaRPr lang="en-US" sz="1100" dirty="0">
              <a:solidFill>
                <a:schemeClr val="accent3">
                  <a:lumMod val="50000"/>
                </a:schemeClr>
              </a:solidFill>
            </a:endParaRPr>
          </a:p>
          <a:p>
            <a:pPr lvl="0"/>
            <a:r>
              <a:rPr lang="en-US" sz="2400" b="1" i="1" u="sng" dirty="0">
                <a:solidFill>
                  <a:srgbClr val="C00000"/>
                </a:solidFill>
              </a:rPr>
              <a:t>shew</a:t>
            </a:r>
            <a:r>
              <a:rPr lang="en-US" sz="2400" b="1" i="1" u="sng" dirty="0"/>
              <a:t>bread</a:t>
            </a:r>
            <a:r>
              <a:rPr lang="en-US" sz="2400" b="1" dirty="0"/>
              <a:t>  H6440</a:t>
            </a:r>
            <a:r>
              <a:rPr lang="en-US" sz="2400" dirty="0"/>
              <a:t>  </a:t>
            </a:r>
            <a:r>
              <a:rPr lang="en-US" sz="2400" b="1" dirty="0" err="1">
                <a:solidFill>
                  <a:srgbClr val="C00000"/>
                </a:solidFill>
              </a:rPr>
              <a:t>paniym</a:t>
            </a:r>
            <a:r>
              <a:rPr lang="en-US" sz="2400" dirty="0">
                <a:solidFill>
                  <a:srgbClr val="C00000"/>
                </a:solidFill>
              </a:rPr>
              <a:t>;</a:t>
            </a:r>
            <a:r>
              <a:rPr lang="en-US" sz="2400" dirty="0"/>
              <a:t> plural </a:t>
            </a:r>
            <a:r>
              <a:rPr lang="en-US" sz="1900" dirty="0"/>
              <a:t>(but always as singular) </a:t>
            </a:r>
            <a:r>
              <a:rPr lang="en-US" sz="1900" dirty="0" smtClean="0"/>
              <a:t/>
            </a:r>
            <a:br>
              <a:rPr lang="en-US" sz="1900" dirty="0" smtClean="0"/>
            </a:br>
            <a:r>
              <a:rPr lang="en-US" sz="1900" dirty="0" smtClean="0"/>
              <a:t>of </a:t>
            </a:r>
            <a:r>
              <a:rPr lang="en-US" sz="1900" dirty="0"/>
              <a:t>an unused noun [</a:t>
            </a:r>
            <a:r>
              <a:rPr lang="en-US" sz="1900" dirty="0" err="1"/>
              <a:t>paneh</a:t>
            </a:r>
            <a:r>
              <a:rPr lang="en-US" sz="1900" dirty="0"/>
              <a:t> (paw-</a:t>
            </a:r>
            <a:r>
              <a:rPr lang="en-US" sz="1900" dirty="0" err="1"/>
              <a:t>neh</a:t>
            </a:r>
            <a:r>
              <a:rPr lang="en-US" sz="1900" dirty="0"/>
              <a:t>'); from H6437]; </a:t>
            </a:r>
            <a:r>
              <a:rPr lang="en-US" sz="2400" b="1" u="sng" dirty="0"/>
              <a:t>the face </a:t>
            </a:r>
            <a:r>
              <a:rPr lang="en-US" sz="2400" dirty="0" smtClean="0"/>
              <a:t/>
            </a:r>
            <a:br>
              <a:rPr lang="en-US" sz="2400" dirty="0" smtClean="0"/>
            </a:br>
            <a:r>
              <a:rPr lang="en-US" sz="2400" dirty="0" smtClean="0"/>
              <a:t>(</a:t>
            </a:r>
            <a:r>
              <a:rPr lang="en-US" sz="2400" b="1" u="sng" dirty="0"/>
              <a:t>as the </a:t>
            </a:r>
            <a:r>
              <a:rPr lang="en-US" sz="2400" b="1" dirty="0"/>
              <a:t>p</a:t>
            </a:r>
            <a:r>
              <a:rPr lang="en-US" sz="2400" b="1" u="sng" dirty="0"/>
              <a:t>art that turns</a:t>
            </a:r>
            <a:r>
              <a:rPr lang="en-US" sz="2400" dirty="0"/>
              <a:t>).</a:t>
            </a:r>
          </a:p>
          <a:p>
            <a:pPr lvl="0"/>
            <a:r>
              <a:rPr lang="en-US" sz="2400" b="1" i="1" u="sng" dirty="0"/>
              <a:t>shew</a:t>
            </a:r>
            <a:r>
              <a:rPr lang="en-US" sz="2400" b="1" i="1" u="sng" dirty="0">
                <a:solidFill>
                  <a:schemeClr val="accent3">
                    <a:lumMod val="50000"/>
                  </a:schemeClr>
                </a:solidFill>
              </a:rPr>
              <a:t>bread</a:t>
            </a:r>
            <a:r>
              <a:rPr lang="en-US" sz="2400" dirty="0">
                <a:solidFill>
                  <a:schemeClr val="accent3">
                    <a:lumMod val="50000"/>
                  </a:schemeClr>
                </a:solidFill>
              </a:rPr>
              <a:t> </a:t>
            </a:r>
            <a:r>
              <a:rPr lang="en-US" sz="2400" dirty="0"/>
              <a:t> </a:t>
            </a:r>
            <a:r>
              <a:rPr lang="en-US" sz="2400" b="1" dirty="0"/>
              <a:t>H3899</a:t>
            </a:r>
            <a:r>
              <a:rPr lang="en-US" sz="2400" dirty="0"/>
              <a:t>  </a:t>
            </a:r>
            <a:r>
              <a:rPr lang="en-US" sz="2400" b="1" dirty="0" err="1">
                <a:solidFill>
                  <a:schemeClr val="accent3">
                    <a:lumMod val="50000"/>
                  </a:schemeClr>
                </a:solidFill>
              </a:rPr>
              <a:t>lechem</a:t>
            </a:r>
            <a:r>
              <a:rPr lang="en-US" sz="2400" dirty="0">
                <a:solidFill>
                  <a:schemeClr val="accent3">
                    <a:lumMod val="50000"/>
                  </a:schemeClr>
                </a:solidFill>
              </a:rPr>
              <a:t>;</a:t>
            </a:r>
            <a:r>
              <a:rPr lang="en-US" sz="2400" dirty="0"/>
              <a:t> from H3898; food </a:t>
            </a:r>
            <a:r>
              <a:rPr lang="en-US" sz="2400" dirty="0" smtClean="0"/>
              <a:t/>
            </a:r>
            <a:br>
              <a:rPr lang="en-US" sz="2400" dirty="0" smtClean="0"/>
            </a:br>
            <a:r>
              <a:rPr lang="en-US" sz="2400" dirty="0" smtClean="0"/>
              <a:t>(</a:t>
            </a:r>
            <a:r>
              <a:rPr lang="en-US" sz="2400" dirty="0"/>
              <a:t>for man or beast), </a:t>
            </a:r>
            <a:r>
              <a:rPr lang="en-US" sz="2400" b="1" u="sng" dirty="0"/>
              <a:t>es</a:t>
            </a:r>
            <a:r>
              <a:rPr lang="en-US" sz="2400" b="1" dirty="0"/>
              <a:t>p</a:t>
            </a:r>
            <a:r>
              <a:rPr lang="en-US" sz="2400" b="1" u="sng" dirty="0"/>
              <a:t>eciall</a:t>
            </a:r>
            <a:r>
              <a:rPr lang="en-US" sz="2400" b="1" dirty="0"/>
              <a:t>y</a:t>
            </a:r>
            <a:r>
              <a:rPr lang="en-US" sz="2400" b="1" u="sng" dirty="0"/>
              <a:t> bread</a:t>
            </a:r>
            <a:r>
              <a:rPr lang="en-US" sz="2400" dirty="0"/>
              <a:t>, or </a:t>
            </a:r>
            <a:r>
              <a:rPr lang="en-US" sz="2400" b="1" dirty="0"/>
              <a:t>g</a:t>
            </a:r>
            <a:r>
              <a:rPr lang="en-US" sz="2400" b="1" u="sng" dirty="0"/>
              <a:t>rain</a:t>
            </a:r>
            <a:r>
              <a:rPr lang="en-US" sz="2400" dirty="0"/>
              <a:t> (for making it):  </a:t>
            </a:r>
            <a:r>
              <a:rPr lang="en-US" sz="2400" dirty="0" smtClean="0"/>
              <a:t/>
            </a:r>
            <a:br>
              <a:rPr lang="en-US" sz="2400" dirty="0" smtClean="0"/>
            </a:br>
            <a:r>
              <a:rPr lang="en-US" sz="2400" dirty="0" smtClean="0"/>
              <a:t>KJV </a:t>
            </a:r>
            <a:r>
              <a:rPr lang="en-US" sz="2400" dirty="0"/>
              <a:t>- ([</a:t>
            </a:r>
            <a:r>
              <a:rPr lang="en-US" sz="2400" dirty="0" err="1"/>
              <a:t>shew</a:t>
            </a:r>
            <a:r>
              <a:rPr lang="en-US" sz="2400" dirty="0"/>
              <a:t>-]) bread, eat, food, fruit, </a:t>
            </a:r>
            <a:r>
              <a:rPr lang="en-US" sz="2400" b="1" u="sng" dirty="0"/>
              <a:t>loaf</a:t>
            </a:r>
            <a:r>
              <a:rPr lang="en-US" sz="2400" dirty="0"/>
              <a:t>, meat, victuals. </a:t>
            </a:r>
          </a:p>
          <a:p>
            <a:pPr lvl="1"/>
            <a:r>
              <a:rPr lang="en-US" b="1" u="sng" dirty="0">
                <a:latin typeface="Arial" pitchFamily="34" charset="0"/>
                <a:cs typeface="Arial" pitchFamily="34" charset="0"/>
              </a:rPr>
              <a:t>Exam</a:t>
            </a:r>
            <a:r>
              <a:rPr lang="en-US" b="1" dirty="0">
                <a:latin typeface="Arial" pitchFamily="34" charset="0"/>
                <a:cs typeface="Arial" pitchFamily="34" charset="0"/>
              </a:rPr>
              <a:t>p</a:t>
            </a:r>
            <a:r>
              <a:rPr lang="en-US" b="1" u="sng" dirty="0">
                <a:latin typeface="Arial" pitchFamily="34" charset="0"/>
                <a:cs typeface="Arial" pitchFamily="34" charset="0"/>
              </a:rPr>
              <a:t>le</a:t>
            </a:r>
            <a:r>
              <a:rPr lang="en-US" b="1" dirty="0">
                <a:latin typeface="Arial" pitchFamily="34" charset="0"/>
                <a:cs typeface="Arial" pitchFamily="34" charset="0"/>
              </a:rPr>
              <a:t>:  </a:t>
            </a:r>
            <a:r>
              <a:rPr lang="en-US" dirty="0">
                <a:latin typeface="Arial" pitchFamily="34" charset="0"/>
                <a:cs typeface="Arial" pitchFamily="34" charset="0"/>
              </a:rPr>
              <a:t>The shewbread “faces the presence” of the Holy </a:t>
            </a:r>
            <a:r>
              <a:rPr lang="en-US" dirty="0" smtClean="0">
                <a:latin typeface="Arial" pitchFamily="34" charset="0"/>
                <a:cs typeface="Arial" pitchFamily="34" charset="0"/>
              </a:rPr>
              <a:t>One</a:t>
            </a:r>
            <a:br>
              <a:rPr lang="en-US" dirty="0" smtClean="0">
                <a:latin typeface="Arial" pitchFamily="34" charset="0"/>
                <a:cs typeface="Arial" pitchFamily="34" charset="0"/>
              </a:rPr>
            </a:br>
            <a:r>
              <a:rPr lang="en-US" dirty="0" smtClean="0">
                <a:latin typeface="Arial" pitchFamily="34" charset="0"/>
                <a:cs typeface="Arial" pitchFamily="34" charset="0"/>
              </a:rPr>
              <a:t> </a:t>
            </a:r>
            <a:r>
              <a:rPr lang="en-US" dirty="0">
                <a:latin typeface="Arial" pitchFamily="34" charset="0"/>
                <a:cs typeface="Arial" pitchFamily="34" charset="0"/>
              </a:rPr>
              <a:t>in the </a:t>
            </a:r>
            <a:r>
              <a:rPr lang="en-US" dirty="0" smtClean="0">
                <a:latin typeface="Arial" pitchFamily="34" charset="0"/>
                <a:cs typeface="Arial" pitchFamily="34" charset="0"/>
              </a:rPr>
              <a:t>Sanctuary – or known as “Bread of the Presence.”</a:t>
            </a:r>
            <a:br>
              <a:rPr lang="en-US" dirty="0" smtClean="0">
                <a:latin typeface="Arial" pitchFamily="34" charset="0"/>
                <a:cs typeface="Arial" pitchFamily="34" charset="0"/>
              </a:rPr>
            </a:br>
            <a:r>
              <a:rPr lang="en-US" sz="800" dirty="0"/>
              <a:t> </a:t>
            </a:r>
            <a:endParaRPr lang="en-US" sz="4400" dirty="0"/>
          </a:p>
          <a:p>
            <a:pPr marL="45720" indent="0">
              <a:buNone/>
            </a:pPr>
            <a:r>
              <a:rPr lang="en-US" sz="2400" dirty="0">
                <a:solidFill>
                  <a:srgbClr val="C00000"/>
                </a:solidFill>
              </a:rPr>
              <a:t>As with the manna, the shewbread links back to the same </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Hebrew </a:t>
            </a:r>
            <a:r>
              <a:rPr lang="en-US" sz="2400" dirty="0">
                <a:solidFill>
                  <a:srgbClr val="C00000"/>
                </a:solidFill>
              </a:rPr>
              <a:t>word </a:t>
            </a:r>
            <a:r>
              <a:rPr lang="en-US" sz="2400" b="1" dirty="0"/>
              <a:t>H3899</a:t>
            </a:r>
            <a:r>
              <a:rPr lang="en-US" sz="2400" dirty="0"/>
              <a:t> (</a:t>
            </a:r>
            <a:r>
              <a:rPr lang="en-US" sz="2400" dirty="0" err="1"/>
              <a:t>lechem</a:t>
            </a:r>
            <a:r>
              <a:rPr lang="en-US" sz="2400" dirty="0"/>
              <a:t>) </a:t>
            </a:r>
            <a:r>
              <a:rPr lang="en-US" sz="2400" dirty="0">
                <a:solidFill>
                  <a:srgbClr val="C00000"/>
                </a:solidFill>
              </a:rPr>
              <a:t>which can indicate </a:t>
            </a:r>
            <a:r>
              <a:rPr lang="en-US" sz="2400" u="sng" dirty="0">
                <a:solidFill>
                  <a:srgbClr val="C00000"/>
                </a:solidFill>
              </a:rPr>
              <a:t>either</a:t>
            </a:r>
            <a:r>
              <a:rPr lang="en-US" sz="2400" dirty="0">
                <a:solidFill>
                  <a:srgbClr val="C00000"/>
                </a:solidFill>
              </a:rPr>
              <a:t> </a:t>
            </a:r>
            <a:r>
              <a:rPr lang="en-US" sz="2400" dirty="0" smtClean="0">
                <a:solidFill>
                  <a:srgbClr val="C00000"/>
                </a:solidFill>
              </a:rPr>
              <a:t/>
            </a:r>
            <a:br>
              <a:rPr lang="en-US" sz="2400" dirty="0" smtClean="0">
                <a:solidFill>
                  <a:srgbClr val="C00000"/>
                </a:solidFill>
              </a:rPr>
            </a:br>
            <a:r>
              <a:rPr lang="en-US" sz="2400" b="1" dirty="0" smtClean="0">
                <a:solidFill>
                  <a:schemeClr val="accent3">
                    <a:lumMod val="50000"/>
                  </a:schemeClr>
                </a:solidFill>
              </a:rPr>
              <a:t>leavened</a:t>
            </a:r>
            <a:r>
              <a:rPr lang="en-US" sz="2400" dirty="0" smtClean="0">
                <a:solidFill>
                  <a:srgbClr val="C00000"/>
                </a:solidFill>
              </a:rPr>
              <a:t> </a:t>
            </a:r>
            <a:r>
              <a:rPr lang="en-US" sz="2400" dirty="0">
                <a:solidFill>
                  <a:srgbClr val="C00000"/>
                </a:solidFill>
              </a:rPr>
              <a:t>or </a:t>
            </a:r>
            <a:r>
              <a:rPr lang="en-US" sz="2400" b="1" dirty="0">
                <a:solidFill>
                  <a:srgbClr val="0070C0"/>
                </a:solidFill>
              </a:rPr>
              <a:t>unleavened</a:t>
            </a:r>
            <a:r>
              <a:rPr lang="en-US" sz="2400" dirty="0">
                <a:solidFill>
                  <a:srgbClr val="C00000"/>
                </a:solidFill>
              </a:rPr>
              <a:t> </a:t>
            </a:r>
            <a:r>
              <a:rPr lang="en-US" sz="2400" dirty="0" smtClean="0">
                <a:solidFill>
                  <a:srgbClr val="C00000"/>
                </a:solidFill>
              </a:rPr>
              <a:t>bread.</a:t>
            </a:r>
          </a:p>
          <a:p>
            <a:r>
              <a:rPr lang="en-US" sz="2400" b="1" dirty="0" smtClean="0"/>
              <a:t>Soon </a:t>
            </a:r>
            <a:r>
              <a:rPr lang="en-US" sz="2400" b="1" dirty="0"/>
              <a:t>it will be shown that </a:t>
            </a:r>
            <a:r>
              <a:rPr lang="en-US" sz="2400" dirty="0">
                <a:solidFill>
                  <a:srgbClr val="C00000"/>
                </a:solidFill>
              </a:rPr>
              <a:t>“</a:t>
            </a:r>
            <a:r>
              <a:rPr lang="en-US" sz="2400" dirty="0" err="1">
                <a:solidFill>
                  <a:srgbClr val="C00000"/>
                </a:solidFill>
              </a:rPr>
              <a:t>lechem</a:t>
            </a:r>
            <a:r>
              <a:rPr lang="en-US" sz="2400" dirty="0">
                <a:solidFill>
                  <a:srgbClr val="C00000"/>
                </a:solidFill>
              </a:rPr>
              <a:t>” </a:t>
            </a:r>
            <a:r>
              <a:rPr lang="en-US" sz="2400" dirty="0"/>
              <a:t>(as a general term for </a:t>
            </a:r>
            <a:r>
              <a:rPr lang="en-US" sz="2400" dirty="0" smtClean="0"/>
              <a:t/>
            </a:r>
            <a:br>
              <a:rPr lang="en-US" sz="2400" dirty="0" smtClean="0"/>
            </a:br>
            <a:r>
              <a:rPr lang="en-US" sz="2400" dirty="0" smtClean="0"/>
              <a:t>any </a:t>
            </a:r>
            <a:r>
              <a:rPr lang="en-US" sz="2400" dirty="0"/>
              <a:t>kind of bread) </a:t>
            </a:r>
            <a:r>
              <a:rPr lang="en-US" sz="2400" dirty="0">
                <a:solidFill>
                  <a:srgbClr val="C00000"/>
                </a:solidFill>
              </a:rPr>
              <a:t>has to be </a:t>
            </a:r>
            <a:r>
              <a:rPr lang="en-US" sz="2400" b="1" dirty="0">
                <a:ln>
                  <a:solidFill>
                    <a:sysClr val="windowText" lastClr="000000"/>
                  </a:solidFill>
                </a:ln>
                <a:solidFill>
                  <a:srgbClr val="7030A0"/>
                </a:solidFill>
                <a:latin typeface="Comic Sans MS" pitchFamily="66" charset="0"/>
              </a:rPr>
              <a:t>qualified</a:t>
            </a:r>
            <a:r>
              <a:rPr lang="en-US" sz="2400" dirty="0">
                <a:solidFill>
                  <a:srgbClr val="C00000"/>
                </a:solidFill>
              </a:rPr>
              <a:t> with the specific term </a:t>
            </a:r>
            <a:r>
              <a:rPr lang="en-US" sz="2400" b="1" i="1" u="sng" dirty="0">
                <a:solidFill>
                  <a:srgbClr val="0070C0"/>
                </a:solidFill>
              </a:rPr>
              <a:t>unleavened</a:t>
            </a:r>
            <a:r>
              <a:rPr lang="en-US" sz="2400" dirty="0">
                <a:solidFill>
                  <a:srgbClr val="C00000"/>
                </a:solidFill>
              </a:rPr>
              <a:t> [</a:t>
            </a:r>
            <a:r>
              <a:rPr lang="en-US" sz="2400" b="1" dirty="0">
                <a:solidFill>
                  <a:srgbClr val="C00000"/>
                </a:solidFill>
              </a:rPr>
              <a:t>H4682</a:t>
            </a:r>
            <a:r>
              <a:rPr lang="en-US" sz="2400" dirty="0">
                <a:solidFill>
                  <a:srgbClr val="C00000"/>
                </a:solidFill>
              </a:rPr>
              <a:t>;</a:t>
            </a:r>
            <a:r>
              <a:rPr lang="en-US" sz="2400" b="1" dirty="0">
                <a:solidFill>
                  <a:srgbClr val="C00000"/>
                </a:solidFill>
              </a:rPr>
              <a:t> </a:t>
            </a:r>
            <a:r>
              <a:rPr lang="en-US" sz="2400" dirty="0" err="1">
                <a:solidFill>
                  <a:srgbClr val="0070C0"/>
                </a:solidFill>
              </a:rPr>
              <a:t>matstsah</a:t>
            </a:r>
            <a:r>
              <a:rPr lang="en-US" sz="2400" dirty="0">
                <a:solidFill>
                  <a:srgbClr val="C00000"/>
                </a:solidFill>
              </a:rPr>
              <a:t>] to actually be </a:t>
            </a:r>
            <a:r>
              <a:rPr lang="en-US" sz="2400" dirty="0">
                <a:solidFill>
                  <a:srgbClr val="0070C0"/>
                </a:solidFill>
              </a:rPr>
              <a:t>unleavened bread.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24</a:t>
            </a:fld>
            <a:endParaRPr lang="en-US"/>
          </a:p>
        </p:txBody>
      </p:sp>
    </p:spTree>
    <p:extLst>
      <p:ext uri="{BB962C8B-B14F-4D97-AF65-F5344CB8AC3E}">
        <p14:creationId xmlns:p14="http://schemas.microsoft.com/office/powerpoint/2010/main" val="2680930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2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05800" cy="914401"/>
          </a:xfrm>
        </p:spPr>
        <p:txBody>
          <a:bodyPr/>
          <a:lstStyle/>
          <a:p>
            <a:r>
              <a:rPr lang="en-US" dirty="0" smtClean="0">
                <a:ln w="11430">
                  <a:solidFill>
                    <a:srgbClr val="002060"/>
                  </a:solidFill>
                </a:ln>
              </a:rPr>
              <a:t>Hebrew Shewbread </a:t>
            </a:r>
            <a:r>
              <a:rPr lang="en-US" dirty="0" smtClean="0">
                <a:ln w="11430">
                  <a:solidFill>
                    <a:srgbClr val="002060"/>
                  </a:solidFill>
                </a:ln>
                <a:solidFill>
                  <a:schemeClr val="accent1"/>
                </a:solidFill>
              </a:rPr>
              <a:t>Summary</a:t>
            </a:r>
            <a:r>
              <a:rPr lang="en-US" dirty="0" smtClean="0"/>
              <a:t/>
            </a:r>
            <a:br>
              <a:rPr lang="en-US" dirty="0" smtClean="0"/>
            </a:br>
            <a:endParaRPr lang="en-US" dirty="0"/>
          </a:p>
        </p:txBody>
      </p:sp>
      <p:sp>
        <p:nvSpPr>
          <p:cNvPr id="3" name="Content Placeholder 2"/>
          <p:cNvSpPr>
            <a:spLocks noGrp="1"/>
          </p:cNvSpPr>
          <p:nvPr>
            <p:ph sz="quarter" idx="13"/>
          </p:nvPr>
        </p:nvSpPr>
        <p:spPr>
          <a:xfrm>
            <a:off x="457200" y="990600"/>
            <a:ext cx="8229600" cy="5410200"/>
          </a:xfrm>
        </p:spPr>
        <p:txBody>
          <a:bodyPr>
            <a:normAutofit/>
            <a:scene3d>
              <a:camera prst="orthographicFront"/>
              <a:lightRig rig="threePt" dir="t"/>
            </a:scene3d>
            <a:sp3d extrusionH="57150">
              <a:bevelT w="38100" h="38100"/>
            </a:sp3d>
          </a:bodyPr>
          <a:lstStyle/>
          <a:p>
            <a:pPr marL="560070" lvl="0" indent="-514350">
              <a:buFont typeface="+mj-lt"/>
              <a:buAutoNum type="romanLcPeriod"/>
            </a:pPr>
            <a:r>
              <a:rPr lang="en-US" dirty="0"/>
              <a:t>The Hebrew </a:t>
            </a:r>
            <a:r>
              <a:rPr lang="en-US" b="1" u="sng" dirty="0">
                <a:solidFill>
                  <a:srgbClr val="FF0000"/>
                </a:solidFill>
              </a:rPr>
              <a:t>does not </a:t>
            </a:r>
            <a:r>
              <a:rPr lang="en-US" b="1" dirty="0">
                <a:solidFill>
                  <a:srgbClr val="FF0000"/>
                </a:solidFill>
              </a:rPr>
              <a:t>g</a:t>
            </a:r>
            <a:r>
              <a:rPr lang="en-US" b="1" u="sng" dirty="0">
                <a:solidFill>
                  <a:srgbClr val="FF0000"/>
                </a:solidFill>
              </a:rPr>
              <a:t>ive</a:t>
            </a:r>
            <a:r>
              <a:rPr lang="en-US" dirty="0">
                <a:solidFill>
                  <a:srgbClr val="FF0000"/>
                </a:solidFill>
              </a:rPr>
              <a:t> </a:t>
            </a:r>
            <a:r>
              <a:rPr lang="en-US" dirty="0"/>
              <a:t>absolute clarity that the shewbread had to be unleavened.  </a:t>
            </a:r>
          </a:p>
          <a:p>
            <a:pPr marL="560070" lvl="0" indent="-514350">
              <a:buFont typeface="+mj-lt"/>
              <a:buAutoNum type="romanLcPeriod"/>
            </a:pPr>
            <a:r>
              <a:rPr lang="en-US" dirty="0"/>
              <a:t>Scriptural patterns may give clarity using “type” and “antitype” comparisons. </a:t>
            </a:r>
            <a:r>
              <a:rPr lang="en-US" dirty="0" smtClean="0"/>
              <a:t/>
            </a:r>
            <a:br>
              <a:rPr lang="en-US" dirty="0" smtClean="0"/>
            </a:br>
            <a:r>
              <a:rPr lang="en-US" dirty="0" smtClean="0"/>
              <a:t>     As </a:t>
            </a:r>
            <a:r>
              <a:rPr lang="en-US" dirty="0"/>
              <a:t>with the manna, the shewbread [type] represents </a:t>
            </a:r>
            <a:r>
              <a:rPr lang="en-US" b="1" dirty="0">
                <a:solidFill>
                  <a:srgbClr val="0070C0"/>
                </a:solidFill>
              </a:rPr>
              <a:t>Yahusha</a:t>
            </a:r>
            <a:r>
              <a:rPr lang="en-US" dirty="0"/>
              <a:t> [antitype] as the “Bread of Life” – having no sin </a:t>
            </a:r>
            <a:r>
              <a:rPr lang="en-US" dirty="0" smtClean="0"/>
              <a:t/>
            </a:r>
            <a:br>
              <a:rPr lang="en-US" dirty="0" smtClean="0"/>
            </a:br>
            <a:r>
              <a:rPr lang="en-US" dirty="0" smtClean="0"/>
              <a:t>of </a:t>
            </a:r>
            <a:r>
              <a:rPr lang="en-US" dirty="0"/>
              <a:t>His own, but being continuously in the presence of the Father.  </a:t>
            </a:r>
            <a:r>
              <a:rPr lang="en-US" dirty="0" smtClean="0"/>
              <a:t/>
            </a:r>
            <a:br>
              <a:rPr lang="en-US" dirty="0" smtClean="0"/>
            </a:br>
            <a:r>
              <a:rPr lang="en-US" dirty="0" smtClean="0"/>
              <a:t>     Therefore</a:t>
            </a:r>
            <a:r>
              <a:rPr lang="en-US" dirty="0"/>
              <a:t>, </a:t>
            </a:r>
            <a:r>
              <a:rPr lang="en-US" dirty="0">
                <a:solidFill>
                  <a:srgbClr val="0070C0"/>
                </a:solidFill>
              </a:rPr>
              <a:t>the Scriptural pattern for both “type </a:t>
            </a:r>
            <a:r>
              <a:rPr lang="en-US" dirty="0" smtClean="0">
                <a:solidFill>
                  <a:srgbClr val="0070C0"/>
                </a:solidFill>
              </a:rPr>
              <a:t/>
            </a:r>
            <a:br>
              <a:rPr lang="en-US" dirty="0" smtClean="0">
                <a:solidFill>
                  <a:srgbClr val="0070C0"/>
                </a:solidFill>
              </a:rPr>
            </a:br>
            <a:r>
              <a:rPr lang="en-US" dirty="0" smtClean="0">
                <a:solidFill>
                  <a:srgbClr val="0070C0"/>
                </a:solidFill>
              </a:rPr>
              <a:t>and </a:t>
            </a:r>
            <a:r>
              <a:rPr lang="en-US" dirty="0">
                <a:solidFill>
                  <a:srgbClr val="0070C0"/>
                </a:solidFill>
              </a:rPr>
              <a:t>antitype” seems to link strongly to the concept </a:t>
            </a:r>
            <a:r>
              <a:rPr lang="en-US" dirty="0" smtClean="0">
                <a:solidFill>
                  <a:srgbClr val="0070C0"/>
                </a:solidFill>
              </a:rPr>
              <a:t/>
            </a:r>
            <a:br>
              <a:rPr lang="en-US" dirty="0" smtClean="0">
                <a:solidFill>
                  <a:srgbClr val="0070C0"/>
                </a:solidFill>
              </a:rPr>
            </a:br>
            <a:r>
              <a:rPr lang="en-US" dirty="0" smtClean="0">
                <a:solidFill>
                  <a:srgbClr val="0070C0"/>
                </a:solidFill>
              </a:rPr>
              <a:t>of </a:t>
            </a:r>
            <a:r>
              <a:rPr lang="en-US" b="1" dirty="0">
                <a:solidFill>
                  <a:srgbClr val="0070C0"/>
                </a:solidFill>
              </a:rPr>
              <a:t>unleavened</a:t>
            </a:r>
            <a:r>
              <a:rPr lang="en-US" dirty="0">
                <a:solidFill>
                  <a:srgbClr val="0070C0"/>
                </a:solidFill>
              </a:rPr>
              <a:t> </a:t>
            </a:r>
            <a:r>
              <a:rPr lang="en-US" b="1" dirty="0">
                <a:solidFill>
                  <a:srgbClr val="0070C0"/>
                </a:solidFill>
              </a:rPr>
              <a:t>shewbread</a:t>
            </a:r>
            <a:r>
              <a:rPr lang="en-US" dirty="0">
                <a:solidFill>
                  <a:srgbClr val="0070C0"/>
                </a:solidFill>
              </a:rPr>
              <a:t>. </a:t>
            </a:r>
          </a:p>
          <a:p>
            <a:pPr marL="560070" lvl="0" indent="-514350">
              <a:buFont typeface="+mj-lt"/>
              <a:buAutoNum type="romanLcPeriod"/>
            </a:pPr>
            <a:r>
              <a:rPr lang="en-US" b="1" u="sng" dirty="0"/>
              <a:t>This</a:t>
            </a:r>
            <a:r>
              <a:rPr lang="en-US" u="sng" dirty="0"/>
              <a:t> </a:t>
            </a:r>
            <a:r>
              <a:rPr lang="en-US" b="1" dirty="0" smtClean="0"/>
              <a:t>p</a:t>
            </a:r>
            <a:r>
              <a:rPr lang="en-US" b="1" u="sng" dirty="0" smtClean="0"/>
              <a:t>attern can allow </a:t>
            </a:r>
            <a:r>
              <a:rPr lang="en-US" b="1" u="sng" dirty="0"/>
              <a:t>for </a:t>
            </a:r>
            <a:r>
              <a:rPr lang="en-US" b="1" u="sng" dirty="0" smtClean="0"/>
              <a:t>a </a:t>
            </a:r>
            <a:r>
              <a:rPr lang="en-US" b="1" u="sng" dirty="0"/>
              <a:t>reasonable assum</a:t>
            </a:r>
            <a:r>
              <a:rPr lang="en-US" b="1" dirty="0"/>
              <a:t>p</a:t>
            </a:r>
            <a:r>
              <a:rPr lang="en-US" b="1" u="sng" dirty="0"/>
              <a:t>tion </a:t>
            </a:r>
            <a:r>
              <a:rPr lang="en-US" b="1" u="sng" dirty="0" smtClean="0"/>
              <a:t/>
            </a:r>
            <a:br>
              <a:rPr lang="en-US" b="1" u="sng" dirty="0" smtClean="0"/>
            </a:br>
            <a:r>
              <a:rPr lang="en-US" b="1" u="sng" dirty="0" smtClean="0"/>
              <a:t>that </a:t>
            </a:r>
            <a:r>
              <a:rPr lang="en-US" b="1" u="sng" dirty="0"/>
              <a:t>the shewbread was </a:t>
            </a:r>
            <a:r>
              <a:rPr lang="en-US" b="1" u="sng" dirty="0" smtClean="0">
                <a:solidFill>
                  <a:srgbClr val="0070C0"/>
                </a:solidFill>
              </a:rPr>
              <a:t>unleavened</a:t>
            </a:r>
            <a:r>
              <a:rPr lang="en-US" b="1" dirty="0" smtClean="0"/>
              <a:t> </a:t>
            </a:r>
            <a:r>
              <a:rPr lang="en-US" b="1" u="sng" dirty="0" smtClean="0">
                <a:solidFill>
                  <a:srgbClr val="FF0000"/>
                </a:solidFill>
              </a:rPr>
              <a:t>even thou</a:t>
            </a:r>
            <a:r>
              <a:rPr lang="en-US" b="1" dirty="0" smtClean="0">
                <a:solidFill>
                  <a:srgbClr val="FF0000"/>
                </a:solidFill>
              </a:rPr>
              <a:t>g</a:t>
            </a:r>
            <a:r>
              <a:rPr lang="en-US" b="1" u="sng" dirty="0" smtClean="0">
                <a:solidFill>
                  <a:srgbClr val="FF0000"/>
                </a:solidFill>
              </a:rPr>
              <a:t>h</a:t>
            </a:r>
            <a:r>
              <a:rPr lang="en-US" b="1" dirty="0" smtClean="0">
                <a:solidFill>
                  <a:srgbClr val="FF0000"/>
                </a:solidFill>
              </a:rPr>
              <a:t> </a:t>
            </a:r>
            <a:r>
              <a:rPr lang="en-US" b="1" u="sng" dirty="0" smtClean="0"/>
              <a:t>the definition for “</a:t>
            </a:r>
            <a:r>
              <a:rPr lang="en-US" b="1" u="sng" dirty="0" err="1" smtClean="0"/>
              <a:t>lechem</a:t>
            </a:r>
            <a:r>
              <a:rPr lang="en-US" b="1" u="sng" dirty="0"/>
              <a:t>” leans </a:t>
            </a:r>
            <a:r>
              <a:rPr lang="en-US" b="1" u="sng" dirty="0" smtClean="0"/>
              <a:t>towards </a:t>
            </a:r>
            <a:r>
              <a:rPr lang="en-US" b="1" u="sng" dirty="0">
                <a:solidFill>
                  <a:srgbClr val="984204"/>
                </a:solidFill>
              </a:rPr>
              <a:t>leavened</a:t>
            </a:r>
            <a:r>
              <a:rPr lang="en-US" b="1" u="sng" dirty="0"/>
              <a:t> bread</a:t>
            </a:r>
            <a:r>
              <a:rPr lang="en-US" dirty="0"/>
              <a:t>. </a:t>
            </a:r>
            <a:r>
              <a:rPr lang="en-US" sz="1800" dirty="0" smtClean="0"/>
              <a:t>(We’ll see if this assumption holds up or not.)</a:t>
            </a:r>
            <a:r>
              <a:rPr lang="en-US" dirty="0" smtClean="0"/>
              <a:t> </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25</a:t>
            </a:fld>
            <a:endParaRPr lang="en-US"/>
          </a:p>
        </p:txBody>
      </p:sp>
      <p:pic>
        <p:nvPicPr>
          <p:cNvPr id="6" name="Picture 3" descr="C:\Users\Rae\Desktop\leavened bread cl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2133600"/>
            <a:ext cx="1304925" cy="1186529"/>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809999"/>
            <a:ext cx="1262062" cy="113224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86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901"/>
            <a:ext cx="8305800" cy="1408331"/>
          </a:xfrm>
        </p:spPr>
        <p:txBody>
          <a:bodyPr/>
          <a:lstStyle/>
          <a:p>
            <a:r>
              <a:rPr lang="en-US" dirty="0" smtClean="0">
                <a:ln w="11430">
                  <a:solidFill>
                    <a:srgbClr val="002060"/>
                  </a:solidFill>
                </a:ln>
              </a:rPr>
              <a:t>Shewbread in the </a:t>
            </a:r>
            <a:br>
              <a:rPr lang="en-US" dirty="0" smtClean="0">
                <a:ln w="11430">
                  <a:solidFill>
                    <a:srgbClr val="002060"/>
                  </a:solidFill>
                </a:ln>
              </a:rPr>
            </a:br>
            <a:r>
              <a:rPr lang="en-US" dirty="0" smtClean="0">
                <a:ln w="11430">
                  <a:solidFill>
                    <a:srgbClr val="002060"/>
                  </a:solidFill>
                </a:ln>
              </a:rPr>
              <a:t>New Testament </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1447800"/>
            <a:ext cx="8229600" cy="5333999"/>
          </a:xfrm>
        </p:spPr>
        <p:txBody>
          <a:bodyPr>
            <a:normAutofit fontScale="92500" lnSpcReduction="10000"/>
            <a:scene3d>
              <a:camera prst="orthographicFront"/>
              <a:lightRig rig="threePt" dir="t"/>
            </a:scene3d>
            <a:sp3d extrusionH="57150">
              <a:bevelT w="38100" h="38100"/>
            </a:sp3d>
          </a:bodyPr>
          <a:lstStyle/>
          <a:p>
            <a:pPr marL="45720" indent="0">
              <a:buNone/>
            </a:pPr>
            <a:r>
              <a:rPr lang="en-US" sz="2400" b="1" dirty="0">
                <a:solidFill>
                  <a:srgbClr val="0070C0"/>
                </a:solidFill>
              </a:rPr>
              <a:t>Hebrews 9:2</a:t>
            </a:r>
            <a:r>
              <a:rPr lang="en-US" sz="2400" dirty="0">
                <a:solidFill>
                  <a:srgbClr val="0070C0"/>
                </a:solidFill>
              </a:rPr>
              <a:t> </a:t>
            </a:r>
            <a:r>
              <a:rPr lang="en-US" sz="2400" dirty="0"/>
              <a:t>speaks of the sanctuary shewbread as seen </a:t>
            </a:r>
            <a:r>
              <a:rPr lang="en-US" sz="2400" dirty="0" smtClean="0"/>
              <a:t/>
            </a:r>
            <a:br>
              <a:rPr lang="en-US" sz="2400" dirty="0" smtClean="0"/>
            </a:br>
            <a:r>
              <a:rPr lang="en-US" sz="2400" dirty="0" smtClean="0"/>
              <a:t>in </a:t>
            </a:r>
            <a:r>
              <a:rPr lang="en-US" sz="2400" b="1" dirty="0">
                <a:solidFill>
                  <a:srgbClr val="0070C0"/>
                </a:solidFill>
              </a:rPr>
              <a:t>Exodus</a:t>
            </a:r>
            <a:r>
              <a:rPr lang="en-US" sz="2400" dirty="0">
                <a:solidFill>
                  <a:srgbClr val="0070C0"/>
                </a:solidFill>
              </a:rPr>
              <a:t>.  </a:t>
            </a:r>
            <a:r>
              <a:rPr lang="en-US" sz="2400" dirty="0"/>
              <a:t>As with the manna, the shewbread also links to </a:t>
            </a:r>
            <a:r>
              <a:rPr lang="en-US" sz="2400" b="1" dirty="0"/>
              <a:t>G740</a:t>
            </a:r>
            <a:r>
              <a:rPr lang="en-US" sz="2400" dirty="0"/>
              <a:t> (</a:t>
            </a:r>
            <a:r>
              <a:rPr lang="en-US" sz="2400" b="1" dirty="0" err="1">
                <a:solidFill>
                  <a:srgbClr val="00B050"/>
                </a:solidFill>
              </a:rPr>
              <a:t>artos</a:t>
            </a:r>
            <a:r>
              <a:rPr lang="en-US" sz="2400" dirty="0"/>
              <a:t>) </a:t>
            </a:r>
            <a:r>
              <a:rPr lang="en-US" sz="2400" dirty="0">
                <a:solidFill>
                  <a:srgbClr val="C00000"/>
                </a:solidFill>
              </a:rPr>
              <a:t>indicating either </a:t>
            </a:r>
            <a:r>
              <a:rPr lang="en-US" sz="2400" b="1" dirty="0">
                <a:solidFill>
                  <a:srgbClr val="984204"/>
                </a:solidFill>
              </a:rPr>
              <a:t>leavened</a:t>
            </a:r>
            <a:r>
              <a:rPr lang="en-US" sz="2400" dirty="0">
                <a:solidFill>
                  <a:srgbClr val="C00000"/>
                </a:solidFill>
              </a:rPr>
              <a:t> or </a:t>
            </a:r>
            <a:r>
              <a:rPr lang="en-US" sz="2400" b="1" dirty="0">
                <a:solidFill>
                  <a:srgbClr val="0070C0"/>
                </a:solidFill>
              </a:rPr>
              <a:t>unleavened</a:t>
            </a:r>
            <a:r>
              <a:rPr lang="en-US" sz="2400" dirty="0">
                <a:solidFill>
                  <a:srgbClr val="C00000"/>
                </a:solidFill>
              </a:rPr>
              <a:t> bread.  </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
            </a:r>
            <a:br>
              <a:rPr lang="en-US" sz="2400" dirty="0" smtClean="0">
                <a:solidFill>
                  <a:srgbClr val="C00000"/>
                </a:solidFill>
              </a:rPr>
            </a:br>
            <a:r>
              <a:rPr lang="en-US" sz="2400" dirty="0" smtClean="0">
                <a:solidFill>
                  <a:srgbClr val="00B050"/>
                </a:solidFill>
              </a:rPr>
              <a:t>Even </a:t>
            </a:r>
            <a:r>
              <a:rPr lang="en-US" sz="2400" dirty="0">
                <a:solidFill>
                  <a:srgbClr val="00B050"/>
                </a:solidFill>
              </a:rPr>
              <a:t>though “</a:t>
            </a:r>
            <a:r>
              <a:rPr lang="en-US" sz="2400" b="1" dirty="0" err="1">
                <a:solidFill>
                  <a:srgbClr val="00B050"/>
                </a:solidFill>
              </a:rPr>
              <a:t>artos</a:t>
            </a:r>
            <a:r>
              <a:rPr lang="en-US" sz="2400" dirty="0">
                <a:solidFill>
                  <a:srgbClr val="00B050"/>
                </a:solidFill>
              </a:rPr>
              <a:t>” </a:t>
            </a:r>
            <a:r>
              <a:rPr lang="en-US" sz="2400" u="sng" dirty="0">
                <a:solidFill>
                  <a:srgbClr val="00B050"/>
                </a:solidFill>
              </a:rPr>
              <a:t>can be</a:t>
            </a:r>
            <a:r>
              <a:rPr lang="en-US" sz="2400" dirty="0">
                <a:solidFill>
                  <a:srgbClr val="00B050"/>
                </a:solidFill>
              </a:rPr>
              <a:t> </a:t>
            </a:r>
            <a:r>
              <a:rPr lang="en-US" sz="2400" b="1" dirty="0">
                <a:solidFill>
                  <a:srgbClr val="984204"/>
                </a:solidFill>
              </a:rPr>
              <a:t>leavened</a:t>
            </a:r>
            <a:r>
              <a:rPr lang="en-US" sz="2400" dirty="0">
                <a:solidFill>
                  <a:srgbClr val="00B050"/>
                </a:solidFill>
              </a:rPr>
              <a:t> bread, this does not </a:t>
            </a:r>
            <a:r>
              <a:rPr lang="en-US" sz="2400" dirty="0" smtClean="0">
                <a:solidFill>
                  <a:srgbClr val="00B050"/>
                </a:solidFill>
              </a:rPr>
              <a:t/>
            </a:r>
            <a:br>
              <a:rPr lang="en-US" sz="2400" dirty="0" smtClean="0">
                <a:solidFill>
                  <a:srgbClr val="00B050"/>
                </a:solidFill>
              </a:rPr>
            </a:br>
            <a:r>
              <a:rPr lang="en-US" sz="2400" dirty="0" smtClean="0">
                <a:solidFill>
                  <a:srgbClr val="00B050"/>
                </a:solidFill>
              </a:rPr>
              <a:t>mean </a:t>
            </a:r>
            <a:r>
              <a:rPr lang="en-US" sz="2400" dirty="0">
                <a:solidFill>
                  <a:srgbClr val="00B050"/>
                </a:solidFill>
              </a:rPr>
              <a:t>the Sanctuary shewbread </a:t>
            </a:r>
            <a:r>
              <a:rPr lang="en-US" sz="2400" b="1" u="sng" dirty="0">
                <a:solidFill>
                  <a:srgbClr val="00B050"/>
                </a:solidFill>
              </a:rPr>
              <a:t>had to be</a:t>
            </a:r>
            <a:r>
              <a:rPr lang="en-US" sz="2400" dirty="0">
                <a:solidFill>
                  <a:srgbClr val="00B050"/>
                </a:solidFill>
              </a:rPr>
              <a:t> </a:t>
            </a:r>
            <a:r>
              <a:rPr lang="en-US" sz="2400" b="1" dirty="0">
                <a:solidFill>
                  <a:srgbClr val="984204"/>
                </a:solidFill>
              </a:rPr>
              <a:t>leavened</a:t>
            </a:r>
            <a:r>
              <a:rPr lang="en-US" sz="2400" dirty="0">
                <a:solidFill>
                  <a:srgbClr val="00B050"/>
                </a:solidFill>
              </a:rPr>
              <a:t> bread.  </a:t>
            </a:r>
            <a:r>
              <a:rPr lang="en-US" sz="2400" dirty="0" smtClean="0">
                <a:solidFill>
                  <a:srgbClr val="00B050"/>
                </a:solidFill>
              </a:rPr>
              <a:t/>
            </a:r>
            <a:br>
              <a:rPr lang="en-US" sz="2400" dirty="0" smtClean="0">
                <a:solidFill>
                  <a:srgbClr val="00B050"/>
                </a:solidFill>
              </a:rPr>
            </a:br>
            <a:r>
              <a:rPr lang="en-US" sz="2400" dirty="0" smtClean="0"/>
              <a:t>(</a:t>
            </a:r>
            <a:r>
              <a:rPr lang="en-US" sz="2400" dirty="0"/>
              <a:t>There will be two Greek definitions.)  </a:t>
            </a:r>
          </a:p>
          <a:p>
            <a:pPr marL="45720" indent="0">
              <a:buNone/>
            </a:pPr>
            <a:r>
              <a:rPr lang="en-US" sz="1300" dirty="0"/>
              <a:t> </a:t>
            </a:r>
          </a:p>
          <a:p>
            <a:pPr marL="45720" lvl="0" indent="0">
              <a:buNone/>
            </a:pPr>
            <a:r>
              <a:rPr lang="en-US" sz="2400" b="1" dirty="0" err="1" smtClean="0">
                <a:solidFill>
                  <a:srgbClr val="0070C0"/>
                </a:solidFill>
              </a:rPr>
              <a:t>Heb</a:t>
            </a:r>
            <a:r>
              <a:rPr lang="en-US" sz="2400" b="1" dirty="0" smtClean="0">
                <a:solidFill>
                  <a:srgbClr val="0070C0"/>
                </a:solidFill>
              </a:rPr>
              <a:t> 9:2  </a:t>
            </a:r>
            <a:r>
              <a:rPr lang="en-US" sz="2400" b="1" dirty="0" smtClean="0">
                <a:solidFill>
                  <a:schemeClr val="accent3">
                    <a:lumMod val="50000"/>
                  </a:schemeClr>
                </a:solidFill>
              </a:rPr>
              <a:t>For </a:t>
            </a:r>
            <a:r>
              <a:rPr lang="en-US" sz="2400" b="1" dirty="0">
                <a:solidFill>
                  <a:schemeClr val="accent3">
                    <a:lumMod val="50000"/>
                  </a:schemeClr>
                </a:solidFill>
              </a:rPr>
              <a:t>there was a </a:t>
            </a:r>
            <a:r>
              <a:rPr lang="en-US" sz="2400" b="1" u="sng" dirty="0">
                <a:solidFill>
                  <a:schemeClr val="accent3">
                    <a:lumMod val="50000"/>
                  </a:schemeClr>
                </a:solidFill>
              </a:rPr>
              <a:t>tabernacle</a:t>
            </a:r>
            <a:r>
              <a:rPr lang="en-US" sz="2400" b="1" dirty="0">
                <a:solidFill>
                  <a:schemeClr val="accent3">
                    <a:lumMod val="50000"/>
                  </a:schemeClr>
                </a:solidFill>
              </a:rPr>
              <a:t> made; the first, wherein was the candlestick, and the table, and the </a:t>
            </a:r>
            <a:r>
              <a:rPr lang="en-US" sz="2400" b="1" u="sng" dirty="0">
                <a:solidFill>
                  <a:srgbClr val="C00000"/>
                </a:solidFill>
              </a:rPr>
              <a:t>shew</a:t>
            </a:r>
            <a:r>
              <a:rPr lang="en-US" sz="2400" b="1" u="sng" dirty="0">
                <a:solidFill>
                  <a:schemeClr val="accent3">
                    <a:lumMod val="50000"/>
                  </a:schemeClr>
                </a:solidFill>
              </a:rPr>
              <a:t>bread</a:t>
            </a:r>
            <a:r>
              <a:rPr lang="en-US" sz="2400" b="1" dirty="0">
                <a:solidFill>
                  <a:schemeClr val="accent3">
                    <a:lumMod val="50000"/>
                  </a:schemeClr>
                </a:solidFill>
              </a:rPr>
              <a:t> </a:t>
            </a:r>
            <a:r>
              <a:rPr lang="en-US" sz="1900" dirty="0" smtClean="0"/>
              <a:t>[</a:t>
            </a:r>
            <a:r>
              <a:rPr lang="en-US" sz="1900" b="1" dirty="0" smtClean="0">
                <a:solidFill>
                  <a:srgbClr val="C00000"/>
                </a:solidFill>
              </a:rPr>
              <a:t>G4286</a:t>
            </a:r>
            <a:r>
              <a:rPr lang="en-US" sz="1900" dirty="0">
                <a:solidFill>
                  <a:srgbClr val="C00000"/>
                </a:solidFill>
              </a:rPr>
              <a:t>: </a:t>
            </a:r>
            <a:r>
              <a:rPr lang="en-US" sz="1900" dirty="0" err="1" smtClean="0">
                <a:solidFill>
                  <a:srgbClr val="C00000"/>
                </a:solidFill>
              </a:rPr>
              <a:t>prothesis</a:t>
            </a:r>
            <a:r>
              <a:rPr lang="en-US" sz="1900" dirty="0">
                <a:solidFill>
                  <a:srgbClr val="C00000"/>
                </a:solidFill>
              </a:rPr>
              <a:t> </a:t>
            </a:r>
            <a:r>
              <a:rPr lang="en-US" sz="1900" dirty="0" smtClean="0"/>
              <a:t>and</a:t>
            </a:r>
            <a:r>
              <a:rPr lang="en-US" sz="2400" dirty="0" smtClean="0"/>
              <a:t> </a:t>
            </a:r>
            <a:r>
              <a:rPr lang="en-US" sz="1900" b="1" dirty="0" smtClean="0"/>
              <a:t>G740</a:t>
            </a:r>
            <a:r>
              <a:rPr lang="en-US" sz="1900" dirty="0"/>
              <a:t>: </a:t>
            </a:r>
            <a:r>
              <a:rPr lang="en-US" sz="1900" b="1" dirty="0" err="1" smtClean="0">
                <a:solidFill>
                  <a:srgbClr val="00B050"/>
                </a:solidFill>
              </a:rPr>
              <a:t>artos</a:t>
            </a:r>
            <a:r>
              <a:rPr lang="en-US" sz="1900" dirty="0" smtClean="0"/>
              <a:t>];</a:t>
            </a:r>
            <a:r>
              <a:rPr lang="en-US" sz="1900" b="1" dirty="0" smtClean="0"/>
              <a:t> </a:t>
            </a:r>
            <a:r>
              <a:rPr lang="en-US" sz="2400" b="1" dirty="0">
                <a:solidFill>
                  <a:schemeClr val="accent3">
                    <a:lumMod val="50000"/>
                  </a:schemeClr>
                </a:solidFill>
              </a:rPr>
              <a:t>which is called the sanctuary.  </a:t>
            </a:r>
            <a:r>
              <a:rPr lang="en-US" sz="2400" b="1" dirty="0" smtClean="0">
                <a:solidFill>
                  <a:schemeClr val="accent3">
                    <a:lumMod val="50000"/>
                  </a:schemeClr>
                </a:solidFill>
              </a:rPr>
              <a:t> </a:t>
            </a:r>
            <a:r>
              <a:rPr lang="en-US" sz="2400" b="1" dirty="0"/>
              <a:t/>
            </a:r>
            <a:br>
              <a:rPr lang="en-US" sz="2400" b="1" dirty="0"/>
            </a:br>
            <a:endParaRPr lang="en-US" sz="1100" dirty="0"/>
          </a:p>
          <a:p>
            <a:pPr lvl="1"/>
            <a:r>
              <a:rPr lang="en-US" b="1" i="1" u="sng" dirty="0">
                <a:solidFill>
                  <a:srgbClr val="C00000"/>
                </a:solidFill>
                <a:latin typeface="Arial" pitchFamily="34" charset="0"/>
                <a:cs typeface="Arial" pitchFamily="34" charset="0"/>
              </a:rPr>
              <a:t>shew</a:t>
            </a:r>
            <a:r>
              <a:rPr lang="en-US" i="1" u="sng" dirty="0">
                <a:latin typeface="Arial" pitchFamily="34" charset="0"/>
                <a:cs typeface="Arial" pitchFamily="34" charset="0"/>
              </a:rPr>
              <a:t>bread</a:t>
            </a:r>
            <a:r>
              <a:rPr lang="en-US" b="1" dirty="0">
                <a:latin typeface="Arial" pitchFamily="34" charset="0"/>
                <a:cs typeface="Arial" pitchFamily="34" charset="0"/>
              </a:rPr>
              <a:t>  G4286</a:t>
            </a:r>
            <a:r>
              <a:rPr lang="en-US" dirty="0">
                <a:latin typeface="Arial" pitchFamily="34" charset="0"/>
                <a:cs typeface="Arial" pitchFamily="34" charset="0"/>
              </a:rPr>
              <a:t>  </a:t>
            </a:r>
            <a:r>
              <a:rPr lang="en-US" b="1" dirty="0" err="1">
                <a:solidFill>
                  <a:srgbClr val="C00000"/>
                </a:solidFill>
                <a:latin typeface="Arial" pitchFamily="34" charset="0"/>
                <a:cs typeface="Arial" pitchFamily="34" charset="0"/>
              </a:rPr>
              <a:t>prothesis</a:t>
            </a:r>
            <a:r>
              <a:rPr lang="en-US" dirty="0">
                <a:solidFill>
                  <a:srgbClr val="C00000"/>
                </a:solidFill>
                <a:latin typeface="Arial" pitchFamily="34" charset="0"/>
                <a:cs typeface="Arial" pitchFamily="34" charset="0"/>
              </a:rPr>
              <a:t>; </a:t>
            </a:r>
            <a:r>
              <a:rPr lang="en-US" dirty="0">
                <a:latin typeface="Arial" pitchFamily="34" charset="0"/>
                <a:cs typeface="Arial" pitchFamily="34" charset="0"/>
              </a:rPr>
              <a:t>from G4388; </a:t>
            </a:r>
            <a:r>
              <a:rPr lang="en-US" b="1" u="sng" dirty="0">
                <a:latin typeface="Arial" pitchFamily="34" charset="0"/>
                <a:cs typeface="Arial" pitchFamily="34" charset="0"/>
              </a:rPr>
              <a:t>a setting forth</a:t>
            </a:r>
            <a:r>
              <a:rPr lang="en-US" dirty="0">
                <a:latin typeface="Arial" pitchFamily="34" charset="0"/>
                <a:cs typeface="Arial" pitchFamily="34" charset="0"/>
              </a:rPr>
              <a:t>, i.e. </a:t>
            </a:r>
            <a:r>
              <a:rPr lang="en-US" sz="1700" dirty="0">
                <a:latin typeface="Arial" pitchFamily="34" charset="0"/>
                <a:cs typeface="Arial" pitchFamily="34" charset="0"/>
              </a:rPr>
              <a:t>(figuratively) proposal (intention); </a:t>
            </a:r>
            <a:r>
              <a:rPr lang="en-US" b="1" u="sng" dirty="0">
                <a:latin typeface="Arial" pitchFamily="34" charset="0"/>
                <a:cs typeface="Arial" pitchFamily="34" charset="0"/>
              </a:rPr>
              <a:t>s</a:t>
            </a:r>
            <a:r>
              <a:rPr lang="en-US" b="1" dirty="0">
                <a:latin typeface="Arial" pitchFamily="34" charset="0"/>
                <a:cs typeface="Arial" pitchFamily="34" charset="0"/>
              </a:rPr>
              <a:t>p</a:t>
            </a:r>
            <a:r>
              <a:rPr lang="en-US" b="1" u="sng" dirty="0">
                <a:latin typeface="Arial" pitchFamily="34" charset="0"/>
                <a:cs typeface="Arial" pitchFamily="34" charset="0"/>
              </a:rPr>
              <a:t>ecificall</a:t>
            </a:r>
            <a:r>
              <a:rPr lang="en-US" b="1" dirty="0">
                <a:latin typeface="Arial" pitchFamily="34" charset="0"/>
                <a:cs typeface="Arial" pitchFamily="34" charset="0"/>
              </a:rPr>
              <a:t>y</a:t>
            </a:r>
            <a:r>
              <a:rPr lang="en-US" dirty="0">
                <a:latin typeface="Arial" pitchFamily="34" charset="0"/>
                <a:cs typeface="Arial" pitchFamily="34" charset="0"/>
              </a:rPr>
              <a:t>, </a:t>
            </a:r>
            <a:r>
              <a:rPr lang="en-US" b="1" u="sng" dirty="0">
                <a:latin typeface="Arial" pitchFamily="34" charset="0"/>
                <a:cs typeface="Arial" pitchFamily="34" charset="0"/>
              </a:rPr>
              <a:t>the show-bread</a:t>
            </a:r>
            <a:r>
              <a:rPr lang="en-US" dirty="0">
                <a:latin typeface="Arial" pitchFamily="34" charset="0"/>
                <a:cs typeface="Arial" pitchFamily="34" charset="0"/>
              </a:rPr>
              <a:t> (</a:t>
            </a:r>
            <a:r>
              <a:rPr lang="en-US" b="1" u="sng" dirty="0">
                <a:latin typeface="Arial" pitchFamily="34" charset="0"/>
                <a:cs typeface="Arial" pitchFamily="34" charset="0"/>
              </a:rPr>
              <a:t>in the Tem</a:t>
            </a:r>
            <a:r>
              <a:rPr lang="en-US" b="1" dirty="0">
                <a:latin typeface="Arial" pitchFamily="34" charset="0"/>
                <a:cs typeface="Arial" pitchFamily="34" charset="0"/>
              </a:rPr>
              <a:t>p</a:t>
            </a:r>
            <a:r>
              <a:rPr lang="en-US" b="1" u="sng" dirty="0">
                <a:latin typeface="Arial" pitchFamily="34" charset="0"/>
                <a:cs typeface="Arial" pitchFamily="34" charset="0"/>
              </a:rPr>
              <a:t>le</a:t>
            </a:r>
            <a:r>
              <a:rPr lang="en-US" dirty="0">
                <a:latin typeface="Arial" pitchFamily="34" charset="0"/>
                <a:cs typeface="Arial" pitchFamily="34" charset="0"/>
              </a:rPr>
              <a:t>) </a:t>
            </a:r>
            <a:r>
              <a:rPr lang="en-US" b="1" u="sng" dirty="0">
                <a:latin typeface="Arial" pitchFamily="34" charset="0"/>
                <a:cs typeface="Arial" pitchFamily="34" charset="0"/>
              </a:rPr>
              <a:t>as ex</a:t>
            </a:r>
            <a:r>
              <a:rPr lang="en-US" b="1" dirty="0">
                <a:latin typeface="Arial" pitchFamily="34" charset="0"/>
                <a:cs typeface="Arial" pitchFamily="34" charset="0"/>
              </a:rPr>
              <a:t>p</a:t>
            </a:r>
            <a:r>
              <a:rPr lang="en-US" b="1" u="sng" dirty="0">
                <a:latin typeface="Arial" pitchFamily="34" charset="0"/>
                <a:cs typeface="Arial" pitchFamily="34" charset="0"/>
              </a:rPr>
              <a:t>osed before </a:t>
            </a:r>
            <a:r>
              <a:rPr lang="en-US" b="1" u="sng" dirty="0" smtClean="0">
                <a:solidFill>
                  <a:srgbClr val="0070C0"/>
                </a:solidFill>
                <a:latin typeface="Arial" pitchFamily="34" charset="0"/>
                <a:cs typeface="Arial" pitchFamily="34" charset="0"/>
              </a:rPr>
              <a:t>Yahuah</a:t>
            </a:r>
            <a:r>
              <a:rPr lang="en-US" dirty="0" smtClean="0">
                <a:solidFill>
                  <a:srgbClr val="0070C0"/>
                </a:solidFill>
                <a:latin typeface="Arial" pitchFamily="34" charset="0"/>
                <a:cs typeface="Arial" pitchFamily="34" charset="0"/>
              </a:rPr>
              <a:t>: </a:t>
            </a:r>
            <a:r>
              <a:rPr lang="en-US" dirty="0" smtClean="0">
                <a:latin typeface="Arial" pitchFamily="34" charset="0"/>
                <a:cs typeface="Arial" pitchFamily="34" charset="0"/>
              </a:rPr>
              <a:t>KJV </a:t>
            </a:r>
            <a:r>
              <a:rPr lang="en-US" dirty="0">
                <a:latin typeface="Arial" pitchFamily="34" charset="0"/>
                <a:cs typeface="Arial" pitchFamily="34" charset="0"/>
              </a:rPr>
              <a:t>- purpose, </a:t>
            </a:r>
            <a:r>
              <a:rPr lang="en-US" dirty="0" err="1">
                <a:latin typeface="Arial" pitchFamily="34" charset="0"/>
                <a:cs typeface="Arial" pitchFamily="34" charset="0"/>
              </a:rPr>
              <a:t>shew</a:t>
            </a:r>
            <a:r>
              <a:rPr lang="en-US" dirty="0">
                <a:latin typeface="Arial" pitchFamily="34" charset="0"/>
                <a:cs typeface="Arial" pitchFamily="34" charset="0"/>
              </a:rPr>
              <a:t> [-bread]. </a:t>
            </a:r>
          </a:p>
          <a:p>
            <a:pPr lvl="1"/>
            <a:r>
              <a:rPr lang="en-US" i="1" u="sng" dirty="0">
                <a:latin typeface="Arial" pitchFamily="34" charset="0"/>
                <a:cs typeface="Arial" pitchFamily="34" charset="0"/>
              </a:rPr>
              <a:t>shew</a:t>
            </a:r>
            <a:r>
              <a:rPr lang="en-US" b="1" i="1" u="sng" dirty="0">
                <a:solidFill>
                  <a:schemeClr val="accent3">
                    <a:lumMod val="50000"/>
                  </a:schemeClr>
                </a:solidFill>
                <a:latin typeface="Arial" pitchFamily="34" charset="0"/>
                <a:cs typeface="Arial" pitchFamily="34" charset="0"/>
              </a:rPr>
              <a:t>bread</a:t>
            </a:r>
            <a:r>
              <a:rPr lang="en-US" dirty="0">
                <a:latin typeface="Arial" pitchFamily="34" charset="0"/>
                <a:cs typeface="Arial" pitchFamily="34" charset="0"/>
              </a:rPr>
              <a:t>  </a:t>
            </a:r>
            <a:r>
              <a:rPr lang="en-US" b="1" dirty="0">
                <a:latin typeface="Arial" pitchFamily="34" charset="0"/>
                <a:cs typeface="Arial" pitchFamily="34" charset="0"/>
              </a:rPr>
              <a:t>G740</a:t>
            </a:r>
            <a:r>
              <a:rPr lang="en-US" dirty="0">
                <a:latin typeface="Arial" pitchFamily="34" charset="0"/>
                <a:cs typeface="Arial" pitchFamily="34" charset="0"/>
              </a:rPr>
              <a:t>  </a:t>
            </a:r>
            <a:r>
              <a:rPr lang="en-US" b="1" dirty="0" err="1">
                <a:solidFill>
                  <a:schemeClr val="accent3">
                    <a:lumMod val="50000"/>
                  </a:schemeClr>
                </a:solidFill>
                <a:latin typeface="Arial" pitchFamily="34" charset="0"/>
                <a:cs typeface="Arial" pitchFamily="34" charset="0"/>
              </a:rPr>
              <a:t>artos</a:t>
            </a:r>
            <a:r>
              <a:rPr lang="en-US" dirty="0">
                <a:solidFill>
                  <a:schemeClr val="accent3">
                    <a:lumMod val="50000"/>
                  </a:schemeClr>
                </a:solidFill>
                <a:latin typeface="Arial" pitchFamily="34" charset="0"/>
                <a:cs typeface="Arial" pitchFamily="34" charset="0"/>
              </a:rPr>
              <a:t>;</a:t>
            </a:r>
            <a:r>
              <a:rPr lang="en-US" dirty="0">
                <a:latin typeface="Arial" pitchFamily="34" charset="0"/>
                <a:cs typeface="Arial" pitchFamily="34" charset="0"/>
              </a:rPr>
              <a:t> from G142; bread (</a:t>
            </a:r>
            <a:r>
              <a:rPr lang="en-US" u="sng" dirty="0">
                <a:latin typeface="Arial" pitchFamily="34" charset="0"/>
                <a:cs typeface="Arial" pitchFamily="34" charset="0"/>
              </a:rPr>
              <a:t>as </a:t>
            </a:r>
            <a:r>
              <a:rPr lang="en-US" b="1" u="sng" dirty="0">
                <a:latin typeface="Arial" pitchFamily="34" charset="0"/>
                <a:cs typeface="Arial" pitchFamily="34" charset="0"/>
              </a:rPr>
              <a:t>raised</a:t>
            </a:r>
            <a:r>
              <a:rPr lang="en-US" dirty="0">
                <a:latin typeface="Arial" pitchFamily="34" charset="0"/>
                <a:cs typeface="Arial" pitchFamily="34" charset="0"/>
              </a:rPr>
              <a:t>) or a </a:t>
            </a:r>
            <a:r>
              <a:rPr lang="en-US" b="1" u="sng" dirty="0">
                <a:latin typeface="Arial" pitchFamily="34" charset="0"/>
                <a:cs typeface="Arial" pitchFamily="34" charset="0"/>
              </a:rPr>
              <a:t>loaf</a:t>
            </a:r>
            <a:r>
              <a:rPr lang="en-US" dirty="0">
                <a:latin typeface="Arial" pitchFamily="34" charset="0"/>
                <a:cs typeface="Arial" pitchFamily="34" charset="0"/>
              </a:rPr>
              <a:t>:  KJV - (</a:t>
            </a:r>
            <a:r>
              <a:rPr lang="en-US" dirty="0" err="1">
                <a:latin typeface="Arial" pitchFamily="34" charset="0"/>
                <a:cs typeface="Arial" pitchFamily="34" charset="0"/>
              </a:rPr>
              <a:t>shew</a:t>
            </a:r>
            <a:r>
              <a:rPr lang="en-US" dirty="0">
                <a:latin typeface="Arial" pitchFamily="34" charset="0"/>
                <a:cs typeface="Arial" pitchFamily="34" charset="0"/>
              </a:rPr>
              <a:t>-) bread, loaf.</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26</a:t>
            </a:fld>
            <a:endParaRPr lang="en-US"/>
          </a:p>
        </p:txBody>
      </p:sp>
    </p:spTree>
    <p:extLst>
      <p:ext uri="{BB962C8B-B14F-4D97-AF65-F5344CB8AC3E}">
        <p14:creationId xmlns:p14="http://schemas.microsoft.com/office/powerpoint/2010/main" val="1539257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rPr>
              <a:t>Shewbread in the New Testament  </a:t>
            </a:r>
            <a:r>
              <a:rPr lang="en-US" sz="3200" dirty="0" smtClean="0">
                <a:ln w="11430">
                  <a:solidFill>
                    <a:srgbClr val="002060"/>
                  </a:solidFill>
                </a:ln>
              </a:rPr>
              <a:t>(</a:t>
            </a:r>
            <a:r>
              <a:rPr lang="en-US" sz="3200" dirty="0" err="1" smtClean="0">
                <a:ln w="11430">
                  <a:solidFill>
                    <a:srgbClr val="002060"/>
                  </a:solidFill>
                </a:ln>
              </a:rPr>
              <a:t>con’t</a:t>
            </a:r>
            <a:r>
              <a:rPr lang="en-US" sz="3200" dirty="0" smtClean="0">
                <a:ln w="11430">
                  <a:solidFill>
                    <a:srgbClr val="002060"/>
                  </a:solidFill>
                </a:ln>
              </a:rPr>
              <a:t>)</a:t>
            </a:r>
            <a:endParaRPr lang="en-US" sz="3200" dirty="0">
              <a:ln w="11430">
                <a:solidFill>
                  <a:srgbClr val="002060"/>
                </a:solidFill>
              </a:ln>
            </a:endParaRPr>
          </a:p>
        </p:txBody>
      </p:sp>
      <p:sp>
        <p:nvSpPr>
          <p:cNvPr id="3" name="Content Placeholder 2"/>
          <p:cNvSpPr>
            <a:spLocks noGrp="1"/>
          </p:cNvSpPr>
          <p:nvPr>
            <p:ph sz="quarter" idx="13"/>
          </p:nvPr>
        </p:nvSpPr>
        <p:spPr>
          <a:xfrm>
            <a:off x="457200" y="1371600"/>
            <a:ext cx="8229600" cy="5410200"/>
          </a:xfrm>
        </p:spPr>
        <p:txBody>
          <a:bodyPr>
            <a:normAutofit fontScale="92500" lnSpcReduction="20000"/>
            <a:scene3d>
              <a:camera prst="orthographicFront"/>
              <a:lightRig rig="threePt" dir="t"/>
            </a:scene3d>
            <a:sp3d extrusionH="57150">
              <a:bevelT w="38100" h="38100"/>
            </a:sp3d>
          </a:bodyPr>
          <a:lstStyle/>
          <a:p>
            <a:r>
              <a:rPr lang="en-US" b="1" dirty="0"/>
              <a:t>Just as leaven can represent </a:t>
            </a:r>
            <a:r>
              <a:rPr lang="en-US" b="1" dirty="0" smtClean="0"/>
              <a:t>either the </a:t>
            </a:r>
            <a:r>
              <a:rPr lang="en-US" b="1" dirty="0">
                <a:solidFill>
                  <a:srgbClr val="FF0000"/>
                </a:solidFill>
              </a:rPr>
              <a:t>“leaven of sin” </a:t>
            </a:r>
            <a:r>
              <a:rPr lang="en-US" b="1" dirty="0"/>
              <a:t>or </a:t>
            </a:r>
            <a:r>
              <a:rPr lang="en-US" b="1" dirty="0">
                <a:solidFill>
                  <a:srgbClr val="0070C0"/>
                </a:solidFill>
              </a:rPr>
              <a:t>“leaven </a:t>
            </a:r>
            <a:r>
              <a:rPr lang="en-US" b="1" dirty="0" smtClean="0">
                <a:solidFill>
                  <a:srgbClr val="0070C0"/>
                </a:solidFill>
              </a:rPr>
              <a:t>for </a:t>
            </a:r>
            <a:r>
              <a:rPr lang="en-US" b="1" dirty="0">
                <a:solidFill>
                  <a:srgbClr val="0070C0"/>
                </a:solidFill>
              </a:rPr>
              <a:t>the kingdom of heaven” </a:t>
            </a:r>
            <a:r>
              <a:rPr lang="en-US" b="1" dirty="0"/>
              <a:t>so too the shewbread </a:t>
            </a:r>
            <a:r>
              <a:rPr lang="en-US" b="1" dirty="0" smtClean="0"/>
              <a:t/>
            </a:r>
            <a:br>
              <a:rPr lang="en-US" b="1" dirty="0" smtClean="0"/>
            </a:br>
            <a:r>
              <a:rPr lang="en-US" b="1" dirty="0" smtClean="0"/>
              <a:t>could </a:t>
            </a:r>
            <a:r>
              <a:rPr lang="en-US" b="1" dirty="0"/>
              <a:t>have represented the varied spiritual conditions of </a:t>
            </a:r>
            <a:r>
              <a:rPr lang="en-US" b="1" dirty="0" smtClean="0"/>
              <a:t>Israel</a:t>
            </a:r>
            <a:r>
              <a:rPr lang="en-US" b="1" dirty="0"/>
              <a:t>.  </a:t>
            </a:r>
            <a:endParaRPr lang="en-US" b="1" dirty="0" smtClean="0"/>
          </a:p>
          <a:p>
            <a:r>
              <a:rPr lang="en-US" b="1" dirty="0" smtClean="0">
                <a:solidFill>
                  <a:srgbClr val="FF0000"/>
                </a:solidFill>
              </a:rPr>
              <a:t>Many times in the Old Testament Israel was in </a:t>
            </a:r>
            <a:r>
              <a:rPr lang="en-US" b="1" dirty="0">
                <a:solidFill>
                  <a:srgbClr val="FF0000"/>
                </a:solidFill>
              </a:rPr>
              <a:t>rebellion, completely leavened by the ways of the surrounding pagan nations.  </a:t>
            </a:r>
          </a:p>
          <a:p>
            <a:pPr marL="45720" indent="0">
              <a:buNone/>
            </a:pPr>
            <a:endParaRPr lang="en-US" sz="1200" b="1" dirty="0">
              <a:solidFill>
                <a:srgbClr val="FF0000"/>
              </a:solidFill>
            </a:endParaRPr>
          </a:p>
          <a:p>
            <a:r>
              <a:rPr lang="en-US" b="1" dirty="0">
                <a:solidFill>
                  <a:srgbClr val="0070C0"/>
                </a:solidFill>
                <a:latin typeface="Comic Sans MS" pitchFamily="66" charset="0"/>
              </a:rPr>
              <a:t>Any bread/meal offerings that attended the blood sacrifices on the Altar of Burnt Offering </a:t>
            </a:r>
            <a:r>
              <a:rPr lang="en-US" b="1" u="sng" dirty="0">
                <a:solidFill>
                  <a:srgbClr val="0070C0"/>
                </a:solidFill>
                <a:latin typeface="Comic Sans MS" pitchFamily="66" charset="0"/>
              </a:rPr>
              <a:t>had to be</a:t>
            </a:r>
            <a:r>
              <a:rPr lang="en-US" b="1" dirty="0">
                <a:solidFill>
                  <a:srgbClr val="0070C0"/>
                </a:solidFill>
                <a:latin typeface="Comic Sans MS" pitchFamily="66" charset="0"/>
              </a:rPr>
              <a:t> unleavened.  </a:t>
            </a:r>
            <a:r>
              <a:rPr lang="en-US" b="1" dirty="0">
                <a:solidFill>
                  <a:srgbClr val="00B050"/>
                </a:solidFill>
              </a:rPr>
              <a:t>However, the shewbread was never offered on the Altar of Burnt Offering, but always eaten by the priests in a holy place. </a:t>
            </a:r>
            <a:r>
              <a:rPr lang="en-US" b="1" dirty="0" smtClean="0">
                <a:solidFill>
                  <a:srgbClr val="00B050"/>
                </a:solidFill>
              </a:rPr>
              <a:t/>
            </a:r>
            <a:br>
              <a:rPr lang="en-US" b="1" dirty="0" smtClean="0">
                <a:solidFill>
                  <a:srgbClr val="00B050"/>
                </a:solidFill>
              </a:rPr>
            </a:br>
            <a:endParaRPr lang="en-US" b="1" dirty="0" smtClean="0">
              <a:solidFill>
                <a:srgbClr val="00B050"/>
              </a:solidFill>
            </a:endParaRPr>
          </a:p>
          <a:p>
            <a:r>
              <a:rPr lang="en-US" b="1" dirty="0" smtClean="0">
                <a:solidFill>
                  <a:srgbClr val="C00000"/>
                </a:solidFill>
              </a:rPr>
              <a:t>Beware </a:t>
            </a:r>
            <a:r>
              <a:rPr lang="en-US" b="1" dirty="0">
                <a:solidFill>
                  <a:srgbClr val="C00000"/>
                </a:solidFill>
              </a:rPr>
              <a:t>of comparisons that use the example of “unleavened grain offerings upon the Altar of Burnt Offering” as the dictated rule </a:t>
            </a:r>
            <a:r>
              <a:rPr lang="en-US" b="1" dirty="0" smtClean="0">
                <a:solidFill>
                  <a:srgbClr val="C00000"/>
                </a:solidFill>
              </a:rPr>
              <a:t>that </a:t>
            </a:r>
            <a:r>
              <a:rPr lang="en-US" b="1" dirty="0">
                <a:solidFill>
                  <a:srgbClr val="C00000"/>
                </a:solidFill>
              </a:rPr>
              <a:t>shewbread </a:t>
            </a:r>
            <a:r>
              <a:rPr lang="en-US" b="1" dirty="0" smtClean="0">
                <a:solidFill>
                  <a:srgbClr val="C00000"/>
                </a:solidFill>
              </a:rPr>
              <a:t>has to </a:t>
            </a:r>
            <a:r>
              <a:rPr lang="en-US" b="1" dirty="0">
                <a:solidFill>
                  <a:srgbClr val="C00000"/>
                </a:solidFill>
              </a:rPr>
              <a:t>always be unleavened.  </a:t>
            </a:r>
            <a:endParaRPr lang="en-US" b="1" dirty="0" smtClean="0">
              <a:solidFill>
                <a:srgbClr val="C00000"/>
              </a:solidFill>
            </a:endParaRPr>
          </a:p>
          <a:p>
            <a:r>
              <a:rPr lang="en-US" dirty="0" smtClean="0"/>
              <a:t>This </a:t>
            </a:r>
            <a:r>
              <a:rPr lang="en-US" dirty="0"/>
              <a:t>would be an acceptable rule </a:t>
            </a:r>
            <a:r>
              <a:rPr lang="en-US" b="1" u="sng" dirty="0"/>
              <a:t>if</a:t>
            </a:r>
            <a:r>
              <a:rPr lang="en-US" dirty="0"/>
              <a:t> shewbread was offered on the Altar of Burnt Offering.  </a:t>
            </a:r>
            <a:r>
              <a:rPr lang="en-US" b="1" u="sng" dirty="0" smtClean="0"/>
              <a:t>Note</a:t>
            </a:r>
            <a:r>
              <a:rPr lang="en-US" dirty="0" smtClean="0"/>
              <a:t>:  the </a:t>
            </a:r>
            <a:r>
              <a:rPr lang="en-US" dirty="0"/>
              <a:t>grain offerings were always in the </a:t>
            </a:r>
            <a:r>
              <a:rPr lang="en-US" dirty="0" smtClean="0"/>
              <a:t>courtyard; the </a:t>
            </a:r>
            <a:r>
              <a:rPr lang="en-US" dirty="0"/>
              <a:t>shewbread </a:t>
            </a:r>
            <a:r>
              <a:rPr lang="en-US" dirty="0" smtClean="0"/>
              <a:t>was always </a:t>
            </a:r>
            <a:r>
              <a:rPr lang="en-US" dirty="0"/>
              <a:t>contained in the Holy Place</a:t>
            </a:r>
            <a:r>
              <a:rPr lang="en-US" dirty="0" smtClean="0"/>
              <a:t>. </a:t>
            </a:r>
          </a:p>
          <a:p>
            <a:r>
              <a:rPr lang="en-US" sz="1900" b="1" dirty="0" smtClean="0">
                <a:solidFill>
                  <a:schemeClr val="tx2">
                    <a:lumMod val="75000"/>
                  </a:schemeClr>
                </a:solidFill>
                <a:latin typeface="Arial Rounded MT Bold" pitchFamily="34" charset="0"/>
              </a:rPr>
              <a:t>Question to Ponder:  Could this Shewbread also represent two different mandates of </a:t>
            </a:r>
            <a:r>
              <a:rPr lang="en-US" sz="1900" b="1" dirty="0" smtClean="0">
                <a:solidFill>
                  <a:srgbClr val="0070C0"/>
                </a:solidFill>
                <a:latin typeface="Arial Rounded MT Bold" pitchFamily="34" charset="0"/>
              </a:rPr>
              <a:t>Yahusha, </a:t>
            </a:r>
            <a:r>
              <a:rPr lang="en-US" sz="1900" b="1" dirty="0" smtClean="0">
                <a:solidFill>
                  <a:schemeClr val="tx2">
                    <a:lumMod val="75000"/>
                  </a:schemeClr>
                </a:solidFill>
                <a:latin typeface="Arial Rounded MT Bold" pitchFamily="34" charset="0"/>
              </a:rPr>
              <a:t>not just Israel?   </a:t>
            </a:r>
            <a:endParaRPr lang="en-US" sz="1900" b="1" dirty="0">
              <a:solidFill>
                <a:schemeClr val="tx2">
                  <a:lumMod val="75000"/>
                </a:schemeClr>
              </a:solidFill>
              <a:latin typeface="Arial Rounded MT Bold" pitchFamily="34" charset="0"/>
            </a:endParaRP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27</a:t>
            </a:fld>
            <a:endParaRPr lang="en-US" dirty="0"/>
          </a:p>
        </p:txBody>
      </p:sp>
    </p:spTree>
    <p:extLst>
      <p:ext uri="{BB962C8B-B14F-4D97-AF65-F5344CB8AC3E}">
        <p14:creationId xmlns:p14="http://schemas.microsoft.com/office/powerpoint/2010/main" val="1931703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2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125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rPr>
              <a:t>Greek Shewbread </a:t>
            </a:r>
            <a:r>
              <a:rPr lang="en-US" dirty="0" smtClean="0">
                <a:ln w="11430">
                  <a:solidFill>
                    <a:srgbClr val="002060"/>
                  </a:solidFill>
                </a:ln>
                <a:solidFill>
                  <a:schemeClr val="accent1"/>
                </a:solidFill>
              </a:rPr>
              <a:t>Summary</a:t>
            </a:r>
            <a:endParaRPr lang="en-US" dirty="0">
              <a:ln w="11430">
                <a:solidFill>
                  <a:srgbClr val="002060"/>
                </a:solidFill>
              </a:ln>
              <a:solidFill>
                <a:schemeClr val="accent1"/>
              </a:solidFill>
            </a:endParaRPr>
          </a:p>
        </p:txBody>
      </p:sp>
      <p:sp>
        <p:nvSpPr>
          <p:cNvPr id="3" name="Content Placeholder 2"/>
          <p:cNvSpPr>
            <a:spLocks noGrp="1"/>
          </p:cNvSpPr>
          <p:nvPr>
            <p:ph sz="quarter" idx="13"/>
          </p:nvPr>
        </p:nvSpPr>
        <p:spPr>
          <a:xfrm>
            <a:off x="457200" y="762000"/>
            <a:ext cx="8229600" cy="5867400"/>
          </a:xfrm>
        </p:spPr>
        <p:txBody>
          <a:bodyPr>
            <a:normAutofit lnSpcReduction="10000"/>
            <a:scene3d>
              <a:camera prst="orthographicFront"/>
              <a:lightRig rig="threePt" dir="t"/>
            </a:scene3d>
            <a:sp3d extrusionH="57150">
              <a:bevelT w="38100" h="38100"/>
            </a:sp3d>
          </a:bodyPr>
          <a:lstStyle/>
          <a:p>
            <a:pPr marL="45720" lvl="0" indent="0">
              <a:buNone/>
            </a:pPr>
            <a:r>
              <a:rPr lang="en-US" dirty="0"/>
              <a:t>The Greek </a:t>
            </a:r>
            <a:r>
              <a:rPr lang="en-US" b="1" dirty="0">
                <a:solidFill>
                  <a:srgbClr val="C00000"/>
                </a:solidFill>
              </a:rPr>
              <a:t>appears to give </a:t>
            </a:r>
            <a:r>
              <a:rPr lang="en-US" dirty="0"/>
              <a:t>absolute clarity of leavened shewbread (just like the manna).  </a:t>
            </a:r>
          </a:p>
          <a:p>
            <a:pPr marL="560070" lvl="0" indent="-514350">
              <a:buFont typeface="+mj-lt"/>
              <a:buAutoNum type="romanLcPeriod"/>
            </a:pPr>
            <a:r>
              <a:rPr lang="en-US" dirty="0"/>
              <a:t>Again … would the Scriptural patterns for “type” and “antitype” in the New Testament be different than the </a:t>
            </a:r>
            <a:r>
              <a:rPr lang="en-US" dirty="0" smtClean="0"/>
              <a:t/>
            </a:r>
            <a:br>
              <a:rPr lang="en-US" dirty="0" smtClean="0"/>
            </a:br>
            <a:r>
              <a:rPr lang="en-US" dirty="0" smtClean="0"/>
              <a:t>Old </a:t>
            </a:r>
            <a:r>
              <a:rPr lang="en-US" dirty="0"/>
              <a:t>Testament?  </a:t>
            </a:r>
            <a:r>
              <a:rPr lang="en-US" dirty="0" smtClean="0"/>
              <a:t/>
            </a:r>
            <a:br>
              <a:rPr lang="en-US" dirty="0" smtClean="0"/>
            </a:br>
            <a:r>
              <a:rPr lang="en-US" dirty="0" smtClean="0"/>
              <a:t>     The </a:t>
            </a:r>
            <a:r>
              <a:rPr lang="en-US" dirty="0"/>
              <a:t>concept of “leavened shewbread” seems to break down here, </a:t>
            </a:r>
            <a:r>
              <a:rPr lang="en-US" b="1" u="sng" dirty="0">
                <a:solidFill>
                  <a:srgbClr val="FF0000"/>
                </a:solidFill>
              </a:rPr>
              <a:t>if</a:t>
            </a:r>
            <a:r>
              <a:rPr lang="en-US" dirty="0"/>
              <a:t> we hold to the idea that the shewbread was always </a:t>
            </a:r>
            <a:r>
              <a:rPr lang="en-US" b="1" dirty="0">
                <a:solidFill>
                  <a:srgbClr val="0070C0"/>
                </a:solidFill>
              </a:rPr>
              <a:t>unleavened</a:t>
            </a:r>
            <a:r>
              <a:rPr lang="en-US" dirty="0"/>
              <a:t> because it represents the sinless life </a:t>
            </a:r>
            <a:r>
              <a:rPr lang="en-US" dirty="0" smtClean="0"/>
              <a:t/>
            </a:r>
            <a:br>
              <a:rPr lang="en-US" dirty="0" smtClean="0"/>
            </a:br>
            <a:r>
              <a:rPr lang="en-US" dirty="0" smtClean="0"/>
              <a:t>of </a:t>
            </a:r>
            <a:r>
              <a:rPr lang="en-US" b="1" dirty="0">
                <a:solidFill>
                  <a:srgbClr val="0070C0"/>
                </a:solidFill>
              </a:rPr>
              <a:t>Yahusha</a:t>
            </a:r>
            <a:r>
              <a:rPr lang="en-US" dirty="0">
                <a:solidFill>
                  <a:srgbClr val="0070C0"/>
                </a:solidFill>
              </a:rPr>
              <a:t>. </a:t>
            </a:r>
          </a:p>
          <a:p>
            <a:pPr marL="560070" lvl="0" indent="-514350">
              <a:buFont typeface="+mj-lt"/>
              <a:buAutoNum type="romanLcPeriod"/>
            </a:pPr>
            <a:r>
              <a:rPr lang="en-US" b="1" dirty="0">
                <a:solidFill>
                  <a:srgbClr val="C00000"/>
                </a:solidFill>
                <a:effectLst>
                  <a:glow rad="228600">
                    <a:schemeClr val="accent6">
                      <a:satMod val="175000"/>
                      <a:alpha val="40000"/>
                    </a:schemeClr>
                  </a:glow>
                </a:effectLst>
              </a:rPr>
              <a:t>It </a:t>
            </a:r>
            <a:r>
              <a:rPr lang="en-US" b="1" dirty="0">
                <a:solidFill>
                  <a:schemeClr val="tx1">
                    <a:lumMod val="75000"/>
                    <a:lumOff val="25000"/>
                  </a:schemeClr>
                </a:solidFill>
                <a:effectLst>
                  <a:glow rad="228600">
                    <a:schemeClr val="accent6">
                      <a:satMod val="175000"/>
                      <a:alpha val="40000"/>
                    </a:schemeClr>
                  </a:glow>
                </a:effectLst>
              </a:rPr>
              <a:t>appears</a:t>
            </a:r>
            <a:r>
              <a:rPr lang="en-US" b="1" dirty="0">
                <a:solidFill>
                  <a:srgbClr val="C00000"/>
                </a:solidFill>
                <a:effectLst>
                  <a:glow rad="228600">
                    <a:schemeClr val="accent6">
                      <a:satMod val="175000"/>
                      <a:alpha val="40000"/>
                    </a:schemeClr>
                  </a:glow>
                </a:effectLst>
              </a:rPr>
              <a:t> the pattern has been severely disrupted</a:t>
            </a:r>
            <a:r>
              <a:rPr lang="en-US" b="1" dirty="0">
                <a:solidFill>
                  <a:srgbClr val="C00000"/>
                </a:solidFill>
              </a:rPr>
              <a:t>.  </a:t>
            </a:r>
            <a:r>
              <a:rPr lang="en-US" b="1" dirty="0">
                <a:solidFill>
                  <a:srgbClr val="FF0000"/>
                </a:solidFill>
              </a:rPr>
              <a:t>Under this premise, </a:t>
            </a:r>
            <a:r>
              <a:rPr lang="en-US" b="1" u="sng" dirty="0">
                <a:solidFill>
                  <a:schemeClr val="tx1">
                    <a:lumMod val="75000"/>
                    <a:lumOff val="25000"/>
                  </a:schemeClr>
                </a:solidFill>
              </a:rPr>
              <a:t>is it safe to assume</a:t>
            </a:r>
            <a:r>
              <a:rPr lang="en-US" b="1" dirty="0">
                <a:solidFill>
                  <a:srgbClr val="FF0000"/>
                </a:solidFill>
              </a:rPr>
              <a:t> the shewbread was </a:t>
            </a:r>
            <a:r>
              <a:rPr lang="en-US" b="1" dirty="0">
                <a:solidFill>
                  <a:srgbClr val="984204"/>
                </a:solidFill>
              </a:rPr>
              <a:t>leavened,</a:t>
            </a:r>
            <a:r>
              <a:rPr lang="en-US" b="1" dirty="0">
                <a:solidFill>
                  <a:srgbClr val="FF0000"/>
                </a:solidFill>
              </a:rPr>
              <a:t> saying the New Testament Greek definitions take precedence over the Hebrew definitions, following the same pattern as the manna?  </a:t>
            </a:r>
            <a:r>
              <a:rPr lang="en-US" dirty="0">
                <a:solidFill>
                  <a:srgbClr val="FF0000"/>
                </a:solidFill>
              </a:rPr>
              <a:t>  </a:t>
            </a:r>
          </a:p>
          <a:p>
            <a:pPr marL="560070" indent="-514350">
              <a:buFont typeface="+mj-lt"/>
              <a:buAutoNum type="romanLcPeriod"/>
            </a:pPr>
            <a:r>
              <a:rPr lang="en-US" dirty="0" smtClean="0"/>
              <a:t>So </a:t>
            </a:r>
            <a:r>
              <a:rPr lang="en-US" dirty="0"/>
              <a:t>far, </a:t>
            </a:r>
            <a:r>
              <a:rPr lang="en-US" b="1" u="sng" dirty="0">
                <a:solidFill>
                  <a:srgbClr val="FF0000"/>
                </a:solidFill>
              </a:rPr>
              <a:t>there does </a:t>
            </a:r>
            <a:r>
              <a:rPr lang="en-US" b="1" u="sng" dirty="0">
                <a:solidFill>
                  <a:schemeClr val="tx1"/>
                </a:solidFill>
              </a:rPr>
              <a:t>not</a:t>
            </a:r>
            <a:r>
              <a:rPr lang="en-US" b="1" u="sng" dirty="0">
                <a:solidFill>
                  <a:srgbClr val="FF0000"/>
                </a:solidFill>
              </a:rPr>
              <a:t> </a:t>
            </a:r>
            <a:r>
              <a:rPr lang="en-US" b="1" u="sng" dirty="0" smtClean="0">
                <a:solidFill>
                  <a:srgbClr val="FF0000"/>
                </a:solidFill>
              </a:rPr>
              <a:t>seem to be</a:t>
            </a:r>
            <a:r>
              <a:rPr lang="en-US" b="1" dirty="0" smtClean="0">
                <a:solidFill>
                  <a:srgbClr val="FF0000"/>
                </a:solidFill>
              </a:rPr>
              <a:t> </a:t>
            </a:r>
            <a:r>
              <a:rPr lang="en-US" dirty="0" smtClean="0"/>
              <a:t>a </a:t>
            </a:r>
            <a:r>
              <a:rPr lang="en-US" dirty="0"/>
              <a:t>specific scriptural guideline for the shewbread.  </a:t>
            </a:r>
            <a:r>
              <a:rPr lang="en-US" dirty="0">
                <a:solidFill>
                  <a:schemeClr val="tx1">
                    <a:lumMod val="85000"/>
                    <a:lumOff val="15000"/>
                  </a:schemeClr>
                </a:solidFill>
              </a:rPr>
              <a:t>It is quite possible and logical the shewbread was </a:t>
            </a:r>
            <a:r>
              <a:rPr lang="en-US" b="1" u="sng" dirty="0">
                <a:solidFill>
                  <a:schemeClr val="tx1">
                    <a:lumMod val="85000"/>
                    <a:lumOff val="15000"/>
                  </a:schemeClr>
                </a:solidFill>
              </a:rPr>
              <a:t>either</a:t>
            </a:r>
            <a:r>
              <a:rPr lang="en-US" dirty="0">
                <a:solidFill>
                  <a:schemeClr val="accent6">
                    <a:lumMod val="50000"/>
                  </a:schemeClr>
                </a:solidFill>
              </a:rPr>
              <a:t> </a:t>
            </a:r>
            <a:r>
              <a:rPr lang="en-US" b="1" dirty="0">
                <a:solidFill>
                  <a:schemeClr val="accent3">
                    <a:lumMod val="50000"/>
                  </a:schemeClr>
                </a:solidFill>
              </a:rPr>
              <a:t>leavened</a:t>
            </a:r>
            <a:r>
              <a:rPr lang="en-US" dirty="0">
                <a:solidFill>
                  <a:schemeClr val="accent6">
                    <a:lumMod val="50000"/>
                  </a:schemeClr>
                </a:solidFill>
              </a:rPr>
              <a:t> </a:t>
            </a:r>
            <a:r>
              <a:rPr lang="en-US" b="1" u="sng" dirty="0">
                <a:solidFill>
                  <a:schemeClr val="tx1">
                    <a:lumMod val="85000"/>
                    <a:lumOff val="15000"/>
                  </a:schemeClr>
                </a:solidFill>
              </a:rPr>
              <a:t>or</a:t>
            </a:r>
            <a:r>
              <a:rPr lang="en-US" dirty="0">
                <a:solidFill>
                  <a:schemeClr val="accent6">
                    <a:lumMod val="50000"/>
                  </a:schemeClr>
                </a:solidFill>
              </a:rPr>
              <a:t> </a:t>
            </a:r>
            <a:r>
              <a:rPr lang="en-US" b="1" dirty="0">
                <a:solidFill>
                  <a:srgbClr val="0070C0"/>
                </a:solidFill>
              </a:rPr>
              <a:t>unleavened</a:t>
            </a:r>
            <a:r>
              <a:rPr lang="en-US" dirty="0">
                <a:solidFill>
                  <a:schemeClr val="accent6">
                    <a:lumMod val="50000"/>
                  </a:schemeClr>
                </a:solidFill>
              </a:rPr>
              <a:t> </a:t>
            </a: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tx1">
                    <a:lumMod val="85000"/>
                    <a:lumOff val="15000"/>
                  </a:schemeClr>
                </a:solidFill>
              </a:rPr>
              <a:t>as can be understood from a further study.  </a:t>
            </a:r>
            <a:endParaRPr lang="en-US" dirty="0">
              <a:solidFill>
                <a:schemeClr val="tx1">
                  <a:lumMod val="85000"/>
                  <a:lumOff val="15000"/>
                </a:schemeClr>
              </a:solidFill>
            </a:endParaRPr>
          </a:p>
        </p:txBody>
      </p:sp>
      <p:sp>
        <p:nvSpPr>
          <p:cNvPr id="5" name="Slide Number Placeholder 4"/>
          <p:cNvSpPr>
            <a:spLocks noGrp="1"/>
          </p:cNvSpPr>
          <p:nvPr>
            <p:ph type="sldNum" sz="quarter" idx="12"/>
          </p:nvPr>
        </p:nvSpPr>
        <p:spPr>
          <a:xfrm>
            <a:off x="7391400" y="6553200"/>
            <a:ext cx="1828800" cy="365125"/>
          </a:xfrm>
        </p:spPr>
        <p:txBody>
          <a:bodyPr/>
          <a:lstStyle/>
          <a:p>
            <a:fld id="{D18E6382-2566-492A-A2A1-417678E32A52}" type="slidenum">
              <a:rPr lang="en-US" smtClean="0"/>
              <a:t>28</a:t>
            </a:fld>
            <a:endParaRPr lang="en-US"/>
          </a:p>
        </p:txBody>
      </p:sp>
      <p:pic>
        <p:nvPicPr>
          <p:cNvPr id="6" name="Picture 3" descr="C:\Users\Rae\Desktop\leavened bread cle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096000"/>
            <a:ext cx="762000" cy="692864"/>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90469" y="5947287"/>
            <a:ext cx="9773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15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915400" cy="914401"/>
          </a:xfrm>
        </p:spPr>
        <p:txBody>
          <a:bodyPr/>
          <a:lstStyle/>
          <a:p>
            <a:r>
              <a:rPr lang="en-US" sz="3600" dirty="0" smtClean="0">
                <a:ln w="11430">
                  <a:solidFill>
                    <a:srgbClr val="002060"/>
                  </a:solidFill>
                </a:ln>
              </a:rPr>
              <a:t>3.  Consecration Bread for Priesthood</a:t>
            </a:r>
            <a:endParaRPr lang="en-US" sz="3600" dirty="0">
              <a:ln w="11430">
                <a:solidFill>
                  <a:srgbClr val="002060"/>
                </a:solidFill>
              </a:ln>
            </a:endParaRPr>
          </a:p>
        </p:txBody>
      </p:sp>
      <p:sp>
        <p:nvSpPr>
          <p:cNvPr id="3" name="Content Placeholder 2"/>
          <p:cNvSpPr>
            <a:spLocks noGrp="1"/>
          </p:cNvSpPr>
          <p:nvPr>
            <p:ph sz="quarter" idx="13"/>
          </p:nvPr>
        </p:nvSpPr>
        <p:spPr>
          <a:xfrm>
            <a:off x="457200" y="1143000"/>
            <a:ext cx="8229600" cy="5544235"/>
          </a:xfrm>
        </p:spPr>
        <p:txBody>
          <a:bodyPr>
            <a:normAutofit fontScale="92500" lnSpcReduction="20000"/>
            <a:scene3d>
              <a:camera prst="orthographicFront"/>
              <a:lightRig rig="threePt" dir="t"/>
            </a:scene3d>
            <a:sp3d extrusionH="57150">
              <a:bevelT w="38100" h="38100"/>
            </a:sp3d>
          </a:bodyPr>
          <a:lstStyle/>
          <a:p>
            <a:pPr marL="45720" indent="0">
              <a:buNone/>
            </a:pPr>
            <a:r>
              <a:rPr lang="en-US" dirty="0"/>
              <a:t>In </a:t>
            </a:r>
            <a:r>
              <a:rPr lang="en-US" b="1" dirty="0">
                <a:solidFill>
                  <a:srgbClr val="0070C0"/>
                </a:solidFill>
              </a:rPr>
              <a:t>Exodus 29</a:t>
            </a:r>
            <a:r>
              <a:rPr lang="en-US" dirty="0">
                <a:solidFill>
                  <a:srgbClr val="0070C0"/>
                </a:solidFill>
              </a:rPr>
              <a:t> </a:t>
            </a:r>
            <a:r>
              <a:rPr lang="en-US" dirty="0"/>
              <a:t>(and </a:t>
            </a:r>
            <a:r>
              <a:rPr lang="en-US" dirty="0">
                <a:solidFill>
                  <a:srgbClr val="0070C0"/>
                </a:solidFill>
              </a:rPr>
              <a:t>Leviticus 8</a:t>
            </a:r>
            <a:r>
              <a:rPr lang="en-US" dirty="0"/>
              <a:t>) Moses was divinely directed to transfer his priestly duties to Aaron and his sons under the Aaronic Priesthood.  </a:t>
            </a:r>
            <a:endParaRPr lang="en-US" dirty="0" smtClean="0"/>
          </a:p>
          <a:p>
            <a:pPr marL="45720" indent="0">
              <a:buNone/>
            </a:pPr>
            <a:r>
              <a:rPr lang="en-US" dirty="0" smtClean="0"/>
              <a:t>Part </a:t>
            </a:r>
            <a:r>
              <a:rPr lang="en-US" dirty="0"/>
              <a:t>of the ceremony included the use of three different types of </a:t>
            </a:r>
            <a:r>
              <a:rPr lang="en-US" b="1" dirty="0">
                <a:solidFill>
                  <a:srgbClr val="0070C0"/>
                </a:solidFill>
              </a:rPr>
              <a:t>unleavened “bread” </a:t>
            </a:r>
            <a:r>
              <a:rPr lang="en-US" dirty="0"/>
              <a:t>called:  </a:t>
            </a:r>
            <a:r>
              <a:rPr lang="en-US" dirty="0">
                <a:solidFill>
                  <a:srgbClr val="0070C0"/>
                </a:solidFill>
              </a:rPr>
              <a:t>unleavened </a:t>
            </a:r>
            <a:r>
              <a:rPr lang="en-US" b="1" u="sng" dirty="0">
                <a:solidFill>
                  <a:srgbClr val="0070C0"/>
                </a:solidFill>
              </a:rPr>
              <a:t>bread</a:t>
            </a:r>
            <a:r>
              <a:rPr lang="en-US" dirty="0">
                <a:solidFill>
                  <a:srgbClr val="0070C0"/>
                </a:solidFill>
              </a:rPr>
              <a:t>; unleavened </a:t>
            </a:r>
            <a:r>
              <a:rPr lang="en-US" b="1" u="sng" dirty="0">
                <a:solidFill>
                  <a:srgbClr val="0070C0"/>
                </a:solidFill>
              </a:rPr>
              <a:t>cakes</a:t>
            </a:r>
            <a:r>
              <a:rPr lang="en-US" dirty="0">
                <a:solidFill>
                  <a:srgbClr val="0070C0"/>
                </a:solidFill>
              </a:rPr>
              <a:t>; unleavened </a:t>
            </a:r>
            <a:r>
              <a:rPr lang="en-US" b="1" u="sng" dirty="0">
                <a:solidFill>
                  <a:srgbClr val="0070C0"/>
                </a:solidFill>
              </a:rPr>
              <a:t>wafers</a:t>
            </a:r>
            <a:r>
              <a:rPr lang="en-US" dirty="0" smtClean="0">
                <a:solidFill>
                  <a:srgbClr val="0070C0"/>
                </a:solidFill>
              </a:rPr>
              <a:t>.</a:t>
            </a:r>
            <a:r>
              <a:rPr lang="en-US" dirty="0" smtClean="0"/>
              <a:t/>
            </a:r>
            <a:br>
              <a:rPr lang="en-US" dirty="0" smtClean="0"/>
            </a:br>
            <a:r>
              <a:rPr lang="en-US" dirty="0" smtClean="0"/>
              <a:t>  </a:t>
            </a:r>
            <a:br>
              <a:rPr lang="en-US" dirty="0" smtClean="0"/>
            </a:br>
            <a:r>
              <a:rPr lang="en-CA" sz="2600" dirty="0" smtClean="0">
                <a:solidFill>
                  <a:srgbClr val="0070C0"/>
                </a:solidFill>
                <a:latin typeface="Comic Sans MS" pitchFamily="66" charset="0"/>
              </a:rPr>
              <a:t>Anything </a:t>
            </a:r>
            <a:r>
              <a:rPr lang="en-CA" sz="2600" dirty="0">
                <a:solidFill>
                  <a:srgbClr val="0070C0"/>
                </a:solidFill>
                <a:latin typeface="Comic Sans MS" pitchFamily="66" charset="0"/>
              </a:rPr>
              <a:t>to do with being “</a:t>
            </a:r>
            <a:r>
              <a:rPr lang="en-CA" sz="2600" b="1" dirty="0">
                <a:solidFill>
                  <a:srgbClr val="0070C0"/>
                </a:solidFill>
                <a:latin typeface="Comic Sans MS" pitchFamily="66" charset="0"/>
              </a:rPr>
              <a:t>unleavened</a:t>
            </a:r>
            <a:r>
              <a:rPr lang="en-CA" sz="2600" dirty="0">
                <a:solidFill>
                  <a:srgbClr val="0070C0"/>
                </a:solidFill>
                <a:latin typeface="Comic Sans MS" pitchFamily="66" charset="0"/>
              </a:rPr>
              <a:t>” is “</a:t>
            </a:r>
            <a:r>
              <a:rPr lang="en-CA" sz="2600" b="1" u="sng" dirty="0" err="1">
                <a:solidFill>
                  <a:srgbClr val="0070C0"/>
                </a:solidFill>
                <a:latin typeface="Comic Sans MS" pitchFamily="66" charset="0"/>
              </a:rPr>
              <a:t>matstsah</a:t>
            </a:r>
            <a:r>
              <a:rPr lang="en-CA" sz="2600" dirty="0">
                <a:solidFill>
                  <a:srgbClr val="0070C0"/>
                </a:solidFill>
                <a:latin typeface="Comic Sans MS" pitchFamily="66" charset="0"/>
              </a:rPr>
              <a:t>.”  </a:t>
            </a:r>
            <a:r>
              <a:rPr lang="en-US" sz="2600" dirty="0">
                <a:latin typeface="Comic Sans MS" pitchFamily="66" charset="0"/>
              </a:rPr>
              <a:t/>
            </a:r>
            <a:br>
              <a:rPr lang="en-US" sz="2600" dirty="0">
                <a:latin typeface="Comic Sans MS" pitchFamily="66" charset="0"/>
              </a:rPr>
            </a:br>
            <a:endParaRPr lang="en-US" dirty="0">
              <a:latin typeface="Comic Sans MS" pitchFamily="66" charset="0"/>
            </a:endParaRPr>
          </a:p>
          <a:p>
            <a:pPr lvl="0"/>
            <a:r>
              <a:rPr lang="en-US" b="1" dirty="0" err="1" smtClean="0">
                <a:solidFill>
                  <a:srgbClr val="0070C0"/>
                </a:solidFill>
              </a:rPr>
              <a:t>Exo</a:t>
            </a:r>
            <a:r>
              <a:rPr lang="en-US" b="1" dirty="0" smtClean="0">
                <a:solidFill>
                  <a:srgbClr val="0070C0"/>
                </a:solidFill>
              </a:rPr>
              <a:t> 29:2  </a:t>
            </a:r>
            <a:r>
              <a:rPr lang="en-US" b="1" dirty="0" smtClean="0">
                <a:solidFill>
                  <a:schemeClr val="accent3">
                    <a:lumMod val="50000"/>
                  </a:schemeClr>
                </a:solidFill>
              </a:rPr>
              <a:t>And </a:t>
            </a:r>
            <a:r>
              <a:rPr lang="en-US" b="1" u="sng" dirty="0">
                <a:solidFill>
                  <a:srgbClr val="0070C0"/>
                </a:solidFill>
              </a:rPr>
              <a:t>unleavened</a:t>
            </a:r>
            <a:r>
              <a:rPr lang="en-US" b="1" dirty="0">
                <a:solidFill>
                  <a:schemeClr val="accent3">
                    <a:lumMod val="50000"/>
                  </a:schemeClr>
                </a:solidFill>
              </a:rPr>
              <a:t> </a:t>
            </a:r>
            <a:r>
              <a:rPr lang="en-US" sz="1500" dirty="0"/>
              <a:t>[</a:t>
            </a:r>
            <a:r>
              <a:rPr lang="en-US" sz="1500" dirty="0" smtClean="0"/>
              <a:t>H4682</a:t>
            </a:r>
            <a:r>
              <a:rPr lang="en-US" sz="1500" dirty="0"/>
              <a:t>: </a:t>
            </a:r>
            <a:r>
              <a:rPr lang="en-US" sz="1500" dirty="0" err="1" smtClean="0"/>
              <a:t>matstsah</a:t>
            </a:r>
            <a:r>
              <a:rPr lang="en-US" sz="1500" dirty="0" smtClean="0"/>
              <a:t>]</a:t>
            </a:r>
            <a:r>
              <a:rPr lang="en-US" sz="1500" b="1" dirty="0" smtClean="0"/>
              <a:t> </a:t>
            </a:r>
            <a:r>
              <a:rPr lang="en-US" b="1" dirty="0">
                <a:solidFill>
                  <a:schemeClr val="accent3">
                    <a:lumMod val="50000"/>
                  </a:schemeClr>
                </a:solidFill>
              </a:rPr>
              <a:t>bread </a:t>
            </a:r>
            <a:r>
              <a:rPr lang="en-US" sz="1500" dirty="0"/>
              <a:t>[</a:t>
            </a:r>
            <a:r>
              <a:rPr lang="en-US" sz="1500" dirty="0" smtClean="0"/>
              <a:t>H3899</a:t>
            </a:r>
            <a:r>
              <a:rPr lang="en-US" sz="1500" dirty="0"/>
              <a:t>: </a:t>
            </a:r>
            <a:r>
              <a:rPr lang="en-US" sz="1500" dirty="0" err="1" smtClean="0"/>
              <a:t>lechem</a:t>
            </a:r>
            <a:r>
              <a:rPr lang="en-US" sz="1500" dirty="0" smtClean="0"/>
              <a:t>]</a:t>
            </a:r>
            <a:r>
              <a:rPr lang="en-US" sz="1900" dirty="0" smtClean="0"/>
              <a:t>,</a:t>
            </a:r>
            <a:r>
              <a:rPr lang="en-US" sz="1900" b="1" dirty="0" smtClean="0"/>
              <a:t> </a:t>
            </a:r>
            <a:r>
              <a:rPr lang="en-US" b="1" dirty="0">
                <a:solidFill>
                  <a:schemeClr val="accent3">
                    <a:lumMod val="50000"/>
                  </a:schemeClr>
                </a:solidFill>
              </a:rPr>
              <a:t>and cakes </a:t>
            </a:r>
            <a:r>
              <a:rPr lang="en-US" b="1" u="sng" dirty="0">
                <a:solidFill>
                  <a:srgbClr val="0070C0"/>
                </a:solidFill>
              </a:rPr>
              <a:t>unleavened</a:t>
            </a:r>
            <a:r>
              <a:rPr lang="en-US" b="1" dirty="0">
                <a:solidFill>
                  <a:schemeClr val="accent3">
                    <a:lumMod val="50000"/>
                  </a:schemeClr>
                </a:solidFill>
              </a:rPr>
              <a:t> tempered with oil, and wafers </a:t>
            </a:r>
            <a:r>
              <a:rPr lang="en-US" b="1" u="sng" dirty="0">
                <a:solidFill>
                  <a:srgbClr val="0070C0"/>
                </a:solidFill>
              </a:rPr>
              <a:t>unleavened</a:t>
            </a:r>
            <a:r>
              <a:rPr lang="en-US" b="1" dirty="0">
                <a:solidFill>
                  <a:schemeClr val="accent3">
                    <a:lumMod val="50000"/>
                  </a:schemeClr>
                </a:solidFill>
              </a:rPr>
              <a:t> anointed with oil: of wheaten flour shalt thou make them.</a:t>
            </a:r>
            <a:r>
              <a:rPr lang="en-US" dirty="0">
                <a:solidFill>
                  <a:schemeClr val="accent3">
                    <a:lumMod val="50000"/>
                  </a:schemeClr>
                </a:solidFill>
              </a:rPr>
              <a:t> </a:t>
            </a:r>
          </a:p>
          <a:p>
            <a:pPr lvl="0"/>
            <a:r>
              <a:rPr lang="en-US" b="1" dirty="0" err="1" smtClean="0">
                <a:solidFill>
                  <a:srgbClr val="0070C0"/>
                </a:solidFill>
              </a:rPr>
              <a:t>Exo</a:t>
            </a:r>
            <a:r>
              <a:rPr lang="en-US" b="1" dirty="0" smtClean="0">
                <a:solidFill>
                  <a:srgbClr val="0070C0"/>
                </a:solidFill>
              </a:rPr>
              <a:t> 29:23  </a:t>
            </a:r>
            <a:r>
              <a:rPr lang="en-US" b="1" dirty="0" smtClean="0">
                <a:solidFill>
                  <a:schemeClr val="accent3">
                    <a:lumMod val="50000"/>
                  </a:schemeClr>
                </a:solidFill>
              </a:rPr>
              <a:t>And </a:t>
            </a:r>
            <a:r>
              <a:rPr lang="en-US" b="1" dirty="0">
                <a:solidFill>
                  <a:schemeClr val="accent3">
                    <a:lumMod val="50000"/>
                  </a:schemeClr>
                </a:solidFill>
              </a:rPr>
              <a:t>one loaf of </a:t>
            </a:r>
            <a:r>
              <a:rPr lang="en-US" b="1" u="sng" dirty="0">
                <a:solidFill>
                  <a:schemeClr val="accent3">
                    <a:lumMod val="50000"/>
                  </a:schemeClr>
                </a:solidFill>
              </a:rPr>
              <a:t>bread</a:t>
            </a:r>
            <a:r>
              <a:rPr lang="en-US" b="1" dirty="0">
                <a:solidFill>
                  <a:schemeClr val="accent3">
                    <a:lumMod val="50000"/>
                  </a:schemeClr>
                </a:solidFill>
              </a:rPr>
              <a:t> </a:t>
            </a:r>
            <a:r>
              <a:rPr lang="en-US" sz="1500" dirty="0"/>
              <a:t>[</a:t>
            </a:r>
            <a:r>
              <a:rPr lang="en-US" sz="1500" dirty="0" smtClean="0"/>
              <a:t>H3899</a:t>
            </a:r>
            <a:r>
              <a:rPr lang="en-US" sz="1500" dirty="0"/>
              <a:t>: </a:t>
            </a:r>
            <a:r>
              <a:rPr lang="en-US" sz="1500" dirty="0" err="1" smtClean="0"/>
              <a:t>lechem</a:t>
            </a:r>
            <a:r>
              <a:rPr lang="en-US" sz="1500" dirty="0" smtClean="0"/>
              <a:t>],</a:t>
            </a:r>
            <a:r>
              <a:rPr lang="en-US" sz="1500" b="1" dirty="0" smtClean="0"/>
              <a:t> </a:t>
            </a:r>
            <a:r>
              <a:rPr lang="en-US" b="1" dirty="0">
                <a:solidFill>
                  <a:schemeClr val="accent3">
                    <a:lumMod val="50000"/>
                  </a:schemeClr>
                </a:solidFill>
              </a:rPr>
              <a:t>and one </a:t>
            </a:r>
            <a:r>
              <a:rPr lang="en-US" b="1" u="sng" dirty="0">
                <a:solidFill>
                  <a:schemeClr val="accent3">
                    <a:lumMod val="50000"/>
                  </a:schemeClr>
                </a:solidFill>
              </a:rPr>
              <a:t>cake</a:t>
            </a:r>
            <a:r>
              <a:rPr lang="en-US" b="1" dirty="0">
                <a:solidFill>
                  <a:schemeClr val="accent3">
                    <a:lumMod val="50000"/>
                  </a:schemeClr>
                </a:solidFill>
              </a:rPr>
              <a:t> of oiled bread, and one </a:t>
            </a:r>
            <a:r>
              <a:rPr lang="en-US" b="1" u="sng" dirty="0">
                <a:solidFill>
                  <a:schemeClr val="accent3">
                    <a:lumMod val="50000"/>
                  </a:schemeClr>
                </a:solidFill>
              </a:rPr>
              <a:t>wafer out of the </a:t>
            </a:r>
            <a:r>
              <a:rPr lang="en-US" b="1" u="sng" dirty="0">
                <a:solidFill>
                  <a:srgbClr val="0070C0"/>
                </a:solidFill>
              </a:rPr>
              <a:t>basket of the unleavened bread</a:t>
            </a:r>
            <a:r>
              <a:rPr lang="en-US" b="1" dirty="0">
                <a:solidFill>
                  <a:schemeClr val="accent3">
                    <a:lumMod val="50000"/>
                  </a:schemeClr>
                </a:solidFill>
              </a:rPr>
              <a:t> </a:t>
            </a:r>
            <a:r>
              <a:rPr lang="en-US" sz="1500" dirty="0"/>
              <a:t>[</a:t>
            </a:r>
            <a:r>
              <a:rPr lang="en-US" sz="1500" dirty="0" smtClean="0"/>
              <a:t>H4682</a:t>
            </a:r>
            <a:r>
              <a:rPr lang="en-US" sz="1500" dirty="0"/>
              <a:t>: </a:t>
            </a:r>
            <a:r>
              <a:rPr lang="en-US" sz="1500" dirty="0" err="1" smtClean="0"/>
              <a:t>matstsah</a:t>
            </a:r>
            <a:r>
              <a:rPr lang="en-US" sz="1500" dirty="0" smtClean="0"/>
              <a:t>]</a:t>
            </a:r>
            <a:r>
              <a:rPr lang="en-US" sz="1500" b="1" dirty="0" smtClean="0"/>
              <a:t> </a:t>
            </a:r>
            <a:r>
              <a:rPr lang="en-US" b="1" dirty="0">
                <a:solidFill>
                  <a:schemeClr val="accent3">
                    <a:lumMod val="50000"/>
                  </a:schemeClr>
                </a:solidFill>
              </a:rPr>
              <a:t>that is before </a:t>
            </a:r>
            <a:r>
              <a:rPr lang="en-US" b="1" dirty="0" smtClean="0">
                <a:solidFill>
                  <a:srgbClr val="0070C0"/>
                </a:solidFill>
              </a:rPr>
              <a:t>Yahuah:  </a:t>
            </a:r>
            <a:r>
              <a:rPr lang="en-US" dirty="0" smtClean="0">
                <a:solidFill>
                  <a:srgbClr val="0070C0"/>
                </a:solidFill>
              </a:rPr>
              <a:t> </a:t>
            </a:r>
            <a:endParaRPr lang="en-US" dirty="0">
              <a:solidFill>
                <a:srgbClr val="0070C0"/>
              </a:solidFill>
            </a:endParaRPr>
          </a:p>
          <a:p>
            <a:pPr lvl="0"/>
            <a:r>
              <a:rPr lang="en-US" b="1" dirty="0" err="1" smtClean="0">
                <a:solidFill>
                  <a:srgbClr val="0070C0"/>
                </a:solidFill>
              </a:rPr>
              <a:t>Exo</a:t>
            </a:r>
            <a:r>
              <a:rPr lang="en-US" b="1" dirty="0" smtClean="0">
                <a:solidFill>
                  <a:srgbClr val="0070C0"/>
                </a:solidFill>
              </a:rPr>
              <a:t> 29:24  </a:t>
            </a:r>
            <a:r>
              <a:rPr lang="en-US" b="1" dirty="0" smtClean="0">
                <a:solidFill>
                  <a:schemeClr val="accent3">
                    <a:lumMod val="50000"/>
                  </a:schemeClr>
                </a:solidFill>
              </a:rPr>
              <a:t>And </a:t>
            </a:r>
            <a:r>
              <a:rPr lang="en-US" b="1" dirty="0">
                <a:solidFill>
                  <a:schemeClr val="accent3">
                    <a:lumMod val="50000"/>
                  </a:schemeClr>
                </a:solidFill>
              </a:rPr>
              <a:t>thou shalt put all in the hands of Aaron, and in the hands of his sons; </a:t>
            </a:r>
            <a:r>
              <a:rPr lang="en-US" b="1" u="heavy" dirty="0">
                <a:solidFill>
                  <a:schemeClr val="accent3">
                    <a:lumMod val="50000"/>
                  </a:schemeClr>
                </a:solidFill>
              </a:rPr>
              <a:t>and shalt wave them for a wave offerin</a:t>
            </a:r>
            <a:r>
              <a:rPr lang="en-US" b="1" dirty="0">
                <a:solidFill>
                  <a:schemeClr val="accent3">
                    <a:lumMod val="50000"/>
                  </a:schemeClr>
                </a:solidFill>
              </a:rPr>
              <a:t>g before </a:t>
            </a:r>
            <a:r>
              <a:rPr lang="en-US" b="1" dirty="0" smtClean="0">
                <a:solidFill>
                  <a:srgbClr val="0070C0"/>
                </a:solidFill>
              </a:rPr>
              <a:t>Yahuah.</a:t>
            </a:r>
            <a:endParaRPr lang="en-US" dirty="0">
              <a:solidFill>
                <a:srgbClr val="0070C0"/>
              </a:solidFill>
            </a:endParaRPr>
          </a:p>
          <a:p>
            <a:pPr lvl="0"/>
            <a:r>
              <a:rPr lang="en-US" b="1" dirty="0" err="1" smtClean="0">
                <a:solidFill>
                  <a:srgbClr val="0070C0"/>
                </a:solidFill>
              </a:rPr>
              <a:t>Exo</a:t>
            </a:r>
            <a:r>
              <a:rPr lang="en-US" b="1" dirty="0" smtClean="0">
                <a:solidFill>
                  <a:srgbClr val="0070C0"/>
                </a:solidFill>
              </a:rPr>
              <a:t> 29:25  </a:t>
            </a:r>
            <a:r>
              <a:rPr lang="en-US" b="1" dirty="0" smtClean="0">
                <a:solidFill>
                  <a:schemeClr val="accent3">
                    <a:lumMod val="50000"/>
                  </a:schemeClr>
                </a:solidFill>
              </a:rPr>
              <a:t>And </a:t>
            </a:r>
            <a:r>
              <a:rPr lang="en-US" b="1" dirty="0">
                <a:solidFill>
                  <a:schemeClr val="accent3">
                    <a:lumMod val="50000"/>
                  </a:schemeClr>
                </a:solidFill>
              </a:rPr>
              <a:t>thou shalt receive them of their hands, and </a:t>
            </a:r>
            <a:r>
              <a:rPr lang="en-US" b="1" dirty="0" smtClean="0">
                <a:solidFill>
                  <a:schemeClr val="accent3">
                    <a:lumMod val="50000"/>
                  </a:schemeClr>
                </a:solidFill>
              </a:rPr>
              <a:t/>
            </a:r>
            <a:br>
              <a:rPr lang="en-US" b="1" dirty="0" smtClean="0">
                <a:solidFill>
                  <a:schemeClr val="accent3">
                    <a:lumMod val="50000"/>
                  </a:schemeClr>
                </a:solidFill>
              </a:rPr>
            </a:br>
            <a:r>
              <a:rPr lang="en-US" b="1" u="heavy" dirty="0" smtClean="0">
                <a:solidFill>
                  <a:schemeClr val="accent3">
                    <a:lumMod val="50000"/>
                  </a:schemeClr>
                </a:solidFill>
              </a:rPr>
              <a:t>burn </a:t>
            </a:r>
            <a:r>
              <a:rPr lang="en-US" b="1" u="heavy" dirty="0">
                <a:solidFill>
                  <a:schemeClr val="accent3">
                    <a:lumMod val="50000"/>
                  </a:schemeClr>
                </a:solidFill>
              </a:rPr>
              <a:t>them u</a:t>
            </a:r>
            <a:r>
              <a:rPr lang="en-US" b="1" dirty="0">
                <a:solidFill>
                  <a:schemeClr val="accent3">
                    <a:lumMod val="50000"/>
                  </a:schemeClr>
                </a:solidFill>
              </a:rPr>
              <a:t>p</a:t>
            </a:r>
            <a:r>
              <a:rPr lang="en-US" b="1" u="heavy" dirty="0">
                <a:solidFill>
                  <a:schemeClr val="accent3">
                    <a:lumMod val="50000"/>
                  </a:schemeClr>
                </a:solidFill>
              </a:rPr>
              <a:t>on the altar for a burnt offerin</a:t>
            </a:r>
            <a:r>
              <a:rPr lang="en-US" b="1" dirty="0">
                <a:solidFill>
                  <a:schemeClr val="accent3">
                    <a:lumMod val="50000"/>
                  </a:schemeClr>
                </a:solidFill>
              </a:rPr>
              <a:t>g, for a sweet </a:t>
            </a:r>
            <a:r>
              <a:rPr lang="en-US" b="1" dirty="0" smtClean="0">
                <a:solidFill>
                  <a:schemeClr val="accent3">
                    <a:lumMod val="50000"/>
                  </a:schemeClr>
                </a:solidFill>
              </a:rPr>
              <a:t/>
            </a:r>
            <a:br>
              <a:rPr lang="en-US" b="1" dirty="0" smtClean="0">
                <a:solidFill>
                  <a:schemeClr val="accent3">
                    <a:lumMod val="50000"/>
                  </a:schemeClr>
                </a:solidFill>
              </a:rPr>
            </a:br>
            <a:r>
              <a:rPr lang="en-US" b="1" dirty="0" err="1" smtClean="0">
                <a:solidFill>
                  <a:schemeClr val="accent3">
                    <a:lumMod val="50000"/>
                  </a:schemeClr>
                </a:solidFill>
              </a:rPr>
              <a:t>savour</a:t>
            </a:r>
            <a:r>
              <a:rPr lang="en-US" b="1" dirty="0" smtClean="0">
                <a:solidFill>
                  <a:schemeClr val="accent3">
                    <a:lumMod val="50000"/>
                  </a:schemeClr>
                </a:solidFill>
              </a:rPr>
              <a:t> </a:t>
            </a:r>
            <a:r>
              <a:rPr lang="en-US" b="1" dirty="0">
                <a:solidFill>
                  <a:schemeClr val="accent3">
                    <a:lumMod val="50000"/>
                  </a:schemeClr>
                </a:solidFill>
              </a:rPr>
              <a:t>before </a:t>
            </a:r>
            <a:r>
              <a:rPr lang="en-US" b="1" dirty="0" smtClean="0">
                <a:solidFill>
                  <a:srgbClr val="0070C0"/>
                </a:solidFill>
              </a:rPr>
              <a:t>Yahuah … </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29</a:t>
            </a:fld>
            <a:endParaRPr lang="en-US"/>
          </a:p>
        </p:txBody>
      </p:sp>
    </p:spTree>
    <p:extLst>
      <p:ext uri="{BB962C8B-B14F-4D97-AF65-F5344CB8AC3E}">
        <p14:creationId xmlns:p14="http://schemas.microsoft.com/office/powerpoint/2010/main" val="15239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20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2" name="Picture 2" descr="C:\Users\Rae\Desktop\spring leaves bkgd 5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4" y="4495800"/>
            <a:ext cx="8915086" cy="2365294"/>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8E6382-2566-492A-A2A1-417678E32A52}" type="slidenum">
              <a:rPr lang="en-US" smtClean="0"/>
              <a:t>3</a:t>
            </a:fld>
            <a:endParaRPr lang="en-US"/>
          </a:p>
        </p:txBody>
      </p:sp>
      <p:sp>
        <p:nvSpPr>
          <p:cNvPr id="5" name="Rectangle 4"/>
          <p:cNvSpPr/>
          <p:nvPr/>
        </p:nvSpPr>
        <p:spPr>
          <a:xfrm>
            <a:off x="4768540" y="3833904"/>
            <a:ext cx="31758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Abib</a:t>
            </a:r>
            <a:r>
              <a:rPr lang="en-US" sz="5400" b="1" cap="none" spc="0" dirty="0" smtClean="0">
                <a:ln w="11430"/>
                <a:solidFill>
                  <a:srgbClr val="00B050"/>
                </a:solidFill>
                <a:effectLst>
                  <a:outerShdw blurRad="50800" dist="39000" dir="5460000" algn="tl">
                    <a:srgbClr val="000000">
                      <a:alpha val="38000"/>
                    </a:srgbClr>
                  </a:outerShdw>
                </a:effectLst>
                <a:latin typeface="Arial Rounded MT Bold" pitchFamily="34" charset="0"/>
              </a:rPr>
              <a:t> </a:t>
            </a:r>
            <a:r>
              <a:rPr lang="en-US" sz="5400" b="1" cap="none" spc="0" dirty="0" smtClean="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13</a:t>
            </a:r>
            <a:r>
              <a:rPr lang="en-US" sz="5400" b="1" cap="none" spc="0" baseline="30000" dirty="0" smtClean="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th</a:t>
            </a:r>
            <a:endParaRPr lang="en-US" sz="5400" b="1" cap="none" spc="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endParaRPr>
          </a:p>
        </p:txBody>
      </p:sp>
      <p:sp>
        <p:nvSpPr>
          <p:cNvPr id="9" name="Rectangle 8"/>
          <p:cNvSpPr/>
          <p:nvPr/>
        </p:nvSpPr>
        <p:spPr>
          <a:xfrm>
            <a:off x="4768540" y="4930853"/>
            <a:ext cx="31758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C00000"/>
                </a:solidFill>
                <a:effectLst>
                  <a:outerShdw blurRad="50800" dist="39000" dir="5460000" algn="tl">
                    <a:srgbClr val="000000">
                      <a:alpha val="38000"/>
                    </a:srgbClr>
                  </a:outerShdw>
                </a:effectLst>
                <a:latin typeface="Arial Rounded MT Bold" pitchFamily="34" charset="0"/>
              </a:rPr>
              <a:t>Abib</a:t>
            </a:r>
            <a:r>
              <a:rPr lang="en-US" sz="5400" b="1" cap="none" spc="0" dirty="0" smtClean="0">
                <a:ln w="11430"/>
                <a:solidFill>
                  <a:srgbClr val="00B050"/>
                </a:solidFill>
                <a:effectLst>
                  <a:outerShdw blurRad="50800" dist="39000" dir="5460000" algn="tl">
                    <a:srgbClr val="000000">
                      <a:alpha val="38000"/>
                    </a:srgbClr>
                  </a:outerShdw>
                </a:effectLst>
                <a:latin typeface="Arial Rounded MT Bold" pitchFamily="34" charset="0"/>
              </a:rPr>
              <a:t> </a:t>
            </a:r>
            <a:r>
              <a:rPr lang="en-US" sz="5400" b="1" cap="none" spc="0" dirty="0" smtClean="0">
                <a:ln w="11430"/>
                <a:solidFill>
                  <a:srgbClr val="C00000"/>
                </a:solidFill>
                <a:effectLst>
                  <a:outerShdw blurRad="50800" dist="39000" dir="5460000" algn="tl">
                    <a:srgbClr val="000000">
                      <a:alpha val="38000"/>
                    </a:srgbClr>
                  </a:outerShdw>
                </a:effectLst>
                <a:latin typeface="Arial Rounded MT Bold" pitchFamily="34" charset="0"/>
              </a:rPr>
              <a:t>14</a:t>
            </a:r>
            <a:r>
              <a:rPr lang="en-US" sz="5400" b="1" cap="none" spc="0" baseline="30000" dirty="0" smtClean="0">
                <a:ln w="11430"/>
                <a:solidFill>
                  <a:srgbClr val="C00000"/>
                </a:solidFill>
                <a:effectLst>
                  <a:outerShdw blurRad="50800" dist="39000" dir="5460000" algn="tl">
                    <a:srgbClr val="000000">
                      <a:alpha val="38000"/>
                    </a:srgbClr>
                  </a:outerShdw>
                </a:effectLst>
                <a:latin typeface="Arial Rounded MT Bold" pitchFamily="34" charset="0"/>
              </a:rPr>
              <a:t>th</a:t>
            </a:r>
            <a:endParaRPr lang="en-US" sz="5400" b="1" cap="none" spc="0" dirty="0">
              <a:ln w="11430"/>
              <a:solidFill>
                <a:srgbClr val="C00000"/>
              </a:solidFill>
              <a:effectLst>
                <a:outerShdw blurRad="50800" dist="39000" dir="5460000" algn="tl">
                  <a:srgbClr val="000000">
                    <a:alpha val="38000"/>
                  </a:srgbClr>
                </a:outerShdw>
              </a:effectLst>
              <a:latin typeface="Arial Rounded MT Bold" pitchFamily="34" charset="0"/>
            </a:endParaRPr>
          </a:p>
        </p:txBody>
      </p:sp>
      <p:sp>
        <p:nvSpPr>
          <p:cNvPr id="10" name="Subtitle 2"/>
          <p:cNvSpPr txBox="1">
            <a:spLocks/>
          </p:cNvSpPr>
          <p:nvPr/>
        </p:nvSpPr>
        <p:spPr>
          <a:xfrm>
            <a:off x="378620" y="2904153"/>
            <a:ext cx="3355180" cy="887514"/>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dirty="0" smtClean="0">
                <a:solidFill>
                  <a:schemeClr val="tx2">
                    <a:lumMod val="75000"/>
                  </a:schemeClr>
                </a:solidFill>
                <a:latin typeface="Comic Sans MS" pitchFamily="66" charset="0"/>
              </a:rPr>
              <a:t>  </a:t>
            </a:r>
            <a:r>
              <a:rPr lang="en-US" b="1" dirty="0" smtClean="0">
                <a:solidFill>
                  <a:schemeClr val="tx2">
                    <a:lumMod val="75000"/>
                  </a:schemeClr>
                </a:solidFill>
                <a:effectLst>
                  <a:glow rad="127000">
                    <a:schemeClr val="bg1"/>
                  </a:glow>
                </a:effectLst>
                <a:latin typeface="Comic Sans MS" pitchFamily="66" charset="0"/>
              </a:rPr>
              <a:t>The Controversy </a:t>
            </a:r>
            <a:br>
              <a:rPr lang="en-US" b="1" dirty="0" smtClean="0">
                <a:solidFill>
                  <a:schemeClr val="tx2">
                    <a:lumMod val="75000"/>
                  </a:schemeClr>
                </a:solidFill>
                <a:effectLst>
                  <a:glow rad="127000">
                    <a:schemeClr val="bg1"/>
                  </a:glow>
                </a:effectLst>
                <a:latin typeface="Comic Sans MS" pitchFamily="66" charset="0"/>
              </a:rPr>
            </a:br>
            <a:r>
              <a:rPr lang="en-US" b="1" dirty="0" smtClean="0">
                <a:solidFill>
                  <a:schemeClr val="tx2">
                    <a:lumMod val="75000"/>
                  </a:schemeClr>
                </a:solidFill>
                <a:effectLst>
                  <a:glow rad="127000">
                    <a:schemeClr val="bg1"/>
                  </a:glow>
                </a:effectLst>
                <a:latin typeface="Comic Sans MS" pitchFamily="66" charset="0"/>
              </a:rPr>
              <a:t> Over the Bread </a:t>
            </a:r>
          </a:p>
        </p:txBody>
      </p:sp>
      <p:sp>
        <p:nvSpPr>
          <p:cNvPr id="6" name="Rectangle 5"/>
          <p:cNvSpPr/>
          <p:nvPr/>
        </p:nvSpPr>
        <p:spPr>
          <a:xfrm>
            <a:off x="5374513" y="1972267"/>
            <a:ext cx="21737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Part 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p:txBody>
      </p:sp>
      <p:sp>
        <p:nvSpPr>
          <p:cNvPr id="13" name="Rectangle 12"/>
          <p:cNvSpPr/>
          <p:nvPr/>
        </p:nvSpPr>
        <p:spPr>
          <a:xfrm>
            <a:off x="1033350" y="1972267"/>
            <a:ext cx="21737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4">
                    <a:lumMod val="75000"/>
                  </a:schemeClr>
                </a:solidFill>
                <a:effectLst>
                  <a:outerShdw blurRad="50800" dist="39000" dir="5460000" algn="tl">
                    <a:srgbClr val="000000">
                      <a:alpha val="38000"/>
                    </a:srgbClr>
                  </a:outerShdw>
                </a:effectLst>
                <a:latin typeface="Arial Rounded MT Bold" pitchFamily="34" charset="0"/>
              </a:rPr>
              <a:t>Part 1</a:t>
            </a:r>
            <a:endParaRPr lang="en-US" sz="5400" b="1" cap="none" spc="0" dirty="0">
              <a:ln w="11430"/>
              <a:solidFill>
                <a:schemeClr val="accent4">
                  <a:lumMod val="75000"/>
                </a:schemeClr>
              </a:solidFill>
              <a:effectLst>
                <a:outerShdw blurRad="50800" dist="39000" dir="5460000" algn="tl">
                  <a:srgbClr val="000000">
                    <a:alpha val="38000"/>
                  </a:srgbClr>
                </a:outerShdw>
              </a:effectLst>
              <a:latin typeface="Arial Rounded MT Bold" pitchFamily="34" charset="0"/>
            </a:endParaRPr>
          </a:p>
        </p:txBody>
      </p:sp>
      <p:sp>
        <p:nvSpPr>
          <p:cNvPr id="14" name="Subtitle 2"/>
          <p:cNvSpPr txBox="1">
            <a:spLocks/>
          </p:cNvSpPr>
          <p:nvPr/>
        </p:nvSpPr>
        <p:spPr>
          <a:xfrm>
            <a:off x="4920200" y="2895600"/>
            <a:ext cx="3100144" cy="889317"/>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b="1" dirty="0" smtClean="0">
                <a:solidFill>
                  <a:schemeClr val="tx2">
                    <a:lumMod val="75000"/>
                  </a:schemeClr>
                </a:solidFill>
                <a:effectLst>
                  <a:glow rad="127000">
                    <a:srgbClr val="92D050">
                      <a:alpha val="66000"/>
                    </a:srgbClr>
                  </a:glow>
                </a:effectLst>
                <a:latin typeface="Comic Sans MS" pitchFamily="66" charset="0"/>
              </a:rPr>
              <a:t>The Controversy </a:t>
            </a:r>
            <a:br>
              <a:rPr lang="en-US" b="1" dirty="0" smtClean="0">
                <a:solidFill>
                  <a:schemeClr val="tx2">
                    <a:lumMod val="75000"/>
                  </a:schemeClr>
                </a:solidFill>
                <a:effectLst>
                  <a:glow rad="127000">
                    <a:srgbClr val="92D050">
                      <a:alpha val="66000"/>
                    </a:srgbClr>
                  </a:glow>
                </a:effectLst>
                <a:latin typeface="Comic Sans MS" pitchFamily="66" charset="0"/>
              </a:rPr>
            </a:br>
            <a:r>
              <a:rPr lang="en-US" b="1" dirty="0" smtClean="0">
                <a:solidFill>
                  <a:schemeClr val="tx2">
                    <a:lumMod val="75000"/>
                  </a:schemeClr>
                </a:solidFill>
                <a:effectLst>
                  <a:glow rad="127000">
                    <a:srgbClr val="92D050">
                      <a:alpha val="66000"/>
                    </a:srgbClr>
                  </a:glow>
                </a:effectLst>
                <a:latin typeface="Comic Sans MS" pitchFamily="66" charset="0"/>
              </a:rPr>
              <a:t>Over the “date”</a:t>
            </a:r>
          </a:p>
        </p:txBody>
      </p:sp>
      <p:sp>
        <p:nvSpPr>
          <p:cNvPr id="8" name="Rectangle 7"/>
          <p:cNvSpPr/>
          <p:nvPr/>
        </p:nvSpPr>
        <p:spPr>
          <a:xfrm>
            <a:off x="7912349" y="3545063"/>
            <a:ext cx="990600" cy="22159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1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9525000" y="38100"/>
            <a:ext cx="5181601" cy="7201972"/>
          </a:xfrm>
          <a:prstGeom prst="rect">
            <a:avLst/>
          </a:prstGeom>
          <a:solidFill>
            <a:schemeClr val="accent5">
              <a:lumMod val="20000"/>
              <a:lumOff val="80000"/>
            </a:schemeClr>
          </a:solidFill>
        </p:spPr>
        <p:txBody>
          <a:bodyPr wrap="square">
            <a:spAutoFit/>
          </a:bodyPr>
          <a:lstStyle/>
          <a:p>
            <a:r>
              <a:rPr lang="en-US" sz="1400" b="1" dirty="0"/>
              <a:t>From: </a:t>
            </a:r>
            <a:r>
              <a:rPr lang="en-US" sz="1400" dirty="0"/>
              <a:t>"Charlene Fortsch" &lt;littlepines@telus.net&gt;</a:t>
            </a:r>
            <a:br>
              <a:rPr lang="en-US" sz="1400" dirty="0"/>
            </a:br>
            <a:r>
              <a:rPr lang="en-US" sz="1400" b="1" dirty="0"/>
              <a:t>To: </a:t>
            </a:r>
            <a:r>
              <a:rPr lang="en-US" sz="1400" dirty="0"/>
              <a:t>"Tim Astleford" &lt;railpilot@live.com&gt;, "Jeanette Astleford" &lt;jeanettekur@icloud.com&gt;</a:t>
            </a:r>
            <a:br>
              <a:rPr lang="en-US" sz="1400" dirty="0"/>
            </a:br>
            <a:r>
              <a:rPr lang="en-US" sz="1400" b="1" dirty="0"/>
              <a:t>Sent: </a:t>
            </a:r>
            <a:r>
              <a:rPr lang="en-US" sz="1400" dirty="0"/>
              <a:t>Tuesday, May 21, 2019 7:59:25 PM</a:t>
            </a:r>
            <a:br>
              <a:rPr lang="en-US" sz="1400" dirty="0"/>
            </a:br>
            <a:r>
              <a:rPr lang="en-US" sz="1400" b="1" dirty="0"/>
              <a:t>Subject: </a:t>
            </a:r>
            <a:r>
              <a:rPr lang="en-US" sz="1400" dirty="0"/>
              <a:t>Short task: take a look at this attached picture of sanctuary bread</a:t>
            </a:r>
            <a:r>
              <a:rPr lang="en-US" dirty="0"/>
              <a:t/>
            </a:r>
            <a:br>
              <a:rPr lang="en-US" dirty="0"/>
            </a:br>
            <a:endParaRPr lang="en-US" dirty="0"/>
          </a:p>
          <a:p>
            <a:r>
              <a:rPr lang="en-US" sz="1200" dirty="0"/>
              <a:t/>
            </a:r>
            <a:br>
              <a:rPr lang="en-US" sz="1200" dirty="0"/>
            </a:br>
            <a:r>
              <a:rPr lang="en-US" sz="1200" dirty="0"/>
              <a:t>This is something that crossed my mind today -- not connected to anything we are doing, but maybe it is important. </a:t>
            </a:r>
          </a:p>
          <a:p>
            <a:r>
              <a:rPr lang="en-US" sz="1200" dirty="0"/>
              <a:t/>
            </a:r>
            <a:br>
              <a:rPr lang="en-US" sz="1200" dirty="0"/>
            </a:br>
            <a:r>
              <a:rPr lang="en-US" sz="1200" dirty="0"/>
              <a:t>Look at this artist's picture of sanctuary bread?  It does not look unleavened!  </a:t>
            </a:r>
          </a:p>
          <a:p>
            <a:r>
              <a:rPr lang="en-US" sz="1200" dirty="0"/>
              <a:t>I thought the holy bread was "baked" ... ULB is not baked ... it is done on a griddle. </a:t>
            </a:r>
          </a:p>
          <a:p>
            <a:r>
              <a:rPr lang="en-US" sz="1200" dirty="0"/>
              <a:t/>
            </a:r>
            <a:br>
              <a:rPr lang="en-US" sz="1200" dirty="0"/>
            </a:br>
            <a:r>
              <a:rPr lang="en-US" sz="1200" dirty="0"/>
              <a:t>And, it is flatter than a pancake!  It is dry!  It would easily keep without spoiling for 7 days in the Holy Place without having frankincense between each layer for a preservative.  However that would not be the case for fresh baked leavened bread, stacked 6 loaves high for 7+ days.</a:t>
            </a:r>
          </a:p>
          <a:p>
            <a:r>
              <a:rPr lang="en-US" sz="1200" dirty="0"/>
              <a:t/>
            </a:r>
            <a:br>
              <a:rPr lang="en-US" sz="1200" dirty="0"/>
            </a:br>
            <a:r>
              <a:rPr lang="en-US" sz="1200" dirty="0"/>
              <a:t>The sanctuary bread were "loaves" ... not flat bread.  Flat bread is not a loaf.  UNL bread is never a loaf. </a:t>
            </a:r>
          </a:p>
          <a:p>
            <a:r>
              <a:rPr lang="en-US" sz="1200" dirty="0"/>
              <a:t/>
            </a:r>
            <a:br>
              <a:rPr lang="en-US" sz="1200" dirty="0"/>
            </a:br>
            <a:r>
              <a:rPr lang="en-US" sz="1200" dirty="0"/>
              <a:t>So ... a conclusion to me is the bread in the Holy Place had to be leavened.  This could then represent "leavened" for the kingdom as one moves toward the most holy place.  On the altar of burnt offering there was never any leavened allowed on that alter.  It could be there was never any Unleavened in the holy place.</a:t>
            </a:r>
          </a:p>
          <a:p>
            <a:r>
              <a:rPr lang="en-US" sz="1200" dirty="0"/>
              <a:t/>
            </a:r>
            <a:br>
              <a:rPr lang="en-US" sz="1200" dirty="0"/>
            </a:br>
            <a:r>
              <a:rPr lang="en-US" sz="1200" dirty="0"/>
              <a:t>Just some thoughts that "dawned" &lt;</a:t>
            </a:r>
            <a:r>
              <a:rPr lang="en-US" sz="1200" dirty="0" err="1"/>
              <a:t>shachar</a:t>
            </a:r>
            <a:r>
              <a:rPr lang="en-US" sz="1200" dirty="0"/>
              <a:t> - H7836&gt; on me today! </a:t>
            </a:r>
          </a:p>
          <a:p>
            <a:r>
              <a:rPr lang="en-US" dirty="0"/>
              <a:t/>
            </a:r>
            <a:br>
              <a:rPr lang="en-US" dirty="0"/>
            </a:br>
            <a:r>
              <a:rPr lang="en-US" dirty="0"/>
              <a:t>-c-</a:t>
            </a:r>
          </a:p>
          <a:p>
            <a:r>
              <a:rPr lang="en-US" dirty="0"/>
              <a:t/>
            </a:r>
            <a:br>
              <a:rPr lang="en-US" dirty="0"/>
            </a:br>
            <a:endParaRPr lang="en-US" dirty="0"/>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0400" y="180975"/>
            <a:ext cx="37338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0400" y="2590800"/>
            <a:ext cx="3581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0400" y="5029200"/>
            <a:ext cx="3581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descr="C:\Users\Rae\Desktop\leavened bread clea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485" y="3887176"/>
            <a:ext cx="1609725" cy="14636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4" descr="C:\Users\Rae\Desktop\UL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200925"/>
            <a:ext cx="1905000" cy="18188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2209800" y="85555"/>
            <a:ext cx="4800600" cy="19050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5400" dirty="0" smtClean="0">
                <a:solidFill>
                  <a:schemeClr val="tx2">
                    <a:lumMod val="75000"/>
                  </a:schemeClr>
                </a:solidFill>
              </a:rPr>
              <a:t>“The”</a:t>
            </a:r>
          </a:p>
          <a:p>
            <a:pPr marL="182880"/>
            <a:r>
              <a:rPr lang="en-US" sz="5400" dirty="0" smtClean="0">
                <a:solidFill>
                  <a:schemeClr val="tx2">
                    <a:lumMod val="75000"/>
                  </a:schemeClr>
                </a:solidFill>
              </a:rPr>
              <a:t>Last  Supper</a:t>
            </a:r>
            <a:endParaRPr lang="en-US" sz="5400" dirty="0">
              <a:solidFill>
                <a:schemeClr val="tx2">
                  <a:lumMod val="75000"/>
                </a:schemeClr>
              </a:solidFill>
            </a:endParaRPr>
          </a:p>
        </p:txBody>
      </p:sp>
    </p:spTree>
    <p:extLst>
      <p:ext uri="{BB962C8B-B14F-4D97-AF65-F5344CB8AC3E}">
        <p14:creationId xmlns:p14="http://schemas.microsoft.com/office/powerpoint/2010/main" val="1707950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9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solidFill>
                  <a:schemeClr val="accent4">
                    <a:lumMod val="60000"/>
                    <a:lumOff val="40000"/>
                  </a:schemeClr>
                </a:solidFill>
              </a:rPr>
              <a:t>Consecration Bread in the Old Testament </a:t>
            </a:r>
            <a:r>
              <a:rPr lang="en-US" sz="3200" dirty="0" smtClean="0">
                <a:ln w="11430">
                  <a:solidFill>
                    <a:srgbClr val="002060"/>
                  </a:solidFill>
                </a:ln>
                <a:solidFill>
                  <a:schemeClr val="accent4">
                    <a:lumMod val="60000"/>
                    <a:lumOff val="40000"/>
                  </a:schemeClr>
                </a:solidFill>
              </a:rPr>
              <a:t>(only)</a:t>
            </a:r>
            <a:endParaRPr lang="en-US" sz="3200" dirty="0">
              <a:ln w="11430">
                <a:solidFill>
                  <a:srgbClr val="002060"/>
                </a:solidFill>
              </a:ln>
              <a:solidFill>
                <a:schemeClr val="accent4">
                  <a:lumMod val="60000"/>
                  <a:lumOff val="40000"/>
                </a:schemeClr>
              </a:solidFill>
            </a:endParaRPr>
          </a:p>
        </p:txBody>
      </p:sp>
      <p:sp>
        <p:nvSpPr>
          <p:cNvPr id="3" name="Content Placeholder 2"/>
          <p:cNvSpPr>
            <a:spLocks noGrp="1"/>
          </p:cNvSpPr>
          <p:nvPr>
            <p:ph sz="quarter" idx="13"/>
          </p:nvPr>
        </p:nvSpPr>
        <p:spPr>
          <a:xfrm>
            <a:off x="457200" y="1524000"/>
            <a:ext cx="8229600" cy="4876800"/>
          </a:xfrm>
        </p:spPr>
        <p:txBody>
          <a:bodyPr>
            <a:normAutofit/>
            <a:scene3d>
              <a:camera prst="orthographicFront"/>
              <a:lightRig rig="threePt" dir="t"/>
            </a:scene3d>
            <a:sp3d extrusionH="57150">
              <a:bevelT w="38100" h="38100"/>
            </a:sp3d>
          </a:bodyPr>
          <a:lstStyle/>
          <a:p>
            <a:pPr marL="45720" indent="0">
              <a:buNone/>
            </a:pPr>
            <a:r>
              <a:rPr lang="en-US" dirty="0" smtClean="0"/>
              <a:t>(Consecration bread is mentioned only in the Old Testament.</a:t>
            </a:r>
            <a:br>
              <a:rPr lang="en-US" dirty="0" smtClean="0"/>
            </a:br>
            <a:r>
              <a:rPr lang="en-US" dirty="0" smtClean="0"/>
              <a:t>It is ALWAYS </a:t>
            </a:r>
            <a:r>
              <a:rPr lang="en-US" b="1" dirty="0" smtClean="0">
                <a:solidFill>
                  <a:srgbClr val="0070C0"/>
                </a:solidFill>
              </a:rPr>
              <a:t>Unleavened Bread </a:t>
            </a:r>
            <a:r>
              <a:rPr lang="en-US" dirty="0" smtClean="0"/>
              <a:t>every single time.)</a:t>
            </a:r>
          </a:p>
          <a:p>
            <a:pPr lvl="1"/>
            <a:r>
              <a:rPr lang="en-US" b="1" i="1" u="sng" dirty="0">
                <a:solidFill>
                  <a:srgbClr val="0070C0"/>
                </a:solidFill>
                <a:latin typeface="Arial" pitchFamily="34" charset="0"/>
                <a:cs typeface="Arial" pitchFamily="34" charset="0"/>
              </a:rPr>
              <a:t>unleavened</a:t>
            </a:r>
            <a:r>
              <a:rPr lang="en-US" dirty="0">
                <a:latin typeface="Arial" pitchFamily="34" charset="0"/>
                <a:cs typeface="Arial" pitchFamily="34" charset="0"/>
              </a:rPr>
              <a:t>  </a:t>
            </a:r>
            <a:r>
              <a:rPr lang="en-US" b="1" dirty="0">
                <a:latin typeface="Arial" pitchFamily="34" charset="0"/>
                <a:cs typeface="Arial" pitchFamily="34" charset="0"/>
              </a:rPr>
              <a:t>H4682  </a:t>
            </a:r>
            <a:r>
              <a:rPr lang="en-US" dirty="0" err="1">
                <a:solidFill>
                  <a:srgbClr val="0070C0"/>
                </a:solidFill>
                <a:latin typeface="Arial" pitchFamily="34" charset="0"/>
                <a:cs typeface="Arial" pitchFamily="34" charset="0"/>
              </a:rPr>
              <a:t>matstsah</a:t>
            </a:r>
            <a:r>
              <a:rPr lang="en-US" dirty="0">
                <a:solidFill>
                  <a:srgbClr val="0070C0"/>
                </a:solidFill>
                <a:latin typeface="Arial" pitchFamily="34" charset="0"/>
                <a:cs typeface="Arial" pitchFamily="34" charset="0"/>
              </a:rPr>
              <a:t>;</a:t>
            </a:r>
            <a:r>
              <a:rPr lang="en-US" dirty="0">
                <a:latin typeface="Arial" pitchFamily="34" charset="0"/>
                <a:cs typeface="Arial" pitchFamily="34" charset="0"/>
              </a:rPr>
              <a:t> from OT:4711 in the sense of greedily devouring for sweetness; properly, sweetness; concretely, sweet (i.e. </a:t>
            </a:r>
            <a:r>
              <a:rPr lang="en-US" u="sng" dirty="0">
                <a:latin typeface="Arial" pitchFamily="34" charset="0"/>
                <a:cs typeface="Arial" pitchFamily="34" charset="0"/>
              </a:rPr>
              <a:t>not soured or </a:t>
            </a:r>
            <a:r>
              <a:rPr lang="en-US" u="sng" dirty="0" err="1">
                <a:latin typeface="Arial" pitchFamily="34" charset="0"/>
                <a:cs typeface="Arial" pitchFamily="34" charset="0"/>
              </a:rPr>
              <a:t>bittered</a:t>
            </a:r>
            <a:r>
              <a:rPr lang="en-US" u="sng" dirty="0">
                <a:latin typeface="Arial" pitchFamily="34" charset="0"/>
                <a:cs typeface="Arial" pitchFamily="34" charset="0"/>
              </a:rPr>
              <a:t> with </a:t>
            </a:r>
            <a:r>
              <a:rPr lang="en-US" dirty="0">
                <a:latin typeface="Arial" pitchFamily="34" charset="0"/>
                <a:cs typeface="Arial" pitchFamily="34" charset="0"/>
              </a:rPr>
              <a:t>y</a:t>
            </a:r>
            <a:r>
              <a:rPr lang="en-US" u="sng" dirty="0">
                <a:latin typeface="Arial" pitchFamily="34" charset="0"/>
                <a:cs typeface="Arial" pitchFamily="34" charset="0"/>
              </a:rPr>
              <a:t>east</a:t>
            </a:r>
            <a:r>
              <a:rPr lang="en-US" dirty="0">
                <a:latin typeface="Arial" pitchFamily="34" charset="0"/>
                <a:cs typeface="Arial" pitchFamily="34" charset="0"/>
              </a:rPr>
              <a:t>); specifically, an </a:t>
            </a:r>
            <a:r>
              <a:rPr lang="en-US" b="1" u="sng" dirty="0">
                <a:solidFill>
                  <a:srgbClr val="0070C0"/>
                </a:solidFill>
                <a:latin typeface="Arial" pitchFamily="34" charset="0"/>
                <a:cs typeface="Arial" pitchFamily="34" charset="0"/>
              </a:rPr>
              <a:t>unfermented</a:t>
            </a:r>
            <a:r>
              <a:rPr lang="en-US" dirty="0">
                <a:solidFill>
                  <a:srgbClr val="0070C0"/>
                </a:solidFill>
                <a:latin typeface="Arial" pitchFamily="34" charset="0"/>
                <a:cs typeface="Arial" pitchFamily="34" charset="0"/>
              </a:rPr>
              <a:t> </a:t>
            </a:r>
            <a:r>
              <a:rPr lang="en-US" b="1" u="sng" dirty="0">
                <a:solidFill>
                  <a:srgbClr val="0070C0"/>
                </a:solidFill>
                <a:latin typeface="Arial" pitchFamily="34" charset="0"/>
                <a:cs typeface="Arial" pitchFamily="34" charset="0"/>
              </a:rPr>
              <a:t>cake</a:t>
            </a:r>
            <a:r>
              <a:rPr lang="en-US" dirty="0">
                <a:solidFill>
                  <a:srgbClr val="0070C0"/>
                </a:solidFill>
                <a:latin typeface="Arial" pitchFamily="34" charset="0"/>
                <a:cs typeface="Arial" pitchFamily="34" charset="0"/>
              </a:rPr>
              <a:t> </a:t>
            </a:r>
            <a:r>
              <a:rPr lang="en-US" dirty="0">
                <a:latin typeface="Arial" pitchFamily="34" charset="0"/>
                <a:cs typeface="Arial" pitchFamily="34" charset="0"/>
              </a:rPr>
              <a:t>or </a:t>
            </a:r>
            <a:r>
              <a:rPr lang="en-US" b="1" u="sng" dirty="0">
                <a:solidFill>
                  <a:srgbClr val="0070C0"/>
                </a:solidFill>
                <a:latin typeface="Arial" pitchFamily="34" charset="0"/>
                <a:cs typeface="Arial" pitchFamily="34" charset="0"/>
              </a:rPr>
              <a:t>loaf</a:t>
            </a:r>
            <a:r>
              <a:rPr lang="en-US" b="1" dirty="0">
                <a:solidFill>
                  <a:srgbClr val="0070C0"/>
                </a:solidFill>
                <a:latin typeface="Arial" pitchFamily="34" charset="0"/>
                <a:cs typeface="Arial" pitchFamily="34" charset="0"/>
              </a:rPr>
              <a:t>,</a:t>
            </a:r>
            <a:r>
              <a:rPr lang="en-US" dirty="0">
                <a:latin typeface="Arial" pitchFamily="34" charset="0"/>
                <a:cs typeface="Arial" pitchFamily="34" charset="0"/>
              </a:rPr>
              <a:t> or (elliptically) the festival of Passover (because no leaven was then used):  KJV - unleavened (</a:t>
            </a:r>
            <a:r>
              <a:rPr lang="en-US" b="1" u="sng" dirty="0">
                <a:latin typeface="Arial" pitchFamily="34" charset="0"/>
                <a:cs typeface="Arial" pitchFamily="34" charset="0"/>
              </a:rPr>
              <a:t>bread</a:t>
            </a:r>
            <a:r>
              <a:rPr lang="en-US" b="1" dirty="0">
                <a:latin typeface="Arial" pitchFamily="34" charset="0"/>
                <a:cs typeface="Arial" pitchFamily="34" charset="0"/>
              </a:rPr>
              <a:t>,</a:t>
            </a:r>
            <a:r>
              <a:rPr lang="en-US" dirty="0">
                <a:latin typeface="Arial" pitchFamily="34" charset="0"/>
                <a:cs typeface="Arial" pitchFamily="34" charset="0"/>
              </a:rPr>
              <a:t> cake), without leaven.</a:t>
            </a:r>
          </a:p>
          <a:p>
            <a:pPr lvl="1"/>
            <a:r>
              <a:rPr lang="en-US" b="1" i="1" u="sng" dirty="0">
                <a:latin typeface="Arial" pitchFamily="34" charset="0"/>
                <a:cs typeface="Arial" pitchFamily="34" charset="0"/>
              </a:rPr>
              <a:t>bread</a:t>
            </a:r>
            <a:r>
              <a:rPr lang="en-US" i="1" dirty="0">
                <a:latin typeface="Arial" pitchFamily="34" charset="0"/>
                <a:cs typeface="Arial" pitchFamily="34" charset="0"/>
              </a:rPr>
              <a:t>  </a:t>
            </a:r>
            <a:r>
              <a:rPr lang="en-US" b="1" dirty="0">
                <a:latin typeface="Arial" pitchFamily="34" charset="0"/>
                <a:cs typeface="Arial" pitchFamily="34" charset="0"/>
              </a:rPr>
              <a:t>H3899  </a:t>
            </a:r>
            <a:r>
              <a:rPr lang="en-US" dirty="0" err="1">
                <a:latin typeface="Arial" pitchFamily="34" charset="0"/>
                <a:cs typeface="Arial" pitchFamily="34" charset="0"/>
              </a:rPr>
              <a:t>lechem</a:t>
            </a:r>
            <a:r>
              <a:rPr lang="en-US" dirty="0">
                <a:latin typeface="Arial" pitchFamily="34" charset="0"/>
                <a:cs typeface="Arial" pitchFamily="34" charset="0"/>
              </a:rPr>
              <a:t>; from H3898; food (for man or beast), especially bread, or grain (for making it):  KJV - ([</a:t>
            </a:r>
            <a:r>
              <a:rPr lang="en-US" dirty="0" err="1">
                <a:latin typeface="Arial" pitchFamily="34" charset="0"/>
                <a:cs typeface="Arial" pitchFamily="34" charset="0"/>
              </a:rPr>
              <a:t>shew</a:t>
            </a:r>
            <a:r>
              <a:rPr lang="en-US" dirty="0">
                <a:latin typeface="Arial" pitchFamily="34" charset="0"/>
                <a:cs typeface="Arial" pitchFamily="34" charset="0"/>
              </a:rPr>
              <a:t>-]) bread, eat, food, fruit, loaf, meat, victuals. See also H1036.</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30</a:t>
            </a:fld>
            <a:endParaRPr lang="en-US"/>
          </a:p>
        </p:txBody>
      </p:sp>
    </p:spTree>
    <p:extLst>
      <p:ext uri="{BB962C8B-B14F-4D97-AF65-F5344CB8AC3E}">
        <p14:creationId xmlns:p14="http://schemas.microsoft.com/office/powerpoint/2010/main" val="478744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9000"/>
            <a:lum/>
          </a:blip>
          <a:srcRect/>
          <a:stretch>
            <a:fillRect t="-3000" b="-3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31</a:t>
            </a:fld>
            <a:endParaRPr lang="en-US"/>
          </a:p>
        </p:txBody>
      </p:sp>
      <p:sp>
        <p:nvSpPr>
          <p:cNvPr id="6" name="Title 1"/>
          <p:cNvSpPr txBox="1">
            <a:spLocks/>
          </p:cNvSpPr>
          <p:nvPr/>
        </p:nvSpPr>
        <p:spPr>
          <a:xfrm>
            <a:off x="533400" y="0"/>
            <a:ext cx="83058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rgbClr val="002060"/>
                  </a:solidFill>
                </a:ln>
                <a:solidFill>
                  <a:schemeClr val="accent4">
                    <a:lumMod val="60000"/>
                    <a:lumOff val="40000"/>
                  </a:schemeClr>
                </a:solidFill>
              </a:rPr>
              <a:t>Note on Consecration Bread</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7" name="Content Placeholder 2"/>
          <p:cNvSpPr txBox="1">
            <a:spLocks/>
          </p:cNvSpPr>
          <p:nvPr/>
        </p:nvSpPr>
        <p:spPr>
          <a:xfrm>
            <a:off x="304800" y="762001"/>
            <a:ext cx="7315200" cy="5791199"/>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b="1" i="1" u="sng" dirty="0" smtClean="0"/>
              <a:t>All of the followin</a:t>
            </a:r>
            <a:r>
              <a:rPr lang="en-US" b="1" i="1" dirty="0" smtClean="0"/>
              <a:t>g</a:t>
            </a:r>
            <a:r>
              <a:rPr lang="en-US" b="1" i="1" u="sng" dirty="0" smtClean="0"/>
              <a:t> were</a:t>
            </a:r>
            <a:r>
              <a:rPr lang="en-US" b="1" i="1" dirty="0" smtClean="0"/>
              <a:t> </a:t>
            </a:r>
            <a:r>
              <a:rPr lang="en-US" b="1" i="1" u="sng" dirty="0" smtClean="0">
                <a:solidFill>
                  <a:srgbClr val="0070C0"/>
                </a:solidFill>
              </a:rPr>
              <a:t>unleavened</a:t>
            </a:r>
            <a:r>
              <a:rPr lang="en-US" b="1" i="1" dirty="0" smtClean="0"/>
              <a:t> </a:t>
            </a:r>
            <a:r>
              <a:rPr lang="en-US" i="1" dirty="0" smtClean="0"/>
              <a:t>– or – </a:t>
            </a:r>
            <a:br>
              <a:rPr lang="en-US" i="1" dirty="0" smtClean="0"/>
            </a:br>
            <a:r>
              <a:rPr lang="en-US" i="1" dirty="0" smtClean="0"/>
              <a:t>(</a:t>
            </a:r>
            <a:r>
              <a:rPr lang="en-US" b="1" i="1" dirty="0" smtClean="0"/>
              <a:t>H4682: </a:t>
            </a:r>
            <a:r>
              <a:rPr lang="en-US" b="1" i="1" dirty="0" err="1" smtClean="0">
                <a:solidFill>
                  <a:srgbClr val="0070C0"/>
                </a:solidFill>
              </a:rPr>
              <a:t>matstsah</a:t>
            </a:r>
            <a:r>
              <a:rPr lang="en-US" i="1" dirty="0" smtClean="0"/>
              <a:t>) </a:t>
            </a:r>
            <a:r>
              <a:rPr lang="en-US" b="1" i="1" u="sng" dirty="0" smtClean="0"/>
              <a:t>and</a:t>
            </a:r>
            <a:r>
              <a:rPr lang="en-US" i="1" dirty="0" smtClean="0"/>
              <a:t> all three types of unleavened product were in the one </a:t>
            </a:r>
            <a:r>
              <a:rPr lang="en-US" b="1" i="1" dirty="0" smtClean="0">
                <a:solidFill>
                  <a:srgbClr val="0070C0"/>
                </a:solidFill>
              </a:rPr>
              <a:t>basket of unleavened bread</a:t>
            </a:r>
            <a:r>
              <a:rPr lang="en-US" i="1" dirty="0" smtClean="0">
                <a:solidFill>
                  <a:srgbClr val="0070C0"/>
                </a:solidFill>
              </a:rPr>
              <a:t>.</a:t>
            </a:r>
            <a:r>
              <a:rPr lang="en-US" i="1" dirty="0" smtClean="0"/>
              <a:t> </a:t>
            </a:r>
            <a:endParaRPr lang="en-US" dirty="0" smtClean="0"/>
          </a:p>
          <a:p>
            <a:pPr lvl="2"/>
            <a:r>
              <a:rPr lang="en-US" sz="2600" b="1" i="1" u="sng" dirty="0" smtClean="0">
                <a:latin typeface="Arial" pitchFamily="34" charset="0"/>
                <a:cs typeface="Arial" pitchFamily="34" charset="0"/>
              </a:rPr>
              <a:t>bread</a:t>
            </a:r>
            <a:r>
              <a:rPr lang="en-US" sz="2600" i="1" dirty="0" smtClean="0">
                <a:latin typeface="Arial" pitchFamily="34" charset="0"/>
                <a:cs typeface="Arial" pitchFamily="34" charset="0"/>
              </a:rPr>
              <a:t>    </a:t>
            </a:r>
            <a:r>
              <a:rPr lang="en-US" sz="2600" b="1" i="1" dirty="0" smtClean="0">
                <a:latin typeface="Arial" pitchFamily="34" charset="0"/>
                <a:cs typeface="Arial" pitchFamily="34" charset="0"/>
              </a:rPr>
              <a:t>H3899</a:t>
            </a:r>
            <a:r>
              <a:rPr lang="en-US" sz="2600" i="1" dirty="0" smtClean="0">
                <a:latin typeface="Arial" pitchFamily="34" charset="0"/>
                <a:cs typeface="Arial" pitchFamily="34" charset="0"/>
              </a:rPr>
              <a:t>  </a:t>
            </a:r>
            <a:r>
              <a:rPr lang="en-US" sz="2600" i="1" dirty="0" err="1" smtClean="0">
                <a:latin typeface="Arial" pitchFamily="34" charset="0"/>
                <a:cs typeface="Arial" pitchFamily="34" charset="0"/>
              </a:rPr>
              <a:t>lechem</a:t>
            </a:r>
            <a:r>
              <a:rPr lang="en-US" sz="2600" i="1" dirty="0" smtClean="0">
                <a:latin typeface="Arial" pitchFamily="34" charset="0"/>
                <a:cs typeface="Arial" pitchFamily="34" charset="0"/>
              </a:rPr>
              <a:t>; especially bread;  </a:t>
            </a:r>
            <a:endParaRPr lang="en-US" sz="2600" dirty="0" smtClean="0">
              <a:latin typeface="Arial" pitchFamily="34" charset="0"/>
              <a:cs typeface="Arial" pitchFamily="34" charset="0"/>
            </a:endParaRPr>
          </a:p>
          <a:p>
            <a:pPr lvl="2"/>
            <a:r>
              <a:rPr lang="en-US" sz="2600" b="1" i="1" u="sng" dirty="0" smtClean="0">
                <a:latin typeface="Arial" pitchFamily="34" charset="0"/>
                <a:cs typeface="Arial" pitchFamily="34" charset="0"/>
              </a:rPr>
              <a:t>cakes</a:t>
            </a:r>
            <a:r>
              <a:rPr lang="en-US" sz="2600" b="1" i="1" dirty="0" smtClean="0">
                <a:latin typeface="Arial" pitchFamily="34" charset="0"/>
                <a:cs typeface="Arial" pitchFamily="34" charset="0"/>
              </a:rPr>
              <a:t>    H2471</a:t>
            </a:r>
            <a:r>
              <a:rPr lang="en-US" sz="2600" i="1" dirty="0" smtClean="0">
                <a:latin typeface="Arial" pitchFamily="34" charset="0"/>
                <a:cs typeface="Arial" pitchFamily="34" charset="0"/>
              </a:rPr>
              <a:t>  challah; a cake; </a:t>
            </a:r>
            <a:endParaRPr lang="en-US" sz="2600" dirty="0" smtClean="0">
              <a:latin typeface="Arial" pitchFamily="34" charset="0"/>
              <a:cs typeface="Arial" pitchFamily="34" charset="0"/>
            </a:endParaRPr>
          </a:p>
          <a:p>
            <a:pPr lvl="2"/>
            <a:r>
              <a:rPr lang="en-US" sz="2600" b="1" i="1" u="sng" dirty="0" smtClean="0">
                <a:latin typeface="Arial" pitchFamily="34" charset="0"/>
                <a:cs typeface="Arial" pitchFamily="34" charset="0"/>
              </a:rPr>
              <a:t>wafers</a:t>
            </a:r>
            <a:r>
              <a:rPr lang="en-US" sz="2600" b="1" i="1" dirty="0" smtClean="0">
                <a:latin typeface="Arial" pitchFamily="34" charset="0"/>
                <a:cs typeface="Arial" pitchFamily="34" charset="0"/>
              </a:rPr>
              <a:t>  H7550</a:t>
            </a:r>
            <a:r>
              <a:rPr lang="en-US" sz="2600" i="1" dirty="0" smtClean="0">
                <a:latin typeface="Arial" pitchFamily="34" charset="0"/>
                <a:cs typeface="Arial" pitchFamily="34" charset="0"/>
              </a:rPr>
              <a:t>  </a:t>
            </a:r>
            <a:r>
              <a:rPr lang="en-US" sz="2600" i="1" dirty="0" err="1" smtClean="0">
                <a:latin typeface="Arial" pitchFamily="34" charset="0"/>
                <a:cs typeface="Arial" pitchFamily="34" charset="0"/>
              </a:rPr>
              <a:t>raqiyq</a:t>
            </a:r>
            <a:r>
              <a:rPr lang="en-US" sz="2600" i="1" dirty="0" smtClean="0">
                <a:latin typeface="Arial" pitchFamily="34" charset="0"/>
                <a:cs typeface="Arial" pitchFamily="34" charset="0"/>
              </a:rPr>
              <a:t>; a thin cake [wafer</a:t>
            </a:r>
            <a:r>
              <a:rPr lang="en-US" sz="2600" i="1" dirty="0" smtClean="0"/>
              <a:t>].</a:t>
            </a:r>
            <a:endParaRPr lang="en-US" sz="2600" dirty="0" smtClean="0"/>
          </a:p>
        </p:txBody>
      </p:sp>
      <p:pic>
        <p:nvPicPr>
          <p:cNvPr id="9" name="Picture 2" descr="C:\Users\Rae\Desktop\bread cak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18585"/>
            <a:ext cx="2764726" cy="2025650"/>
          </a:xfrm>
          <a:prstGeom prst="rect">
            <a:avLst/>
          </a:prstGeom>
          <a:noFill/>
          <a:ln w="57150">
            <a:solidFill>
              <a:srgbClr val="00B05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1" name="Picture 5" descr="C:\Users\Rae\Desktop\bread wafe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6300" y="4495800"/>
            <a:ext cx="2764726" cy="1741086"/>
          </a:xfrm>
          <a:prstGeom prst="rect">
            <a:avLst/>
          </a:prstGeom>
          <a:noFill/>
          <a:ln w="57150">
            <a:solidFill>
              <a:srgbClr val="00B05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242" name="Picture 2" descr="C:\Users\Rae\Desktop\Passover 7 ed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8243" y="2590800"/>
            <a:ext cx="2266950" cy="1666875"/>
          </a:xfrm>
          <a:prstGeom prst="rect">
            <a:avLst/>
          </a:prstGeom>
          <a:noFill/>
          <a:ln w="57150">
            <a:solidFill>
              <a:srgbClr val="00B05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57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9000"/>
            <a:lum/>
          </a:blip>
          <a:srcRect/>
          <a:stretch>
            <a:fillRect t="-3000" b="-3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32</a:t>
            </a:fld>
            <a:endParaRPr lang="en-US"/>
          </a:p>
        </p:txBody>
      </p:sp>
      <p:sp>
        <p:nvSpPr>
          <p:cNvPr id="7" name="Title 1"/>
          <p:cNvSpPr>
            <a:spLocks noGrp="1"/>
          </p:cNvSpPr>
          <p:nvPr>
            <p:ph type="title"/>
          </p:nvPr>
        </p:nvSpPr>
        <p:spPr>
          <a:xfrm>
            <a:off x="381000" y="0"/>
            <a:ext cx="8305800" cy="762001"/>
          </a:xfrm>
        </p:spPr>
        <p:txBody>
          <a:bodyPr/>
          <a:lstStyle/>
          <a:p>
            <a:r>
              <a:rPr lang="en-US" dirty="0" smtClean="0">
                <a:ln w="11430">
                  <a:solidFill>
                    <a:srgbClr val="002060"/>
                  </a:solidFill>
                </a:ln>
                <a:solidFill>
                  <a:schemeClr val="accent4">
                    <a:lumMod val="60000"/>
                    <a:lumOff val="40000"/>
                  </a:schemeClr>
                </a:solidFill>
              </a:rPr>
              <a:t>Note on Consecration Bread</a:t>
            </a:r>
            <a:endParaRPr lang="en-US" dirty="0">
              <a:ln w="11430">
                <a:solidFill>
                  <a:srgbClr val="002060"/>
                </a:solidFill>
              </a:ln>
              <a:solidFill>
                <a:schemeClr val="accent4">
                  <a:lumMod val="60000"/>
                  <a:lumOff val="40000"/>
                </a:schemeClr>
              </a:solidFill>
            </a:endParaRPr>
          </a:p>
        </p:txBody>
      </p:sp>
      <p:sp>
        <p:nvSpPr>
          <p:cNvPr id="8" name="Content Placeholder 2"/>
          <p:cNvSpPr>
            <a:spLocks noGrp="1"/>
          </p:cNvSpPr>
          <p:nvPr>
            <p:ph sz="quarter" idx="13"/>
          </p:nvPr>
        </p:nvSpPr>
        <p:spPr>
          <a:xfrm>
            <a:off x="457200" y="762000"/>
            <a:ext cx="8229600" cy="5943600"/>
          </a:xfrm>
        </p:spPr>
        <p:txBody>
          <a:bodyPr>
            <a:normAutofit fontScale="92500"/>
            <a:scene3d>
              <a:camera prst="orthographicFront"/>
              <a:lightRig rig="threePt" dir="t"/>
            </a:scene3d>
            <a:sp3d extrusionH="57150">
              <a:bevelT w="38100" h="38100"/>
            </a:sp3d>
          </a:bodyPr>
          <a:lstStyle/>
          <a:p>
            <a:r>
              <a:rPr lang="en-US" sz="2400" dirty="0"/>
              <a:t>All three grain products for the consecration of the priests are noted again as “</a:t>
            </a:r>
            <a:r>
              <a:rPr lang="en-US" sz="2400" b="1" dirty="0"/>
              <a:t>H3899</a:t>
            </a:r>
            <a:r>
              <a:rPr lang="en-US" sz="2400" dirty="0"/>
              <a:t> </a:t>
            </a:r>
            <a:r>
              <a:rPr lang="en-US" sz="2400" dirty="0" err="1"/>
              <a:t>lechem</a:t>
            </a:r>
            <a:r>
              <a:rPr lang="en-US" sz="2400" dirty="0"/>
              <a:t>.”  </a:t>
            </a:r>
            <a:endParaRPr lang="en-US" sz="2400" dirty="0" smtClean="0"/>
          </a:p>
          <a:p>
            <a:r>
              <a:rPr lang="en-US" sz="2400" dirty="0" smtClean="0">
                <a:solidFill>
                  <a:srgbClr val="C00000"/>
                </a:solidFill>
              </a:rPr>
              <a:t>The </a:t>
            </a:r>
            <a:r>
              <a:rPr lang="en-US" sz="2400" dirty="0">
                <a:solidFill>
                  <a:srgbClr val="C00000"/>
                </a:solidFill>
              </a:rPr>
              <a:t>Hebrew definition seems to indicate none of the </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grain </a:t>
            </a:r>
            <a:r>
              <a:rPr lang="en-US" sz="2400" dirty="0">
                <a:solidFill>
                  <a:srgbClr val="C00000"/>
                </a:solidFill>
              </a:rPr>
              <a:t>items are unleavened </a:t>
            </a:r>
            <a:r>
              <a:rPr lang="en-US" sz="2400" u="wavy" dirty="0">
                <a:solidFill>
                  <a:srgbClr val="C00000"/>
                </a:solidFill>
              </a:rPr>
              <a:t>unless </a:t>
            </a:r>
            <a:r>
              <a:rPr lang="en-US" sz="2400" b="1" u="wavy" dirty="0">
                <a:ln>
                  <a:solidFill>
                    <a:sysClr val="windowText" lastClr="000000"/>
                  </a:solidFill>
                </a:ln>
                <a:solidFill>
                  <a:srgbClr val="7030A0"/>
                </a:solidFill>
                <a:latin typeface="Comic Sans MS" pitchFamily="66" charset="0"/>
              </a:rPr>
              <a:t>qualified</a:t>
            </a:r>
            <a:r>
              <a:rPr lang="en-US" sz="2400" u="wavy" dirty="0">
                <a:solidFill>
                  <a:srgbClr val="C00000"/>
                </a:solidFill>
              </a:rPr>
              <a:t> by the term</a:t>
            </a:r>
            <a:r>
              <a:rPr lang="en-US" sz="2400" dirty="0">
                <a:solidFill>
                  <a:srgbClr val="C00000"/>
                </a:solidFill>
              </a:rPr>
              <a:t> </a:t>
            </a:r>
            <a:r>
              <a:rPr lang="en-US" sz="2400" b="1" u="sng" dirty="0">
                <a:solidFill>
                  <a:srgbClr val="0070C0"/>
                </a:solidFill>
              </a:rPr>
              <a:t>unleavened</a:t>
            </a:r>
            <a:r>
              <a:rPr lang="en-US" sz="2400" dirty="0">
                <a:solidFill>
                  <a:srgbClr val="C00000"/>
                </a:solidFill>
              </a:rPr>
              <a:t> </a:t>
            </a:r>
            <a:r>
              <a:rPr lang="en-US" sz="2400" dirty="0"/>
              <a:t>[</a:t>
            </a:r>
            <a:r>
              <a:rPr lang="en-US" sz="2400" b="1" dirty="0"/>
              <a:t>H4682 </a:t>
            </a:r>
            <a:r>
              <a:rPr lang="en-US" sz="2400" dirty="0" err="1">
                <a:solidFill>
                  <a:srgbClr val="0070C0"/>
                </a:solidFill>
              </a:rPr>
              <a:t>matstsah</a:t>
            </a:r>
            <a:r>
              <a:rPr lang="en-US" sz="2400" dirty="0"/>
              <a:t>].  </a:t>
            </a:r>
            <a:endParaRPr lang="en-US" sz="2400" dirty="0" smtClean="0"/>
          </a:p>
          <a:p>
            <a:r>
              <a:rPr lang="en-US" sz="2400" dirty="0" smtClean="0"/>
              <a:t>Subsequently</a:t>
            </a:r>
            <a:r>
              <a:rPr lang="en-US" sz="2400" dirty="0"/>
              <a:t>, every reference to manna, bread, cakes, wafers, or shewbread, </a:t>
            </a:r>
            <a:r>
              <a:rPr lang="en-US" sz="2400" b="1" dirty="0">
                <a:solidFill>
                  <a:srgbClr val="C00000"/>
                </a:solidFill>
              </a:rPr>
              <a:t>cannot be understood as </a:t>
            </a:r>
            <a:r>
              <a:rPr lang="en-US" sz="2400" b="1" dirty="0" smtClean="0">
                <a:solidFill>
                  <a:srgbClr val="C00000"/>
                </a:solidFill>
              </a:rPr>
              <a:t/>
            </a:r>
            <a:br>
              <a:rPr lang="en-US" sz="2400" b="1" dirty="0" smtClean="0">
                <a:solidFill>
                  <a:srgbClr val="C00000"/>
                </a:solidFill>
              </a:rPr>
            </a:br>
            <a:r>
              <a:rPr lang="en-US" sz="2400" b="1" dirty="0" smtClean="0">
                <a:solidFill>
                  <a:srgbClr val="0070C0"/>
                </a:solidFill>
              </a:rPr>
              <a:t>unleavened</a:t>
            </a:r>
            <a:r>
              <a:rPr lang="en-US" sz="2400" b="1" dirty="0" smtClean="0">
                <a:solidFill>
                  <a:srgbClr val="C00000"/>
                </a:solidFill>
              </a:rPr>
              <a:t> </a:t>
            </a:r>
            <a:r>
              <a:rPr lang="en-US" sz="2400" b="1" dirty="0">
                <a:solidFill>
                  <a:srgbClr val="C00000"/>
                </a:solidFill>
              </a:rPr>
              <a:t>if “H4682 </a:t>
            </a:r>
            <a:r>
              <a:rPr lang="en-US" sz="2400" b="1" dirty="0" err="1">
                <a:solidFill>
                  <a:srgbClr val="0070C0"/>
                </a:solidFill>
              </a:rPr>
              <a:t>matstsah</a:t>
            </a:r>
            <a:r>
              <a:rPr lang="en-US" sz="2400" b="1" dirty="0">
                <a:solidFill>
                  <a:srgbClr val="C00000"/>
                </a:solidFill>
              </a:rPr>
              <a:t>” is absent.  </a:t>
            </a:r>
          </a:p>
          <a:p>
            <a:pPr marL="45720" indent="0">
              <a:buNone/>
            </a:pPr>
            <a:r>
              <a:rPr lang="en-US" sz="800" dirty="0"/>
              <a:t> </a:t>
            </a:r>
            <a:endParaRPr lang="en-US" sz="4400" dirty="0"/>
          </a:p>
          <a:p>
            <a:r>
              <a:rPr lang="en-US" sz="2400" b="1" dirty="0">
                <a:solidFill>
                  <a:srgbClr val="7030A0"/>
                </a:solidFill>
              </a:rPr>
              <a:t>There is no New Testament counterpart for the use of unleavened bread, cakes and wafers for the consecration of priests to an earthly Sanctuary priesthood.  </a:t>
            </a:r>
            <a:endParaRPr lang="en-US" sz="2400" b="1" dirty="0" smtClean="0">
              <a:solidFill>
                <a:srgbClr val="7030A0"/>
              </a:solidFill>
            </a:endParaRPr>
          </a:p>
          <a:p>
            <a:r>
              <a:rPr lang="en-US" sz="2400" b="1" dirty="0" smtClean="0">
                <a:solidFill>
                  <a:srgbClr val="0070C0"/>
                </a:solidFill>
              </a:rPr>
              <a:t>Yahusha</a:t>
            </a:r>
            <a:r>
              <a:rPr lang="en-US" sz="2400" b="1" dirty="0" smtClean="0">
                <a:solidFill>
                  <a:srgbClr val="002060"/>
                </a:solidFill>
              </a:rPr>
              <a:t> </a:t>
            </a:r>
            <a:r>
              <a:rPr lang="en-US" sz="2400" b="1" dirty="0">
                <a:solidFill>
                  <a:srgbClr val="002060"/>
                </a:solidFill>
              </a:rPr>
              <a:t>is now our High Priest of the Melchizedek order.  His sinless life links directly to, and fulfills, any unleavened item, be it grain or drink offerings.</a:t>
            </a:r>
          </a:p>
          <a:p>
            <a:pPr marL="45720" indent="0">
              <a:buNone/>
            </a:pPr>
            <a:r>
              <a:rPr lang="en-US" sz="2400" dirty="0" smtClean="0"/>
              <a:t> </a:t>
            </a:r>
            <a:endParaRPr lang="en-US" dirty="0"/>
          </a:p>
        </p:txBody>
      </p:sp>
    </p:spTree>
    <p:extLst>
      <p:ext uri="{BB962C8B-B14F-4D97-AF65-F5344CB8AC3E}">
        <p14:creationId xmlns:p14="http://schemas.microsoft.com/office/powerpoint/2010/main" val="2039253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wipe(left)">
                                      <p:cBhvr>
                                        <p:cTn id="7" dur="125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wipe(left)">
                                      <p:cBhvr>
                                        <p:cTn id="12" dur="125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rPr>
              <a:t>Hebrew </a:t>
            </a:r>
            <a:r>
              <a:rPr lang="en-US" dirty="0" smtClean="0">
                <a:ln w="11430">
                  <a:solidFill>
                    <a:srgbClr val="002060"/>
                  </a:solidFill>
                </a:ln>
                <a:solidFill>
                  <a:schemeClr val="accent1"/>
                </a:solidFill>
              </a:rPr>
              <a:t>Summary</a:t>
            </a:r>
            <a:r>
              <a:rPr lang="en-US" dirty="0" smtClean="0">
                <a:ln w="11430">
                  <a:solidFill>
                    <a:srgbClr val="002060"/>
                  </a:solidFill>
                </a:ln>
              </a:rPr>
              <a:t> for Consecration Bread</a:t>
            </a:r>
            <a:r>
              <a:rPr lang="en-US" dirty="0" smtClean="0"/>
              <a:t/>
            </a:r>
            <a:br>
              <a:rPr lang="en-US" dirty="0" smtClean="0"/>
            </a:br>
            <a:endParaRPr lang="en-US" dirty="0"/>
          </a:p>
        </p:txBody>
      </p:sp>
      <p:sp>
        <p:nvSpPr>
          <p:cNvPr id="3" name="Content Placeholder 2"/>
          <p:cNvSpPr>
            <a:spLocks noGrp="1"/>
          </p:cNvSpPr>
          <p:nvPr>
            <p:ph sz="quarter" idx="13"/>
          </p:nvPr>
        </p:nvSpPr>
        <p:spPr>
          <a:xfrm>
            <a:off x="457200" y="1447800"/>
            <a:ext cx="8229600" cy="5334000"/>
          </a:xfrm>
        </p:spPr>
        <p:txBody>
          <a:bodyPr>
            <a:normAutofit fontScale="92500" lnSpcReduction="10000"/>
            <a:scene3d>
              <a:camera prst="orthographicFront"/>
              <a:lightRig rig="threePt" dir="t"/>
            </a:scene3d>
            <a:sp3d extrusionH="57150">
              <a:bevelT w="38100" h="38100"/>
            </a:sp3d>
          </a:bodyPr>
          <a:lstStyle/>
          <a:p>
            <a:pPr lvl="0"/>
            <a:r>
              <a:rPr lang="en-US" b="1" dirty="0"/>
              <a:t>The Hebrew </a:t>
            </a:r>
            <a:r>
              <a:rPr lang="en-US" b="1" dirty="0">
                <a:solidFill>
                  <a:srgbClr val="0070C0"/>
                </a:solidFill>
              </a:rPr>
              <a:t>g</a:t>
            </a:r>
            <a:r>
              <a:rPr lang="en-US" b="1" u="sng" dirty="0">
                <a:solidFill>
                  <a:srgbClr val="0070C0"/>
                </a:solidFill>
              </a:rPr>
              <a:t>ives absolute clarit</a:t>
            </a:r>
            <a:r>
              <a:rPr lang="en-US" b="1" dirty="0">
                <a:solidFill>
                  <a:srgbClr val="0070C0"/>
                </a:solidFill>
              </a:rPr>
              <a:t>y </a:t>
            </a:r>
            <a:r>
              <a:rPr lang="en-US" b="1" dirty="0"/>
              <a:t>that the consecration bread, cakes and wafers were </a:t>
            </a:r>
            <a:r>
              <a:rPr lang="en-US" b="1" dirty="0">
                <a:solidFill>
                  <a:srgbClr val="0070C0"/>
                </a:solidFill>
              </a:rPr>
              <a:t>unleavened,</a:t>
            </a:r>
            <a:r>
              <a:rPr lang="en-US" b="1" dirty="0"/>
              <a:t> taken from the basket of unleavened bread.</a:t>
            </a:r>
          </a:p>
          <a:p>
            <a:pPr lvl="0"/>
            <a:r>
              <a:rPr lang="en-US" b="1" dirty="0">
                <a:solidFill>
                  <a:srgbClr val="00B0F0"/>
                </a:solidFill>
              </a:rPr>
              <a:t>These unleavened grain items were waved heavenward before being laid on the Altar of Burnt Offering.  </a:t>
            </a:r>
            <a:r>
              <a:rPr lang="en-US" b="1" dirty="0" smtClean="0">
                <a:solidFill>
                  <a:srgbClr val="00B0F0"/>
                </a:solidFill>
              </a:rPr>
              <a:t/>
            </a:r>
            <a:br>
              <a:rPr lang="en-US" b="1" dirty="0" smtClean="0">
                <a:solidFill>
                  <a:srgbClr val="00B0F0"/>
                </a:solidFill>
              </a:rPr>
            </a:br>
            <a:r>
              <a:rPr lang="en-US" b="1" dirty="0" smtClean="0">
                <a:solidFill>
                  <a:srgbClr val="C00000"/>
                </a:solidFill>
              </a:rPr>
              <a:t>Leaven </a:t>
            </a:r>
            <a:r>
              <a:rPr lang="en-US" b="1" dirty="0">
                <a:solidFill>
                  <a:srgbClr val="C00000"/>
                </a:solidFill>
              </a:rPr>
              <a:t>of any sort </a:t>
            </a:r>
            <a:r>
              <a:rPr lang="en-US" b="1" u="sng" dirty="0">
                <a:solidFill>
                  <a:srgbClr val="C00000"/>
                </a:solidFill>
              </a:rPr>
              <a:t>was never </a:t>
            </a:r>
            <a:r>
              <a:rPr lang="en-US" b="1" dirty="0">
                <a:solidFill>
                  <a:srgbClr val="C00000"/>
                </a:solidFill>
              </a:rPr>
              <a:t>p</a:t>
            </a:r>
            <a:r>
              <a:rPr lang="en-US" b="1" u="sng" dirty="0">
                <a:solidFill>
                  <a:srgbClr val="C00000"/>
                </a:solidFill>
              </a:rPr>
              <a:t>laced</a:t>
            </a:r>
            <a:r>
              <a:rPr lang="en-US" b="1" dirty="0">
                <a:solidFill>
                  <a:srgbClr val="C00000"/>
                </a:solidFill>
              </a:rPr>
              <a:t> on this altar.  </a:t>
            </a:r>
          </a:p>
          <a:p>
            <a:pPr lvl="0"/>
            <a:r>
              <a:rPr lang="en-US" b="1" dirty="0">
                <a:solidFill>
                  <a:srgbClr val="00B0F0"/>
                </a:solidFill>
              </a:rPr>
              <a:t>Scriptural patterns do give clarity using “type” and “antitype” comparisons.  </a:t>
            </a:r>
            <a:r>
              <a:rPr lang="en-US" dirty="0"/>
              <a:t>As with the manna and shewbread, </a:t>
            </a:r>
            <a:r>
              <a:rPr lang="en-US" b="1" dirty="0">
                <a:solidFill>
                  <a:srgbClr val="00B0F0"/>
                </a:solidFill>
              </a:rPr>
              <a:t>the unleavened consecration breads </a:t>
            </a:r>
            <a:r>
              <a:rPr lang="en-US" dirty="0"/>
              <a:t>[type] </a:t>
            </a:r>
            <a:r>
              <a:rPr lang="en-US" b="1" dirty="0">
                <a:solidFill>
                  <a:srgbClr val="00B0F0"/>
                </a:solidFill>
              </a:rPr>
              <a:t>once again represent Yahusha </a:t>
            </a:r>
            <a:r>
              <a:rPr lang="en-US" dirty="0"/>
              <a:t>[antitype] </a:t>
            </a:r>
            <a:r>
              <a:rPr lang="en-US" b="1" dirty="0">
                <a:solidFill>
                  <a:srgbClr val="00B0F0"/>
                </a:solidFill>
              </a:rPr>
              <a:t>as the “Bread of Life.” </a:t>
            </a:r>
            <a:r>
              <a:rPr lang="en-US" dirty="0"/>
              <a:t> </a:t>
            </a:r>
            <a:endParaRPr lang="en-US" dirty="0" smtClean="0"/>
          </a:p>
          <a:p>
            <a:pPr lvl="0"/>
            <a:r>
              <a:rPr lang="en-US" b="1" dirty="0" smtClean="0">
                <a:ln w="1905"/>
                <a:solidFill>
                  <a:srgbClr val="7030A0"/>
                </a:solidFill>
                <a:effectLst>
                  <a:innerShdw blurRad="69850" dist="43180" dir="5400000">
                    <a:srgbClr val="000000">
                      <a:alpha val="65000"/>
                    </a:srgbClr>
                  </a:innerShdw>
                </a:effectLst>
              </a:rPr>
              <a:t>Having </a:t>
            </a:r>
            <a:r>
              <a:rPr lang="en-US" b="1" dirty="0">
                <a:ln w="1905"/>
                <a:solidFill>
                  <a:srgbClr val="7030A0"/>
                </a:solidFill>
                <a:effectLst>
                  <a:innerShdw blurRad="69850" dist="43180" dir="5400000">
                    <a:srgbClr val="000000">
                      <a:alpha val="65000"/>
                    </a:srgbClr>
                  </a:innerShdw>
                </a:effectLst>
              </a:rPr>
              <a:t>no sin of His own, His perfect life was laid on the altar </a:t>
            </a:r>
            <a:r>
              <a:rPr lang="en-US" b="1" dirty="0" smtClean="0">
                <a:ln w="1905"/>
                <a:solidFill>
                  <a:srgbClr val="7030A0"/>
                </a:solidFill>
                <a:effectLst>
                  <a:innerShdw blurRad="69850" dist="43180" dir="5400000">
                    <a:srgbClr val="000000">
                      <a:alpha val="65000"/>
                    </a:srgbClr>
                  </a:innerShdw>
                </a:effectLst>
              </a:rPr>
              <a:t/>
            </a:r>
            <a:br>
              <a:rPr lang="en-US" b="1" dirty="0" smtClean="0">
                <a:ln w="1905"/>
                <a:solidFill>
                  <a:srgbClr val="7030A0"/>
                </a:solidFill>
                <a:effectLst>
                  <a:innerShdw blurRad="69850" dist="43180" dir="5400000">
                    <a:srgbClr val="000000">
                      <a:alpha val="65000"/>
                    </a:srgbClr>
                  </a:innerShdw>
                </a:effectLst>
              </a:rPr>
            </a:br>
            <a:r>
              <a:rPr lang="en-US" b="1" dirty="0" smtClean="0">
                <a:ln w="1905"/>
                <a:solidFill>
                  <a:srgbClr val="7030A0"/>
                </a:solidFill>
                <a:effectLst>
                  <a:innerShdw blurRad="69850" dist="43180" dir="5400000">
                    <a:srgbClr val="000000">
                      <a:alpha val="65000"/>
                    </a:srgbClr>
                  </a:innerShdw>
                </a:effectLst>
              </a:rPr>
              <a:t>at </a:t>
            </a:r>
            <a:r>
              <a:rPr lang="en-US" b="1" dirty="0">
                <a:ln w="1905"/>
                <a:solidFill>
                  <a:srgbClr val="7030A0"/>
                </a:solidFill>
                <a:effectLst>
                  <a:innerShdw blurRad="69850" dist="43180" dir="5400000">
                    <a:srgbClr val="000000">
                      <a:alpha val="65000"/>
                    </a:srgbClr>
                  </a:innerShdw>
                </a:effectLst>
              </a:rPr>
              <a:t>the cross as an offering of a sweet </a:t>
            </a:r>
            <a:r>
              <a:rPr lang="en-US" b="1" dirty="0" smtClean="0">
                <a:ln w="1905"/>
                <a:solidFill>
                  <a:srgbClr val="7030A0"/>
                </a:solidFill>
                <a:effectLst>
                  <a:innerShdw blurRad="69850" dist="43180" dir="5400000">
                    <a:srgbClr val="000000">
                      <a:alpha val="65000"/>
                    </a:srgbClr>
                  </a:innerShdw>
                </a:effectLst>
              </a:rPr>
              <a:t>savor </a:t>
            </a:r>
            <a:r>
              <a:rPr lang="en-US" b="1" dirty="0">
                <a:ln w="1905"/>
                <a:solidFill>
                  <a:srgbClr val="7030A0"/>
                </a:solidFill>
                <a:effectLst>
                  <a:innerShdw blurRad="69850" dist="43180" dir="5400000">
                    <a:srgbClr val="000000">
                      <a:alpha val="65000"/>
                    </a:srgbClr>
                  </a:innerShdw>
                </a:effectLst>
              </a:rPr>
              <a:t>to His Father.  </a:t>
            </a:r>
            <a:r>
              <a:rPr lang="en-US" b="1" dirty="0">
                <a:ln w="1905"/>
                <a:solidFill>
                  <a:srgbClr val="00B0F0"/>
                </a:solidFill>
                <a:effectLst>
                  <a:innerShdw blurRad="69850" dist="43180" dir="5400000">
                    <a:srgbClr val="000000">
                      <a:alpha val="65000"/>
                    </a:srgbClr>
                  </a:innerShdw>
                </a:effectLst>
              </a:rPr>
              <a:t>Definitely, the Scriptural pattern for both “type and antitype” links strongly to the concept of unleavened </a:t>
            </a:r>
            <a:r>
              <a:rPr lang="en-US" b="1" dirty="0" smtClean="0">
                <a:ln w="1905"/>
                <a:solidFill>
                  <a:srgbClr val="00B0F0"/>
                </a:solidFill>
                <a:effectLst>
                  <a:innerShdw blurRad="69850" dist="43180" dir="5400000">
                    <a:srgbClr val="000000">
                      <a:alpha val="65000"/>
                    </a:srgbClr>
                  </a:innerShdw>
                </a:effectLst>
              </a:rPr>
              <a:t>consecrated </a:t>
            </a:r>
            <a:r>
              <a:rPr lang="en-US" b="1" dirty="0">
                <a:ln w="1905"/>
                <a:solidFill>
                  <a:srgbClr val="00B0F0"/>
                </a:solidFill>
                <a:effectLst>
                  <a:innerShdw blurRad="69850" dist="43180" dir="5400000">
                    <a:srgbClr val="000000">
                      <a:alpha val="65000"/>
                    </a:srgbClr>
                  </a:innerShdw>
                </a:effectLst>
              </a:rPr>
              <a:t>breads.</a:t>
            </a:r>
          </a:p>
          <a:p>
            <a:pPr lvl="0"/>
            <a:r>
              <a:rPr lang="en-US" b="1" u="sng" dirty="0">
                <a:solidFill>
                  <a:srgbClr val="FF0000"/>
                </a:solidFill>
              </a:rPr>
              <a:t>There is no doubt</a:t>
            </a:r>
            <a:r>
              <a:rPr lang="en-US" dirty="0">
                <a:solidFill>
                  <a:srgbClr val="FF0000"/>
                </a:solidFill>
              </a:rPr>
              <a:t> </a:t>
            </a:r>
            <a:r>
              <a:rPr lang="en-US" dirty="0"/>
              <a:t>regarding the leavening aspect, as </a:t>
            </a:r>
            <a:r>
              <a:rPr lang="en-US" b="1" dirty="0">
                <a:solidFill>
                  <a:srgbClr val="0070C0"/>
                </a:solidFill>
              </a:rPr>
              <a:t>the </a:t>
            </a:r>
            <a:r>
              <a:rPr lang="en-US" b="1" dirty="0" smtClean="0">
                <a:solidFill>
                  <a:srgbClr val="0070C0"/>
                </a:solidFill>
              </a:rPr>
              <a:t>clarity </a:t>
            </a:r>
            <a:br>
              <a:rPr lang="en-US" b="1" dirty="0" smtClean="0">
                <a:solidFill>
                  <a:srgbClr val="0070C0"/>
                </a:solidFill>
              </a:rPr>
            </a:br>
            <a:r>
              <a:rPr lang="en-US" b="1" dirty="0" smtClean="0">
                <a:solidFill>
                  <a:srgbClr val="0070C0"/>
                </a:solidFill>
              </a:rPr>
              <a:t>is </a:t>
            </a:r>
            <a:r>
              <a:rPr lang="en-US" b="1" dirty="0">
                <a:solidFill>
                  <a:srgbClr val="0070C0"/>
                </a:solidFill>
              </a:rPr>
              <a:t>completely verified through the use of </a:t>
            </a:r>
            <a:r>
              <a:rPr lang="en-US" b="1" dirty="0" smtClean="0">
                <a:solidFill>
                  <a:srgbClr val="0070C0"/>
                </a:solidFill>
              </a:rPr>
              <a:t>“</a:t>
            </a:r>
            <a:r>
              <a:rPr lang="en-US" b="1" dirty="0">
                <a:solidFill>
                  <a:srgbClr val="0070C0"/>
                </a:solidFill>
              </a:rPr>
              <a:t>unleavened H4682 </a:t>
            </a:r>
            <a:r>
              <a:rPr lang="en-US" b="1" dirty="0" err="1">
                <a:solidFill>
                  <a:srgbClr val="0070C0"/>
                </a:solidFill>
              </a:rPr>
              <a:t>matstsah</a:t>
            </a:r>
            <a:r>
              <a:rPr lang="en-US" b="1" dirty="0">
                <a:solidFill>
                  <a:srgbClr val="0070C0"/>
                </a:solidFill>
              </a:rPr>
              <a:t>.”  </a:t>
            </a:r>
            <a:r>
              <a:rPr lang="en-US" b="1" u="sng" dirty="0">
                <a:solidFill>
                  <a:schemeClr val="accent6">
                    <a:lumMod val="75000"/>
                  </a:schemeClr>
                </a:solidFill>
              </a:rPr>
              <a:t>No assum</a:t>
            </a:r>
            <a:r>
              <a:rPr lang="en-US" b="1" dirty="0">
                <a:solidFill>
                  <a:schemeClr val="accent6">
                    <a:lumMod val="75000"/>
                  </a:schemeClr>
                </a:solidFill>
              </a:rPr>
              <a:t>p</a:t>
            </a:r>
            <a:r>
              <a:rPr lang="en-US" b="1" u="sng" dirty="0">
                <a:solidFill>
                  <a:schemeClr val="accent6">
                    <a:lumMod val="75000"/>
                  </a:schemeClr>
                </a:solidFill>
              </a:rPr>
              <a:t>tions are necessar</a:t>
            </a:r>
            <a:r>
              <a:rPr lang="en-US" b="1" dirty="0">
                <a:solidFill>
                  <a:schemeClr val="accent6">
                    <a:lumMod val="75000"/>
                  </a:schemeClr>
                </a:solidFill>
              </a:rPr>
              <a:t>y</a:t>
            </a:r>
            <a:r>
              <a:rPr lang="en-US" dirty="0">
                <a:solidFill>
                  <a:schemeClr val="accent6">
                    <a:lumMod val="75000"/>
                  </a:schemeClr>
                </a:solidFill>
              </a:rPr>
              <a:t>.  </a:t>
            </a:r>
          </a:p>
          <a:p>
            <a:pPr marL="45720" indent="0">
              <a:buNone/>
            </a:pPr>
            <a:endParaRPr lang="en-US" dirty="0"/>
          </a:p>
        </p:txBody>
      </p:sp>
      <p:sp>
        <p:nvSpPr>
          <p:cNvPr id="5" name="Slide Number Placeholder 4"/>
          <p:cNvSpPr>
            <a:spLocks noGrp="1"/>
          </p:cNvSpPr>
          <p:nvPr>
            <p:ph type="sldNum" sz="quarter" idx="12"/>
          </p:nvPr>
        </p:nvSpPr>
        <p:spPr>
          <a:xfrm>
            <a:off x="7315200" y="6492875"/>
            <a:ext cx="1828800" cy="365125"/>
          </a:xfrm>
        </p:spPr>
        <p:txBody>
          <a:bodyPr/>
          <a:lstStyle/>
          <a:p>
            <a:fld id="{D18E6382-2566-492A-A2A1-417678E32A52}" type="slidenum">
              <a:rPr lang="en-US" smtClean="0"/>
              <a:t>33</a:t>
            </a:fld>
            <a:endParaRPr lang="en-US" dirty="0"/>
          </a:p>
        </p:txBody>
      </p:sp>
      <p:pic>
        <p:nvPicPr>
          <p:cNvPr id="7" name="Picture 4" descr="C:\Users\Rae\Desktop\UL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23090">
            <a:off x="8100359" y="5676636"/>
            <a:ext cx="9725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81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914401"/>
          </a:xfrm>
        </p:spPr>
        <p:txBody>
          <a:bodyPr/>
          <a:lstStyle/>
          <a:p>
            <a:r>
              <a:rPr lang="en-US" dirty="0" smtClean="0">
                <a:ln w="11430">
                  <a:solidFill>
                    <a:srgbClr val="002060"/>
                  </a:solidFill>
                </a:ln>
              </a:rPr>
              <a:t>4.  The Loaves of Pentecost</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562599"/>
          </a:xfrm>
        </p:spPr>
        <p:txBody>
          <a:bodyPr>
            <a:normAutofit lnSpcReduction="10000"/>
            <a:scene3d>
              <a:camera prst="orthographicFront"/>
              <a:lightRig rig="threePt" dir="t"/>
            </a:scene3d>
            <a:sp3d extrusionH="57150">
              <a:bevelT w="38100" h="38100"/>
            </a:sp3d>
          </a:bodyPr>
          <a:lstStyle/>
          <a:p>
            <a:pPr marL="45720" indent="0">
              <a:buNone/>
            </a:pPr>
            <a:r>
              <a:rPr lang="en-US" sz="2400" b="1" u="sng" dirty="0" smtClean="0"/>
              <a:t>Notice</a:t>
            </a:r>
            <a:r>
              <a:rPr lang="en-US" sz="2400" dirty="0" smtClean="0"/>
              <a:t>: </a:t>
            </a:r>
            <a:r>
              <a:rPr lang="en-US" sz="2400" dirty="0"/>
              <a:t>the Hebrew word for </a:t>
            </a:r>
            <a:r>
              <a:rPr lang="en-US" sz="2400" i="1" dirty="0"/>
              <a:t>“loaves”</a:t>
            </a:r>
            <a:r>
              <a:rPr lang="en-US" sz="2400" dirty="0"/>
              <a:t> is also </a:t>
            </a:r>
            <a:r>
              <a:rPr lang="en-US" sz="2400" b="1" dirty="0"/>
              <a:t>H3899</a:t>
            </a:r>
            <a:r>
              <a:rPr lang="en-US" sz="2400" dirty="0"/>
              <a:t> (</a:t>
            </a:r>
            <a:r>
              <a:rPr lang="en-US" sz="2400" dirty="0" err="1"/>
              <a:t>lechem</a:t>
            </a:r>
            <a:r>
              <a:rPr lang="en-US" sz="2400" dirty="0"/>
              <a:t>) as with </a:t>
            </a:r>
            <a:r>
              <a:rPr lang="en-US" sz="2400" u="sng" dirty="0"/>
              <a:t>the manna</a:t>
            </a:r>
            <a:r>
              <a:rPr lang="en-US" sz="2400" dirty="0"/>
              <a:t>, </a:t>
            </a:r>
            <a:r>
              <a:rPr lang="en-US" sz="2400" u="sng" dirty="0"/>
              <a:t>sanctuar</a:t>
            </a:r>
            <a:r>
              <a:rPr lang="en-US" sz="2400" dirty="0"/>
              <a:t>y</a:t>
            </a:r>
            <a:r>
              <a:rPr lang="en-US" sz="2400" u="sng" dirty="0"/>
              <a:t> shewbread</a:t>
            </a:r>
            <a:r>
              <a:rPr lang="en-US" sz="2400" dirty="0"/>
              <a:t> and </a:t>
            </a:r>
            <a:r>
              <a:rPr lang="en-US" sz="2400" u="sng" dirty="0"/>
              <a:t>consecration bread</a:t>
            </a:r>
            <a:r>
              <a:rPr lang="en-US" sz="2400" dirty="0"/>
              <a:t>.  </a:t>
            </a:r>
            <a:endParaRPr lang="en-US" sz="2400" dirty="0" smtClean="0"/>
          </a:p>
          <a:p>
            <a:pPr marL="45720" indent="0">
              <a:buNone/>
            </a:pPr>
            <a:r>
              <a:rPr lang="en-US" sz="2400" b="1" dirty="0" smtClean="0">
                <a:solidFill>
                  <a:srgbClr val="C00000"/>
                </a:solidFill>
              </a:rPr>
              <a:t>However </a:t>
            </a:r>
            <a:r>
              <a:rPr lang="en-US" sz="2400" b="1" dirty="0">
                <a:solidFill>
                  <a:srgbClr val="C00000"/>
                </a:solidFill>
              </a:rPr>
              <a:t>this time the “</a:t>
            </a:r>
            <a:r>
              <a:rPr lang="en-US" sz="2400" b="1" dirty="0" err="1">
                <a:solidFill>
                  <a:srgbClr val="C00000"/>
                </a:solidFill>
              </a:rPr>
              <a:t>lechem</a:t>
            </a:r>
            <a:r>
              <a:rPr lang="en-US" sz="2400" b="1" dirty="0">
                <a:solidFill>
                  <a:srgbClr val="C00000"/>
                </a:solidFill>
              </a:rPr>
              <a:t>” is </a:t>
            </a:r>
            <a:r>
              <a:rPr lang="en-US" sz="2400" b="1" dirty="0">
                <a:solidFill>
                  <a:srgbClr val="984204"/>
                </a:solidFill>
              </a:rPr>
              <a:t>leavened bread, </a:t>
            </a:r>
            <a:r>
              <a:rPr lang="en-US" sz="2400" b="1" dirty="0">
                <a:ln>
                  <a:solidFill>
                    <a:sysClr val="windowText" lastClr="000000"/>
                  </a:solidFill>
                </a:ln>
                <a:solidFill>
                  <a:srgbClr val="7030A0"/>
                </a:solidFill>
                <a:latin typeface="Comic Sans MS" pitchFamily="66" charset="0"/>
              </a:rPr>
              <a:t>q</a:t>
            </a:r>
            <a:r>
              <a:rPr lang="en-US" sz="2400" b="1" u="sng" dirty="0">
                <a:ln>
                  <a:solidFill>
                    <a:sysClr val="windowText" lastClr="000000"/>
                  </a:solidFill>
                </a:ln>
                <a:solidFill>
                  <a:srgbClr val="7030A0"/>
                </a:solidFill>
                <a:latin typeface="Comic Sans MS" pitchFamily="66" charset="0"/>
              </a:rPr>
              <a:t>ualified</a:t>
            </a:r>
            <a:r>
              <a:rPr lang="en-US" sz="2400" b="1" dirty="0">
                <a:solidFill>
                  <a:srgbClr val="C00000"/>
                </a:solidFill>
              </a:rPr>
              <a:t> with the word </a:t>
            </a:r>
            <a:r>
              <a:rPr lang="en-US" sz="2400" b="1" dirty="0">
                <a:solidFill>
                  <a:srgbClr val="984204"/>
                </a:solidFill>
              </a:rPr>
              <a:t>“leaven.”</a:t>
            </a:r>
          </a:p>
          <a:p>
            <a:pPr marL="45720" indent="0">
              <a:buNone/>
            </a:pPr>
            <a:r>
              <a:rPr lang="en-US" sz="1200" dirty="0"/>
              <a:t> </a:t>
            </a:r>
          </a:p>
          <a:p>
            <a:pPr lvl="0"/>
            <a:r>
              <a:rPr lang="en-US" sz="2400" b="1" dirty="0" smtClean="0">
                <a:solidFill>
                  <a:srgbClr val="0070C0"/>
                </a:solidFill>
              </a:rPr>
              <a:t>Lev 23:17  </a:t>
            </a:r>
            <a:r>
              <a:rPr lang="en-US" sz="2400" b="1" dirty="0" smtClean="0">
                <a:solidFill>
                  <a:schemeClr val="accent1">
                    <a:lumMod val="75000"/>
                  </a:schemeClr>
                </a:solidFill>
              </a:rPr>
              <a:t>You </a:t>
            </a:r>
            <a:r>
              <a:rPr lang="en-US" sz="2400" b="1" dirty="0">
                <a:solidFill>
                  <a:schemeClr val="accent1">
                    <a:lumMod val="75000"/>
                  </a:schemeClr>
                </a:solidFill>
              </a:rPr>
              <a:t>shall bring out of your habitations two wave </a:t>
            </a:r>
            <a:r>
              <a:rPr lang="en-US" sz="2400" b="1" u="sng" dirty="0">
                <a:solidFill>
                  <a:schemeClr val="accent1">
                    <a:lumMod val="75000"/>
                  </a:schemeClr>
                </a:solidFill>
              </a:rPr>
              <a:t>loaves</a:t>
            </a:r>
            <a:r>
              <a:rPr lang="en-US" sz="2400" b="1" dirty="0">
                <a:solidFill>
                  <a:schemeClr val="accent1">
                    <a:lumMod val="75000"/>
                  </a:schemeClr>
                </a:solidFill>
              </a:rPr>
              <a:t> </a:t>
            </a:r>
            <a:r>
              <a:rPr lang="en-US" sz="1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[H3899</a:t>
            </a:r>
            <a:r>
              <a:rPr lang="en-US" sz="1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7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lechem</a:t>
            </a:r>
            <a:r>
              <a:rPr lang="en-US" sz="1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a:solidFill>
                  <a:schemeClr val="accent1">
                    <a:lumMod val="75000"/>
                  </a:schemeClr>
                </a:solidFill>
              </a:rPr>
              <a:t>of two tenth deals: </a:t>
            </a:r>
            <a:r>
              <a:rPr lang="en-US" sz="2400" b="1" dirty="0" smtClean="0">
                <a:solidFill>
                  <a:schemeClr val="accent1">
                    <a:lumMod val="75000"/>
                  </a:schemeClr>
                </a:solidFill>
              </a:rPr>
              <a:t> they </a:t>
            </a:r>
            <a:r>
              <a:rPr lang="en-US" sz="2400" b="1" dirty="0">
                <a:solidFill>
                  <a:schemeClr val="accent1">
                    <a:lumMod val="75000"/>
                  </a:schemeClr>
                </a:solidFill>
              </a:rPr>
              <a:t>shall be of fine flour; they shall be </a:t>
            </a:r>
            <a:r>
              <a:rPr lang="en-US" sz="2400" b="1" u="sng" dirty="0" err="1">
                <a:solidFill>
                  <a:schemeClr val="accent1">
                    <a:lumMod val="75000"/>
                  </a:schemeClr>
                </a:solidFill>
              </a:rPr>
              <a:t>baken</a:t>
            </a:r>
            <a:r>
              <a:rPr lang="en-US" sz="2400" b="1" u="sng" dirty="0">
                <a:solidFill>
                  <a:schemeClr val="accent1">
                    <a:lumMod val="75000"/>
                  </a:schemeClr>
                </a:solidFill>
              </a:rPr>
              <a:t> with </a:t>
            </a:r>
            <a:r>
              <a:rPr lang="en-US" sz="2400" b="1" u="sng" dirty="0">
                <a:solidFill>
                  <a:schemeClr val="accent3">
                    <a:lumMod val="50000"/>
                  </a:schemeClr>
                </a:solidFill>
              </a:rPr>
              <a:t>leaven</a:t>
            </a:r>
            <a:r>
              <a:rPr lang="en-US" sz="2400" dirty="0">
                <a:solidFill>
                  <a:schemeClr val="accent1">
                    <a:lumMod val="75000"/>
                  </a:schemeClr>
                </a:solidFill>
              </a:rPr>
              <a:t> </a:t>
            </a:r>
            <a:r>
              <a:rPr lang="en-US" sz="1700" dirty="0" smtClean="0"/>
              <a:t>[</a:t>
            </a:r>
            <a:r>
              <a:rPr lang="en-US" sz="1700" b="1" dirty="0" smtClean="0"/>
              <a:t>H2557</a:t>
            </a:r>
            <a:r>
              <a:rPr lang="en-US" sz="1700" dirty="0"/>
              <a:t>: </a:t>
            </a:r>
            <a:r>
              <a:rPr lang="en-US" sz="1700" dirty="0" err="1" smtClean="0"/>
              <a:t>chamets</a:t>
            </a:r>
            <a:r>
              <a:rPr lang="en-US" sz="1700" dirty="0" smtClean="0"/>
              <a:t>];</a:t>
            </a:r>
            <a:r>
              <a:rPr lang="en-US" sz="1700" b="1" dirty="0" smtClean="0"/>
              <a:t> </a:t>
            </a:r>
            <a:r>
              <a:rPr lang="en-US" sz="2400" b="1" dirty="0">
                <a:solidFill>
                  <a:schemeClr val="accent1">
                    <a:lumMod val="75000"/>
                  </a:schemeClr>
                </a:solidFill>
              </a:rPr>
              <a:t>they are the </a:t>
            </a:r>
            <a:r>
              <a:rPr lang="en-US" sz="2400" b="1" dirty="0" err="1">
                <a:solidFill>
                  <a:schemeClr val="accent1">
                    <a:lumMod val="75000"/>
                  </a:schemeClr>
                </a:solidFill>
              </a:rPr>
              <a:t>firstfruits</a:t>
            </a:r>
            <a:r>
              <a:rPr lang="en-US" sz="2400" b="1" dirty="0">
                <a:solidFill>
                  <a:schemeClr val="accent1">
                    <a:lumMod val="75000"/>
                  </a:schemeClr>
                </a:solidFill>
              </a:rPr>
              <a:t> unto </a:t>
            </a:r>
            <a:r>
              <a:rPr lang="en-US" sz="2400" b="1" dirty="0" smtClean="0">
                <a:solidFill>
                  <a:srgbClr val="0070C0"/>
                </a:solidFill>
              </a:rPr>
              <a:t>Yahuah.</a:t>
            </a:r>
            <a:endParaRPr lang="en-US" sz="2400" dirty="0">
              <a:solidFill>
                <a:srgbClr val="0070C0"/>
              </a:solidFill>
            </a:endParaRPr>
          </a:p>
          <a:p>
            <a:pPr lvl="1"/>
            <a:r>
              <a:rPr lang="en-US" sz="1800" dirty="0" smtClean="0">
                <a:latin typeface="Arial" pitchFamily="34" charset="0"/>
                <a:cs typeface="Arial" pitchFamily="34" charset="0"/>
              </a:rPr>
              <a:t>[review]  </a:t>
            </a:r>
            <a:r>
              <a:rPr lang="en-US" b="1" i="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bread</a:t>
            </a:r>
            <a:r>
              <a:rPr lang="en-U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H3899  </a:t>
            </a:r>
            <a:r>
              <a:rPr lang="en-US" dirty="0" err="1">
                <a:latin typeface="Arial" pitchFamily="34" charset="0"/>
                <a:cs typeface="Arial" pitchFamily="34" charset="0"/>
              </a:rPr>
              <a:t>lechem</a:t>
            </a:r>
            <a:r>
              <a:rPr lang="en-US" dirty="0">
                <a:latin typeface="Arial" pitchFamily="34" charset="0"/>
                <a:cs typeface="Arial" pitchFamily="34" charset="0"/>
              </a:rPr>
              <a:t>; from H3898; food (for man or beast), especially bread, or grain (for making it):  KJV - ([</a:t>
            </a:r>
            <a:r>
              <a:rPr lang="en-US" dirty="0" err="1">
                <a:latin typeface="Arial" pitchFamily="34" charset="0"/>
                <a:cs typeface="Arial" pitchFamily="34" charset="0"/>
              </a:rPr>
              <a:t>shew</a:t>
            </a:r>
            <a:r>
              <a:rPr lang="en-US" dirty="0">
                <a:latin typeface="Arial" pitchFamily="34" charset="0"/>
                <a:cs typeface="Arial" pitchFamily="34" charset="0"/>
              </a:rPr>
              <a:t>-]) bread, eat, food, fruit, loaf, meat, victuals. See also H1036.</a:t>
            </a:r>
          </a:p>
          <a:p>
            <a:pPr lvl="1"/>
            <a:r>
              <a:rPr lang="en-US" b="1" i="1" u="sng" dirty="0">
                <a:solidFill>
                  <a:schemeClr val="accent3">
                    <a:lumMod val="50000"/>
                  </a:schemeClr>
                </a:solidFill>
                <a:latin typeface="Arial" pitchFamily="34" charset="0"/>
                <a:cs typeface="Arial" pitchFamily="34" charset="0"/>
              </a:rPr>
              <a:t>leaven</a:t>
            </a:r>
            <a:r>
              <a:rPr lang="en-US" dirty="0">
                <a:latin typeface="Arial" pitchFamily="34" charset="0"/>
                <a:cs typeface="Arial" pitchFamily="34" charset="0"/>
              </a:rPr>
              <a:t>  </a:t>
            </a:r>
            <a:r>
              <a:rPr lang="en-US" b="1" dirty="0">
                <a:latin typeface="Arial" pitchFamily="34" charset="0"/>
                <a:cs typeface="Arial" pitchFamily="34" charset="0"/>
              </a:rPr>
              <a:t>H2557  </a:t>
            </a:r>
            <a:r>
              <a:rPr lang="en-US" dirty="0" err="1">
                <a:latin typeface="Arial" pitchFamily="34" charset="0"/>
                <a:cs typeface="Arial" pitchFamily="34" charset="0"/>
              </a:rPr>
              <a:t>chamets</a:t>
            </a:r>
            <a:r>
              <a:rPr lang="en-US" dirty="0">
                <a:latin typeface="Arial" pitchFamily="34" charset="0"/>
                <a:cs typeface="Arial" pitchFamily="34" charset="0"/>
              </a:rPr>
              <a:t>; from H2556; </a:t>
            </a:r>
            <a:r>
              <a:rPr lang="en-US" b="1" u="sng" dirty="0">
                <a:solidFill>
                  <a:schemeClr val="accent3">
                    <a:lumMod val="50000"/>
                  </a:schemeClr>
                </a:solidFill>
                <a:latin typeface="Arial" pitchFamily="34" charset="0"/>
                <a:cs typeface="Arial" pitchFamily="34" charset="0"/>
              </a:rPr>
              <a:t>ferment</a:t>
            </a:r>
            <a:r>
              <a:rPr lang="en-US" dirty="0">
                <a:solidFill>
                  <a:schemeClr val="accent3">
                    <a:lumMod val="50000"/>
                  </a:schemeClr>
                </a:solidFill>
                <a:latin typeface="Arial" pitchFamily="34" charset="0"/>
                <a:cs typeface="Arial" pitchFamily="34" charset="0"/>
              </a:rPr>
              <a:t>, </a:t>
            </a:r>
            <a:r>
              <a:rPr lang="en-US" dirty="0">
                <a:latin typeface="Arial" pitchFamily="34" charset="0"/>
                <a:cs typeface="Arial" pitchFamily="34" charset="0"/>
              </a:rPr>
              <a:t>(figuratively) extortion: -leaven, </a:t>
            </a:r>
            <a:r>
              <a:rPr lang="en-US" b="1" u="sng" dirty="0" smtClean="0">
                <a:solidFill>
                  <a:schemeClr val="accent3">
                    <a:lumMod val="50000"/>
                  </a:schemeClr>
                </a:solidFill>
                <a:latin typeface="Arial" pitchFamily="34" charset="0"/>
                <a:cs typeface="Arial" pitchFamily="34" charset="0"/>
              </a:rPr>
              <a:t>leavened</a:t>
            </a:r>
            <a:r>
              <a:rPr lang="en-US" dirty="0" smtClean="0">
                <a:solidFill>
                  <a:schemeClr val="accent3">
                    <a:lumMod val="50000"/>
                  </a:schemeClr>
                </a:solidFill>
                <a:latin typeface="Arial" pitchFamily="34" charset="0"/>
                <a:cs typeface="Arial" pitchFamily="34" charset="0"/>
              </a:rPr>
              <a:t> </a:t>
            </a:r>
            <a:r>
              <a:rPr lang="en-US" dirty="0">
                <a:solidFill>
                  <a:schemeClr val="accent3">
                    <a:lumMod val="50000"/>
                  </a:schemeClr>
                </a:solidFill>
                <a:latin typeface="Arial" pitchFamily="34" charset="0"/>
                <a:cs typeface="Arial" pitchFamily="34" charset="0"/>
              </a:rPr>
              <a:t>(</a:t>
            </a:r>
            <a:r>
              <a:rPr lang="en-US" b="1" u="sng" dirty="0">
                <a:solidFill>
                  <a:schemeClr val="accent3">
                    <a:lumMod val="50000"/>
                  </a:schemeClr>
                </a:solidFill>
                <a:latin typeface="Arial" pitchFamily="34" charset="0"/>
                <a:cs typeface="Arial" pitchFamily="34" charset="0"/>
              </a:rPr>
              <a:t>bread</a:t>
            </a:r>
            <a:r>
              <a:rPr lang="en-US" dirty="0">
                <a:solidFill>
                  <a:schemeClr val="accent3">
                    <a:lumMod val="50000"/>
                  </a:schemeClr>
                </a:solidFill>
                <a:latin typeface="Arial" pitchFamily="34" charset="0"/>
                <a:cs typeface="Arial" pitchFamily="34" charset="0"/>
              </a:rPr>
              <a:t>).</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34</a:t>
            </a:fld>
            <a:endParaRPr lang="en-US"/>
          </a:p>
        </p:txBody>
      </p:sp>
    </p:spTree>
    <p:extLst>
      <p:ext uri="{BB962C8B-B14F-4D97-AF65-F5344CB8AC3E}">
        <p14:creationId xmlns:p14="http://schemas.microsoft.com/office/powerpoint/2010/main" val="2634838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3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3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2"/>
          </a:xfrm>
        </p:spPr>
        <p:txBody>
          <a:bodyPr/>
          <a:lstStyle/>
          <a:p>
            <a:r>
              <a:rPr lang="en-US" dirty="0" smtClean="0">
                <a:ln w="11430">
                  <a:solidFill>
                    <a:srgbClr val="002060"/>
                  </a:solidFill>
                </a:ln>
              </a:rPr>
              <a:t>Hebrew </a:t>
            </a:r>
            <a:r>
              <a:rPr lang="en-US" dirty="0" smtClean="0">
                <a:ln w="11430">
                  <a:solidFill>
                    <a:srgbClr val="002060"/>
                  </a:solidFill>
                </a:ln>
                <a:solidFill>
                  <a:schemeClr val="accent1"/>
                </a:solidFill>
              </a:rPr>
              <a:t>Summary</a:t>
            </a:r>
            <a:r>
              <a:rPr lang="en-US" dirty="0" smtClean="0">
                <a:ln w="11430">
                  <a:solidFill>
                    <a:srgbClr val="002060"/>
                  </a:solidFill>
                </a:ln>
              </a:rPr>
              <a:t> for Pentecost Loaves </a:t>
            </a:r>
            <a:endParaRPr lang="en-US" dirty="0">
              <a:ln w="11430">
                <a:solidFill>
                  <a:srgbClr val="002060"/>
                </a:solidFill>
              </a:ln>
            </a:endParaRPr>
          </a:p>
        </p:txBody>
      </p:sp>
      <p:sp>
        <p:nvSpPr>
          <p:cNvPr id="3" name="Content Placeholder 2"/>
          <p:cNvSpPr>
            <a:spLocks noGrp="1"/>
          </p:cNvSpPr>
          <p:nvPr>
            <p:ph sz="quarter" idx="13"/>
          </p:nvPr>
        </p:nvSpPr>
        <p:spPr>
          <a:xfrm>
            <a:off x="457200" y="1447800"/>
            <a:ext cx="8229600" cy="4952999"/>
          </a:xfrm>
        </p:spPr>
        <p:txBody>
          <a:bodyPr>
            <a:normAutofit fontScale="85000" lnSpcReduction="20000"/>
            <a:scene3d>
              <a:camera prst="orthographicFront"/>
              <a:lightRig rig="threePt" dir="t"/>
            </a:scene3d>
            <a:sp3d extrusionH="57150">
              <a:bevelT w="38100" h="38100"/>
            </a:sp3d>
          </a:bodyPr>
          <a:lstStyle/>
          <a:p>
            <a:pPr lvl="0"/>
            <a:r>
              <a:rPr lang="en-US" sz="2400" b="1" dirty="0"/>
              <a:t>As with the consecration bread, the Hebrew again </a:t>
            </a:r>
            <a:r>
              <a:rPr lang="en-US" sz="2400" b="1" dirty="0">
                <a:solidFill>
                  <a:srgbClr val="0070C0"/>
                </a:solidFill>
              </a:rPr>
              <a:t>g</a:t>
            </a:r>
            <a:r>
              <a:rPr lang="en-US" sz="2400" b="1" u="sng" dirty="0">
                <a:solidFill>
                  <a:srgbClr val="0070C0"/>
                </a:solidFill>
              </a:rPr>
              <a:t>ives absolute clarit</a:t>
            </a:r>
            <a:r>
              <a:rPr lang="en-US" sz="2400" b="1" dirty="0">
                <a:solidFill>
                  <a:srgbClr val="0070C0"/>
                </a:solidFill>
              </a:rPr>
              <a:t>y</a:t>
            </a:r>
            <a:r>
              <a:rPr lang="en-US" sz="2400" b="1" dirty="0"/>
              <a:t> that </a:t>
            </a:r>
            <a:r>
              <a:rPr lang="en-US" sz="2400" b="1" dirty="0">
                <a:solidFill>
                  <a:srgbClr val="0070C0"/>
                </a:solidFill>
              </a:rPr>
              <a:t>the Pentecost loaves were </a:t>
            </a:r>
            <a:r>
              <a:rPr lang="en-US" sz="2400" b="1" dirty="0">
                <a:solidFill>
                  <a:schemeClr val="accent3">
                    <a:lumMod val="50000"/>
                  </a:schemeClr>
                </a:solidFill>
              </a:rPr>
              <a:t>leavened.</a:t>
            </a:r>
          </a:p>
          <a:p>
            <a:pPr lvl="0"/>
            <a:r>
              <a:rPr lang="en-US" sz="2400" b="1" dirty="0">
                <a:solidFill>
                  <a:srgbClr val="00B0F0"/>
                </a:solidFill>
              </a:rPr>
              <a:t>The two loaves of </a:t>
            </a:r>
            <a:r>
              <a:rPr lang="en-US" sz="2400" b="1" dirty="0">
                <a:solidFill>
                  <a:schemeClr val="accent3">
                    <a:lumMod val="50000"/>
                  </a:schemeClr>
                </a:solidFill>
              </a:rPr>
              <a:t>leavened bread </a:t>
            </a:r>
            <a:r>
              <a:rPr lang="en-US" sz="2400" b="1" dirty="0">
                <a:solidFill>
                  <a:srgbClr val="00B0F0"/>
                </a:solidFill>
              </a:rPr>
              <a:t>were required and </a:t>
            </a:r>
            <a:r>
              <a:rPr lang="en-US" sz="2400" b="1" dirty="0" smtClean="0">
                <a:solidFill>
                  <a:srgbClr val="00B0F0"/>
                </a:solidFill>
              </a:rPr>
              <a:t/>
            </a:r>
            <a:br>
              <a:rPr lang="en-US" sz="2400" b="1" dirty="0" smtClean="0">
                <a:solidFill>
                  <a:srgbClr val="00B0F0"/>
                </a:solidFill>
              </a:rPr>
            </a:br>
            <a:r>
              <a:rPr lang="en-US" sz="2400" b="1" dirty="0" smtClean="0">
                <a:solidFill>
                  <a:srgbClr val="00B0F0"/>
                </a:solidFill>
              </a:rPr>
              <a:t>presented </a:t>
            </a:r>
            <a:r>
              <a:rPr lang="en-US" sz="2400" b="1" dirty="0">
                <a:solidFill>
                  <a:srgbClr val="00B0F0"/>
                </a:solidFill>
              </a:rPr>
              <a:t>as a thank-offering being waved heavenward.</a:t>
            </a:r>
          </a:p>
          <a:p>
            <a:pPr lvl="0"/>
            <a:r>
              <a:rPr lang="en-US" sz="2400" b="1" dirty="0">
                <a:solidFill>
                  <a:srgbClr val="00B050"/>
                </a:solidFill>
              </a:rPr>
              <a:t>The </a:t>
            </a:r>
            <a:r>
              <a:rPr lang="en-US" sz="2400" b="1" dirty="0" err="1">
                <a:solidFill>
                  <a:srgbClr val="00B050"/>
                </a:solidFill>
              </a:rPr>
              <a:t>firstfruit</a:t>
            </a:r>
            <a:r>
              <a:rPr lang="en-US" sz="2400" b="1" dirty="0">
                <a:solidFill>
                  <a:srgbClr val="00B050"/>
                </a:solidFill>
              </a:rPr>
              <a:t> sheaves </a:t>
            </a:r>
            <a:r>
              <a:rPr lang="en-US" sz="2400" b="1" dirty="0" smtClean="0">
                <a:solidFill>
                  <a:srgbClr val="00B050"/>
                </a:solidFill>
              </a:rPr>
              <a:t>of wheat had </a:t>
            </a:r>
            <a:r>
              <a:rPr lang="en-US" sz="2400" b="1" dirty="0">
                <a:solidFill>
                  <a:srgbClr val="00B050"/>
                </a:solidFill>
              </a:rPr>
              <a:t>been consecrated in its natural state.  </a:t>
            </a:r>
            <a:r>
              <a:rPr lang="en-US" sz="2400" b="1" dirty="0">
                <a:solidFill>
                  <a:srgbClr val="C00000"/>
                </a:solidFill>
              </a:rPr>
              <a:t>The Pentecost loaves were from the new harvest of wheat – reaped, threshed, ground to flour, </a:t>
            </a:r>
            <a:r>
              <a:rPr lang="en-US" sz="2400" b="1" dirty="0">
                <a:solidFill>
                  <a:schemeClr val="accent3">
                    <a:lumMod val="50000"/>
                  </a:schemeClr>
                </a:solidFill>
              </a:rPr>
              <a:t>leavened</a:t>
            </a:r>
            <a:r>
              <a:rPr lang="en-US" sz="2400" b="1" dirty="0">
                <a:solidFill>
                  <a:srgbClr val="C00000"/>
                </a:solidFill>
              </a:rPr>
              <a:t> and salted; kneaded and baked … all by human hands.  </a:t>
            </a:r>
          </a:p>
          <a:p>
            <a:pPr lvl="0"/>
            <a:r>
              <a:rPr lang="en-US" sz="2400" b="1" dirty="0">
                <a:solidFill>
                  <a:srgbClr val="00B0F0"/>
                </a:solidFill>
              </a:rPr>
              <a:t>Scriptural patterns do give clarity using “type” and “antitype” comparisons.  </a:t>
            </a:r>
            <a:r>
              <a:rPr lang="en-US" sz="2400" b="1" dirty="0">
                <a:solidFill>
                  <a:srgbClr val="7030A0"/>
                </a:solidFill>
              </a:rPr>
              <a:t>The “leaven type” represents </a:t>
            </a:r>
            <a:r>
              <a:rPr lang="en-US" sz="2400" b="1" dirty="0">
                <a:solidFill>
                  <a:srgbClr val="0070C0"/>
                </a:solidFill>
              </a:rPr>
              <a:t>Yahusha</a:t>
            </a:r>
            <a:r>
              <a:rPr lang="en-US" sz="2400" b="1" dirty="0">
                <a:solidFill>
                  <a:srgbClr val="7030A0"/>
                </a:solidFill>
              </a:rPr>
              <a:t> as the great Teacher. </a:t>
            </a:r>
            <a:r>
              <a:rPr lang="en-US" sz="2400" dirty="0"/>
              <a:t> </a:t>
            </a:r>
            <a:r>
              <a:rPr lang="en-US" sz="2400" b="1" dirty="0">
                <a:solidFill>
                  <a:srgbClr val="0070C0"/>
                </a:solidFill>
              </a:rPr>
              <a:t>His life, mixed with the life of individuals represents truth and spirit-filled people preaching the </a:t>
            </a:r>
            <a:r>
              <a:rPr lang="en-US" sz="2400" b="1" dirty="0" smtClean="0">
                <a:solidFill>
                  <a:srgbClr val="0070C0"/>
                </a:solidFill>
              </a:rPr>
              <a:t>gospel </a:t>
            </a:r>
            <a:br>
              <a:rPr lang="en-US" sz="2400" b="1" dirty="0" smtClean="0">
                <a:solidFill>
                  <a:srgbClr val="0070C0"/>
                </a:solidFill>
              </a:rPr>
            </a:br>
            <a:r>
              <a:rPr lang="en-US" sz="2400" b="1" dirty="0" smtClean="0">
                <a:solidFill>
                  <a:srgbClr val="0070C0"/>
                </a:solidFill>
              </a:rPr>
              <a:t>for </a:t>
            </a:r>
            <a:r>
              <a:rPr lang="en-US" sz="2400" b="1" dirty="0">
                <a:solidFill>
                  <a:srgbClr val="0070C0"/>
                </a:solidFill>
              </a:rPr>
              <a:t>the kingdom of heaven.</a:t>
            </a:r>
            <a:r>
              <a:rPr lang="en-US" sz="2400" dirty="0"/>
              <a:t>  </a:t>
            </a:r>
            <a:r>
              <a:rPr lang="en-US" sz="2400" b="1" dirty="0">
                <a:solidFill>
                  <a:srgbClr val="00B050"/>
                </a:solidFill>
              </a:rPr>
              <a:t>Only </a:t>
            </a:r>
            <a:r>
              <a:rPr lang="en-US" sz="2400" b="1" dirty="0">
                <a:solidFill>
                  <a:srgbClr val="0070C0"/>
                </a:solidFill>
              </a:rPr>
              <a:t>Yahusha’s</a:t>
            </a:r>
            <a:r>
              <a:rPr lang="en-US" sz="2400" b="1" dirty="0">
                <a:solidFill>
                  <a:srgbClr val="00B050"/>
                </a:solidFill>
              </a:rPr>
              <a:t> spirit-filled leaven can change the sinner to reflect Him.                                          </a:t>
            </a:r>
          </a:p>
          <a:p>
            <a:pPr lvl="0"/>
            <a:r>
              <a:rPr lang="en-US" sz="2400" dirty="0"/>
              <a:t>As with the consecration bread, </a:t>
            </a:r>
            <a:r>
              <a:rPr lang="en-US" sz="2400" b="1" u="sng" dirty="0">
                <a:solidFill>
                  <a:srgbClr val="FF0000"/>
                </a:solidFill>
              </a:rPr>
              <a:t>there is no doubt</a:t>
            </a:r>
            <a:r>
              <a:rPr lang="en-US" sz="2400" b="1" dirty="0">
                <a:solidFill>
                  <a:srgbClr val="FF0000"/>
                </a:solidFill>
              </a:rPr>
              <a:t> </a:t>
            </a:r>
            <a:r>
              <a:rPr lang="en-US" sz="2400" b="1" u="sng" dirty="0">
                <a:solidFill>
                  <a:srgbClr val="0070C0"/>
                </a:solidFill>
              </a:rPr>
              <a:t>re</a:t>
            </a:r>
            <a:r>
              <a:rPr lang="en-US" sz="2400" b="1" dirty="0">
                <a:solidFill>
                  <a:srgbClr val="0070C0"/>
                </a:solidFill>
              </a:rPr>
              <a:t>g</a:t>
            </a:r>
            <a:r>
              <a:rPr lang="en-US" sz="2400" b="1" u="sng" dirty="0">
                <a:solidFill>
                  <a:srgbClr val="0070C0"/>
                </a:solidFill>
              </a:rPr>
              <a:t>ardin</a:t>
            </a:r>
            <a:r>
              <a:rPr lang="en-US" sz="2400" b="1" dirty="0">
                <a:solidFill>
                  <a:srgbClr val="0070C0"/>
                </a:solidFill>
              </a:rPr>
              <a:t>g</a:t>
            </a:r>
            <a:r>
              <a:rPr lang="en-US" sz="2400" b="1" u="sng" dirty="0">
                <a:solidFill>
                  <a:srgbClr val="0070C0"/>
                </a:solidFill>
              </a:rPr>
              <a:t> the leavenin</a:t>
            </a:r>
            <a:r>
              <a:rPr lang="en-US" sz="2400" b="1" dirty="0">
                <a:solidFill>
                  <a:srgbClr val="0070C0"/>
                </a:solidFill>
              </a:rPr>
              <a:t>g</a:t>
            </a:r>
            <a:r>
              <a:rPr lang="en-US" sz="2400" b="1" u="sng" dirty="0">
                <a:solidFill>
                  <a:srgbClr val="0070C0"/>
                </a:solidFill>
              </a:rPr>
              <a:t> as</a:t>
            </a:r>
            <a:r>
              <a:rPr lang="en-US" sz="2400" b="1" dirty="0">
                <a:solidFill>
                  <a:srgbClr val="0070C0"/>
                </a:solidFill>
              </a:rPr>
              <a:t>p</a:t>
            </a:r>
            <a:r>
              <a:rPr lang="en-US" sz="2400" b="1" u="sng" dirty="0">
                <a:solidFill>
                  <a:srgbClr val="0070C0"/>
                </a:solidFill>
              </a:rPr>
              <a:t>ect</a:t>
            </a:r>
            <a:r>
              <a:rPr lang="en-US" sz="2400" dirty="0">
                <a:solidFill>
                  <a:srgbClr val="0070C0"/>
                </a:solidFill>
              </a:rPr>
              <a:t>, as the clarity is completely verified through the use of “</a:t>
            </a:r>
            <a:r>
              <a:rPr lang="en-US" sz="2400" b="1" u="sng" dirty="0">
                <a:solidFill>
                  <a:srgbClr val="0070C0"/>
                </a:solidFill>
              </a:rPr>
              <a:t>leaven</a:t>
            </a:r>
            <a:r>
              <a:rPr lang="en-US" sz="2400" dirty="0">
                <a:solidFill>
                  <a:srgbClr val="0070C0"/>
                </a:solidFill>
              </a:rPr>
              <a:t> </a:t>
            </a:r>
            <a:r>
              <a:rPr lang="en-US" sz="2400" b="1" dirty="0">
                <a:solidFill>
                  <a:srgbClr val="0070C0"/>
                </a:solidFill>
              </a:rPr>
              <a:t>H2557 </a:t>
            </a:r>
            <a:r>
              <a:rPr lang="en-US" sz="2400" dirty="0" err="1">
                <a:solidFill>
                  <a:srgbClr val="0070C0"/>
                </a:solidFill>
              </a:rPr>
              <a:t>chamets</a:t>
            </a:r>
            <a:r>
              <a:rPr lang="en-US" sz="2400" dirty="0">
                <a:solidFill>
                  <a:srgbClr val="0070C0"/>
                </a:solidFill>
              </a:rPr>
              <a:t>.”  </a:t>
            </a:r>
            <a:r>
              <a:rPr lang="en-US" sz="2400" b="1" u="sng" dirty="0">
                <a:solidFill>
                  <a:schemeClr val="accent6">
                    <a:lumMod val="75000"/>
                  </a:schemeClr>
                </a:solidFill>
              </a:rPr>
              <a:t>No assum</a:t>
            </a:r>
            <a:r>
              <a:rPr lang="en-US" sz="2400" b="1" dirty="0">
                <a:solidFill>
                  <a:schemeClr val="accent6">
                    <a:lumMod val="75000"/>
                  </a:schemeClr>
                </a:solidFill>
              </a:rPr>
              <a:t>p</a:t>
            </a:r>
            <a:r>
              <a:rPr lang="en-US" sz="2400" b="1" u="sng" dirty="0">
                <a:solidFill>
                  <a:schemeClr val="accent6">
                    <a:lumMod val="75000"/>
                  </a:schemeClr>
                </a:solidFill>
              </a:rPr>
              <a:t>tions are necessar</a:t>
            </a:r>
            <a:r>
              <a:rPr lang="en-US" sz="2400" b="1" dirty="0">
                <a:solidFill>
                  <a:schemeClr val="accent6">
                    <a:lumMod val="75000"/>
                  </a:schemeClr>
                </a:solidFill>
              </a:rPr>
              <a:t>y</a:t>
            </a:r>
            <a:r>
              <a:rPr lang="en-US" sz="2400" dirty="0">
                <a:solidFill>
                  <a:schemeClr val="accent6">
                    <a:lumMod val="75000"/>
                  </a:schemeClr>
                </a:solidFill>
              </a:rPr>
              <a:t>.  </a:t>
            </a:r>
          </a:p>
        </p:txBody>
      </p:sp>
      <p:sp>
        <p:nvSpPr>
          <p:cNvPr id="5" name="Slide Number Placeholder 4"/>
          <p:cNvSpPr>
            <a:spLocks noGrp="1"/>
          </p:cNvSpPr>
          <p:nvPr>
            <p:ph type="sldNum" sz="quarter" idx="12"/>
          </p:nvPr>
        </p:nvSpPr>
        <p:spPr/>
        <p:txBody>
          <a:bodyPr/>
          <a:lstStyle/>
          <a:p>
            <a:fld id="{D18E6382-2566-492A-A2A1-417678E32A52}" type="slidenum">
              <a:rPr lang="en-US" smtClean="0"/>
              <a:t>35</a:t>
            </a:fld>
            <a:endParaRPr lang="en-US"/>
          </a:p>
        </p:txBody>
      </p:sp>
      <p:pic>
        <p:nvPicPr>
          <p:cNvPr id="6" name="Picture 3" descr="C:\Users\Rae\Desktop\leavened bread cle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840126"/>
            <a:ext cx="990600" cy="900723"/>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796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5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36</a:t>
            </a:fld>
            <a:endParaRPr lang="en-US"/>
          </a:p>
        </p:txBody>
      </p:sp>
      <p:sp>
        <p:nvSpPr>
          <p:cNvPr id="7" name="Title 1"/>
          <p:cNvSpPr>
            <a:spLocks noGrp="1"/>
          </p:cNvSpPr>
          <p:nvPr>
            <p:ph type="title"/>
          </p:nvPr>
        </p:nvSpPr>
        <p:spPr>
          <a:xfrm>
            <a:off x="381000" y="0"/>
            <a:ext cx="8305800" cy="1408332"/>
          </a:xfrm>
        </p:spPr>
        <p:txBody>
          <a:bodyPr/>
          <a:lstStyle/>
          <a:p>
            <a:r>
              <a:rPr lang="en-US" dirty="0" smtClean="0">
                <a:ln w="11430">
                  <a:solidFill>
                    <a:srgbClr val="002060"/>
                  </a:solidFill>
                </a:ln>
                <a:solidFill>
                  <a:schemeClr val="accent4">
                    <a:lumMod val="60000"/>
                    <a:lumOff val="40000"/>
                  </a:schemeClr>
                </a:solidFill>
              </a:rPr>
              <a:t>Hebrew </a:t>
            </a:r>
            <a:r>
              <a:rPr lang="en-US" dirty="0" smtClean="0">
                <a:ln w="11430">
                  <a:solidFill>
                    <a:srgbClr val="002060"/>
                  </a:solidFill>
                </a:ln>
                <a:solidFill>
                  <a:schemeClr val="accent1"/>
                </a:solidFill>
              </a:rPr>
              <a:t>Summary</a:t>
            </a:r>
            <a:r>
              <a:rPr lang="en-US" dirty="0" smtClean="0">
                <a:ln w="11430">
                  <a:solidFill>
                    <a:srgbClr val="002060"/>
                  </a:solidFill>
                </a:ln>
                <a:solidFill>
                  <a:schemeClr val="accent4">
                    <a:lumMod val="60000"/>
                    <a:lumOff val="40000"/>
                  </a:schemeClr>
                </a:solidFill>
              </a:rPr>
              <a:t> for Pentecost Loaves </a:t>
            </a:r>
            <a:r>
              <a:rPr lang="en-US" sz="3200" dirty="0" smtClean="0">
                <a:ln w="11430">
                  <a:solidFill>
                    <a:srgbClr val="002060"/>
                  </a:solidFill>
                </a:ln>
                <a:solidFill>
                  <a:schemeClr val="accent4">
                    <a:lumMod val="60000"/>
                    <a:lumOff val="40000"/>
                  </a:schemeClr>
                </a:solidFill>
              </a:rPr>
              <a:t>(</a:t>
            </a:r>
            <a:r>
              <a:rPr lang="en-US" sz="3200" dirty="0" err="1" smtClean="0">
                <a:ln w="11430">
                  <a:solidFill>
                    <a:srgbClr val="002060"/>
                  </a:solidFill>
                </a:ln>
                <a:solidFill>
                  <a:schemeClr val="accent4">
                    <a:lumMod val="60000"/>
                    <a:lumOff val="40000"/>
                  </a:schemeClr>
                </a:solidFill>
              </a:rPr>
              <a:t>con’t</a:t>
            </a:r>
            <a:r>
              <a:rPr lang="en-US" sz="3200" dirty="0" smtClean="0">
                <a:ln w="11430">
                  <a:solidFill>
                    <a:srgbClr val="002060"/>
                  </a:solidFill>
                </a:ln>
                <a:solidFill>
                  <a:schemeClr val="accent4">
                    <a:lumMod val="60000"/>
                    <a:lumOff val="40000"/>
                  </a:schemeClr>
                </a:solidFill>
              </a:rPr>
              <a:t>) </a:t>
            </a:r>
            <a:endParaRPr lang="en-US" sz="3200" dirty="0">
              <a:ln w="11430">
                <a:solidFill>
                  <a:srgbClr val="002060"/>
                </a:solidFill>
              </a:ln>
              <a:solidFill>
                <a:schemeClr val="accent4">
                  <a:lumMod val="60000"/>
                  <a:lumOff val="40000"/>
                </a:schemeClr>
              </a:solidFill>
            </a:endParaRPr>
          </a:p>
        </p:txBody>
      </p:sp>
      <p:sp>
        <p:nvSpPr>
          <p:cNvPr id="8" name="Content Placeholder 2"/>
          <p:cNvSpPr>
            <a:spLocks noGrp="1"/>
          </p:cNvSpPr>
          <p:nvPr>
            <p:ph sz="quarter" idx="13"/>
          </p:nvPr>
        </p:nvSpPr>
        <p:spPr>
          <a:xfrm>
            <a:off x="685800" y="1636930"/>
            <a:ext cx="8229600" cy="4763869"/>
          </a:xfrm>
        </p:spPr>
        <p:txBody>
          <a:bodyPr>
            <a:normAutofit/>
            <a:scene3d>
              <a:camera prst="orthographicFront"/>
              <a:lightRig rig="threePt" dir="t"/>
            </a:scene3d>
            <a:sp3d extrusionH="57150">
              <a:bevelT w="38100" h="38100"/>
            </a:sp3d>
          </a:bodyPr>
          <a:lstStyle/>
          <a:p>
            <a:pPr marL="502920" indent="-457200">
              <a:buAutoNum type="arabicPeriod"/>
            </a:pPr>
            <a:r>
              <a:rPr lang="en-US" sz="2400" dirty="0" smtClean="0">
                <a:solidFill>
                  <a:srgbClr val="C00000"/>
                </a:solidFill>
              </a:rPr>
              <a:t>So </a:t>
            </a:r>
            <a:r>
              <a:rPr lang="en-US" sz="2400" dirty="0">
                <a:solidFill>
                  <a:srgbClr val="C00000"/>
                </a:solidFill>
              </a:rPr>
              <a:t>far </a:t>
            </a:r>
            <a:r>
              <a:rPr lang="en-US" sz="2400" b="1" dirty="0">
                <a:solidFill>
                  <a:srgbClr val="C00000"/>
                </a:solidFill>
              </a:rPr>
              <a:t>the Hebrew has shown H3899 (</a:t>
            </a:r>
            <a:r>
              <a:rPr lang="en-US" sz="2400" b="1" dirty="0" err="1">
                <a:solidFill>
                  <a:srgbClr val="C00000"/>
                </a:solidFill>
              </a:rPr>
              <a:t>lechem</a:t>
            </a:r>
            <a:r>
              <a:rPr lang="en-US" sz="2400" b="1" dirty="0">
                <a:solidFill>
                  <a:srgbClr val="C00000"/>
                </a:solidFill>
              </a:rPr>
              <a:t>) bread</a:t>
            </a:r>
            <a:r>
              <a:rPr lang="en-US" sz="2400" dirty="0">
                <a:solidFill>
                  <a:srgbClr val="C00000"/>
                </a:solidFill>
              </a:rPr>
              <a:t> </a:t>
            </a:r>
            <a:r>
              <a:rPr lang="en-US" sz="2400" b="1" u="sng" dirty="0">
                <a:solidFill>
                  <a:srgbClr val="C00000"/>
                </a:solidFill>
              </a:rPr>
              <a:t>can be either</a:t>
            </a:r>
            <a:r>
              <a:rPr lang="en-US" sz="2400" b="1" dirty="0">
                <a:solidFill>
                  <a:srgbClr val="C00000"/>
                </a:solidFill>
              </a:rPr>
              <a:t> </a:t>
            </a:r>
            <a:r>
              <a:rPr lang="en-US" sz="2400" b="1" u="sng" dirty="0">
                <a:solidFill>
                  <a:srgbClr val="0070C0"/>
                </a:solidFill>
              </a:rPr>
              <a:t>leavened</a:t>
            </a:r>
            <a:r>
              <a:rPr lang="en-US" sz="2400" b="1" dirty="0">
                <a:solidFill>
                  <a:srgbClr val="0070C0"/>
                </a:solidFill>
              </a:rPr>
              <a:t>,</a:t>
            </a:r>
            <a:r>
              <a:rPr lang="en-US" sz="2400" b="1" dirty="0">
                <a:solidFill>
                  <a:srgbClr val="C00000"/>
                </a:solidFill>
              </a:rPr>
              <a:t> or </a:t>
            </a:r>
            <a:r>
              <a:rPr lang="en-US" sz="2400" b="1" u="sng" dirty="0">
                <a:solidFill>
                  <a:schemeClr val="accent3">
                    <a:lumMod val="50000"/>
                  </a:schemeClr>
                </a:solidFill>
              </a:rPr>
              <a:t>unleavened</a:t>
            </a:r>
            <a:r>
              <a:rPr lang="en-US" sz="2400" dirty="0">
                <a:solidFill>
                  <a:srgbClr val="984204"/>
                </a:solidFill>
              </a:rPr>
              <a:t>.  </a:t>
            </a:r>
            <a:endParaRPr lang="en-US" sz="2400" dirty="0" smtClean="0">
              <a:solidFill>
                <a:srgbClr val="984204"/>
              </a:solidFill>
            </a:endParaRPr>
          </a:p>
          <a:p>
            <a:pPr marL="502920" indent="-457200">
              <a:buAutoNum type="arabicPeriod"/>
            </a:pPr>
            <a:r>
              <a:rPr lang="en-US" sz="2400" dirty="0" smtClean="0"/>
              <a:t>If </a:t>
            </a:r>
            <a:r>
              <a:rPr lang="en-US" sz="2400" dirty="0"/>
              <a:t>the “</a:t>
            </a:r>
            <a:r>
              <a:rPr lang="en-US" sz="2400" dirty="0" err="1"/>
              <a:t>lechem</a:t>
            </a:r>
            <a:r>
              <a:rPr lang="en-US" sz="2400" dirty="0"/>
              <a:t>” is not </a:t>
            </a:r>
            <a:r>
              <a:rPr lang="en-US" sz="2400" b="1" dirty="0">
                <a:ln>
                  <a:solidFill>
                    <a:sysClr val="windowText" lastClr="000000"/>
                  </a:solidFill>
                </a:ln>
                <a:solidFill>
                  <a:srgbClr val="7030A0"/>
                </a:solidFill>
                <a:latin typeface="Comic Sans MS" pitchFamily="66" charset="0"/>
              </a:rPr>
              <a:t>qualified</a:t>
            </a:r>
            <a:r>
              <a:rPr lang="en-US" sz="2400" dirty="0"/>
              <a:t> with the </a:t>
            </a:r>
            <a:r>
              <a:rPr lang="en-US" sz="2400" dirty="0" smtClean="0"/>
              <a:t>term(s):   </a:t>
            </a:r>
            <a:br>
              <a:rPr lang="en-US" sz="2400" dirty="0" smtClean="0"/>
            </a:br>
            <a:r>
              <a:rPr lang="en-US" sz="2400" dirty="0" smtClean="0"/>
              <a:t>a</a:t>
            </a:r>
            <a:r>
              <a:rPr lang="en-US" sz="2400" dirty="0"/>
              <a:t>) </a:t>
            </a:r>
            <a:r>
              <a:rPr lang="en-US" sz="2400" b="1" dirty="0"/>
              <a:t>H4682 </a:t>
            </a:r>
            <a:r>
              <a:rPr lang="en-US" sz="2400" b="1" dirty="0" err="1">
                <a:solidFill>
                  <a:srgbClr val="0070C0"/>
                </a:solidFill>
              </a:rPr>
              <a:t>matstsah</a:t>
            </a:r>
            <a:r>
              <a:rPr lang="en-US" sz="2400" dirty="0"/>
              <a:t> for </a:t>
            </a:r>
            <a:r>
              <a:rPr lang="en-US" sz="2400" b="1" dirty="0">
                <a:solidFill>
                  <a:srgbClr val="0070C0"/>
                </a:solidFill>
              </a:rPr>
              <a:t>unleavened bread</a:t>
            </a:r>
            <a:r>
              <a:rPr lang="en-US" sz="2400" dirty="0">
                <a:solidFill>
                  <a:srgbClr val="0070C0"/>
                </a:solidFill>
              </a:rPr>
              <a:t>, </a:t>
            </a:r>
            <a:r>
              <a:rPr lang="en-US" sz="2400" dirty="0"/>
              <a:t>or,  </a:t>
            </a:r>
            <a:r>
              <a:rPr lang="en-US" sz="2400" dirty="0" smtClean="0"/>
              <a:t/>
            </a:r>
            <a:br>
              <a:rPr lang="en-US" sz="2400" dirty="0" smtClean="0"/>
            </a:br>
            <a:r>
              <a:rPr lang="en-US" sz="2400" dirty="0" smtClean="0"/>
              <a:t>b</a:t>
            </a:r>
            <a:r>
              <a:rPr lang="en-US" sz="2400" dirty="0"/>
              <a:t>) </a:t>
            </a:r>
            <a:r>
              <a:rPr lang="en-US" sz="2400" b="1" dirty="0"/>
              <a:t>H2557 </a:t>
            </a:r>
            <a:r>
              <a:rPr lang="en-US" sz="2400" b="1" dirty="0" err="1">
                <a:solidFill>
                  <a:schemeClr val="accent3">
                    <a:lumMod val="50000"/>
                  </a:schemeClr>
                </a:solidFill>
              </a:rPr>
              <a:t>chamets</a:t>
            </a:r>
            <a:r>
              <a:rPr lang="en-US" sz="2400" dirty="0"/>
              <a:t> for </a:t>
            </a:r>
            <a:r>
              <a:rPr lang="en-US" sz="2400" b="1" dirty="0">
                <a:solidFill>
                  <a:schemeClr val="accent3">
                    <a:lumMod val="50000"/>
                  </a:schemeClr>
                </a:solidFill>
              </a:rPr>
              <a:t>leavened bread</a:t>
            </a:r>
            <a:r>
              <a:rPr lang="en-US" sz="2400" dirty="0">
                <a:solidFill>
                  <a:schemeClr val="accent3">
                    <a:lumMod val="50000"/>
                  </a:schemeClr>
                </a:solidFill>
              </a:rPr>
              <a:t>, </a:t>
            </a:r>
            <a:r>
              <a:rPr lang="en-US" sz="2400" dirty="0"/>
              <a:t>it </a:t>
            </a:r>
            <a:r>
              <a:rPr lang="en-US" sz="2400" dirty="0" smtClean="0"/>
              <a:t>cannot </a:t>
            </a:r>
            <a:br>
              <a:rPr lang="en-US" sz="2400" dirty="0" smtClean="0"/>
            </a:br>
            <a:r>
              <a:rPr lang="en-US" sz="2400" dirty="0" smtClean="0"/>
              <a:t>be said </a:t>
            </a:r>
            <a:r>
              <a:rPr lang="en-US" sz="2400" dirty="0"/>
              <a:t>with </a:t>
            </a:r>
            <a:r>
              <a:rPr lang="en-US" sz="2400" dirty="0" smtClean="0"/>
              <a:t>exact certainty what </a:t>
            </a:r>
            <a:r>
              <a:rPr lang="en-US" sz="2400" dirty="0"/>
              <a:t>type the “</a:t>
            </a:r>
            <a:r>
              <a:rPr lang="en-US" sz="2400" dirty="0" err="1"/>
              <a:t>lechem</a:t>
            </a:r>
            <a:r>
              <a:rPr lang="en-US" sz="2400" dirty="0"/>
              <a:t>” (bread) would be.  </a:t>
            </a:r>
            <a:endParaRPr lang="en-US" sz="2400" dirty="0" smtClean="0"/>
          </a:p>
          <a:p>
            <a:pPr marL="502920" indent="-457200">
              <a:buAutoNum type="arabicPeriod"/>
            </a:pPr>
            <a:r>
              <a:rPr lang="en-US" sz="2400" b="1" dirty="0" smtClean="0">
                <a:solidFill>
                  <a:schemeClr val="tx1"/>
                </a:solidFill>
              </a:rPr>
              <a:t>At </a:t>
            </a:r>
            <a:r>
              <a:rPr lang="en-US" sz="2400" b="1" dirty="0">
                <a:solidFill>
                  <a:schemeClr val="tx1"/>
                </a:solidFill>
              </a:rPr>
              <a:t>that point, one would have to carefully consider the Scriptural </a:t>
            </a:r>
            <a:r>
              <a:rPr lang="en-US" sz="2400" b="1" dirty="0" smtClean="0">
                <a:solidFill>
                  <a:schemeClr val="tx1"/>
                </a:solidFill>
              </a:rPr>
              <a:t>patterns</a:t>
            </a:r>
            <a:r>
              <a:rPr lang="en-US" sz="1800" dirty="0" smtClean="0">
                <a:solidFill>
                  <a:schemeClr val="tx1"/>
                </a:solidFill>
              </a:rPr>
              <a:t> [type &amp; antitype]</a:t>
            </a:r>
            <a:r>
              <a:rPr lang="en-US" sz="2400" b="1" dirty="0" smtClean="0">
                <a:solidFill>
                  <a:schemeClr val="tx1"/>
                </a:solidFill>
              </a:rPr>
              <a:t> </a:t>
            </a:r>
            <a:r>
              <a:rPr lang="en-US" sz="2400" dirty="0"/>
              <a:t>– and/or – </a:t>
            </a:r>
            <a:r>
              <a:rPr lang="en-US" sz="2400" dirty="0" smtClean="0"/>
              <a:t/>
            </a:r>
            <a:br>
              <a:rPr lang="en-US" sz="2400" dirty="0" smtClean="0"/>
            </a:br>
            <a:r>
              <a:rPr lang="en-US" sz="2400" b="1" u="sng" dirty="0" smtClean="0">
                <a:ln w="1905"/>
                <a:solidFill>
                  <a:srgbClr val="7030A0"/>
                </a:solidFill>
                <a:effectLst>
                  <a:innerShdw blurRad="69850" dist="43180" dir="5400000">
                    <a:srgbClr val="000000">
                      <a:alpha val="65000"/>
                    </a:srgbClr>
                  </a:innerShdw>
                </a:effectLst>
              </a:rPr>
              <a:t>the </a:t>
            </a:r>
            <a:r>
              <a:rPr lang="en-US" sz="2400" b="1" u="sng" dirty="0">
                <a:ln w="1905"/>
                <a:solidFill>
                  <a:srgbClr val="7030A0"/>
                </a:solidFill>
                <a:effectLst>
                  <a:innerShdw blurRad="69850" dist="43180" dir="5400000">
                    <a:srgbClr val="000000">
                      <a:alpha val="65000"/>
                    </a:srgbClr>
                  </a:innerShdw>
                </a:effectLst>
              </a:rPr>
              <a:t>context of a passa</a:t>
            </a:r>
            <a:r>
              <a:rPr lang="en-US" sz="2400" b="1" dirty="0">
                <a:ln w="1905"/>
                <a:solidFill>
                  <a:srgbClr val="7030A0"/>
                </a:solidFill>
                <a:effectLst>
                  <a:innerShdw blurRad="69850" dist="43180" dir="5400000">
                    <a:srgbClr val="000000">
                      <a:alpha val="65000"/>
                    </a:srgbClr>
                  </a:innerShdw>
                </a:effectLst>
              </a:rPr>
              <a:t>g</a:t>
            </a:r>
            <a:r>
              <a:rPr lang="en-US" sz="2400" b="1" u="sng" dirty="0">
                <a:ln w="1905"/>
                <a:solidFill>
                  <a:srgbClr val="7030A0"/>
                </a:solidFill>
                <a:effectLst>
                  <a:innerShdw blurRad="69850" dist="43180" dir="5400000">
                    <a:srgbClr val="000000">
                      <a:alpha val="65000"/>
                    </a:srgbClr>
                  </a:innerShdw>
                </a:effectLst>
              </a:rPr>
              <a:t>e</a:t>
            </a:r>
            <a:r>
              <a:rPr lang="en-US" sz="2400" b="1" dirty="0">
                <a:ln w="1905"/>
                <a:solidFill>
                  <a:srgbClr val="7030A0"/>
                </a:solidFill>
                <a:effectLst>
                  <a:innerShdw blurRad="69850" dist="43180" dir="5400000">
                    <a:srgbClr val="000000">
                      <a:alpha val="65000"/>
                    </a:srgbClr>
                  </a:innerShdw>
                </a:effectLst>
              </a:rPr>
              <a:t>,</a:t>
            </a:r>
            <a:r>
              <a:rPr lang="en-US" sz="2400" b="1" dirty="0">
                <a:ln w="1905"/>
                <a:solidFill>
                  <a:srgbClr val="C00000"/>
                </a:solidFill>
                <a:effectLst>
                  <a:innerShdw blurRad="69850" dist="43180" dir="5400000">
                    <a:srgbClr val="000000">
                      <a:alpha val="65000"/>
                    </a:srgbClr>
                  </a:innerShdw>
                </a:effectLst>
              </a:rPr>
              <a:t> which is exactly what </a:t>
            </a:r>
            <a:r>
              <a:rPr lang="en-US" sz="2400" b="1" dirty="0" smtClean="0">
                <a:ln w="1905"/>
                <a:solidFill>
                  <a:srgbClr val="C00000"/>
                </a:solidFill>
                <a:effectLst>
                  <a:innerShdw blurRad="69850" dist="43180" dir="5400000">
                    <a:srgbClr val="000000">
                      <a:alpha val="65000"/>
                    </a:srgbClr>
                  </a:innerShdw>
                </a:effectLst>
              </a:rPr>
              <a:t/>
            </a:r>
            <a:br>
              <a:rPr lang="en-US" sz="2400" b="1" dirty="0" smtClean="0">
                <a:ln w="1905"/>
                <a:solidFill>
                  <a:srgbClr val="C00000"/>
                </a:solidFill>
                <a:effectLst>
                  <a:innerShdw blurRad="69850" dist="43180" dir="5400000">
                    <a:srgbClr val="000000">
                      <a:alpha val="65000"/>
                    </a:srgbClr>
                  </a:innerShdw>
                </a:effectLst>
              </a:rPr>
            </a:br>
            <a:r>
              <a:rPr lang="en-US" sz="2400" b="1" dirty="0" smtClean="0">
                <a:ln w="1905"/>
                <a:solidFill>
                  <a:srgbClr val="C00000"/>
                </a:solidFill>
                <a:effectLst>
                  <a:innerShdw blurRad="69850" dist="43180" dir="5400000">
                    <a:srgbClr val="000000">
                      <a:alpha val="65000"/>
                    </a:srgbClr>
                  </a:innerShdw>
                </a:effectLst>
              </a:rPr>
              <a:t>has </a:t>
            </a:r>
            <a:r>
              <a:rPr lang="en-US" sz="2400" b="1" dirty="0">
                <a:ln w="1905"/>
                <a:solidFill>
                  <a:srgbClr val="C00000"/>
                </a:solidFill>
                <a:effectLst>
                  <a:innerShdw blurRad="69850" dist="43180" dir="5400000">
                    <a:srgbClr val="000000">
                      <a:alpha val="65000"/>
                    </a:srgbClr>
                  </a:innerShdw>
                </a:effectLst>
              </a:rPr>
              <a:t>to be done in the next section.</a:t>
            </a:r>
          </a:p>
          <a:p>
            <a:pPr lvl="0"/>
            <a:endParaRPr lang="en-US" sz="2400" dirty="0"/>
          </a:p>
        </p:txBody>
      </p:sp>
      <p:sp>
        <p:nvSpPr>
          <p:cNvPr id="6" name="TextBox 5"/>
          <p:cNvSpPr txBox="1"/>
          <p:nvPr/>
        </p:nvSpPr>
        <p:spPr>
          <a:xfrm>
            <a:off x="3352800" y="6019800"/>
            <a:ext cx="5029200" cy="771346"/>
          </a:xfrm>
          <a:prstGeom prst="snip2DiagRect">
            <a:avLst>
              <a:gd name="adj1" fmla="val 0"/>
              <a:gd name="adj2" fmla="val 22478"/>
            </a:avLst>
          </a:prstGeom>
          <a:solidFill>
            <a:schemeClr val="accent6">
              <a:lumMod val="40000"/>
              <a:lumOff val="60000"/>
            </a:schemeClr>
          </a:solidFill>
          <a:ln w="57150">
            <a:solidFill>
              <a:schemeClr val="tx2">
                <a:lumMod val="75000"/>
              </a:schemeClr>
            </a:solidFill>
          </a:ln>
          <a:scene3d>
            <a:camera prst="orthographicFront"/>
            <a:lightRig rig="threePt" dir="t"/>
          </a:scene3d>
          <a:sp3d>
            <a:bevelT prst="relaxedInset"/>
          </a:sp3d>
        </p:spPr>
        <p:txBody>
          <a:bodyPr wrap="square" rtlCol="0">
            <a:spAutoFit/>
            <a:sp3d extrusionH="57150">
              <a:bevelT w="38100" h="38100" prst="angle"/>
            </a:sp3d>
          </a:bodyPr>
          <a:lstStyle/>
          <a:p>
            <a:pPr algn="ctr"/>
            <a:r>
              <a:rPr lang="en-US" b="1" dirty="0" smtClean="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rPr>
              <a:t>But, first let’s go back to the Shewbread to consider some other options.</a:t>
            </a:r>
            <a:endParaRPr lang="en-US" b="1" dirty="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endParaRPr>
          </a:p>
        </p:txBody>
      </p:sp>
    </p:spTree>
    <p:extLst>
      <p:ext uri="{BB962C8B-B14F-4D97-AF65-F5344CB8AC3E}">
        <p14:creationId xmlns:p14="http://schemas.microsoft.com/office/powerpoint/2010/main" val="186133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1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9220200" cy="914401"/>
          </a:xfrm>
        </p:spPr>
        <p:txBody>
          <a:bodyPr/>
          <a:lstStyle/>
          <a:p>
            <a:r>
              <a:rPr lang="en-US" dirty="0" smtClean="0">
                <a:ln w="11430">
                  <a:solidFill>
                    <a:srgbClr val="002060"/>
                  </a:solidFill>
                </a:ln>
                <a:solidFill>
                  <a:schemeClr val="accent4">
                    <a:lumMod val="75000"/>
                  </a:schemeClr>
                </a:solidFill>
              </a:rPr>
              <a:t>Back to the Shewbread Question</a:t>
            </a:r>
            <a:endParaRPr lang="en-US" dirty="0">
              <a:ln w="11430">
                <a:solidFill>
                  <a:srgbClr val="002060"/>
                </a:solidFill>
              </a:ln>
              <a:solidFill>
                <a:schemeClr val="accent4">
                  <a:lumMod val="75000"/>
                </a:schemeClr>
              </a:solidFill>
            </a:endParaRPr>
          </a:p>
        </p:txBody>
      </p:sp>
      <p:sp>
        <p:nvSpPr>
          <p:cNvPr id="3" name="Content Placeholder 2"/>
          <p:cNvSpPr>
            <a:spLocks noGrp="1"/>
          </p:cNvSpPr>
          <p:nvPr>
            <p:ph sz="quarter" idx="13"/>
          </p:nvPr>
        </p:nvSpPr>
        <p:spPr>
          <a:xfrm>
            <a:off x="381000" y="1143001"/>
            <a:ext cx="5638800" cy="5486400"/>
          </a:xfr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smtClean="0">
                <a:solidFill>
                  <a:srgbClr val="0070C0"/>
                </a:solidFill>
              </a:rPr>
              <a:t>Review: </a:t>
            </a:r>
          </a:p>
          <a:p>
            <a:pPr marL="502920" indent="-457200">
              <a:buAutoNum type="arabicPeriod"/>
            </a:pPr>
            <a:r>
              <a:rPr lang="en-US" b="1" dirty="0" smtClean="0">
                <a:solidFill>
                  <a:srgbClr val="002060"/>
                </a:solidFill>
              </a:rPr>
              <a:t>The consecrated loaves for the Aaronic priests were </a:t>
            </a:r>
            <a:r>
              <a:rPr lang="en-US" b="1" dirty="0" smtClean="0">
                <a:solidFill>
                  <a:srgbClr val="0070C0"/>
                </a:solidFill>
              </a:rPr>
              <a:t>“unleavened” </a:t>
            </a:r>
            <a:r>
              <a:rPr lang="en-US" b="1" dirty="0" smtClean="0">
                <a:solidFill>
                  <a:srgbClr val="002060"/>
                </a:solidFill>
              </a:rPr>
              <a:t>being</a:t>
            </a:r>
            <a:r>
              <a:rPr lang="en-US" b="1" dirty="0" smtClean="0">
                <a:solidFill>
                  <a:srgbClr val="0070C0"/>
                </a:solidFill>
              </a:rPr>
              <a:t> </a:t>
            </a:r>
            <a:r>
              <a:rPr lang="en-US" sz="2000" b="1"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q</a:t>
            </a:r>
            <a:r>
              <a:rPr lang="en-US" sz="2000" b="1" u="sng"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ualified</a:t>
            </a:r>
            <a:r>
              <a:rPr lang="en-US" sz="2000" b="1" dirty="0">
                <a:ln>
                  <a:solidFill>
                    <a:sysClr val="windowText" lastClr="000000"/>
                  </a:solidFill>
                </a:ln>
                <a:solidFill>
                  <a:srgbClr val="7030A0"/>
                </a:solidFill>
                <a:latin typeface="Comic Sans MS" pitchFamily="66" charset="0"/>
              </a:rPr>
              <a:t> </a:t>
            </a:r>
            <a:r>
              <a:rPr lang="en-US" b="1" dirty="0" smtClean="0">
                <a:solidFill>
                  <a:srgbClr val="002060"/>
                </a:solidFill>
              </a:rPr>
              <a:t>by the term </a:t>
            </a:r>
            <a:r>
              <a:rPr lang="en-US" sz="2000" b="1" dirty="0">
                <a:solidFill>
                  <a:srgbClr val="0070C0"/>
                </a:solidFill>
              </a:rPr>
              <a:t>H4682 </a:t>
            </a:r>
            <a:r>
              <a:rPr lang="en-US" sz="2000" dirty="0" smtClean="0">
                <a:solidFill>
                  <a:srgbClr val="0070C0"/>
                </a:solidFill>
              </a:rPr>
              <a:t>&lt;</a:t>
            </a:r>
            <a:r>
              <a:rPr lang="en-US" sz="2000" dirty="0" err="1" smtClean="0">
                <a:solidFill>
                  <a:srgbClr val="0070C0"/>
                </a:solidFill>
              </a:rPr>
              <a:t>matstsah</a:t>
            </a:r>
            <a:r>
              <a:rPr lang="en-US" sz="2000" dirty="0" smtClean="0">
                <a:solidFill>
                  <a:srgbClr val="0070C0"/>
                </a:solidFill>
              </a:rPr>
              <a:t>&gt;. </a:t>
            </a:r>
          </a:p>
          <a:p>
            <a:pPr marL="502920" indent="-457200">
              <a:buAutoNum type="arabicPeriod"/>
            </a:pPr>
            <a:r>
              <a:rPr lang="en-US" b="1" dirty="0" smtClean="0">
                <a:solidFill>
                  <a:srgbClr val="0070C0"/>
                </a:solidFill>
              </a:rPr>
              <a:t>The Pentecost loaves were </a:t>
            </a:r>
            <a:r>
              <a:rPr lang="en-US" b="1" dirty="0" smtClean="0">
                <a:solidFill>
                  <a:schemeClr val="accent3">
                    <a:lumMod val="50000"/>
                  </a:schemeClr>
                </a:solidFill>
              </a:rPr>
              <a:t>“</a:t>
            </a:r>
            <a:r>
              <a:rPr lang="en-US" b="1" dirty="0">
                <a:solidFill>
                  <a:schemeClr val="accent3">
                    <a:lumMod val="50000"/>
                  </a:schemeClr>
                </a:solidFill>
              </a:rPr>
              <a:t>leavened” </a:t>
            </a:r>
            <a:r>
              <a:rPr lang="en-US" b="1" dirty="0">
                <a:solidFill>
                  <a:srgbClr val="0070C0"/>
                </a:solidFill>
              </a:rPr>
              <a:t>being </a:t>
            </a:r>
            <a:r>
              <a:rPr lang="en-US" sz="2000" b="1"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q</a:t>
            </a:r>
            <a:r>
              <a:rPr lang="en-US" sz="2000" b="1" u="sng"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ualified</a:t>
            </a:r>
            <a:r>
              <a:rPr lang="en-US" sz="2000" b="1" dirty="0">
                <a:ln>
                  <a:solidFill>
                    <a:sysClr val="windowText" lastClr="000000"/>
                  </a:solidFill>
                </a:ln>
                <a:solidFill>
                  <a:srgbClr val="7030A0"/>
                </a:solidFill>
                <a:latin typeface="Comic Sans MS" pitchFamily="66" charset="0"/>
              </a:rPr>
              <a:t> </a:t>
            </a:r>
            <a:r>
              <a:rPr lang="en-US" b="1" dirty="0">
                <a:solidFill>
                  <a:srgbClr val="0070C0"/>
                </a:solidFill>
              </a:rPr>
              <a:t>by the </a:t>
            </a:r>
            <a:r>
              <a:rPr lang="en-US" b="1" dirty="0" smtClean="0">
                <a:solidFill>
                  <a:srgbClr val="0070C0"/>
                </a:solidFill>
              </a:rPr>
              <a:t>term </a:t>
            </a:r>
            <a:r>
              <a:rPr lang="en-US" b="1" dirty="0" smtClean="0">
                <a:solidFill>
                  <a:schemeClr val="accent3">
                    <a:lumMod val="50000"/>
                  </a:schemeClr>
                </a:solidFill>
              </a:rPr>
              <a:t>H2557  &lt;</a:t>
            </a:r>
            <a:r>
              <a:rPr lang="en-US" dirty="0" err="1" smtClean="0">
                <a:solidFill>
                  <a:schemeClr val="accent3">
                    <a:lumMod val="50000"/>
                  </a:schemeClr>
                </a:solidFill>
              </a:rPr>
              <a:t>chamets</a:t>
            </a:r>
            <a:r>
              <a:rPr lang="en-US" dirty="0" smtClean="0">
                <a:solidFill>
                  <a:schemeClr val="accent3">
                    <a:lumMod val="50000"/>
                  </a:schemeClr>
                </a:solidFill>
              </a:rPr>
              <a:t>&gt;. </a:t>
            </a:r>
            <a:endParaRPr lang="en-US" b="1" dirty="0" smtClean="0">
              <a:solidFill>
                <a:schemeClr val="accent3">
                  <a:lumMod val="50000"/>
                </a:schemeClr>
              </a:solidFill>
            </a:endParaRPr>
          </a:p>
          <a:p>
            <a:pPr marL="45720" indent="0">
              <a:buNone/>
            </a:pPr>
            <a:r>
              <a:rPr lang="en-US" b="1" dirty="0" smtClean="0">
                <a:solidFill>
                  <a:srgbClr val="0070C0"/>
                </a:solidFill>
              </a:rPr>
              <a:t>The </a:t>
            </a:r>
            <a:r>
              <a:rPr lang="en-US" b="1" dirty="0">
                <a:solidFill>
                  <a:srgbClr val="0070C0"/>
                </a:solidFill>
              </a:rPr>
              <a:t>twelve </a:t>
            </a:r>
            <a:r>
              <a:rPr lang="en-US" b="1" u="sng" dirty="0" smtClean="0">
                <a:solidFill>
                  <a:srgbClr val="0070C0"/>
                </a:solidFill>
              </a:rPr>
              <a:t>loaves</a:t>
            </a:r>
            <a:r>
              <a:rPr lang="en-US" dirty="0" smtClean="0">
                <a:solidFill>
                  <a:srgbClr val="0070C0"/>
                </a:solidFill>
              </a:rPr>
              <a:t> </a:t>
            </a:r>
            <a:r>
              <a:rPr lang="en-US" sz="1900" dirty="0" smtClean="0">
                <a:solidFill>
                  <a:srgbClr val="0070C0"/>
                </a:solidFill>
              </a:rPr>
              <a:t>[H3899]</a:t>
            </a:r>
            <a:r>
              <a:rPr lang="en-US" sz="1900" b="1" dirty="0" smtClean="0">
                <a:solidFill>
                  <a:srgbClr val="0070C0"/>
                </a:solidFill>
              </a:rPr>
              <a:t> </a:t>
            </a:r>
            <a:r>
              <a:rPr lang="en-US" b="1" dirty="0">
                <a:solidFill>
                  <a:srgbClr val="0070C0"/>
                </a:solidFill>
              </a:rPr>
              <a:t>of shewbread in the Holy Place of the sanctuary </a:t>
            </a:r>
            <a:r>
              <a:rPr lang="en-US" b="1" dirty="0" smtClean="0">
                <a:solidFill>
                  <a:srgbClr val="0070C0"/>
                </a:solidFill>
              </a:rPr>
              <a:t>represent </a:t>
            </a:r>
            <a:br>
              <a:rPr lang="en-US" b="1" dirty="0" smtClean="0">
                <a:solidFill>
                  <a:srgbClr val="0070C0"/>
                </a:solidFill>
              </a:rPr>
            </a:br>
            <a:r>
              <a:rPr lang="en-US" b="1" dirty="0" smtClean="0">
                <a:solidFill>
                  <a:srgbClr val="0070C0"/>
                </a:solidFill>
              </a:rPr>
              <a:t>the </a:t>
            </a:r>
            <a:r>
              <a:rPr lang="en-US" b="1" dirty="0">
                <a:solidFill>
                  <a:srgbClr val="0070C0"/>
                </a:solidFill>
              </a:rPr>
              <a:t>Messiah as “the Bread of Life” </a:t>
            </a:r>
            <a:r>
              <a:rPr lang="en-US" b="1" dirty="0" smtClean="0">
                <a:solidFill>
                  <a:srgbClr val="0070C0"/>
                </a:solidFill>
              </a:rPr>
              <a:t>[without sin] but His life was also given for the “leaven of the kingdom of heaven.”  </a:t>
            </a:r>
            <a:br>
              <a:rPr lang="en-US" b="1" dirty="0" smtClean="0">
                <a:solidFill>
                  <a:srgbClr val="0070C0"/>
                </a:solidFill>
              </a:rPr>
            </a:br>
            <a:r>
              <a:rPr lang="en-US" b="1" dirty="0" smtClean="0">
                <a:solidFill>
                  <a:srgbClr val="0070C0"/>
                </a:solidFill>
              </a:rPr>
              <a:t>He stands continuously </a:t>
            </a:r>
            <a:r>
              <a:rPr lang="en-US" b="1" dirty="0">
                <a:solidFill>
                  <a:srgbClr val="0070C0"/>
                </a:solidFill>
              </a:rPr>
              <a:t>in the presence </a:t>
            </a:r>
            <a:r>
              <a:rPr lang="en-US" b="1" dirty="0" smtClean="0">
                <a:solidFill>
                  <a:srgbClr val="0070C0"/>
                </a:solidFill>
              </a:rPr>
              <a:t/>
            </a:r>
            <a:br>
              <a:rPr lang="en-US" b="1" dirty="0" smtClean="0">
                <a:solidFill>
                  <a:srgbClr val="0070C0"/>
                </a:solidFill>
              </a:rPr>
            </a:br>
            <a:r>
              <a:rPr lang="en-US" b="1" dirty="0" smtClean="0">
                <a:solidFill>
                  <a:srgbClr val="0070C0"/>
                </a:solidFill>
              </a:rPr>
              <a:t>of </a:t>
            </a:r>
            <a:r>
              <a:rPr lang="en-US" b="1" dirty="0">
                <a:solidFill>
                  <a:srgbClr val="0070C0"/>
                </a:solidFill>
              </a:rPr>
              <a:t>the </a:t>
            </a:r>
            <a:r>
              <a:rPr lang="en-US" b="1" dirty="0" smtClean="0">
                <a:solidFill>
                  <a:srgbClr val="0070C0"/>
                </a:solidFill>
              </a:rPr>
              <a:t>Father for this purpose.</a:t>
            </a:r>
            <a:r>
              <a:rPr lang="en-US" dirty="0" smtClean="0"/>
              <a:t> </a:t>
            </a:r>
            <a:br>
              <a:rPr lang="en-US" dirty="0" smtClean="0"/>
            </a:br>
            <a:endParaRPr lang="en-US" sz="1200" dirty="0" smtClean="0"/>
          </a:p>
          <a:p>
            <a:pPr marL="45720" indent="0">
              <a:buNone/>
            </a:pPr>
            <a:r>
              <a:rPr lang="en-US" b="1" dirty="0" smtClean="0">
                <a:solidFill>
                  <a:srgbClr val="C00000"/>
                </a:solidFill>
              </a:rPr>
              <a:t>Do </a:t>
            </a:r>
            <a:r>
              <a:rPr lang="en-US" b="1" dirty="0">
                <a:solidFill>
                  <a:srgbClr val="C00000"/>
                </a:solidFill>
              </a:rPr>
              <a:t>the Scriptures clarify the status of the shewbread? </a:t>
            </a:r>
            <a:r>
              <a:rPr lang="en-US" b="1" dirty="0" smtClean="0">
                <a:solidFill>
                  <a:srgbClr val="C00000"/>
                </a:solidFill>
              </a:rPr>
              <a:t>  NO!   </a:t>
            </a:r>
          </a:p>
          <a:p>
            <a:pPr marL="45720" indent="0">
              <a:buNone/>
            </a:pPr>
            <a:r>
              <a:rPr lang="en-US" b="1" dirty="0" smtClean="0">
                <a:solidFill>
                  <a:srgbClr val="C00000"/>
                </a:solidFill>
                <a:latin typeface="Comic Sans MS" pitchFamily="66" charset="0"/>
              </a:rPr>
              <a:t>There is no </a:t>
            </a:r>
            <a:r>
              <a:rPr lang="en-US" b="1" dirty="0" smtClean="0">
                <a:ln>
                  <a:solidFill>
                    <a:sysClr val="windowText" lastClr="000000"/>
                  </a:solidFill>
                </a:ln>
                <a:solidFill>
                  <a:srgbClr val="7030A0"/>
                </a:solidFill>
                <a:effectLst>
                  <a:glow rad="228600">
                    <a:schemeClr val="accent4">
                      <a:satMod val="175000"/>
                      <a:alpha val="40000"/>
                    </a:schemeClr>
                  </a:glow>
                </a:effectLst>
                <a:latin typeface="Comic Sans MS" pitchFamily="66" charset="0"/>
              </a:rPr>
              <a:t>“q</a:t>
            </a:r>
            <a:r>
              <a:rPr lang="en-US" b="1" u="sng" dirty="0" smtClean="0">
                <a:ln>
                  <a:solidFill>
                    <a:sysClr val="windowText" lastClr="000000"/>
                  </a:solidFill>
                </a:ln>
                <a:solidFill>
                  <a:srgbClr val="7030A0"/>
                </a:solidFill>
                <a:effectLst>
                  <a:glow rad="228600">
                    <a:schemeClr val="accent4">
                      <a:satMod val="175000"/>
                      <a:alpha val="40000"/>
                    </a:schemeClr>
                  </a:glow>
                </a:effectLst>
                <a:latin typeface="Comic Sans MS" pitchFamily="66" charset="0"/>
              </a:rPr>
              <a:t>ualifier</a:t>
            </a:r>
            <a:r>
              <a:rPr lang="en-US" b="1" dirty="0" smtClean="0">
                <a:ln>
                  <a:solidFill>
                    <a:sysClr val="windowText" lastClr="000000"/>
                  </a:solidFill>
                </a:ln>
                <a:solidFill>
                  <a:srgbClr val="7030A0"/>
                </a:solidFill>
                <a:effectLst>
                  <a:glow rad="228600">
                    <a:schemeClr val="accent4">
                      <a:satMod val="175000"/>
                      <a:alpha val="40000"/>
                    </a:schemeClr>
                  </a:glow>
                </a:effectLst>
                <a:latin typeface="Comic Sans MS" pitchFamily="66" charset="0"/>
              </a:rPr>
              <a:t>”</a:t>
            </a:r>
            <a:r>
              <a:rPr lang="en-US" b="1" dirty="0" smtClean="0">
                <a:ln>
                  <a:solidFill>
                    <a:sysClr val="windowText" lastClr="000000"/>
                  </a:solidFill>
                </a:ln>
                <a:solidFill>
                  <a:srgbClr val="7030A0"/>
                </a:solidFill>
                <a:latin typeface="Comic Sans MS" pitchFamily="66" charset="0"/>
              </a:rPr>
              <a:t> </a:t>
            </a:r>
            <a:r>
              <a:rPr lang="en-US" b="1" dirty="0" smtClean="0">
                <a:solidFill>
                  <a:srgbClr val="C00000"/>
                </a:solidFill>
                <a:latin typeface="Comic Sans MS" pitchFamily="66" charset="0"/>
              </a:rPr>
              <a:t>for this bread </a:t>
            </a:r>
            <a:br>
              <a:rPr lang="en-US" b="1" dirty="0" smtClean="0">
                <a:solidFill>
                  <a:srgbClr val="C00000"/>
                </a:solidFill>
                <a:latin typeface="Comic Sans MS" pitchFamily="66" charset="0"/>
              </a:rPr>
            </a:br>
            <a:r>
              <a:rPr lang="en-US" b="1" dirty="0" smtClean="0">
                <a:solidFill>
                  <a:srgbClr val="C00000"/>
                </a:solidFill>
                <a:latin typeface="Comic Sans MS" pitchFamily="66" charset="0"/>
              </a:rPr>
              <a:t>to be either </a:t>
            </a:r>
            <a:r>
              <a:rPr lang="en-US" b="1" dirty="0" smtClean="0">
                <a:solidFill>
                  <a:schemeClr val="accent3">
                    <a:lumMod val="50000"/>
                  </a:schemeClr>
                </a:solidFill>
                <a:latin typeface="Comic Sans MS" pitchFamily="66" charset="0"/>
              </a:rPr>
              <a:t>“leavened” </a:t>
            </a:r>
            <a:r>
              <a:rPr lang="en-US" b="1" dirty="0" smtClean="0">
                <a:solidFill>
                  <a:srgbClr val="C00000"/>
                </a:solidFill>
                <a:latin typeface="Comic Sans MS" pitchFamily="66" charset="0"/>
              </a:rPr>
              <a:t>or </a:t>
            </a:r>
            <a:r>
              <a:rPr lang="en-US" b="1" dirty="0" smtClean="0">
                <a:solidFill>
                  <a:srgbClr val="0070C0"/>
                </a:solidFill>
                <a:latin typeface="Comic Sans MS" pitchFamily="66" charset="0"/>
              </a:rPr>
              <a:t>“unleavened.”</a:t>
            </a:r>
            <a:r>
              <a:rPr lang="en-US" dirty="0" smtClean="0">
                <a:solidFill>
                  <a:srgbClr val="0070C0"/>
                </a:solidFill>
              </a:rPr>
              <a:t/>
            </a:r>
            <a:br>
              <a:rPr lang="en-US" dirty="0" smtClean="0">
                <a:solidFill>
                  <a:srgbClr val="0070C0"/>
                </a:solidFill>
              </a:rPr>
            </a:br>
            <a:endParaRPr lang="en-US" dirty="0">
              <a:solidFill>
                <a:srgbClr val="0070C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37</a:t>
            </a:fld>
            <a:endParaRPr lang="en-US"/>
          </a:p>
        </p:txBody>
      </p:sp>
      <p:pic>
        <p:nvPicPr>
          <p:cNvPr id="9218" name="Picture 2" descr="C:\Users\Rae\Desktop\showbread-article 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19200"/>
            <a:ext cx="2541706" cy="4090987"/>
          </a:xfrm>
          <a:prstGeom prst="rect">
            <a:avLst/>
          </a:prstGeom>
          <a:ln w="57150">
            <a:solidFill>
              <a:schemeClr val="accent4">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5486400"/>
            <a:ext cx="3379906"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How </a:t>
            </a:r>
            <a:r>
              <a:rPr lang="en-US" b="1" i="1" dirty="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would 12 flat </a:t>
            </a:r>
            <a:r>
              <a:rPr lang="en-US" b="1" i="1" dirty="0" err="1">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matstsah</a:t>
            </a:r>
            <a:r>
              <a:rPr lang="en-US" b="1" i="1" dirty="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 provide food for the full coarse of the priesthood for a </a:t>
            </a:r>
            <a: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complete </a:t>
            </a:r>
            <a:r>
              <a:rPr lang="en-US" b="1" i="1" dirty="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week?</a:t>
            </a:r>
            <a:endParaRPr lang="en-US" dirty="0">
              <a:solidFill>
                <a:schemeClr val="tx1">
                  <a:lumMod val="85000"/>
                  <a:lumOff val="15000"/>
                </a:schemeClr>
              </a:solidFill>
              <a:effectLst>
                <a:glow rad="228600">
                  <a:schemeClr val="accent4">
                    <a:lumMod val="20000"/>
                    <a:lumOff val="80000"/>
                    <a:alpha val="40000"/>
                  </a:schemeClr>
                </a:glow>
              </a:effectLst>
              <a:latin typeface="Comic Sans MS" pitchFamily="66" charset="0"/>
            </a:endParaRPr>
          </a:p>
        </p:txBody>
      </p:sp>
    </p:spTree>
    <p:extLst>
      <p:ext uri="{BB962C8B-B14F-4D97-AF65-F5344CB8AC3E}">
        <p14:creationId xmlns:p14="http://schemas.microsoft.com/office/powerpoint/2010/main" val="2976982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2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125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309104" y="6480683"/>
            <a:ext cx="1828800" cy="365125"/>
          </a:xfrm>
        </p:spPr>
        <p:txBody>
          <a:bodyPr/>
          <a:lstStyle/>
          <a:p>
            <a:fld id="{D18E6382-2566-492A-A2A1-417678E32A52}" type="slidenum">
              <a:rPr lang="en-US" smtClean="0"/>
              <a:t>38</a:t>
            </a:fld>
            <a:endParaRPr lang="en-US" dirty="0"/>
          </a:p>
        </p:txBody>
      </p:sp>
      <p:pic>
        <p:nvPicPr>
          <p:cNvPr id="1028" name="Picture 4" descr="https://www.templeinstitute.org/images/modern-showbr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40791"/>
            <a:ext cx="2171700" cy="1628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5" descr="C:\Users\Rae\Desktop\baking the showbread tit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0"/>
            <a:ext cx="4889337"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981200"/>
            <a:ext cx="8668512" cy="4462760"/>
          </a:xfrm>
          <a:prstGeom prst="rect">
            <a:avLst/>
          </a:prstGeom>
          <a:solidFill>
            <a:schemeClr val="accent4">
              <a:lumMod val="20000"/>
              <a:lumOff val="80000"/>
            </a:schemeClr>
          </a:solidFill>
          <a:scene3d>
            <a:camera prst="orthographicFront"/>
            <a:lightRig rig="threePt" dir="t"/>
          </a:scene3d>
          <a:sp3d>
            <a:bevelT/>
          </a:sp3d>
        </p:spPr>
        <p:txBody>
          <a:bodyPr wrap="square">
            <a:spAutoFit/>
          </a:bodyPr>
          <a:lstStyle/>
          <a:p>
            <a:r>
              <a:rPr lang="en-US" dirty="0">
                <a:solidFill>
                  <a:srgbClr val="7030A0"/>
                </a:solidFill>
                <a:effectLst>
                  <a:glow rad="127000">
                    <a:schemeClr val="tx2">
                      <a:lumMod val="75000"/>
                    </a:schemeClr>
                  </a:glow>
                </a:effectLst>
                <a:hlinkClick r:id="rId5"/>
              </a:rPr>
              <a:t>https://</a:t>
            </a:r>
            <a:r>
              <a:rPr lang="en-US" dirty="0" smtClean="0">
                <a:solidFill>
                  <a:srgbClr val="7030A0"/>
                </a:solidFill>
                <a:effectLst>
                  <a:glow rad="127000">
                    <a:schemeClr val="tx2">
                      <a:lumMod val="75000"/>
                    </a:schemeClr>
                  </a:glow>
                </a:effectLst>
                <a:hlinkClick r:id="rId5"/>
              </a:rPr>
              <a:t>www.templeinstitute.org/baking-the-showbread.htm</a:t>
            </a:r>
            <a:r>
              <a:rPr lang="en-US" dirty="0" smtClean="0">
                <a:solidFill>
                  <a:srgbClr val="7030A0"/>
                </a:solidFill>
                <a:effectLst>
                  <a:glow rad="127000">
                    <a:schemeClr val="tx2">
                      <a:lumMod val="75000"/>
                    </a:schemeClr>
                  </a:glow>
                </a:effectLst>
              </a:rPr>
              <a:t>   </a:t>
            </a:r>
            <a:r>
              <a:rPr lang="en-US" b="1" dirty="0" smtClean="0">
                <a:solidFill>
                  <a:srgbClr val="7030A0"/>
                </a:solidFill>
                <a:effectLst/>
              </a:rPr>
              <a:t>(Feb 2020)</a:t>
            </a:r>
            <a:r>
              <a:rPr lang="en-US" b="1" dirty="0">
                <a:effectLst/>
              </a:rPr>
              <a:t/>
            </a:r>
            <a:br>
              <a:rPr lang="en-US" b="1" dirty="0">
                <a:effectLst/>
              </a:rPr>
            </a:br>
            <a:r>
              <a:rPr lang="en-US" b="1" dirty="0" smtClean="0">
                <a:effectLst/>
              </a:rPr>
              <a:t>     </a:t>
            </a:r>
            <a:r>
              <a:rPr lang="en-US" dirty="0" smtClean="0"/>
              <a:t>It </a:t>
            </a:r>
            <a:r>
              <a:rPr lang="en-US" dirty="0"/>
              <a:t>was also discovered that each time the Hebrew word "</a:t>
            </a:r>
            <a:r>
              <a:rPr lang="en-US" i="1" dirty="0" err="1"/>
              <a:t>sollet</a:t>
            </a:r>
            <a:r>
              <a:rPr lang="en-US" dirty="0"/>
              <a:t>" is used in Torah, </a:t>
            </a:r>
            <a:r>
              <a:rPr lang="en-US" dirty="0" smtClean="0"/>
              <a:t>it </a:t>
            </a:r>
            <a:r>
              <a:rPr lang="en-US" dirty="0"/>
              <a:t>signified the method with which the flour was </a:t>
            </a:r>
            <a:r>
              <a:rPr lang="en-US" dirty="0" smtClean="0"/>
              <a:t>ground </a:t>
            </a:r>
            <a:r>
              <a:rPr lang="en-US" sz="1600" dirty="0" smtClean="0">
                <a:solidFill>
                  <a:srgbClr val="7030A0"/>
                </a:solidFill>
              </a:rPr>
              <a:t>[Specifically as fine flour.]</a:t>
            </a:r>
            <a:r>
              <a:rPr lang="en-US" sz="1600" dirty="0" smtClean="0"/>
              <a:t>  </a:t>
            </a:r>
            <a:r>
              <a:rPr lang="en-US" dirty="0"/>
              <a:t>Since Torah forbids </a:t>
            </a:r>
            <a:r>
              <a:rPr lang="en-US" dirty="0" smtClean="0"/>
              <a:t>the </a:t>
            </a:r>
            <a:r>
              <a:rPr lang="en-US" dirty="0"/>
              <a:t>use of yeast in the Holy Temple</a:t>
            </a:r>
            <a:r>
              <a:rPr lang="en-US" dirty="0" smtClean="0"/>
              <a:t>, </a:t>
            </a:r>
            <a:r>
              <a:rPr lang="en-US" sz="1600" dirty="0" smtClean="0">
                <a:solidFill>
                  <a:srgbClr val="7030A0"/>
                </a:solidFill>
              </a:rPr>
              <a:t>[Notice what </a:t>
            </a:r>
            <a:r>
              <a:rPr lang="en-US" sz="1600" dirty="0">
                <a:solidFill>
                  <a:srgbClr val="7030A0"/>
                </a:solidFill>
              </a:rPr>
              <a:t>the </a:t>
            </a:r>
            <a:r>
              <a:rPr lang="en-US" sz="1600" dirty="0" smtClean="0">
                <a:solidFill>
                  <a:srgbClr val="7030A0"/>
                </a:solidFill>
              </a:rPr>
              <a:t>article goes on to say!]  </a:t>
            </a:r>
            <a:r>
              <a:rPr lang="en-US" b="1" u="sng" dirty="0" smtClean="0">
                <a:solidFill>
                  <a:srgbClr val="8C4C64"/>
                </a:solidFill>
              </a:rPr>
              <a:t>other leavenin</a:t>
            </a:r>
            <a:r>
              <a:rPr lang="en-US" b="1" dirty="0" smtClean="0">
                <a:solidFill>
                  <a:srgbClr val="8C4C64"/>
                </a:solidFill>
              </a:rPr>
              <a:t>g</a:t>
            </a:r>
            <a:r>
              <a:rPr lang="en-US" b="1" u="sng" dirty="0" smtClean="0">
                <a:solidFill>
                  <a:srgbClr val="8C4C64"/>
                </a:solidFill>
              </a:rPr>
              <a:t> a</a:t>
            </a:r>
            <a:r>
              <a:rPr lang="en-US" b="1" dirty="0" smtClean="0">
                <a:solidFill>
                  <a:srgbClr val="8C4C64"/>
                </a:solidFill>
              </a:rPr>
              <a:t>g</a:t>
            </a:r>
            <a:r>
              <a:rPr lang="en-US" b="1" u="sng" dirty="0" smtClean="0">
                <a:solidFill>
                  <a:srgbClr val="8C4C64"/>
                </a:solidFill>
              </a:rPr>
              <a:t>ents were </a:t>
            </a:r>
            <a:r>
              <a:rPr lang="en-US" b="1" u="sng" dirty="0">
                <a:solidFill>
                  <a:srgbClr val="8C4C64"/>
                </a:solidFill>
              </a:rPr>
              <a:t>necessar</a:t>
            </a:r>
            <a:r>
              <a:rPr lang="en-US" b="1" dirty="0">
                <a:solidFill>
                  <a:srgbClr val="8C4C64"/>
                </a:solidFill>
              </a:rPr>
              <a:t>y</a:t>
            </a:r>
            <a:r>
              <a:rPr lang="en-US" dirty="0" smtClean="0">
                <a:solidFill>
                  <a:srgbClr val="8C4C64"/>
                </a:solidFill>
              </a:rPr>
              <a:t>.  </a:t>
            </a:r>
            <a:r>
              <a:rPr lang="en-US" dirty="0" smtClean="0"/>
              <a:t>Forty </a:t>
            </a:r>
            <a:r>
              <a:rPr lang="en-US" dirty="0"/>
              <a:t>minutes is required for the kneading process. </a:t>
            </a:r>
            <a:r>
              <a:rPr lang="en-US" dirty="0">
                <a:solidFill>
                  <a:srgbClr val="7030A0"/>
                </a:solidFill>
              </a:rPr>
              <a:t> </a:t>
            </a:r>
            <a:r>
              <a:rPr lang="en-US" sz="1600" dirty="0" smtClean="0">
                <a:solidFill>
                  <a:srgbClr val="7030A0"/>
                </a:solidFill>
              </a:rPr>
              <a:t>[Does unleavened </a:t>
            </a:r>
            <a:r>
              <a:rPr lang="en-US" sz="1600" dirty="0">
                <a:solidFill>
                  <a:srgbClr val="7030A0"/>
                </a:solidFill>
              </a:rPr>
              <a:t>bread </a:t>
            </a:r>
            <a:r>
              <a:rPr lang="en-US" sz="1600" dirty="0" smtClean="0">
                <a:solidFill>
                  <a:srgbClr val="7030A0"/>
                </a:solidFill>
              </a:rPr>
              <a:t>need this much kneading?]</a:t>
            </a:r>
            <a:r>
              <a:rPr lang="en-US" sz="1600" dirty="0"/>
              <a:t> </a:t>
            </a:r>
            <a:r>
              <a:rPr lang="en-US" sz="1600" dirty="0" smtClean="0"/>
              <a:t> </a:t>
            </a:r>
          </a:p>
          <a:p>
            <a:r>
              <a:rPr lang="en-US" sz="1600" dirty="0"/>
              <a:t> </a:t>
            </a:r>
            <a:r>
              <a:rPr lang="en-US" sz="1600" dirty="0" smtClean="0"/>
              <a:t>    The </a:t>
            </a:r>
            <a:r>
              <a:rPr lang="en-US" sz="1600" dirty="0"/>
              <a:t>bread is baked in large ovens, forty centimeters by eighty centimeters, with eight centimeter thick walls</a:t>
            </a:r>
            <a:r>
              <a:rPr lang="en-US" sz="1600" dirty="0" smtClean="0"/>
              <a:t>. </a:t>
            </a:r>
            <a:r>
              <a:rPr lang="en-US" sz="1600" dirty="0"/>
              <a:t> </a:t>
            </a:r>
            <a:r>
              <a:rPr lang="en-US" i="1" dirty="0" err="1"/>
              <a:t>Gemara</a:t>
            </a:r>
            <a:r>
              <a:rPr lang="en-US" dirty="0"/>
              <a:t> relates that a recurring miracle guaranteed that the show bread remained fresh for one week from the day it was baked, without the need for closed storage or refrigeration</a:t>
            </a:r>
            <a:r>
              <a:rPr lang="en-US" dirty="0" smtClean="0"/>
              <a:t>.  </a:t>
            </a:r>
            <a:r>
              <a:rPr lang="en-US" sz="1600" dirty="0" smtClean="0">
                <a:solidFill>
                  <a:srgbClr val="7030A0"/>
                </a:solidFill>
              </a:rPr>
              <a:t>[ULB </a:t>
            </a:r>
            <a:r>
              <a:rPr lang="en-US" sz="1600" dirty="0">
                <a:solidFill>
                  <a:srgbClr val="7030A0"/>
                </a:solidFill>
              </a:rPr>
              <a:t>doesn't spoil like this</a:t>
            </a:r>
            <a:r>
              <a:rPr lang="en-US" sz="1600" dirty="0" smtClean="0">
                <a:solidFill>
                  <a:srgbClr val="7030A0"/>
                </a:solidFill>
              </a:rPr>
              <a:t>.]  </a:t>
            </a:r>
            <a:r>
              <a:rPr lang="en-US" dirty="0" smtClean="0">
                <a:solidFill>
                  <a:srgbClr val="7030A0"/>
                </a:solidFill>
              </a:rPr>
              <a:t/>
            </a:r>
            <a:br>
              <a:rPr lang="en-US" dirty="0" smtClean="0">
                <a:solidFill>
                  <a:srgbClr val="7030A0"/>
                </a:solidFill>
              </a:rPr>
            </a:br>
            <a:r>
              <a:rPr lang="en-US" sz="1400" dirty="0" smtClean="0"/>
              <a:t>Professor </a:t>
            </a:r>
            <a:r>
              <a:rPr lang="en-US" sz="1400" dirty="0"/>
              <a:t>Amar's recipe has succeeded in maintaining freshness for the duration of one week.</a:t>
            </a:r>
            <a:r>
              <a:rPr lang="en-US" dirty="0"/>
              <a:t>  </a:t>
            </a:r>
          </a:p>
          <a:p>
            <a:r>
              <a:rPr lang="en-US" dirty="0" smtClean="0"/>
              <a:t>     The </a:t>
            </a:r>
            <a:r>
              <a:rPr lang="en-US" dirty="0"/>
              <a:t>shape of the bread is achieved by using baking forms, as it was done in the Holy Temple</a:t>
            </a:r>
            <a:r>
              <a:rPr lang="en-US" dirty="0" smtClean="0"/>
              <a:t>.  </a:t>
            </a:r>
            <a:r>
              <a:rPr lang="en-US" dirty="0"/>
              <a:t>Two different </a:t>
            </a:r>
            <a:r>
              <a:rPr lang="en-US" dirty="0" smtClean="0"/>
              <a:t>shapes </a:t>
            </a:r>
            <a:r>
              <a:rPr lang="en-US" dirty="0"/>
              <a:t>have been produced </a:t>
            </a:r>
            <a:r>
              <a:rPr lang="en-US" sz="1600" dirty="0"/>
              <a:t>by Professor Amar, the </a:t>
            </a:r>
            <a:r>
              <a:rPr lang="en-US" sz="1600" i="1" dirty="0"/>
              <a:t>"</a:t>
            </a:r>
            <a:r>
              <a:rPr lang="en-US" sz="1600" i="1" dirty="0" err="1"/>
              <a:t>konos</a:t>
            </a:r>
            <a:r>
              <a:rPr lang="en-US" sz="1600" i="1" dirty="0"/>
              <a:t>"</a:t>
            </a:r>
            <a:r>
              <a:rPr lang="en-US" sz="1600" dirty="0"/>
              <a:t> shape, as depicted on ancient </a:t>
            </a:r>
            <a:r>
              <a:rPr lang="en-US" sz="1600" dirty="0" err="1"/>
              <a:t>Chashmonean</a:t>
            </a:r>
            <a:r>
              <a:rPr lang="en-US" sz="1600" dirty="0"/>
              <a:t> coins, (from the era of the </a:t>
            </a:r>
            <a:r>
              <a:rPr lang="en-US" sz="1600" dirty="0" err="1"/>
              <a:t>Maccabis</a:t>
            </a:r>
            <a:r>
              <a:rPr lang="en-US" sz="1600" dirty="0"/>
              <a:t>), and the shape known as </a:t>
            </a:r>
            <a:r>
              <a:rPr lang="en-US" sz="1600" i="1" dirty="0"/>
              <a:t>"</a:t>
            </a:r>
            <a:r>
              <a:rPr lang="en-US" sz="1600" i="1" dirty="0" err="1"/>
              <a:t>tava</a:t>
            </a:r>
            <a:r>
              <a:rPr lang="en-US" sz="1600" i="1" dirty="0"/>
              <a:t> </a:t>
            </a:r>
            <a:r>
              <a:rPr lang="en-US" sz="1600" i="1" dirty="0" err="1"/>
              <a:t>prutza</a:t>
            </a:r>
            <a:r>
              <a:rPr lang="en-US" sz="1600" i="1" dirty="0"/>
              <a:t>,"</a:t>
            </a:r>
            <a:r>
              <a:rPr lang="en-US" dirty="0"/>
              <a:t> the shape of an inverted Hebrew letter </a:t>
            </a:r>
            <a:r>
              <a:rPr lang="en-US" i="1" dirty="0" err="1"/>
              <a:t>chet</a:t>
            </a:r>
            <a:r>
              <a:rPr lang="en-US" dirty="0" smtClean="0"/>
              <a:t>.  </a:t>
            </a:r>
            <a:r>
              <a:rPr lang="en-US" dirty="0" smtClean="0">
                <a:solidFill>
                  <a:srgbClr val="7030A0"/>
                </a:solidFill>
              </a:rPr>
              <a:t>[</a:t>
            </a:r>
            <a:r>
              <a:rPr lang="en-US" b="1" u="sng" dirty="0" smtClean="0">
                <a:solidFill>
                  <a:srgbClr val="7030A0"/>
                </a:solidFill>
              </a:rPr>
              <a:t>Question</a:t>
            </a:r>
            <a:r>
              <a:rPr lang="en-US" dirty="0" smtClean="0">
                <a:solidFill>
                  <a:srgbClr val="7030A0"/>
                </a:solidFill>
              </a:rPr>
              <a:t>:  Requirements during Feast of Unleavened Bread?]</a:t>
            </a:r>
            <a:r>
              <a:rPr lang="en-US" dirty="0" smtClean="0"/>
              <a:t> </a:t>
            </a:r>
            <a:endParaRPr lang="en-US" dirty="0"/>
          </a:p>
        </p:txBody>
      </p:sp>
    </p:spTree>
    <p:extLst>
      <p:ext uri="{BB962C8B-B14F-4D97-AF65-F5344CB8AC3E}">
        <p14:creationId xmlns:p14="http://schemas.microsoft.com/office/powerpoint/2010/main" val="1185366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left)">
                                      <p:cBhvr>
                                        <p:cTn id="14" dur="2000"/>
                                        <p:tgtEl>
                                          <p:spTgt spid="4">
                                            <p:txEl>
                                              <p:pRg st="2" end="2"/>
                                            </p:txEl>
                                          </p:spTgt>
                                        </p:tgtEl>
                                      </p:cBhvr>
                                    </p:animEffect>
                                  </p:childTnLst>
                                </p:cTn>
                              </p:par>
                            </p:childTnLst>
                          </p:cTn>
                        </p:par>
                        <p:par>
                          <p:cTn id="15" fill="hold">
                            <p:stCondLst>
                              <p:cond delay="2000"/>
                            </p:stCondLst>
                            <p:childTnLst>
                              <p:par>
                                <p:cTn id="16" presetID="8" presetClass="entr" presetSubtype="16"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diamond(in)">
                                      <p:cBhvr>
                                        <p:cTn id="18"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9220200" cy="914401"/>
          </a:xfrm>
        </p:spPr>
        <p:txBody>
          <a:bodyPr/>
          <a:lstStyle/>
          <a:p>
            <a:r>
              <a:rPr lang="en-US" dirty="0" smtClean="0">
                <a:ln w="11430">
                  <a:solidFill>
                    <a:srgbClr val="002060"/>
                  </a:solidFill>
                </a:ln>
                <a:solidFill>
                  <a:schemeClr val="accent4">
                    <a:lumMod val="75000"/>
                  </a:schemeClr>
                </a:solidFill>
              </a:rPr>
              <a:t>Conclusions for Shewbread?</a:t>
            </a:r>
            <a:endParaRPr lang="en-US" dirty="0">
              <a:ln w="11430">
                <a:solidFill>
                  <a:srgbClr val="002060"/>
                </a:solidFill>
              </a:ln>
              <a:solidFill>
                <a:schemeClr val="accent4">
                  <a:lumMod val="75000"/>
                </a:schemeClr>
              </a:solidFill>
            </a:endParaRPr>
          </a:p>
        </p:txBody>
      </p:sp>
      <p:sp>
        <p:nvSpPr>
          <p:cNvPr id="3" name="Content Placeholder 2"/>
          <p:cNvSpPr>
            <a:spLocks noGrp="1"/>
          </p:cNvSpPr>
          <p:nvPr>
            <p:ph sz="quarter" idx="13"/>
          </p:nvPr>
        </p:nvSpPr>
        <p:spPr>
          <a:xfrm>
            <a:off x="3124200" y="1295400"/>
            <a:ext cx="5029200" cy="5486400"/>
          </a:xfrm>
        </p:spPr>
        <p:txBody>
          <a:bodyPr>
            <a:normAutofit fontScale="92500" lnSpcReduction="10000"/>
            <a:scene3d>
              <a:camera prst="orthographicFront"/>
              <a:lightRig rig="threePt" dir="t"/>
            </a:scene3d>
            <a:sp3d extrusionH="57150">
              <a:bevelT w="38100" h="38100"/>
            </a:sp3d>
          </a:bodyPr>
          <a:lstStyle/>
          <a:p>
            <a:pPr marL="45720" indent="0">
              <a:buNone/>
            </a:pPr>
            <a:r>
              <a:rPr lang="en-US" b="1" dirty="0" smtClean="0">
                <a:solidFill>
                  <a:srgbClr val="0070C0"/>
                </a:solidFill>
              </a:rPr>
              <a:t>The research that has been completed </a:t>
            </a:r>
            <a:br>
              <a:rPr lang="en-US" b="1" dirty="0" smtClean="0">
                <a:solidFill>
                  <a:srgbClr val="0070C0"/>
                </a:solidFill>
              </a:rPr>
            </a:br>
            <a:r>
              <a:rPr lang="en-US" b="1" dirty="0" smtClean="0">
                <a:solidFill>
                  <a:srgbClr val="0070C0"/>
                </a:solidFill>
              </a:rPr>
              <a:t>thus far: </a:t>
            </a:r>
          </a:p>
          <a:p>
            <a:pPr marL="502920" indent="-457200">
              <a:buAutoNum type="arabicPeriod"/>
            </a:pPr>
            <a:r>
              <a:rPr lang="en-US" b="1" dirty="0" smtClean="0">
                <a:solidFill>
                  <a:srgbClr val="7030A0"/>
                </a:solidFill>
              </a:rPr>
              <a:t>The Sanctuary Shewbread could have been </a:t>
            </a:r>
            <a:r>
              <a:rPr lang="en-US" b="1" dirty="0" smtClean="0">
                <a:solidFill>
                  <a:srgbClr val="0070C0"/>
                </a:solidFill>
              </a:rPr>
              <a:t>“unleavened” </a:t>
            </a:r>
            <a:r>
              <a:rPr lang="en-US" b="1" dirty="0" smtClean="0">
                <a:solidFill>
                  <a:srgbClr val="7030A0"/>
                </a:solidFill>
              </a:rPr>
              <a:t>or … </a:t>
            </a:r>
            <a:r>
              <a:rPr lang="en-US" sz="2000" dirty="0" smtClean="0">
                <a:solidFill>
                  <a:srgbClr val="7030A0"/>
                </a:solidFill>
              </a:rPr>
              <a:t> </a:t>
            </a:r>
          </a:p>
          <a:p>
            <a:pPr marL="502920" indent="-457200">
              <a:buAutoNum type="arabicPeriod"/>
            </a:pPr>
            <a:r>
              <a:rPr lang="en-US" b="1" dirty="0" smtClean="0">
                <a:solidFill>
                  <a:srgbClr val="7030A0"/>
                </a:solidFill>
              </a:rPr>
              <a:t>The Sanctuary Shewbread </a:t>
            </a:r>
            <a:br>
              <a:rPr lang="en-US" b="1" dirty="0" smtClean="0">
                <a:solidFill>
                  <a:srgbClr val="7030A0"/>
                </a:solidFill>
              </a:rPr>
            </a:br>
            <a:r>
              <a:rPr lang="en-US" b="1" dirty="0" smtClean="0">
                <a:solidFill>
                  <a:srgbClr val="7030A0"/>
                </a:solidFill>
              </a:rPr>
              <a:t>could have been </a:t>
            </a:r>
            <a:r>
              <a:rPr lang="en-US" b="1" dirty="0" smtClean="0">
                <a:solidFill>
                  <a:schemeClr val="accent3">
                    <a:lumMod val="50000"/>
                  </a:schemeClr>
                </a:solidFill>
              </a:rPr>
              <a:t>“leavened.”</a:t>
            </a:r>
          </a:p>
          <a:p>
            <a:pPr marL="45720" indent="0">
              <a:buNone/>
            </a:pPr>
            <a:r>
              <a:rPr lang="en-US" b="1" dirty="0" smtClean="0">
                <a:solidFill>
                  <a:srgbClr val="002060"/>
                </a:solidFill>
              </a:rPr>
              <a:t>Depending on</a:t>
            </a:r>
            <a:r>
              <a:rPr lang="en-US" b="1" dirty="0" smtClean="0">
                <a:solidFill>
                  <a:srgbClr val="0070C0"/>
                </a:solidFill>
              </a:rPr>
              <a:t> Yahusha’s </a:t>
            </a:r>
            <a:r>
              <a:rPr lang="en-US" b="1" dirty="0" smtClean="0">
                <a:solidFill>
                  <a:srgbClr val="002060"/>
                </a:solidFill>
              </a:rPr>
              <a:t>purpose</a:t>
            </a:r>
            <a:r>
              <a:rPr lang="en-US" b="1" dirty="0" smtClean="0">
                <a:solidFill>
                  <a:srgbClr val="0070C0"/>
                </a:solidFill>
              </a:rPr>
              <a:t>, </a:t>
            </a:r>
            <a:r>
              <a:rPr lang="en-US" b="1" dirty="0" smtClean="0">
                <a:solidFill>
                  <a:srgbClr val="984204"/>
                </a:solidFill>
              </a:rPr>
              <a:t>“leavened” </a:t>
            </a:r>
            <a:r>
              <a:rPr lang="en-US" b="1" dirty="0" smtClean="0">
                <a:solidFill>
                  <a:srgbClr val="002060"/>
                </a:solidFill>
              </a:rPr>
              <a:t>or</a:t>
            </a:r>
            <a:r>
              <a:rPr lang="en-US" b="1" dirty="0" smtClean="0">
                <a:solidFill>
                  <a:srgbClr val="0070C0"/>
                </a:solidFill>
              </a:rPr>
              <a:t> “unleavened” </a:t>
            </a:r>
            <a:r>
              <a:rPr lang="en-US" b="1" dirty="0" smtClean="0">
                <a:solidFill>
                  <a:srgbClr val="002060"/>
                </a:solidFill>
              </a:rPr>
              <a:t>bread </a:t>
            </a:r>
            <a:br>
              <a:rPr lang="en-US" b="1" dirty="0" smtClean="0">
                <a:solidFill>
                  <a:srgbClr val="002060"/>
                </a:solidFill>
              </a:rPr>
            </a:br>
            <a:r>
              <a:rPr lang="en-US" b="1" dirty="0" smtClean="0">
                <a:solidFill>
                  <a:srgbClr val="002060"/>
                </a:solidFill>
              </a:rPr>
              <a:t>would be determined by the context.</a:t>
            </a:r>
          </a:p>
          <a:p>
            <a:pPr marL="45720" indent="0" algn="ctr">
              <a:buNone/>
            </a:pPr>
            <a:r>
              <a:rPr lang="en-US" sz="2600" b="1" dirty="0" smtClean="0">
                <a:solidFill>
                  <a:srgbClr val="7030A0"/>
                </a:solidFill>
                <a:latin typeface="Comic Sans MS" pitchFamily="66" charset="0"/>
              </a:rPr>
              <a:t>If that is so, </a:t>
            </a:r>
            <a:br>
              <a:rPr lang="en-US" sz="2600" b="1" dirty="0" smtClean="0">
                <a:solidFill>
                  <a:srgbClr val="7030A0"/>
                </a:solidFill>
                <a:latin typeface="Comic Sans MS" pitchFamily="66" charset="0"/>
              </a:rPr>
            </a:br>
            <a:r>
              <a:rPr lang="en-US" sz="2600" b="1" dirty="0" smtClean="0">
                <a:solidFill>
                  <a:srgbClr val="7030A0"/>
                </a:solidFill>
                <a:latin typeface="Comic Sans MS" pitchFamily="66" charset="0"/>
              </a:rPr>
              <a:t>do ponder this question?</a:t>
            </a:r>
            <a:r>
              <a:rPr lang="en-US" sz="2600" dirty="0" smtClean="0">
                <a:solidFill>
                  <a:srgbClr val="7030A0"/>
                </a:solidFill>
                <a:latin typeface="Comic Sans MS" pitchFamily="66" charset="0"/>
              </a:rPr>
              <a:t> </a:t>
            </a:r>
            <a:r>
              <a:rPr lang="en-US" dirty="0" smtClean="0">
                <a:solidFill>
                  <a:srgbClr val="7030A0"/>
                </a:solidFill>
                <a:latin typeface="Comic Sans MS" pitchFamily="66" charset="0"/>
              </a:rPr>
              <a:t/>
            </a:r>
            <a:br>
              <a:rPr lang="en-US" dirty="0" smtClean="0">
                <a:solidFill>
                  <a:srgbClr val="7030A0"/>
                </a:solidFill>
                <a:latin typeface="Comic Sans MS" pitchFamily="66" charset="0"/>
              </a:rPr>
            </a:br>
            <a:endParaRPr lang="en-US" sz="1200" dirty="0" smtClean="0">
              <a:solidFill>
                <a:srgbClr val="7030A0"/>
              </a:solidFill>
              <a:latin typeface="Comic Sans MS" pitchFamily="66" charset="0"/>
            </a:endParaRPr>
          </a:p>
          <a:p>
            <a:pPr marL="45720" indent="0">
              <a:buNone/>
            </a:pPr>
            <a:r>
              <a:rPr lang="en-US" b="1" dirty="0" smtClean="0">
                <a:solidFill>
                  <a:srgbClr val="C00000"/>
                </a:solidFill>
              </a:rPr>
              <a:t>What kind of “bread” would be placed in the Holy Place during the 7 days of the Unleavened Bread festival which will usually include some cycles of </a:t>
            </a:r>
            <a:br>
              <a:rPr lang="en-US" b="1" dirty="0" smtClean="0">
                <a:solidFill>
                  <a:srgbClr val="C00000"/>
                </a:solidFill>
              </a:rPr>
            </a:br>
            <a:r>
              <a:rPr lang="en-US" b="1" dirty="0" smtClean="0">
                <a:solidFill>
                  <a:srgbClr val="C00000"/>
                </a:solidFill>
              </a:rPr>
              <a:t>two weeks? </a:t>
            </a:r>
            <a:endParaRPr lang="en-US" dirty="0">
              <a:solidFill>
                <a:srgbClr val="0070C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39</a:t>
            </a:fld>
            <a:endParaRPr lang="en-US"/>
          </a:p>
        </p:txBody>
      </p:sp>
      <p:pic>
        <p:nvPicPr>
          <p:cNvPr id="9218" name="Picture 2" descr="C:\Users\Rae\Desktop\showbread-article 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295400"/>
            <a:ext cx="2541706" cy="4090987"/>
          </a:xfrm>
          <a:prstGeom prst="rect">
            <a:avLst/>
          </a:prstGeom>
          <a:ln w="57150">
            <a:solidFill>
              <a:schemeClr val="accent4">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5486400"/>
            <a:ext cx="3379906"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i="1" dirty="0" smtClean="0">
                <a:solidFill>
                  <a:srgbClr val="0070C0"/>
                </a:solidFill>
                <a:effectLst>
                  <a:glow rad="228600">
                    <a:schemeClr val="accent4">
                      <a:lumMod val="20000"/>
                      <a:lumOff val="80000"/>
                      <a:alpha val="40000"/>
                    </a:schemeClr>
                  </a:glow>
                </a:effectLst>
                <a:latin typeface="Comic Sans MS" pitchFamily="66" charset="0"/>
                <a:cs typeface="Arial" pitchFamily="34" charset="0"/>
              </a:rPr>
              <a:t>Raised bread?  </a:t>
            </a:r>
            <a: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
            </a:r>
            <a:b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br>
            <a:r>
              <a:rPr lang="en-US" b="1" i="1" dirty="0" err="1"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Matstsah</a:t>
            </a:r>
            <a: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   </a:t>
            </a:r>
            <a:r>
              <a:rPr lang="en-US" b="1" i="1" dirty="0" smtClean="0">
                <a:solidFill>
                  <a:schemeClr val="accent2">
                    <a:lumMod val="75000"/>
                  </a:schemeClr>
                </a:solidFill>
                <a:effectLst>
                  <a:glow rad="228600">
                    <a:schemeClr val="accent4">
                      <a:lumMod val="20000"/>
                      <a:lumOff val="80000"/>
                      <a:alpha val="40000"/>
                    </a:schemeClr>
                  </a:glow>
                </a:effectLst>
                <a:latin typeface="Comic Sans MS" pitchFamily="66" charset="0"/>
                <a:cs typeface="Arial" pitchFamily="34" charset="0"/>
              </a:rPr>
              <a:t>Or: </a:t>
            </a:r>
          </a:p>
          <a:p>
            <a:pPr algn="ctr"/>
            <a:r>
              <a:rPr lang="en-US" b="1" i="1" dirty="0" smtClean="0">
                <a:solidFill>
                  <a:schemeClr val="accent2">
                    <a:lumMod val="75000"/>
                  </a:schemeClr>
                </a:solidFill>
                <a:effectLst>
                  <a:glow rad="228600">
                    <a:schemeClr val="accent4">
                      <a:lumMod val="20000"/>
                      <a:lumOff val="80000"/>
                      <a:alpha val="40000"/>
                    </a:schemeClr>
                  </a:glow>
                </a:effectLst>
                <a:latin typeface="Comic Sans MS" pitchFamily="66" charset="0"/>
                <a:cs typeface="Arial" pitchFamily="34" charset="0"/>
              </a:rPr>
              <a:t>Provision for both?</a:t>
            </a:r>
            <a:endParaRPr lang="en-US" dirty="0">
              <a:solidFill>
                <a:schemeClr val="accent2">
                  <a:lumMod val="75000"/>
                </a:schemeClr>
              </a:solidFill>
              <a:effectLst>
                <a:glow rad="228600">
                  <a:schemeClr val="accent4">
                    <a:lumMod val="20000"/>
                    <a:lumOff val="80000"/>
                    <a:alpha val="40000"/>
                  </a:schemeClr>
                </a:glow>
              </a:effectLst>
              <a:latin typeface="Comic Sans MS" pitchFamily="66" charset="0"/>
            </a:endParaRPr>
          </a:p>
        </p:txBody>
      </p:sp>
      <p:pic>
        <p:nvPicPr>
          <p:cNvPr id="7" name="Picture 4" descr="F:\Art on Desktop - 1\All white man clip art\3d white people\ques mark tight.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0" y="3945726"/>
            <a:ext cx="1989865" cy="29122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 y="6477000"/>
            <a:ext cx="6858000" cy="307777"/>
          </a:xfrm>
          <a:prstGeom prst="rect">
            <a:avLst/>
          </a:prstGeom>
          <a:noFill/>
        </p:spPr>
        <p:txBody>
          <a:bodyPr wrap="square" rtlCol="0">
            <a:spAutoFit/>
          </a:bodyPr>
          <a:lstStyle/>
          <a:p>
            <a:pPr algn="ctr"/>
            <a:r>
              <a:rPr lang="en-US" sz="1400" dirty="0" smtClean="0"/>
              <a:t>This completes the introduction for bread as used in Hebrew and Greek passages.</a:t>
            </a:r>
            <a:endParaRPr lang="en-US" sz="1400" dirty="0"/>
          </a:p>
        </p:txBody>
      </p:sp>
      <p:pic>
        <p:nvPicPr>
          <p:cNvPr id="10" name="Picture 3" descr="C:\Users\Rae\Desktop\leavened bread clea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3332" y="2456167"/>
            <a:ext cx="910068" cy="827498"/>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1" name="Picture 4" descr="C:\Users\Rae\Desktop\UL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687101" y="1790775"/>
            <a:ext cx="780197" cy="666186"/>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39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2" descr="C:\Users\Rae\Desktop\spring leaves bkgd 5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936" y="4800599"/>
            <a:ext cx="8582506" cy="1905001"/>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8E6382-2566-492A-A2A1-417678E32A52}" type="slidenum">
              <a:rPr lang="en-US" smtClean="0"/>
              <a:t>4</a:t>
            </a:fld>
            <a:endParaRPr lang="en-US"/>
          </a:p>
        </p:txBody>
      </p:sp>
      <p:pic>
        <p:nvPicPr>
          <p:cNvPr id="8" name="Picture 2" descr="C:\Users\Rae\Desktop\Decisions gold arrows p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086" y="1142999"/>
            <a:ext cx="3657600" cy="365760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81200" y="76200"/>
            <a:ext cx="5257800"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smtClean="0">
                <a:solidFill>
                  <a:schemeClr val="accent4">
                    <a:lumMod val="50000"/>
                  </a:schemeClr>
                </a:solidFill>
                <a:effectLst>
                  <a:glow rad="127000">
                    <a:schemeClr val="bg2">
                      <a:alpha val="72000"/>
                    </a:schemeClr>
                  </a:glow>
                </a:effectLst>
                <a:latin typeface="Arial Rounded MT Bold" pitchFamily="34" charset="0"/>
              </a:rPr>
              <a:t>Was the bread at</a:t>
            </a:r>
            <a:br>
              <a:rPr lang="en-US" sz="4000" b="1" dirty="0" smtClean="0">
                <a:solidFill>
                  <a:schemeClr val="accent4">
                    <a:lumMod val="50000"/>
                  </a:schemeClr>
                </a:solidFill>
                <a:effectLst>
                  <a:glow rad="127000">
                    <a:schemeClr val="bg2">
                      <a:alpha val="72000"/>
                    </a:schemeClr>
                  </a:glow>
                </a:effectLst>
                <a:latin typeface="Arial Rounded MT Bold" pitchFamily="34" charset="0"/>
              </a:rPr>
            </a:br>
            <a:r>
              <a:rPr lang="en-US" sz="4000" b="1" dirty="0" smtClean="0">
                <a:solidFill>
                  <a:schemeClr val="accent4">
                    <a:lumMod val="50000"/>
                  </a:schemeClr>
                </a:solidFill>
                <a:effectLst>
                  <a:glow rad="127000">
                    <a:schemeClr val="bg2">
                      <a:alpha val="72000"/>
                    </a:schemeClr>
                  </a:glow>
                </a:effectLst>
                <a:latin typeface="Arial Rounded MT Bold" pitchFamily="34" charset="0"/>
              </a:rPr>
              <a:t>The Last Supper … </a:t>
            </a:r>
          </a:p>
        </p:txBody>
      </p:sp>
      <p:sp>
        <p:nvSpPr>
          <p:cNvPr id="11" name="Rectangle 10"/>
          <p:cNvSpPr/>
          <p:nvPr/>
        </p:nvSpPr>
        <p:spPr>
          <a:xfrm>
            <a:off x="228600" y="4572000"/>
            <a:ext cx="33528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984204"/>
                </a:solidFill>
                <a:effectLst>
                  <a:outerShdw blurRad="50800" dist="39000" dir="5460000" algn="tl">
                    <a:srgbClr val="000000">
                      <a:alpha val="38000"/>
                    </a:srgbClr>
                  </a:outerShdw>
                </a:effectLst>
              </a:rPr>
              <a:t>1. Leavened?</a:t>
            </a:r>
            <a:endParaRPr lang="en-US" sz="4000" b="1" dirty="0">
              <a:ln w="11430"/>
              <a:solidFill>
                <a:srgbClr val="984204"/>
              </a:solidFill>
              <a:effectLst>
                <a:outerShdw blurRad="50800" dist="39000" dir="5460000" algn="tl">
                  <a:srgbClr val="000000">
                    <a:alpha val="38000"/>
                  </a:srgbClr>
                </a:outerShdw>
              </a:effectLst>
            </a:endParaRPr>
          </a:p>
        </p:txBody>
      </p:sp>
      <p:sp>
        <p:nvSpPr>
          <p:cNvPr id="12" name="Rectangle 11"/>
          <p:cNvSpPr/>
          <p:nvPr/>
        </p:nvSpPr>
        <p:spPr>
          <a:xfrm>
            <a:off x="5105400" y="4572000"/>
            <a:ext cx="3978801"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noFill/>
                </a:ln>
                <a:solidFill>
                  <a:srgbClr val="00B0F0"/>
                </a:solidFill>
                <a:effectLst>
                  <a:outerShdw blurRad="50800" dist="39000" dir="5460000" algn="tl">
                    <a:srgbClr val="000000">
                      <a:alpha val="38000"/>
                    </a:srgbClr>
                  </a:outerShdw>
                </a:effectLst>
              </a:rPr>
              <a:t>2. Unleavened?</a:t>
            </a:r>
            <a:endParaRPr lang="en-US" sz="4000" b="1" dirty="0">
              <a:ln w="11430">
                <a:noFill/>
              </a:ln>
              <a:solidFill>
                <a:srgbClr val="00B0F0"/>
              </a:solidFill>
              <a:effectLst>
                <a:outerShdw blurRad="50800" dist="39000" dir="5460000" algn="tl">
                  <a:srgbClr val="000000">
                    <a:alpha val="38000"/>
                  </a:srgbClr>
                </a:outerShdw>
              </a:effectLst>
            </a:endParaRPr>
          </a:p>
        </p:txBody>
      </p:sp>
      <p:sp>
        <p:nvSpPr>
          <p:cNvPr id="14" name="Rectangle 13"/>
          <p:cNvSpPr/>
          <p:nvPr/>
        </p:nvSpPr>
        <p:spPr>
          <a:xfrm>
            <a:off x="2286000" y="5997714"/>
            <a:ext cx="425079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chemeClr val="bg2">
                    <a:lumMod val="25000"/>
                  </a:schemeClr>
                </a:solidFill>
                <a:effectLst>
                  <a:outerShdw blurRad="50800" dist="39000" dir="5460000" algn="tl">
                    <a:srgbClr val="000000">
                      <a:alpha val="38000"/>
                    </a:srgbClr>
                  </a:outerShdw>
                </a:effectLst>
              </a:rPr>
              <a:t>3</a:t>
            </a:r>
            <a:r>
              <a:rPr lang="en-US" sz="4000" b="1" dirty="0" smtClean="0">
                <a:ln w="11430"/>
                <a:solidFill>
                  <a:schemeClr val="bg2">
                    <a:lumMod val="25000"/>
                  </a:schemeClr>
                </a:solidFill>
                <a:effectLst>
                  <a:outerShdw blurRad="50800" dist="39000" dir="5460000" algn="tl">
                    <a:srgbClr val="000000">
                      <a:alpha val="38000"/>
                    </a:srgbClr>
                  </a:outerShdw>
                </a:effectLst>
              </a:rPr>
              <a:t>. Or … Both?</a:t>
            </a:r>
            <a:endParaRPr lang="en-US" sz="4000" b="1" dirty="0">
              <a:ln w="11430"/>
              <a:solidFill>
                <a:schemeClr val="bg2">
                  <a:lumMod val="25000"/>
                </a:schemeClr>
              </a:solidFill>
              <a:effectLst>
                <a:outerShdw blurRad="50800" dist="39000" dir="5460000" algn="tl">
                  <a:srgbClr val="000000">
                    <a:alpha val="38000"/>
                  </a:srgbClr>
                </a:outerShdw>
              </a:effectLst>
            </a:endParaRPr>
          </a:p>
        </p:txBody>
      </p:sp>
      <p:pic>
        <p:nvPicPr>
          <p:cNvPr id="16387" name="Picture 3" descr="C:\Users\Rae\Desktop\doe boy yes &amp; no.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89" b="100000" l="4727" r="93205"/>
                    </a14:imgEffect>
                  </a14:imgLayer>
                </a14:imgProps>
              </a:ext>
              <a:ext uri="{28A0092B-C50C-407E-A947-70E740481C1C}">
                <a14:useLocalDpi xmlns:a14="http://schemas.microsoft.com/office/drawing/2010/main" val="0"/>
              </a:ext>
            </a:extLst>
          </a:blip>
          <a:srcRect/>
          <a:stretch>
            <a:fillRect/>
          </a:stretch>
        </p:blipFill>
        <p:spPr bwMode="auto">
          <a:xfrm>
            <a:off x="3352800" y="4734306"/>
            <a:ext cx="1981200" cy="148590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1" name="Picture 3" descr="C:\Users\Rae\Desktop\leavened bread clea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195264"/>
            <a:ext cx="1609725" cy="14636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2" name="Picture 4" descr="C:\Users\Rae\Desktop\UL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885447"/>
            <a:ext cx="1905000" cy="18188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1958788" y="1524000"/>
            <a:ext cx="144539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chemeClr val="accent3">
                      <a:lumMod val="50000"/>
                    </a:schemeClr>
                  </a:solidFill>
                </a:ln>
                <a:solidFill>
                  <a:schemeClr val="accent4">
                    <a:lumMod val="75000"/>
                  </a:schemeClr>
                </a:solidFill>
                <a:effectLst>
                  <a:outerShdw blurRad="50800" dist="39000" dir="5460000" algn="tl">
                    <a:srgbClr val="000000">
                      <a:alpha val="38000"/>
                    </a:srgbClr>
                  </a:outerShdw>
                </a:effectLst>
              </a:rPr>
              <a:t>(Part 1)</a:t>
            </a:r>
            <a:endParaRPr lang="en-US" sz="2800" b="1" cap="none" spc="0" dirty="0">
              <a:ln w="11430">
                <a:solidFill>
                  <a:schemeClr val="accent3">
                    <a:lumMod val="50000"/>
                  </a:schemeClr>
                </a:solidFill>
              </a:ln>
              <a:solidFill>
                <a:schemeClr val="accent4">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82304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40</a:t>
            </a:fld>
            <a:endParaRPr lang="en-US" dirty="0">
              <a:solidFill>
                <a:schemeClr val="bg1">
                  <a:lumMod val="85000"/>
                </a:schemeClr>
              </a:solidFill>
            </a:endParaRPr>
          </a:p>
        </p:txBody>
      </p:sp>
      <p:sp>
        <p:nvSpPr>
          <p:cNvPr id="3" name="Rectangle 2"/>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1</a:t>
            </a:r>
            <a:r>
              <a:rPr lang="en-US" sz="4800" b="1" baseline="30000" dirty="0" smtClean="0">
                <a:ln/>
                <a:solidFill>
                  <a:schemeClr val="accent3"/>
                </a:solidFill>
              </a:rPr>
              <a:t>st</a:t>
            </a:r>
            <a:r>
              <a:rPr lang="en-US" sz="4800" b="1" dirty="0" smtClean="0">
                <a:ln/>
                <a:solidFill>
                  <a:schemeClr val="accent3"/>
                </a:solidFill>
              </a:rPr>
              <a:t> </a:t>
            </a:r>
            <a:r>
              <a:rPr lang="en-US" sz="4800" b="1" cap="none" spc="0" dirty="0" smtClean="0">
                <a:ln/>
                <a:solidFill>
                  <a:schemeClr val="accent3"/>
                </a:solidFill>
                <a:effectLst/>
              </a:rPr>
              <a:t>Witness for </a:t>
            </a:r>
            <a:br>
              <a:rPr lang="en-US" sz="4800" b="1" cap="none" spc="0" dirty="0" smtClean="0">
                <a:ln/>
                <a:solidFill>
                  <a:schemeClr val="accent3"/>
                </a:solidFill>
                <a:effectLst/>
              </a:rPr>
            </a:br>
            <a:r>
              <a:rPr lang="en-US" sz="4800" b="1" cap="none" spc="0" dirty="0" smtClean="0">
                <a:ln/>
                <a:solidFill>
                  <a:schemeClr val="accent3"/>
                </a:solidFill>
                <a:effectLst/>
              </a:rPr>
              <a:t>&lt;</a:t>
            </a:r>
            <a:r>
              <a:rPr lang="en-US" sz="4800" b="1" cap="none" spc="0" dirty="0" err="1" smtClean="0">
                <a:ln/>
                <a:solidFill>
                  <a:schemeClr val="accent3"/>
                </a:solidFill>
                <a:effectLst/>
              </a:rPr>
              <a:t>artos</a:t>
            </a:r>
            <a:r>
              <a:rPr lang="en-US" sz="4800" b="1" cap="none" spc="0" dirty="0" smtClean="0">
                <a:ln/>
                <a:solidFill>
                  <a:schemeClr val="accent3"/>
                </a:solidFill>
                <a:effectLst/>
              </a:rPr>
              <a:t>&gt; Bread Study</a:t>
            </a:r>
            <a:endParaRPr lang="en-US" sz="4800" b="1" cap="none" spc="0" dirty="0">
              <a:ln/>
              <a:solidFill>
                <a:schemeClr val="accent3"/>
              </a:solidFill>
              <a:effectLst/>
            </a:endParaRPr>
          </a:p>
        </p:txBody>
      </p:sp>
      <p:sp>
        <p:nvSpPr>
          <p:cNvPr id="4" name="Rectangle 3"/>
          <p:cNvSpPr/>
          <p:nvPr/>
        </p:nvSpPr>
        <p:spPr>
          <a:xfrm>
            <a:off x="2667000" y="2590800"/>
            <a:ext cx="5410200" cy="14773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50"/>
                </a:solidFill>
                <a:effectLst>
                  <a:outerShdw blurRad="50800" dist="39000" dir="5460000" algn="tl">
                    <a:srgbClr val="000000">
                      <a:alpha val="38000"/>
                    </a:srgbClr>
                  </a:outerShdw>
                </a:effectLst>
              </a:rPr>
              <a:t>Luke’s Gospel</a:t>
            </a:r>
            <a:r>
              <a:rPr lang="en-US" sz="3600" b="1" dirty="0">
                <a:ln w="11430"/>
                <a:solidFill>
                  <a:srgbClr val="00B050"/>
                </a:solidFill>
                <a:effectLst>
                  <a:outerShdw blurRad="50800" dist="39000" dir="5460000" algn="tl">
                    <a:srgbClr val="000000">
                      <a:alpha val="38000"/>
                    </a:srgbClr>
                  </a:outerShdw>
                </a:effectLst>
              </a:rPr>
              <a:t/>
            </a:r>
            <a:br>
              <a:rPr lang="en-US" sz="3600" b="1" dirty="0">
                <a:ln w="11430"/>
                <a:solidFill>
                  <a:srgbClr val="00B050"/>
                </a:solidFill>
                <a:effectLst>
                  <a:outerShdw blurRad="50800" dist="39000" dir="5460000" algn="tl">
                    <a:srgbClr val="000000">
                      <a:alpha val="38000"/>
                    </a:srgbClr>
                  </a:outerShdw>
                </a:effectLst>
              </a:rPr>
            </a:br>
            <a:r>
              <a:rPr lang="en-US" sz="3600" b="1" dirty="0" smtClean="0">
                <a:ln w="11430"/>
                <a:solidFill>
                  <a:srgbClr val="00B050"/>
                </a:solidFill>
                <a:effectLst>
                  <a:outerShdw blurRad="50800" dist="39000" dir="5460000" algn="tl">
                    <a:srgbClr val="000000">
                      <a:alpha val="38000"/>
                    </a:srgbClr>
                  </a:outerShdw>
                </a:effectLst>
              </a:rPr>
              <a:t>Emmaus Account</a:t>
            </a:r>
            <a:endParaRPr lang="en-US" sz="2400" b="1" dirty="0">
              <a:ln w="11430"/>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60572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915400" cy="914401"/>
          </a:xfrm>
        </p:spPr>
        <p:txBody>
          <a:bodyPr/>
          <a:lstStyle/>
          <a:p>
            <a:r>
              <a:rPr lang="en-US" sz="4000" dirty="0" smtClean="0">
                <a:ln w="11430">
                  <a:solidFill>
                    <a:srgbClr val="002060"/>
                  </a:solidFill>
                </a:ln>
              </a:rPr>
              <a:t>5.  Bread in the Emmaus Account</a:t>
            </a:r>
            <a:endParaRPr lang="en-US" sz="4000" dirty="0">
              <a:ln w="11430">
                <a:solidFill>
                  <a:srgbClr val="002060"/>
                </a:solidFill>
              </a:ln>
            </a:endParaRPr>
          </a:p>
        </p:txBody>
      </p:sp>
      <p:sp>
        <p:nvSpPr>
          <p:cNvPr id="3" name="Content Placeholder 2"/>
          <p:cNvSpPr>
            <a:spLocks noGrp="1"/>
          </p:cNvSpPr>
          <p:nvPr>
            <p:ph sz="quarter" idx="13"/>
          </p:nvPr>
        </p:nvSpPr>
        <p:spPr>
          <a:xfrm>
            <a:off x="228600" y="1313765"/>
            <a:ext cx="8458200" cy="5391835"/>
          </a:xfrm>
        </p:spPr>
        <p:txBody>
          <a:bodyPr>
            <a:normAutofit fontScale="92500" lnSpcReduction="10000"/>
            <a:scene3d>
              <a:camera prst="orthographicFront"/>
              <a:lightRig rig="threePt" dir="t"/>
            </a:scene3d>
            <a:sp3d extrusionH="57150">
              <a:bevelT w="38100" h="38100" prst="angle"/>
            </a:sp3d>
          </a:bodyPr>
          <a:lstStyle/>
          <a:p>
            <a:pPr marL="45720" indent="0">
              <a:buNone/>
            </a:pPr>
            <a:r>
              <a:rPr lang="en-US" dirty="0">
                <a:solidFill>
                  <a:srgbClr val="C00000"/>
                </a:solidFill>
              </a:rPr>
              <a:t>Up to this point, there is no doubt that </a:t>
            </a:r>
            <a:r>
              <a:rPr lang="en-US" b="1" dirty="0">
                <a:solidFill>
                  <a:srgbClr val="C00000"/>
                </a:solidFill>
              </a:rPr>
              <a:t>the </a:t>
            </a:r>
            <a:r>
              <a:rPr lang="en-US" b="1" dirty="0" smtClean="0">
                <a:solidFill>
                  <a:srgbClr val="C00000"/>
                </a:solidFill>
              </a:rPr>
              <a:t/>
            </a:r>
            <a:br>
              <a:rPr lang="en-US" b="1" dirty="0" smtClean="0">
                <a:solidFill>
                  <a:srgbClr val="C00000"/>
                </a:solidFill>
              </a:rPr>
            </a:br>
            <a:r>
              <a:rPr lang="en-US" b="1" dirty="0" smtClean="0">
                <a:solidFill>
                  <a:srgbClr val="C00000"/>
                </a:solidFill>
              </a:rPr>
              <a:t>Greek word </a:t>
            </a:r>
            <a:r>
              <a:rPr lang="en-US" b="1" dirty="0">
                <a:solidFill>
                  <a:srgbClr val="C00000"/>
                </a:solidFill>
              </a:rPr>
              <a:t>for “bread” </a:t>
            </a:r>
            <a:r>
              <a:rPr lang="en-US" sz="1800" dirty="0" smtClean="0"/>
              <a:t>[G740 </a:t>
            </a:r>
            <a:r>
              <a:rPr lang="en-US" sz="1800" dirty="0" err="1" smtClean="0"/>
              <a:t>artos</a:t>
            </a:r>
            <a:r>
              <a:rPr lang="en-US" sz="1800" dirty="0" smtClean="0"/>
              <a:t>] </a:t>
            </a:r>
            <a:r>
              <a:rPr lang="en-US" b="1" u="sng" dirty="0" smtClean="0">
                <a:solidFill>
                  <a:srgbClr val="C00000"/>
                </a:solidFill>
              </a:rPr>
              <a:t>can </a:t>
            </a:r>
            <a:r>
              <a:rPr lang="en-US" b="1" u="sng" dirty="0">
                <a:solidFill>
                  <a:srgbClr val="C00000"/>
                </a:solidFill>
              </a:rPr>
              <a:t>be </a:t>
            </a:r>
            <a:r>
              <a:rPr lang="en-US" b="1" u="sng" dirty="0" smtClean="0">
                <a:solidFill>
                  <a:srgbClr val="C00000"/>
                </a:solidFill>
              </a:rPr>
              <a:t/>
            </a:r>
            <a:br>
              <a:rPr lang="en-US" b="1" u="sng" dirty="0" smtClean="0">
                <a:solidFill>
                  <a:srgbClr val="C00000"/>
                </a:solidFill>
              </a:rPr>
            </a:br>
            <a:r>
              <a:rPr lang="en-US" b="1" u="sng" dirty="0" smtClean="0">
                <a:solidFill>
                  <a:srgbClr val="C00000"/>
                </a:solidFill>
              </a:rPr>
              <a:t>used to </a:t>
            </a:r>
            <a:r>
              <a:rPr lang="en-US" b="1" u="sng" dirty="0">
                <a:solidFill>
                  <a:srgbClr val="C00000"/>
                </a:solidFill>
              </a:rPr>
              <a:t>describe either </a:t>
            </a:r>
            <a:r>
              <a:rPr lang="en-US" b="1" u="sng" dirty="0">
                <a:solidFill>
                  <a:schemeClr val="accent3">
                    <a:lumMod val="50000"/>
                  </a:schemeClr>
                </a:solidFill>
              </a:rPr>
              <a:t>leavened</a:t>
            </a:r>
            <a:r>
              <a:rPr lang="en-US" b="1" dirty="0">
                <a:solidFill>
                  <a:schemeClr val="accent3">
                    <a:lumMod val="50000"/>
                  </a:schemeClr>
                </a:solidFill>
              </a:rPr>
              <a:t>,</a:t>
            </a:r>
            <a:r>
              <a:rPr lang="en-US" b="1" u="sng" dirty="0">
                <a:solidFill>
                  <a:schemeClr val="accent3">
                    <a:lumMod val="50000"/>
                  </a:schemeClr>
                </a:solidFill>
              </a:rPr>
              <a:t> </a:t>
            </a:r>
            <a:r>
              <a:rPr lang="en-US" b="1" u="sng" dirty="0" smtClean="0">
                <a:solidFill>
                  <a:srgbClr val="C00000"/>
                </a:solidFill>
              </a:rPr>
              <a:t/>
            </a:r>
            <a:br>
              <a:rPr lang="en-US" b="1" u="sng" dirty="0" smtClean="0">
                <a:solidFill>
                  <a:srgbClr val="C00000"/>
                </a:solidFill>
              </a:rPr>
            </a:br>
            <a:r>
              <a:rPr lang="en-US" b="1" u="sng" dirty="0" smtClean="0">
                <a:solidFill>
                  <a:srgbClr val="C00000"/>
                </a:solidFill>
              </a:rPr>
              <a:t>or </a:t>
            </a:r>
            <a:r>
              <a:rPr lang="en-US" b="1" u="sng" dirty="0">
                <a:solidFill>
                  <a:srgbClr val="0070C0"/>
                </a:solidFill>
              </a:rPr>
              <a:t>unleavened</a:t>
            </a:r>
            <a:r>
              <a:rPr lang="en-US" b="1" u="sng" dirty="0">
                <a:solidFill>
                  <a:srgbClr val="C00000"/>
                </a:solidFill>
              </a:rPr>
              <a:t> </a:t>
            </a:r>
            <a:r>
              <a:rPr lang="en-US" b="1" u="sng" dirty="0" smtClean="0">
                <a:solidFill>
                  <a:srgbClr val="C00000"/>
                </a:solidFill>
              </a:rPr>
              <a:t>bread</a:t>
            </a:r>
            <a:r>
              <a:rPr lang="en-US" dirty="0">
                <a:solidFill>
                  <a:srgbClr val="C00000"/>
                </a:solidFill>
              </a:rPr>
              <a:t>.  </a:t>
            </a: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chemeClr val="tx1"/>
                </a:solidFill>
              </a:rPr>
              <a:t>In the </a:t>
            </a:r>
            <a:r>
              <a:rPr lang="en-US" dirty="0">
                <a:solidFill>
                  <a:schemeClr val="tx1"/>
                </a:solidFill>
              </a:rPr>
              <a:t>account from Luke, </a:t>
            </a:r>
            <a:r>
              <a:rPr lang="en-US" sz="1700" b="1" u="sng" dirty="0" smtClean="0">
                <a:solidFill>
                  <a:srgbClr val="0070C0"/>
                </a:solidFill>
              </a:rPr>
              <a:t>CONTEXT</a:t>
            </a:r>
            <a:r>
              <a:rPr lang="en-US" b="1" u="sng" dirty="0" smtClean="0"/>
              <a:t> </a:t>
            </a:r>
            <a:r>
              <a:rPr lang="en-US" b="1" u="sng" dirty="0" smtClean="0">
                <a:solidFill>
                  <a:srgbClr val="0070C0"/>
                </a:solidFill>
              </a:rPr>
              <a:t>will </a:t>
            </a:r>
            <a:r>
              <a:rPr lang="en-US" b="1" u="sng" dirty="0">
                <a:solidFill>
                  <a:srgbClr val="0070C0"/>
                </a:solidFill>
              </a:rPr>
              <a:t>be </a:t>
            </a:r>
            <a:r>
              <a:rPr lang="en-US" b="1" u="sng" dirty="0" smtClean="0">
                <a:solidFill>
                  <a:srgbClr val="0070C0"/>
                </a:solidFill>
              </a:rPr>
              <a:t/>
            </a:r>
            <a:br>
              <a:rPr lang="en-US" b="1" u="sng" dirty="0" smtClean="0">
                <a:solidFill>
                  <a:srgbClr val="0070C0"/>
                </a:solidFill>
              </a:rPr>
            </a:br>
            <a:r>
              <a:rPr lang="en-US" b="1" u="sng" dirty="0" smtClean="0">
                <a:solidFill>
                  <a:srgbClr val="0070C0"/>
                </a:solidFill>
              </a:rPr>
              <a:t>the determinin</a:t>
            </a:r>
            <a:r>
              <a:rPr lang="en-US" b="1" dirty="0" smtClean="0">
                <a:solidFill>
                  <a:srgbClr val="0070C0"/>
                </a:solidFill>
              </a:rPr>
              <a:t>g</a:t>
            </a:r>
            <a:r>
              <a:rPr lang="en-US" b="1" u="sng" dirty="0" smtClean="0">
                <a:solidFill>
                  <a:srgbClr val="0070C0"/>
                </a:solidFill>
              </a:rPr>
              <a:t> </a:t>
            </a:r>
            <a:r>
              <a:rPr lang="en-US" b="1" u="sng" dirty="0">
                <a:solidFill>
                  <a:srgbClr val="0070C0"/>
                </a:solidFill>
              </a:rPr>
              <a:t>factor</a:t>
            </a:r>
            <a:r>
              <a:rPr lang="en-US" dirty="0">
                <a:solidFill>
                  <a:srgbClr val="0070C0"/>
                </a:solidFill>
              </a:rPr>
              <a:t> </a:t>
            </a:r>
            <a:r>
              <a:rPr lang="en-US" dirty="0">
                <a:solidFill>
                  <a:schemeClr val="tx1"/>
                </a:solidFill>
              </a:rPr>
              <a:t>for either leavened, </a:t>
            </a:r>
            <a:r>
              <a:rPr lang="en-US" dirty="0" smtClean="0">
                <a:solidFill>
                  <a:schemeClr val="tx1"/>
                </a:solidFill>
              </a:rPr>
              <a:t/>
            </a:r>
            <a:br>
              <a:rPr lang="en-US" dirty="0" smtClean="0">
                <a:solidFill>
                  <a:schemeClr val="tx1"/>
                </a:solidFill>
              </a:rPr>
            </a:br>
            <a:r>
              <a:rPr lang="en-US" dirty="0" smtClean="0">
                <a:solidFill>
                  <a:schemeClr val="tx1"/>
                </a:solidFill>
              </a:rPr>
              <a:t>or </a:t>
            </a:r>
            <a:r>
              <a:rPr lang="en-US" dirty="0">
                <a:solidFill>
                  <a:schemeClr val="tx1"/>
                </a:solidFill>
              </a:rPr>
              <a:t>unleavened bread.  </a:t>
            </a:r>
          </a:p>
          <a:p>
            <a:pPr marL="45720" indent="0">
              <a:buNone/>
            </a:pPr>
            <a:endParaRPr lang="en-US" sz="1100" dirty="0"/>
          </a:p>
          <a:p>
            <a:r>
              <a:rPr lang="en-US" sz="2800" b="1" dirty="0">
                <a:ln w="1905"/>
                <a:solidFill>
                  <a:srgbClr val="00B050"/>
                </a:solidFill>
                <a:effectLst>
                  <a:innerShdw blurRad="69850" dist="43180" dir="5400000">
                    <a:srgbClr val="000000">
                      <a:alpha val="65000"/>
                    </a:srgbClr>
                  </a:innerShdw>
                </a:effectLst>
              </a:rPr>
              <a:t>Two followers of </a:t>
            </a:r>
            <a:r>
              <a:rPr lang="en-US" sz="2800" b="1" dirty="0">
                <a:ln w="1905"/>
                <a:solidFill>
                  <a:srgbClr val="0070C0"/>
                </a:solidFill>
                <a:effectLst>
                  <a:innerShdw blurRad="69850" dist="43180" dir="5400000">
                    <a:srgbClr val="000000">
                      <a:alpha val="65000"/>
                    </a:srgbClr>
                  </a:innerShdw>
                </a:effectLst>
              </a:rPr>
              <a:t>Yahusha</a:t>
            </a:r>
            <a:r>
              <a:rPr lang="en-US" sz="2800" b="1" dirty="0">
                <a:ln w="1905"/>
                <a:solidFill>
                  <a:srgbClr val="00B050"/>
                </a:solidFill>
                <a:effectLst>
                  <a:innerShdw blurRad="69850" dist="43180" dir="5400000">
                    <a:srgbClr val="000000">
                      <a:alpha val="65000"/>
                    </a:srgbClr>
                  </a:innerShdw>
                </a:effectLst>
              </a:rPr>
              <a:t> decided </a:t>
            </a:r>
            <a:r>
              <a:rPr lang="en-US" sz="2800" b="1" dirty="0" smtClean="0">
                <a:ln w="1905"/>
                <a:solidFill>
                  <a:srgbClr val="00B050"/>
                </a:solidFill>
                <a:effectLst>
                  <a:innerShdw blurRad="69850" dist="43180" dir="5400000">
                    <a:srgbClr val="000000">
                      <a:alpha val="65000"/>
                    </a:srgbClr>
                  </a:innerShdw>
                </a:effectLst>
              </a:rPr>
              <a:t/>
            </a:r>
            <a:br>
              <a:rPr lang="en-US" sz="2800" b="1" dirty="0" smtClean="0">
                <a:ln w="1905"/>
                <a:solidFill>
                  <a:srgbClr val="00B050"/>
                </a:solidFill>
                <a:effectLst>
                  <a:innerShdw blurRad="69850" dist="43180" dir="5400000">
                    <a:srgbClr val="000000">
                      <a:alpha val="65000"/>
                    </a:srgbClr>
                  </a:innerShdw>
                </a:effectLst>
              </a:rPr>
            </a:br>
            <a:r>
              <a:rPr lang="en-US" sz="2800" b="1" dirty="0" smtClean="0">
                <a:ln w="1905"/>
                <a:solidFill>
                  <a:srgbClr val="00B050"/>
                </a:solidFill>
                <a:effectLst>
                  <a:innerShdw blurRad="69850" dist="43180" dir="5400000">
                    <a:srgbClr val="000000">
                      <a:alpha val="65000"/>
                    </a:srgbClr>
                  </a:innerShdw>
                </a:effectLst>
              </a:rPr>
              <a:t>to </a:t>
            </a:r>
            <a:r>
              <a:rPr lang="en-US" sz="2800" b="1" dirty="0">
                <a:ln w="1905"/>
                <a:solidFill>
                  <a:srgbClr val="00B050"/>
                </a:solidFill>
                <a:effectLst>
                  <a:innerShdw blurRad="69850" dist="43180" dir="5400000">
                    <a:srgbClr val="000000">
                      <a:alpha val="65000"/>
                    </a:srgbClr>
                  </a:innerShdw>
                </a:effectLst>
              </a:rPr>
              <a:t>return </a:t>
            </a:r>
            <a:r>
              <a:rPr lang="en-US" sz="2800" b="1" dirty="0" smtClean="0">
                <a:ln w="1905"/>
                <a:solidFill>
                  <a:srgbClr val="00B050"/>
                </a:solidFill>
                <a:effectLst>
                  <a:innerShdw blurRad="69850" dist="43180" dir="5400000">
                    <a:srgbClr val="000000">
                      <a:alpha val="65000"/>
                    </a:srgbClr>
                  </a:innerShdw>
                </a:effectLst>
              </a:rPr>
              <a:t>to </a:t>
            </a:r>
            <a:r>
              <a:rPr lang="en-US" sz="2800" b="1" dirty="0">
                <a:ln w="1905"/>
                <a:solidFill>
                  <a:srgbClr val="00B050"/>
                </a:solidFill>
                <a:effectLst>
                  <a:innerShdw blurRad="69850" dist="43180" dir="5400000">
                    <a:srgbClr val="000000">
                      <a:alpha val="65000"/>
                    </a:srgbClr>
                  </a:innerShdw>
                </a:effectLst>
              </a:rPr>
              <a:t>Emmaus the same day </a:t>
            </a:r>
            <a:r>
              <a:rPr lang="en-US" sz="2800" b="1" dirty="0" smtClean="0">
                <a:ln w="1905"/>
                <a:solidFill>
                  <a:srgbClr val="00B050"/>
                </a:solidFill>
                <a:effectLst>
                  <a:innerShdw blurRad="69850" dist="43180" dir="5400000">
                    <a:srgbClr val="000000">
                      <a:alpha val="65000"/>
                    </a:srgbClr>
                  </a:innerShdw>
                </a:effectLst>
              </a:rPr>
              <a:t/>
            </a:r>
            <a:br>
              <a:rPr lang="en-US" sz="2800" b="1" dirty="0" smtClean="0">
                <a:ln w="1905"/>
                <a:solidFill>
                  <a:srgbClr val="00B050"/>
                </a:solidFill>
                <a:effectLst>
                  <a:innerShdw blurRad="69850" dist="43180" dir="5400000">
                    <a:srgbClr val="000000">
                      <a:alpha val="65000"/>
                    </a:srgbClr>
                  </a:innerShdw>
                </a:effectLst>
              </a:rPr>
            </a:br>
            <a:r>
              <a:rPr lang="en-US" sz="2800" b="1" dirty="0" smtClean="0">
                <a:ln w="1905"/>
                <a:solidFill>
                  <a:srgbClr val="00B050"/>
                </a:solidFill>
                <a:effectLst>
                  <a:innerShdw blurRad="69850" dist="43180" dir="5400000">
                    <a:srgbClr val="000000">
                      <a:alpha val="65000"/>
                    </a:srgbClr>
                  </a:innerShdw>
                </a:effectLst>
              </a:rPr>
              <a:t>they </a:t>
            </a:r>
            <a:r>
              <a:rPr lang="en-US" sz="2800" b="1" dirty="0">
                <a:ln w="1905"/>
                <a:solidFill>
                  <a:srgbClr val="00B050"/>
                </a:solidFill>
                <a:effectLst>
                  <a:innerShdw blurRad="69850" dist="43180" dir="5400000">
                    <a:srgbClr val="000000">
                      <a:alpha val="65000"/>
                    </a:srgbClr>
                  </a:innerShdw>
                </a:effectLst>
              </a:rPr>
              <a:t>heard their </a:t>
            </a:r>
            <a:r>
              <a:rPr lang="en-US" sz="2800" b="1" dirty="0" smtClean="0">
                <a:ln w="1905"/>
                <a:solidFill>
                  <a:srgbClr val="00B050"/>
                </a:solidFill>
                <a:effectLst>
                  <a:innerShdw blurRad="69850" dist="43180" dir="5400000">
                    <a:srgbClr val="000000">
                      <a:alpha val="65000"/>
                    </a:srgbClr>
                  </a:innerShdw>
                </a:effectLst>
              </a:rPr>
              <a:t>Master </a:t>
            </a:r>
            <a:r>
              <a:rPr lang="en-US" sz="2800" b="1" dirty="0">
                <a:ln w="1905"/>
                <a:solidFill>
                  <a:srgbClr val="00B050"/>
                </a:solidFill>
                <a:effectLst>
                  <a:innerShdw blurRad="69850" dist="43180" dir="5400000">
                    <a:srgbClr val="000000">
                      <a:alpha val="65000"/>
                    </a:srgbClr>
                  </a:innerShdw>
                </a:effectLst>
              </a:rPr>
              <a:t>had risen.  </a:t>
            </a:r>
            <a:endParaRPr lang="en-US" sz="2800" b="1" dirty="0" smtClean="0">
              <a:ln w="1905"/>
              <a:solidFill>
                <a:srgbClr val="00B050"/>
              </a:solidFill>
              <a:effectLst>
                <a:innerShdw blurRad="69850" dist="43180" dir="5400000">
                  <a:srgbClr val="000000">
                    <a:alpha val="65000"/>
                  </a:srgbClr>
                </a:innerShdw>
              </a:effectLst>
            </a:endParaRPr>
          </a:p>
          <a:p>
            <a:r>
              <a:rPr lang="en-US" b="1" dirty="0" smtClean="0">
                <a:ln w="1905"/>
                <a:solidFill>
                  <a:schemeClr val="accent6">
                    <a:lumMod val="50000"/>
                  </a:schemeClr>
                </a:solidFill>
                <a:effectLst>
                  <a:innerShdw blurRad="69850" dist="43180" dir="5400000">
                    <a:srgbClr val="000000">
                      <a:alpha val="65000"/>
                    </a:srgbClr>
                  </a:innerShdw>
                </a:effectLst>
              </a:rPr>
              <a:t>The </a:t>
            </a:r>
            <a:r>
              <a:rPr lang="en-US" b="1" dirty="0">
                <a:ln w="1905"/>
                <a:solidFill>
                  <a:schemeClr val="accent6">
                    <a:lumMod val="50000"/>
                  </a:schemeClr>
                </a:solidFill>
                <a:effectLst>
                  <a:innerShdw blurRad="69850" dist="43180" dir="5400000">
                    <a:srgbClr val="000000">
                      <a:alpha val="65000"/>
                    </a:srgbClr>
                  </a:innerShdw>
                </a:effectLst>
              </a:rPr>
              <a:t>events of this account occurred during </a:t>
            </a:r>
            <a:r>
              <a:rPr lang="en-US" b="1" dirty="0" smtClean="0">
                <a:ln w="1905"/>
                <a:solidFill>
                  <a:schemeClr val="accent6">
                    <a:lumMod val="50000"/>
                  </a:schemeClr>
                </a:solidFill>
                <a:effectLst>
                  <a:innerShdw blurRad="69850" dist="43180" dir="5400000">
                    <a:srgbClr val="000000">
                      <a:alpha val="65000"/>
                    </a:srgbClr>
                  </a:innerShdw>
                </a:effectLst>
              </a:rPr>
              <a:t/>
            </a:r>
            <a:br>
              <a:rPr lang="en-US" b="1" dirty="0" smtClean="0">
                <a:ln w="1905"/>
                <a:solidFill>
                  <a:schemeClr val="accent6">
                    <a:lumMod val="50000"/>
                  </a:schemeClr>
                </a:solidFill>
                <a:effectLst>
                  <a:innerShdw blurRad="69850" dist="43180" dir="5400000">
                    <a:srgbClr val="000000">
                      <a:alpha val="65000"/>
                    </a:srgbClr>
                  </a:innerShdw>
                </a:effectLst>
              </a:rPr>
            </a:br>
            <a:r>
              <a:rPr lang="en-US" b="1" dirty="0" smtClean="0">
                <a:ln w="1905"/>
                <a:solidFill>
                  <a:schemeClr val="accent6">
                    <a:lumMod val="50000"/>
                  </a:schemeClr>
                </a:solidFill>
                <a:effectLst>
                  <a:innerShdw blurRad="69850" dist="43180" dir="5400000">
                    <a:srgbClr val="000000">
                      <a:alpha val="65000"/>
                    </a:srgbClr>
                  </a:innerShdw>
                </a:effectLst>
              </a:rPr>
              <a:t>the </a:t>
            </a:r>
            <a:r>
              <a:rPr lang="en-US" b="1" dirty="0">
                <a:ln w="1905"/>
                <a:solidFill>
                  <a:schemeClr val="accent6">
                    <a:lumMod val="50000"/>
                  </a:schemeClr>
                </a:solidFill>
                <a:effectLst>
                  <a:innerShdw blurRad="69850" dist="43180" dir="5400000">
                    <a:srgbClr val="000000">
                      <a:alpha val="65000"/>
                    </a:srgbClr>
                  </a:innerShdw>
                </a:effectLst>
              </a:rPr>
              <a:t>Passover festival.  </a:t>
            </a:r>
            <a:r>
              <a:rPr lang="en-US" dirty="0" smtClean="0"/>
              <a:t/>
            </a:r>
            <a:br>
              <a:rPr lang="en-US" dirty="0" smtClean="0"/>
            </a:br>
            <a:r>
              <a:rPr lang="en-US" b="1" dirty="0" smtClean="0">
                <a:solidFill>
                  <a:schemeClr val="tx1"/>
                </a:solidFill>
              </a:rPr>
              <a:t>Let’s </a:t>
            </a:r>
            <a:r>
              <a:rPr lang="en-US" b="1" dirty="0">
                <a:solidFill>
                  <a:schemeClr val="tx1"/>
                </a:solidFill>
              </a:rPr>
              <a:t>read the main verses before charting </a:t>
            </a:r>
            <a:r>
              <a:rPr lang="en-US" b="1" dirty="0" smtClean="0">
                <a:solidFill>
                  <a:schemeClr val="tx1"/>
                </a:solidFill>
              </a:rPr>
              <a:t/>
            </a:r>
            <a:br>
              <a:rPr lang="en-US" b="1" dirty="0" smtClean="0">
                <a:solidFill>
                  <a:schemeClr val="tx1"/>
                </a:solidFill>
              </a:rPr>
            </a:br>
            <a:r>
              <a:rPr lang="en-US" b="1" dirty="0" smtClean="0">
                <a:solidFill>
                  <a:schemeClr val="tx1"/>
                </a:solidFill>
              </a:rPr>
              <a:t>the </a:t>
            </a:r>
            <a:r>
              <a:rPr lang="en-US" b="1" dirty="0">
                <a:solidFill>
                  <a:schemeClr val="tx1"/>
                </a:solidFill>
              </a:rPr>
              <a:t>events</a:t>
            </a:r>
            <a:r>
              <a:rPr lang="en-US" b="1" dirty="0" smtClean="0">
                <a:solidFill>
                  <a:schemeClr val="tx1"/>
                </a:solidFill>
              </a:rPr>
              <a:t>.</a:t>
            </a:r>
            <a:endParaRPr lang="en-US" b="1" dirty="0">
              <a:solidFill>
                <a:schemeClr val="tx1"/>
              </a:solidFill>
            </a:endParaRP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41</a:t>
            </a:fld>
            <a:endParaRPr lang="en-US"/>
          </a:p>
        </p:txBody>
      </p:sp>
      <p:pic>
        <p:nvPicPr>
          <p:cNvPr id="11266" name="Picture 2" descr="C:\Users\Rae\Desktop\spread the word dough bo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905500" y="1313765"/>
            <a:ext cx="1828800" cy="2246313"/>
          </a:xfrm>
          <a:prstGeom prst="rect">
            <a:avLst/>
          </a:prstGeom>
          <a:ln w="57150">
            <a:solidFill>
              <a:srgbClr val="C0000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1267" name="Picture 3" descr="C:\Users\Rae\Desktop\emmaus ed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77000" y="3855720"/>
            <a:ext cx="2260600" cy="2460625"/>
          </a:xfrm>
          <a:prstGeom prst="rect">
            <a:avLst/>
          </a:prstGeom>
          <a:ln w="57150">
            <a:solidFill>
              <a:srgbClr val="C00000"/>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57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par>
                          <p:cTn id="8" fill="hold">
                            <p:stCondLst>
                              <p:cond delay="1250"/>
                            </p:stCondLst>
                            <p:childTnLst>
                              <p:par>
                                <p:cTn id="9" presetID="8" presetClass="entr" presetSubtype="16" fill="hold"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diamond(in)">
                                      <p:cBhvr>
                                        <p:cTn id="11" dur="2000"/>
                                        <p:tgtEl>
                                          <p:spTgt spid="1126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5000"/>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990600"/>
            <a:ext cx="8229600" cy="5410200"/>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solidFill>
                  <a:srgbClr val="0070C0"/>
                </a:solidFill>
              </a:rPr>
              <a:t>1</a:t>
            </a:r>
            <a:r>
              <a:rPr lang="en-US" dirty="0" smtClean="0">
                <a:solidFill>
                  <a:srgbClr val="0070C0"/>
                </a:solidFill>
              </a:rPr>
              <a:t>  </a:t>
            </a:r>
            <a:r>
              <a:rPr lang="en-US" b="1" dirty="0" smtClean="0"/>
              <a:t>Now </a:t>
            </a:r>
            <a:r>
              <a:rPr lang="en-US" b="1" dirty="0"/>
              <a:t>upon the first day of the week </a:t>
            </a:r>
            <a:r>
              <a:rPr lang="en-US" dirty="0"/>
              <a:t>[Abib 18],</a:t>
            </a:r>
            <a:r>
              <a:rPr lang="en-US" b="1" dirty="0"/>
              <a:t> very early </a:t>
            </a:r>
            <a:r>
              <a:rPr lang="en-US" b="1" dirty="0" smtClean="0"/>
              <a:t/>
            </a:r>
            <a:br>
              <a:rPr lang="en-US" b="1" dirty="0" smtClean="0"/>
            </a:br>
            <a:r>
              <a:rPr lang="en-US" b="1" dirty="0" smtClean="0"/>
              <a:t>    in the </a:t>
            </a:r>
            <a:r>
              <a:rPr lang="en-US" b="1" dirty="0"/>
              <a:t>morning, </a:t>
            </a:r>
            <a:r>
              <a:rPr lang="en-US" b="1" dirty="0" smtClean="0"/>
              <a:t>they </a:t>
            </a:r>
            <a:r>
              <a:rPr lang="en-US" sz="1800" dirty="0" smtClean="0"/>
              <a:t>[the women with spices]</a:t>
            </a:r>
            <a:r>
              <a:rPr lang="en-US" b="1" dirty="0" smtClean="0"/>
              <a:t> </a:t>
            </a:r>
            <a:r>
              <a:rPr lang="en-US" b="1" dirty="0"/>
              <a:t>came unto the </a:t>
            </a:r>
            <a:r>
              <a:rPr lang="en-US" b="1" dirty="0" smtClean="0"/>
              <a:t/>
            </a:r>
            <a:br>
              <a:rPr lang="en-US" b="1" dirty="0" smtClean="0"/>
            </a:br>
            <a:r>
              <a:rPr lang="en-US" b="1" dirty="0" smtClean="0"/>
              <a:t>    sepulchre</a:t>
            </a:r>
            <a:r>
              <a:rPr lang="en-US" b="1" dirty="0"/>
              <a:t>, </a:t>
            </a:r>
            <a:r>
              <a:rPr lang="en-US" b="1" dirty="0" smtClean="0"/>
              <a:t>bringing the spices </a:t>
            </a:r>
            <a:r>
              <a:rPr lang="en-US" b="1" dirty="0"/>
              <a:t>which they had prepared, </a:t>
            </a:r>
            <a:r>
              <a:rPr lang="en-US" b="1" dirty="0" smtClean="0"/>
              <a:t/>
            </a:r>
            <a:br>
              <a:rPr lang="en-US" b="1" dirty="0" smtClean="0"/>
            </a:br>
            <a:r>
              <a:rPr lang="en-US" b="1" dirty="0" smtClean="0"/>
              <a:t>    and </a:t>
            </a:r>
            <a:r>
              <a:rPr lang="en-US" b="1" dirty="0"/>
              <a:t>certain others with </a:t>
            </a:r>
            <a:r>
              <a:rPr lang="en-US" b="1" dirty="0" smtClean="0"/>
              <a:t>them</a:t>
            </a:r>
            <a:r>
              <a:rPr lang="en-US" b="1" dirty="0"/>
              <a:t>.</a:t>
            </a:r>
            <a:endParaRPr lang="en-US" dirty="0"/>
          </a:p>
          <a:p>
            <a:pPr marL="45720" indent="0">
              <a:buNone/>
            </a:pPr>
            <a:r>
              <a:rPr lang="en-US" b="1" dirty="0">
                <a:solidFill>
                  <a:srgbClr val="0070C0"/>
                </a:solidFill>
              </a:rPr>
              <a:t>2</a:t>
            </a:r>
            <a:r>
              <a:rPr lang="en-US" b="1" dirty="0"/>
              <a:t> </a:t>
            </a:r>
            <a:r>
              <a:rPr lang="en-US" b="1" dirty="0" smtClean="0"/>
              <a:t> And </a:t>
            </a:r>
            <a:r>
              <a:rPr lang="en-US" b="1" dirty="0"/>
              <a:t>they found the stone rolled away from the </a:t>
            </a:r>
            <a:r>
              <a:rPr lang="en-US" b="1" dirty="0" err="1"/>
              <a:t>sepulchre</a:t>
            </a:r>
            <a:r>
              <a:rPr lang="en-US" b="1" dirty="0"/>
              <a:t>.</a:t>
            </a:r>
            <a:endParaRPr lang="en-US" dirty="0"/>
          </a:p>
          <a:p>
            <a:pPr marL="45720" indent="0">
              <a:buNone/>
            </a:pPr>
            <a:r>
              <a:rPr lang="en-US" b="1" dirty="0">
                <a:solidFill>
                  <a:srgbClr val="0070C0"/>
                </a:solidFill>
              </a:rPr>
              <a:t>3</a:t>
            </a:r>
            <a:r>
              <a:rPr lang="en-US" b="1" dirty="0"/>
              <a:t> </a:t>
            </a:r>
            <a:r>
              <a:rPr lang="en-US" b="1" dirty="0" smtClean="0"/>
              <a:t> And </a:t>
            </a:r>
            <a:r>
              <a:rPr lang="en-US" b="1" dirty="0"/>
              <a:t>they entered in, and </a:t>
            </a:r>
            <a:r>
              <a:rPr lang="en-US" b="1" u="sng" dirty="0"/>
              <a:t>found not the body</a:t>
            </a:r>
            <a:r>
              <a:rPr lang="en-US" b="1" dirty="0"/>
              <a:t> </a:t>
            </a:r>
            <a:r>
              <a:rPr lang="en-US" b="1" dirty="0" smtClean="0"/>
              <a:t>of </a:t>
            </a:r>
            <a:r>
              <a:rPr lang="en-US" b="1" dirty="0" smtClean="0">
                <a:solidFill>
                  <a:srgbClr val="0070C0"/>
                </a:solidFill>
              </a:rPr>
              <a:t>Yahusha.</a:t>
            </a:r>
            <a:endParaRPr lang="en-US" dirty="0"/>
          </a:p>
          <a:p>
            <a:pPr marL="45720" indent="0">
              <a:buNone/>
            </a:pPr>
            <a:r>
              <a:rPr lang="en-US" b="1" dirty="0">
                <a:solidFill>
                  <a:srgbClr val="0070C0"/>
                </a:solidFill>
              </a:rPr>
              <a:t>6</a:t>
            </a:r>
            <a:r>
              <a:rPr lang="en-US" b="1" dirty="0"/>
              <a:t> </a:t>
            </a:r>
            <a:r>
              <a:rPr lang="en-US" b="1" dirty="0" smtClean="0"/>
              <a:t> </a:t>
            </a:r>
            <a:r>
              <a:rPr lang="en-US" b="1" u="sng" dirty="0" smtClean="0"/>
              <a:t>He </a:t>
            </a:r>
            <a:r>
              <a:rPr lang="en-US" b="1" u="sng" dirty="0"/>
              <a:t>is</a:t>
            </a:r>
            <a:r>
              <a:rPr lang="en-US" b="1" dirty="0"/>
              <a:t> not here, but is </a:t>
            </a:r>
            <a:r>
              <a:rPr lang="en-US" b="1" u="sng" dirty="0"/>
              <a:t>risen</a:t>
            </a:r>
            <a:r>
              <a:rPr lang="en-US" b="1" dirty="0"/>
              <a:t>: remember how he </a:t>
            </a:r>
            <a:r>
              <a:rPr lang="en-US" b="1" dirty="0" err="1"/>
              <a:t>spake</a:t>
            </a:r>
            <a:r>
              <a:rPr lang="en-US" b="1" dirty="0"/>
              <a:t> unto </a:t>
            </a:r>
            <a:r>
              <a:rPr lang="en-US" b="1" dirty="0" smtClean="0"/>
              <a:t/>
            </a:r>
            <a:br>
              <a:rPr lang="en-US" b="1" dirty="0" smtClean="0"/>
            </a:br>
            <a:r>
              <a:rPr lang="en-US" b="1" dirty="0" smtClean="0"/>
              <a:t>    you </a:t>
            </a:r>
            <a:r>
              <a:rPr lang="en-US" b="1" dirty="0"/>
              <a:t>when he was yet in Galilee,</a:t>
            </a:r>
            <a:endParaRPr lang="en-US" dirty="0"/>
          </a:p>
          <a:p>
            <a:pPr marL="45720" indent="0">
              <a:buNone/>
            </a:pPr>
            <a:r>
              <a:rPr lang="en-US" b="1" dirty="0">
                <a:solidFill>
                  <a:srgbClr val="0070C0"/>
                </a:solidFill>
              </a:rPr>
              <a:t>7</a:t>
            </a:r>
            <a:r>
              <a:rPr lang="en-US" b="1" dirty="0"/>
              <a:t> </a:t>
            </a:r>
            <a:r>
              <a:rPr lang="en-US" b="1" dirty="0" smtClean="0"/>
              <a:t> Saying</a:t>
            </a:r>
            <a:r>
              <a:rPr lang="en-US" b="1" dirty="0"/>
              <a:t>, The Son of man must be delivered into the hands </a:t>
            </a:r>
            <a:r>
              <a:rPr lang="en-US" b="1" dirty="0" smtClean="0"/>
              <a:t/>
            </a:r>
            <a:br>
              <a:rPr lang="en-US" b="1" dirty="0" smtClean="0"/>
            </a:br>
            <a:r>
              <a:rPr lang="en-US" b="1" dirty="0" smtClean="0"/>
              <a:t>    of </a:t>
            </a:r>
            <a:r>
              <a:rPr lang="en-US" b="1" dirty="0"/>
              <a:t>sinful men, and be crucified, and the third day rise </a:t>
            </a:r>
            <a:r>
              <a:rPr lang="en-US" b="1" dirty="0" smtClean="0"/>
              <a:t/>
            </a:r>
            <a:br>
              <a:rPr lang="en-US" b="1" dirty="0" smtClean="0"/>
            </a:br>
            <a:r>
              <a:rPr lang="en-US" b="1" dirty="0" smtClean="0"/>
              <a:t>    again</a:t>
            </a:r>
            <a:r>
              <a:rPr lang="en-US" b="1" dirty="0"/>
              <a:t>.</a:t>
            </a:r>
            <a:endParaRPr lang="en-US" dirty="0"/>
          </a:p>
          <a:p>
            <a:pPr marL="45720" indent="0">
              <a:buNone/>
            </a:pPr>
            <a:r>
              <a:rPr lang="en-US" b="1" dirty="0">
                <a:solidFill>
                  <a:srgbClr val="0070C0"/>
                </a:solidFill>
              </a:rPr>
              <a:t>8</a:t>
            </a:r>
            <a:r>
              <a:rPr lang="en-US" b="1" dirty="0"/>
              <a:t> </a:t>
            </a:r>
            <a:r>
              <a:rPr lang="en-US" b="1" dirty="0" smtClean="0"/>
              <a:t> And </a:t>
            </a:r>
            <a:r>
              <a:rPr lang="en-US" b="1" dirty="0"/>
              <a:t>they remembered his words,</a:t>
            </a:r>
            <a:endParaRPr lang="en-US" dirty="0"/>
          </a:p>
          <a:p>
            <a:pPr marL="45720" indent="0">
              <a:buNone/>
            </a:pPr>
            <a:r>
              <a:rPr lang="en-US" b="1" dirty="0">
                <a:solidFill>
                  <a:srgbClr val="0070C0"/>
                </a:solidFill>
              </a:rPr>
              <a:t>9</a:t>
            </a:r>
            <a:r>
              <a:rPr lang="en-US" b="1" dirty="0"/>
              <a:t> </a:t>
            </a:r>
            <a:r>
              <a:rPr lang="en-US" b="1" dirty="0" smtClean="0"/>
              <a:t> And </a:t>
            </a:r>
            <a:r>
              <a:rPr lang="en-US" b="1" dirty="0"/>
              <a:t>returned from the </a:t>
            </a:r>
            <a:r>
              <a:rPr lang="en-US" b="1" dirty="0" err="1"/>
              <a:t>sepulchre</a:t>
            </a:r>
            <a:r>
              <a:rPr lang="en-US" b="1" dirty="0"/>
              <a:t>, and told all these </a:t>
            </a:r>
            <a:r>
              <a:rPr lang="en-US" b="1" dirty="0" smtClean="0"/>
              <a:t/>
            </a:r>
            <a:br>
              <a:rPr lang="en-US" b="1" dirty="0" smtClean="0"/>
            </a:br>
            <a:r>
              <a:rPr lang="en-US" b="1" dirty="0" smtClean="0"/>
              <a:t>    things </a:t>
            </a:r>
            <a:r>
              <a:rPr lang="en-US" sz="1800" dirty="0"/>
              <a:t>[that He was risen]</a:t>
            </a:r>
            <a:r>
              <a:rPr lang="en-US" sz="1800" b="1" dirty="0"/>
              <a:t> </a:t>
            </a:r>
            <a:r>
              <a:rPr lang="en-US" b="1" dirty="0"/>
              <a:t>unto the eleven, and to all the rest</a:t>
            </a:r>
            <a:r>
              <a:rPr lang="en-US" b="1" dirty="0" smtClean="0"/>
              <a:t>.</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42</a:t>
            </a:fld>
            <a:endParaRPr lang="en-US"/>
          </a:p>
        </p:txBody>
      </p:sp>
      <p:sp>
        <p:nvSpPr>
          <p:cNvPr id="7" name="Title 1"/>
          <p:cNvSpPr txBox="1">
            <a:spLocks/>
          </p:cNvSpPr>
          <p:nvPr/>
        </p:nvSpPr>
        <p:spPr>
          <a:xfrm>
            <a:off x="381000" y="76199"/>
            <a:ext cx="83058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rgbClr val="002060"/>
                  </a:solidFill>
                </a:ln>
                <a:solidFill>
                  <a:schemeClr val="accent4"/>
                </a:solidFill>
              </a:rPr>
              <a:t>Luke 24 Gospel Account</a:t>
            </a:r>
            <a:endParaRPr lang="en-US" dirty="0">
              <a:ln w="11430">
                <a:solidFill>
                  <a:srgbClr val="002060"/>
                </a:solidFill>
              </a:ln>
              <a:solidFill>
                <a:schemeClr val="accent4"/>
              </a:solidFill>
            </a:endParaRPr>
          </a:p>
        </p:txBody>
      </p:sp>
    </p:spTree>
    <p:extLst>
      <p:ext uri="{BB962C8B-B14F-4D97-AF65-F5344CB8AC3E}">
        <p14:creationId xmlns:p14="http://schemas.microsoft.com/office/powerpoint/2010/main" val="2207363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5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199"/>
            <a:ext cx="8305800" cy="762001"/>
          </a:xfrm>
        </p:spPr>
        <p:txBody>
          <a:bodyPr/>
          <a:lstStyle/>
          <a:p>
            <a:r>
              <a:rPr lang="en-US" dirty="0" smtClean="0">
                <a:ln w="11430">
                  <a:solidFill>
                    <a:srgbClr val="002060"/>
                  </a:solidFill>
                </a:ln>
                <a:solidFill>
                  <a:schemeClr val="accent4"/>
                </a:solidFill>
              </a:rPr>
              <a:t>Luke</a:t>
            </a:r>
            <a:r>
              <a:rPr lang="en-US" dirty="0">
                <a:ln w="11430">
                  <a:solidFill>
                    <a:srgbClr val="002060"/>
                  </a:solidFill>
                </a:ln>
                <a:solidFill>
                  <a:schemeClr val="accent4"/>
                </a:solidFill>
              </a:rPr>
              <a:t> </a:t>
            </a:r>
            <a:r>
              <a:rPr lang="en-US" dirty="0" smtClean="0">
                <a:ln w="11430">
                  <a:solidFill>
                    <a:srgbClr val="002060"/>
                  </a:solidFill>
                </a:ln>
                <a:solidFill>
                  <a:schemeClr val="accent4"/>
                </a:solidFill>
              </a:rPr>
              <a:t>24 Gospel Account</a:t>
            </a:r>
            <a:endParaRPr lang="en-US" dirty="0">
              <a:ln w="11430">
                <a:solidFill>
                  <a:srgbClr val="002060"/>
                </a:solidFill>
              </a:ln>
              <a:solidFill>
                <a:schemeClr val="accent4"/>
              </a:solidFill>
            </a:endParaRPr>
          </a:p>
        </p:txBody>
      </p:sp>
      <p:sp>
        <p:nvSpPr>
          <p:cNvPr id="3" name="Content Placeholder 2"/>
          <p:cNvSpPr>
            <a:spLocks noGrp="1"/>
          </p:cNvSpPr>
          <p:nvPr>
            <p:ph sz="quarter" idx="13"/>
          </p:nvPr>
        </p:nvSpPr>
        <p:spPr>
          <a:xfrm>
            <a:off x="508000" y="852973"/>
            <a:ext cx="8229600" cy="5415280"/>
          </a:xfrm>
        </p:spPr>
        <p:txBody>
          <a:bodyPr>
            <a:normAutofit fontScale="92500"/>
            <a:scene3d>
              <a:camera prst="orthographicFront"/>
              <a:lightRig rig="threePt" dir="t"/>
            </a:scene3d>
            <a:sp3d extrusionH="57150">
              <a:bevelT w="38100" h="38100"/>
            </a:sp3d>
          </a:bodyPr>
          <a:lstStyle/>
          <a:p>
            <a:pPr marL="45720" indent="0">
              <a:buNone/>
            </a:pPr>
            <a:r>
              <a:rPr lang="en-US" b="1" dirty="0" smtClean="0">
                <a:solidFill>
                  <a:srgbClr val="0070C0"/>
                </a:solidFill>
              </a:rPr>
              <a:t>13</a:t>
            </a:r>
            <a:r>
              <a:rPr lang="en-US" b="1" dirty="0" smtClean="0"/>
              <a:t>  And</a:t>
            </a:r>
            <a:r>
              <a:rPr lang="en-US" b="1" dirty="0"/>
              <a:t>, behold, two of them </a:t>
            </a:r>
            <a:r>
              <a:rPr lang="en-US" sz="1900" dirty="0" smtClean="0"/>
              <a:t>[followers </a:t>
            </a:r>
            <a:r>
              <a:rPr lang="en-US" sz="1900" dirty="0"/>
              <a:t>included in the verse 9 group]</a:t>
            </a:r>
            <a:r>
              <a:rPr lang="en-US" sz="1900" b="1" dirty="0"/>
              <a:t> </a:t>
            </a:r>
            <a:r>
              <a:rPr lang="en-US" sz="1900" b="1" dirty="0" smtClean="0"/>
              <a:t/>
            </a:r>
            <a:br>
              <a:rPr lang="en-US" sz="1900" b="1" dirty="0" smtClean="0"/>
            </a:br>
            <a:r>
              <a:rPr lang="en-US" b="1" dirty="0" smtClean="0"/>
              <a:t>      went </a:t>
            </a:r>
            <a:r>
              <a:rPr lang="en-US" b="1" dirty="0"/>
              <a:t>that same day </a:t>
            </a:r>
            <a:r>
              <a:rPr lang="en-US" sz="1900" dirty="0"/>
              <a:t>[Abib 18] </a:t>
            </a:r>
            <a:r>
              <a:rPr lang="en-US" b="1" dirty="0"/>
              <a:t>to a village called Emmaus, </a:t>
            </a:r>
            <a:r>
              <a:rPr lang="en-US" b="1" dirty="0" smtClean="0"/>
              <a:t> </a:t>
            </a:r>
            <a:br>
              <a:rPr lang="en-US" b="1" dirty="0" smtClean="0"/>
            </a:br>
            <a:r>
              <a:rPr lang="en-US" b="1" dirty="0" smtClean="0"/>
              <a:t>      which was </a:t>
            </a:r>
            <a:r>
              <a:rPr lang="en-US" b="1" dirty="0"/>
              <a:t>from Jerusalem about threescore furlongs.  </a:t>
            </a:r>
            <a:br>
              <a:rPr lang="en-US" b="1" dirty="0"/>
            </a:br>
            <a:r>
              <a:rPr lang="en-US" b="1" dirty="0" smtClean="0"/>
              <a:t>      </a:t>
            </a:r>
            <a:r>
              <a:rPr lang="en-US" sz="1900" dirty="0" smtClean="0">
                <a:solidFill>
                  <a:srgbClr val="00B0F0"/>
                </a:solidFill>
              </a:rPr>
              <a:t>[This </a:t>
            </a:r>
            <a:r>
              <a:rPr lang="en-US" sz="1900" dirty="0">
                <a:solidFill>
                  <a:srgbClr val="00B0F0"/>
                </a:solidFill>
              </a:rPr>
              <a:t>7 </a:t>
            </a:r>
            <a:r>
              <a:rPr lang="en-US" sz="1900" dirty="0" smtClean="0">
                <a:solidFill>
                  <a:srgbClr val="00B0F0"/>
                </a:solidFill>
              </a:rPr>
              <a:t>mile walk </a:t>
            </a:r>
            <a:r>
              <a:rPr lang="en-US" sz="1900" dirty="0">
                <a:solidFill>
                  <a:srgbClr val="00B0F0"/>
                </a:solidFill>
              </a:rPr>
              <a:t>from Jerusalem would take about two hours.]</a:t>
            </a:r>
          </a:p>
          <a:p>
            <a:pPr marL="45720" indent="0">
              <a:buNone/>
            </a:pPr>
            <a:r>
              <a:rPr lang="en-US" b="1" dirty="0">
                <a:solidFill>
                  <a:srgbClr val="0070C0"/>
                </a:solidFill>
              </a:rPr>
              <a:t>14</a:t>
            </a:r>
            <a:r>
              <a:rPr lang="en-US" b="1" dirty="0"/>
              <a:t> </a:t>
            </a:r>
            <a:r>
              <a:rPr lang="en-US" b="1" dirty="0" smtClean="0"/>
              <a:t> And </a:t>
            </a:r>
            <a:r>
              <a:rPr lang="en-US" b="1" dirty="0"/>
              <a:t>they talked together of all these things which had </a:t>
            </a:r>
            <a:r>
              <a:rPr lang="en-US" b="1" dirty="0" smtClean="0"/>
              <a:t/>
            </a:r>
            <a:br>
              <a:rPr lang="en-US" b="1" dirty="0" smtClean="0"/>
            </a:br>
            <a:r>
              <a:rPr lang="en-US" b="1" dirty="0" smtClean="0"/>
              <a:t>      happened</a:t>
            </a:r>
            <a:r>
              <a:rPr lang="en-US" b="1" dirty="0"/>
              <a:t>.</a:t>
            </a:r>
            <a:endParaRPr lang="en-US" dirty="0"/>
          </a:p>
          <a:p>
            <a:pPr marL="45720" indent="0">
              <a:buNone/>
            </a:pPr>
            <a:r>
              <a:rPr lang="en-US" b="1" dirty="0">
                <a:solidFill>
                  <a:srgbClr val="0070C0"/>
                </a:solidFill>
              </a:rPr>
              <a:t>15</a:t>
            </a:r>
            <a:r>
              <a:rPr lang="en-US" b="1" dirty="0"/>
              <a:t> </a:t>
            </a:r>
            <a:r>
              <a:rPr lang="en-US" b="1" dirty="0" smtClean="0"/>
              <a:t> And </a:t>
            </a:r>
            <a:r>
              <a:rPr lang="en-US" b="1" dirty="0"/>
              <a:t>it came to pass, that, while they communed together and </a:t>
            </a:r>
            <a:r>
              <a:rPr lang="en-US" b="1" dirty="0" smtClean="0"/>
              <a:t/>
            </a:r>
            <a:br>
              <a:rPr lang="en-US" b="1" dirty="0" smtClean="0"/>
            </a:br>
            <a:r>
              <a:rPr lang="en-US" b="1" dirty="0" smtClean="0"/>
              <a:t>      reasoned</a:t>
            </a:r>
            <a:r>
              <a:rPr lang="en-US" b="1" dirty="0"/>
              <a:t>, </a:t>
            </a:r>
            <a:r>
              <a:rPr lang="en-US" b="1" dirty="0" smtClean="0">
                <a:solidFill>
                  <a:srgbClr val="0070C0"/>
                </a:solidFill>
              </a:rPr>
              <a:t>Yahusha</a:t>
            </a:r>
            <a:r>
              <a:rPr lang="en-US" b="1" dirty="0" smtClean="0"/>
              <a:t> himself </a:t>
            </a:r>
            <a:r>
              <a:rPr lang="en-US" b="1" dirty="0"/>
              <a:t>drew near, and went with them.</a:t>
            </a:r>
            <a:endParaRPr lang="en-US" dirty="0"/>
          </a:p>
          <a:p>
            <a:pPr marL="45720" indent="0">
              <a:buNone/>
            </a:pPr>
            <a:r>
              <a:rPr lang="en-US" b="1" dirty="0">
                <a:solidFill>
                  <a:srgbClr val="0070C0"/>
                </a:solidFill>
              </a:rPr>
              <a:t>30</a:t>
            </a:r>
            <a:r>
              <a:rPr lang="en-US" b="1" dirty="0"/>
              <a:t> </a:t>
            </a:r>
            <a:r>
              <a:rPr lang="en-US" b="1" dirty="0" smtClean="0"/>
              <a:t> And </a:t>
            </a:r>
            <a:r>
              <a:rPr lang="en-US" b="1" dirty="0"/>
              <a:t>it came to pass, as he sat at meat with them, he took </a:t>
            </a:r>
            <a:r>
              <a:rPr lang="en-US" b="1" dirty="0" smtClean="0"/>
              <a:t/>
            </a:r>
            <a:br>
              <a:rPr lang="en-US" b="1" dirty="0" smtClean="0"/>
            </a:br>
            <a:r>
              <a:rPr lang="en-US" b="1" dirty="0" smtClean="0"/>
              <a:t>      bread</a:t>
            </a:r>
            <a:r>
              <a:rPr lang="en-US" b="1" dirty="0"/>
              <a:t>, </a:t>
            </a:r>
            <a:r>
              <a:rPr lang="en-US" sz="1700" dirty="0">
                <a:solidFill>
                  <a:srgbClr val="C00000"/>
                </a:solidFill>
              </a:rPr>
              <a:t>[</a:t>
            </a:r>
            <a:r>
              <a:rPr lang="en-US" sz="1700" b="1" dirty="0">
                <a:solidFill>
                  <a:srgbClr val="C00000"/>
                </a:solidFill>
              </a:rPr>
              <a:t>G740</a:t>
            </a:r>
            <a:r>
              <a:rPr lang="en-US" sz="1700" dirty="0">
                <a:solidFill>
                  <a:srgbClr val="C00000"/>
                </a:solidFill>
              </a:rPr>
              <a:t> </a:t>
            </a:r>
            <a:r>
              <a:rPr lang="en-US" sz="1700" b="1" dirty="0" err="1">
                <a:solidFill>
                  <a:srgbClr val="C00000"/>
                </a:solidFill>
              </a:rPr>
              <a:t>artos</a:t>
            </a:r>
            <a:r>
              <a:rPr lang="en-US" sz="1700" dirty="0">
                <a:solidFill>
                  <a:srgbClr val="C00000"/>
                </a:solidFill>
              </a:rPr>
              <a:t>] </a:t>
            </a:r>
            <a:r>
              <a:rPr lang="en-US" b="1" dirty="0"/>
              <a:t>and blessed it, and </a:t>
            </a:r>
            <a:r>
              <a:rPr lang="en-US" b="1" u="sng" dirty="0"/>
              <a:t>brake</a:t>
            </a:r>
            <a:r>
              <a:rPr lang="en-US" b="1" dirty="0"/>
              <a:t>, and gave to them.</a:t>
            </a:r>
            <a:endParaRPr lang="en-US" dirty="0"/>
          </a:p>
          <a:p>
            <a:pPr marL="45720" indent="0">
              <a:buNone/>
            </a:pPr>
            <a:r>
              <a:rPr lang="en-US" b="1" dirty="0">
                <a:solidFill>
                  <a:srgbClr val="0070C0"/>
                </a:solidFill>
              </a:rPr>
              <a:t>31</a:t>
            </a:r>
            <a:r>
              <a:rPr lang="en-US" b="1" dirty="0"/>
              <a:t> </a:t>
            </a:r>
            <a:r>
              <a:rPr lang="en-US" b="1" dirty="0" smtClean="0"/>
              <a:t> And </a:t>
            </a:r>
            <a:r>
              <a:rPr lang="en-US" b="1" dirty="0"/>
              <a:t>their eyes were opened, and they knew him; and he </a:t>
            </a:r>
            <a:r>
              <a:rPr lang="en-US" b="1" dirty="0" smtClean="0"/>
              <a:t/>
            </a:r>
            <a:br>
              <a:rPr lang="en-US" b="1" dirty="0" smtClean="0"/>
            </a:br>
            <a:r>
              <a:rPr lang="en-US" b="1" dirty="0" smtClean="0"/>
              <a:t>      vanished </a:t>
            </a:r>
            <a:r>
              <a:rPr lang="en-US" b="1" dirty="0"/>
              <a:t>out of their </a:t>
            </a:r>
            <a:r>
              <a:rPr lang="en-US" b="1" dirty="0" smtClean="0"/>
              <a:t>sight …</a:t>
            </a:r>
            <a:endParaRPr lang="en-US" dirty="0"/>
          </a:p>
          <a:p>
            <a:pPr marL="45720" indent="0">
              <a:buNone/>
            </a:pPr>
            <a:r>
              <a:rPr lang="en-US" b="1" dirty="0">
                <a:solidFill>
                  <a:srgbClr val="0070C0"/>
                </a:solidFill>
              </a:rPr>
              <a:t>35</a:t>
            </a:r>
            <a:r>
              <a:rPr lang="en-US" b="1" dirty="0"/>
              <a:t> </a:t>
            </a:r>
            <a:r>
              <a:rPr lang="en-US" b="1" dirty="0" smtClean="0"/>
              <a:t> And </a:t>
            </a:r>
            <a:r>
              <a:rPr lang="en-US" b="1" dirty="0"/>
              <a:t>they told what things were done in the way, and how he </a:t>
            </a:r>
            <a:r>
              <a:rPr lang="en-US" b="1" dirty="0" smtClean="0"/>
              <a:t/>
            </a:r>
            <a:br>
              <a:rPr lang="en-US" b="1" dirty="0" smtClean="0"/>
            </a:br>
            <a:r>
              <a:rPr lang="en-US" b="1" dirty="0" smtClean="0"/>
              <a:t>      was </a:t>
            </a:r>
            <a:r>
              <a:rPr lang="en-US" b="1" dirty="0"/>
              <a:t>known of them in breaking of bread </a:t>
            </a:r>
            <a:r>
              <a:rPr lang="en-US" sz="1700" dirty="0">
                <a:solidFill>
                  <a:srgbClr val="C00000"/>
                </a:solidFill>
              </a:rPr>
              <a:t>[</a:t>
            </a:r>
            <a:r>
              <a:rPr lang="en-US" sz="1700" b="1" dirty="0">
                <a:solidFill>
                  <a:srgbClr val="C00000"/>
                </a:solidFill>
              </a:rPr>
              <a:t>G740</a:t>
            </a:r>
            <a:r>
              <a:rPr lang="en-US" sz="1700" dirty="0">
                <a:solidFill>
                  <a:srgbClr val="C00000"/>
                </a:solidFill>
              </a:rPr>
              <a:t> </a:t>
            </a:r>
            <a:r>
              <a:rPr lang="en-US" sz="1700" b="1" dirty="0" err="1">
                <a:solidFill>
                  <a:srgbClr val="C00000"/>
                </a:solidFill>
              </a:rPr>
              <a:t>artos</a:t>
            </a:r>
            <a:r>
              <a:rPr lang="en-US" sz="1700" dirty="0">
                <a:solidFill>
                  <a:srgbClr val="C00000"/>
                </a:solidFill>
              </a:rPr>
              <a:t>].</a:t>
            </a:r>
            <a:r>
              <a:rPr lang="en-US" sz="1700" b="1" dirty="0">
                <a:solidFill>
                  <a:srgbClr val="C00000"/>
                </a:solidFill>
              </a:rPr>
              <a:t>  </a:t>
            </a:r>
            <a:endParaRPr lang="en-US" dirty="0">
              <a:solidFill>
                <a:srgbClr val="C00000"/>
              </a:solidFill>
            </a:endParaRP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43</a:t>
            </a:fld>
            <a:endParaRPr lang="en-US"/>
          </a:p>
        </p:txBody>
      </p:sp>
      <p:sp>
        <p:nvSpPr>
          <p:cNvPr id="6" name="Rectangle 5"/>
          <p:cNvSpPr/>
          <p:nvPr/>
        </p:nvSpPr>
        <p:spPr>
          <a:xfrm>
            <a:off x="533400" y="5638800"/>
            <a:ext cx="8077200" cy="954107"/>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Are you </a:t>
            </a:r>
            <a:r>
              <a:rPr lang="en-US" sz="2800" b="1" dirty="0" smtClean="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wondering</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about the use of </a:t>
            </a:r>
            <a:b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&lt;</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artos</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&gt; as leavened bread here?</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42510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rPr>
              <a:t>The 1</a:t>
            </a:r>
            <a:r>
              <a:rPr lang="en-US" baseline="30000" dirty="0" smtClean="0">
                <a:ln w="11430">
                  <a:solidFill>
                    <a:srgbClr val="002060"/>
                  </a:solidFill>
                </a:ln>
              </a:rPr>
              <a:t>st</a:t>
            </a:r>
            <a:r>
              <a:rPr lang="en-US" dirty="0" smtClean="0">
                <a:ln w="11430">
                  <a:solidFill>
                    <a:srgbClr val="002060"/>
                  </a:solidFill>
                </a:ln>
              </a:rPr>
              <a:t> Five Days of Passover</a:t>
            </a:r>
            <a:r>
              <a:rPr lang="en-US" dirty="0" smtClean="0"/>
              <a:t/>
            </a:r>
            <a:br>
              <a:rPr lang="en-US" dirty="0" smtClean="0"/>
            </a:br>
            <a:endParaRPr lang="en-US" dirty="0"/>
          </a:p>
        </p:txBody>
      </p:sp>
      <p:sp>
        <p:nvSpPr>
          <p:cNvPr id="3" name="Content Placeholder 2"/>
          <p:cNvSpPr>
            <a:spLocks noGrp="1"/>
          </p:cNvSpPr>
          <p:nvPr>
            <p:ph sz="quarter" idx="13"/>
          </p:nvPr>
        </p:nvSpPr>
        <p:spPr>
          <a:xfrm>
            <a:off x="304800" y="3200400"/>
            <a:ext cx="8534400" cy="3581400"/>
          </a:xfr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a:t>Facts for the Passover Spring Festival of the Emmaus Account:</a:t>
            </a:r>
            <a:br>
              <a:rPr lang="en-US" b="1" dirty="0"/>
            </a:br>
            <a:endParaRPr lang="en-US" sz="1300" dirty="0"/>
          </a:p>
          <a:p>
            <a:pPr marL="502920" lvl="0" indent="-457200">
              <a:buFont typeface="+mj-lt"/>
              <a:buAutoNum type="arabicPeriod"/>
            </a:pPr>
            <a:r>
              <a:rPr lang="en-US" dirty="0">
                <a:solidFill>
                  <a:schemeClr val="tx1"/>
                </a:solidFill>
              </a:rPr>
              <a:t>Abib 14 to Abib </a:t>
            </a:r>
            <a:r>
              <a:rPr lang="en-US" dirty="0" smtClean="0">
                <a:solidFill>
                  <a:schemeClr val="tx1"/>
                </a:solidFill>
              </a:rPr>
              <a:t>21 represents </a:t>
            </a:r>
            <a:r>
              <a:rPr lang="en-US" dirty="0">
                <a:solidFill>
                  <a:schemeClr val="tx1"/>
                </a:solidFill>
              </a:rPr>
              <a:t>the eight inclusive days for this festival.  </a:t>
            </a:r>
            <a:r>
              <a:rPr lang="en-US" dirty="0" smtClean="0">
                <a:solidFill>
                  <a:schemeClr val="tx1"/>
                </a:solidFill>
              </a:rPr>
              <a:t/>
            </a:r>
            <a:br>
              <a:rPr lang="en-US" dirty="0" smtClean="0">
                <a:solidFill>
                  <a:schemeClr val="tx1"/>
                </a:solidFill>
              </a:rPr>
            </a:br>
            <a:r>
              <a:rPr lang="en-US" dirty="0" smtClean="0">
                <a:solidFill>
                  <a:schemeClr val="tx1"/>
                </a:solidFill>
              </a:rPr>
              <a:t>(</a:t>
            </a:r>
            <a:r>
              <a:rPr lang="en-US" dirty="0">
                <a:solidFill>
                  <a:schemeClr val="tx1"/>
                </a:solidFill>
              </a:rPr>
              <a:t>Only the first five days are charted.)</a:t>
            </a:r>
          </a:p>
          <a:p>
            <a:pPr marL="502920" lvl="0" indent="-457200">
              <a:buFont typeface="+mj-lt"/>
              <a:buAutoNum type="arabicPeriod"/>
            </a:pPr>
            <a:r>
              <a:rPr lang="en-US" dirty="0">
                <a:solidFill>
                  <a:schemeClr val="tx1"/>
                </a:solidFill>
              </a:rPr>
              <a:t>Abib 15 to Abib </a:t>
            </a:r>
            <a:r>
              <a:rPr lang="en-US" dirty="0" smtClean="0">
                <a:solidFill>
                  <a:schemeClr val="tx1"/>
                </a:solidFill>
              </a:rPr>
              <a:t>21 </a:t>
            </a:r>
            <a:r>
              <a:rPr lang="en-US" dirty="0">
                <a:solidFill>
                  <a:schemeClr val="tx1"/>
                </a:solidFill>
              </a:rPr>
              <a:t>represent the seven days of the Feast of Unleavened Bread.  </a:t>
            </a:r>
            <a:r>
              <a:rPr lang="en-US" b="1" u="sng" dirty="0">
                <a:solidFill>
                  <a:srgbClr val="C00000"/>
                </a:solidFill>
              </a:rPr>
              <a:t>ONLY</a:t>
            </a:r>
            <a:r>
              <a:rPr lang="en-US" dirty="0">
                <a:solidFill>
                  <a:srgbClr val="C00000"/>
                </a:solidFill>
              </a:rPr>
              <a:t> unleavened bread, cake or wafers are eaten during these days.  </a:t>
            </a:r>
            <a:r>
              <a:rPr lang="en-US" b="1" dirty="0">
                <a:ln w="1905"/>
                <a:solidFill>
                  <a:srgbClr val="00B050"/>
                </a:solidFill>
                <a:effectLst>
                  <a:innerShdw blurRad="69850" dist="43180" dir="5400000">
                    <a:srgbClr val="000000">
                      <a:alpha val="65000"/>
                    </a:srgbClr>
                  </a:innerShdw>
                </a:effectLst>
              </a:rPr>
              <a:t>This includes Abib 18, the 1</a:t>
            </a:r>
            <a:r>
              <a:rPr lang="en-US" b="1" baseline="30000" dirty="0">
                <a:ln w="1905"/>
                <a:solidFill>
                  <a:srgbClr val="00B050"/>
                </a:solidFill>
                <a:effectLst>
                  <a:innerShdw blurRad="69850" dist="43180" dir="5400000">
                    <a:srgbClr val="000000">
                      <a:alpha val="65000"/>
                    </a:srgbClr>
                  </a:innerShdw>
                </a:effectLst>
              </a:rPr>
              <a:t>st</a:t>
            </a:r>
            <a:r>
              <a:rPr lang="en-US" b="1" dirty="0">
                <a:ln w="1905"/>
                <a:solidFill>
                  <a:srgbClr val="00B050"/>
                </a:solidFill>
                <a:effectLst>
                  <a:innerShdw blurRad="69850" dist="43180" dir="5400000">
                    <a:srgbClr val="000000">
                      <a:alpha val="65000"/>
                    </a:srgbClr>
                  </a:innerShdw>
                </a:effectLst>
              </a:rPr>
              <a:t> cycle of the week </a:t>
            </a:r>
            <a:r>
              <a:rPr lang="en-US" b="1" dirty="0" smtClean="0">
                <a:ln w="1905"/>
                <a:solidFill>
                  <a:srgbClr val="00B050"/>
                </a:solidFill>
                <a:effectLst>
                  <a:innerShdw blurRad="69850" dist="43180" dir="5400000">
                    <a:srgbClr val="000000">
                      <a:alpha val="65000"/>
                    </a:srgbClr>
                  </a:innerShdw>
                </a:effectLst>
              </a:rPr>
              <a:t>as Wave Sheaf. </a:t>
            </a:r>
          </a:p>
          <a:p>
            <a:pPr marL="502920" lvl="0" indent="-457200">
              <a:buFont typeface="+mj-lt"/>
              <a:buAutoNum type="arabicPeriod"/>
            </a:pPr>
            <a:r>
              <a:rPr lang="en-US" dirty="0" smtClean="0">
                <a:solidFill>
                  <a:schemeClr val="tx1"/>
                </a:solidFill>
              </a:rPr>
              <a:t>The women, </a:t>
            </a:r>
            <a:r>
              <a:rPr lang="en-US" dirty="0">
                <a:solidFill>
                  <a:schemeClr val="tx1"/>
                </a:solidFill>
              </a:rPr>
              <a:t>the disciples, and others, discover their Master </a:t>
            </a:r>
            <a:r>
              <a:rPr lang="en-US" dirty="0" smtClean="0">
                <a:solidFill>
                  <a:schemeClr val="tx1"/>
                </a:solidFill>
              </a:rPr>
              <a:t>is not </a:t>
            </a:r>
            <a:br>
              <a:rPr lang="en-US" dirty="0" smtClean="0">
                <a:solidFill>
                  <a:schemeClr val="tx1"/>
                </a:solidFill>
              </a:rPr>
            </a:br>
            <a:r>
              <a:rPr lang="en-US" dirty="0" smtClean="0">
                <a:solidFill>
                  <a:schemeClr val="tx1"/>
                </a:solidFill>
              </a:rPr>
              <a:t>in the tomb </a:t>
            </a:r>
            <a:r>
              <a:rPr lang="en-US" dirty="0">
                <a:solidFill>
                  <a:schemeClr val="tx1"/>
                </a:solidFill>
              </a:rPr>
              <a:t>on </a:t>
            </a:r>
            <a:r>
              <a:rPr lang="en-US" dirty="0" smtClean="0">
                <a:solidFill>
                  <a:schemeClr val="tx1"/>
                </a:solidFill>
              </a:rPr>
              <a:t>Abib 18</a:t>
            </a:r>
            <a:r>
              <a:rPr lang="en-US" dirty="0">
                <a:solidFill>
                  <a:schemeClr val="tx1"/>
                </a:solidFill>
              </a:rPr>
              <a:t>.</a:t>
            </a:r>
          </a:p>
          <a:p>
            <a:pPr marL="502920" lvl="0" indent="-457200">
              <a:buFont typeface="+mj-lt"/>
              <a:buAutoNum type="arabicPeriod"/>
            </a:pPr>
            <a:r>
              <a:rPr lang="en-US" dirty="0">
                <a:solidFill>
                  <a:schemeClr val="tx1"/>
                </a:solidFill>
              </a:rPr>
              <a:t>Later on the same </a:t>
            </a:r>
            <a:r>
              <a:rPr lang="en-US" dirty="0" smtClean="0">
                <a:solidFill>
                  <a:schemeClr val="tx1"/>
                </a:solidFill>
              </a:rPr>
              <a:t>day in the evening, </a:t>
            </a:r>
            <a:r>
              <a:rPr lang="en-US" b="1" dirty="0">
                <a:solidFill>
                  <a:srgbClr val="0070C0"/>
                </a:solidFill>
              </a:rPr>
              <a:t>Yahusha</a:t>
            </a:r>
            <a:r>
              <a:rPr lang="en-US" dirty="0">
                <a:solidFill>
                  <a:schemeClr val="tx1"/>
                </a:solidFill>
              </a:rPr>
              <a:t> meets up with the two disciples walking to Emmaus.  </a:t>
            </a:r>
            <a:r>
              <a:rPr lang="en-US" b="1" dirty="0">
                <a:solidFill>
                  <a:srgbClr val="0070C0"/>
                </a:solidFill>
              </a:rPr>
              <a:t>Yahusha</a:t>
            </a:r>
            <a:r>
              <a:rPr lang="en-US" dirty="0">
                <a:solidFill>
                  <a:schemeClr val="tx1"/>
                </a:solidFill>
              </a:rPr>
              <a:t> accepts their invitation </a:t>
            </a:r>
            <a:r>
              <a:rPr lang="en-US" dirty="0" smtClean="0">
                <a:solidFill>
                  <a:schemeClr val="tx1"/>
                </a:solidFill>
              </a:rPr>
              <a:t/>
            </a:r>
            <a:br>
              <a:rPr lang="en-US" dirty="0" smtClean="0">
                <a:solidFill>
                  <a:schemeClr val="tx1"/>
                </a:solidFill>
              </a:rPr>
            </a:br>
            <a:r>
              <a:rPr lang="en-US" dirty="0" smtClean="0">
                <a:solidFill>
                  <a:schemeClr val="tx1"/>
                </a:solidFill>
              </a:rPr>
              <a:t>to </a:t>
            </a:r>
            <a:r>
              <a:rPr lang="en-US" dirty="0">
                <a:solidFill>
                  <a:schemeClr val="tx1"/>
                </a:solidFill>
              </a:rPr>
              <a:t>dine with them for the evening meal. </a:t>
            </a:r>
          </a:p>
        </p:txBody>
      </p:sp>
      <p:sp>
        <p:nvSpPr>
          <p:cNvPr id="5" name="Slide Number Placeholder 4"/>
          <p:cNvSpPr>
            <a:spLocks noGrp="1"/>
          </p:cNvSpPr>
          <p:nvPr>
            <p:ph type="sldNum" sz="quarter" idx="12"/>
          </p:nvPr>
        </p:nvSpPr>
        <p:spPr/>
        <p:txBody>
          <a:bodyPr/>
          <a:lstStyle/>
          <a:p>
            <a:fld id="{D18E6382-2566-492A-A2A1-417678E32A52}" type="slidenum">
              <a:rPr lang="en-US" smtClean="0"/>
              <a:t>44</a:t>
            </a:fld>
            <a:endParaRPr lang="en-US"/>
          </a:p>
        </p:txBody>
      </p:sp>
      <p:pic>
        <p:nvPicPr>
          <p:cNvPr id="1026" name="Picture 2" descr="C:\Users\Rae\Desktop\ULB table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534400" cy="2274652"/>
          </a:xfrm>
          <a:prstGeom prst="rect">
            <a:avLst/>
          </a:prstGeom>
          <a:noFill/>
          <a:ln w="57150">
            <a:solidFill>
              <a:schemeClr val="tx2">
                <a:lumMod val="75000"/>
              </a:schemeClr>
            </a:solid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3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rPr>
              <a:t>The 1</a:t>
            </a:r>
            <a:r>
              <a:rPr lang="en-US" baseline="30000" dirty="0" smtClean="0">
                <a:ln w="11430">
                  <a:solidFill>
                    <a:srgbClr val="002060"/>
                  </a:solidFill>
                </a:ln>
              </a:rPr>
              <a:t>st</a:t>
            </a:r>
            <a:r>
              <a:rPr lang="en-US" dirty="0" smtClean="0">
                <a:ln w="11430">
                  <a:solidFill>
                    <a:srgbClr val="002060"/>
                  </a:solidFill>
                </a:ln>
              </a:rPr>
              <a:t> Five Days of Passover</a:t>
            </a:r>
            <a:r>
              <a:rPr lang="en-US" dirty="0" smtClean="0"/>
              <a:t/>
            </a:r>
            <a:br>
              <a:rPr lang="en-US" dirty="0" smtClean="0"/>
            </a:br>
            <a:endParaRPr lang="en-US" dirty="0"/>
          </a:p>
        </p:txBody>
      </p:sp>
      <p:sp>
        <p:nvSpPr>
          <p:cNvPr id="3" name="Content Placeholder 2"/>
          <p:cNvSpPr>
            <a:spLocks noGrp="1"/>
          </p:cNvSpPr>
          <p:nvPr>
            <p:ph sz="quarter" idx="13"/>
          </p:nvPr>
        </p:nvSpPr>
        <p:spPr>
          <a:xfrm>
            <a:off x="304800" y="3276600"/>
            <a:ext cx="8686800" cy="3429000"/>
          </a:xfrm>
        </p:spPr>
        <p:txBody>
          <a:bodyPr>
            <a:normAutofit fontScale="92500"/>
            <a:scene3d>
              <a:camera prst="orthographicFront"/>
              <a:lightRig rig="threePt" dir="t"/>
            </a:scene3d>
            <a:sp3d extrusionH="57150">
              <a:bevelT w="38100" h="38100" prst="angle"/>
            </a:sp3d>
          </a:bodyPr>
          <a:lstStyle/>
          <a:p>
            <a:pPr marL="45720" indent="0">
              <a:buNone/>
            </a:pPr>
            <a:r>
              <a:rPr lang="en-US" b="1" dirty="0"/>
              <a:t>Facts for the Passover Spring Festival of the Emmaus </a:t>
            </a:r>
            <a:r>
              <a:rPr lang="en-US" b="1" dirty="0" smtClean="0"/>
              <a:t>Account </a:t>
            </a:r>
            <a:r>
              <a:rPr lang="en-US" sz="1700" b="1" dirty="0" smtClean="0"/>
              <a:t>(</a:t>
            </a:r>
            <a:r>
              <a:rPr lang="en-US" sz="1700" b="1" dirty="0" err="1" smtClean="0"/>
              <a:t>con’t</a:t>
            </a:r>
            <a:r>
              <a:rPr lang="en-US" sz="1700" b="1" dirty="0" smtClean="0"/>
              <a:t>):</a:t>
            </a:r>
            <a:r>
              <a:rPr lang="en-US" sz="1700" b="1" dirty="0"/>
              <a:t/>
            </a:r>
            <a:br>
              <a:rPr lang="en-US" sz="1700" b="1" dirty="0"/>
            </a:br>
            <a:endParaRPr lang="en-US" sz="1200" dirty="0"/>
          </a:p>
          <a:p>
            <a:pPr marL="502920" lvl="0" indent="-457200">
              <a:buFont typeface="+mj-lt"/>
              <a:buAutoNum type="arabicPeriod" startAt="5"/>
            </a:pPr>
            <a:r>
              <a:rPr lang="en-US" dirty="0" smtClean="0">
                <a:solidFill>
                  <a:schemeClr val="tx1"/>
                </a:solidFill>
              </a:rPr>
              <a:t>When </a:t>
            </a:r>
            <a:r>
              <a:rPr lang="en-US" b="1" dirty="0">
                <a:solidFill>
                  <a:srgbClr val="0070C0"/>
                </a:solidFill>
              </a:rPr>
              <a:t>Yahusha</a:t>
            </a:r>
            <a:r>
              <a:rPr lang="en-US" dirty="0">
                <a:solidFill>
                  <a:schemeClr val="tx1"/>
                </a:solidFill>
              </a:rPr>
              <a:t> broke the </a:t>
            </a:r>
            <a:r>
              <a:rPr lang="en-US" b="1" dirty="0">
                <a:solidFill>
                  <a:schemeClr val="tx1"/>
                </a:solidFill>
              </a:rPr>
              <a:t>bread, </a:t>
            </a:r>
            <a:r>
              <a:rPr lang="en-US" dirty="0">
                <a:solidFill>
                  <a:srgbClr val="FF0000"/>
                </a:solidFill>
              </a:rPr>
              <a:t>[</a:t>
            </a:r>
            <a:r>
              <a:rPr lang="en-US" b="1" dirty="0">
                <a:solidFill>
                  <a:srgbClr val="FF0000"/>
                </a:solidFill>
              </a:rPr>
              <a:t>G740</a:t>
            </a:r>
            <a:r>
              <a:rPr lang="en-US" dirty="0">
                <a:solidFill>
                  <a:srgbClr val="FF0000"/>
                </a:solidFill>
              </a:rPr>
              <a:t> </a:t>
            </a:r>
            <a:r>
              <a:rPr lang="en-US" b="1" dirty="0" err="1">
                <a:solidFill>
                  <a:srgbClr val="FF0000"/>
                </a:solidFill>
              </a:rPr>
              <a:t>artos</a:t>
            </a:r>
            <a:r>
              <a:rPr lang="en-US" dirty="0">
                <a:solidFill>
                  <a:srgbClr val="FF0000"/>
                </a:solidFill>
              </a:rPr>
              <a:t>] </a:t>
            </a:r>
            <a:r>
              <a:rPr lang="en-US" dirty="0">
                <a:solidFill>
                  <a:schemeClr val="tx1"/>
                </a:solidFill>
              </a:rPr>
              <a:t>they recognized Him.  </a:t>
            </a:r>
          </a:p>
          <a:p>
            <a:pPr marL="502920" lvl="0" indent="-457200">
              <a:buFont typeface="+mj-lt"/>
              <a:buAutoNum type="arabicPeriod" startAt="5"/>
            </a:pPr>
            <a:r>
              <a:rPr lang="en-US" dirty="0">
                <a:solidFill>
                  <a:schemeClr val="tx1"/>
                </a:solidFill>
              </a:rPr>
              <a:t>This </a:t>
            </a:r>
            <a:r>
              <a:rPr lang="en-US" dirty="0">
                <a:solidFill>
                  <a:srgbClr val="FF0000"/>
                </a:solidFill>
              </a:rPr>
              <a:t>[</a:t>
            </a:r>
            <a:r>
              <a:rPr lang="en-US" b="1" dirty="0">
                <a:solidFill>
                  <a:srgbClr val="FF0000"/>
                </a:solidFill>
              </a:rPr>
              <a:t>G740</a:t>
            </a:r>
            <a:r>
              <a:rPr lang="en-US" dirty="0">
                <a:solidFill>
                  <a:srgbClr val="FF0000"/>
                </a:solidFill>
              </a:rPr>
              <a:t> </a:t>
            </a:r>
            <a:r>
              <a:rPr lang="en-US" b="1" dirty="0" err="1">
                <a:solidFill>
                  <a:srgbClr val="FF0000"/>
                </a:solidFill>
              </a:rPr>
              <a:t>artos</a:t>
            </a:r>
            <a:r>
              <a:rPr lang="en-US" dirty="0">
                <a:solidFill>
                  <a:srgbClr val="FF0000"/>
                </a:solidFill>
              </a:rPr>
              <a:t>]</a:t>
            </a:r>
            <a:r>
              <a:rPr lang="en-US" dirty="0">
                <a:solidFill>
                  <a:schemeClr val="tx1"/>
                </a:solidFill>
              </a:rPr>
              <a:t> </a:t>
            </a:r>
            <a:r>
              <a:rPr lang="en-US" b="1" dirty="0">
                <a:solidFill>
                  <a:schemeClr val="tx1"/>
                </a:solidFill>
              </a:rPr>
              <a:t>bread</a:t>
            </a:r>
            <a:r>
              <a:rPr lang="en-US" dirty="0">
                <a:solidFill>
                  <a:schemeClr val="tx1"/>
                </a:solidFill>
              </a:rPr>
              <a:t> was </a:t>
            </a:r>
            <a:r>
              <a:rPr lang="en-US" b="1" dirty="0" smtClean="0">
                <a:solidFill>
                  <a:schemeClr val="tx1"/>
                </a:solidFill>
              </a:rPr>
              <a:t>definitely </a:t>
            </a:r>
            <a:r>
              <a:rPr lang="en-US" b="1" u="sng" dirty="0" smtClean="0">
                <a:solidFill>
                  <a:srgbClr val="FF0000"/>
                </a:solidFill>
              </a:rPr>
              <a:t>NOT</a:t>
            </a:r>
            <a:r>
              <a:rPr lang="en-US" b="1" dirty="0" smtClean="0">
                <a:solidFill>
                  <a:srgbClr val="FF0000"/>
                </a:solidFill>
              </a:rPr>
              <a:t> </a:t>
            </a:r>
            <a:r>
              <a:rPr lang="en-US" b="1" u="sng" dirty="0" smtClean="0">
                <a:solidFill>
                  <a:srgbClr val="FF0000"/>
                </a:solidFill>
              </a:rPr>
              <a:t>leavened</a:t>
            </a:r>
            <a:r>
              <a:rPr lang="en-US" b="1" dirty="0" smtClean="0">
                <a:solidFill>
                  <a:schemeClr val="tx1"/>
                </a:solidFill>
              </a:rPr>
              <a:t> </a:t>
            </a:r>
            <a:r>
              <a:rPr lang="en-US" b="1" u="sng" dirty="0">
                <a:solidFill>
                  <a:schemeClr val="tx1"/>
                </a:solidFill>
              </a:rPr>
              <a:t>bread</a:t>
            </a:r>
            <a:r>
              <a:rPr lang="en-US" dirty="0">
                <a:solidFill>
                  <a:schemeClr val="tx1"/>
                </a:solidFill>
              </a:rPr>
              <a:t>, as </a:t>
            </a:r>
            <a:r>
              <a:rPr lang="en-US" b="1" dirty="0">
                <a:ln w="1905"/>
                <a:solidFill>
                  <a:schemeClr val="accent6">
                    <a:lumMod val="50000"/>
                  </a:schemeClr>
                </a:solidFill>
                <a:effectLst>
                  <a:innerShdw blurRad="69850" dist="43180" dir="5400000">
                    <a:srgbClr val="000000">
                      <a:alpha val="65000"/>
                    </a:srgbClr>
                  </a:innerShdw>
                </a:effectLst>
              </a:rPr>
              <a:t>Abib 18 is exactly the “midst” of the week of </a:t>
            </a:r>
            <a:r>
              <a:rPr lang="en-US" b="1" dirty="0">
                <a:ln w="1905"/>
                <a:solidFill>
                  <a:srgbClr val="0070C0"/>
                </a:solidFill>
                <a:effectLst>
                  <a:innerShdw blurRad="69850" dist="43180" dir="5400000">
                    <a:srgbClr val="000000">
                      <a:alpha val="65000"/>
                    </a:srgbClr>
                  </a:innerShdw>
                </a:effectLst>
              </a:rPr>
              <a:t>Unleavened Bread.  </a:t>
            </a:r>
            <a:r>
              <a:rPr lang="en-US" dirty="0" smtClean="0">
                <a:solidFill>
                  <a:srgbClr val="0070C0"/>
                </a:solidFill>
              </a:rPr>
              <a:t/>
            </a:r>
            <a:br>
              <a:rPr lang="en-US" dirty="0" smtClean="0">
                <a:solidFill>
                  <a:srgbClr val="0070C0"/>
                </a:solidFill>
              </a:rPr>
            </a:br>
            <a:r>
              <a:rPr lang="en-US" b="1" dirty="0" smtClean="0">
                <a:ln w="1905"/>
                <a:solidFill>
                  <a:srgbClr val="00B0F0"/>
                </a:solidFill>
                <a:effectLst>
                  <a:innerShdw blurRad="69850" dist="43180" dir="5400000">
                    <a:srgbClr val="000000">
                      <a:alpha val="65000"/>
                    </a:srgbClr>
                  </a:innerShdw>
                </a:effectLst>
              </a:rPr>
              <a:t>Any </a:t>
            </a:r>
            <a:r>
              <a:rPr lang="en-US" b="1" dirty="0">
                <a:ln w="1905"/>
                <a:solidFill>
                  <a:srgbClr val="00B0F0"/>
                </a:solidFill>
                <a:effectLst>
                  <a:innerShdw blurRad="69850" dist="43180" dir="5400000">
                    <a:srgbClr val="000000">
                      <a:alpha val="65000"/>
                    </a:srgbClr>
                  </a:innerShdw>
                </a:effectLst>
              </a:rPr>
              <a:t>Torah keeper and follower of Yahusha would not be serving leavened bread to their guests during the week of Unleavened Bread.  </a:t>
            </a:r>
            <a:r>
              <a:rPr lang="en-US" b="1" dirty="0" smtClean="0">
                <a:ln w="1905"/>
                <a:solidFill>
                  <a:srgbClr val="00B0F0"/>
                </a:solidFill>
                <a:effectLst>
                  <a:innerShdw blurRad="69850" dist="43180" dir="5400000">
                    <a:srgbClr val="000000">
                      <a:alpha val="65000"/>
                    </a:srgbClr>
                  </a:innerShdw>
                </a:effectLst>
              </a:rPr>
              <a:t/>
            </a:r>
            <a:br>
              <a:rPr lang="en-US" b="1" dirty="0" smtClean="0">
                <a:ln w="1905"/>
                <a:solidFill>
                  <a:srgbClr val="00B0F0"/>
                </a:solidFill>
                <a:effectLst>
                  <a:innerShdw blurRad="69850" dist="43180" dir="5400000">
                    <a:srgbClr val="000000">
                      <a:alpha val="65000"/>
                    </a:srgbClr>
                  </a:innerShdw>
                </a:effectLst>
              </a:rPr>
            </a:br>
            <a:r>
              <a:rPr lang="en-US" b="1" dirty="0" smtClean="0">
                <a:ln w="1905"/>
                <a:solidFill>
                  <a:srgbClr val="FF0000"/>
                </a:solidFill>
                <a:effectLst>
                  <a:innerShdw blurRad="69850" dist="43180" dir="5400000">
                    <a:srgbClr val="000000">
                      <a:alpha val="65000"/>
                    </a:srgbClr>
                  </a:innerShdw>
                </a:effectLst>
              </a:rPr>
              <a:t>However</a:t>
            </a:r>
            <a:r>
              <a:rPr lang="en-US" b="1" dirty="0">
                <a:ln w="1905"/>
                <a:solidFill>
                  <a:srgbClr val="FF0000"/>
                </a:solidFill>
                <a:effectLst>
                  <a:innerShdw blurRad="69850" dist="43180" dir="5400000">
                    <a:srgbClr val="000000">
                      <a:alpha val="65000"/>
                    </a:srgbClr>
                  </a:innerShdw>
                </a:effectLst>
              </a:rPr>
              <a:t>, the Greek word “</a:t>
            </a:r>
            <a:r>
              <a:rPr lang="en-US" b="1" dirty="0" err="1">
                <a:ln w="1905"/>
                <a:solidFill>
                  <a:srgbClr val="FF0000"/>
                </a:solidFill>
                <a:effectLst>
                  <a:innerShdw blurRad="69850" dist="43180" dir="5400000">
                    <a:srgbClr val="000000">
                      <a:alpha val="65000"/>
                    </a:srgbClr>
                  </a:innerShdw>
                </a:effectLst>
              </a:rPr>
              <a:t>artos</a:t>
            </a:r>
            <a:r>
              <a:rPr lang="en-US" b="1" dirty="0">
                <a:ln w="1905"/>
                <a:solidFill>
                  <a:srgbClr val="FF0000"/>
                </a:solidFill>
                <a:effectLst>
                  <a:innerShdw blurRad="69850" dist="43180" dir="5400000">
                    <a:srgbClr val="000000">
                      <a:alpha val="65000"/>
                    </a:srgbClr>
                  </a:innerShdw>
                </a:effectLst>
              </a:rPr>
              <a:t>” for “bread” in the </a:t>
            </a:r>
            <a:r>
              <a:rPr lang="en-US" b="1" dirty="0" smtClean="0">
                <a:ln w="1905"/>
                <a:solidFill>
                  <a:srgbClr val="FF0000"/>
                </a:solidFill>
                <a:effectLst>
                  <a:innerShdw blurRad="69850" dist="43180" dir="5400000">
                    <a:srgbClr val="000000">
                      <a:alpha val="65000"/>
                    </a:srgbClr>
                  </a:innerShdw>
                </a:effectLst>
              </a:rPr>
              <a:t/>
            </a:r>
            <a:br>
              <a:rPr lang="en-US" b="1" dirty="0" smtClean="0">
                <a:ln w="1905"/>
                <a:solidFill>
                  <a:srgbClr val="FF0000"/>
                </a:solidFill>
                <a:effectLst>
                  <a:innerShdw blurRad="69850" dist="43180" dir="5400000">
                    <a:srgbClr val="000000">
                      <a:alpha val="65000"/>
                    </a:srgbClr>
                  </a:innerShdw>
                </a:effectLst>
              </a:rPr>
            </a:br>
            <a:r>
              <a:rPr lang="en-US" b="1" dirty="0" smtClean="0">
                <a:ln w="1905"/>
                <a:solidFill>
                  <a:srgbClr val="FF0000"/>
                </a:solidFill>
                <a:effectLst>
                  <a:innerShdw blurRad="69850" dist="43180" dir="5400000">
                    <a:srgbClr val="000000">
                      <a:alpha val="65000"/>
                    </a:srgbClr>
                  </a:innerShdw>
                </a:effectLst>
              </a:rPr>
              <a:t>New </a:t>
            </a:r>
            <a:r>
              <a:rPr lang="en-US" b="1" dirty="0">
                <a:ln w="1905"/>
                <a:solidFill>
                  <a:srgbClr val="FF0000"/>
                </a:solidFill>
                <a:effectLst>
                  <a:innerShdw blurRad="69850" dist="43180" dir="5400000">
                    <a:srgbClr val="000000">
                      <a:alpha val="65000"/>
                    </a:srgbClr>
                  </a:innerShdw>
                </a:effectLst>
              </a:rPr>
              <a:t>Testament is defined as leavened bread. </a:t>
            </a:r>
            <a:r>
              <a:rPr lang="en-US" b="1" dirty="0" smtClean="0">
                <a:ln w="1905"/>
                <a:solidFill>
                  <a:srgbClr val="FF0000"/>
                </a:solidFill>
                <a:effectLst>
                  <a:innerShdw blurRad="69850" dist="43180" dir="5400000">
                    <a:srgbClr val="000000">
                      <a:alpha val="65000"/>
                    </a:srgbClr>
                  </a:innerShdw>
                </a:effectLst>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happened?!</a:t>
            </a:r>
            <a:r>
              <a:rPr lang="en-US" b="1" dirty="0" smtClean="0">
                <a:ln w="1905"/>
                <a:solidFill>
                  <a:srgbClr val="FF0000"/>
                </a:solidFill>
                <a:effectLst>
                  <a:innerShdw blurRad="69850" dist="43180" dir="5400000">
                    <a:srgbClr val="000000">
                      <a:alpha val="65000"/>
                    </a:srgbClr>
                  </a:innerShdw>
                </a:effectLst>
              </a:rPr>
              <a:t> </a:t>
            </a:r>
            <a:endParaRPr lang="en-US" b="1" dirty="0">
              <a:ln w="1905"/>
              <a:solidFill>
                <a:srgbClr val="FF0000"/>
              </a:solidFill>
              <a:effectLst>
                <a:innerShdw blurRad="69850" dist="43180" dir="5400000">
                  <a:srgbClr val="000000">
                    <a:alpha val="65000"/>
                  </a:srgbClr>
                </a:inn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45</a:t>
            </a:fld>
            <a:endParaRPr lang="en-US"/>
          </a:p>
        </p:txBody>
      </p:sp>
      <p:pic>
        <p:nvPicPr>
          <p:cNvPr id="1026" name="Picture 2" descr="C:\Users\Rae\Desktop\ULB table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49548"/>
            <a:ext cx="8534400" cy="2274652"/>
          </a:xfrm>
          <a:prstGeom prst="rect">
            <a:avLst/>
          </a:prstGeom>
          <a:noFill/>
          <a:ln w="57150">
            <a:solidFill>
              <a:schemeClr val="tx2">
                <a:lumMod val="75000"/>
              </a:schemeClr>
            </a:solid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782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rPr>
              <a:t>The 1</a:t>
            </a:r>
            <a:r>
              <a:rPr lang="en-US" baseline="30000" dirty="0" smtClean="0">
                <a:ln w="11430">
                  <a:solidFill>
                    <a:srgbClr val="002060"/>
                  </a:solidFill>
                </a:ln>
              </a:rPr>
              <a:t>st</a:t>
            </a:r>
            <a:r>
              <a:rPr lang="en-US" dirty="0" smtClean="0">
                <a:ln w="11430">
                  <a:solidFill>
                    <a:srgbClr val="002060"/>
                  </a:solidFill>
                </a:ln>
              </a:rPr>
              <a:t> Five Days of Passover</a:t>
            </a:r>
            <a:r>
              <a:rPr lang="en-US" dirty="0" smtClean="0"/>
              <a:t/>
            </a:r>
            <a:br>
              <a:rPr lang="en-US" dirty="0" smtClean="0"/>
            </a:br>
            <a:endParaRPr lang="en-US" dirty="0"/>
          </a:p>
        </p:txBody>
      </p:sp>
      <p:sp>
        <p:nvSpPr>
          <p:cNvPr id="3" name="Content Placeholder 2"/>
          <p:cNvSpPr>
            <a:spLocks noGrp="1"/>
          </p:cNvSpPr>
          <p:nvPr>
            <p:ph sz="quarter" idx="13"/>
          </p:nvPr>
        </p:nvSpPr>
        <p:spPr>
          <a:xfrm>
            <a:off x="457200" y="3276600"/>
            <a:ext cx="8229600" cy="3429000"/>
          </a:xfrm>
        </p:spPr>
        <p:txBody>
          <a:bodyPr>
            <a:normAutofit/>
            <a:scene3d>
              <a:camera prst="orthographicFront"/>
              <a:lightRig rig="threePt" dir="t"/>
            </a:scene3d>
            <a:sp3d extrusionH="57150">
              <a:bevelT w="38100" h="38100" prst="angle"/>
            </a:sp3d>
          </a:bodyPr>
          <a:lstStyle/>
          <a:p>
            <a:pPr marL="45720" indent="0" algn="ctr">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Did these 2 disciples of </a:t>
            </a:r>
            <a:r>
              <a:rPr lang="en-US" b="1" dirty="0" smtClean="0">
                <a:ln w="1905"/>
                <a:solidFill>
                  <a:srgbClr val="0070C0"/>
                </a:solidFill>
                <a:effectLst>
                  <a:innerShdw blurRad="69850" dist="43180" dir="5400000">
                    <a:srgbClr val="000000">
                      <a:alpha val="65000"/>
                    </a:srgbClr>
                  </a:innerShdw>
                </a:effectLst>
              </a:rPr>
              <a:t>Yahusha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REALLY serve Him </a:t>
            </a:r>
            <a:r>
              <a:rPr lang="en-US"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leavened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bread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during the </a:t>
            </a:r>
            <a:r>
              <a:rPr lang="en-US" b="1" dirty="0" smtClean="0">
                <a:ln w="1905"/>
                <a:solidFill>
                  <a:srgbClr val="0070C0"/>
                </a:solidFill>
                <a:effectLst>
                  <a:innerShdw blurRad="69850" dist="43180" dir="5400000">
                    <a:srgbClr val="000000">
                      <a:alpha val="65000"/>
                    </a:srgbClr>
                  </a:innerShdw>
                </a:effectLst>
              </a:rPr>
              <a:t>Week of Unleavened Bread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a:t/>
            </a:r>
            <a:br>
              <a:rPr lang="en-US" b="1" dirty="0"/>
            </a:br>
            <a:endParaRPr lang="en-US" sz="1200" dirty="0"/>
          </a:p>
          <a:p>
            <a:pPr marL="502920" lvl="0" indent="-457200">
              <a:buFont typeface="+mj-lt"/>
              <a:buAutoNum type="arabicPeriod" startAt="7"/>
            </a:pPr>
            <a:r>
              <a:rPr lang="en-US" dirty="0" smtClean="0">
                <a:solidFill>
                  <a:schemeClr val="tx1"/>
                </a:solidFill>
              </a:rPr>
              <a:t>We </a:t>
            </a:r>
            <a:r>
              <a:rPr lang="en-US" dirty="0">
                <a:solidFill>
                  <a:schemeClr val="tx1"/>
                </a:solidFill>
              </a:rPr>
              <a:t>have already seen in previous examples that </a:t>
            </a:r>
            <a:r>
              <a:rPr lang="en-US" dirty="0" smtClean="0">
                <a:solidFill>
                  <a:schemeClr val="tx1"/>
                </a:solidFill>
              </a:rPr>
              <a:t/>
            </a:r>
            <a:br>
              <a:rPr lang="en-US" dirty="0" smtClean="0">
                <a:solidFill>
                  <a:schemeClr val="tx1"/>
                </a:solidFill>
              </a:rPr>
            </a:b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artos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can have the dual meaning</a:t>
            </a:r>
            <a:r>
              <a:rPr lang="en-US" dirty="0">
                <a:solidFill>
                  <a:schemeClr val="tx1"/>
                </a:solidFill>
              </a:rPr>
              <a:t> of </a:t>
            </a:r>
            <a:r>
              <a:rPr lang="en-US" b="1" dirty="0">
                <a:ln w="1905"/>
                <a:solidFill>
                  <a:srgbClr val="984204"/>
                </a:solidFill>
                <a:effectLst>
                  <a:innerShdw blurRad="69850" dist="43180" dir="5400000">
                    <a:srgbClr val="000000">
                      <a:alpha val="65000"/>
                    </a:srgbClr>
                  </a:innerShdw>
                </a:effectLst>
              </a:rPr>
              <a:t>leavened</a:t>
            </a:r>
            <a:r>
              <a:rPr lang="en-US" dirty="0">
                <a:solidFill>
                  <a:schemeClr val="tx1"/>
                </a:solidFill>
              </a:rPr>
              <a:t> </a:t>
            </a:r>
            <a:r>
              <a:rPr lang="en-US" dirty="0" smtClean="0">
                <a:solidFill>
                  <a:schemeClr val="tx1"/>
                </a:solidFill>
              </a:rPr>
              <a:t/>
            </a:r>
            <a:br>
              <a:rPr lang="en-US" dirty="0" smtClean="0">
                <a:solidFill>
                  <a:schemeClr val="tx1"/>
                </a:solidFill>
              </a:rPr>
            </a:br>
            <a:r>
              <a:rPr lang="en-US" dirty="0" smtClean="0">
                <a:solidFill>
                  <a:schemeClr val="tx1"/>
                </a:solidFill>
              </a:rPr>
              <a:t>and/or </a:t>
            </a:r>
            <a:r>
              <a:rPr lang="en-US" b="1" dirty="0">
                <a:ln w="1905"/>
                <a:solidFill>
                  <a:srgbClr val="00B0F0"/>
                </a:solidFill>
                <a:effectLst>
                  <a:innerShdw blurRad="69850" dist="43180" dir="5400000">
                    <a:srgbClr val="000000">
                      <a:alpha val="65000"/>
                    </a:srgbClr>
                  </a:innerShdw>
                </a:effectLst>
              </a:rPr>
              <a:t>unleavened</a:t>
            </a:r>
            <a:r>
              <a:rPr lang="en-US" dirty="0">
                <a:solidFill>
                  <a:schemeClr val="tx1"/>
                </a:solidFill>
              </a:rPr>
              <a:t> </a:t>
            </a:r>
            <a:r>
              <a:rPr lang="en-US" b="1" dirty="0" smtClean="0">
                <a:ln w="1905"/>
                <a:solidFill>
                  <a:srgbClr val="00B0F0"/>
                </a:solidFill>
                <a:effectLst>
                  <a:innerShdw blurRad="69850" dist="43180" dir="5400000">
                    <a:srgbClr val="000000">
                      <a:alpha val="65000"/>
                    </a:srgbClr>
                  </a:innerShdw>
                </a:effectLst>
              </a:rPr>
              <a:t>bread.</a:t>
            </a:r>
            <a:r>
              <a:rPr lang="en-US" b="1" dirty="0" smtClean="0">
                <a:ln w="1905"/>
                <a:solidFill>
                  <a:srgbClr val="0070C0"/>
                </a:solidFill>
                <a:effectLst>
                  <a:innerShdw blurRad="69850" dist="43180" dir="5400000">
                    <a:srgbClr val="000000">
                      <a:alpha val="65000"/>
                    </a:srgbClr>
                  </a:innerShdw>
                </a:effectLst>
              </a:rPr>
              <a:t> </a:t>
            </a:r>
            <a:endParaRPr lang="en-US" b="1" dirty="0">
              <a:ln w="1905"/>
              <a:solidFill>
                <a:srgbClr val="0070C0"/>
              </a:solidFill>
              <a:effectLst>
                <a:innerShdw blurRad="69850" dist="43180" dir="5400000">
                  <a:srgbClr val="000000">
                    <a:alpha val="65000"/>
                  </a:srgbClr>
                </a:innerShdw>
              </a:effectLst>
            </a:endParaRPr>
          </a:p>
          <a:p>
            <a:pPr marL="502920" lvl="0" indent="-457200">
              <a:buFont typeface="+mj-lt"/>
              <a:buAutoNum type="arabicPeriod" startAt="7"/>
            </a:pPr>
            <a:r>
              <a:rPr lang="en-US" dirty="0">
                <a:solidFill>
                  <a:schemeClr val="tx1"/>
                </a:solidFill>
              </a:rPr>
              <a:t>In the Emmaus account, the </a:t>
            </a:r>
            <a:r>
              <a:rPr lang="en-US" b="1" dirty="0" err="1">
                <a:ln w="1905"/>
                <a:solidFill>
                  <a:srgbClr val="00B0F0"/>
                </a:solidFill>
                <a:effectLst>
                  <a:innerShdw blurRad="69850" dist="43180" dir="5400000">
                    <a:srgbClr val="000000">
                      <a:alpha val="65000"/>
                    </a:srgbClr>
                  </a:innerShdw>
                </a:effectLst>
              </a:rPr>
              <a:t>artos</a:t>
            </a:r>
            <a:r>
              <a:rPr lang="en-US" b="1" dirty="0">
                <a:ln w="1905"/>
                <a:solidFill>
                  <a:srgbClr val="00B0F0"/>
                </a:solidFill>
                <a:effectLst>
                  <a:innerShdw blurRad="69850" dist="43180" dir="5400000">
                    <a:srgbClr val="000000">
                      <a:alpha val="65000"/>
                    </a:srgbClr>
                  </a:innerShdw>
                </a:effectLst>
              </a:rPr>
              <a:t> </a:t>
            </a:r>
            <a:r>
              <a:rPr lang="en-US" b="1" u="sng" dirty="0">
                <a:ln w="1905"/>
                <a:solidFill>
                  <a:srgbClr val="00B0F0"/>
                </a:solidFill>
                <a:effectLst>
                  <a:innerShdw blurRad="69850" dist="43180" dir="5400000">
                    <a:srgbClr val="000000">
                      <a:alpha val="65000"/>
                    </a:srgbClr>
                  </a:innerShdw>
                </a:effectLst>
              </a:rPr>
              <a:t>was absolutel</a:t>
            </a:r>
            <a:r>
              <a:rPr lang="en-US" b="1" dirty="0">
                <a:ln w="1905"/>
                <a:solidFill>
                  <a:srgbClr val="00B0F0"/>
                </a:solidFill>
                <a:effectLst>
                  <a:innerShdw blurRad="69850" dist="43180" dir="5400000">
                    <a:srgbClr val="000000">
                      <a:alpha val="65000"/>
                    </a:srgbClr>
                  </a:innerShdw>
                </a:effectLst>
              </a:rPr>
              <a:t>y</a:t>
            </a:r>
            <a:r>
              <a:rPr lang="en-US" b="1" u="sng" dirty="0">
                <a:ln w="1905"/>
                <a:solidFill>
                  <a:srgbClr val="00B0F0"/>
                </a:solidFill>
                <a:effectLst>
                  <a:innerShdw blurRad="69850" dist="43180" dir="5400000">
                    <a:srgbClr val="000000">
                      <a:alpha val="65000"/>
                    </a:srgbClr>
                  </a:innerShdw>
                </a:effectLst>
              </a:rPr>
              <a:t> unleavened</a:t>
            </a:r>
            <a:r>
              <a:rPr lang="en-US" b="1" dirty="0">
                <a:ln w="1905"/>
                <a:solidFill>
                  <a:srgbClr val="00B0F0"/>
                </a:solidFill>
                <a:effectLst>
                  <a:innerShdw blurRad="69850" dist="43180" dir="5400000">
                    <a:srgbClr val="000000">
                      <a:alpha val="65000"/>
                    </a:srgbClr>
                  </a:innerShdw>
                </a:effectLst>
              </a:rPr>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46</a:t>
            </a:fld>
            <a:endParaRPr lang="en-US"/>
          </a:p>
        </p:txBody>
      </p:sp>
      <p:pic>
        <p:nvPicPr>
          <p:cNvPr id="1026" name="Picture 2" descr="C:\Users\Rae\Desktop\ULB table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49548"/>
            <a:ext cx="8534400" cy="2274652"/>
          </a:xfrm>
          <a:prstGeom prst="rect">
            <a:avLst/>
          </a:prstGeom>
          <a:noFill/>
          <a:ln w="57150">
            <a:solidFill>
              <a:schemeClr val="tx2">
                <a:lumMod val="75000"/>
              </a:schemeClr>
            </a:solid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6" name="Picture 3" descr="C:\Users\Rae\Desktop\leavened bread cle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4419600"/>
            <a:ext cx="762000" cy="692864"/>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938069" y="4270887"/>
            <a:ext cx="9773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 name="Picture 4" descr="C:\Users\Rae\Desktop\UL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43200" y="5791200"/>
            <a:ext cx="9773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929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solidFill>
                  <a:schemeClr val="accent1"/>
                </a:solidFill>
              </a:rPr>
              <a:t>Summary</a:t>
            </a:r>
            <a:r>
              <a:rPr lang="en-US" dirty="0" smtClean="0">
                <a:ln w="11430">
                  <a:solidFill>
                    <a:srgbClr val="002060"/>
                  </a:solidFill>
                </a:ln>
              </a:rPr>
              <a:t> for Luke’s </a:t>
            </a:r>
            <a:br>
              <a:rPr lang="en-US" dirty="0" smtClean="0">
                <a:ln w="11430">
                  <a:solidFill>
                    <a:srgbClr val="002060"/>
                  </a:solidFill>
                </a:ln>
              </a:rPr>
            </a:br>
            <a:r>
              <a:rPr lang="en-US" dirty="0" smtClean="0">
                <a:ln w="11430">
                  <a:solidFill>
                    <a:srgbClr val="002060"/>
                  </a:solidFill>
                </a:ln>
              </a:rPr>
              <a:t>Emmaus Account</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1447800"/>
            <a:ext cx="8412866" cy="5181600"/>
          </a:xfrm>
        </p:spPr>
        <p:txBody>
          <a:bodyPr>
            <a:normAutofit/>
            <a:scene3d>
              <a:camera prst="orthographicFront"/>
              <a:lightRig rig="threePt" dir="t"/>
            </a:scene3d>
            <a:sp3d extrusionH="57150">
              <a:bevelT w="38100" h="38100"/>
            </a:sp3d>
          </a:bodyPr>
          <a:lstStyle/>
          <a:p>
            <a:pPr marL="45720" lvl="0" indent="0">
              <a:buNone/>
            </a:pPr>
            <a:r>
              <a:rPr lang="en-US" dirty="0"/>
              <a:t>The Greek word for </a:t>
            </a:r>
            <a:r>
              <a:rPr lang="en-US" b="1" i="1" u="sng" dirty="0">
                <a:solidFill>
                  <a:srgbClr val="0070C0"/>
                </a:solidFill>
              </a:rPr>
              <a:t>unleavened</a:t>
            </a:r>
            <a:r>
              <a:rPr lang="en-US" dirty="0"/>
              <a:t> </a:t>
            </a:r>
            <a:r>
              <a:rPr lang="en-US" dirty="0" smtClean="0"/>
              <a:t>is: </a:t>
            </a:r>
          </a:p>
          <a:p>
            <a:pPr lvl="0">
              <a:buFont typeface="Wingdings" pitchFamily="2" charset="2"/>
              <a:buChar char="Ø"/>
            </a:pPr>
            <a:r>
              <a:rPr lang="en-US" dirty="0" smtClean="0">
                <a:solidFill>
                  <a:srgbClr val="0070C0"/>
                </a:solidFill>
              </a:rPr>
              <a:t> </a:t>
            </a:r>
            <a:r>
              <a:rPr lang="en-US" b="1" dirty="0" smtClean="0">
                <a:solidFill>
                  <a:srgbClr val="0070C0"/>
                </a:solidFill>
              </a:rPr>
              <a:t>G106</a:t>
            </a:r>
            <a:r>
              <a:rPr lang="en-US" dirty="0" smtClean="0">
                <a:solidFill>
                  <a:srgbClr val="0070C0"/>
                </a:solidFill>
              </a:rPr>
              <a:t> </a:t>
            </a:r>
            <a:r>
              <a:rPr lang="en-US" dirty="0">
                <a:solidFill>
                  <a:srgbClr val="0070C0"/>
                </a:solidFill>
              </a:rPr>
              <a:t>– </a:t>
            </a:r>
            <a:r>
              <a:rPr lang="en-US" dirty="0" err="1">
                <a:solidFill>
                  <a:srgbClr val="0070C0"/>
                </a:solidFill>
              </a:rPr>
              <a:t>azumos</a:t>
            </a:r>
            <a:r>
              <a:rPr lang="en-US" dirty="0">
                <a:solidFill>
                  <a:srgbClr val="0070C0"/>
                </a:solidFill>
              </a:rPr>
              <a:t>; </a:t>
            </a:r>
            <a:r>
              <a:rPr lang="en-US" dirty="0"/>
              <a:t>from G1 </a:t>
            </a:r>
            <a:r>
              <a:rPr lang="en-US" sz="1800" dirty="0"/>
              <a:t>(as a negative particle) </a:t>
            </a:r>
            <a:r>
              <a:rPr lang="en-US" dirty="0"/>
              <a:t>and G2219; </a:t>
            </a:r>
            <a:r>
              <a:rPr lang="en-US" b="1" u="sng" dirty="0">
                <a:solidFill>
                  <a:srgbClr val="0070C0"/>
                </a:solidFill>
              </a:rPr>
              <a:t>unleavened</a:t>
            </a:r>
            <a:r>
              <a:rPr lang="en-US" dirty="0">
                <a:solidFill>
                  <a:srgbClr val="0070C0"/>
                </a:solidFill>
              </a:rPr>
              <a:t>,</a:t>
            </a:r>
            <a:r>
              <a:rPr lang="en-US" dirty="0"/>
              <a:t> i.e. </a:t>
            </a:r>
            <a:r>
              <a:rPr lang="en-US" sz="1800" dirty="0"/>
              <a:t>(figuratively) </a:t>
            </a:r>
            <a:r>
              <a:rPr lang="en-US" b="1" dirty="0">
                <a:solidFill>
                  <a:srgbClr val="0070C0"/>
                </a:solidFill>
              </a:rPr>
              <a:t>uncorrupted</a:t>
            </a:r>
            <a:r>
              <a:rPr lang="en-US" dirty="0">
                <a:solidFill>
                  <a:srgbClr val="0070C0"/>
                </a:solidFill>
              </a:rPr>
              <a:t>;</a:t>
            </a:r>
            <a:r>
              <a:rPr lang="en-US" dirty="0"/>
              <a:t> </a:t>
            </a:r>
            <a:r>
              <a:rPr lang="en-US" sz="1800" dirty="0"/>
              <a:t>(in the neutral plural) </a:t>
            </a:r>
            <a:r>
              <a:rPr lang="en-US" dirty="0"/>
              <a:t>specially </a:t>
            </a:r>
            <a:r>
              <a:rPr lang="en-US" sz="1800" dirty="0"/>
              <a:t>(by implication) </a:t>
            </a:r>
            <a:r>
              <a:rPr lang="en-US" dirty="0"/>
              <a:t>the Passover week:  KJV - unleavened (bread).</a:t>
            </a:r>
          </a:p>
          <a:p>
            <a:pPr lvl="0"/>
            <a:r>
              <a:rPr lang="en-US" b="1" dirty="0">
                <a:solidFill>
                  <a:srgbClr val="C00000"/>
                </a:solidFill>
              </a:rPr>
              <a:t>I’m sure many wonder why Luke’s account </a:t>
            </a:r>
            <a:r>
              <a:rPr lang="en-US" b="1" dirty="0" smtClean="0">
                <a:solidFill>
                  <a:srgbClr val="C00000"/>
                </a:solidFill>
              </a:rPr>
              <a:t>for the </a:t>
            </a:r>
            <a:r>
              <a:rPr lang="en-US" b="1" dirty="0">
                <a:solidFill>
                  <a:srgbClr val="C00000"/>
                </a:solidFill>
              </a:rPr>
              <a:t>unleavened bread eaten on Abib 18 was not linked to </a:t>
            </a:r>
            <a:r>
              <a:rPr lang="en-US" b="1" dirty="0" smtClean="0">
                <a:solidFill>
                  <a:srgbClr val="C00000"/>
                </a:solidFill>
              </a:rPr>
              <a:t>G106.</a:t>
            </a:r>
          </a:p>
          <a:p>
            <a:pPr lvl="0">
              <a:buFont typeface="Wingdings" pitchFamily="2" charset="2"/>
              <a:buChar char="Ø"/>
            </a:pPr>
            <a:r>
              <a:rPr lang="en-US" b="1" dirty="0">
                <a:solidFill>
                  <a:srgbClr val="0070C0"/>
                </a:solidFill>
              </a:rPr>
              <a:t>T</a:t>
            </a:r>
            <a:r>
              <a:rPr lang="en-US" b="1" dirty="0" smtClean="0">
                <a:solidFill>
                  <a:srgbClr val="0070C0"/>
                </a:solidFill>
              </a:rPr>
              <a:t>he New Testament uses the word &lt;G106 </a:t>
            </a:r>
            <a:r>
              <a:rPr lang="en-US" b="1" dirty="0" err="1" smtClean="0">
                <a:solidFill>
                  <a:srgbClr val="0070C0"/>
                </a:solidFill>
              </a:rPr>
              <a:t>azumos</a:t>
            </a:r>
            <a:r>
              <a:rPr lang="en-US" b="1" dirty="0" smtClean="0">
                <a:solidFill>
                  <a:srgbClr val="0070C0"/>
                </a:solidFill>
              </a:rPr>
              <a:t>&gt; for “unleavened” more in connection with the “festival” </a:t>
            </a:r>
            <a:br>
              <a:rPr lang="en-US" b="1" dirty="0" smtClean="0">
                <a:solidFill>
                  <a:srgbClr val="0070C0"/>
                </a:solidFill>
              </a:rPr>
            </a:br>
            <a:r>
              <a:rPr lang="en-US" b="1" dirty="0" smtClean="0">
                <a:solidFill>
                  <a:srgbClr val="0070C0"/>
                </a:solidFill>
              </a:rPr>
              <a:t>than with the “type of bread.”  </a:t>
            </a:r>
          </a:p>
          <a:p>
            <a:pPr lvl="0">
              <a:buFont typeface="Wingdings" pitchFamily="2" charset="2"/>
              <a:buChar char="Ø"/>
            </a:pPr>
            <a:r>
              <a:rPr lang="en-US" b="1" dirty="0" smtClean="0"/>
              <a:t>There is a reason for this to be examined next.</a:t>
            </a:r>
          </a:p>
          <a:p>
            <a:pPr lvl="0">
              <a:buFont typeface="Wingdings" pitchFamily="2" charset="2"/>
              <a:buChar char="Ø"/>
            </a:pPr>
            <a:r>
              <a:rPr lang="en-US" b="1" dirty="0" smtClean="0"/>
              <a:t>Let’s return to the 4</a:t>
            </a:r>
            <a:r>
              <a:rPr lang="en-US" b="1" baseline="30000" dirty="0" smtClean="0"/>
              <a:t>th</a:t>
            </a:r>
            <a:r>
              <a:rPr lang="en-US" b="1" dirty="0" smtClean="0"/>
              <a:t> day of the </a:t>
            </a:r>
            <a:br>
              <a:rPr lang="en-US" b="1" dirty="0" smtClean="0"/>
            </a:br>
            <a:r>
              <a:rPr lang="en-US" b="1" dirty="0" smtClean="0"/>
              <a:t> Feast of Unleavened Bread.</a:t>
            </a:r>
            <a:endParaRPr lang="en-US" b="1" dirty="0"/>
          </a:p>
        </p:txBody>
      </p:sp>
      <p:sp>
        <p:nvSpPr>
          <p:cNvPr id="5" name="Slide Number Placeholder 4"/>
          <p:cNvSpPr>
            <a:spLocks noGrp="1"/>
          </p:cNvSpPr>
          <p:nvPr>
            <p:ph type="sldNum" sz="quarter" idx="12"/>
          </p:nvPr>
        </p:nvSpPr>
        <p:spPr/>
        <p:txBody>
          <a:bodyPr/>
          <a:lstStyle/>
          <a:p>
            <a:fld id="{D18E6382-2566-492A-A2A1-417678E32A52}" type="slidenum">
              <a:rPr lang="en-US" smtClean="0"/>
              <a:t>47</a:t>
            </a:fld>
            <a:endParaRPr lang="en-US"/>
          </a:p>
        </p:txBody>
      </p:sp>
      <p:pic>
        <p:nvPicPr>
          <p:cNvPr id="6" name="Picture 15" descr="F:\Art on Desktop - 1\All white man clip art\yellow-blue smiley faces\question face yellow 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869114"/>
            <a:ext cx="2230378" cy="168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4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48</a:t>
            </a:fld>
            <a:endParaRPr lang="en-US"/>
          </a:p>
        </p:txBody>
      </p:sp>
      <p:sp>
        <p:nvSpPr>
          <p:cNvPr id="2" name="Title 1"/>
          <p:cNvSpPr>
            <a:spLocks noGrp="1"/>
          </p:cNvSpPr>
          <p:nvPr>
            <p:ph type="title"/>
          </p:nvPr>
        </p:nvSpPr>
        <p:spPr>
          <a:xfrm>
            <a:off x="0" y="228600"/>
            <a:ext cx="9067800" cy="685800"/>
          </a:xfrm>
        </p:spPr>
        <p:txBody>
          <a:bodyPr/>
          <a:lstStyle/>
          <a:p>
            <a:r>
              <a:rPr lang="en-US" sz="4000" dirty="0" smtClean="0">
                <a:ln w="11430">
                  <a:solidFill>
                    <a:srgbClr val="002060"/>
                  </a:solidFill>
                </a:ln>
                <a:solidFill>
                  <a:srgbClr val="92D050"/>
                </a:solidFill>
              </a:rPr>
              <a:t>What is “</a:t>
            </a:r>
            <a:r>
              <a:rPr lang="en-US" sz="4000" dirty="0" err="1" smtClean="0">
                <a:ln w="11430">
                  <a:solidFill>
                    <a:srgbClr val="002060"/>
                  </a:solidFill>
                </a:ln>
                <a:solidFill>
                  <a:srgbClr val="92D050"/>
                </a:solidFill>
              </a:rPr>
              <a:t>koine</a:t>
            </a:r>
            <a:r>
              <a:rPr lang="en-US" sz="4000" dirty="0" smtClean="0">
                <a:ln w="11430">
                  <a:solidFill>
                    <a:srgbClr val="002060"/>
                  </a:solidFill>
                </a:ln>
                <a:solidFill>
                  <a:srgbClr val="92D050"/>
                </a:solidFill>
              </a:rPr>
              <a:t>” Greek?</a:t>
            </a:r>
            <a:endParaRPr lang="en-US" dirty="0">
              <a:ln w="11430">
                <a:solidFill>
                  <a:srgbClr val="002060"/>
                </a:solidFill>
              </a:ln>
              <a:solidFill>
                <a:srgbClr val="92D050"/>
              </a:solidFill>
            </a:endParaRPr>
          </a:p>
        </p:txBody>
      </p:sp>
      <p:sp>
        <p:nvSpPr>
          <p:cNvPr id="3" name="Content Placeholder 2"/>
          <p:cNvSpPr>
            <a:spLocks noGrp="1"/>
          </p:cNvSpPr>
          <p:nvPr>
            <p:ph sz="quarter" idx="13"/>
          </p:nvPr>
        </p:nvSpPr>
        <p:spPr>
          <a:xfrm>
            <a:off x="384046" y="1524000"/>
            <a:ext cx="3806954" cy="5562600"/>
          </a:xfrm>
        </p:spPr>
        <p:txBody>
          <a:bodyPr>
            <a:normAutofit lnSpcReduction="10000"/>
            <a:scene3d>
              <a:camera prst="orthographicFront"/>
              <a:lightRig rig="threePt" dir="t"/>
            </a:scene3d>
            <a:sp3d extrusionH="57150">
              <a:bevelT w="38100" h="38100"/>
            </a:sp3d>
          </a:bodyPr>
          <a:lstStyle/>
          <a:p>
            <a:pPr marL="502920" lvl="0" indent="-457200">
              <a:buFont typeface="+mj-lt"/>
              <a:buAutoNum type="arabicPeriod"/>
            </a:pPr>
            <a:r>
              <a:rPr lang="en-US" sz="1800" b="1" dirty="0" smtClean="0">
                <a:solidFill>
                  <a:srgbClr val="0070C0"/>
                </a:solidFill>
                <a:latin typeface="Comic Sans MS" pitchFamily="66" charset="0"/>
              </a:rPr>
              <a:t>On the 4</a:t>
            </a:r>
            <a:r>
              <a:rPr lang="en-US" sz="1800" b="1" baseline="30000" dirty="0" smtClean="0">
                <a:solidFill>
                  <a:srgbClr val="0070C0"/>
                </a:solidFill>
                <a:latin typeface="Comic Sans MS" pitchFamily="66" charset="0"/>
              </a:rPr>
              <a:t>th</a:t>
            </a:r>
            <a:r>
              <a:rPr lang="en-US" sz="1800" b="1" dirty="0" smtClean="0">
                <a:solidFill>
                  <a:srgbClr val="0070C0"/>
                </a:solidFill>
                <a:latin typeface="Comic Sans MS" pitchFamily="66" charset="0"/>
              </a:rPr>
              <a:t> day of the Feast of Unleavened Bread, the bread being broken by Yahusha is </a:t>
            </a:r>
            <a:r>
              <a:rPr lang="en-US" sz="1800" b="1" i="1" dirty="0" err="1" smtClean="0">
                <a:solidFill>
                  <a:srgbClr val="0070C0"/>
                </a:solidFill>
                <a:latin typeface="Comic Sans MS" pitchFamily="66" charset="0"/>
              </a:rPr>
              <a:t>azumon</a:t>
            </a:r>
            <a:r>
              <a:rPr lang="en-US" sz="1800" b="1" i="1" dirty="0" smtClean="0">
                <a:solidFill>
                  <a:srgbClr val="0070C0"/>
                </a:solidFill>
                <a:latin typeface="Comic Sans MS" pitchFamily="66" charset="0"/>
              </a:rPr>
              <a:t>. </a:t>
            </a:r>
          </a:p>
          <a:p>
            <a:pPr marL="502920" lvl="0" indent="-457200">
              <a:buFont typeface="+mj-lt"/>
              <a:buAutoNum type="arabicPeriod"/>
            </a:pPr>
            <a:r>
              <a:rPr lang="en-US" sz="1800" b="1" dirty="0" smtClean="0">
                <a:solidFill>
                  <a:srgbClr val="C00000"/>
                </a:solidFill>
                <a:latin typeface="Comic Sans MS" pitchFamily="66" charset="0"/>
              </a:rPr>
              <a:t>There is very likely no leavened bread &lt;</a:t>
            </a:r>
            <a:r>
              <a:rPr lang="en-US" sz="1800" b="1" dirty="0" err="1" smtClean="0">
                <a:solidFill>
                  <a:srgbClr val="C00000"/>
                </a:solidFill>
                <a:latin typeface="Comic Sans MS" pitchFamily="66" charset="0"/>
              </a:rPr>
              <a:t>artos</a:t>
            </a:r>
            <a:r>
              <a:rPr lang="en-US" sz="1800" b="1" dirty="0" smtClean="0">
                <a:solidFill>
                  <a:srgbClr val="C00000"/>
                </a:solidFill>
                <a:latin typeface="Comic Sans MS" pitchFamily="66" charset="0"/>
              </a:rPr>
              <a:t>&gt; in the land of Israel for the entire seven day Feast of Unleavened Bread </a:t>
            </a:r>
            <a:r>
              <a:rPr lang="en-US" sz="1800" b="1" i="1" dirty="0" smtClean="0">
                <a:solidFill>
                  <a:srgbClr val="C00000"/>
                </a:solidFill>
                <a:latin typeface="Comic Sans MS" pitchFamily="66" charset="0"/>
              </a:rPr>
              <a:t>[</a:t>
            </a:r>
            <a:r>
              <a:rPr lang="en-US" sz="1800" b="1" i="1" dirty="0" err="1" smtClean="0">
                <a:solidFill>
                  <a:srgbClr val="C00000"/>
                </a:solidFill>
                <a:latin typeface="Comic Sans MS" pitchFamily="66" charset="0"/>
              </a:rPr>
              <a:t>asumon</a:t>
            </a:r>
            <a:r>
              <a:rPr lang="en-US" sz="1800" b="1" dirty="0" smtClean="0">
                <a:solidFill>
                  <a:srgbClr val="C00000"/>
                </a:solidFill>
                <a:latin typeface="Comic Sans MS" pitchFamily="66" charset="0"/>
              </a:rPr>
              <a:t> {</a:t>
            </a:r>
            <a:r>
              <a:rPr lang="en-US" sz="1800" b="1" dirty="0" err="1" smtClean="0">
                <a:solidFill>
                  <a:srgbClr val="C00000"/>
                </a:solidFill>
                <a:latin typeface="Comic Sans MS" pitchFamily="66" charset="0"/>
              </a:rPr>
              <a:t>Gk</a:t>
            </a:r>
            <a:r>
              <a:rPr lang="en-US" sz="1800" b="1" dirty="0" smtClean="0">
                <a:solidFill>
                  <a:srgbClr val="C00000"/>
                </a:solidFill>
                <a:latin typeface="Comic Sans MS" pitchFamily="66" charset="0"/>
              </a:rPr>
              <a:t>}; </a:t>
            </a:r>
            <a:r>
              <a:rPr lang="en-US" sz="1800" b="1" i="1" dirty="0" err="1" smtClean="0">
                <a:solidFill>
                  <a:srgbClr val="C00000"/>
                </a:solidFill>
                <a:latin typeface="Comic Sans MS" pitchFamily="66" charset="0"/>
              </a:rPr>
              <a:t>matzah</a:t>
            </a:r>
            <a:r>
              <a:rPr lang="en-US" sz="1800" b="1" i="1" dirty="0" smtClean="0">
                <a:solidFill>
                  <a:srgbClr val="C00000"/>
                </a:solidFill>
                <a:latin typeface="Comic Sans MS" pitchFamily="66" charset="0"/>
              </a:rPr>
              <a:t> {</a:t>
            </a:r>
            <a:r>
              <a:rPr lang="en-US" sz="1800" b="1" i="1" dirty="0" err="1" smtClean="0">
                <a:solidFill>
                  <a:srgbClr val="C00000"/>
                </a:solidFill>
                <a:latin typeface="Comic Sans MS" pitchFamily="66" charset="0"/>
              </a:rPr>
              <a:t>Heb</a:t>
            </a:r>
            <a:r>
              <a:rPr lang="en-US" sz="1800" b="1" i="1" dirty="0" smtClean="0">
                <a:solidFill>
                  <a:srgbClr val="C00000"/>
                </a:solidFill>
                <a:latin typeface="Comic Sans MS" pitchFamily="66" charset="0"/>
              </a:rPr>
              <a:t>}].</a:t>
            </a:r>
          </a:p>
          <a:p>
            <a:pPr marL="502920" lvl="0" indent="-457200">
              <a:buFont typeface="+mj-lt"/>
              <a:buAutoNum type="arabicPeriod"/>
            </a:pPr>
            <a:r>
              <a:rPr lang="en-US" sz="1800" b="1" dirty="0" smtClean="0">
                <a:solidFill>
                  <a:srgbClr val="0070C0"/>
                </a:solidFill>
                <a:latin typeface="Comic Sans MS" pitchFamily="66" charset="0"/>
              </a:rPr>
              <a:t>In Luke’s account</a:t>
            </a:r>
            <a:r>
              <a:rPr lang="en-US" sz="1800" dirty="0" smtClean="0">
                <a:solidFill>
                  <a:srgbClr val="0070C0"/>
                </a:solidFill>
                <a:latin typeface="Comic Sans MS" pitchFamily="66" charset="0"/>
              </a:rPr>
              <a:t>, the surviving Greek texts read &lt;</a:t>
            </a:r>
            <a:r>
              <a:rPr lang="en-US" sz="1800" dirty="0" err="1" smtClean="0">
                <a:solidFill>
                  <a:srgbClr val="0070C0"/>
                </a:solidFill>
                <a:latin typeface="Comic Sans MS" pitchFamily="66" charset="0"/>
              </a:rPr>
              <a:t>artos</a:t>
            </a:r>
            <a:r>
              <a:rPr lang="en-US" sz="1800" dirty="0" smtClean="0">
                <a:solidFill>
                  <a:srgbClr val="0070C0"/>
                </a:solidFill>
                <a:latin typeface="Comic Sans MS" pitchFamily="66" charset="0"/>
              </a:rPr>
              <a:t>&gt; which is the common word for normal </a:t>
            </a:r>
            <a:r>
              <a:rPr lang="en-US" sz="1800" b="1" i="1" dirty="0" smtClean="0">
                <a:solidFill>
                  <a:srgbClr val="984204"/>
                </a:solidFill>
                <a:latin typeface="Comic Sans MS" pitchFamily="66" charset="0"/>
              </a:rPr>
              <a:t>leavened bread</a:t>
            </a:r>
            <a:r>
              <a:rPr lang="en-US" sz="1800" b="1" dirty="0" smtClean="0">
                <a:solidFill>
                  <a:srgbClr val="984204"/>
                </a:solidFill>
                <a:latin typeface="Comic Sans MS" pitchFamily="66" charset="0"/>
              </a:rPr>
              <a:t>. </a:t>
            </a:r>
          </a:p>
          <a:p>
            <a:pPr marL="502920" lvl="0" indent="-457200">
              <a:buFont typeface="+mj-lt"/>
              <a:buAutoNum type="arabicPeriod"/>
            </a:pPr>
            <a:r>
              <a:rPr lang="en-US" sz="1800" b="1" dirty="0" smtClean="0">
                <a:latin typeface="Comic Sans MS" pitchFamily="66" charset="0"/>
              </a:rPr>
              <a:t>This appears to be a simple oversight by those who copied or translated the original text.</a:t>
            </a:r>
          </a:p>
        </p:txBody>
      </p:sp>
      <p:sp>
        <p:nvSpPr>
          <p:cNvPr id="4" name="Content Placeholder 3"/>
          <p:cNvSpPr>
            <a:spLocks noGrp="1"/>
          </p:cNvSpPr>
          <p:nvPr>
            <p:ph sz="quarter" idx="14"/>
          </p:nvPr>
        </p:nvSpPr>
        <p:spPr>
          <a:xfrm>
            <a:off x="4191000" y="1530824"/>
            <a:ext cx="4800600" cy="5479576"/>
          </a:xfrm>
        </p:spPr>
        <p:txBody>
          <a:bodyPr>
            <a:normAutofit fontScale="77500" lnSpcReduction="20000"/>
            <a:scene3d>
              <a:camera prst="orthographicFront"/>
              <a:lightRig rig="threePt" dir="t"/>
            </a:scene3d>
            <a:sp3d extrusionH="57150">
              <a:bevelT w="38100" h="38100"/>
            </a:sp3d>
          </a:bodyPr>
          <a:lstStyle/>
          <a:p>
            <a:pPr marL="502920" indent="-457200">
              <a:buFont typeface="+mj-lt"/>
              <a:buAutoNum type="arabicPeriod" startAt="5"/>
            </a:pPr>
            <a:r>
              <a:rPr lang="en-US" sz="2300" b="1" dirty="0">
                <a:latin typeface="Comic Sans MS" pitchFamily="66" charset="0"/>
              </a:rPr>
              <a:t>There are many variations of the New Testament writings where the “best” Greek word was replaced with a very “similar” Greek word </a:t>
            </a:r>
            <a:r>
              <a:rPr lang="en-US" sz="2300" b="1" u="sng" dirty="0">
                <a:latin typeface="Comic Sans MS" pitchFamily="66" charset="0"/>
              </a:rPr>
              <a:t>that was more in accord with the local lan</a:t>
            </a:r>
            <a:r>
              <a:rPr lang="en-US" sz="2300" b="1" dirty="0">
                <a:latin typeface="Comic Sans MS" pitchFamily="66" charset="0"/>
              </a:rPr>
              <a:t>g</a:t>
            </a:r>
            <a:r>
              <a:rPr lang="en-US" sz="2300" b="1" u="sng" dirty="0">
                <a:latin typeface="Comic Sans MS" pitchFamily="66" charset="0"/>
              </a:rPr>
              <a:t>ua</a:t>
            </a:r>
            <a:r>
              <a:rPr lang="en-US" sz="2300" b="1" dirty="0">
                <a:latin typeface="Comic Sans MS" pitchFamily="66" charset="0"/>
              </a:rPr>
              <a:t>g</a:t>
            </a:r>
            <a:r>
              <a:rPr lang="en-US" sz="2300" b="1" u="sng" dirty="0">
                <a:latin typeface="Comic Sans MS" pitchFamily="66" charset="0"/>
              </a:rPr>
              <a:t>e</a:t>
            </a:r>
            <a:r>
              <a:rPr lang="en-US" sz="2300" b="1" dirty="0">
                <a:latin typeface="Comic Sans MS" pitchFamily="66" charset="0"/>
              </a:rPr>
              <a:t> when the manuscript was copied.</a:t>
            </a:r>
          </a:p>
          <a:p>
            <a:pPr marL="502920" lvl="0" indent="-457200">
              <a:buFont typeface="+mj-lt"/>
              <a:buAutoNum type="arabicPeriod" startAt="5"/>
            </a:pPr>
            <a:r>
              <a:rPr lang="en-US" sz="2300" b="1" dirty="0" smtClean="0">
                <a:ln>
                  <a:solidFill>
                    <a:srgbClr val="002060"/>
                  </a:solidFill>
                </a:ln>
                <a:solidFill>
                  <a:srgbClr val="92D050"/>
                </a:solidFill>
                <a:latin typeface="Comic Sans MS" pitchFamily="66" charset="0"/>
              </a:rPr>
              <a:t>The Greek dialect aimed at the common people is called </a:t>
            </a:r>
            <a:r>
              <a:rPr lang="en-US" sz="2300" b="1" i="1" dirty="0" err="1" smtClean="0">
                <a:ln>
                  <a:solidFill>
                    <a:srgbClr val="002060"/>
                  </a:solidFill>
                </a:ln>
                <a:solidFill>
                  <a:srgbClr val="92D050"/>
                </a:solidFill>
                <a:latin typeface="Comic Sans MS" pitchFamily="66" charset="0"/>
              </a:rPr>
              <a:t>koine</a:t>
            </a:r>
            <a:r>
              <a:rPr lang="en-US" sz="2300" b="1" i="1" dirty="0" smtClean="0">
                <a:ln>
                  <a:solidFill>
                    <a:srgbClr val="002060"/>
                  </a:solidFill>
                </a:ln>
                <a:solidFill>
                  <a:srgbClr val="92D050"/>
                </a:solidFill>
                <a:latin typeface="Comic Sans MS" pitchFamily="66" charset="0"/>
              </a:rPr>
              <a:t>.  </a:t>
            </a:r>
            <a:r>
              <a:rPr lang="en-US" sz="2300" b="1" dirty="0" smtClean="0">
                <a:solidFill>
                  <a:srgbClr val="C00000"/>
                </a:solidFill>
                <a:latin typeface="Comic Sans MS" pitchFamily="66" charset="0"/>
              </a:rPr>
              <a:t>When there seems to be a conflict (as in this account with Luke), then the full and proper understanding must be taken back to the Torah and Hebrew definitions.         </a:t>
            </a:r>
          </a:p>
          <a:p>
            <a:pPr marL="502920" lvl="0" indent="-457200">
              <a:buFont typeface="+mj-lt"/>
              <a:buAutoNum type="arabicPeriod" startAt="5"/>
            </a:pPr>
            <a:r>
              <a:rPr lang="en-US" sz="2300" b="1" dirty="0" smtClean="0">
                <a:solidFill>
                  <a:srgbClr val="002060"/>
                </a:solidFill>
                <a:latin typeface="Comic Sans MS" pitchFamily="66" charset="0"/>
              </a:rPr>
              <a:t>These </a:t>
            </a:r>
            <a:r>
              <a:rPr lang="en-US" sz="2300" b="1" dirty="0">
                <a:solidFill>
                  <a:srgbClr val="002060"/>
                </a:solidFill>
                <a:latin typeface="Comic Sans MS" pitchFamily="66" charset="0"/>
              </a:rPr>
              <a:t>variations in the Greek text do </a:t>
            </a:r>
            <a:r>
              <a:rPr lang="en-US" sz="2300" b="1" dirty="0" smtClean="0">
                <a:solidFill>
                  <a:srgbClr val="002060"/>
                </a:solidFill>
                <a:latin typeface="Comic Sans MS" pitchFamily="66" charset="0"/>
              </a:rPr>
              <a:t>not always </a:t>
            </a:r>
            <a:r>
              <a:rPr lang="en-US" sz="2300" b="1" dirty="0">
                <a:solidFill>
                  <a:srgbClr val="002060"/>
                </a:solidFill>
                <a:latin typeface="Comic Sans MS" pitchFamily="66" charset="0"/>
              </a:rPr>
              <a:t>degrade the text but rather </a:t>
            </a:r>
            <a:r>
              <a:rPr lang="en-US" sz="2300" b="1" dirty="0" smtClean="0">
                <a:solidFill>
                  <a:srgbClr val="002060"/>
                </a:solidFill>
                <a:latin typeface="Comic Sans MS" pitchFamily="66" charset="0"/>
              </a:rPr>
              <a:t>help us to understand why it </a:t>
            </a:r>
            <a:r>
              <a:rPr lang="en-US" sz="2300" b="1" dirty="0">
                <a:solidFill>
                  <a:srgbClr val="002060"/>
                </a:solidFill>
                <a:latin typeface="Comic Sans MS" pitchFamily="66" charset="0"/>
              </a:rPr>
              <a:t>is important </a:t>
            </a:r>
            <a:r>
              <a:rPr lang="en-US" sz="2300" b="1" dirty="0">
                <a:solidFill>
                  <a:srgbClr val="0070C0"/>
                </a:solidFill>
                <a:latin typeface="Comic Sans MS" pitchFamily="66" charset="0"/>
              </a:rPr>
              <a:t>to choose the definition that fits the context and content of each </a:t>
            </a:r>
            <a:r>
              <a:rPr lang="en-US" sz="2300" b="1" dirty="0" smtClean="0">
                <a:solidFill>
                  <a:srgbClr val="0070C0"/>
                </a:solidFill>
                <a:latin typeface="Comic Sans MS" pitchFamily="66" charset="0"/>
              </a:rPr>
              <a:t>verse when there seems to be a discrepancy.</a:t>
            </a:r>
          </a:p>
          <a:p>
            <a:pPr marL="502920" lvl="0" indent="-457200">
              <a:buFont typeface="+mj-lt"/>
              <a:buAutoNum type="arabicPeriod" startAt="5"/>
            </a:pPr>
            <a:endParaRPr lang="en-US" sz="2100" b="1" dirty="0" smtClean="0">
              <a:solidFill>
                <a:srgbClr val="002060"/>
              </a:solidFill>
              <a:latin typeface="Comic Sans MS" pitchFamily="66" charset="0"/>
            </a:endParaRPr>
          </a:p>
        </p:txBody>
      </p:sp>
      <p:pic>
        <p:nvPicPr>
          <p:cNvPr id="6" name="Picture 15" descr="F:\Art on Desktop - 1\All white man clip art\yellow-blue smiley faces\question face yellow 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9600"/>
            <a:ext cx="1419989" cy="1073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0" y="1022866"/>
            <a:ext cx="8305800" cy="369332"/>
          </a:xfrm>
          <a:prstGeom prst="rect">
            <a:avLst/>
          </a:prstGeom>
          <a:noFill/>
        </p:spPr>
        <p:txBody>
          <a:bodyPr wrap="square" rtlCol="0">
            <a:spAutoFit/>
          </a:bodyPr>
          <a:lstStyle/>
          <a:p>
            <a:pPr marL="45720" lvl="0" indent="0" algn="ctr">
              <a:buNone/>
            </a:pPr>
            <a:r>
              <a:rPr lang="en-US" dirty="0">
                <a:latin typeface="Comic Sans MS" pitchFamily="66" charset="0"/>
              </a:rPr>
              <a:t>The Greek word for </a:t>
            </a:r>
            <a:r>
              <a:rPr lang="en-US" b="1" i="1" u="sng" dirty="0">
                <a:solidFill>
                  <a:srgbClr val="0070C0"/>
                </a:solidFill>
                <a:latin typeface="Comic Sans MS" pitchFamily="66" charset="0"/>
              </a:rPr>
              <a:t>unleavened</a:t>
            </a:r>
            <a:r>
              <a:rPr lang="en-US" dirty="0">
                <a:latin typeface="Comic Sans MS" pitchFamily="66" charset="0"/>
              </a:rPr>
              <a:t> is </a:t>
            </a:r>
            <a:r>
              <a:rPr lang="en-US" b="1" dirty="0" smtClean="0">
                <a:solidFill>
                  <a:srgbClr val="0070C0"/>
                </a:solidFill>
                <a:latin typeface="Comic Sans MS" pitchFamily="66" charset="0"/>
              </a:rPr>
              <a:t>G106</a:t>
            </a:r>
            <a:r>
              <a:rPr lang="en-US" dirty="0" smtClean="0">
                <a:solidFill>
                  <a:srgbClr val="0070C0"/>
                </a:solidFill>
                <a:latin typeface="Comic Sans MS" pitchFamily="66" charset="0"/>
              </a:rPr>
              <a:t> </a:t>
            </a:r>
            <a:r>
              <a:rPr lang="en-US" dirty="0">
                <a:solidFill>
                  <a:srgbClr val="0070C0"/>
                </a:solidFill>
                <a:latin typeface="Comic Sans MS" pitchFamily="66" charset="0"/>
              </a:rPr>
              <a:t>– </a:t>
            </a:r>
            <a:r>
              <a:rPr lang="en-US" dirty="0" err="1">
                <a:solidFill>
                  <a:srgbClr val="0070C0"/>
                </a:solidFill>
                <a:latin typeface="Comic Sans MS" pitchFamily="66" charset="0"/>
              </a:rPr>
              <a:t>azumos</a:t>
            </a:r>
            <a:r>
              <a:rPr lang="en-US" dirty="0">
                <a:solidFill>
                  <a:srgbClr val="0070C0"/>
                </a:solidFill>
                <a:latin typeface="Comic Sans MS" pitchFamily="66" charset="0"/>
              </a:rPr>
              <a:t> – </a:t>
            </a:r>
            <a:r>
              <a:rPr lang="en-US" i="1" dirty="0" err="1">
                <a:solidFill>
                  <a:srgbClr val="0070C0"/>
                </a:solidFill>
                <a:latin typeface="Comic Sans MS" pitchFamily="66" charset="0"/>
              </a:rPr>
              <a:t>matzah</a:t>
            </a:r>
            <a:r>
              <a:rPr lang="en-US" dirty="0">
                <a:solidFill>
                  <a:srgbClr val="0070C0"/>
                </a:solidFill>
                <a:latin typeface="Comic Sans MS" pitchFamily="66" charset="0"/>
              </a:rPr>
              <a:t> [Hebrew]. </a:t>
            </a:r>
          </a:p>
        </p:txBody>
      </p:sp>
    </p:spTree>
    <p:extLst>
      <p:ext uri="{BB962C8B-B14F-4D97-AF65-F5344CB8AC3E}">
        <p14:creationId xmlns:p14="http://schemas.microsoft.com/office/powerpoint/2010/main" val="2158859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solidFill>
                  <a:schemeClr val="accent1"/>
                </a:solidFill>
              </a:rPr>
              <a:t>Summary</a:t>
            </a:r>
            <a:r>
              <a:rPr lang="en-US" dirty="0" smtClean="0">
                <a:ln w="11430">
                  <a:solidFill>
                    <a:srgbClr val="002060"/>
                  </a:solidFill>
                </a:ln>
              </a:rPr>
              <a:t> for Luke’s Emmaus Account  </a:t>
            </a:r>
            <a:r>
              <a:rPr lang="en-US" sz="3200" dirty="0" smtClean="0">
                <a:ln w="11430">
                  <a:solidFill>
                    <a:srgbClr val="002060"/>
                  </a:solidFill>
                </a:ln>
              </a:rPr>
              <a:t>(concluded)</a:t>
            </a:r>
            <a:br>
              <a:rPr lang="en-US" sz="3200"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49</a:t>
            </a:fld>
            <a:endParaRPr lang="en-US"/>
          </a:p>
        </p:txBody>
      </p:sp>
      <p:sp>
        <p:nvSpPr>
          <p:cNvPr id="6" name="Content Placeholder 2"/>
          <p:cNvSpPr txBox="1">
            <a:spLocks/>
          </p:cNvSpPr>
          <p:nvPr/>
        </p:nvSpPr>
        <p:spPr>
          <a:xfrm>
            <a:off x="2057400" y="4953411"/>
            <a:ext cx="8229600" cy="105095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endParaRPr lang="en-US" dirty="0"/>
          </a:p>
        </p:txBody>
      </p:sp>
      <p:sp>
        <p:nvSpPr>
          <p:cNvPr id="7" name="Content Placeholder 2"/>
          <p:cNvSpPr txBox="1">
            <a:spLocks/>
          </p:cNvSpPr>
          <p:nvPr/>
        </p:nvSpPr>
        <p:spPr>
          <a:xfrm>
            <a:off x="1326266" y="1644905"/>
            <a:ext cx="6522334" cy="2537544"/>
          </a:xfrm>
          <a:prstGeom prst="rect">
            <a:avLst/>
          </a:prstGeom>
          <a:solidFill>
            <a:schemeClr val="accent4">
              <a:lumMod val="40000"/>
              <a:lumOff val="60000"/>
            </a:schemeClr>
          </a:solidFill>
          <a:ln w="57150">
            <a:solidFill>
              <a:schemeClr val="tx2">
                <a:lumMod val="75000"/>
              </a:schemeClr>
            </a:solidFill>
          </a:ln>
          <a:scene3d>
            <a:camera prst="orthographicFront"/>
            <a:lightRig rig="threePt" dir="t"/>
          </a:scene3d>
          <a:sp3d>
            <a:bevelT w="152400" h="50800" prst="softRound"/>
          </a:sp3d>
        </p:spPr>
        <p:txBody>
          <a:bodyPr vert="horz" lIns="91440" tIns="45720" rIns="91440" bIns="45720" rtlCol="0">
            <a:normAutofit fontScale="92500" lnSpcReduction="10000"/>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endParaRPr lang="en-US" sz="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marL="45720" indent="0" algn="ctr">
              <a:buFont typeface="Georgia" pitchFamily="18" charset="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Even though the Greek word for “bread/</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artos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holds the definition of leavened bread,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b="1" u="heavy" dirty="0" smtClean="0">
                <a:ln w="1905"/>
                <a:solidFill>
                  <a:srgbClr val="00B0F0"/>
                </a:solidFill>
                <a:effectLst>
                  <a:innerShdw blurRad="69850" dist="43180" dir="5400000">
                    <a:srgbClr val="000000">
                      <a:alpha val="65000"/>
                    </a:srgbClr>
                  </a:innerShdw>
                </a:effectLst>
                <a:latin typeface="Comic Sans MS" pitchFamily="66" charset="0"/>
              </a:rPr>
              <a:t>the CONTEXT of this passage </a:t>
            </a:r>
            <a:br>
              <a:rPr lang="en-US" b="1" u="heavy" dirty="0" smtClean="0">
                <a:ln w="1905"/>
                <a:solidFill>
                  <a:srgbClr val="00B0F0"/>
                </a:solidFill>
                <a:effectLst>
                  <a:innerShdw blurRad="69850" dist="43180" dir="5400000">
                    <a:srgbClr val="000000">
                      <a:alpha val="65000"/>
                    </a:srgbClr>
                  </a:innerShdw>
                </a:effectLst>
                <a:latin typeface="Comic Sans MS" pitchFamily="66" charset="0"/>
              </a:rPr>
            </a:br>
            <a:r>
              <a:rPr lang="en-US" b="1" u="heavy" dirty="0" smtClean="0">
                <a:ln w="1905"/>
                <a:solidFill>
                  <a:srgbClr val="00B0F0"/>
                </a:solidFill>
                <a:effectLst>
                  <a:innerShdw blurRad="69850" dist="43180" dir="5400000">
                    <a:srgbClr val="000000">
                      <a:alpha val="65000"/>
                    </a:srgbClr>
                  </a:innerShdw>
                </a:effectLst>
                <a:latin typeface="Comic Sans MS" pitchFamily="66" charset="0"/>
              </a:rPr>
              <a:t>OVERRULES that definition</a:t>
            </a:r>
            <a:r>
              <a:rPr lang="en-US" b="1" dirty="0" smtClean="0">
                <a:ln w="1905"/>
                <a:solidFill>
                  <a:srgbClr val="00B0F0"/>
                </a:solidFill>
                <a:effectLst>
                  <a:innerShdw blurRad="69850" dist="43180" dir="5400000">
                    <a:srgbClr val="000000">
                      <a:alpha val="65000"/>
                    </a:srgbClr>
                  </a:innerShdw>
                </a:effectLst>
                <a:latin typeface="Comic Sans MS" pitchFamily="66" charset="0"/>
              </a:rPr>
              <a:t>.  </a:t>
            </a:r>
            <a:br>
              <a:rPr lang="en-US" b="1" dirty="0" smtClean="0">
                <a:ln w="1905"/>
                <a:solidFill>
                  <a:srgbClr val="00B0F0"/>
                </a:solidFill>
                <a:effectLst>
                  <a:innerShdw blurRad="69850" dist="43180" dir="5400000">
                    <a:srgbClr val="000000">
                      <a:alpha val="65000"/>
                    </a:srgbClr>
                  </a:innerShdw>
                </a:effectLst>
                <a:latin typeface="Comic Sans MS" pitchFamily="66" charset="0"/>
              </a:rPr>
            </a:br>
            <a:r>
              <a:rPr lang="en-US" b="1" dirty="0" smtClean="0">
                <a:ln w="1905"/>
                <a:solidFill>
                  <a:srgbClr val="00B0F0"/>
                </a:solidFill>
                <a:effectLst>
                  <a:innerShdw blurRad="69850" dist="43180" dir="5400000">
                    <a:srgbClr val="000000">
                      <a:alpha val="65000"/>
                    </a:srgbClr>
                  </a:innerShdw>
                </a:effectLst>
                <a:latin typeface="Comic Sans MS" pitchFamily="66" charset="0"/>
              </a:rPr>
              <a:t/>
            </a:r>
            <a:br>
              <a:rPr lang="en-US" b="1" dirty="0" smtClean="0">
                <a:ln w="1905"/>
                <a:solidFill>
                  <a:srgbClr val="00B0F0"/>
                </a:solidFill>
                <a:effectLst>
                  <a:innerShdw blurRad="69850" dist="43180" dir="5400000">
                    <a:srgbClr val="000000">
                      <a:alpha val="65000"/>
                    </a:srgbClr>
                  </a:innerShdw>
                </a:effectLst>
                <a:latin typeface="Comic Sans MS" pitchFamily="66" charset="0"/>
              </a:rPr>
            </a:br>
            <a:r>
              <a:rPr lang="en-US" b="1" dirty="0" smtClean="0">
                <a:ln w="1905"/>
                <a:solidFill>
                  <a:srgbClr val="00B050"/>
                </a:solidFill>
                <a:effectLst>
                  <a:innerShdw blurRad="69850" dist="43180" dir="5400000">
                    <a:srgbClr val="000000">
                      <a:alpha val="65000"/>
                    </a:srgbClr>
                  </a:innerShdw>
                </a:effectLst>
                <a:latin typeface="Comic Sans MS" pitchFamily="66" charset="0"/>
              </a:rPr>
              <a:t>Any follower of </a:t>
            </a:r>
            <a:r>
              <a:rPr lang="en-US" b="1" dirty="0" smtClean="0">
                <a:ln w="1905"/>
                <a:solidFill>
                  <a:srgbClr val="0070C0"/>
                </a:solidFill>
                <a:effectLst>
                  <a:innerShdw blurRad="69850" dist="43180" dir="5400000">
                    <a:srgbClr val="000000">
                      <a:alpha val="65000"/>
                    </a:srgbClr>
                  </a:innerShdw>
                </a:effectLst>
                <a:latin typeface="Comic Sans MS" pitchFamily="66" charset="0"/>
              </a:rPr>
              <a:t>Yahusha</a:t>
            </a:r>
            <a:r>
              <a:rPr lang="en-US" b="1" dirty="0" smtClean="0">
                <a:ln w="1905"/>
                <a:solidFill>
                  <a:srgbClr val="00B050"/>
                </a:solidFill>
                <a:effectLst>
                  <a:innerShdw blurRad="69850" dist="43180" dir="5400000">
                    <a:srgbClr val="000000">
                      <a:alpha val="65000"/>
                    </a:srgbClr>
                  </a:innerShdw>
                </a:effectLst>
                <a:latin typeface="Comic Sans MS" pitchFamily="66" charset="0"/>
              </a:rPr>
              <a:t> would not be serving </a:t>
            </a:r>
            <a:br>
              <a:rPr lang="en-US" b="1" dirty="0" smtClean="0">
                <a:ln w="1905"/>
                <a:solidFill>
                  <a:srgbClr val="00B050"/>
                </a:solidFill>
                <a:effectLst>
                  <a:innerShdw blurRad="69850" dist="43180" dir="5400000">
                    <a:srgbClr val="000000">
                      <a:alpha val="65000"/>
                    </a:srgbClr>
                  </a:innerShdw>
                </a:effectLst>
                <a:latin typeface="Comic Sans MS" pitchFamily="66" charset="0"/>
              </a:rPr>
            </a:br>
            <a:r>
              <a:rPr lang="en-US" b="1" dirty="0" smtClean="0">
                <a:ln w="1905"/>
                <a:solidFill>
                  <a:srgbClr val="984204"/>
                </a:solidFill>
                <a:effectLst>
                  <a:innerShdw blurRad="69850" dist="43180" dir="5400000">
                    <a:srgbClr val="000000">
                      <a:alpha val="65000"/>
                    </a:srgbClr>
                  </a:innerShdw>
                </a:effectLst>
                <a:latin typeface="Comic Sans MS" pitchFamily="66" charset="0"/>
              </a:rPr>
              <a:t>leavened bread </a:t>
            </a:r>
            <a:r>
              <a:rPr lang="en-US" b="1" dirty="0" smtClean="0">
                <a:ln w="1905"/>
                <a:solidFill>
                  <a:srgbClr val="00B050"/>
                </a:solidFill>
                <a:effectLst>
                  <a:innerShdw blurRad="69850" dist="43180" dir="5400000">
                    <a:srgbClr val="000000">
                      <a:alpha val="65000"/>
                    </a:srgbClr>
                  </a:innerShdw>
                </a:effectLst>
                <a:latin typeface="Comic Sans MS" pitchFamily="66" charset="0"/>
              </a:rPr>
              <a:t>on a day </a:t>
            </a:r>
            <a:r>
              <a:rPr lang="en-US" b="1" u="sng" dirty="0" smtClean="0">
                <a:ln w="1905"/>
                <a:solidFill>
                  <a:srgbClr val="00B050"/>
                </a:solidFill>
                <a:effectLst>
                  <a:innerShdw blurRad="69850" dist="43180" dir="5400000">
                    <a:srgbClr val="000000">
                      <a:alpha val="65000"/>
                    </a:srgbClr>
                  </a:innerShdw>
                </a:effectLst>
                <a:latin typeface="Comic Sans MS" pitchFamily="66" charset="0"/>
              </a:rPr>
              <a:t>in the midst of</a:t>
            </a:r>
            <a:r>
              <a:rPr lang="en-US" b="1" dirty="0" smtClean="0">
                <a:ln w="1905"/>
                <a:solidFill>
                  <a:srgbClr val="00B050"/>
                </a:solidFill>
                <a:effectLst>
                  <a:innerShdw blurRad="69850" dist="43180" dir="5400000">
                    <a:srgbClr val="000000">
                      <a:alpha val="65000"/>
                    </a:srgbClr>
                  </a:innerShdw>
                </a:effectLst>
                <a:latin typeface="Comic Sans MS" pitchFamily="66" charset="0"/>
              </a:rPr>
              <a:t> </a:t>
            </a:r>
            <a:br>
              <a:rPr lang="en-US" b="1" dirty="0" smtClean="0">
                <a:ln w="1905"/>
                <a:solidFill>
                  <a:srgbClr val="00B050"/>
                </a:solidFill>
                <a:effectLst>
                  <a:innerShdw blurRad="69850" dist="43180" dir="5400000">
                    <a:srgbClr val="000000">
                      <a:alpha val="65000"/>
                    </a:srgbClr>
                  </a:innerShdw>
                </a:effectLst>
                <a:latin typeface="Comic Sans MS" pitchFamily="66" charset="0"/>
              </a:rPr>
            </a:br>
            <a:r>
              <a:rPr lang="en-US" b="1" dirty="0" smtClean="0">
                <a:ln w="1905"/>
                <a:solidFill>
                  <a:srgbClr val="00B050"/>
                </a:solidFill>
                <a:effectLst>
                  <a:innerShdw blurRad="69850" dist="43180" dir="5400000">
                    <a:srgbClr val="000000">
                      <a:alpha val="65000"/>
                    </a:srgbClr>
                  </a:innerShdw>
                </a:effectLst>
                <a:latin typeface="Comic Sans MS" pitchFamily="66" charset="0"/>
              </a:rPr>
              <a:t>the seven day </a:t>
            </a:r>
            <a:r>
              <a:rPr lang="en-US" b="1" dirty="0" smtClean="0">
                <a:ln w="1905"/>
                <a:solidFill>
                  <a:srgbClr val="0070C0"/>
                </a:solidFill>
                <a:effectLst>
                  <a:innerShdw blurRad="69850" dist="43180" dir="5400000">
                    <a:srgbClr val="000000">
                      <a:alpha val="65000"/>
                    </a:srgbClr>
                  </a:innerShdw>
                </a:effectLst>
                <a:latin typeface="Comic Sans MS" pitchFamily="66" charset="0"/>
              </a:rPr>
              <a:t>Feast of Unleavened Bread.</a:t>
            </a:r>
          </a:p>
          <a:p>
            <a:pPr marL="45720" indent="0" algn="ctr">
              <a:buFont typeface="Georgia" pitchFamily="18" charset="0"/>
              <a:buNone/>
            </a:pPr>
            <a:endParaRPr lang="en-US" sz="1000" b="1" dirty="0">
              <a:ln w="1905"/>
              <a:solidFill>
                <a:srgbClr val="00B050"/>
              </a:solidFill>
              <a:effectLst>
                <a:innerShdw blurRad="69850" dist="43180" dir="5400000">
                  <a:srgbClr val="000000">
                    <a:alpha val="65000"/>
                  </a:srgbClr>
                </a:innerShdw>
              </a:effectLst>
            </a:endParaRPr>
          </a:p>
        </p:txBody>
      </p:sp>
      <p:pic>
        <p:nvPicPr>
          <p:cNvPr id="12290" name="Picture 2" descr="C:\Users\Rae\Desktop\red flag png.pn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0263" y="4476294"/>
            <a:ext cx="1966176" cy="196617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66176" y="4335999"/>
            <a:ext cx="6873024" cy="2246769"/>
          </a:xfrm>
          <a:prstGeom prst="rect">
            <a:avLst/>
          </a:prstGeom>
          <a:noFill/>
        </p:spPr>
        <p:txBody>
          <a:bodyPr wrap="square" rtlCol="0">
            <a:spAutoFit/>
            <a:scene3d>
              <a:camera prst="orthographicFront"/>
              <a:lightRig rig="threePt" dir="t"/>
            </a:scene3d>
            <a:sp3d extrusionH="57150">
              <a:bevelT w="38100" h="38100" prst="angle"/>
            </a:sp3d>
          </a:bodyPr>
          <a:lstStyle/>
          <a:p>
            <a:r>
              <a:rPr lang="en-US" sz="2000" b="1" dirty="0" smtClean="0">
                <a:ln w="10541" cmpd="sng">
                  <a:solidFill>
                    <a:srgbClr val="0070C0"/>
                  </a:solidFill>
                  <a:prstDash val="solid"/>
                </a:ln>
                <a:solidFill>
                  <a:srgbClr val="0070C0"/>
                </a:solidFill>
              </a:rPr>
              <a:t>We can be thankful for Luke recording this event </a:t>
            </a:r>
            <a:br>
              <a:rPr lang="en-US" sz="2000" b="1" dirty="0" smtClean="0">
                <a:ln w="10541" cmpd="sng">
                  <a:solidFill>
                    <a:srgbClr val="0070C0"/>
                  </a:solidFill>
                  <a:prstDash val="solid"/>
                </a:ln>
                <a:solidFill>
                  <a:srgbClr val="0070C0"/>
                </a:solidFill>
              </a:rPr>
            </a:br>
            <a:r>
              <a:rPr lang="en-US" sz="2000" b="1" dirty="0" smtClean="0">
                <a:ln w="10541" cmpd="sng">
                  <a:solidFill>
                    <a:srgbClr val="0070C0"/>
                  </a:solidFill>
                  <a:prstDash val="solid"/>
                </a:ln>
                <a:solidFill>
                  <a:srgbClr val="0070C0"/>
                </a:solidFill>
              </a:rPr>
              <a:t>on the road to Emmaus.  </a:t>
            </a:r>
          </a:p>
          <a:p>
            <a:r>
              <a:rPr lang="en-US" sz="2000" b="1" dirty="0" smtClean="0">
                <a:ln w="10541" cmpd="sng">
                  <a:solidFill>
                    <a:schemeClr val="accent1">
                      <a:shade val="88000"/>
                      <a:satMod val="110000"/>
                    </a:schemeClr>
                  </a:solidFill>
                  <a:prstDash val="solid"/>
                </a:ln>
                <a:solidFill>
                  <a:srgbClr val="FF0000"/>
                </a:solidFill>
              </a:rPr>
              <a:t>This ONE testimony is the “RED FLAG” that sets everything straight.  </a:t>
            </a:r>
          </a:p>
          <a:p>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Otherwise it would be so easy to say the leavened bread represented </a:t>
            </a:r>
            <a:r>
              <a:rPr lang="en-US" sz="2000" b="1" dirty="0" smtClean="0">
                <a:ln w="10541" cmpd="sng">
                  <a:solidFill>
                    <a:srgbClr val="0070C0"/>
                  </a:solidFill>
                  <a:prstDash val="solid"/>
                </a:ln>
                <a:solidFill>
                  <a:srgbClr val="0070C0"/>
                </a:solidFill>
              </a:rPr>
              <a:t>Yahusha’s</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flesh with our sins.  </a:t>
            </a:r>
            <a:b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Remember, our sins do not make His flesh sinful.</a:t>
            </a:r>
            <a:endParaRPr lang="en-US" sz="2000" dirty="0"/>
          </a:p>
        </p:txBody>
      </p:sp>
    </p:spTree>
    <p:extLst>
      <p:ext uri="{BB962C8B-B14F-4D97-AF65-F5344CB8AC3E}">
        <p14:creationId xmlns:p14="http://schemas.microsoft.com/office/powerpoint/2010/main" val="4194078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250"/>
                                        <p:tgtEl>
                                          <p:spTgt spid="8">
                                            <p:txEl>
                                              <p:pRg st="1" end="1"/>
                                            </p:txEl>
                                          </p:spTgt>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wipe(left)">
                                      <p:cBhvr>
                                        <p:cTn id="11" dur="1750"/>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1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4" name="Picture 2" descr="C:\Users\Rae\Desktop\Passover Studies\Joshua Firstfruits\JOSH PPT ART &amp; work folder\do boy 3 arrows.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211388" y="1148707"/>
            <a:ext cx="5637212" cy="591978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1949" y="85165"/>
            <a:ext cx="89568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smtClean="0">
                <a:ln/>
                <a:solidFill>
                  <a:schemeClr val="accent3"/>
                </a:solidFill>
                <a:effectLst/>
              </a:rPr>
              <a:t>There Will Be 3 Witnesses </a:t>
            </a:r>
            <a:endParaRPr lang="en-US" sz="4800" b="1" cap="none" spc="0" dirty="0">
              <a:ln/>
              <a:solidFill>
                <a:schemeClr val="accent3"/>
              </a:solidFill>
              <a:effectLst/>
            </a:endParaRPr>
          </a:p>
        </p:txBody>
      </p:sp>
      <p:sp>
        <p:nvSpPr>
          <p:cNvPr id="16" name="Rectangle 15"/>
          <p:cNvSpPr/>
          <p:nvPr/>
        </p:nvSpPr>
        <p:spPr>
          <a:xfrm>
            <a:off x="-304999" y="3276600"/>
            <a:ext cx="3657799"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50"/>
                </a:solidFill>
                <a:effectLst>
                  <a:outerShdw blurRad="50800" dist="39000" dir="5460000" algn="tl">
                    <a:srgbClr val="000000">
                      <a:alpha val="38000"/>
                    </a:srgbClr>
                  </a:outerShdw>
                </a:effectLst>
              </a:rPr>
              <a:t>   #1 Luke</a:t>
            </a:r>
            <a:r>
              <a:rPr lang="en-US" sz="3600" b="1" dirty="0" smtClean="0">
                <a:ln w="11430"/>
                <a:solidFill>
                  <a:srgbClr val="00B050"/>
                </a:solidFill>
                <a:effectLst>
                  <a:outerShdw blurRad="50800" dist="39000" dir="5460000" algn="tl">
                    <a:srgbClr val="000000">
                      <a:alpha val="38000"/>
                    </a:srgbClr>
                  </a:outerShdw>
                </a:effectLst>
              </a:rPr>
              <a:t/>
            </a:r>
            <a:br>
              <a:rPr lang="en-US" sz="3600" b="1" dirty="0" smtClean="0">
                <a:ln w="11430"/>
                <a:solidFill>
                  <a:srgbClr val="00B050"/>
                </a:solidFill>
                <a:effectLst>
                  <a:outerShdw blurRad="50800" dist="39000" dir="5460000" algn="tl">
                    <a:srgbClr val="000000">
                      <a:alpha val="38000"/>
                    </a:srgbClr>
                  </a:outerShdw>
                </a:effectLst>
              </a:rPr>
            </a:br>
            <a:r>
              <a:rPr lang="en-US" sz="3600" b="1" dirty="0" smtClean="0">
                <a:ln w="11430"/>
                <a:solidFill>
                  <a:srgbClr val="00B050"/>
                </a:solidFill>
                <a:effectLst>
                  <a:outerShdw blurRad="50800" dist="39000" dir="5460000" algn="tl">
                    <a:srgbClr val="000000">
                      <a:alpha val="38000"/>
                    </a:srgbClr>
                  </a:outerShdw>
                </a:effectLst>
              </a:rPr>
              <a:t>Emmaus Account</a:t>
            </a:r>
            <a:endParaRPr lang="en-US" sz="2400" b="1" dirty="0">
              <a:ln w="11430"/>
              <a:solidFill>
                <a:srgbClr val="00B050"/>
              </a:solidFill>
              <a:effectLst>
                <a:outerShdw blurRad="50800" dist="39000" dir="5460000" algn="tl">
                  <a:srgbClr val="000000">
                    <a:alpha val="38000"/>
                  </a:srgbClr>
                </a:outerShdw>
              </a:effectLst>
            </a:endParaRPr>
          </a:p>
        </p:txBody>
      </p:sp>
      <p:sp>
        <p:nvSpPr>
          <p:cNvPr id="17" name="Slide Number Placeholder 7"/>
          <p:cNvSpPr>
            <a:spLocks noGrp="1"/>
          </p:cNvSpPr>
          <p:nvPr>
            <p:ph type="sldNum" sz="quarter" idx="12"/>
          </p:nvPr>
        </p:nvSpPr>
        <p:spPr>
          <a:xfrm>
            <a:off x="7239000" y="6416675"/>
            <a:ext cx="1828800" cy="365125"/>
          </a:xfrm>
        </p:spPr>
        <p:txBody>
          <a:bodyPr/>
          <a:lstStyle/>
          <a:p>
            <a:fld id="{5C014052-953B-4273-8F47-BF25327D5B24}" type="slidenum">
              <a:rPr lang="en-US" smtClean="0"/>
              <a:t>5</a:t>
            </a:fld>
            <a:endParaRPr lang="en-US" dirty="0"/>
          </a:p>
        </p:txBody>
      </p:sp>
      <p:sp>
        <p:nvSpPr>
          <p:cNvPr id="18" name="Rectangle 17"/>
          <p:cNvSpPr/>
          <p:nvPr/>
        </p:nvSpPr>
        <p:spPr>
          <a:xfrm>
            <a:off x="228600" y="888041"/>
            <a:ext cx="35052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F0"/>
                </a:solidFill>
                <a:effectLst>
                  <a:outerShdw blurRad="50800" dist="39000" dir="5460000" algn="tl">
                    <a:srgbClr val="000000">
                      <a:alpha val="38000"/>
                    </a:srgbClr>
                  </a:outerShdw>
                </a:effectLst>
              </a:rPr>
              <a:t>#2 John</a:t>
            </a:r>
            <a:r>
              <a:rPr lang="en-US" sz="3600" b="1" dirty="0" smtClean="0">
                <a:ln w="11430"/>
                <a:solidFill>
                  <a:srgbClr val="00B0F0"/>
                </a:solidFill>
                <a:effectLst>
                  <a:outerShdw blurRad="50800" dist="39000" dir="5460000" algn="tl">
                    <a:srgbClr val="000000">
                      <a:alpha val="38000"/>
                    </a:srgbClr>
                  </a:outerShdw>
                </a:effectLst>
              </a:rPr>
              <a:t/>
            </a:r>
            <a:br>
              <a:rPr lang="en-US" sz="3600" b="1" dirty="0" smtClean="0">
                <a:ln w="11430"/>
                <a:solidFill>
                  <a:srgbClr val="00B0F0"/>
                </a:solidFill>
                <a:effectLst>
                  <a:outerShdw blurRad="50800" dist="39000" dir="5460000" algn="tl">
                    <a:srgbClr val="000000">
                      <a:alpha val="38000"/>
                    </a:srgbClr>
                  </a:outerShdw>
                </a:effectLst>
              </a:rPr>
            </a:br>
            <a:r>
              <a:rPr lang="en-US" sz="3600" b="1" dirty="0" smtClean="0">
                <a:ln w="11430"/>
                <a:solidFill>
                  <a:srgbClr val="00B0F0"/>
                </a:solidFill>
                <a:effectLst>
                  <a:outerShdw blurRad="50800" dist="39000" dir="5460000" algn="tl">
                    <a:srgbClr val="000000">
                      <a:alpha val="38000"/>
                    </a:srgbClr>
                  </a:outerShdw>
                </a:effectLst>
              </a:rPr>
              <a:t>2</a:t>
            </a:r>
            <a:r>
              <a:rPr lang="en-US" sz="3600" b="1" baseline="30000" dirty="0" smtClean="0">
                <a:ln w="11430"/>
                <a:solidFill>
                  <a:srgbClr val="00B0F0"/>
                </a:solidFill>
                <a:effectLst>
                  <a:outerShdw blurRad="50800" dist="39000" dir="5460000" algn="tl">
                    <a:srgbClr val="000000">
                      <a:alpha val="38000"/>
                    </a:srgbClr>
                  </a:outerShdw>
                </a:effectLst>
              </a:rPr>
              <a:t>nd</a:t>
            </a:r>
            <a:r>
              <a:rPr lang="en-US" sz="3600" b="1" dirty="0" smtClean="0">
                <a:ln w="11430"/>
                <a:solidFill>
                  <a:srgbClr val="00B0F0"/>
                </a:solidFill>
                <a:effectLst>
                  <a:outerShdw blurRad="50800" dist="39000" dir="5460000" algn="tl">
                    <a:srgbClr val="000000">
                      <a:alpha val="38000"/>
                    </a:srgbClr>
                  </a:outerShdw>
                </a:effectLst>
              </a:rPr>
              <a:t> Supper Table</a:t>
            </a:r>
            <a:endParaRPr lang="en-US" sz="2400" b="1" dirty="0">
              <a:ln w="11430"/>
              <a:solidFill>
                <a:srgbClr val="00B0F0"/>
              </a:solidFill>
              <a:effectLst>
                <a:outerShdw blurRad="50800" dist="39000" dir="5460000" algn="tl">
                  <a:srgbClr val="000000">
                    <a:alpha val="38000"/>
                  </a:srgbClr>
                </a:outerShdw>
              </a:effectLst>
            </a:endParaRPr>
          </a:p>
        </p:txBody>
      </p:sp>
      <p:sp>
        <p:nvSpPr>
          <p:cNvPr id="19" name="Rectangle 18"/>
          <p:cNvSpPr/>
          <p:nvPr/>
        </p:nvSpPr>
        <p:spPr>
          <a:xfrm>
            <a:off x="4876800" y="1175126"/>
            <a:ext cx="43434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solidFill>
                  <a:srgbClr val="8C4C64"/>
                </a:solidFill>
                <a:effectLst>
                  <a:outerShdw blurRad="50800" dist="39000" dir="5460000" algn="tl">
                    <a:srgbClr val="000000">
                      <a:alpha val="38000"/>
                    </a:srgbClr>
                  </a:outerShdw>
                </a:effectLst>
              </a:rPr>
              <a:t> #3 Patterns</a:t>
            </a:r>
            <a:r>
              <a:rPr lang="en-US" sz="3600" b="1" dirty="0" smtClean="0">
                <a:ln w="11430"/>
                <a:solidFill>
                  <a:srgbClr val="8C4C64"/>
                </a:solidFill>
                <a:effectLst>
                  <a:outerShdw blurRad="50800" dist="39000" dir="5460000" algn="tl">
                    <a:srgbClr val="000000">
                      <a:alpha val="38000"/>
                    </a:srgbClr>
                  </a:outerShdw>
                </a:effectLst>
              </a:rPr>
              <a:t/>
            </a:r>
            <a:br>
              <a:rPr lang="en-US" sz="3600" b="1" dirty="0" smtClean="0">
                <a:ln w="11430"/>
                <a:solidFill>
                  <a:srgbClr val="8C4C64"/>
                </a:solidFill>
                <a:effectLst>
                  <a:outerShdw blurRad="50800" dist="39000" dir="5460000" algn="tl">
                    <a:srgbClr val="000000">
                      <a:alpha val="38000"/>
                    </a:srgbClr>
                  </a:outerShdw>
                </a:effectLst>
              </a:rPr>
            </a:br>
            <a:r>
              <a:rPr lang="en-US" sz="3600" b="1" dirty="0" smtClean="0">
                <a:ln w="11430"/>
                <a:solidFill>
                  <a:srgbClr val="8C4C64"/>
                </a:solidFill>
                <a:effectLst>
                  <a:outerShdw blurRad="50800" dist="39000" dir="5460000" algn="tl">
                    <a:srgbClr val="000000">
                      <a:alpha val="38000"/>
                    </a:srgbClr>
                  </a:outerShdw>
                </a:effectLst>
              </a:rPr>
              <a:t>         “type” &amp;</a:t>
            </a:r>
            <a:br>
              <a:rPr lang="en-US" sz="3600" b="1" dirty="0" smtClean="0">
                <a:ln w="11430"/>
                <a:solidFill>
                  <a:srgbClr val="8C4C64"/>
                </a:solidFill>
                <a:effectLst>
                  <a:outerShdw blurRad="50800" dist="39000" dir="5460000" algn="tl">
                    <a:srgbClr val="000000">
                      <a:alpha val="38000"/>
                    </a:srgbClr>
                  </a:outerShdw>
                </a:effectLst>
              </a:rPr>
            </a:br>
            <a:r>
              <a:rPr lang="en-US" sz="3600" b="1" dirty="0" smtClean="0">
                <a:ln w="11430"/>
                <a:solidFill>
                  <a:srgbClr val="8C4C64"/>
                </a:solidFill>
                <a:effectLst>
                  <a:outerShdw blurRad="50800" dist="39000" dir="5460000" algn="tl">
                    <a:srgbClr val="000000">
                      <a:alpha val="38000"/>
                    </a:srgbClr>
                  </a:outerShdw>
                </a:effectLst>
              </a:rPr>
              <a:t>         “antitype”</a:t>
            </a:r>
            <a:endParaRPr lang="en-US" sz="1400" b="1" dirty="0">
              <a:ln w="11430"/>
              <a:solidFill>
                <a:srgbClr val="8C4C64"/>
              </a:solidFill>
              <a:effectLst>
                <a:outerShdw blurRad="50800" dist="39000" dir="5460000" algn="tl">
                  <a:srgbClr val="000000">
                    <a:alpha val="38000"/>
                  </a:srgbClr>
                </a:outerShdw>
              </a:effectLst>
            </a:endParaRPr>
          </a:p>
        </p:txBody>
      </p:sp>
      <p:sp>
        <p:nvSpPr>
          <p:cNvPr id="20" name="Rectangle 19"/>
          <p:cNvSpPr/>
          <p:nvPr/>
        </p:nvSpPr>
        <p:spPr>
          <a:xfrm>
            <a:off x="304800" y="6157890"/>
            <a:ext cx="8382000" cy="661720"/>
          </a:xfrm>
          <a:prstGeom prst="rect">
            <a:avLst/>
          </a:prstGeom>
          <a:solidFill>
            <a:srgbClr val="8C4C64"/>
          </a:solidFill>
          <a:ln w="57150">
            <a:solidFill>
              <a:schemeClr val="accent4">
                <a:lumMod val="75000"/>
              </a:schemeClr>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rtDeco"/>
              <a:contourClr>
                <a:schemeClr val="accent3">
                  <a:tint val="100000"/>
                  <a:shade val="100000"/>
                  <a:satMod val="100000"/>
                  <a:hueMod val="100000"/>
                </a:schemeClr>
              </a:contourClr>
            </a:sp3d>
          </a:bodyPr>
          <a:lstStyle/>
          <a:p>
            <a:pPr marL="45720" indent="0" algn="ctr">
              <a:buNone/>
            </a:pPr>
            <a:endParaRPr lang="en-US" sz="800" b="1" dirty="0" smtClean="0">
              <a:ln/>
              <a:solidFill>
                <a:schemeClr val="accent3"/>
              </a:solidFill>
            </a:endParaRPr>
          </a:p>
          <a:p>
            <a:pPr marL="45720" indent="0" algn="ctr">
              <a:buNone/>
            </a:pP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First:  A Thorough Examination of the Greek word for “bread.”</a:t>
            </a:r>
          </a:p>
          <a:p>
            <a:pPr marL="45720" indent="0" algn="ctr">
              <a:buNone/>
            </a:pPr>
            <a:endParaRPr lang="en-US" sz="800" b="1" dirty="0">
              <a:ln/>
              <a:solidFill>
                <a:schemeClr val="accent3"/>
              </a:solidFill>
            </a:endParaRPr>
          </a:p>
        </p:txBody>
      </p:sp>
    </p:spTree>
    <p:extLst>
      <p:ext uri="{BB962C8B-B14F-4D97-AF65-F5344CB8AC3E}">
        <p14:creationId xmlns:p14="http://schemas.microsoft.com/office/powerpoint/2010/main" val="1590041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1408331"/>
          </a:xfrm>
        </p:spPr>
        <p:txBody>
          <a:bodyPr/>
          <a:lstStyle/>
          <a:p>
            <a:r>
              <a:rPr lang="en-US" dirty="0" smtClean="0">
                <a:ln w="11430">
                  <a:solidFill>
                    <a:srgbClr val="002060"/>
                  </a:solidFill>
                </a:ln>
              </a:rPr>
              <a:t>Conclusions Regarding “Bread” in Both Hebrew &amp; Greek</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1676400"/>
            <a:ext cx="8229600" cy="4495800"/>
          </a:xfrm>
        </p:spPr>
        <p:txBody>
          <a:bodyPr>
            <a:normAutofit lnSpcReduction="10000"/>
            <a:scene3d>
              <a:camera prst="orthographicFront"/>
              <a:lightRig rig="threePt" dir="t"/>
            </a:scene3d>
            <a:sp3d extrusionH="57150">
              <a:bevelT w="38100" h="38100"/>
            </a:sp3d>
          </a:bodyPr>
          <a:lstStyle/>
          <a:p>
            <a:pPr marL="45720" lvl="0" indent="0">
              <a:buNone/>
            </a:pPr>
            <a:r>
              <a:rPr lang="en-US" dirty="0"/>
              <a:t>The Hebrew word for bread (</a:t>
            </a:r>
            <a:r>
              <a:rPr lang="en-US" b="1" dirty="0" err="1"/>
              <a:t>lechem</a:t>
            </a:r>
            <a:r>
              <a:rPr lang="en-US" dirty="0"/>
              <a:t>) is used for </a:t>
            </a:r>
            <a:r>
              <a:rPr lang="en-US" b="1" u="sng" dirty="0">
                <a:solidFill>
                  <a:srgbClr val="FF0000"/>
                </a:solidFill>
              </a:rPr>
              <a:t>both</a:t>
            </a:r>
            <a:r>
              <a:rPr lang="en-US" dirty="0"/>
              <a:t> </a:t>
            </a:r>
            <a:r>
              <a:rPr lang="en-US" b="1" u="sng" dirty="0">
                <a:solidFill>
                  <a:srgbClr val="984204"/>
                </a:solidFill>
              </a:rPr>
              <a:t>leavened</a:t>
            </a:r>
            <a:r>
              <a:rPr lang="en-US" dirty="0"/>
              <a:t> and </a:t>
            </a:r>
            <a:r>
              <a:rPr lang="en-US" b="1" u="sng" dirty="0">
                <a:solidFill>
                  <a:srgbClr val="0070C0"/>
                </a:solidFill>
              </a:rPr>
              <a:t>unleavened</a:t>
            </a:r>
            <a:r>
              <a:rPr lang="en-US" dirty="0"/>
              <a:t> bread.  </a:t>
            </a:r>
          </a:p>
          <a:p>
            <a:pPr marL="45720" lvl="0" indent="0">
              <a:buNone/>
            </a:pPr>
            <a:r>
              <a:rPr lang="en-US" dirty="0"/>
              <a:t>The Greek word for bread (</a:t>
            </a:r>
            <a:r>
              <a:rPr lang="en-US" b="1" dirty="0" err="1"/>
              <a:t>artos</a:t>
            </a:r>
            <a:r>
              <a:rPr lang="en-US" dirty="0"/>
              <a:t>), </a:t>
            </a:r>
            <a:r>
              <a:rPr lang="en-US" dirty="0" smtClean="0"/>
              <a:t>also refers </a:t>
            </a:r>
            <a:r>
              <a:rPr lang="en-US" dirty="0"/>
              <a:t>to </a:t>
            </a:r>
            <a:r>
              <a:rPr lang="en-US" b="1" u="sng" dirty="0">
                <a:solidFill>
                  <a:srgbClr val="FF0000"/>
                </a:solidFill>
              </a:rPr>
              <a:t>both</a:t>
            </a:r>
            <a:r>
              <a:rPr lang="en-US" dirty="0"/>
              <a:t> </a:t>
            </a:r>
            <a:r>
              <a:rPr lang="en-US" b="1" u="sng" dirty="0">
                <a:solidFill>
                  <a:srgbClr val="984204"/>
                </a:solidFill>
              </a:rPr>
              <a:t>leavened</a:t>
            </a:r>
            <a:r>
              <a:rPr lang="en-US" dirty="0"/>
              <a:t> and </a:t>
            </a:r>
            <a:r>
              <a:rPr lang="en-US" b="1" u="sng" dirty="0">
                <a:solidFill>
                  <a:srgbClr val="0070C0"/>
                </a:solidFill>
              </a:rPr>
              <a:t>unleavened</a:t>
            </a:r>
            <a:r>
              <a:rPr lang="en-US" dirty="0"/>
              <a:t> bread</a:t>
            </a:r>
            <a:r>
              <a:rPr lang="en-US" dirty="0" smtClean="0"/>
              <a:t>.</a:t>
            </a:r>
            <a:r>
              <a:rPr lang="en-US" dirty="0"/>
              <a:t> </a:t>
            </a:r>
          </a:p>
          <a:p>
            <a:pPr marL="45720" indent="0">
              <a:buNone/>
            </a:pPr>
            <a:r>
              <a:rPr lang="en-US" dirty="0" smtClean="0"/>
              <a:t>Therefore to understand if “bread” is </a:t>
            </a:r>
            <a:r>
              <a:rPr lang="en-US" b="1" dirty="0" smtClean="0">
                <a:solidFill>
                  <a:srgbClr val="984204"/>
                </a:solidFill>
              </a:rPr>
              <a:t>leavened</a:t>
            </a:r>
            <a:r>
              <a:rPr lang="en-US" dirty="0" smtClean="0"/>
              <a:t> or </a:t>
            </a:r>
            <a:r>
              <a:rPr lang="en-US" b="1" dirty="0" smtClean="0">
                <a:solidFill>
                  <a:srgbClr val="0070C0"/>
                </a:solidFill>
              </a:rPr>
              <a:t>unleavened</a:t>
            </a:r>
            <a:r>
              <a:rPr lang="en-US" dirty="0" smtClean="0">
                <a:solidFill>
                  <a:srgbClr val="0070C0"/>
                </a:solidFill>
              </a:rPr>
              <a:t>:  </a:t>
            </a:r>
          </a:p>
          <a:p>
            <a:pPr marL="45720" indent="0">
              <a:buNone/>
            </a:pPr>
            <a:endParaRPr lang="en-US" sz="1200" dirty="0" smtClean="0"/>
          </a:p>
          <a:p>
            <a:pPr marL="502920" indent="-457200">
              <a:buAutoNum type="arabicPeriod"/>
            </a:pPr>
            <a:r>
              <a:rPr lang="en-US" dirty="0" smtClean="0"/>
              <a:t>Hebrew and Greek </a:t>
            </a:r>
            <a:r>
              <a:rPr lang="en-US" b="1" dirty="0" smtClean="0"/>
              <a:t>definitions</a:t>
            </a:r>
            <a:r>
              <a:rPr lang="en-US" dirty="0" smtClean="0"/>
              <a:t> cannot always stand alone; </a:t>
            </a:r>
          </a:p>
          <a:p>
            <a:pPr marL="502920" indent="-457200">
              <a:buAutoNum type="arabicPeriod"/>
            </a:pPr>
            <a:r>
              <a:rPr lang="en-US" b="1" dirty="0" smtClean="0"/>
              <a:t>Context</a:t>
            </a:r>
            <a:r>
              <a:rPr lang="en-US" dirty="0" smtClean="0"/>
              <a:t> must be given serious consideration;</a:t>
            </a:r>
          </a:p>
          <a:p>
            <a:pPr marL="502920" indent="-457200">
              <a:buAutoNum type="arabicPeriod"/>
            </a:pPr>
            <a:r>
              <a:rPr lang="en-US" dirty="0" smtClean="0"/>
              <a:t>Scriptural patterns of </a:t>
            </a:r>
            <a:r>
              <a:rPr lang="en-US" b="1" dirty="0" smtClean="0"/>
              <a:t>“type and “antitype” </a:t>
            </a:r>
            <a:r>
              <a:rPr lang="en-US" dirty="0" smtClean="0"/>
              <a:t>must be </a:t>
            </a:r>
            <a:br>
              <a:rPr lang="en-US" dirty="0" smtClean="0"/>
            </a:br>
            <a:r>
              <a:rPr lang="en-US" dirty="0" smtClean="0"/>
              <a:t>in full alignment.</a:t>
            </a:r>
          </a:p>
          <a:p>
            <a:pPr marL="45720" indent="0">
              <a:buNone/>
            </a:pPr>
            <a:r>
              <a:rPr lang="en-US" dirty="0" smtClean="0"/>
              <a:t>All three steps are important to find </a:t>
            </a:r>
            <a:br>
              <a:rPr lang="en-US" dirty="0" smtClean="0"/>
            </a:br>
            <a:r>
              <a:rPr lang="en-US" dirty="0" smtClean="0"/>
              <a:t>the </a:t>
            </a:r>
            <a:r>
              <a:rPr lang="en-US" dirty="0"/>
              <a:t>true </a:t>
            </a:r>
            <a:r>
              <a:rPr lang="en-US" dirty="0" smtClean="0"/>
              <a:t>definition of a passage.</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50</a:t>
            </a:fld>
            <a:endParaRPr lang="en-US"/>
          </a:p>
        </p:txBody>
      </p:sp>
      <p:pic>
        <p:nvPicPr>
          <p:cNvPr id="6" name="Picture 3" descr="C:\Users\Rae\Desktop\leavened bread cle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256" y="5307943"/>
            <a:ext cx="1381944" cy="1256561"/>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934200" y="5365464"/>
            <a:ext cx="1524000" cy="1301297"/>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69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2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125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125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sz="3600" dirty="0" smtClean="0">
                <a:ln w="11430">
                  <a:solidFill>
                    <a:srgbClr val="002060"/>
                  </a:solidFill>
                </a:ln>
              </a:rPr>
              <a:t>General </a:t>
            </a:r>
            <a:r>
              <a:rPr lang="en-US" sz="3600" dirty="0" smtClean="0">
                <a:ln w="11430">
                  <a:solidFill>
                    <a:srgbClr val="002060"/>
                  </a:solidFill>
                </a:ln>
                <a:solidFill>
                  <a:schemeClr val="accent1"/>
                </a:solidFill>
              </a:rPr>
              <a:t>Summary</a:t>
            </a:r>
            <a:r>
              <a:rPr lang="en-US" sz="3600" dirty="0" smtClean="0">
                <a:ln w="11430">
                  <a:solidFill>
                    <a:srgbClr val="002060"/>
                  </a:solidFill>
                </a:ln>
              </a:rPr>
              <a:t> for this Section</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990600"/>
            <a:ext cx="8229600" cy="6400800"/>
          </a:xfrm>
        </p:spPr>
        <p:txBody>
          <a:bodyPr>
            <a:normAutofit/>
            <a:scene3d>
              <a:camera prst="orthographicFront"/>
              <a:lightRig rig="threePt" dir="t"/>
            </a:scene3d>
            <a:sp3d extrusionH="57150">
              <a:bevelT w="38100" h="38100"/>
            </a:sp3d>
          </a:bodyPr>
          <a:lstStyle/>
          <a:p>
            <a:r>
              <a:rPr lang="en-US" dirty="0"/>
              <a:t>We have seen several times where the Greek word for bread (</a:t>
            </a:r>
            <a:r>
              <a:rPr lang="en-US" b="1" dirty="0" err="1">
                <a:solidFill>
                  <a:srgbClr val="4B9600"/>
                </a:solidFill>
              </a:rPr>
              <a:t>artos</a:t>
            </a:r>
            <a:r>
              <a:rPr lang="en-US" dirty="0"/>
              <a:t>) is used to identify both </a:t>
            </a:r>
            <a:r>
              <a:rPr lang="en-US" b="1" dirty="0">
                <a:solidFill>
                  <a:srgbClr val="984204"/>
                </a:solidFill>
              </a:rPr>
              <a:t>leavened</a:t>
            </a:r>
            <a:r>
              <a:rPr lang="en-US" dirty="0"/>
              <a:t> and </a:t>
            </a:r>
            <a:r>
              <a:rPr lang="en-US" b="1" dirty="0">
                <a:solidFill>
                  <a:srgbClr val="0070C0"/>
                </a:solidFill>
              </a:rPr>
              <a:t>unleavened</a:t>
            </a:r>
            <a:r>
              <a:rPr lang="en-US" dirty="0"/>
              <a:t> bread.  This very same word (</a:t>
            </a:r>
            <a:r>
              <a:rPr lang="en-US" b="1" dirty="0" err="1">
                <a:solidFill>
                  <a:srgbClr val="4B9600"/>
                </a:solidFill>
              </a:rPr>
              <a:t>artos</a:t>
            </a:r>
            <a:r>
              <a:rPr lang="en-US" dirty="0"/>
              <a:t>) is mentioned in the account of the Last Supper. </a:t>
            </a:r>
            <a:endParaRPr lang="en-US" dirty="0" smtClean="0"/>
          </a:p>
          <a:p>
            <a:r>
              <a:rPr lang="en-US" dirty="0" smtClean="0"/>
              <a:t>So </a:t>
            </a:r>
            <a:r>
              <a:rPr lang="en-US" dirty="0"/>
              <a:t>far it has been shown the Hebrew definition of the word “</a:t>
            </a:r>
            <a:r>
              <a:rPr lang="en-US" dirty="0" err="1"/>
              <a:t>lechem</a:t>
            </a:r>
            <a:r>
              <a:rPr lang="en-US" dirty="0"/>
              <a:t>” is </a:t>
            </a:r>
            <a:r>
              <a:rPr lang="en-US" u="sng" dirty="0"/>
              <a:t>not</a:t>
            </a:r>
            <a:r>
              <a:rPr lang="en-US" dirty="0"/>
              <a:t> strictly </a:t>
            </a:r>
            <a:r>
              <a:rPr lang="en-US" b="1" dirty="0">
                <a:solidFill>
                  <a:srgbClr val="0070C0"/>
                </a:solidFill>
              </a:rPr>
              <a:t>unleavened bread </a:t>
            </a:r>
            <a:r>
              <a:rPr lang="en-US" b="1" u="sng" dirty="0"/>
              <a:t>unless</a:t>
            </a:r>
            <a:r>
              <a:rPr lang="en-US" dirty="0"/>
              <a:t> it </a:t>
            </a:r>
            <a:r>
              <a:rPr lang="en-US" dirty="0" smtClean="0"/>
              <a:t>uses a </a:t>
            </a:r>
            <a:r>
              <a:rPr lang="en-US" dirty="0" smtClean="0">
                <a:ln>
                  <a:solidFill>
                    <a:srgbClr val="002060"/>
                  </a:solidFill>
                </a:ln>
                <a:solidFill>
                  <a:srgbClr val="7030A0"/>
                </a:solidFill>
                <a:latin typeface="Comic Sans MS" pitchFamily="66" charset="0"/>
              </a:rPr>
              <a:t>“</a:t>
            </a:r>
            <a:r>
              <a:rPr lang="en-US" b="1" dirty="0" smtClean="0">
                <a:ln>
                  <a:solidFill>
                    <a:srgbClr val="002060"/>
                  </a:solidFill>
                </a:ln>
                <a:solidFill>
                  <a:srgbClr val="7030A0"/>
                </a:solidFill>
                <a:latin typeface="Comic Sans MS" pitchFamily="66" charset="0"/>
              </a:rPr>
              <a:t>qualifier</a:t>
            </a:r>
            <a:r>
              <a:rPr lang="en-US" dirty="0" smtClean="0">
                <a:ln>
                  <a:solidFill>
                    <a:srgbClr val="002060"/>
                  </a:solidFill>
                </a:ln>
                <a:solidFill>
                  <a:srgbClr val="7030A0"/>
                </a:solidFill>
                <a:latin typeface="Comic Sans MS" pitchFamily="66" charset="0"/>
              </a:rPr>
              <a:t>” </a:t>
            </a:r>
            <a:r>
              <a:rPr lang="en-US" dirty="0" smtClean="0"/>
              <a:t>combined </a:t>
            </a:r>
            <a:r>
              <a:rPr lang="en-US" dirty="0"/>
              <a:t>with </a:t>
            </a:r>
            <a:r>
              <a:rPr lang="en-US" b="1" dirty="0"/>
              <a:t>H4682</a:t>
            </a:r>
            <a:r>
              <a:rPr lang="en-US" dirty="0"/>
              <a:t> </a:t>
            </a:r>
            <a:r>
              <a:rPr lang="en-US" dirty="0">
                <a:solidFill>
                  <a:srgbClr val="0070C0"/>
                </a:solidFill>
              </a:rPr>
              <a:t>&lt;</a:t>
            </a:r>
            <a:r>
              <a:rPr lang="en-US" b="1" dirty="0" err="1" smtClean="0">
                <a:solidFill>
                  <a:srgbClr val="0070C0"/>
                </a:solidFill>
              </a:rPr>
              <a:t>matstsah</a:t>
            </a:r>
            <a:r>
              <a:rPr lang="en-US" dirty="0" smtClean="0">
                <a:solidFill>
                  <a:srgbClr val="0070C0"/>
                </a:solidFill>
              </a:rPr>
              <a:t>&gt;.  </a:t>
            </a:r>
          </a:p>
          <a:p>
            <a:r>
              <a:rPr lang="en-US" dirty="0" smtClean="0"/>
              <a:t>Likewise</a:t>
            </a:r>
            <a:r>
              <a:rPr lang="en-US" dirty="0"/>
              <a:t>, </a:t>
            </a:r>
            <a:r>
              <a:rPr lang="en-US" dirty="0" smtClean="0"/>
              <a:t>“</a:t>
            </a:r>
            <a:r>
              <a:rPr lang="en-US" dirty="0" err="1"/>
              <a:t>lechem</a:t>
            </a:r>
            <a:r>
              <a:rPr lang="en-US" dirty="0"/>
              <a:t>” is </a:t>
            </a:r>
            <a:r>
              <a:rPr lang="en-US" u="sng" dirty="0"/>
              <a:t>not</a:t>
            </a:r>
            <a:r>
              <a:rPr lang="en-US" dirty="0"/>
              <a:t> strictly </a:t>
            </a:r>
            <a:r>
              <a:rPr lang="en-US" b="1" dirty="0">
                <a:solidFill>
                  <a:srgbClr val="984204"/>
                </a:solidFill>
              </a:rPr>
              <a:t>leavened</a:t>
            </a:r>
            <a:r>
              <a:rPr lang="en-US" dirty="0"/>
              <a:t> </a:t>
            </a:r>
            <a:r>
              <a:rPr lang="en-US" b="1" dirty="0">
                <a:solidFill>
                  <a:srgbClr val="984204"/>
                </a:solidFill>
              </a:rPr>
              <a:t>bread</a:t>
            </a:r>
            <a:r>
              <a:rPr lang="en-US" dirty="0"/>
              <a:t> unless combined with </a:t>
            </a:r>
            <a:r>
              <a:rPr lang="en-US" b="1" dirty="0" smtClean="0"/>
              <a:t>H2557</a:t>
            </a:r>
            <a:r>
              <a:rPr lang="en-US" dirty="0"/>
              <a:t> </a:t>
            </a:r>
            <a:r>
              <a:rPr lang="en-US" dirty="0" smtClean="0">
                <a:solidFill>
                  <a:srgbClr val="984204"/>
                </a:solidFill>
              </a:rPr>
              <a:t>&lt;</a:t>
            </a:r>
            <a:r>
              <a:rPr lang="en-US" b="1" dirty="0" err="1" smtClean="0">
                <a:solidFill>
                  <a:srgbClr val="984204"/>
                </a:solidFill>
              </a:rPr>
              <a:t>chamets</a:t>
            </a:r>
            <a:r>
              <a:rPr lang="en-US" dirty="0" smtClean="0">
                <a:solidFill>
                  <a:srgbClr val="984204"/>
                </a:solidFill>
              </a:rPr>
              <a:t>&gt;.  </a:t>
            </a:r>
            <a:endParaRPr lang="en-US" dirty="0">
              <a:solidFill>
                <a:srgbClr val="984204"/>
              </a:solidFill>
            </a:endParaRPr>
          </a:p>
          <a:p>
            <a:pPr marL="45720" indent="0">
              <a:buNone/>
            </a:pPr>
            <a:r>
              <a:rPr lang="en-US" sz="1200" dirty="0"/>
              <a:t> </a:t>
            </a:r>
          </a:p>
          <a:p>
            <a:r>
              <a:rPr lang="en-US" dirty="0"/>
              <a:t>In Greek, </a:t>
            </a:r>
            <a:r>
              <a:rPr lang="en-US" dirty="0" smtClean="0">
                <a:solidFill>
                  <a:srgbClr val="0070C0"/>
                </a:solidFill>
              </a:rPr>
              <a:t>‘</a:t>
            </a:r>
            <a:r>
              <a:rPr lang="en-US" b="1" u="sng" dirty="0" err="1">
                <a:solidFill>
                  <a:srgbClr val="0070C0"/>
                </a:solidFill>
              </a:rPr>
              <a:t>azumos</a:t>
            </a:r>
            <a:r>
              <a:rPr lang="en-US" dirty="0">
                <a:solidFill>
                  <a:srgbClr val="0070C0"/>
                </a:solidFill>
              </a:rPr>
              <a:t>’ </a:t>
            </a:r>
            <a:r>
              <a:rPr lang="en-US" dirty="0" smtClean="0"/>
              <a:t>is the best word to </a:t>
            </a:r>
            <a:r>
              <a:rPr lang="en-US" dirty="0"/>
              <a:t>indicate unleavened </a:t>
            </a:r>
            <a:r>
              <a:rPr lang="en-US" dirty="0" smtClean="0"/>
              <a:t>bread </a:t>
            </a:r>
            <a:r>
              <a:rPr lang="en-US" b="1" u="sng" dirty="0" smtClean="0"/>
              <a:t>IF</a:t>
            </a:r>
            <a:r>
              <a:rPr lang="en-US" dirty="0" smtClean="0"/>
              <a:t> the text would not use “</a:t>
            </a:r>
            <a:r>
              <a:rPr lang="en-US" dirty="0" err="1" smtClean="0"/>
              <a:t>koine</a:t>
            </a:r>
            <a:r>
              <a:rPr lang="en-US" dirty="0" smtClean="0"/>
              <a:t>” Greek. </a:t>
            </a:r>
          </a:p>
          <a:p>
            <a:pPr marL="45720" indent="0" algn="ctr">
              <a:buNone/>
            </a:pPr>
            <a:r>
              <a:rPr lang="en-US" dirty="0" smtClean="0">
                <a:solidFill>
                  <a:schemeClr val="accent1"/>
                </a:solidFill>
              </a:rPr>
              <a:t>We will consider the verifying factor of </a:t>
            </a:r>
            <a:br>
              <a:rPr lang="en-US" dirty="0" smtClean="0">
                <a:solidFill>
                  <a:schemeClr val="accent1"/>
                </a:solidFill>
              </a:rPr>
            </a:br>
            <a:r>
              <a:rPr lang="en-US" dirty="0" smtClean="0">
                <a:solidFill>
                  <a:schemeClr val="accent1"/>
                </a:solidFill>
              </a:rPr>
              <a:t>“type” and “antitype” patterns after taking a careful look </a:t>
            </a:r>
            <a:br>
              <a:rPr lang="en-US" dirty="0" smtClean="0">
                <a:solidFill>
                  <a:schemeClr val="accent1"/>
                </a:solidFill>
              </a:rPr>
            </a:br>
            <a:r>
              <a:rPr lang="en-US" dirty="0" smtClean="0">
                <a:solidFill>
                  <a:schemeClr val="accent1"/>
                </a:solidFill>
              </a:rPr>
              <a:t>at </a:t>
            </a:r>
            <a:r>
              <a:rPr lang="en-US" b="1" dirty="0" smtClean="0">
                <a:solidFill>
                  <a:schemeClr val="accent1"/>
                </a:solidFill>
              </a:rPr>
              <a:t>The Last Supper </a:t>
            </a:r>
            <a:r>
              <a:rPr lang="en-US" dirty="0" smtClean="0">
                <a:solidFill>
                  <a:schemeClr val="accent1"/>
                </a:solidFill>
              </a:rPr>
              <a:t>in the four Gospels.</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51</a:t>
            </a:fld>
            <a:endParaRPr lang="en-US"/>
          </a:p>
        </p:txBody>
      </p:sp>
    </p:spTree>
    <p:extLst>
      <p:ext uri="{BB962C8B-B14F-4D97-AF65-F5344CB8AC3E}">
        <p14:creationId xmlns:p14="http://schemas.microsoft.com/office/powerpoint/2010/main" val="221316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500"/>
                                        <p:tgtEl>
                                          <p:spTgt spid="3">
                                            <p:txEl>
                                              <p:pRg st="4" end="4"/>
                                            </p:txEl>
                                          </p:spTgt>
                                        </p:tgtEl>
                                      </p:cBhvr>
                                    </p:animEffect>
                                    <p:anim calcmode="lin" valueType="num">
                                      <p:cBhvr>
                                        <p:cTn id="8"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500"/>
                                        <p:tgtEl>
                                          <p:spTgt spid="3">
                                            <p:txEl>
                                              <p:pRg st="5" end="5"/>
                                            </p:txEl>
                                          </p:spTgt>
                                        </p:tgtEl>
                                      </p:cBhvr>
                                    </p:animEffect>
                                    <p:anim calcmode="lin" valueType="num">
                                      <p:cBhvr>
                                        <p:cTn id="15"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52</a:t>
            </a:fld>
            <a:endParaRPr lang="en-US" dirty="0">
              <a:solidFill>
                <a:schemeClr val="bg1">
                  <a:lumMod val="85000"/>
                </a:schemeClr>
              </a:solidFill>
            </a:endParaRPr>
          </a:p>
        </p:txBody>
      </p:sp>
      <p:sp>
        <p:nvSpPr>
          <p:cNvPr id="5" name="Rectangle 4"/>
          <p:cNvSpPr/>
          <p:nvPr/>
        </p:nvSpPr>
        <p:spPr>
          <a:xfrm>
            <a:off x="3429000" y="2614566"/>
            <a:ext cx="47244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F0"/>
                </a:solidFill>
                <a:effectLst>
                  <a:outerShdw blurRad="50800" dist="39000" dir="5460000" algn="tl">
                    <a:srgbClr val="000000">
                      <a:alpha val="38000"/>
                    </a:srgbClr>
                  </a:outerShdw>
                </a:effectLst>
              </a:rPr>
              <a:t>John’s Gospel</a:t>
            </a:r>
            <a:r>
              <a:rPr lang="en-US" sz="3600" b="1" dirty="0" smtClean="0">
                <a:ln w="11430"/>
                <a:solidFill>
                  <a:srgbClr val="00B0F0"/>
                </a:solidFill>
                <a:effectLst>
                  <a:outerShdw blurRad="50800" dist="39000" dir="5460000" algn="tl">
                    <a:srgbClr val="000000">
                      <a:alpha val="38000"/>
                    </a:srgbClr>
                  </a:outerShdw>
                </a:effectLst>
              </a:rPr>
              <a:t/>
            </a:r>
            <a:br>
              <a:rPr lang="en-US" sz="3600" b="1" dirty="0" smtClean="0">
                <a:ln w="11430"/>
                <a:solidFill>
                  <a:srgbClr val="00B0F0"/>
                </a:solidFill>
                <a:effectLst>
                  <a:outerShdw blurRad="50800" dist="39000" dir="5460000" algn="tl">
                    <a:srgbClr val="000000">
                      <a:alpha val="38000"/>
                    </a:srgbClr>
                  </a:outerShdw>
                </a:effectLst>
              </a:rPr>
            </a:br>
            <a:r>
              <a:rPr lang="en-US" sz="3600" b="1" dirty="0" smtClean="0">
                <a:ln w="11430"/>
                <a:solidFill>
                  <a:srgbClr val="00B0F0"/>
                </a:solidFill>
                <a:effectLst>
                  <a:outerShdw blurRad="50800" dist="39000" dir="5460000" algn="tl">
                    <a:srgbClr val="000000">
                      <a:alpha val="38000"/>
                    </a:srgbClr>
                  </a:outerShdw>
                </a:effectLst>
              </a:rPr>
              <a:t>2</a:t>
            </a:r>
            <a:r>
              <a:rPr lang="en-US" sz="3600" b="1" baseline="30000" dirty="0" smtClean="0">
                <a:ln w="11430"/>
                <a:solidFill>
                  <a:srgbClr val="00B0F0"/>
                </a:solidFill>
                <a:effectLst>
                  <a:outerShdw blurRad="50800" dist="39000" dir="5460000" algn="tl">
                    <a:srgbClr val="000000">
                      <a:alpha val="38000"/>
                    </a:srgbClr>
                  </a:outerShdw>
                </a:effectLst>
              </a:rPr>
              <a:t>nd</a:t>
            </a:r>
            <a:r>
              <a:rPr lang="en-US" sz="3600" b="1" dirty="0" smtClean="0">
                <a:ln w="11430"/>
                <a:solidFill>
                  <a:srgbClr val="00B0F0"/>
                </a:solidFill>
                <a:effectLst>
                  <a:outerShdw blurRad="50800" dist="39000" dir="5460000" algn="tl">
                    <a:srgbClr val="000000">
                      <a:alpha val="38000"/>
                    </a:srgbClr>
                  </a:outerShdw>
                </a:effectLst>
              </a:rPr>
              <a:t> Sitting at the Supper Table</a:t>
            </a:r>
            <a:endParaRPr lang="en-US" sz="2400" b="1" dirty="0">
              <a:ln w="11430"/>
              <a:solidFill>
                <a:srgbClr val="00B0F0"/>
              </a:solidFill>
              <a:effectLst>
                <a:outerShdw blurRad="50800" dist="39000" dir="5460000" algn="tl">
                  <a:srgbClr val="000000">
                    <a:alpha val="38000"/>
                  </a:srgbClr>
                </a:outerShdw>
              </a:effectLst>
            </a:endParaRPr>
          </a:p>
        </p:txBody>
      </p:sp>
      <p:sp>
        <p:nvSpPr>
          <p:cNvPr id="7" name="Rectangle 6"/>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2</a:t>
            </a:r>
            <a:r>
              <a:rPr lang="en-US" sz="4800" b="1" baseline="30000" dirty="0" smtClean="0">
                <a:ln/>
                <a:solidFill>
                  <a:schemeClr val="accent3"/>
                </a:solidFill>
              </a:rPr>
              <a:t>nd</a:t>
            </a:r>
            <a:r>
              <a:rPr lang="en-US" sz="4800" b="1" dirty="0" smtClean="0">
                <a:ln/>
                <a:solidFill>
                  <a:schemeClr val="accent3"/>
                </a:solidFill>
              </a:rPr>
              <a:t> </a:t>
            </a:r>
            <a:r>
              <a:rPr lang="en-US" sz="4800" b="1" cap="none" spc="0" dirty="0" smtClean="0">
                <a:ln/>
                <a:solidFill>
                  <a:schemeClr val="accent3"/>
                </a:solidFill>
                <a:effectLst/>
              </a:rPr>
              <a:t>Witness for </a:t>
            </a:r>
            <a:br>
              <a:rPr lang="en-US" sz="4800" b="1" cap="none" spc="0" dirty="0" smtClean="0">
                <a:ln/>
                <a:solidFill>
                  <a:schemeClr val="accent3"/>
                </a:solidFill>
                <a:effectLst/>
              </a:rPr>
            </a:br>
            <a:r>
              <a:rPr lang="en-US" sz="4800" b="1" cap="none" spc="0" dirty="0" smtClean="0">
                <a:ln/>
                <a:solidFill>
                  <a:schemeClr val="accent3"/>
                </a:solidFill>
                <a:effectLst/>
              </a:rPr>
              <a:t>&lt;</a:t>
            </a:r>
            <a:r>
              <a:rPr lang="en-US" sz="4800" b="1" cap="none" spc="0" dirty="0" err="1" smtClean="0">
                <a:ln/>
                <a:solidFill>
                  <a:schemeClr val="accent3"/>
                </a:solidFill>
                <a:effectLst/>
              </a:rPr>
              <a:t>artos</a:t>
            </a:r>
            <a:r>
              <a:rPr lang="en-US" sz="4800" b="1" cap="none" spc="0" dirty="0" smtClean="0">
                <a:ln/>
                <a:solidFill>
                  <a:schemeClr val="accent3"/>
                </a:solidFill>
                <a:effectLst/>
              </a:rPr>
              <a:t>&gt; Bread Study</a:t>
            </a:r>
            <a:endParaRPr lang="en-US" sz="4800" b="1" cap="none" spc="0" dirty="0">
              <a:ln/>
              <a:solidFill>
                <a:schemeClr val="accent3"/>
              </a:solidFill>
              <a:effectLst/>
            </a:endParaRPr>
          </a:p>
        </p:txBody>
      </p:sp>
    </p:spTree>
    <p:extLst>
      <p:ext uri="{BB962C8B-B14F-4D97-AF65-F5344CB8AC3E}">
        <p14:creationId xmlns:p14="http://schemas.microsoft.com/office/powerpoint/2010/main" val="999532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305800" cy="1295401"/>
          </a:xfrm>
        </p:spPr>
        <p:txBody>
          <a:bodyPr/>
          <a:lstStyle/>
          <a:p>
            <a:r>
              <a:rPr lang="en-US" sz="3600" dirty="0" smtClean="0">
                <a:ln w="11430">
                  <a:solidFill>
                    <a:srgbClr val="002060"/>
                  </a:solidFill>
                </a:ln>
              </a:rPr>
              <a:t>Connecting the Emmaus Testimony to the Last Supper</a:t>
            </a:r>
            <a:endParaRPr lang="en-US" dirty="0">
              <a:ln w="11430">
                <a:solidFill>
                  <a:srgbClr val="002060"/>
                </a:solidFill>
              </a:ln>
            </a:endParaRPr>
          </a:p>
        </p:txBody>
      </p:sp>
      <p:sp>
        <p:nvSpPr>
          <p:cNvPr id="3" name="Content Placeholder 2"/>
          <p:cNvSpPr>
            <a:spLocks noGrp="1"/>
          </p:cNvSpPr>
          <p:nvPr>
            <p:ph sz="quarter" idx="13"/>
          </p:nvPr>
        </p:nvSpPr>
        <p:spPr>
          <a:xfrm>
            <a:off x="457200" y="1600200"/>
            <a:ext cx="8229600" cy="4267200"/>
          </a:xfrm>
        </p:spPr>
        <p:txBody>
          <a:bodyPr>
            <a:normAutofit/>
            <a:scene3d>
              <a:camera prst="orthographicFront"/>
              <a:lightRig rig="threePt" dir="t"/>
            </a:scene3d>
            <a:sp3d extrusionH="57150">
              <a:bevelT w="38100" h="38100"/>
            </a:sp3d>
          </a:bodyPr>
          <a:lstStyle/>
          <a:p>
            <a:pPr marL="45720" indent="0">
              <a:buNone/>
            </a:pPr>
            <a:r>
              <a:rPr lang="en-US" dirty="0"/>
              <a:t>I</a:t>
            </a:r>
            <a:r>
              <a:rPr lang="en-US" dirty="0" smtClean="0"/>
              <a:t>n Luke’s </a:t>
            </a:r>
            <a:r>
              <a:rPr lang="en-US" b="1" dirty="0"/>
              <a:t>Emmaus Account </a:t>
            </a:r>
            <a:r>
              <a:rPr lang="en-US" dirty="0" smtClean="0"/>
              <a:t>the </a:t>
            </a:r>
            <a:r>
              <a:rPr lang="en-US" dirty="0"/>
              <a:t>Hebrew word for bread was </a:t>
            </a:r>
            <a:r>
              <a:rPr lang="en-US" dirty="0" smtClean="0"/>
              <a:t/>
            </a:r>
            <a:br>
              <a:rPr lang="en-US" dirty="0" smtClean="0"/>
            </a:br>
            <a:r>
              <a:rPr lang="en-US" dirty="0" smtClean="0"/>
              <a:t>not </a:t>
            </a:r>
            <a:r>
              <a:rPr lang="en-US" dirty="0"/>
              <a:t>translated into the Greek as </a:t>
            </a:r>
            <a:r>
              <a:rPr lang="en-US" b="1" dirty="0">
                <a:solidFill>
                  <a:srgbClr val="0070C0"/>
                </a:solidFill>
              </a:rPr>
              <a:t>G106 ‘</a:t>
            </a:r>
            <a:r>
              <a:rPr lang="en-US" b="1" dirty="0" err="1">
                <a:solidFill>
                  <a:srgbClr val="0070C0"/>
                </a:solidFill>
              </a:rPr>
              <a:t>azumos</a:t>
            </a:r>
            <a:r>
              <a:rPr lang="en-US" b="1" dirty="0">
                <a:solidFill>
                  <a:srgbClr val="0070C0"/>
                </a:solidFill>
              </a:rPr>
              <a:t>’ </a:t>
            </a:r>
            <a:r>
              <a:rPr lang="en-US" b="1" dirty="0" smtClean="0">
                <a:solidFill>
                  <a:srgbClr val="0070C0"/>
                </a:solidFill>
              </a:rPr>
              <a:t>to indicate </a:t>
            </a:r>
            <a:r>
              <a:rPr lang="en-US" b="1" dirty="0">
                <a:solidFill>
                  <a:srgbClr val="0070C0"/>
                </a:solidFill>
              </a:rPr>
              <a:t>unleavened bread.  </a:t>
            </a:r>
            <a:endParaRPr lang="en-US" b="1" dirty="0" smtClean="0">
              <a:solidFill>
                <a:srgbClr val="0070C0"/>
              </a:solidFill>
            </a:endParaRPr>
          </a:p>
          <a:p>
            <a:pPr marL="45720" indent="0">
              <a:buNone/>
            </a:pPr>
            <a:r>
              <a:rPr lang="en-US" dirty="0" smtClean="0"/>
              <a:t>The </a:t>
            </a:r>
            <a:r>
              <a:rPr lang="en-US" dirty="0"/>
              <a:t>Greek </a:t>
            </a:r>
            <a:r>
              <a:rPr lang="en-US" dirty="0" smtClean="0"/>
              <a:t>used </a:t>
            </a:r>
            <a:r>
              <a:rPr lang="en-US" dirty="0"/>
              <a:t>the word </a:t>
            </a:r>
            <a:r>
              <a:rPr lang="en-US" b="1" dirty="0">
                <a:solidFill>
                  <a:srgbClr val="984204"/>
                </a:solidFill>
              </a:rPr>
              <a:t>G740 ‘</a:t>
            </a:r>
            <a:r>
              <a:rPr lang="en-US" b="1" dirty="0" err="1">
                <a:solidFill>
                  <a:srgbClr val="984204"/>
                </a:solidFill>
              </a:rPr>
              <a:t>artos</a:t>
            </a:r>
            <a:r>
              <a:rPr lang="en-US" b="1" dirty="0">
                <a:solidFill>
                  <a:srgbClr val="984204"/>
                </a:solidFill>
              </a:rPr>
              <a:t>’ </a:t>
            </a:r>
            <a:r>
              <a:rPr lang="en-US" dirty="0"/>
              <a:t>that can take on </a:t>
            </a:r>
            <a:r>
              <a:rPr lang="en-US" b="1" dirty="0">
                <a:solidFill>
                  <a:srgbClr val="984204"/>
                </a:solidFill>
              </a:rPr>
              <a:t>either definition</a:t>
            </a:r>
            <a:r>
              <a:rPr lang="en-US" dirty="0"/>
              <a:t> of </a:t>
            </a:r>
            <a:r>
              <a:rPr lang="en-US" b="1" dirty="0">
                <a:solidFill>
                  <a:srgbClr val="984204"/>
                </a:solidFill>
              </a:rPr>
              <a:t>leavened</a:t>
            </a:r>
            <a:r>
              <a:rPr lang="en-US" dirty="0"/>
              <a:t> or </a:t>
            </a:r>
            <a:r>
              <a:rPr lang="en-US" b="1" dirty="0">
                <a:solidFill>
                  <a:srgbClr val="0070C0"/>
                </a:solidFill>
              </a:rPr>
              <a:t>unleavened bread.   </a:t>
            </a:r>
          </a:p>
          <a:p>
            <a:r>
              <a:rPr lang="en-US" dirty="0" smtClean="0"/>
              <a:t>There </a:t>
            </a:r>
            <a:r>
              <a:rPr lang="en-US" dirty="0"/>
              <a:t>was </a:t>
            </a:r>
            <a:r>
              <a:rPr lang="en-US" b="1" u="sng" dirty="0"/>
              <a:t>bread</a:t>
            </a:r>
            <a:r>
              <a:rPr lang="en-US" dirty="0"/>
              <a:t> </a:t>
            </a:r>
            <a:r>
              <a:rPr lang="en-US" dirty="0" smtClean="0"/>
              <a:t>present </a:t>
            </a:r>
            <a:r>
              <a:rPr lang="en-US" dirty="0"/>
              <a:t>at </a:t>
            </a:r>
            <a:r>
              <a:rPr lang="en-US" b="1" dirty="0" smtClean="0"/>
              <a:t>The Last </a:t>
            </a:r>
            <a:r>
              <a:rPr lang="en-US" b="1" dirty="0"/>
              <a:t>Supper </a:t>
            </a:r>
            <a:r>
              <a:rPr lang="en-US" dirty="0"/>
              <a:t>… but as to </a:t>
            </a:r>
            <a:r>
              <a:rPr lang="en-US" b="1" dirty="0">
                <a:solidFill>
                  <a:srgbClr val="984204"/>
                </a:solidFill>
              </a:rPr>
              <a:t>leavened</a:t>
            </a:r>
            <a:r>
              <a:rPr lang="en-US" dirty="0"/>
              <a:t> or </a:t>
            </a:r>
            <a:r>
              <a:rPr lang="en-US" b="1" dirty="0">
                <a:solidFill>
                  <a:srgbClr val="0070C0"/>
                </a:solidFill>
              </a:rPr>
              <a:t>unleavened</a:t>
            </a:r>
            <a:r>
              <a:rPr lang="en-US" dirty="0">
                <a:solidFill>
                  <a:srgbClr val="0070C0"/>
                </a:solidFill>
              </a:rPr>
              <a:t>, </a:t>
            </a:r>
            <a:r>
              <a:rPr lang="en-US" dirty="0"/>
              <a:t>this is not to be determined by observing only the Greek definitions used for bread. </a:t>
            </a:r>
            <a:endParaRPr lang="en-US" dirty="0" smtClean="0"/>
          </a:p>
          <a:p>
            <a:r>
              <a:rPr lang="en-US" dirty="0" smtClean="0"/>
              <a:t>With </a:t>
            </a:r>
            <a:r>
              <a:rPr lang="en-US" dirty="0"/>
              <a:t>a careful look at the account given in John, perhaps this questionable area will reveal </a:t>
            </a:r>
            <a:r>
              <a:rPr lang="en-US" dirty="0" smtClean="0"/>
              <a:t>another </a:t>
            </a:r>
            <a:r>
              <a:rPr lang="en-US" dirty="0"/>
              <a:t>clear answer by again considering the </a:t>
            </a:r>
            <a:r>
              <a:rPr lang="en-US" b="1" dirty="0">
                <a:solidFill>
                  <a:srgbClr val="0070C0"/>
                </a:solidFill>
                <a:latin typeface="Comic Sans MS" pitchFamily="66" charset="0"/>
              </a:rPr>
              <a:t>“context” </a:t>
            </a:r>
            <a:r>
              <a:rPr lang="en-US" dirty="0"/>
              <a:t>and </a:t>
            </a:r>
            <a:r>
              <a:rPr lang="en-US" b="1" dirty="0">
                <a:solidFill>
                  <a:srgbClr val="0070C0"/>
                </a:solidFill>
                <a:latin typeface="Comic Sans MS" pitchFamily="66" charset="0"/>
              </a:rPr>
              <a:t>“Scriptural patterns</a:t>
            </a:r>
            <a:r>
              <a:rPr lang="en-US" b="1" dirty="0" smtClean="0">
                <a:solidFill>
                  <a:srgbClr val="0070C0"/>
                </a:solidFill>
                <a:latin typeface="Comic Sans MS" pitchFamily="66" charset="0"/>
              </a:rPr>
              <a:t>.”</a:t>
            </a:r>
            <a:endParaRPr lang="en-US" b="1" dirty="0">
              <a:solidFill>
                <a:srgbClr val="0070C0"/>
              </a:solidFill>
              <a:latin typeface="Comic Sans MS" pitchFamily="66" charset="0"/>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53</a:t>
            </a:fld>
            <a:endParaRPr lang="en-US"/>
          </a:p>
        </p:txBody>
      </p:sp>
    </p:spTree>
    <p:extLst>
      <p:ext uri="{BB962C8B-B14F-4D97-AF65-F5344CB8AC3E}">
        <p14:creationId xmlns:p14="http://schemas.microsoft.com/office/powerpoint/2010/main" val="3616167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305800" cy="762001"/>
          </a:xfrm>
        </p:spPr>
        <p:txBody>
          <a:bodyPr/>
          <a:lstStyle/>
          <a:p>
            <a:r>
              <a:rPr lang="en-US" sz="3600" dirty="0" smtClean="0">
                <a:ln w="11430">
                  <a:solidFill>
                    <a:srgbClr val="002060"/>
                  </a:solidFill>
                </a:ln>
              </a:rPr>
              <a:t>Things to Watch For in the Gospels</a:t>
            </a:r>
            <a:endParaRPr lang="en-US" dirty="0">
              <a:ln w="11430">
                <a:solidFill>
                  <a:srgbClr val="002060"/>
                </a:solidFill>
              </a:ln>
            </a:endParaRPr>
          </a:p>
        </p:txBody>
      </p:sp>
      <p:sp>
        <p:nvSpPr>
          <p:cNvPr id="3" name="Content Placeholder 2"/>
          <p:cNvSpPr>
            <a:spLocks noGrp="1"/>
          </p:cNvSpPr>
          <p:nvPr>
            <p:ph sz="quarter" idx="13"/>
          </p:nvPr>
        </p:nvSpPr>
        <p:spPr>
          <a:xfrm>
            <a:off x="457200" y="1066800"/>
            <a:ext cx="8229600" cy="5410200"/>
          </a:xfrm>
        </p:spPr>
        <p:txBody>
          <a:bodyPr>
            <a:normAutofit/>
            <a:scene3d>
              <a:camera prst="orthographicFront"/>
              <a:lightRig rig="threePt" dir="t"/>
            </a:scene3d>
            <a:sp3d extrusionH="57150">
              <a:bevelT w="38100" h="38100"/>
            </a:sp3d>
          </a:bodyPr>
          <a:lstStyle/>
          <a:p>
            <a:r>
              <a:rPr lang="en-US" sz="2400" dirty="0" smtClean="0"/>
              <a:t>Matthew</a:t>
            </a:r>
            <a:r>
              <a:rPr lang="en-US" sz="2400" dirty="0"/>
              <a:t>, Mark and Luke record </a:t>
            </a:r>
            <a:r>
              <a:rPr lang="en-US" sz="2400" b="1" dirty="0">
                <a:solidFill>
                  <a:srgbClr val="0070C0"/>
                </a:solidFill>
              </a:rPr>
              <a:t>Yahusha</a:t>
            </a:r>
            <a:r>
              <a:rPr lang="en-US" sz="2400" dirty="0"/>
              <a:t> “breaking and blessing” </a:t>
            </a:r>
            <a:r>
              <a:rPr lang="en-US" sz="2400" b="1" dirty="0" smtClean="0"/>
              <a:t>G740</a:t>
            </a:r>
            <a:r>
              <a:rPr lang="en-US" sz="2400" dirty="0" smtClean="0"/>
              <a:t> </a:t>
            </a:r>
            <a:r>
              <a:rPr lang="en-US" sz="2400" dirty="0"/>
              <a:t>“</a:t>
            </a:r>
            <a:r>
              <a:rPr lang="en-US" sz="2400" dirty="0" err="1"/>
              <a:t>artos</a:t>
            </a:r>
            <a:r>
              <a:rPr lang="en-US" sz="2400" dirty="0"/>
              <a:t> </a:t>
            </a:r>
            <a:r>
              <a:rPr lang="en-US" sz="2400" dirty="0" smtClean="0"/>
              <a:t>bread” which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appears</a:t>
            </a:r>
            <a:r>
              <a:rPr lang="en-US" sz="2400" dirty="0" smtClean="0"/>
              <a:t> to be “leavened bread.”  </a:t>
            </a:r>
          </a:p>
          <a:p>
            <a:r>
              <a:rPr lang="en-US" sz="2400" b="1" dirty="0" smtClean="0">
                <a:solidFill>
                  <a:srgbClr val="C00000"/>
                </a:solidFill>
              </a:rPr>
              <a:t>John does not </a:t>
            </a:r>
            <a:r>
              <a:rPr lang="en-US" sz="2400" b="1" dirty="0" smtClean="0">
                <a:solidFill>
                  <a:schemeClr val="tx1"/>
                </a:solidFill>
              </a:rPr>
              <a:t>record </a:t>
            </a:r>
            <a:r>
              <a:rPr lang="en-US" sz="2400" b="1" dirty="0" smtClean="0">
                <a:solidFill>
                  <a:srgbClr val="0070C0"/>
                </a:solidFill>
              </a:rPr>
              <a:t>Yahusha</a:t>
            </a:r>
            <a:r>
              <a:rPr lang="en-US" sz="2400" b="1" dirty="0" smtClean="0">
                <a:solidFill>
                  <a:schemeClr val="tx1"/>
                </a:solidFill>
              </a:rPr>
              <a:t> breaking or blessing G740 “</a:t>
            </a:r>
            <a:r>
              <a:rPr lang="en-US" sz="2400" b="1" dirty="0" err="1" smtClean="0">
                <a:solidFill>
                  <a:schemeClr val="tx1"/>
                </a:solidFill>
              </a:rPr>
              <a:t>artos</a:t>
            </a:r>
            <a:r>
              <a:rPr lang="en-US" sz="2400" b="1" dirty="0" smtClean="0">
                <a:solidFill>
                  <a:schemeClr val="tx1"/>
                </a:solidFill>
              </a:rPr>
              <a:t> bread.”   </a:t>
            </a:r>
          </a:p>
          <a:p>
            <a:r>
              <a:rPr lang="en-US" sz="2400" b="1" dirty="0" smtClean="0">
                <a:solidFill>
                  <a:schemeClr val="tx1"/>
                </a:solidFill>
              </a:rPr>
              <a:t>In </a:t>
            </a:r>
            <a:r>
              <a:rPr lang="en-US" sz="2400" b="1" dirty="0">
                <a:solidFill>
                  <a:schemeClr val="tx1"/>
                </a:solidFill>
              </a:rPr>
              <a:t>fact John doesn’t record anything about the supper </a:t>
            </a:r>
            <a:r>
              <a:rPr lang="en-US" sz="2400" b="1" dirty="0" smtClean="0">
                <a:solidFill>
                  <a:schemeClr val="tx1"/>
                </a:solidFill>
              </a:rPr>
              <a:t>table </a:t>
            </a:r>
            <a:r>
              <a:rPr lang="en-US" sz="2400" b="1" dirty="0">
                <a:solidFill>
                  <a:schemeClr val="tx1"/>
                </a:solidFill>
              </a:rPr>
              <a:t>where the “bread and wine” emblems were offered by </a:t>
            </a:r>
            <a:r>
              <a:rPr lang="en-US" sz="2400" b="1" dirty="0">
                <a:solidFill>
                  <a:srgbClr val="0070C0"/>
                </a:solidFill>
              </a:rPr>
              <a:t>Yahusha</a:t>
            </a:r>
            <a:r>
              <a:rPr lang="en-US" sz="2400" b="1" dirty="0">
                <a:solidFill>
                  <a:schemeClr val="tx1"/>
                </a:solidFill>
              </a:rPr>
              <a:t> in remembrance of Him. </a:t>
            </a:r>
            <a:endParaRPr lang="en-US" sz="2400" b="1" dirty="0" smtClean="0">
              <a:solidFill>
                <a:schemeClr val="tx1"/>
              </a:solidFill>
            </a:endParaRPr>
          </a:p>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It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 extremely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important to note      </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this stark omission by John.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45720" indent="0">
              <a:buNone/>
            </a:pPr>
            <a:r>
              <a:rPr lang="en-US" dirty="0"/>
              <a:t>	</a:t>
            </a:r>
          </a:p>
          <a:p>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54</a:t>
            </a:fld>
            <a:endParaRPr lang="en-US"/>
          </a:p>
        </p:txBody>
      </p:sp>
    </p:spTree>
    <p:extLst>
      <p:ext uri="{BB962C8B-B14F-4D97-AF65-F5344CB8AC3E}">
        <p14:creationId xmlns:p14="http://schemas.microsoft.com/office/powerpoint/2010/main" val="891671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250"/>
                                        <p:tgtEl>
                                          <p:spTgt spid="3">
                                            <p:txEl>
                                              <p:pRg st="3" end="3"/>
                                            </p:txEl>
                                          </p:spTgt>
                                        </p:tgtEl>
                                      </p:cBhvr>
                                    </p:animEffect>
                                    <p:anim calcmode="lin" valueType="num">
                                      <p:cBhvr>
                                        <p:cTn id="15"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305800" cy="762001"/>
          </a:xfrm>
        </p:spPr>
        <p:txBody>
          <a:bodyPr/>
          <a:lstStyle/>
          <a:p>
            <a:r>
              <a:rPr lang="en-US" dirty="0" smtClean="0">
                <a:ln w="11430">
                  <a:solidFill>
                    <a:srgbClr val="002060"/>
                  </a:solidFill>
                </a:ln>
              </a:rPr>
              <a:t>John Has Other Information</a:t>
            </a:r>
            <a:endParaRPr lang="en-US" dirty="0">
              <a:ln w="11430">
                <a:solidFill>
                  <a:srgbClr val="002060"/>
                </a:solidFill>
              </a:ln>
            </a:endParaRPr>
          </a:p>
        </p:txBody>
      </p:sp>
      <p:sp>
        <p:nvSpPr>
          <p:cNvPr id="3" name="Content Placeholder 2"/>
          <p:cNvSpPr>
            <a:spLocks noGrp="1"/>
          </p:cNvSpPr>
          <p:nvPr>
            <p:ph sz="quarter" idx="13"/>
          </p:nvPr>
        </p:nvSpPr>
        <p:spPr>
          <a:xfrm>
            <a:off x="457200" y="1066800"/>
            <a:ext cx="8229600" cy="5410200"/>
          </a:xfrm>
        </p:spPr>
        <p:txBody>
          <a:bodyPr>
            <a:normAutofit lnSpcReduction="10000"/>
            <a:scene3d>
              <a:camera prst="orthographicFront"/>
              <a:lightRig rig="threePt" dir="t"/>
            </a:scene3d>
            <a:sp3d extrusionH="57150">
              <a:bevelT w="38100" h="38100"/>
            </a:sp3d>
          </a:bodyPr>
          <a:lstStyle/>
          <a:p>
            <a:pPr marL="502920" indent="-457200">
              <a:buFont typeface="+mj-lt"/>
              <a:buAutoNum type="arabicPeriod"/>
            </a:pPr>
            <a:r>
              <a:rPr lang="en-US" b="1" u="sng" dirty="0" smtClean="0"/>
              <a:t>Reminder</a:t>
            </a:r>
            <a:r>
              <a:rPr lang="en-US" dirty="0" smtClean="0"/>
              <a:t>:  John </a:t>
            </a:r>
            <a:r>
              <a:rPr lang="en-US" dirty="0"/>
              <a:t>records </a:t>
            </a:r>
            <a:r>
              <a:rPr lang="en-US" dirty="0" smtClean="0"/>
              <a:t>nothing about the event where “bread and wine” were given to the disciples. </a:t>
            </a:r>
          </a:p>
          <a:p>
            <a:pPr marL="502920" indent="-457200">
              <a:buFont typeface="+mj-lt"/>
              <a:buAutoNum type="arabicPeriod"/>
            </a:pPr>
            <a:r>
              <a:rPr lang="en-US" dirty="0"/>
              <a:t>A</a:t>
            </a:r>
            <a:r>
              <a:rPr lang="en-US" dirty="0" smtClean="0"/>
              <a:t>fter </a:t>
            </a:r>
            <a:r>
              <a:rPr lang="en-US" dirty="0"/>
              <a:t>supper was ended, </a:t>
            </a:r>
            <a:r>
              <a:rPr lang="en-US" b="1" dirty="0">
                <a:solidFill>
                  <a:srgbClr val="0070C0"/>
                </a:solidFill>
              </a:rPr>
              <a:t>Yahusha</a:t>
            </a:r>
            <a:r>
              <a:rPr lang="en-US" dirty="0"/>
              <a:t> washed the feet of all </a:t>
            </a:r>
            <a:r>
              <a:rPr lang="en-US" dirty="0" smtClean="0"/>
              <a:t/>
            </a:r>
            <a:br>
              <a:rPr lang="en-US" dirty="0" smtClean="0"/>
            </a:br>
            <a:r>
              <a:rPr lang="en-US" dirty="0" smtClean="0"/>
              <a:t>the </a:t>
            </a:r>
            <a:r>
              <a:rPr lang="en-US" dirty="0"/>
              <a:t>disciples.  </a:t>
            </a:r>
            <a:endParaRPr lang="en-US" dirty="0" smtClean="0"/>
          </a:p>
          <a:p>
            <a:pPr marL="502920" indent="-457200">
              <a:buFont typeface="+mj-lt"/>
              <a:buAutoNum type="arabicPeriod"/>
            </a:pPr>
            <a:r>
              <a:rPr lang="en-US" u="sng" dirty="0" smtClean="0"/>
              <a:t>THEN</a:t>
            </a:r>
            <a:r>
              <a:rPr lang="en-US" b="1" dirty="0"/>
              <a:t>,</a:t>
            </a:r>
            <a:r>
              <a:rPr lang="en-US" dirty="0"/>
              <a:t> He went back to the [supper] table and sat down </a:t>
            </a:r>
            <a:r>
              <a:rPr lang="en-US" u="sng" dirty="0"/>
              <a:t>a</a:t>
            </a:r>
            <a:r>
              <a:rPr lang="en-US" dirty="0"/>
              <a:t>g</a:t>
            </a:r>
            <a:r>
              <a:rPr lang="en-US" u="sng" dirty="0"/>
              <a:t>ain</a:t>
            </a:r>
            <a:r>
              <a:rPr lang="en-US" dirty="0"/>
              <a:t>.  </a:t>
            </a:r>
            <a:endParaRPr lang="en-US" dirty="0" smtClean="0"/>
          </a:p>
          <a:p>
            <a:pPr marL="502920" indent="-457200">
              <a:buFont typeface="+mj-lt"/>
              <a:buAutoNum type="arabicPeriod"/>
            </a:pPr>
            <a:r>
              <a:rPr lang="en-US" dirty="0" smtClean="0"/>
              <a:t>ONLY</a:t>
            </a:r>
            <a:r>
              <a:rPr lang="en-US" b="1" dirty="0" smtClean="0"/>
              <a:t> </a:t>
            </a:r>
            <a:r>
              <a:rPr lang="en-US" b="1" u="sng" dirty="0" smtClean="0"/>
              <a:t>THEN</a:t>
            </a:r>
            <a:r>
              <a:rPr lang="en-US" b="1" dirty="0" smtClean="0"/>
              <a:t> does </a:t>
            </a:r>
            <a:r>
              <a:rPr lang="en-US" dirty="0" smtClean="0"/>
              <a:t>John record </a:t>
            </a:r>
            <a:r>
              <a:rPr lang="en-US" b="1" dirty="0" smtClean="0">
                <a:solidFill>
                  <a:srgbClr val="984204"/>
                </a:solidFill>
              </a:rPr>
              <a:t>G740</a:t>
            </a:r>
            <a:r>
              <a:rPr lang="en-US" dirty="0" smtClean="0">
                <a:solidFill>
                  <a:srgbClr val="984204"/>
                </a:solidFill>
              </a:rPr>
              <a:t> </a:t>
            </a:r>
            <a:r>
              <a:rPr lang="en-US" dirty="0">
                <a:solidFill>
                  <a:srgbClr val="984204"/>
                </a:solidFill>
              </a:rPr>
              <a:t>“</a:t>
            </a:r>
            <a:r>
              <a:rPr lang="en-US" dirty="0" err="1">
                <a:solidFill>
                  <a:srgbClr val="984204"/>
                </a:solidFill>
              </a:rPr>
              <a:t>artos</a:t>
            </a:r>
            <a:r>
              <a:rPr lang="en-US" dirty="0">
                <a:solidFill>
                  <a:srgbClr val="984204"/>
                </a:solidFill>
              </a:rPr>
              <a:t> bread” </a:t>
            </a:r>
            <a:r>
              <a:rPr lang="en-US" dirty="0"/>
              <a:t>in connection with giving it to Judas, who accepts. </a:t>
            </a:r>
            <a:endParaRPr lang="en-US" dirty="0" smtClean="0"/>
          </a:p>
          <a:p>
            <a:pPr marL="502920" indent="-457200">
              <a:buFont typeface="+mj-lt"/>
              <a:buAutoNum type="arabicPeriod"/>
            </a:pPr>
            <a:r>
              <a:rPr lang="en-US" dirty="0" smtClean="0"/>
              <a:t>This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b="1" dirty="0">
                <a:solidFill>
                  <a:srgbClr val="984204"/>
                </a:solidFill>
              </a:rPr>
              <a:t>was NOT</a:t>
            </a:r>
            <a:r>
              <a:rPr lang="en-US" dirty="0">
                <a:solidFill>
                  <a:srgbClr val="984204"/>
                </a:solidFill>
              </a:rPr>
              <a:t> </a:t>
            </a:r>
            <a:r>
              <a:rPr lang="en-US" dirty="0"/>
              <a:t>blessed and broken by </a:t>
            </a:r>
            <a:r>
              <a:rPr lang="en-US" b="1" dirty="0">
                <a:solidFill>
                  <a:srgbClr val="0070C0"/>
                </a:solidFill>
              </a:rPr>
              <a:t>Yahusha!  </a:t>
            </a:r>
            <a:endParaRPr lang="en-US" b="1" dirty="0" smtClean="0">
              <a:solidFill>
                <a:srgbClr val="0070C0"/>
              </a:solidFill>
            </a:endParaRPr>
          </a:p>
          <a:p>
            <a:pPr marL="502920" indent="-457200">
              <a:buFont typeface="+mj-lt"/>
              <a:buAutoNum type="arabicPeriod"/>
            </a:pPr>
            <a:r>
              <a:rPr lang="en-US" dirty="0" smtClean="0"/>
              <a:t>John does not record that </a:t>
            </a:r>
            <a:r>
              <a:rPr lang="en-US" b="1" dirty="0">
                <a:solidFill>
                  <a:srgbClr val="0070C0"/>
                </a:solidFill>
              </a:rPr>
              <a:t>Yahusha</a:t>
            </a:r>
            <a:r>
              <a:rPr lang="en-US" dirty="0"/>
              <a:t> ate any of it, but merely the fact that Judas was going to accept this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a:t>
            </a:r>
            <a:r>
              <a:rPr lang="en-US" dirty="0"/>
              <a:t> in His presence. </a:t>
            </a:r>
            <a:endParaRPr lang="en-US" dirty="0" smtClean="0"/>
          </a:p>
          <a:p>
            <a:pPr marL="502920" indent="-457200">
              <a:buFont typeface="+mj-lt"/>
              <a:buAutoNum type="arabicPeriod"/>
            </a:pPr>
            <a:r>
              <a:rPr lang="en-US" dirty="0" smtClean="0"/>
              <a:t> </a:t>
            </a:r>
            <a:r>
              <a:rPr lang="en-US" dirty="0"/>
              <a:t>A few verses later, John connects the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dirty="0" smtClean="0"/>
              <a:t>with </a:t>
            </a:r>
            <a:r>
              <a:rPr lang="en-US" dirty="0"/>
              <a:t>the </a:t>
            </a:r>
            <a:r>
              <a:rPr lang="en-US" b="1" dirty="0">
                <a:solidFill>
                  <a:srgbClr val="984204"/>
                </a:solidFill>
              </a:rPr>
              <a:t>SOP that was dipped in an interesting way.</a:t>
            </a:r>
            <a:endParaRPr lang="en-US" dirty="0">
              <a:solidFill>
                <a:srgbClr val="984204"/>
              </a:solidFill>
            </a:endParaRPr>
          </a:p>
          <a:p>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55</a:t>
            </a:fld>
            <a:endParaRPr lang="en-US"/>
          </a:p>
        </p:txBody>
      </p:sp>
    </p:spTree>
    <p:extLst>
      <p:ext uri="{BB962C8B-B14F-4D97-AF65-F5344CB8AC3E}">
        <p14:creationId xmlns:p14="http://schemas.microsoft.com/office/powerpoint/2010/main" val="545493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anim calcmode="lin" valueType="num">
                                      <p:cBhvr>
                                        <p:cTn id="8"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250"/>
                                        <p:tgtEl>
                                          <p:spTgt spid="3">
                                            <p:txEl>
                                              <p:pRg st="2" end="2"/>
                                            </p:txEl>
                                          </p:spTgt>
                                        </p:tgtEl>
                                      </p:cBhvr>
                                    </p:animEffect>
                                    <p:anim calcmode="lin" valueType="num">
                                      <p:cBhvr>
                                        <p:cTn id="15"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anim calcmode="lin" valueType="num">
                                      <p:cBhvr>
                                        <p:cTn id="22"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250"/>
                                        <p:tgtEl>
                                          <p:spTgt spid="3">
                                            <p:txEl>
                                              <p:pRg st="4" end="4"/>
                                            </p:txEl>
                                          </p:spTgt>
                                        </p:tgtEl>
                                      </p:cBhvr>
                                    </p:animEffect>
                                    <p:anim calcmode="lin" valueType="num">
                                      <p:cBhvr>
                                        <p:cTn id="29"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250"/>
                                        <p:tgtEl>
                                          <p:spTgt spid="3">
                                            <p:txEl>
                                              <p:pRg st="5" end="5"/>
                                            </p:txEl>
                                          </p:spTgt>
                                        </p:tgtEl>
                                      </p:cBhvr>
                                    </p:animEffect>
                                    <p:anim calcmode="lin" valueType="num">
                                      <p:cBhvr>
                                        <p:cTn id="36"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anim calcmode="lin" valueType="num">
                                      <p:cBhvr>
                                        <p:cTn id="43"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0999"/>
            <a:ext cx="8305800" cy="762001"/>
          </a:xfrm>
        </p:spPr>
        <p:txBody>
          <a:bodyPr/>
          <a:lstStyle/>
          <a:p>
            <a:r>
              <a:rPr lang="en-US" sz="3600" dirty="0" smtClean="0">
                <a:ln w="11430">
                  <a:solidFill>
                    <a:srgbClr val="002060"/>
                  </a:solidFill>
                </a:ln>
              </a:rPr>
              <a:t>Questions to Ponder First</a:t>
            </a:r>
            <a:endParaRPr lang="en-US" dirty="0">
              <a:ln w="11430">
                <a:solidFill>
                  <a:srgbClr val="002060"/>
                </a:solidFill>
              </a:ln>
            </a:endParaRPr>
          </a:p>
        </p:txBody>
      </p:sp>
      <p:sp>
        <p:nvSpPr>
          <p:cNvPr id="3" name="Content Placeholder 2"/>
          <p:cNvSpPr>
            <a:spLocks noGrp="1"/>
          </p:cNvSpPr>
          <p:nvPr>
            <p:ph sz="quarter" idx="13"/>
          </p:nvPr>
        </p:nvSpPr>
        <p:spPr>
          <a:xfrm>
            <a:off x="457200" y="990600"/>
            <a:ext cx="8229600" cy="5638800"/>
          </a:xfrm>
        </p:spPr>
        <p:txBody>
          <a:bodyPr>
            <a:normAutofit lnSpcReduction="10000"/>
            <a:scene3d>
              <a:camera prst="orthographicFront"/>
              <a:lightRig rig="threePt" dir="t"/>
            </a:scene3d>
            <a:sp3d extrusionH="57150">
              <a:bevelT w="38100" h="38100"/>
            </a:sp3d>
          </a:bodyPr>
          <a:lstStyle/>
          <a:p>
            <a:pPr marL="45720" indent="0">
              <a:buNone/>
            </a:pPr>
            <a:r>
              <a:rPr lang="en-US" dirty="0"/>
              <a:t>Here’s some questions to think about “before, during and after” reading the four gospel accounts: </a:t>
            </a:r>
            <a:br>
              <a:rPr lang="en-US" dirty="0"/>
            </a:br>
            <a:endParaRPr lang="en-US" dirty="0"/>
          </a:p>
          <a:p>
            <a:pPr marL="502920" lvl="0" indent="-457200">
              <a:buFont typeface="+mj-lt"/>
              <a:buAutoNum type="arabicPeriod"/>
            </a:pPr>
            <a:r>
              <a:rPr lang="en-US" dirty="0"/>
              <a:t>In Matthew, Mark and Luke – the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dirty="0"/>
              <a:t>that </a:t>
            </a:r>
            <a:r>
              <a:rPr lang="en-US" b="1" dirty="0">
                <a:solidFill>
                  <a:srgbClr val="0070C0"/>
                </a:solidFill>
              </a:rPr>
              <a:t>Yahusha</a:t>
            </a:r>
            <a:r>
              <a:rPr lang="en-US" dirty="0"/>
              <a:t> blessed and broke, and </a:t>
            </a:r>
            <a:r>
              <a:rPr lang="en-US" b="1" dirty="0">
                <a:solidFill>
                  <a:srgbClr val="7030A0"/>
                </a:solidFill>
                <a:latin typeface="Comic Sans MS" pitchFamily="66" charset="0"/>
              </a:rPr>
              <a:t>gave to all representing </a:t>
            </a:r>
            <a:r>
              <a:rPr lang="en-US" b="1" dirty="0" smtClean="0">
                <a:solidFill>
                  <a:srgbClr val="7030A0"/>
                </a:solidFill>
                <a:latin typeface="Comic Sans MS" pitchFamily="66" charset="0"/>
              </a:rPr>
              <a:t/>
            </a:r>
            <a:br>
              <a:rPr lang="en-US" b="1" dirty="0" smtClean="0">
                <a:solidFill>
                  <a:srgbClr val="7030A0"/>
                </a:solidFill>
                <a:latin typeface="Comic Sans MS" pitchFamily="66" charset="0"/>
              </a:rPr>
            </a:br>
            <a:r>
              <a:rPr lang="en-US" b="1" dirty="0" smtClean="0">
                <a:solidFill>
                  <a:srgbClr val="7030A0"/>
                </a:solidFill>
                <a:latin typeface="Comic Sans MS" pitchFamily="66" charset="0"/>
              </a:rPr>
              <a:t>His </a:t>
            </a:r>
            <a:r>
              <a:rPr lang="en-US" b="1" dirty="0">
                <a:solidFill>
                  <a:srgbClr val="7030A0"/>
                </a:solidFill>
                <a:latin typeface="Comic Sans MS" pitchFamily="66" charset="0"/>
              </a:rPr>
              <a:t>broken, perfect </a:t>
            </a:r>
            <a:r>
              <a:rPr lang="en-US" b="1" dirty="0" smtClean="0">
                <a:solidFill>
                  <a:srgbClr val="7030A0"/>
                </a:solidFill>
                <a:latin typeface="Comic Sans MS" pitchFamily="66" charset="0"/>
              </a:rPr>
              <a:t>body. </a:t>
            </a:r>
            <a:r>
              <a:rPr lang="en-US" dirty="0">
                <a:solidFill>
                  <a:srgbClr val="C00000"/>
                </a:solidFill>
              </a:rPr>
              <a:t>W</a:t>
            </a:r>
            <a:r>
              <a:rPr lang="en-US" dirty="0" smtClean="0">
                <a:solidFill>
                  <a:srgbClr val="C00000"/>
                </a:solidFill>
              </a:rPr>
              <a:t>as this really </a:t>
            </a:r>
            <a:r>
              <a:rPr lang="en-US" dirty="0">
                <a:solidFill>
                  <a:srgbClr val="984204"/>
                </a:solidFill>
              </a:rPr>
              <a:t>leavened bread </a:t>
            </a:r>
            <a:r>
              <a:rPr lang="en-US" sz="1800" dirty="0"/>
              <a:t>(as the Greek definition suggests),</a:t>
            </a:r>
            <a:r>
              <a:rPr lang="en-US" dirty="0"/>
              <a:t> or </a:t>
            </a:r>
            <a:r>
              <a:rPr lang="en-US" dirty="0">
                <a:solidFill>
                  <a:srgbClr val="0070C0"/>
                </a:solidFill>
              </a:rPr>
              <a:t>was it unleavened bread </a:t>
            </a:r>
            <a:r>
              <a:rPr lang="en-US" sz="1800" dirty="0"/>
              <a:t>(according to Scriptural patterns)</a:t>
            </a:r>
            <a:r>
              <a:rPr lang="en-US" dirty="0"/>
              <a:t>?  </a:t>
            </a:r>
            <a:endParaRPr lang="en-US" dirty="0" smtClean="0"/>
          </a:p>
          <a:p>
            <a:pPr marL="502920" lvl="0" indent="-457200">
              <a:buFont typeface="+mj-lt"/>
              <a:buAutoNum type="arabicPeriod"/>
            </a:pPr>
            <a:r>
              <a:rPr lang="en-US" dirty="0" smtClean="0"/>
              <a:t>Did </a:t>
            </a:r>
            <a:r>
              <a:rPr lang="en-US" dirty="0"/>
              <a:t>Judas eat of this </a:t>
            </a:r>
            <a:r>
              <a:rPr lang="en-US" dirty="0" smtClean="0"/>
              <a:t>bread at The Last Supper ordinance?  </a:t>
            </a:r>
            <a:endParaRPr lang="en-US" dirty="0"/>
          </a:p>
          <a:p>
            <a:pPr marL="502920" lvl="0" indent="-457200">
              <a:buFont typeface="+mj-lt"/>
              <a:buAutoNum type="arabicPeriod"/>
            </a:pPr>
            <a:r>
              <a:rPr lang="en-US" dirty="0" smtClean="0">
                <a:solidFill>
                  <a:srgbClr val="7030A0"/>
                </a:solidFill>
                <a:latin typeface="Comic Sans MS" pitchFamily="66" charset="0"/>
              </a:rPr>
              <a:t>We will compare the synoptic gospels </a:t>
            </a:r>
            <a:r>
              <a:rPr lang="en-US" dirty="0">
                <a:solidFill>
                  <a:srgbClr val="7030A0"/>
                </a:solidFill>
                <a:latin typeface="Comic Sans MS" pitchFamily="66" charset="0"/>
              </a:rPr>
              <a:t>to </a:t>
            </a:r>
            <a:r>
              <a:rPr lang="en-US" dirty="0" smtClean="0">
                <a:solidFill>
                  <a:srgbClr val="7030A0"/>
                </a:solidFill>
                <a:latin typeface="Comic Sans MS" pitchFamily="66" charset="0"/>
              </a:rPr>
              <a:t>John.  </a:t>
            </a:r>
            <a:r>
              <a:rPr lang="en-US" dirty="0" smtClean="0"/>
              <a:t>He shows, </a:t>
            </a:r>
            <a:r>
              <a:rPr lang="en-US" dirty="0"/>
              <a:t>the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sz="1800" dirty="0"/>
              <a:t>(also described as a “sop” – or just a morsel of bread; a small bite or mouthful) </a:t>
            </a:r>
            <a:r>
              <a:rPr lang="en-US" dirty="0" smtClean="0"/>
              <a:t>was “dipped” by </a:t>
            </a:r>
            <a:r>
              <a:rPr lang="en-US" b="1" dirty="0">
                <a:solidFill>
                  <a:srgbClr val="0070C0"/>
                </a:solidFill>
              </a:rPr>
              <a:t>Yahusha</a:t>
            </a:r>
            <a:r>
              <a:rPr lang="en-US" dirty="0"/>
              <a:t> </a:t>
            </a:r>
            <a:r>
              <a:rPr lang="en-US" dirty="0" smtClean="0"/>
              <a:t>until </a:t>
            </a:r>
            <a:r>
              <a:rPr lang="en-US" dirty="0"/>
              <a:t>soaking </a:t>
            </a:r>
            <a:r>
              <a:rPr lang="en-US" dirty="0" smtClean="0"/>
              <a:t>wet, then given to </a:t>
            </a:r>
            <a:r>
              <a:rPr lang="en-US" dirty="0"/>
              <a:t>Judas </a:t>
            </a:r>
            <a:r>
              <a:rPr lang="en-US" sz="1800" dirty="0"/>
              <a:t>(without being </a:t>
            </a:r>
            <a:r>
              <a:rPr lang="en-US" sz="1800" dirty="0" smtClean="0"/>
              <a:t>blessed).</a:t>
            </a:r>
            <a:r>
              <a:rPr lang="en-US" dirty="0" smtClean="0"/>
              <a:t>  </a:t>
            </a:r>
            <a:r>
              <a:rPr lang="en-US" dirty="0" smtClean="0">
                <a:solidFill>
                  <a:srgbClr val="C00000"/>
                </a:solidFill>
              </a:rPr>
              <a:t>Was </a:t>
            </a:r>
            <a:r>
              <a:rPr lang="en-US" dirty="0">
                <a:solidFill>
                  <a:srgbClr val="C00000"/>
                </a:solidFill>
              </a:rPr>
              <a:t>this leavened bread </a:t>
            </a:r>
            <a:r>
              <a:rPr lang="en-US" sz="1800" dirty="0"/>
              <a:t>(as the Greek definition suggests), </a:t>
            </a:r>
            <a:r>
              <a:rPr lang="en-US" dirty="0"/>
              <a:t>or </a:t>
            </a:r>
            <a:r>
              <a:rPr lang="en-US" dirty="0">
                <a:solidFill>
                  <a:srgbClr val="0070C0"/>
                </a:solidFill>
              </a:rPr>
              <a:t>was it unleavened bread</a:t>
            </a:r>
            <a:r>
              <a:rPr lang="en-US" dirty="0"/>
              <a:t> </a:t>
            </a:r>
            <a:r>
              <a:rPr lang="en-US" sz="1800" dirty="0" smtClean="0"/>
              <a:t>(&amp; where are the </a:t>
            </a:r>
            <a:r>
              <a:rPr lang="en-US" sz="1800" dirty="0"/>
              <a:t>Scriptural patterns </a:t>
            </a:r>
            <a:r>
              <a:rPr lang="en-US" sz="1800" dirty="0" smtClean="0"/>
              <a:t>for </a:t>
            </a:r>
            <a:r>
              <a:rPr lang="en-US" sz="1800" dirty="0"/>
              <a:t>context)</a:t>
            </a:r>
            <a:r>
              <a:rPr lang="en-US" dirty="0"/>
              <a:t>?  </a:t>
            </a:r>
            <a:endParaRPr lang="en-US" dirty="0" smtClean="0"/>
          </a:p>
          <a:p>
            <a:pPr marL="502920" lvl="0" indent="-457200">
              <a:buFont typeface="+mj-lt"/>
              <a:buAutoNum type="arabicPeriod"/>
            </a:pPr>
            <a:r>
              <a:rPr lang="en-US" dirty="0" smtClean="0"/>
              <a:t>Why </a:t>
            </a:r>
            <a:r>
              <a:rPr lang="en-US" dirty="0"/>
              <a:t>didn’t the other disciples get any of this </a:t>
            </a:r>
            <a:r>
              <a:rPr lang="en-US" dirty="0" smtClean="0"/>
              <a:t>“dipped” bread</a:t>
            </a:r>
            <a:r>
              <a:rPr lang="en-US" dirty="0"/>
              <a:t>? </a:t>
            </a:r>
          </a:p>
        </p:txBody>
      </p:sp>
      <p:sp>
        <p:nvSpPr>
          <p:cNvPr id="5" name="Slide Number Placeholder 4"/>
          <p:cNvSpPr>
            <a:spLocks noGrp="1"/>
          </p:cNvSpPr>
          <p:nvPr>
            <p:ph type="sldNum" sz="quarter" idx="12"/>
          </p:nvPr>
        </p:nvSpPr>
        <p:spPr/>
        <p:txBody>
          <a:bodyPr/>
          <a:lstStyle/>
          <a:p>
            <a:fld id="{D18E6382-2566-492A-A2A1-417678E32A52}" type="slidenum">
              <a:rPr lang="en-US" smtClean="0"/>
              <a:t>56</a:t>
            </a:fld>
            <a:endParaRPr lang="en-US"/>
          </a:p>
        </p:txBody>
      </p:sp>
    </p:spTree>
    <p:extLst>
      <p:ext uri="{BB962C8B-B14F-4D97-AF65-F5344CB8AC3E}">
        <p14:creationId xmlns:p14="http://schemas.microsoft.com/office/powerpoint/2010/main" val="2398465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250"/>
                                        <p:tgtEl>
                                          <p:spTgt spid="3">
                                            <p:txEl>
                                              <p:pRg st="3" end="3"/>
                                            </p:txEl>
                                          </p:spTgt>
                                        </p:tgtEl>
                                      </p:cBhvr>
                                    </p:animEffect>
                                    <p:anim calcmode="lin" valueType="num">
                                      <p:cBhvr>
                                        <p:cTn id="15"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250"/>
                                        <p:tgtEl>
                                          <p:spTgt spid="3">
                                            <p:txEl>
                                              <p:pRg st="4" end="4"/>
                                            </p:txEl>
                                          </p:spTgt>
                                        </p:tgtEl>
                                      </p:cBhvr>
                                    </p:animEffect>
                                    <p:anim calcmode="lin" valueType="num">
                                      <p:cBhvr>
                                        <p:cTn id="22"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0999"/>
            <a:ext cx="8305800" cy="762001"/>
          </a:xfrm>
        </p:spPr>
        <p:txBody>
          <a:bodyPr/>
          <a:lstStyle/>
          <a:p>
            <a:r>
              <a:rPr lang="en-US" sz="3600" dirty="0" smtClean="0">
                <a:ln w="11430">
                  <a:solidFill>
                    <a:srgbClr val="002060"/>
                  </a:solidFill>
                </a:ln>
              </a:rPr>
              <a:t>Questions to Ponder First  </a:t>
            </a:r>
            <a:r>
              <a:rPr lang="en-US" sz="2400" dirty="0" smtClean="0">
                <a:ln w="11430">
                  <a:solidFill>
                    <a:srgbClr val="002060"/>
                  </a:solidFill>
                </a:ln>
              </a:rPr>
              <a:t>(</a:t>
            </a:r>
            <a:r>
              <a:rPr lang="en-US" sz="2400" dirty="0" err="1" smtClean="0">
                <a:ln w="11430">
                  <a:solidFill>
                    <a:srgbClr val="002060"/>
                  </a:solidFill>
                </a:ln>
              </a:rPr>
              <a:t>con’t</a:t>
            </a:r>
            <a:r>
              <a:rPr lang="en-US" sz="2400" dirty="0" smtClean="0">
                <a:ln w="11430">
                  <a:solidFill>
                    <a:srgbClr val="002060"/>
                  </a:solidFill>
                </a:ln>
              </a:rPr>
              <a:t>)</a:t>
            </a:r>
            <a:endParaRPr lang="en-US" dirty="0">
              <a:ln w="11430">
                <a:solidFill>
                  <a:srgbClr val="002060"/>
                </a:solidFill>
              </a:ln>
            </a:endParaRPr>
          </a:p>
        </p:txBody>
      </p:sp>
      <p:sp>
        <p:nvSpPr>
          <p:cNvPr id="3" name="Content Placeholder 2"/>
          <p:cNvSpPr>
            <a:spLocks noGrp="1"/>
          </p:cNvSpPr>
          <p:nvPr>
            <p:ph sz="quarter" idx="13"/>
          </p:nvPr>
        </p:nvSpPr>
        <p:spPr>
          <a:xfrm>
            <a:off x="457200" y="990600"/>
            <a:ext cx="8229600" cy="5638800"/>
          </a:xfrm>
        </p:spPr>
        <p:txBody>
          <a:bodyPr>
            <a:normAutofit/>
            <a:scene3d>
              <a:camera prst="orthographicFront"/>
              <a:lightRig rig="threePt" dir="t"/>
            </a:scene3d>
            <a:sp3d extrusionH="57150">
              <a:bevelT w="38100" h="38100"/>
            </a:sp3d>
          </a:bodyPr>
          <a:lstStyle/>
          <a:p>
            <a:pPr marL="502920" lvl="0" indent="-457200">
              <a:buAutoNum type="arabicPeriod" startAt="5"/>
            </a:pPr>
            <a:r>
              <a:rPr lang="en-US" dirty="0" smtClean="0"/>
              <a:t>After </a:t>
            </a:r>
            <a:r>
              <a:rPr lang="en-US" dirty="0"/>
              <a:t>the foot-washing, which disciples in the group were spiritually clean, or spiritually unclean according to </a:t>
            </a:r>
            <a:r>
              <a:rPr lang="en-US" b="1" dirty="0">
                <a:solidFill>
                  <a:srgbClr val="0070C0"/>
                </a:solidFill>
              </a:rPr>
              <a:t>Yahusha’s</a:t>
            </a:r>
            <a:r>
              <a:rPr lang="en-US" dirty="0"/>
              <a:t> words?  </a:t>
            </a:r>
            <a:endParaRPr lang="en-US" dirty="0" smtClean="0"/>
          </a:p>
          <a:p>
            <a:pPr marL="502920" lvl="0" indent="-457200">
              <a:buAutoNum type="arabicPeriod" startAt="5"/>
            </a:pPr>
            <a:r>
              <a:rPr lang="en-US" dirty="0" smtClean="0"/>
              <a:t>In </a:t>
            </a:r>
            <a:r>
              <a:rPr lang="en-US" dirty="0"/>
              <a:t>other words, which disciples would be considered “</a:t>
            </a:r>
            <a:r>
              <a:rPr lang="en-US" dirty="0">
                <a:solidFill>
                  <a:srgbClr val="0070C0"/>
                </a:solidFill>
              </a:rPr>
              <a:t>unleavened </a:t>
            </a:r>
            <a:r>
              <a:rPr lang="en-US" b="1" u="sng" dirty="0">
                <a:solidFill>
                  <a:srgbClr val="0070C0"/>
                </a:solidFill>
              </a:rPr>
              <a:t>from</a:t>
            </a:r>
            <a:r>
              <a:rPr lang="en-US" dirty="0">
                <a:solidFill>
                  <a:srgbClr val="0070C0"/>
                </a:solidFill>
              </a:rPr>
              <a:t> </a:t>
            </a:r>
            <a:r>
              <a:rPr lang="en-US" dirty="0">
                <a:solidFill>
                  <a:srgbClr val="C00000"/>
                </a:solidFill>
              </a:rPr>
              <a:t>sin</a:t>
            </a:r>
            <a:r>
              <a:rPr lang="en-US" dirty="0"/>
              <a:t>” or “</a:t>
            </a:r>
            <a:r>
              <a:rPr lang="en-US" dirty="0">
                <a:solidFill>
                  <a:srgbClr val="C00000"/>
                </a:solidFill>
              </a:rPr>
              <a:t>leavened </a:t>
            </a:r>
            <a:r>
              <a:rPr lang="en-US" b="1" u="sng" dirty="0">
                <a:solidFill>
                  <a:srgbClr val="C00000"/>
                </a:solidFill>
              </a:rPr>
              <a:t>with</a:t>
            </a:r>
            <a:r>
              <a:rPr lang="en-US" dirty="0">
                <a:solidFill>
                  <a:srgbClr val="C00000"/>
                </a:solidFill>
              </a:rPr>
              <a:t> sin</a:t>
            </a:r>
            <a:r>
              <a:rPr lang="en-US" dirty="0"/>
              <a:t>” </a:t>
            </a:r>
            <a:r>
              <a:rPr lang="en-US" u="sng" dirty="0"/>
              <a:t>even thou</a:t>
            </a:r>
            <a:r>
              <a:rPr lang="en-US" dirty="0"/>
              <a:t>g</a:t>
            </a:r>
            <a:r>
              <a:rPr lang="en-US" u="sng" dirty="0"/>
              <a:t>h</a:t>
            </a:r>
            <a:r>
              <a:rPr lang="en-US" dirty="0"/>
              <a:t> they had all taken part </a:t>
            </a:r>
            <a:r>
              <a:rPr lang="en-US" dirty="0" smtClean="0"/>
              <a:t>of </a:t>
            </a:r>
            <a:r>
              <a:rPr lang="en-US" dirty="0"/>
              <a:t>the bread and </a:t>
            </a:r>
            <a:r>
              <a:rPr lang="en-US" dirty="0" smtClean="0"/>
              <a:t>wine </a:t>
            </a:r>
            <a:r>
              <a:rPr lang="en-US" dirty="0"/>
              <a:t>emblems</a:t>
            </a:r>
            <a:r>
              <a:rPr lang="en-US" dirty="0" smtClean="0"/>
              <a:t>?</a:t>
            </a:r>
          </a:p>
          <a:p>
            <a:pPr marL="502920" lvl="0" indent="-457200">
              <a:buAutoNum type="arabicPeriod" startAt="5"/>
            </a:pPr>
            <a:r>
              <a:rPr lang="en-US" dirty="0" smtClean="0"/>
              <a:t>Remember </a:t>
            </a:r>
            <a:r>
              <a:rPr lang="en-US" dirty="0"/>
              <a:t>the Scriptural “types and antitypes” when </a:t>
            </a:r>
            <a:r>
              <a:rPr lang="en-US" b="1" dirty="0">
                <a:solidFill>
                  <a:srgbClr val="0070C0"/>
                </a:solidFill>
              </a:rPr>
              <a:t>Yahusha</a:t>
            </a:r>
            <a:r>
              <a:rPr lang="en-US" dirty="0"/>
              <a:t> compares the bread and wine emblems to Himself.  What kind of bread would He have used for this divine comparison? </a:t>
            </a:r>
          </a:p>
          <a:p>
            <a:pPr lvl="0"/>
            <a:r>
              <a:rPr lang="en-US" dirty="0"/>
              <a:t>Remember, when it comes to the use of the Greek word </a:t>
            </a:r>
            <a:r>
              <a:rPr lang="en-US" b="1" dirty="0"/>
              <a:t>G740</a:t>
            </a:r>
            <a:r>
              <a:rPr lang="en-US" dirty="0"/>
              <a:t> “</a:t>
            </a:r>
            <a:r>
              <a:rPr lang="en-US" dirty="0" err="1"/>
              <a:t>artos</a:t>
            </a:r>
            <a:r>
              <a:rPr lang="en-US" dirty="0"/>
              <a:t> bread” – </a:t>
            </a:r>
            <a:r>
              <a:rPr lang="en-US" b="1" u="sng" dirty="0">
                <a:solidFill>
                  <a:srgbClr val="C00000"/>
                </a:solidFill>
              </a:rPr>
              <a:t>CONTEXT MUST BE KING</a:t>
            </a:r>
            <a:r>
              <a:rPr lang="en-US" b="1" dirty="0" smtClean="0">
                <a:solidFill>
                  <a:srgbClr val="C00000"/>
                </a:solidFill>
              </a:rPr>
              <a:t>!</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57</a:t>
            </a:fld>
            <a:endParaRPr lang="en-US"/>
          </a:p>
        </p:txBody>
      </p:sp>
      <p:sp>
        <p:nvSpPr>
          <p:cNvPr id="6" name="Title 1"/>
          <p:cNvSpPr txBox="1">
            <a:spLocks/>
          </p:cNvSpPr>
          <p:nvPr/>
        </p:nvSpPr>
        <p:spPr>
          <a:xfrm>
            <a:off x="457200" y="5791200"/>
            <a:ext cx="8305800" cy="6096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n w="11430">
                  <a:solidFill>
                    <a:srgbClr val="002060"/>
                  </a:solidFill>
                </a:ln>
              </a:rPr>
              <a:t>We are now ready to examine the 4 Gospels.</a:t>
            </a:r>
            <a:endParaRPr lang="en-US" dirty="0">
              <a:ln w="11430">
                <a:solidFill>
                  <a:srgbClr val="002060"/>
                </a:solidFill>
              </a:ln>
            </a:endParaRPr>
          </a:p>
        </p:txBody>
      </p:sp>
    </p:spTree>
    <p:extLst>
      <p:ext uri="{BB962C8B-B14F-4D97-AF65-F5344CB8AC3E}">
        <p14:creationId xmlns:p14="http://schemas.microsoft.com/office/powerpoint/2010/main" val="2714915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anim calcmode="lin" valueType="num">
                                      <p:cBhvr>
                                        <p:cTn id="8"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250"/>
                                        <p:tgtEl>
                                          <p:spTgt spid="3">
                                            <p:txEl>
                                              <p:pRg st="2" end="2"/>
                                            </p:txEl>
                                          </p:spTgt>
                                        </p:tgtEl>
                                      </p:cBhvr>
                                    </p:animEffect>
                                    <p:anim calcmode="lin" valueType="num">
                                      <p:cBhvr>
                                        <p:cTn id="15"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anim calcmode="lin" valueType="num">
                                      <p:cBhvr>
                                        <p:cTn id="22"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 y="991895"/>
            <a:ext cx="3893551" cy="5410200"/>
          </a:xfrm>
        </p:spPr>
        <p:txBody>
          <a:bodyPr>
            <a:normAutofit fontScale="92500" lnSpcReduction="10000"/>
            <a:scene3d>
              <a:camera prst="orthographicFront"/>
              <a:lightRig rig="threePt" dir="t"/>
            </a:scene3d>
            <a:sp3d extrusionH="57150">
              <a:bevelT w="38100" h="38100"/>
            </a:sp3d>
          </a:bodyPr>
          <a:lstStyle/>
          <a:p>
            <a:pPr marL="45720" indent="0">
              <a:buNone/>
            </a:pPr>
            <a:r>
              <a:rPr lang="en-US" b="1" dirty="0">
                <a:solidFill>
                  <a:schemeClr val="tx1"/>
                </a:solidFill>
              </a:rPr>
              <a:t>20</a:t>
            </a:r>
            <a:r>
              <a:rPr lang="en-US" dirty="0"/>
              <a:t> </a:t>
            </a:r>
            <a:r>
              <a:rPr lang="en-US" dirty="0" smtClean="0"/>
              <a:t> Now </a:t>
            </a:r>
            <a:r>
              <a:rPr lang="en-US" dirty="0"/>
              <a:t>when the even was come, </a:t>
            </a:r>
            <a:r>
              <a:rPr lang="en-US" dirty="0" smtClean="0"/>
              <a:t/>
            </a:r>
            <a:br>
              <a:rPr lang="en-US" dirty="0" smtClean="0"/>
            </a:br>
            <a:r>
              <a:rPr lang="en-US" dirty="0" smtClean="0"/>
              <a:t>he </a:t>
            </a:r>
            <a:r>
              <a:rPr lang="en-US" u="sng" dirty="0"/>
              <a:t>sat down with the twelve</a:t>
            </a:r>
            <a:r>
              <a:rPr lang="en-US" dirty="0"/>
              <a:t>.</a:t>
            </a:r>
          </a:p>
          <a:p>
            <a:pPr marL="45720" indent="0">
              <a:buNone/>
            </a:pPr>
            <a:r>
              <a:rPr lang="en-US" b="1" dirty="0">
                <a:solidFill>
                  <a:schemeClr val="tx1"/>
                </a:solidFill>
              </a:rPr>
              <a:t>21</a:t>
            </a:r>
            <a:r>
              <a:rPr lang="en-US" dirty="0"/>
              <a:t> </a:t>
            </a:r>
            <a:r>
              <a:rPr lang="en-US" dirty="0" smtClean="0"/>
              <a:t> And </a:t>
            </a:r>
            <a:r>
              <a:rPr lang="en-US" u="sng" dirty="0"/>
              <a:t>as the</a:t>
            </a:r>
            <a:r>
              <a:rPr lang="en-US" dirty="0"/>
              <a:t>y</a:t>
            </a:r>
            <a:r>
              <a:rPr lang="en-US" u="sng" dirty="0"/>
              <a:t> did eat</a:t>
            </a:r>
            <a:r>
              <a:rPr lang="en-US" dirty="0"/>
              <a:t>, he said, Verily I say unto you, that </a:t>
            </a:r>
            <a:r>
              <a:rPr lang="en-US" u="sng" dirty="0"/>
              <a:t>one of </a:t>
            </a:r>
            <a:r>
              <a:rPr lang="en-US" dirty="0"/>
              <a:t>y</a:t>
            </a:r>
            <a:r>
              <a:rPr lang="en-US" u="sng" dirty="0"/>
              <a:t>ou shall betra</a:t>
            </a:r>
            <a:r>
              <a:rPr lang="en-US" dirty="0"/>
              <a:t>y</a:t>
            </a:r>
            <a:r>
              <a:rPr lang="en-US" u="sng" dirty="0"/>
              <a:t> me</a:t>
            </a:r>
            <a:r>
              <a:rPr lang="en-US" dirty="0"/>
              <a:t>.</a:t>
            </a:r>
          </a:p>
          <a:p>
            <a:pPr marL="45720" indent="0">
              <a:buNone/>
            </a:pPr>
            <a:r>
              <a:rPr lang="en-US" b="1" dirty="0" smtClean="0">
                <a:solidFill>
                  <a:schemeClr val="tx1"/>
                </a:solidFill>
              </a:rPr>
              <a:t>22 </a:t>
            </a:r>
            <a:r>
              <a:rPr lang="en-US" dirty="0" smtClean="0"/>
              <a:t> </a:t>
            </a:r>
            <a:r>
              <a:rPr lang="en-US" dirty="0"/>
              <a:t>And they were exceeding sorrowful, and began </a:t>
            </a:r>
            <a:r>
              <a:rPr lang="en-US" u="sng" dirty="0"/>
              <a:t>ever</a:t>
            </a:r>
            <a:r>
              <a:rPr lang="en-US" dirty="0"/>
              <a:t>y</a:t>
            </a:r>
            <a:r>
              <a:rPr lang="en-US" u="sng" dirty="0"/>
              <a:t> one of them to sa</a:t>
            </a:r>
            <a:r>
              <a:rPr lang="en-US" dirty="0"/>
              <a:t>y</a:t>
            </a:r>
            <a:r>
              <a:rPr lang="en-US" u="sng" dirty="0"/>
              <a:t> unto him</a:t>
            </a:r>
            <a:r>
              <a:rPr lang="en-US" dirty="0"/>
              <a:t>, </a:t>
            </a:r>
            <a:r>
              <a:rPr lang="en-US" u="sng" dirty="0" smtClean="0"/>
              <a:t>Master</a:t>
            </a:r>
            <a:r>
              <a:rPr lang="en-US" dirty="0" smtClean="0"/>
              <a:t>, </a:t>
            </a:r>
            <a:r>
              <a:rPr lang="en-US" u="sng" dirty="0"/>
              <a:t>is it I</a:t>
            </a:r>
            <a:r>
              <a:rPr lang="en-US" dirty="0"/>
              <a:t>?</a:t>
            </a:r>
          </a:p>
          <a:p>
            <a:pPr marL="45720" indent="0">
              <a:buNone/>
            </a:pPr>
            <a:r>
              <a:rPr lang="en-US" b="1" dirty="0" smtClean="0">
                <a:solidFill>
                  <a:schemeClr val="tx1"/>
                </a:solidFill>
              </a:rPr>
              <a:t>23 </a:t>
            </a:r>
            <a:r>
              <a:rPr lang="en-US" dirty="0" smtClean="0"/>
              <a:t> </a:t>
            </a:r>
            <a:r>
              <a:rPr lang="en-US" dirty="0"/>
              <a:t>And he answered and said, </a:t>
            </a:r>
            <a:r>
              <a:rPr lang="en-US" u="sng" dirty="0"/>
              <a:t>He that </a:t>
            </a:r>
            <a:r>
              <a:rPr lang="en-US" u="sng" dirty="0" err="1"/>
              <a:t>di</a:t>
            </a:r>
            <a:r>
              <a:rPr lang="en-US" dirty="0" err="1"/>
              <a:t>pp</a:t>
            </a:r>
            <a:r>
              <a:rPr lang="en-US" u="sng" dirty="0" err="1"/>
              <a:t>eth</a:t>
            </a:r>
            <a:r>
              <a:rPr lang="en-US" u="sng" dirty="0"/>
              <a:t> his hand with me in the dish</a:t>
            </a:r>
            <a:r>
              <a:rPr lang="en-US" dirty="0"/>
              <a:t>, the same shall betray me.</a:t>
            </a:r>
          </a:p>
          <a:p>
            <a:pPr marL="45720" indent="0">
              <a:buNone/>
            </a:pPr>
            <a:r>
              <a:rPr lang="en-US" b="1" dirty="0">
                <a:solidFill>
                  <a:schemeClr val="tx1"/>
                </a:solidFill>
              </a:rPr>
              <a:t>24</a:t>
            </a:r>
            <a:r>
              <a:rPr lang="en-US" dirty="0"/>
              <a:t> </a:t>
            </a:r>
            <a:r>
              <a:rPr lang="en-US" dirty="0" smtClean="0"/>
              <a:t> The </a:t>
            </a:r>
            <a:r>
              <a:rPr lang="en-US" dirty="0"/>
              <a:t>Son of man </a:t>
            </a:r>
            <a:r>
              <a:rPr lang="en-US" dirty="0" err="1"/>
              <a:t>goeth</a:t>
            </a:r>
            <a:r>
              <a:rPr lang="en-US" dirty="0"/>
              <a:t> as it is written of him: but woe unto that man by whom the Son of man is betrayed! it had been good for that man if he had not been born.</a:t>
            </a:r>
          </a:p>
          <a:p>
            <a:pPr marL="45720" indent="0">
              <a:buNone/>
            </a:pPr>
            <a:r>
              <a:rPr lang="en-US" b="1" dirty="0">
                <a:solidFill>
                  <a:schemeClr val="tx1"/>
                </a:solidFill>
              </a:rPr>
              <a:t>25</a:t>
            </a:r>
            <a:r>
              <a:rPr lang="en-US" dirty="0"/>
              <a:t> </a:t>
            </a:r>
            <a:r>
              <a:rPr lang="en-US" dirty="0" smtClean="0"/>
              <a:t> Then </a:t>
            </a:r>
            <a:r>
              <a:rPr lang="en-US" b="1" u="sng" dirty="0">
                <a:solidFill>
                  <a:schemeClr val="tx1"/>
                </a:solidFill>
              </a:rPr>
              <a:t>Judas</a:t>
            </a:r>
            <a:r>
              <a:rPr lang="en-US" dirty="0"/>
              <a:t>, which betrayed him, answered and </a:t>
            </a:r>
            <a:r>
              <a:rPr lang="en-US" b="1" u="sng" dirty="0">
                <a:solidFill>
                  <a:schemeClr val="tx1"/>
                </a:solidFill>
              </a:rPr>
              <a:t>said</a:t>
            </a:r>
            <a:r>
              <a:rPr lang="en-US" dirty="0"/>
              <a:t>, Master, </a:t>
            </a:r>
            <a:r>
              <a:rPr lang="en-US" b="1" u="sng" dirty="0">
                <a:solidFill>
                  <a:schemeClr val="tx1"/>
                </a:solidFill>
              </a:rPr>
              <a:t>is it I</a:t>
            </a:r>
            <a:r>
              <a:rPr lang="en-US" dirty="0">
                <a:solidFill>
                  <a:schemeClr val="tx1"/>
                </a:solidFill>
              </a:rPr>
              <a:t>? </a:t>
            </a:r>
            <a:r>
              <a:rPr lang="en-US" dirty="0">
                <a:solidFill>
                  <a:srgbClr val="FF0000"/>
                </a:solidFill>
              </a:rPr>
              <a:t>He said unto him, </a:t>
            </a:r>
            <a:r>
              <a:rPr lang="en-US" b="1" u="sng" dirty="0">
                <a:solidFill>
                  <a:srgbClr val="FF0000"/>
                </a:solidFill>
              </a:rPr>
              <a:t>Thou hast said</a:t>
            </a:r>
            <a:r>
              <a:rPr lang="en-US" dirty="0">
                <a:solidFill>
                  <a:srgbClr val="FF0000"/>
                </a:solidFill>
              </a:rPr>
              <a:t>.</a:t>
            </a:r>
          </a:p>
          <a:p>
            <a:endParaRPr lang="en-US" dirty="0"/>
          </a:p>
        </p:txBody>
      </p:sp>
      <p:sp>
        <p:nvSpPr>
          <p:cNvPr id="9" name="Content Placeholder 8"/>
          <p:cNvSpPr>
            <a:spLocks noGrp="1"/>
          </p:cNvSpPr>
          <p:nvPr>
            <p:ph sz="quarter" idx="4"/>
          </p:nvPr>
        </p:nvSpPr>
        <p:spPr>
          <a:xfrm>
            <a:off x="4645024" y="990600"/>
            <a:ext cx="4270376" cy="5410200"/>
          </a:xfrm>
        </p:spPr>
        <p:txBody>
          <a:bodyPr>
            <a:normAutofit fontScale="85000" lnSpcReduction="10000"/>
            <a:scene3d>
              <a:camera prst="orthographicFront"/>
              <a:lightRig rig="threePt" dir="t"/>
            </a:scene3d>
            <a:sp3d extrusionH="57150">
              <a:bevelT w="38100" h="38100"/>
            </a:sp3d>
          </a:bodyPr>
          <a:lstStyle/>
          <a:p>
            <a:pPr marL="45720" lvl="0" indent="0">
              <a:buNone/>
            </a:pPr>
            <a:r>
              <a:rPr lang="en-US" sz="1400" dirty="0"/>
              <a:t>20</a:t>
            </a:r>
            <a:r>
              <a:rPr lang="en-US" dirty="0"/>
              <a:t>  </a:t>
            </a:r>
            <a:r>
              <a:rPr lang="en-US" b="1" dirty="0">
                <a:solidFill>
                  <a:srgbClr val="0070C0"/>
                </a:solidFill>
              </a:rPr>
              <a:t>Yahusha</a:t>
            </a:r>
            <a:r>
              <a:rPr lang="en-US" dirty="0">
                <a:solidFill>
                  <a:schemeClr val="tx1"/>
                </a:solidFill>
              </a:rPr>
              <a:t> sits down with 12 disciples.</a:t>
            </a:r>
          </a:p>
          <a:p>
            <a:pPr marL="45720" indent="0">
              <a:buNone/>
            </a:pPr>
            <a:r>
              <a:rPr lang="en-US" dirty="0"/>
              <a:t> </a:t>
            </a:r>
          </a:p>
          <a:p>
            <a:pPr marL="45720" lvl="0" indent="0">
              <a:buNone/>
            </a:pPr>
            <a:r>
              <a:rPr lang="en-US" sz="1400" dirty="0"/>
              <a:t>21</a:t>
            </a:r>
            <a:r>
              <a:rPr lang="en-US" dirty="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of you will betray me.”</a:t>
            </a:r>
          </a:p>
          <a:p>
            <a:pPr marL="45720" indent="0">
              <a:buNone/>
            </a:pPr>
            <a:r>
              <a:rPr lang="en-US" dirty="0"/>
              <a:t> </a:t>
            </a:r>
          </a:p>
          <a:p>
            <a:pPr marL="45720" indent="0">
              <a:buNone/>
            </a:pPr>
            <a:r>
              <a:rPr lang="en-US" dirty="0"/>
              <a:t> </a:t>
            </a:r>
          </a:p>
          <a:p>
            <a:pPr marL="45720" lvl="0" indent="0">
              <a:buNone/>
            </a:pPr>
            <a:r>
              <a:rPr lang="en-US" sz="1400" dirty="0"/>
              <a:t>22</a:t>
            </a:r>
            <a:r>
              <a:rPr lang="en-US" dirty="0"/>
              <a:t>  </a:t>
            </a:r>
            <a:r>
              <a:rPr lang="en-US" b="1" dirty="0">
                <a:solidFill>
                  <a:schemeClr val="tx1"/>
                </a:solidFill>
              </a:rPr>
              <a:t>Everyone asked “is it I?”</a:t>
            </a:r>
          </a:p>
          <a:p>
            <a:pPr marL="45720" indent="0">
              <a:buNone/>
            </a:pPr>
            <a:r>
              <a:rPr lang="en-US" dirty="0"/>
              <a:t> </a:t>
            </a:r>
          </a:p>
          <a:p>
            <a:pPr marL="45720" indent="0">
              <a:buNone/>
            </a:pPr>
            <a:r>
              <a:rPr lang="en-US" dirty="0"/>
              <a:t> </a:t>
            </a:r>
          </a:p>
          <a:p>
            <a:pPr marL="45720" lvl="0" indent="0">
              <a:buNone/>
            </a:pPr>
            <a:r>
              <a:rPr lang="en-US" sz="1400" dirty="0"/>
              <a:t>23</a:t>
            </a:r>
            <a:r>
              <a:rPr lang="en-US" dirty="0"/>
              <a:t>  </a:t>
            </a:r>
            <a:r>
              <a:rPr lang="en-US" b="1" dirty="0">
                <a:ln w="1905"/>
                <a:solidFill>
                  <a:srgbClr val="FF0000"/>
                </a:solidFill>
                <a:effectLst>
                  <a:innerShdw blurRad="69850" dist="43180" dir="5400000">
                    <a:srgbClr val="000000">
                      <a:alpha val="65000"/>
                    </a:srgbClr>
                  </a:innerShdw>
                </a:effectLst>
              </a:rPr>
              <a:t>“He who dips in the dish is the betrayer.”</a:t>
            </a:r>
          </a:p>
          <a:p>
            <a:pPr marL="45720" indent="0">
              <a:buNone/>
            </a:pPr>
            <a:r>
              <a:rPr lang="en-US" dirty="0"/>
              <a:t> </a:t>
            </a:r>
          </a:p>
          <a:p>
            <a:pPr marL="45720" indent="0">
              <a:buNone/>
            </a:pPr>
            <a:r>
              <a:rPr lang="en-US" dirty="0"/>
              <a:t> </a:t>
            </a:r>
          </a:p>
          <a:p>
            <a:pPr marL="45720" indent="0">
              <a:buNone/>
            </a:pPr>
            <a:r>
              <a:rPr lang="en-US" dirty="0"/>
              <a:t> </a:t>
            </a:r>
            <a:endParaRPr lang="en-US" sz="1600" dirty="0"/>
          </a:p>
          <a:p>
            <a:pPr marL="45720" indent="0">
              <a:buNone/>
            </a:pPr>
            <a:r>
              <a:rPr lang="en-US" dirty="0"/>
              <a:t> </a:t>
            </a:r>
          </a:p>
          <a:p>
            <a:pPr marL="45720" indent="0">
              <a:buNone/>
            </a:pPr>
            <a:r>
              <a:rPr lang="en-US" sz="600" dirty="0"/>
              <a:t> </a:t>
            </a:r>
          </a:p>
          <a:p>
            <a:pPr marL="45720" indent="0">
              <a:buNone/>
            </a:pPr>
            <a:r>
              <a:rPr lang="en-US" dirty="0"/>
              <a:t>  </a:t>
            </a:r>
          </a:p>
          <a:p>
            <a:pPr marL="45720" lvl="0" indent="0">
              <a:buNone/>
            </a:pPr>
            <a:r>
              <a:rPr lang="en-US" sz="1400" dirty="0"/>
              <a:t>25</a:t>
            </a:r>
            <a:r>
              <a:rPr lang="en-US" dirty="0"/>
              <a:t>  </a:t>
            </a:r>
            <a:r>
              <a:rPr lang="en-US" b="1" dirty="0">
                <a:solidFill>
                  <a:schemeClr val="tx1"/>
                </a:solidFill>
              </a:rPr>
              <a:t>Judas asked if he was the betrayer. </a:t>
            </a:r>
            <a:r>
              <a:rPr lang="en-US" b="1" dirty="0" smtClean="0">
                <a:solidFill>
                  <a:schemeClr val="tx1"/>
                </a:solidFill>
              </a:rPr>
              <a:t> </a:t>
            </a:r>
            <a:br>
              <a:rPr lang="en-US" b="1" dirty="0" smtClean="0">
                <a:solidFill>
                  <a:schemeClr val="tx1"/>
                </a:solidFill>
              </a:rPr>
            </a:br>
            <a:r>
              <a:rPr lang="en-US" b="1" dirty="0" smtClean="0">
                <a:solidFill>
                  <a:schemeClr val="tx1"/>
                </a:solidFill>
              </a:rPr>
              <a:t>     </a:t>
            </a:r>
            <a:r>
              <a:rPr lang="en-US" b="1" dirty="0" err="1" smtClean="0">
                <a:solidFill>
                  <a:schemeClr val="tx1"/>
                </a:solidFill>
              </a:rPr>
              <a:t>The</a:t>
            </a:r>
            <a:r>
              <a:rPr lang="en-US" b="1" dirty="0" smtClean="0">
                <a:solidFill>
                  <a:schemeClr val="tx1"/>
                </a:solidFill>
              </a:rPr>
              <a:t> answer </a:t>
            </a:r>
            <a:r>
              <a:rPr lang="en-US" b="1" dirty="0">
                <a:solidFill>
                  <a:schemeClr val="tx1"/>
                </a:solidFill>
              </a:rPr>
              <a:t>is “yes.”  </a:t>
            </a:r>
            <a:r>
              <a:rPr lang="en-US" b="1" dirty="0">
                <a:solidFill>
                  <a:srgbClr val="0070C0"/>
                </a:solidFill>
              </a:rPr>
              <a:t>(Question:  Did </a:t>
            </a:r>
            <a:r>
              <a:rPr lang="en-US" b="1" dirty="0" smtClean="0">
                <a:solidFill>
                  <a:srgbClr val="0070C0"/>
                </a:solidFill>
              </a:rPr>
              <a:t/>
            </a:r>
            <a:br>
              <a:rPr lang="en-US" b="1" dirty="0" smtClean="0">
                <a:solidFill>
                  <a:srgbClr val="0070C0"/>
                </a:solidFill>
              </a:rPr>
            </a:br>
            <a:r>
              <a:rPr lang="en-US" b="1" dirty="0" smtClean="0">
                <a:solidFill>
                  <a:srgbClr val="0070C0"/>
                </a:solidFill>
              </a:rPr>
              <a:t>     Yahusha </a:t>
            </a:r>
            <a:r>
              <a:rPr lang="en-US" b="1" dirty="0">
                <a:solidFill>
                  <a:srgbClr val="0070C0"/>
                </a:solidFill>
              </a:rPr>
              <a:t>answer in such a way as to </a:t>
            </a:r>
            <a:r>
              <a:rPr lang="en-US" b="1" dirty="0" smtClean="0">
                <a:solidFill>
                  <a:srgbClr val="0070C0"/>
                </a:solidFill>
              </a:rPr>
              <a:t/>
            </a:r>
            <a:br>
              <a:rPr lang="en-US" b="1" dirty="0" smtClean="0">
                <a:solidFill>
                  <a:srgbClr val="0070C0"/>
                </a:solidFill>
              </a:rPr>
            </a:br>
            <a:r>
              <a:rPr lang="en-US" b="1" dirty="0" smtClean="0">
                <a:solidFill>
                  <a:srgbClr val="0070C0"/>
                </a:solidFill>
              </a:rPr>
              <a:t>     expose </a:t>
            </a:r>
            <a:r>
              <a:rPr lang="en-US" b="1" dirty="0">
                <a:solidFill>
                  <a:srgbClr val="0070C0"/>
                </a:solidFill>
              </a:rPr>
              <a:t>Judas to the whole group?)</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58</a:t>
            </a:fld>
            <a:endParaRPr lang="en-US"/>
          </a:p>
        </p:txBody>
      </p:sp>
      <p:sp>
        <p:nvSpPr>
          <p:cNvPr id="2" name="Title 1"/>
          <p:cNvSpPr>
            <a:spLocks noGrp="1"/>
          </p:cNvSpPr>
          <p:nvPr>
            <p:ph type="title"/>
          </p:nvPr>
        </p:nvSpPr>
        <p:spPr>
          <a:xfrm>
            <a:off x="381000" y="228600"/>
            <a:ext cx="8305800" cy="762000"/>
          </a:xfrm>
        </p:spPr>
        <p:txBody>
          <a:bodyPr/>
          <a:lstStyle/>
          <a:p>
            <a:r>
              <a:rPr lang="en-US" dirty="0" smtClean="0">
                <a:ln w="11430">
                  <a:solidFill>
                    <a:srgbClr val="002060"/>
                  </a:solidFill>
                </a:ln>
              </a:rPr>
              <a:t>Matt 26:20-25  </a:t>
            </a:r>
            <a:r>
              <a:rPr lang="en-US" sz="3200" dirty="0" smtClean="0">
                <a:ln w="11430">
                  <a:solidFill>
                    <a:srgbClr val="002060"/>
                  </a:solidFill>
                </a:ln>
              </a:rPr>
              <a:t>(</a:t>
            </a:r>
            <a:r>
              <a:rPr lang="en-US" sz="3200" u="sng" dirty="0" smtClean="0">
                <a:ln w="11430">
                  <a:solidFill>
                    <a:srgbClr val="002060"/>
                  </a:solidFill>
                </a:ln>
              </a:rPr>
              <a:t>11</a:t>
            </a:r>
            <a:r>
              <a:rPr lang="en-US" sz="3200" dirty="0" smtClean="0">
                <a:ln w="11430">
                  <a:solidFill>
                    <a:srgbClr val="002060"/>
                  </a:solidFill>
                </a:ln>
              </a:rPr>
              <a:t> </a:t>
            </a:r>
            <a:r>
              <a:rPr lang="en-US" sz="3200" dirty="0" err="1" smtClean="0">
                <a:ln w="11430">
                  <a:solidFill>
                    <a:srgbClr val="002060"/>
                  </a:solidFill>
                </a:ln>
              </a:rPr>
              <a:t>vss</a:t>
            </a:r>
            <a:r>
              <a:rPr lang="en-US" sz="3200" dirty="0" smtClean="0">
                <a:ln w="11430">
                  <a:solidFill>
                    <a:srgbClr val="002060"/>
                  </a:solidFill>
                </a:ln>
              </a:rPr>
              <a:t>)</a:t>
            </a:r>
            <a:endParaRPr lang="en-US" sz="3200" dirty="0">
              <a:ln w="11430">
                <a:solidFill>
                  <a:srgbClr val="002060"/>
                </a:solidFill>
              </a:ln>
            </a:endParaRPr>
          </a:p>
        </p:txBody>
      </p:sp>
    </p:spTree>
    <p:extLst>
      <p:ext uri="{BB962C8B-B14F-4D97-AF65-F5344CB8AC3E}">
        <p14:creationId xmlns:p14="http://schemas.microsoft.com/office/powerpoint/2010/main" val="1339652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anim calcmode="lin" valueType="num">
                                      <p:cBhvr>
                                        <p:cTn id="1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1000"/>
                                        <p:tgtEl>
                                          <p:spTgt spid="9">
                                            <p:txEl>
                                              <p:pRg st="5" end="5"/>
                                            </p:txEl>
                                          </p:spTgt>
                                        </p:tgtEl>
                                      </p:cBhvr>
                                    </p:animEffect>
                                    <p:anim calcmode="lin" valueType="num">
                                      <p:cBhvr>
                                        <p:cTn id="2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100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fade">
                                      <p:cBhvr>
                                        <p:cTn id="25" dur="1000"/>
                                        <p:tgtEl>
                                          <p:spTgt spid="9">
                                            <p:txEl>
                                              <p:pRg st="8" end="8"/>
                                            </p:txEl>
                                          </p:spTgt>
                                        </p:tgtEl>
                                      </p:cBhvr>
                                    </p:animEffect>
                                    <p:anim calcmode="lin" valueType="num">
                                      <p:cBhvr>
                                        <p:cTn id="2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1000"/>
                                  </p:stCondLst>
                                  <p:childTnLst>
                                    <p:set>
                                      <p:cBhvr>
                                        <p:cTn id="30" dur="1" fill="hold">
                                          <p:stCondLst>
                                            <p:cond delay="0"/>
                                          </p:stCondLst>
                                        </p:cTn>
                                        <p:tgtEl>
                                          <p:spTgt spid="9">
                                            <p:txEl>
                                              <p:pRg st="15" end="15"/>
                                            </p:txEl>
                                          </p:spTgt>
                                        </p:tgtEl>
                                        <p:attrNameLst>
                                          <p:attrName>style.visibility</p:attrName>
                                        </p:attrNameLst>
                                      </p:cBhvr>
                                      <p:to>
                                        <p:strVal val="visible"/>
                                      </p:to>
                                    </p:set>
                                    <p:animEffect transition="in" filter="fade">
                                      <p:cBhvr>
                                        <p:cTn id="31" dur="1000"/>
                                        <p:tgtEl>
                                          <p:spTgt spid="9">
                                            <p:txEl>
                                              <p:pRg st="15" end="15"/>
                                            </p:txEl>
                                          </p:spTgt>
                                        </p:tgtEl>
                                      </p:cBhvr>
                                    </p:animEffect>
                                    <p:anim calcmode="lin" valueType="num">
                                      <p:cBhvr>
                                        <p:cTn id="32"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1000"/>
                                        <p:tgtEl>
                                          <p:spTgt spid="7">
                                            <p:txEl>
                                              <p:pRg st="1" end="1"/>
                                            </p:txEl>
                                          </p:spTgt>
                                        </p:tgtEl>
                                      </p:cBhvr>
                                    </p:animEffect>
                                    <p:anim calcmode="lin" valueType="num">
                                      <p:cBhvr>
                                        <p:cTn id="3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200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fade">
                                      <p:cBhvr>
                                        <p:cTn id="44" dur="1000"/>
                                        <p:tgtEl>
                                          <p:spTgt spid="7">
                                            <p:txEl>
                                              <p:pRg st="2" end="2"/>
                                            </p:txEl>
                                          </p:spTgt>
                                        </p:tgtEl>
                                      </p:cBhvr>
                                    </p:animEffect>
                                    <p:anim calcmode="lin" valueType="num">
                                      <p:cBhvr>
                                        <p:cTn id="4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200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1000"/>
                                        <p:tgtEl>
                                          <p:spTgt spid="7">
                                            <p:txEl>
                                              <p:pRg st="3" end="3"/>
                                            </p:txEl>
                                          </p:spTgt>
                                        </p:tgtEl>
                                      </p:cBhvr>
                                    </p:animEffect>
                                    <p:anim calcmode="lin" valueType="num">
                                      <p:cBhvr>
                                        <p:cTn id="5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200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fade">
                                      <p:cBhvr>
                                        <p:cTn id="56" dur="1000"/>
                                        <p:tgtEl>
                                          <p:spTgt spid="7">
                                            <p:txEl>
                                              <p:pRg st="4" end="4"/>
                                            </p:txEl>
                                          </p:spTgt>
                                        </p:tgtEl>
                                      </p:cBhvr>
                                    </p:animEffect>
                                    <p:anim calcmode="lin" valueType="num">
                                      <p:cBhvr>
                                        <p:cTn id="5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0"/>
                            </p:stCondLst>
                            <p:childTnLst>
                              <p:par>
                                <p:cTn id="60" presetID="42" presetClass="entr" presetSubtype="0" fill="hold" nodeType="afterEffect">
                                  <p:stCondLst>
                                    <p:cond delay="200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1000"/>
                                        <p:tgtEl>
                                          <p:spTgt spid="7">
                                            <p:txEl>
                                              <p:pRg st="5" end="5"/>
                                            </p:txEl>
                                          </p:spTgt>
                                        </p:tgtEl>
                                      </p:cBhvr>
                                    </p:animEffect>
                                    <p:anim calcmode="lin" valueType="num">
                                      <p:cBhvr>
                                        <p:cTn id="6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 y="991895"/>
            <a:ext cx="3893551" cy="5410200"/>
          </a:xfrm>
        </p:spPr>
        <p:txBody>
          <a:bodyPr>
            <a:normAutofit lnSpcReduction="10000"/>
            <a:scene3d>
              <a:camera prst="orthographicFront"/>
              <a:lightRig rig="threePt" dir="t"/>
            </a:scene3d>
            <a:sp3d extrusionH="57150">
              <a:bevelT w="38100" h="38100"/>
            </a:sp3d>
          </a:bodyPr>
          <a:lstStyle/>
          <a:p>
            <a:pPr marL="45720" indent="0">
              <a:buNone/>
            </a:pPr>
            <a:r>
              <a:rPr lang="en-US" b="1" dirty="0">
                <a:solidFill>
                  <a:schemeClr val="tx1"/>
                </a:solidFill>
              </a:rPr>
              <a:t>26</a:t>
            </a:r>
            <a:r>
              <a:rPr lang="en-US" dirty="0"/>
              <a:t> </a:t>
            </a:r>
            <a:r>
              <a:rPr lang="en-US" dirty="0" smtClean="0"/>
              <a:t> And </a:t>
            </a:r>
            <a:r>
              <a:rPr lang="en-US" dirty="0"/>
              <a:t>as they were eating, </a:t>
            </a:r>
            <a:r>
              <a:rPr lang="en-US" b="1" dirty="0" smtClean="0">
                <a:solidFill>
                  <a:srgbClr val="0070C0"/>
                </a:solidFill>
              </a:rPr>
              <a:t>Yahusha</a:t>
            </a:r>
            <a:r>
              <a:rPr lang="en-US" dirty="0" smtClean="0"/>
              <a:t> </a:t>
            </a:r>
            <a:r>
              <a:rPr lang="en-US" dirty="0"/>
              <a:t>took </a:t>
            </a:r>
            <a:r>
              <a:rPr lang="en-US" b="1" u="sng" dirty="0">
                <a:solidFill>
                  <a:schemeClr val="accent6">
                    <a:lumMod val="50000"/>
                  </a:schemeClr>
                </a:solidFill>
              </a:rPr>
              <a:t>bread</a:t>
            </a:r>
            <a:r>
              <a:rPr lang="en-US" dirty="0">
                <a:solidFill>
                  <a:schemeClr val="accent6">
                    <a:lumMod val="50000"/>
                  </a:schemeClr>
                </a:solidFill>
              </a:rPr>
              <a:t> (</a:t>
            </a:r>
            <a:r>
              <a:rPr lang="en-US" b="1" dirty="0">
                <a:solidFill>
                  <a:schemeClr val="accent6">
                    <a:lumMod val="50000"/>
                  </a:schemeClr>
                </a:solidFill>
              </a:rPr>
              <a:t>G740</a:t>
            </a:r>
            <a:r>
              <a:rPr lang="en-US" dirty="0">
                <a:solidFill>
                  <a:schemeClr val="accent6">
                    <a:lumMod val="50000"/>
                  </a:schemeClr>
                </a:solidFill>
              </a:rPr>
              <a:t>), </a:t>
            </a:r>
            <a:r>
              <a:rPr lang="en-US" dirty="0"/>
              <a:t>and blessed it, and brake it, and gave it to the disciples, and said, </a:t>
            </a:r>
            <a:r>
              <a:rPr lang="en-US" b="1" dirty="0">
                <a:solidFill>
                  <a:srgbClr val="FF0000"/>
                </a:solidFill>
              </a:rPr>
              <a:t>Take, eat; this is my body.</a:t>
            </a:r>
            <a:endParaRPr lang="en-US" dirty="0">
              <a:solidFill>
                <a:srgbClr val="FF0000"/>
              </a:solidFill>
            </a:endParaRPr>
          </a:p>
          <a:p>
            <a:pPr marL="45720" indent="0">
              <a:buNone/>
            </a:pPr>
            <a:r>
              <a:rPr lang="en-US" b="1" dirty="0">
                <a:solidFill>
                  <a:schemeClr val="tx1"/>
                </a:solidFill>
              </a:rPr>
              <a:t>27</a:t>
            </a:r>
            <a:r>
              <a:rPr lang="en-US" dirty="0"/>
              <a:t> </a:t>
            </a:r>
            <a:r>
              <a:rPr lang="en-US" dirty="0" smtClean="0"/>
              <a:t> And </a:t>
            </a:r>
            <a:r>
              <a:rPr lang="en-US" dirty="0"/>
              <a:t>he took </a:t>
            </a:r>
            <a:r>
              <a:rPr lang="en-US" b="1" u="sng" dirty="0">
                <a:solidFill>
                  <a:srgbClr val="FF0000"/>
                </a:solidFill>
              </a:rPr>
              <a:t>the cu</a:t>
            </a:r>
            <a:r>
              <a:rPr lang="en-US" b="1" dirty="0">
                <a:solidFill>
                  <a:srgbClr val="FF0000"/>
                </a:solidFill>
              </a:rPr>
              <a:t>p</a:t>
            </a:r>
            <a:r>
              <a:rPr lang="en-US" dirty="0">
                <a:solidFill>
                  <a:srgbClr val="FF0000"/>
                </a:solidFill>
              </a:rPr>
              <a:t>, </a:t>
            </a:r>
            <a:r>
              <a:rPr lang="en-US" dirty="0"/>
              <a:t>and gave thanks, and gave it to them, saying, </a:t>
            </a:r>
            <a:r>
              <a:rPr lang="en-US" b="1" dirty="0">
                <a:solidFill>
                  <a:srgbClr val="FF0000"/>
                </a:solidFill>
              </a:rPr>
              <a:t>Drink ye all of it;</a:t>
            </a:r>
          </a:p>
          <a:p>
            <a:pPr marL="45720" indent="0">
              <a:buNone/>
            </a:pPr>
            <a:r>
              <a:rPr lang="en-US" b="1" dirty="0" smtClean="0">
                <a:solidFill>
                  <a:schemeClr val="tx1"/>
                </a:solidFill>
              </a:rPr>
              <a:t>28 </a:t>
            </a:r>
            <a:r>
              <a:rPr lang="en-US" dirty="0" smtClean="0"/>
              <a:t> </a:t>
            </a:r>
            <a:r>
              <a:rPr lang="en-US" dirty="0"/>
              <a:t>For this is my blood of the new testament, which is shed for many for the remission of sins.</a:t>
            </a:r>
          </a:p>
          <a:p>
            <a:pPr marL="45720" indent="0">
              <a:buNone/>
            </a:pPr>
            <a:r>
              <a:rPr lang="en-US" b="1" dirty="0" smtClean="0">
                <a:solidFill>
                  <a:schemeClr val="tx1"/>
                </a:solidFill>
              </a:rPr>
              <a:t>29 </a:t>
            </a:r>
            <a:r>
              <a:rPr lang="en-US" dirty="0" smtClean="0"/>
              <a:t> </a:t>
            </a:r>
            <a:r>
              <a:rPr lang="en-US" dirty="0"/>
              <a:t>But I say unto you, I will not drink henceforth of this fruit of the vine, until that day when I drink it new with you in my Father's kingdom.</a:t>
            </a:r>
          </a:p>
          <a:p>
            <a:pPr marL="45720" indent="0">
              <a:buNone/>
            </a:pPr>
            <a:r>
              <a:rPr lang="en-US" b="1" dirty="0" smtClean="0">
                <a:solidFill>
                  <a:schemeClr val="tx1"/>
                </a:solidFill>
              </a:rPr>
              <a:t>30 </a:t>
            </a:r>
            <a:r>
              <a:rPr lang="en-US" dirty="0" smtClean="0"/>
              <a:t> </a:t>
            </a:r>
            <a:r>
              <a:rPr lang="en-US" dirty="0"/>
              <a:t>And when they had sung an hymn, they went out into the mount of Olives.</a:t>
            </a:r>
          </a:p>
          <a:p>
            <a:pPr marL="45720" indent="0">
              <a:buNone/>
            </a:pPr>
            <a:endParaRPr lang="en-US" dirty="0"/>
          </a:p>
        </p:txBody>
      </p:sp>
      <p:sp>
        <p:nvSpPr>
          <p:cNvPr id="9" name="Content Placeholder 8"/>
          <p:cNvSpPr>
            <a:spLocks noGrp="1"/>
          </p:cNvSpPr>
          <p:nvPr>
            <p:ph sz="quarter" idx="4"/>
          </p:nvPr>
        </p:nvSpPr>
        <p:spPr>
          <a:xfrm>
            <a:off x="4645024" y="990600"/>
            <a:ext cx="4041775" cy="5410200"/>
          </a:xfrm>
        </p:spPr>
        <p:txBody>
          <a:bodyPr>
            <a:scene3d>
              <a:camera prst="orthographicFront"/>
              <a:lightRig rig="threePt" dir="t"/>
            </a:scene3d>
            <a:sp3d extrusionH="57150">
              <a:bevelT w="38100" h="38100"/>
            </a:sp3d>
          </a:bodyPr>
          <a:lstStyle/>
          <a:p>
            <a:pPr marL="45720" lvl="0" indent="0">
              <a:buNone/>
            </a:pPr>
            <a:r>
              <a:rPr lang="en-US" sz="1200" dirty="0"/>
              <a:t>26</a:t>
            </a:r>
            <a:r>
              <a:rPr lang="en-US" dirty="0"/>
              <a:t>  </a:t>
            </a:r>
            <a:r>
              <a:rPr lang="en-US" b="1" u="sng" dirty="0">
                <a:solidFill>
                  <a:schemeClr val="tx1"/>
                </a:solidFill>
              </a:rPr>
              <a:t>Question</a:t>
            </a:r>
            <a:r>
              <a:rPr lang="en-US" dirty="0">
                <a:solidFill>
                  <a:schemeClr val="tx1"/>
                </a:solidFill>
              </a:rPr>
              <a:t>:  </a:t>
            </a:r>
            <a:r>
              <a:rPr lang="en-US" dirty="0">
                <a:solidFill>
                  <a:srgbClr val="FF0000"/>
                </a:solidFill>
              </a:rPr>
              <a:t>Would </a:t>
            </a:r>
            <a:r>
              <a:rPr lang="en-US" b="1" dirty="0">
                <a:solidFill>
                  <a:srgbClr val="0070C0"/>
                </a:solidFill>
              </a:rPr>
              <a:t>Yahusha</a:t>
            </a:r>
            <a:r>
              <a:rPr lang="en-US" dirty="0">
                <a:solidFill>
                  <a:srgbClr val="FF0000"/>
                </a:solidFill>
              </a:rPr>
              <a:t> really </a:t>
            </a:r>
            <a:r>
              <a:rPr lang="en-US" dirty="0" smtClean="0">
                <a:solidFill>
                  <a:srgbClr val="FF0000"/>
                </a:solidFill>
              </a:rPr>
              <a:t/>
            </a:r>
            <a:br>
              <a:rPr lang="en-US" dirty="0" smtClean="0">
                <a:solidFill>
                  <a:srgbClr val="FF0000"/>
                </a:solidFill>
              </a:rPr>
            </a:br>
            <a:r>
              <a:rPr lang="en-US" dirty="0" smtClean="0">
                <a:solidFill>
                  <a:srgbClr val="FF0000"/>
                </a:solidFill>
              </a:rPr>
              <a:t>     use </a:t>
            </a:r>
            <a:r>
              <a:rPr lang="en-US" dirty="0">
                <a:solidFill>
                  <a:srgbClr val="FF0000"/>
                </a:solidFill>
              </a:rPr>
              <a:t>leavened bread to represent </a:t>
            </a:r>
            <a:r>
              <a:rPr lang="en-US" dirty="0" smtClean="0">
                <a:solidFill>
                  <a:srgbClr val="FF0000"/>
                </a:solidFill>
              </a:rPr>
              <a:t/>
            </a:r>
            <a:br>
              <a:rPr lang="en-US" dirty="0" smtClean="0">
                <a:solidFill>
                  <a:srgbClr val="FF0000"/>
                </a:solidFill>
              </a:rPr>
            </a:br>
            <a:r>
              <a:rPr lang="en-US" dirty="0" smtClean="0">
                <a:solidFill>
                  <a:srgbClr val="FF0000"/>
                </a:solidFill>
              </a:rPr>
              <a:t>     His </a:t>
            </a:r>
            <a:r>
              <a:rPr lang="en-US" dirty="0">
                <a:solidFill>
                  <a:srgbClr val="FF0000"/>
                </a:solidFill>
              </a:rPr>
              <a:t>body that had absolutely no </a:t>
            </a:r>
            <a:r>
              <a:rPr lang="en-US" dirty="0" smtClean="0">
                <a:solidFill>
                  <a:srgbClr val="FF0000"/>
                </a:solidFill>
              </a:rPr>
              <a:t/>
            </a:r>
            <a:br>
              <a:rPr lang="en-US" dirty="0" smtClean="0">
                <a:solidFill>
                  <a:srgbClr val="FF0000"/>
                </a:solidFill>
              </a:rPr>
            </a:br>
            <a:r>
              <a:rPr lang="en-US" dirty="0" smtClean="0">
                <a:solidFill>
                  <a:srgbClr val="FF0000"/>
                </a:solidFill>
              </a:rPr>
              <a:t>     leaven </a:t>
            </a:r>
            <a:r>
              <a:rPr lang="en-US" dirty="0">
                <a:solidFill>
                  <a:srgbClr val="FF0000"/>
                </a:solidFill>
              </a:rPr>
              <a:t>of sin?</a:t>
            </a:r>
          </a:p>
          <a:p>
            <a:pPr marL="45720" indent="0">
              <a:buNone/>
            </a:pPr>
            <a:r>
              <a:rPr lang="en-US" dirty="0"/>
              <a:t> </a:t>
            </a:r>
          </a:p>
          <a:p>
            <a:pPr marL="45720" lvl="0" indent="0">
              <a:buNone/>
            </a:pPr>
            <a:r>
              <a:rPr lang="en-US" sz="1200" dirty="0"/>
              <a:t>27-29 </a:t>
            </a:r>
            <a:r>
              <a:rPr lang="en-US" dirty="0"/>
              <a:t> </a:t>
            </a:r>
            <a:r>
              <a:rPr lang="en-US" b="1" u="sng" dirty="0">
                <a:solidFill>
                  <a:schemeClr val="tx1"/>
                </a:solidFill>
              </a:rPr>
              <a:t>Comment</a:t>
            </a:r>
            <a:r>
              <a:rPr lang="en-US" b="1" dirty="0">
                <a:solidFill>
                  <a:schemeClr val="tx1"/>
                </a:solidFill>
              </a:rPr>
              <a:t>:</a:t>
            </a:r>
            <a:r>
              <a:rPr lang="en-US" dirty="0">
                <a:solidFill>
                  <a:schemeClr val="tx1"/>
                </a:solidFill>
              </a:rPr>
              <a:t>  </a:t>
            </a:r>
            <a:r>
              <a:rPr lang="en-US" dirty="0">
                <a:solidFill>
                  <a:srgbClr val="FF0000"/>
                </a:solidFill>
              </a:rPr>
              <a:t>Most understand </a:t>
            </a:r>
            <a:r>
              <a:rPr lang="en-US" dirty="0" smtClean="0">
                <a:solidFill>
                  <a:srgbClr val="FF0000"/>
                </a:solidFill>
              </a:rPr>
              <a:t/>
            </a:r>
            <a:br>
              <a:rPr lang="en-US" dirty="0" smtClean="0">
                <a:solidFill>
                  <a:srgbClr val="FF0000"/>
                </a:solidFill>
              </a:rPr>
            </a:br>
            <a:r>
              <a:rPr lang="en-US" dirty="0" smtClean="0">
                <a:solidFill>
                  <a:srgbClr val="FF0000"/>
                </a:solidFill>
              </a:rPr>
              <a:t>        that </a:t>
            </a:r>
            <a:r>
              <a:rPr lang="en-US" dirty="0">
                <a:solidFill>
                  <a:srgbClr val="FF0000"/>
                </a:solidFill>
              </a:rPr>
              <a:t>the grape juice in “the cup” </a:t>
            </a:r>
            <a:r>
              <a:rPr lang="en-US" dirty="0" smtClean="0">
                <a:solidFill>
                  <a:srgbClr val="FF0000"/>
                </a:solidFill>
              </a:rPr>
              <a:t/>
            </a:r>
            <a:br>
              <a:rPr lang="en-US" dirty="0" smtClean="0">
                <a:solidFill>
                  <a:srgbClr val="FF0000"/>
                </a:solidFill>
              </a:rPr>
            </a:br>
            <a:r>
              <a:rPr lang="en-US" dirty="0" smtClean="0">
                <a:solidFill>
                  <a:srgbClr val="FF0000"/>
                </a:solidFill>
              </a:rPr>
              <a:t>        was unfermented</a:t>
            </a:r>
            <a:r>
              <a:rPr lang="en-US" dirty="0">
                <a:solidFill>
                  <a:srgbClr val="FF0000"/>
                </a:solidFill>
              </a:rPr>
              <a:t>, or </a:t>
            </a:r>
            <a:r>
              <a:rPr lang="en-US" dirty="0" smtClean="0">
                <a:solidFill>
                  <a:srgbClr val="FF0000"/>
                </a:solidFill>
              </a:rPr>
              <a:t/>
            </a:r>
            <a:br>
              <a:rPr lang="en-US" dirty="0" smtClean="0">
                <a:solidFill>
                  <a:srgbClr val="FF0000"/>
                </a:solidFill>
              </a:rPr>
            </a:br>
            <a:r>
              <a:rPr lang="en-US" dirty="0" smtClean="0">
                <a:solidFill>
                  <a:srgbClr val="FF0000"/>
                </a:solidFill>
              </a:rPr>
              <a:t>        unleavened to represent </a:t>
            </a:r>
            <a:r>
              <a:rPr lang="en-US" dirty="0">
                <a:solidFill>
                  <a:srgbClr val="FF0000"/>
                </a:solidFill>
              </a:rPr>
              <a:t>the </a:t>
            </a:r>
            <a:r>
              <a:rPr lang="en-US" dirty="0" smtClean="0">
                <a:solidFill>
                  <a:srgbClr val="FF0000"/>
                </a:solidFill>
              </a:rPr>
              <a:t/>
            </a:r>
            <a:br>
              <a:rPr lang="en-US" dirty="0" smtClean="0">
                <a:solidFill>
                  <a:srgbClr val="FF0000"/>
                </a:solidFill>
              </a:rPr>
            </a:br>
            <a:r>
              <a:rPr lang="en-US" dirty="0" smtClean="0">
                <a:solidFill>
                  <a:srgbClr val="FF0000"/>
                </a:solidFill>
              </a:rPr>
              <a:t>        blood </a:t>
            </a:r>
            <a:r>
              <a:rPr lang="en-US" dirty="0">
                <a:solidFill>
                  <a:srgbClr val="FF0000"/>
                </a:solidFill>
              </a:rPr>
              <a:t>of our </a:t>
            </a:r>
            <a:r>
              <a:rPr lang="en-US" dirty="0" smtClean="0">
                <a:solidFill>
                  <a:srgbClr val="FF0000"/>
                </a:solidFill>
              </a:rPr>
              <a:t>sinless Messiah</a:t>
            </a:r>
            <a:r>
              <a:rPr lang="en-US" dirty="0">
                <a:solidFill>
                  <a:srgbClr val="FF0000"/>
                </a:solidFill>
              </a:rPr>
              <a:t>.</a:t>
            </a:r>
          </a:p>
          <a:p>
            <a:pPr marL="45720" indent="0">
              <a:buNone/>
            </a:pPr>
            <a:r>
              <a:rPr lang="en-US" dirty="0"/>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59</a:t>
            </a:fld>
            <a:endParaRPr lang="en-US"/>
          </a:p>
        </p:txBody>
      </p:sp>
      <p:sp>
        <p:nvSpPr>
          <p:cNvPr id="2" name="Title 1"/>
          <p:cNvSpPr>
            <a:spLocks noGrp="1"/>
          </p:cNvSpPr>
          <p:nvPr>
            <p:ph type="title"/>
          </p:nvPr>
        </p:nvSpPr>
        <p:spPr>
          <a:xfrm>
            <a:off x="381000" y="228600"/>
            <a:ext cx="8305800" cy="762000"/>
          </a:xfrm>
        </p:spPr>
        <p:txBody>
          <a:bodyPr/>
          <a:lstStyle/>
          <a:p>
            <a:r>
              <a:rPr lang="en-US" dirty="0" smtClean="0">
                <a:ln w="11430">
                  <a:solidFill>
                    <a:srgbClr val="002060"/>
                  </a:solidFill>
                </a:ln>
              </a:rPr>
              <a:t>Matt 26:26-30  </a:t>
            </a:r>
            <a:r>
              <a:rPr lang="en-US" sz="3200" dirty="0" smtClean="0">
                <a:ln w="11430">
                  <a:solidFill>
                    <a:srgbClr val="002060"/>
                  </a:solidFill>
                </a:ln>
              </a:rPr>
              <a:t>(11 </a:t>
            </a:r>
            <a:r>
              <a:rPr lang="en-US" sz="3200" dirty="0" err="1" smtClean="0">
                <a:ln w="11430">
                  <a:solidFill>
                    <a:srgbClr val="002060"/>
                  </a:solidFill>
                </a:ln>
              </a:rPr>
              <a:t>vss</a:t>
            </a:r>
            <a:r>
              <a:rPr lang="en-US" sz="3200" dirty="0" smtClean="0">
                <a:ln w="11430">
                  <a:solidFill>
                    <a:srgbClr val="002060"/>
                  </a:solidFill>
                </a:ln>
              </a:rPr>
              <a:t>)</a:t>
            </a:r>
            <a:endParaRPr lang="en-US" sz="3200" dirty="0">
              <a:ln w="11430">
                <a:solidFill>
                  <a:srgbClr val="002060"/>
                </a:solidFill>
              </a:ln>
            </a:endParaRPr>
          </a:p>
        </p:txBody>
      </p:sp>
      <p:sp>
        <p:nvSpPr>
          <p:cNvPr id="3" name="Rectangle 2"/>
          <p:cNvSpPr/>
          <p:nvPr/>
        </p:nvSpPr>
        <p:spPr>
          <a:xfrm>
            <a:off x="914400" y="6096000"/>
            <a:ext cx="7267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No record of the foot washing.</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1139154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200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000"/>
                                        <p:tgtEl>
                                          <p:spTgt spid="7">
                                            <p:txEl>
                                              <p:pRg st="3" end="3"/>
                                            </p:txEl>
                                          </p:spTgt>
                                        </p:tgtEl>
                                      </p:cBhvr>
                                    </p:animEffect>
                                    <p:anim calcmode="lin" valueType="num">
                                      <p:cBhvr>
                                        <p:cTn id="2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nodeType="afterEffect">
                                  <p:stCondLst>
                                    <p:cond delay="200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1000"/>
                                        <p:tgtEl>
                                          <p:spTgt spid="7">
                                            <p:txEl>
                                              <p:pRg st="4" end="4"/>
                                            </p:txEl>
                                          </p:spTgt>
                                        </p:tgtEl>
                                      </p:cBhvr>
                                    </p:animEffect>
                                    <p:anim calcmode="lin" valueType="num">
                                      <p:cBhvr>
                                        <p:cTn id="2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408331"/>
          </a:xfrm>
        </p:spPr>
        <p:txBody>
          <a:bodyPr/>
          <a:lstStyle/>
          <a:p>
            <a:r>
              <a:rPr lang="en-US" dirty="0" smtClean="0">
                <a:ln w="11430">
                  <a:solidFill>
                    <a:sysClr val="windowText" lastClr="000000"/>
                  </a:solidFill>
                </a:ln>
              </a:rPr>
              <a:t>What is the Controversy?</a:t>
            </a:r>
            <a:br>
              <a:rPr lang="en-US" dirty="0" smtClean="0">
                <a:ln w="11430">
                  <a:solidFill>
                    <a:sysClr val="windowText" lastClr="000000"/>
                  </a:solidFill>
                </a:ln>
              </a:rPr>
            </a:br>
            <a:r>
              <a:rPr lang="en-US" dirty="0" smtClean="0">
                <a:ln w="11430">
                  <a:solidFill>
                    <a:sysClr val="windowText" lastClr="000000"/>
                  </a:solidFill>
                </a:ln>
              </a:rPr>
              <a:t>Part 1</a:t>
            </a:r>
            <a:endParaRPr lang="en-US" dirty="0">
              <a:ln w="11430">
                <a:solidFill>
                  <a:sysClr val="windowText" lastClr="000000"/>
                </a:solidFill>
              </a:ln>
            </a:endParaRPr>
          </a:p>
        </p:txBody>
      </p:sp>
      <p:sp>
        <p:nvSpPr>
          <p:cNvPr id="3" name="Content Placeholder 2"/>
          <p:cNvSpPr>
            <a:spLocks noGrp="1"/>
          </p:cNvSpPr>
          <p:nvPr>
            <p:ph sz="quarter" idx="13"/>
          </p:nvPr>
        </p:nvSpPr>
        <p:spPr>
          <a:xfrm>
            <a:off x="457200" y="1447800"/>
            <a:ext cx="8229600" cy="5105400"/>
          </a:xfrm>
        </p:spPr>
        <p:txBody>
          <a:bodyPr>
            <a:normAutofit/>
            <a:scene3d>
              <a:camera prst="orthographicFront"/>
              <a:lightRig rig="threePt" dir="t"/>
            </a:scene3d>
            <a:sp3d extrusionH="57150">
              <a:bevelT w="38100" h="38100"/>
            </a:sp3d>
          </a:bodyPr>
          <a:lstStyle/>
          <a:p>
            <a:pPr marL="45720" indent="0">
              <a:buNone/>
            </a:pPr>
            <a:r>
              <a:rPr lang="en-US" b="1" u="sng" dirty="0" smtClean="0">
                <a:solidFill>
                  <a:srgbClr val="7030A0"/>
                </a:solidFill>
              </a:rPr>
              <a:t>Question</a:t>
            </a:r>
            <a:r>
              <a:rPr lang="en-US" dirty="0" smtClean="0">
                <a:solidFill>
                  <a:srgbClr val="7030A0"/>
                </a:solidFill>
              </a:rPr>
              <a:t>:</a:t>
            </a:r>
            <a:r>
              <a:rPr lang="en-US" dirty="0" smtClean="0"/>
              <a:t>  Can the type of “bread” used at the Last Supper </a:t>
            </a:r>
            <a:br>
              <a:rPr lang="en-US" dirty="0" smtClean="0"/>
            </a:br>
            <a:r>
              <a:rPr lang="en-US" dirty="0" smtClean="0"/>
              <a:t>be the item that will settle the controversy of whether or not </a:t>
            </a:r>
            <a:br>
              <a:rPr lang="en-US" dirty="0" smtClean="0"/>
            </a:br>
            <a:r>
              <a:rPr lang="en-US" dirty="0" smtClean="0"/>
              <a:t>the Last Supper was on Abib 13, or if indeed the Last Supper was eaten on Passover - Abib 14? </a:t>
            </a:r>
          </a:p>
          <a:p>
            <a:pPr marL="45720" indent="0">
              <a:buNone/>
            </a:pPr>
            <a:r>
              <a:rPr lang="en-US" b="1" u="sng" dirty="0" smtClean="0">
                <a:solidFill>
                  <a:srgbClr val="984204"/>
                </a:solidFill>
              </a:rPr>
              <a:t>Ar</a:t>
            </a:r>
            <a:r>
              <a:rPr lang="en-US" b="1" dirty="0" smtClean="0">
                <a:solidFill>
                  <a:srgbClr val="984204"/>
                </a:solidFill>
              </a:rPr>
              <a:t>g</a:t>
            </a:r>
            <a:r>
              <a:rPr lang="en-US" b="1" u="sng" dirty="0" smtClean="0">
                <a:solidFill>
                  <a:srgbClr val="984204"/>
                </a:solidFill>
              </a:rPr>
              <a:t>uments</a:t>
            </a:r>
            <a:r>
              <a:rPr lang="en-US" dirty="0" smtClean="0">
                <a:solidFill>
                  <a:srgbClr val="984204"/>
                </a:solidFill>
              </a:rPr>
              <a:t>: </a:t>
            </a:r>
          </a:p>
          <a:p>
            <a:pPr marL="502920" indent="-457200">
              <a:buAutoNum type="arabicPeriod"/>
            </a:pPr>
            <a:r>
              <a:rPr lang="en-US" dirty="0" smtClean="0"/>
              <a:t>If the </a:t>
            </a:r>
            <a:r>
              <a:rPr lang="en-US" b="1" dirty="0" smtClean="0">
                <a:solidFill>
                  <a:srgbClr val="984204"/>
                </a:solidFill>
              </a:rPr>
              <a:t>“bread” </a:t>
            </a:r>
            <a:r>
              <a:rPr lang="en-US" dirty="0" smtClean="0"/>
              <a:t>was </a:t>
            </a:r>
            <a:r>
              <a:rPr lang="en-US" b="1" dirty="0" smtClean="0">
                <a:solidFill>
                  <a:srgbClr val="984204"/>
                </a:solidFill>
              </a:rPr>
              <a:t>leavened</a:t>
            </a:r>
            <a:r>
              <a:rPr lang="en-US" dirty="0" smtClean="0">
                <a:solidFill>
                  <a:srgbClr val="984204"/>
                </a:solidFill>
              </a:rPr>
              <a:t>,</a:t>
            </a:r>
            <a:r>
              <a:rPr lang="en-US" dirty="0" smtClean="0"/>
              <a:t> then the meal cannot </a:t>
            </a:r>
            <a:br>
              <a:rPr lang="en-US" dirty="0" smtClean="0"/>
            </a:br>
            <a:r>
              <a:rPr lang="en-US" dirty="0" smtClean="0"/>
              <a:t>qualify for the Passover meal eaten on Abib 14 where</a:t>
            </a:r>
            <a:br>
              <a:rPr lang="en-US" dirty="0" smtClean="0"/>
            </a:br>
            <a:r>
              <a:rPr lang="en-US" dirty="0" smtClean="0"/>
              <a:t>it is commanded to eat unleavened bread. </a:t>
            </a:r>
          </a:p>
          <a:p>
            <a:pPr marL="502920" indent="-457200">
              <a:buAutoNum type="arabicPeriod"/>
            </a:pPr>
            <a:r>
              <a:rPr lang="en-US" dirty="0" smtClean="0"/>
              <a:t>If the </a:t>
            </a:r>
            <a:r>
              <a:rPr lang="en-US" b="1" dirty="0" smtClean="0">
                <a:solidFill>
                  <a:srgbClr val="984204"/>
                </a:solidFill>
              </a:rPr>
              <a:t>“bread” </a:t>
            </a:r>
            <a:r>
              <a:rPr lang="en-US" dirty="0" smtClean="0"/>
              <a:t>is </a:t>
            </a:r>
            <a:r>
              <a:rPr lang="en-US" b="1" dirty="0" smtClean="0">
                <a:solidFill>
                  <a:srgbClr val="984204"/>
                </a:solidFill>
              </a:rPr>
              <a:t>leavened</a:t>
            </a:r>
            <a:r>
              <a:rPr lang="en-US" dirty="0" smtClean="0"/>
              <a:t> then the last possible date </a:t>
            </a:r>
            <a:br>
              <a:rPr lang="en-US" dirty="0" smtClean="0"/>
            </a:br>
            <a:r>
              <a:rPr lang="en-US" dirty="0" smtClean="0"/>
              <a:t>for the Last Supper would have to be Abib 13. </a:t>
            </a:r>
          </a:p>
          <a:p>
            <a:pPr marL="45720" indent="0" algn="ctr">
              <a:buNone/>
            </a:pPr>
            <a:r>
              <a:rPr lang="en-US" b="1" dirty="0" smtClean="0">
                <a:solidFill>
                  <a:srgbClr val="C00000"/>
                </a:solidFill>
              </a:rPr>
              <a:t>What if there is another option to be considered </a:t>
            </a:r>
            <a:br>
              <a:rPr lang="en-US" b="1" dirty="0" smtClean="0">
                <a:solidFill>
                  <a:srgbClr val="C00000"/>
                </a:solidFill>
              </a:rPr>
            </a:br>
            <a:r>
              <a:rPr lang="en-US" b="1" dirty="0" smtClean="0">
                <a:solidFill>
                  <a:srgbClr val="C00000"/>
                </a:solidFill>
              </a:rPr>
              <a:t>that we don’t really know about?  </a:t>
            </a:r>
            <a:br>
              <a:rPr lang="en-US" b="1" dirty="0" smtClean="0">
                <a:solidFill>
                  <a:srgbClr val="C00000"/>
                </a:solidFill>
              </a:rPr>
            </a:br>
            <a:r>
              <a:rPr lang="en-US" b="1" dirty="0" smtClean="0">
                <a:solidFill>
                  <a:srgbClr val="C00000"/>
                </a:solidFill>
              </a:rPr>
              <a:t>That’s what we are going to explore today.  </a:t>
            </a:r>
            <a:endParaRPr lang="en-US" b="1" dirty="0">
              <a:solidFill>
                <a:srgbClr val="C0000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a:t>
            </a:fld>
            <a:endParaRPr lang="en-US"/>
          </a:p>
        </p:txBody>
      </p:sp>
    </p:spTree>
    <p:extLst>
      <p:ext uri="{BB962C8B-B14F-4D97-AF65-F5344CB8AC3E}">
        <p14:creationId xmlns:p14="http://schemas.microsoft.com/office/powerpoint/2010/main" val="1328064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57200" y="1199159"/>
            <a:ext cx="4045951" cy="4974336"/>
          </a:xfrm>
        </p:spPr>
        <p:txBody>
          <a:bodyPr>
            <a:normAutofit lnSpcReduction="10000"/>
            <a:scene3d>
              <a:camera prst="orthographicFront"/>
              <a:lightRig rig="threePt" dir="t"/>
            </a:scene3d>
            <a:sp3d extrusionH="57150">
              <a:bevelT w="38100" h="38100"/>
            </a:sp3d>
          </a:bodyPr>
          <a:lstStyle/>
          <a:p>
            <a:pPr marL="45720" indent="0">
              <a:buNone/>
            </a:pPr>
            <a:r>
              <a:rPr lang="en-US" b="1" dirty="0">
                <a:solidFill>
                  <a:schemeClr val="tx1"/>
                </a:solidFill>
              </a:rPr>
              <a:t>17</a:t>
            </a:r>
            <a:r>
              <a:rPr lang="en-US" dirty="0"/>
              <a:t> </a:t>
            </a:r>
            <a:r>
              <a:rPr lang="en-US" dirty="0" smtClean="0"/>
              <a:t> And </a:t>
            </a:r>
            <a:r>
              <a:rPr lang="en-US" dirty="0"/>
              <a:t>in the evening he </a:t>
            </a:r>
            <a:r>
              <a:rPr lang="en-US" u="sng" dirty="0"/>
              <a:t>cometh with the twelve</a:t>
            </a:r>
            <a:r>
              <a:rPr lang="en-US" dirty="0"/>
              <a:t>.</a:t>
            </a:r>
          </a:p>
          <a:p>
            <a:pPr marL="45720" indent="0">
              <a:buNone/>
            </a:pPr>
            <a:r>
              <a:rPr lang="en-US" b="1" dirty="0">
                <a:solidFill>
                  <a:schemeClr val="tx1"/>
                </a:solidFill>
              </a:rPr>
              <a:t>18</a:t>
            </a:r>
            <a:r>
              <a:rPr lang="en-US" dirty="0"/>
              <a:t> </a:t>
            </a:r>
            <a:r>
              <a:rPr lang="en-US" dirty="0" smtClean="0"/>
              <a:t> And </a:t>
            </a:r>
            <a:r>
              <a:rPr lang="en-US" dirty="0"/>
              <a:t>as they sat and did eat, </a:t>
            </a:r>
            <a:r>
              <a:rPr lang="en-US" b="1" dirty="0" smtClean="0">
                <a:solidFill>
                  <a:srgbClr val="0070C0"/>
                </a:solidFill>
              </a:rPr>
              <a:t>Yahusha</a:t>
            </a:r>
            <a:r>
              <a:rPr lang="en-US" dirty="0" smtClean="0"/>
              <a:t> </a:t>
            </a:r>
            <a:r>
              <a:rPr lang="en-US" dirty="0"/>
              <a:t>said, Verily I say unto you</a:t>
            </a:r>
            <a:r>
              <a:rPr lang="en-US" dirty="0" smtClean="0"/>
              <a:t>,</a:t>
            </a:r>
            <a:br>
              <a:rPr lang="en-US" dirty="0" smtClean="0"/>
            </a:br>
            <a:r>
              <a:rPr lang="en-US" u="sng" dirty="0" smtClean="0"/>
              <a:t>One </a:t>
            </a:r>
            <a:r>
              <a:rPr lang="en-US" u="sng" dirty="0"/>
              <a:t>of </a:t>
            </a:r>
            <a:r>
              <a:rPr lang="en-US" dirty="0"/>
              <a:t>y</a:t>
            </a:r>
            <a:r>
              <a:rPr lang="en-US" u="sng" dirty="0"/>
              <a:t>ou</a:t>
            </a:r>
            <a:r>
              <a:rPr lang="en-US" dirty="0"/>
              <a:t> which </a:t>
            </a:r>
            <a:r>
              <a:rPr lang="en-US" dirty="0" err="1"/>
              <a:t>eateth</a:t>
            </a:r>
            <a:r>
              <a:rPr lang="en-US" dirty="0"/>
              <a:t> with me </a:t>
            </a:r>
            <a:r>
              <a:rPr lang="en-US" u="sng" dirty="0"/>
              <a:t>shall betra</a:t>
            </a:r>
            <a:r>
              <a:rPr lang="en-US" dirty="0"/>
              <a:t>y</a:t>
            </a:r>
            <a:r>
              <a:rPr lang="en-US" u="sng" dirty="0"/>
              <a:t> me</a:t>
            </a:r>
            <a:r>
              <a:rPr lang="en-US" dirty="0"/>
              <a:t>.</a:t>
            </a:r>
          </a:p>
          <a:p>
            <a:pPr marL="45720" indent="0">
              <a:buNone/>
            </a:pPr>
            <a:r>
              <a:rPr lang="en-US" b="1" dirty="0">
                <a:solidFill>
                  <a:schemeClr val="tx1"/>
                </a:solidFill>
              </a:rPr>
              <a:t>19</a:t>
            </a:r>
            <a:r>
              <a:rPr lang="en-US" dirty="0"/>
              <a:t> </a:t>
            </a:r>
            <a:r>
              <a:rPr lang="en-US" dirty="0" smtClean="0"/>
              <a:t> </a:t>
            </a:r>
            <a:r>
              <a:rPr lang="en-US" u="sng" dirty="0" smtClean="0"/>
              <a:t>And </a:t>
            </a:r>
            <a:r>
              <a:rPr lang="en-US" u="sng" dirty="0"/>
              <a:t>the</a:t>
            </a:r>
            <a:r>
              <a:rPr lang="en-US" dirty="0"/>
              <a:t>y began to be sorrowful, and to </a:t>
            </a:r>
            <a:r>
              <a:rPr lang="en-US" u="sng" dirty="0"/>
              <a:t>sa</a:t>
            </a:r>
            <a:r>
              <a:rPr lang="en-US" dirty="0"/>
              <a:t>y unto him </a:t>
            </a:r>
            <a:r>
              <a:rPr lang="en-US" u="sng" dirty="0"/>
              <a:t>one b</a:t>
            </a:r>
            <a:r>
              <a:rPr lang="en-US" dirty="0"/>
              <a:t>y</a:t>
            </a:r>
            <a:r>
              <a:rPr lang="en-US" u="sng" dirty="0"/>
              <a:t> one</a:t>
            </a:r>
            <a:r>
              <a:rPr lang="en-US" dirty="0"/>
              <a:t>,</a:t>
            </a:r>
            <a:r>
              <a:rPr lang="en-US" u="sng" dirty="0"/>
              <a:t> </a:t>
            </a:r>
            <a:r>
              <a:rPr lang="en-US" u="sng" dirty="0" smtClean="0"/>
              <a:t/>
            </a:r>
            <a:br>
              <a:rPr lang="en-US" u="sng" dirty="0" smtClean="0"/>
            </a:br>
            <a:r>
              <a:rPr lang="en-US" u="sng" dirty="0" smtClean="0"/>
              <a:t>Is </a:t>
            </a:r>
            <a:r>
              <a:rPr lang="en-US" u="sng" dirty="0"/>
              <a:t>it I</a:t>
            </a:r>
            <a:r>
              <a:rPr lang="en-US" dirty="0"/>
              <a:t>? and another said, Is it I?</a:t>
            </a:r>
          </a:p>
          <a:p>
            <a:pPr marL="45720" indent="0">
              <a:buNone/>
            </a:pPr>
            <a:r>
              <a:rPr lang="en-US" b="1" dirty="0">
                <a:solidFill>
                  <a:schemeClr val="tx1"/>
                </a:solidFill>
              </a:rPr>
              <a:t>20</a:t>
            </a:r>
            <a:r>
              <a:rPr lang="en-US" dirty="0"/>
              <a:t> </a:t>
            </a:r>
            <a:r>
              <a:rPr lang="en-US" dirty="0" smtClean="0"/>
              <a:t> And </a:t>
            </a:r>
            <a:r>
              <a:rPr lang="en-US" dirty="0"/>
              <a:t>he answered and said unto them, </a:t>
            </a:r>
            <a:r>
              <a:rPr lang="en-US" b="1" u="sng" dirty="0">
                <a:solidFill>
                  <a:srgbClr val="FF0000"/>
                </a:solidFill>
              </a:rPr>
              <a:t>It is one of the twelve</a:t>
            </a:r>
            <a:r>
              <a:rPr lang="en-US" b="1" dirty="0">
                <a:solidFill>
                  <a:srgbClr val="FF0000"/>
                </a:solidFill>
              </a:rPr>
              <a:t>, </a:t>
            </a:r>
            <a:r>
              <a:rPr lang="en-US" b="1" u="sng" dirty="0">
                <a:solidFill>
                  <a:srgbClr val="FF0000"/>
                </a:solidFill>
              </a:rPr>
              <a:t>that </a:t>
            </a:r>
            <a:r>
              <a:rPr lang="en-US" b="1" u="sng" dirty="0" err="1">
                <a:solidFill>
                  <a:srgbClr val="FF0000"/>
                </a:solidFill>
              </a:rPr>
              <a:t>di</a:t>
            </a:r>
            <a:r>
              <a:rPr lang="en-US" b="1" dirty="0" err="1">
                <a:solidFill>
                  <a:srgbClr val="FF0000"/>
                </a:solidFill>
              </a:rPr>
              <a:t>pp</a:t>
            </a:r>
            <a:r>
              <a:rPr lang="en-US" b="1" u="sng" dirty="0" err="1">
                <a:solidFill>
                  <a:srgbClr val="FF0000"/>
                </a:solidFill>
              </a:rPr>
              <a:t>eth</a:t>
            </a:r>
            <a:r>
              <a:rPr lang="en-US" b="1" u="sng" dirty="0">
                <a:solidFill>
                  <a:srgbClr val="FF0000"/>
                </a:solidFill>
              </a:rPr>
              <a:t> with me in the dish</a:t>
            </a:r>
            <a:r>
              <a:rPr lang="en-US" dirty="0">
                <a:solidFill>
                  <a:srgbClr val="FF0000"/>
                </a:solidFill>
              </a:rPr>
              <a:t>.</a:t>
            </a:r>
          </a:p>
          <a:p>
            <a:pPr marL="45720" indent="0">
              <a:buNone/>
            </a:pPr>
            <a:r>
              <a:rPr lang="en-US" b="1" dirty="0" smtClean="0">
                <a:solidFill>
                  <a:schemeClr val="tx1"/>
                </a:solidFill>
              </a:rPr>
              <a:t>21</a:t>
            </a:r>
            <a:r>
              <a:rPr lang="en-US" b="1" dirty="0" smtClean="0"/>
              <a:t> </a:t>
            </a:r>
            <a:r>
              <a:rPr lang="en-US" dirty="0" smtClean="0"/>
              <a:t> </a:t>
            </a:r>
            <a:r>
              <a:rPr lang="en-US" dirty="0"/>
              <a:t>The Son of man indeed </a:t>
            </a:r>
            <a:r>
              <a:rPr lang="en-US" dirty="0" err="1"/>
              <a:t>goeth</a:t>
            </a:r>
            <a:r>
              <a:rPr lang="en-US" dirty="0"/>
              <a:t>, </a:t>
            </a:r>
            <a:r>
              <a:rPr lang="en-US" dirty="0" smtClean="0"/>
              <a:t/>
            </a:r>
            <a:br>
              <a:rPr lang="en-US" dirty="0" smtClean="0"/>
            </a:br>
            <a:r>
              <a:rPr lang="en-US" dirty="0" smtClean="0"/>
              <a:t>as </a:t>
            </a:r>
            <a:r>
              <a:rPr lang="en-US" dirty="0"/>
              <a:t>it is written of him: but woe to </a:t>
            </a:r>
            <a:r>
              <a:rPr lang="en-US" dirty="0" smtClean="0"/>
              <a:t/>
            </a:r>
            <a:br>
              <a:rPr lang="en-US" dirty="0" smtClean="0"/>
            </a:br>
            <a:r>
              <a:rPr lang="en-US" dirty="0" smtClean="0"/>
              <a:t>that </a:t>
            </a:r>
            <a:r>
              <a:rPr lang="en-US" dirty="0"/>
              <a:t>man by whom the Son of </a:t>
            </a:r>
            <a:r>
              <a:rPr lang="en-US" dirty="0" smtClean="0"/>
              <a:t>man</a:t>
            </a:r>
            <a:br>
              <a:rPr lang="en-US" dirty="0" smtClean="0"/>
            </a:br>
            <a:r>
              <a:rPr lang="en-US" dirty="0" smtClean="0"/>
              <a:t>is </a:t>
            </a:r>
            <a:r>
              <a:rPr lang="en-US" dirty="0"/>
              <a:t>betrayed! good were it for that </a:t>
            </a:r>
            <a:r>
              <a:rPr lang="en-US" dirty="0" smtClean="0"/>
              <a:t/>
            </a:r>
            <a:br>
              <a:rPr lang="en-US" dirty="0" smtClean="0"/>
            </a:br>
            <a:r>
              <a:rPr lang="en-US" dirty="0" smtClean="0"/>
              <a:t>man </a:t>
            </a:r>
            <a:r>
              <a:rPr lang="en-US" dirty="0"/>
              <a:t>if he had never been born.</a:t>
            </a:r>
          </a:p>
          <a:p>
            <a:pPr marL="45720" indent="0">
              <a:buNone/>
            </a:pPr>
            <a:endParaRPr lang="en-US" dirty="0"/>
          </a:p>
        </p:txBody>
      </p:sp>
      <p:sp>
        <p:nvSpPr>
          <p:cNvPr id="9" name="Content Placeholder 8"/>
          <p:cNvSpPr>
            <a:spLocks noGrp="1"/>
          </p:cNvSpPr>
          <p:nvPr>
            <p:ph sz="quarter" idx="4"/>
          </p:nvPr>
        </p:nvSpPr>
        <p:spPr>
          <a:xfrm>
            <a:off x="4645024" y="1197864"/>
            <a:ext cx="4117975" cy="4059936"/>
          </a:xfrm>
        </p:spPr>
        <p:txBody>
          <a:bodyPr>
            <a:normAutofit fontScale="92500" lnSpcReduction="10000"/>
            <a:scene3d>
              <a:camera prst="orthographicFront"/>
              <a:lightRig rig="threePt" dir="t"/>
            </a:scene3d>
            <a:sp3d extrusionH="57150">
              <a:bevelT w="38100" h="38100"/>
            </a:sp3d>
          </a:bodyPr>
          <a:lstStyle/>
          <a:p>
            <a:pPr marL="45720" lvl="0" indent="0">
              <a:buNone/>
            </a:pPr>
            <a:r>
              <a:rPr lang="en-US" sz="1300" dirty="0" smtClean="0"/>
              <a:t>17</a:t>
            </a:r>
            <a:r>
              <a:rPr lang="en-US" dirty="0" smtClean="0"/>
              <a:t>  </a:t>
            </a:r>
            <a:r>
              <a:rPr lang="en-US" b="1" dirty="0">
                <a:solidFill>
                  <a:srgbClr val="0070C0"/>
                </a:solidFill>
              </a:rPr>
              <a:t>Yahusha</a:t>
            </a:r>
            <a:r>
              <a:rPr lang="en-US" dirty="0">
                <a:solidFill>
                  <a:schemeClr val="tx1"/>
                </a:solidFill>
              </a:rPr>
              <a:t> sits down with 12 disciples</a:t>
            </a:r>
            <a:r>
              <a:rPr lang="en-US" dirty="0"/>
              <a:t>.</a:t>
            </a:r>
          </a:p>
          <a:p>
            <a:pPr marL="45720" indent="0">
              <a:buNone/>
            </a:pPr>
            <a:r>
              <a:rPr lang="en-US" dirty="0"/>
              <a:t> </a:t>
            </a:r>
            <a:endParaRPr lang="en-US" dirty="0" smtClean="0"/>
          </a:p>
          <a:p>
            <a:pPr marL="45720" indent="0">
              <a:buNone/>
            </a:pPr>
            <a:r>
              <a:rPr lang="en-US" sz="1300" dirty="0" smtClean="0"/>
              <a:t>18</a:t>
            </a:r>
            <a:r>
              <a:rPr lang="en-US" dirty="0" smtClean="0"/>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of you will betray me.”</a:t>
            </a:r>
          </a:p>
          <a:p>
            <a:pPr marL="45720" indent="0">
              <a:buNone/>
            </a:pPr>
            <a:r>
              <a:rPr lang="en-US" dirty="0"/>
              <a:t> </a:t>
            </a:r>
            <a:r>
              <a:rPr lang="en-US" sz="2200" dirty="0"/>
              <a:t> </a:t>
            </a:r>
            <a:endParaRPr lang="en-US" dirty="0"/>
          </a:p>
          <a:p>
            <a:pPr marL="45720" indent="0">
              <a:buNone/>
            </a:pPr>
            <a:r>
              <a:rPr lang="en-US" dirty="0"/>
              <a:t> </a:t>
            </a:r>
          </a:p>
          <a:p>
            <a:pPr marL="45720" lvl="0" indent="0">
              <a:buNone/>
            </a:pPr>
            <a:r>
              <a:rPr lang="en-US" sz="1300" dirty="0"/>
              <a:t>19</a:t>
            </a:r>
            <a:r>
              <a:rPr lang="en-US" dirty="0"/>
              <a:t>  </a:t>
            </a:r>
            <a:r>
              <a:rPr lang="en-US" dirty="0">
                <a:solidFill>
                  <a:schemeClr val="tx1"/>
                </a:solidFill>
              </a:rPr>
              <a:t>Everyone asked “is it I?”</a:t>
            </a:r>
          </a:p>
          <a:p>
            <a:pPr marL="45720" indent="0">
              <a:buNone/>
            </a:pPr>
            <a:r>
              <a:rPr lang="en-US" dirty="0"/>
              <a:t> </a:t>
            </a:r>
          </a:p>
          <a:p>
            <a:pPr marL="45720" indent="0">
              <a:buNone/>
            </a:pPr>
            <a:r>
              <a:rPr lang="en-US" dirty="0"/>
              <a:t> </a:t>
            </a:r>
          </a:p>
          <a:p>
            <a:pPr marL="45720" lvl="0" indent="0">
              <a:buNone/>
            </a:pPr>
            <a:r>
              <a:rPr lang="en-US" sz="1300" dirty="0"/>
              <a:t>20</a:t>
            </a:r>
            <a:r>
              <a:rPr lang="en-US" dirty="0"/>
              <a:t>  </a:t>
            </a:r>
            <a:r>
              <a:rPr lang="en-US" b="1" dirty="0">
                <a:solidFill>
                  <a:srgbClr val="FF0000"/>
                </a:solidFill>
              </a:rPr>
              <a:t>“He who dips in the dish is </a:t>
            </a:r>
            <a:r>
              <a:rPr lang="en-US" b="1" dirty="0" smtClean="0">
                <a:solidFill>
                  <a:srgbClr val="FF0000"/>
                </a:solidFill>
              </a:rPr>
              <a:t>the</a:t>
            </a:r>
            <a:br>
              <a:rPr lang="en-US" b="1" dirty="0" smtClean="0">
                <a:solidFill>
                  <a:srgbClr val="FF0000"/>
                </a:solidFill>
              </a:rPr>
            </a:br>
            <a:r>
              <a:rPr lang="en-US" b="1" dirty="0" smtClean="0">
                <a:solidFill>
                  <a:srgbClr val="FF0000"/>
                </a:solidFill>
              </a:rPr>
              <a:t>       betrayer</a:t>
            </a:r>
            <a:r>
              <a:rPr lang="en-US" b="1" dirty="0">
                <a:solidFill>
                  <a:srgbClr val="FF0000"/>
                </a:solidFill>
              </a:rPr>
              <a:t>.”</a:t>
            </a:r>
            <a:endParaRPr lang="en-US" dirty="0">
              <a:solidFill>
                <a:srgbClr val="FF0000"/>
              </a:solidFill>
            </a:endParaRPr>
          </a:p>
          <a:p>
            <a:pPr marL="45720" indent="0">
              <a:buNone/>
            </a:pPr>
            <a:r>
              <a:rPr lang="en-US" dirty="0"/>
              <a:t> </a:t>
            </a:r>
          </a:p>
          <a:p>
            <a:pPr marL="45720" indent="0">
              <a:buNone/>
            </a:pPr>
            <a:r>
              <a:rPr lang="en-US" dirty="0"/>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60</a:t>
            </a:fld>
            <a:endParaRPr lang="en-US"/>
          </a:p>
        </p:txBody>
      </p:sp>
      <p:sp>
        <p:nvSpPr>
          <p:cNvPr id="2" name="Title 1"/>
          <p:cNvSpPr>
            <a:spLocks noGrp="1"/>
          </p:cNvSpPr>
          <p:nvPr>
            <p:ph type="title"/>
          </p:nvPr>
        </p:nvSpPr>
        <p:spPr>
          <a:xfrm>
            <a:off x="381000" y="228600"/>
            <a:ext cx="8305800" cy="762000"/>
          </a:xfrm>
        </p:spPr>
        <p:txBody>
          <a:bodyPr/>
          <a:lstStyle/>
          <a:p>
            <a:r>
              <a:rPr lang="en-US" dirty="0" smtClean="0">
                <a:ln w="11430">
                  <a:solidFill>
                    <a:srgbClr val="002060"/>
                  </a:solidFill>
                </a:ln>
              </a:rPr>
              <a:t>Mark 14:17-21  </a:t>
            </a:r>
            <a:r>
              <a:rPr lang="en-US" sz="3200" dirty="0" smtClean="0">
                <a:ln w="11430">
                  <a:solidFill>
                    <a:srgbClr val="002060"/>
                  </a:solidFill>
                </a:ln>
              </a:rPr>
              <a:t>(</a:t>
            </a:r>
            <a:r>
              <a:rPr lang="en-US" sz="3200" u="sng" dirty="0" smtClean="0">
                <a:ln w="11430">
                  <a:solidFill>
                    <a:srgbClr val="002060"/>
                  </a:solidFill>
                </a:ln>
              </a:rPr>
              <a:t>10</a:t>
            </a:r>
            <a:r>
              <a:rPr lang="en-US" sz="3200" dirty="0" smtClean="0">
                <a:ln w="11430">
                  <a:solidFill>
                    <a:srgbClr val="002060"/>
                  </a:solidFill>
                </a:ln>
              </a:rPr>
              <a:t> </a:t>
            </a:r>
            <a:r>
              <a:rPr lang="en-US" sz="3200" dirty="0" err="1" smtClean="0">
                <a:ln w="11430">
                  <a:solidFill>
                    <a:srgbClr val="002060"/>
                  </a:solidFill>
                </a:ln>
              </a:rPr>
              <a:t>vss</a:t>
            </a:r>
            <a:r>
              <a:rPr lang="en-US" sz="3200" dirty="0" smtClean="0">
                <a:ln w="11430">
                  <a:solidFill>
                    <a:srgbClr val="002060"/>
                  </a:solidFill>
                </a:ln>
              </a:rPr>
              <a:t>)</a:t>
            </a:r>
            <a:endParaRPr lang="en-US" sz="3200" dirty="0">
              <a:ln w="11430">
                <a:solidFill>
                  <a:srgbClr val="002060"/>
                </a:solidFill>
              </a:ln>
            </a:endParaRPr>
          </a:p>
        </p:txBody>
      </p:sp>
    </p:spTree>
    <p:extLst>
      <p:ext uri="{BB962C8B-B14F-4D97-AF65-F5344CB8AC3E}">
        <p14:creationId xmlns:p14="http://schemas.microsoft.com/office/powerpoint/2010/main" val="3052770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57201" y="1199159"/>
            <a:ext cx="3962400" cy="4974336"/>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solidFill>
                  <a:schemeClr val="tx1"/>
                </a:solidFill>
              </a:rPr>
              <a:t>22</a:t>
            </a:r>
            <a:r>
              <a:rPr lang="en-US" dirty="0" smtClean="0"/>
              <a:t>  </a:t>
            </a:r>
            <a:r>
              <a:rPr lang="en-US" dirty="0"/>
              <a:t>And as they did eat, </a:t>
            </a:r>
            <a:r>
              <a:rPr lang="en-US" b="1" dirty="0" smtClean="0">
                <a:solidFill>
                  <a:srgbClr val="0070C0"/>
                </a:solidFill>
              </a:rPr>
              <a:t>Yahusha</a:t>
            </a:r>
            <a:r>
              <a:rPr lang="en-US" dirty="0" smtClean="0"/>
              <a:t> </a:t>
            </a:r>
            <a:r>
              <a:rPr lang="en-US" dirty="0"/>
              <a:t>took </a:t>
            </a:r>
            <a:r>
              <a:rPr lang="en-US" b="1" u="sng" dirty="0"/>
              <a:t>bread</a:t>
            </a:r>
            <a:r>
              <a:rPr lang="en-US" dirty="0"/>
              <a:t> (</a:t>
            </a:r>
            <a:r>
              <a:rPr lang="en-US" b="1" dirty="0"/>
              <a:t>G740</a:t>
            </a:r>
            <a:r>
              <a:rPr lang="en-US" dirty="0"/>
              <a:t>), and blessed, and brake it, and gave to them, and said, Take, eat: this is my body.</a:t>
            </a:r>
          </a:p>
          <a:p>
            <a:pPr marL="45720" indent="0">
              <a:buNone/>
            </a:pPr>
            <a:r>
              <a:rPr lang="en-US" b="1" dirty="0" smtClean="0">
                <a:solidFill>
                  <a:schemeClr val="tx1"/>
                </a:solidFill>
              </a:rPr>
              <a:t>23</a:t>
            </a:r>
            <a:r>
              <a:rPr lang="en-US" dirty="0" smtClean="0"/>
              <a:t>  </a:t>
            </a:r>
            <a:r>
              <a:rPr lang="en-US" dirty="0"/>
              <a:t>And he took </a:t>
            </a:r>
            <a:r>
              <a:rPr lang="en-US" b="1" u="sng" dirty="0"/>
              <a:t>the cu</a:t>
            </a:r>
            <a:r>
              <a:rPr lang="en-US" b="1" dirty="0"/>
              <a:t>p</a:t>
            </a:r>
            <a:r>
              <a:rPr lang="en-US" dirty="0"/>
              <a:t>, and when he had given thanks, he gave it to them: and they all drank of it.</a:t>
            </a:r>
          </a:p>
          <a:p>
            <a:pPr marL="45720" indent="0">
              <a:buNone/>
            </a:pPr>
            <a:r>
              <a:rPr lang="en-US" b="1" dirty="0" smtClean="0">
                <a:solidFill>
                  <a:schemeClr val="tx1"/>
                </a:solidFill>
              </a:rPr>
              <a:t>24</a:t>
            </a:r>
            <a:r>
              <a:rPr lang="en-US" dirty="0" smtClean="0"/>
              <a:t>  </a:t>
            </a:r>
            <a:r>
              <a:rPr lang="en-US" dirty="0"/>
              <a:t>And he said unto them, </a:t>
            </a:r>
            <a:r>
              <a:rPr lang="en-US" u="sng" dirty="0"/>
              <a:t>This is m</a:t>
            </a:r>
            <a:r>
              <a:rPr lang="en-US" dirty="0"/>
              <a:t>y</a:t>
            </a:r>
            <a:r>
              <a:rPr lang="en-US" u="sng" dirty="0"/>
              <a:t> blood</a:t>
            </a:r>
            <a:r>
              <a:rPr lang="en-US" dirty="0"/>
              <a:t> of the new testament, which is shed for many.</a:t>
            </a:r>
          </a:p>
          <a:p>
            <a:pPr marL="45720" indent="0">
              <a:buNone/>
            </a:pPr>
            <a:r>
              <a:rPr lang="en-US" b="1" dirty="0">
                <a:solidFill>
                  <a:schemeClr val="tx1"/>
                </a:solidFill>
              </a:rPr>
              <a:t>25</a:t>
            </a:r>
            <a:r>
              <a:rPr lang="en-US" dirty="0"/>
              <a:t> </a:t>
            </a:r>
            <a:r>
              <a:rPr lang="en-US" dirty="0" smtClean="0"/>
              <a:t> Verily </a:t>
            </a:r>
            <a:r>
              <a:rPr lang="en-US" dirty="0"/>
              <a:t>I say unto you, I will drink no more of the fruit of the vine, until that day that I drink it new in the kingdom of </a:t>
            </a:r>
            <a:r>
              <a:rPr lang="en-US" b="1" dirty="0" smtClean="0">
                <a:solidFill>
                  <a:srgbClr val="0070C0"/>
                </a:solidFill>
              </a:rPr>
              <a:t>Yahuah</a:t>
            </a:r>
            <a:r>
              <a:rPr lang="en-US" dirty="0" smtClean="0">
                <a:solidFill>
                  <a:srgbClr val="0070C0"/>
                </a:solidFill>
              </a:rPr>
              <a:t>.</a:t>
            </a:r>
            <a:endParaRPr lang="en-US" dirty="0"/>
          </a:p>
          <a:p>
            <a:pPr marL="45720" indent="0">
              <a:buNone/>
            </a:pPr>
            <a:r>
              <a:rPr lang="en-US" b="1" dirty="0" smtClean="0">
                <a:solidFill>
                  <a:schemeClr val="tx1"/>
                </a:solidFill>
              </a:rPr>
              <a:t>26</a:t>
            </a:r>
            <a:r>
              <a:rPr lang="en-US" dirty="0" smtClean="0"/>
              <a:t>  </a:t>
            </a:r>
            <a:r>
              <a:rPr lang="en-US" dirty="0"/>
              <a:t>And when they had sung an hymn, they went out into the </a:t>
            </a:r>
            <a:r>
              <a:rPr lang="en-US" dirty="0" smtClean="0"/>
              <a:t/>
            </a:r>
            <a:br>
              <a:rPr lang="en-US" dirty="0" smtClean="0"/>
            </a:br>
            <a:r>
              <a:rPr lang="en-US" dirty="0" smtClean="0"/>
              <a:t>mount </a:t>
            </a:r>
            <a:r>
              <a:rPr lang="en-US" dirty="0"/>
              <a:t>of Olives.</a:t>
            </a:r>
          </a:p>
          <a:p>
            <a:pPr marL="45720" indent="0">
              <a:buNone/>
            </a:pPr>
            <a:endParaRPr lang="en-US" dirty="0"/>
          </a:p>
        </p:txBody>
      </p:sp>
      <p:sp>
        <p:nvSpPr>
          <p:cNvPr id="9" name="Content Placeholder 8"/>
          <p:cNvSpPr>
            <a:spLocks noGrp="1"/>
          </p:cNvSpPr>
          <p:nvPr>
            <p:ph sz="quarter" idx="4"/>
          </p:nvPr>
        </p:nvSpPr>
        <p:spPr>
          <a:xfrm>
            <a:off x="4645024" y="1197864"/>
            <a:ext cx="4270376" cy="4974336"/>
          </a:xfrm>
        </p:spPr>
        <p:txBody>
          <a:bodyPr>
            <a:normAutofit/>
            <a:scene3d>
              <a:camera prst="orthographicFront"/>
              <a:lightRig rig="threePt" dir="t"/>
            </a:scene3d>
            <a:sp3d extrusionH="57150">
              <a:bevelT w="38100" h="38100"/>
            </a:sp3d>
          </a:bodyPr>
          <a:lstStyle/>
          <a:p>
            <a:pPr marL="45720" lvl="0" indent="0">
              <a:buNone/>
            </a:pPr>
            <a:r>
              <a:rPr lang="en-US" sz="1200" dirty="0"/>
              <a:t>22</a:t>
            </a:r>
            <a:r>
              <a:rPr lang="en-US" dirty="0"/>
              <a:t>  </a:t>
            </a:r>
            <a:r>
              <a:rPr lang="en-US" b="1" u="sng" dirty="0">
                <a:solidFill>
                  <a:schemeClr val="tx1"/>
                </a:solidFill>
              </a:rPr>
              <a:t>Questions</a:t>
            </a:r>
            <a:r>
              <a:rPr lang="en-US" b="1" dirty="0">
                <a:solidFill>
                  <a:schemeClr val="tx1"/>
                </a:solidFill>
              </a:rPr>
              <a:t>:  </a:t>
            </a:r>
            <a:r>
              <a:rPr lang="en-US" dirty="0">
                <a:solidFill>
                  <a:srgbClr val="FF0000"/>
                </a:solidFill>
              </a:rPr>
              <a:t>What kind of bread </a:t>
            </a:r>
            <a:r>
              <a:rPr lang="en-US" dirty="0" smtClean="0">
                <a:solidFill>
                  <a:srgbClr val="FF0000"/>
                </a:solidFill>
              </a:rPr>
              <a:t/>
            </a:r>
            <a:br>
              <a:rPr lang="en-US" dirty="0" smtClean="0">
                <a:solidFill>
                  <a:srgbClr val="FF0000"/>
                </a:solidFill>
              </a:rPr>
            </a:br>
            <a:r>
              <a:rPr lang="en-US" dirty="0" smtClean="0">
                <a:solidFill>
                  <a:srgbClr val="FF0000"/>
                </a:solidFill>
              </a:rPr>
              <a:t>     would </a:t>
            </a:r>
            <a:r>
              <a:rPr lang="en-US" dirty="0">
                <a:solidFill>
                  <a:srgbClr val="FF0000"/>
                </a:solidFill>
              </a:rPr>
              <a:t>really represent the </a:t>
            </a:r>
            <a:r>
              <a:rPr lang="en-US" dirty="0" smtClean="0">
                <a:solidFill>
                  <a:srgbClr val="FF0000"/>
                </a:solidFill>
              </a:rPr>
              <a:t/>
            </a:r>
            <a:br>
              <a:rPr lang="en-US" dirty="0" smtClean="0">
                <a:solidFill>
                  <a:srgbClr val="FF0000"/>
                </a:solidFill>
              </a:rPr>
            </a:br>
            <a:r>
              <a:rPr lang="en-US" dirty="0" smtClean="0">
                <a:solidFill>
                  <a:srgbClr val="FF0000"/>
                </a:solidFill>
              </a:rPr>
              <a:t>     unleavened</a:t>
            </a:r>
            <a:r>
              <a:rPr lang="en-US" dirty="0">
                <a:solidFill>
                  <a:srgbClr val="FF0000"/>
                </a:solidFill>
              </a:rPr>
              <a:t>, sinless body of </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b="1" dirty="0" smtClean="0">
                <a:solidFill>
                  <a:srgbClr val="0070C0"/>
                </a:solidFill>
              </a:rPr>
              <a:t>Yahusha</a:t>
            </a:r>
            <a:r>
              <a:rPr lang="en-US" dirty="0">
                <a:solidFill>
                  <a:srgbClr val="FF0000"/>
                </a:solidFill>
              </a:rPr>
              <a:t>?</a:t>
            </a:r>
            <a:br>
              <a:rPr lang="en-US" dirty="0">
                <a:solidFill>
                  <a:srgbClr val="FF0000"/>
                </a:solidFill>
              </a:rPr>
            </a:br>
            <a:endParaRPr lang="en-US" dirty="0">
              <a:solidFill>
                <a:srgbClr val="FF0000"/>
              </a:solidFill>
            </a:endParaRPr>
          </a:p>
          <a:p>
            <a:pPr marL="45720" lvl="0" indent="0">
              <a:buNone/>
            </a:pPr>
            <a:r>
              <a:rPr lang="en-US" sz="1200" dirty="0"/>
              <a:t>23-25</a:t>
            </a:r>
            <a:r>
              <a:rPr lang="en-US" dirty="0"/>
              <a:t>  </a:t>
            </a:r>
            <a:r>
              <a:rPr lang="en-US" dirty="0">
                <a:solidFill>
                  <a:srgbClr val="FF0000"/>
                </a:solidFill>
              </a:rPr>
              <a:t>What kind of drink in the cup </a:t>
            </a:r>
            <a:r>
              <a:rPr lang="en-US" dirty="0" smtClean="0">
                <a:solidFill>
                  <a:srgbClr val="FF0000"/>
                </a:solidFill>
              </a:rPr>
              <a:t/>
            </a:r>
            <a:br>
              <a:rPr lang="en-US" dirty="0" smtClean="0">
                <a:solidFill>
                  <a:srgbClr val="FF0000"/>
                </a:solidFill>
              </a:rPr>
            </a:br>
            <a:r>
              <a:rPr lang="en-US" dirty="0" smtClean="0">
                <a:solidFill>
                  <a:srgbClr val="FF0000"/>
                </a:solidFill>
              </a:rPr>
              <a:t>        would </a:t>
            </a:r>
            <a:r>
              <a:rPr lang="en-US" dirty="0">
                <a:solidFill>
                  <a:srgbClr val="FF0000"/>
                </a:solidFill>
              </a:rPr>
              <a:t>represent the unleavened </a:t>
            </a:r>
            <a:r>
              <a:rPr lang="en-US" dirty="0" smtClean="0">
                <a:solidFill>
                  <a:srgbClr val="FF0000"/>
                </a:solidFill>
              </a:rPr>
              <a:t/>
            </a:r>
            <a:br>
              <a:rPr lang="en-US" dirty="0" smtClean="0">
                <a:solidFill>
                  <a:srgbClr val="FF0000"/>
                </a:solidFill>
              </a:rPr>
            </a:br>
            <a:r>
              <a:rPr lang="en-US" dirty="0" smtClean="0">
                <a:solidFill>
                  <a:srgbClr val="FF0000"/>
                </a:solidFill>
              </a:rPr>
              <a:t>        blood of </a:t>
            </a:r>
            <a:r>
              <a:rPr lang="en-US" b="1" dirty="0">
                <a:solidFill>
                  <a:srgbClr val="0070C0"/>
                </a:solidFill>
              </a:rPr>
              <a:t>Yahusha’s</a:t>
            </a:r>
            <a:r>
              <a:rPr lang="en-US" dirty="0">
                <a:solidFill>
                  <a:srgbClr val="FF0000"/>
                </a:solidFill>
              </a:rPr>
              <a:t> body? </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dirty="0" smtClean="0">
                <a:solidFill>
                  <a:schemeClr val="tx1"/>
                </a:solidFill>
              </a:rPr>
              <a:t>Leavened</a:t>
            </a:r>
            <a:r>
              <a:rPr lang="en-US" dirty="0">
                <a:solidFill>
                  <a:schemeClr val="tx1"/>
                </a:solidFill>
              </a:rPr>
              <a:t>, or unleavened?</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61</a:t>
            </a:fld>
            <a:endParaRPr lang="en-US"/>
          </a:p>
        </p:txBody>
      </p:sp>
      <p:sp>
        <p:nvSpPr>
          <p:cNvPr id="2" name="Title 1"/>
          <p:cNvSpPr>
            <a:spLocks noGrp="1"/>
          </p:cNvSpPr>
          <p:nvPr>
            <p:ph type="title"/>
          </p:nvPr>
        </p:nvSpPr>
        <p:spPr>
          <a:xfrm>
            <a:off x="381000" y="228600"/>
            <a:ext cx="8305800" cy="762000"/>
          </a:xfrm>
        </p:spPr>
        <p:txBody>
          <a:bodyPr/>
          <a:lstStyle/>
          <a:p>
            <a:r>
              <a:rPr lang="en-US" dirty="0" smtClean="0">
                <a:ln w="11430">
                  <a:solidFill>
                    <a:srgbClr val="002060"/>
                  </a:solidFill>
                </a:ln>
              </a:rPr>
              <a:t>Mark 14:22-26  </a:t>
            </a:r>
            <a:r>
              <a:rPr lang="en-US" sz="3200" dirty="0" smtClean="0">
                <a:ln w="11430">
                  <a:solidFill>
                    <a:srgbClr val="002060"/>
                  </a:solidFill>
                </a:ln>
              </a:rPr>
              <a:t>(10 </a:t>
            </a:r>
            <a:r>
              <a:rPr lang="en-US" sz="3200" dirty="0" err="1" smtClean="0">
                <a:ln w="11430">
                  <a:solidFill>
                    <a:srgbClr val="002060"/>
                  </a:solidFill>
                </a:ln>
              </a:rPr>
              <a:t>vss</a:t>
            </a:r>
            <a:r>
              <a:rPr lang="en-US" sz="3200" dirty="0" smtClean="0">
                <a:ln w="11430">
                  <a:solidFill>
                    <a:srgbClr val="002060"/>
                  </a:solidFill>
                </a:ln>
              </a:rPr>
              <a:t>)</a:t>
            </a:r>
            <a:endParaRPr lang="en-US" sz="3200" dirty="0">
              <a:ln w="11430">
                <a:solidFill>
                  <a:srgbClr val="002060"/>
                </a:solidFill>
              </a:ln>
            </a:endParaRPr>
          </a:p>
        </p:txBody>
      </p:sp>
      <p:sp>
        <p:nvSpPr>
          <p:cNvPr id="8" name="Rectangle 7"/>
          <p:cNvSpPr/>
          <p:nvPr/>
        </p:nvSpPr>
        <p:spPr>
          <a:xfrm>
            <a:off x="914400" y="5867400"/>
            <a:ext cx="7267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No record of the foot washing.</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198224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dirty="0" smtClean="0">
                <a:ln w="11430">
                  <a:solidFill>
                    <a:srgbClr val="002060"/>
                  </a:solidFill>
                </a:ln>
              </a:rPr>
              <a:t>Luke 22:14-18  </a:t>
            </a:r>
            <a:r>
              <a:rPr lang="en-US" sz="3200" dirty="0" smtClean="0">
                <a:ln w="11430">
                  <a:solidFill>
                    <a:srgbClr val="002060"/>
                  </a:solidFill>
                </a:ln>
              </a:rPr>
              <a:t>(</a:t>
            </a:r>
            <a:r>
              <a:rPr lang="en-US" sz="3200" u="sng" dirty="0" smtClean="0">
                <a:ln w="11430">
                  <a:solidFill>
                    <a:srgbClr val="002060"/>
                  </a:solidFill>
                </a:ln>
              </a:rPr>
              <a:t>10</a:t>
            </a:r>
            <a:r>
              <a:rPr lang="en-US" sz="3200" dirty="0" smtClean="0">
                <a:ln w="11430">
                  <a:solidFill>
                    <a:srgbClr val="002060"/>
                  </a:solidFill>
                </a:ln>
              </a:rPr>
              <a:t>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62</a:t>
            </a:fld>
            <a:endParaRPr lang="en-US"/>
          </a:p>
        </p:txBody>
      </p:sp>
      <p:sp>
        <p:nvSpPr>
          <p:cNvPr id="6" name="Content Placeholder 6"/>
          <p:cNvSpPr>
            <a:spLocks noGrp="1"/>
          </p:cNvSpPr>
          <p:nvPr>
            <p:ph sz="half" idx="4294967295"/>
          </p:nvPr>
        </p:nvSpPr>
        <p:spPr>
          <a:xfrm>
            <a:off x="457200" y="1199159"/>
            <a:ext cx="4191000" cy="4974336"/>
          </a:xfrm>
          <a:prstGeom prst="rect">
            <a:avLst/>
          </a:prstGeom>
        </p:spPr>
        <p:txBody>
          <a:bodyPr>
            <a:normAutofit lnSpcReduction="10000"/>
            <a:scene3d>
              <a:camera prst="orthographicFront"/>
              <a:lightRig rig="threePt" dir="t"/>
            </a:scene3d>
            <a:sp3d extrusionH="57150">
              <a:bevelT w="38100" h="38100"/>
            </a:sp3d>
          </a:bodyPr>
          <a:lstStyle/>
          <a:p>
            <a:pPr marL="45720" indent="0">
              <a:buNone/>
            </a:pPr>
            <a:r>
              <a:rPr lang="en-US" sz="2000" b="1" dirty="0" smtClean="0">
                <a:solidFill>
                  <a:schemeClr val="tx1"/>
                </a:solidFill>
              </a:rPr>
              <a:t>14 </a:t>
            </a:r>
            <a:r>
              <a:rPr lang="en-US" sz="2000" dirty="0" smtClean="0"/>
              <a:t> </a:t>
            </a:r>
            <a:r>
              <a:rPr lang="en-US" sz="2000" dirty="0"/>
              <a:t>And when the hour was come, </a:t>
            </a:r>
            <a:r>
              <a:rPr lang="en-US" sz="2000" u="sng" dirty="0"/>
              <a:t>he sat down</a:t>
            </a:r>
            <a:r>
              <a:rPr lang="en-US" sz="2000" dirty="0"/>
              <a:t>, </a:t>
            </a:r>
            <a:r>
              <a:rPr lang="en-US" sz="2000" u="sng" dirty="0"/>
              <a:t>and the twelve a</a:t>
            </a:r>
            <a:r>
              <a:rPr lang="en-US" sz="2000" dirty="0"/>
              <a:t>p</a:t>
            </a:r>
            <a:r>
              <a:rPr lang="en-US" sz="2000" u="sng" dirty="0"/>
              <a:t>ostles with him</a:t>
            </a:r>
            <a:r>
              <a:rPr lang="en-US" sz="2000" dirty="0"/>
              <a:t>.</a:t>
            </a:r>
          </a:p>
          <a:p>
            <a:pPr marL="45720" indent="0">
              <a:buNone/>
            </a:pPr>
            <a:r>
              <a:rPr lang="en-US" sz="2000" b="1" dirty="0">
                <a:solidFill>
                  <a:schemeClr val="tx1"/>
                </a:solidFill>
              </a:rPr>
              <a:t>15</a:t>
            </a:r>
            <a:r>
              <a:rPr lang="en-US" sz="2000" dirty="0"/>
              <a:t> </a:t>
            </a:r>
            <a:r>
              <a:rPr lang="en-US" sz="2000" dirty="0" smtClean="0"/>
              <a:t> And </a:t>
            </a:r>
            <a:r>
              <a:rPr lang="en-US" sz="2000" dirty="0"/>
              <a:t>he said unto them, With desire I have desired to eat this </a:t>
            </a:r>
            <a:r>
              <a:rPr lang="en-US" sz="2000" dirty="0" err="1"/>
              <a:t>passover</a:t>
            </a:r>
            <a:r>
              <a:rPr lang="en-US" sz="2000" dirty="0"/>
              <a:t> with you before I suffer:</a:t>
            </a:r>
          </a:p>
          <a:p>
            <a:pPr marL="45720" indent="0">
              <a:buNone/>
            </a:pPr>
            <a:r>
              <a:rPr lang="en-US" sz="2000" b="1" dirty="0">
                <a:solidFill>
                  <a:schemeClr val="tx1"/>
                </a:solidFill>
              </a:rPr>
              <a:t>16</a:t>
            </a:r>
            <a:r>
              <a:rPr lang="en-US" sz="2000" dirty="0"/>
              <a:t> </a:t>
            </a:r>
            <a:r>
              <a:rPr lang="en-US" sz="2000" dirty="0" smtClean="0"/>
              <a:t> For </a:t>
            </a:r>
            <a:r>
              <a:rPr lang="en-US" sz="2000" dirty="0"/>
              <a:t>I say unto you, I will not any more eat thereof, until it be fulfilled in the kingdom of </a:t>
            </a:r>
            <a:r>
              <a:rPr lang="en-US" sz="2000" b="1" dirty="0" smtClean="0">
                <a:solidFill>
                  <a:srgbClr val="0070C0"/>
                </a:solidFill>
              </a:rPr>
              <a:t>Yahuah</a:t>
            </a:r>
            <a:r>
              <a:rPr lang="en-US" sz="2000" dirty="0" smtClean="0">
                <a:solidFill>
                  <a:srgbClr val="0070C0"/>
                </a:solidFill>
              </a:rPr>
              <a:t>.</a:t>
            </a:r>
            <a:endParaRPr lang="en-US" sz="2000" dirty="0">
              <a:solidFill>
                <a:srgbClr val="0070C0"/>
              </a:solidFill>
            </a:endParaRPr>
          </a:p>
          <a:p>
            <a:pPr marL="45720" indent="0">
              <a:buNone/>
            </a:pPr>
            <a:r>
              <a:rPr lang="en-US" sz="2000" b="1" dirty="0">
                <a:solidFill>
                  <a:schemeClr val="tx1"/>
                </a:solidFill>
              </a:rPr>
              <a:t>17</a:t>
            </a:r>
            <a:r>
              <a:rPr lang="en-US" sz="2000" dirty="0"/>
              <a:t> </a:t>
            </a:r>
            <a:r>
              <a:rPr lang="en-US" sz="2000" dirty="0" smtClean="0"/>
              <a:t> And </a:t>
            </a:r>
            <a:r>
              <a:rPr lang="en-US" sz="2000" dirty="0"/>
              <a:t>he took </a:t>
            </a:r>
            <a:r>
              <a:rPr lang="en-US" sz="2000" b="1" u="sng" dirty="0">
                <a:solidFill>
                  <a:schemeClr val="tx1"/>
                </a:solidFill>
              </a:rPr>
              <a:t>the cu</a:t>
            </a:r>
            <a:r>
              <a:rPr lang="en-US" sz="2000" b="1" dirty="0">
                <a:solidFill>
                  <a:schemeClr val="tx1"/>
                </a:solidFill>
              </a:rPr>
              <a:t>p</a:t>
            </a:r>
            <a:r>
              <a:rPr lang="en-US" sz="2000" dirty="0">
                <a:solidFill>
                  <a:schemeClr val="tx1"/>
                </a:solidFill>
              </a:rPr>
              <a:t>, </a:t>
            </a:r>
            <a:r>
              <a:rPr lang="en-US" sz="2000" dirty="0"/>
              <a:t>and gave thanks, and said, Take this, and divide it among yourselves:</a:t>
            </a:r>
          </a:p>
          <a:p>
            <a:pPr marL="45720" indent="0">
              <a:buNone/>
            </a:pPr>
            <a:r>
              <a:rPr lang="en-US" sz="2000" b="1" dirty="0">
                <a:solidFill>
                  <a:schemeClr val="tx1"/>
                </a:solidFill>
              </a:rPr>
              <a:t>18</a:t>
            </a:r>
            <a:r>
              <a:rPr lang="en-US" sz="2000" dirty="0"/>
              <a:t> </a:t>
            </a:r>
            <a:r>
              <a:rPr lang="en-US" sz="2000" dirty="0" smtClean="0"/>
              <a:t> For </a:t>
            </a:r>
            <a:r>
              <a:rPr lang="en-US" sz="2000" dirty="0"/>
              <a:t>I say unto you, I will not drink of the fruit of the vine, until the kingdom of </a:t>
            </a:r>
            <a:r>
              <a:rPr lang="en-US" sz="2000" dirty="0" smtClean="0"/>
              <a:t>Elohim </a:t>
            </a:r>
            <a:r>
              <a:rPr lang="en-US" sz="2000" dirty="0"/>
              <a:t>shall come.</a:t>
            </a:r>
          </a:p>
          <a:p>
            <a:endParaRPr lang="en-US" sz="2000" dirty="0"/>
          </a:p>
        </p:txBody>
      </p:sp>
      <p:sp>
        <p:nvSpPr>
          <p:cNvPr id="7" name="Content Placeholder 8"/>
          <p:cNvSpPr>
            <a:spLocks noGrp="1"/>
          </p:cNvSpPr>
          <p:nvPr>
            <p:ph sz="quarter" idx="4294967295"/>
          </p:nvPr>
        </p:nvSpPr>
        <p:spPr>
          <a:xfrm>
            <a:off x="4645024" y="1197864"/>
            <a:ext cx="4117975" cy="4974336"/>
          </a:xfrm>
          <a:prstGeom prst="rect">
            <a:avLst/>
          </a:prstGeom>
        </p:spPr>
        <p:txBody>
          <a:bodyPr>
            <a:scene3d>
              <a:camera prst="orthographicFront"/>
              <a:lightRig rig="threePt" dir="t"/>
            </a:scene3d>
            <a:sp3d extrusionH="57150">
              <a:bevelT w="38100" h="38100"/>
            </a:sp3d>
          </a:bodyPr>
          <a:lstStyle/>
          <a:p>
            <a:pPr marL="45720" lvl="0" indent="0">
              <a:buNone/>
            </a:pPr>
            <a:r>
              <a:rPr lang="en-US" sz="1600" dirty="0"/>
              <a:t>14</a:t>
            </a:r>
            <a:r>
              <a:rPr lang="en-US" dirty="0"/>
              <a:t>  </a:t>
            </a:r>
            <a:r>
              <a:rPr lang="en-US" b="1" dirty="0">
                <a:solidFill>
                  <a:srgbClr val="0070C0"/>
                </a:solidFill>
              </a:rPr>
              <a:t>Yahusha</a:t>
            </a:r>
            <a:r>
              <a:rPr lang="en-US" dirty="0">
                <a:solidFill>
                  <a:schemeClr val="tx1"/>
                </a:solidFill>
              </a:rPr>
              <a:t> sits down with </a:t>
            </a:r>
            <a:r>
              <a:rPr lang="en-US" dirty="0" smtClean="0">
                <a:solidFill>
                  <a:schemeClr val="tx1"/>
                </a:solidFill>
              </a:rPr>
              <a:t>12</a:t>
            </a:r>
            <a:br>
              <a:rPr lang="en-US" dirty="0" smtClean="0">
                <a:solidFill>
                  <a:schemeClr val="tx1"/>
                </a:solidFill>
              </a:rPr>
            </a:br>
            <a:r>
              <a:rPr lang="en-US" dirty="0" smtClean="0">
                <a:solidFill>
                  <a:schemeClr val="tx1"/>
                </a:solidFill>
              </a:rPr>
              <a:t>      disciples</a:t>
            </a:r>
            <a:r>
              <a:rPr lang="en-US" dirty="0">
                <a:solidFill>
                  <a:schemeClr val="tx1"/>
                </a:solidFill>
              </a:rPr>
              <a:t>.</a:t>
            </a:r>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r>
              <a:rPr lang="en-US" sz="700" dirty="0"/>
              <a:t> </a:t>
            </a:r>
          </a:p>
          <a:p>
            <a:pPr marL="45720" lvl="0" indent="0">
              <a:buNone/>
            </a:pPr>
            <a:r>
              <a:rPr lang="en-US" sz="1600" dirty="0"/>
              <a:t>17-18</a:t>
            </a:r>
            <a:r>
              <a:rPr lang="en-US" dirty="0"/>
              <a:t>  </a:t>
            </a:r>
            <a:r>
              <a:rPr lang="en-US" dirty="0">
                <a:solidFill>
                  <a:schemeClr val="tx1"/>
                </a:solidFill>
              </a:rPr>
              <a:t>Luke records “the cup” </a:t>
            </a:r>
            <a:r>
              <a:rPr lang="en-US" dirty="0" smtClean="0">
                <a:solidFill>
                  <a:schemeClr val="tx1"/>
                </a:solidFill>
              </a:rPr>
              <a:t/>
            </a:r>
            <a:br>
              <a:rPr lang="en-US" dirty="0" smtClean="0">
                <a:solidFill>
                  <a:schemeClr val="tx1"/>
                </a:solidFill>
              </a:rPr>
            </a:br>
            <a:r>
              <a:rPr lang="en-US" dirty="0" smtClean="0">
                <a:solidFill>
                  <a:schemeClr val="tx1"/>
                </a:solidFill>
              </a:rPr>
              <a:t>         being </a:t>
            </a:r>
            <a:r>
              <a:rPr lang="en-US" dirty="0">
                <a:solidFill>
                  <a:schemeClr val="tx1"/>
                </a:solidFill>
              </a:rPr>
              <a:t>taken </a:t>
            </a:r>
            <a:r>
              <a:rPr lang="en-US" u="sng" dirty="0">
                <a:solidFill>
                  <a:schemeClr val="tx1"/>
                </a:solidFill>
              </a:rPr>
              <a:t>first</a:t>
            </a:r>
            <a:r>
              <a:rPr lang="en-US" dirty="0">
                <a:solidFill>
                  <a:schemeClr val="tx1"/>
                </a:solidFill>
              </a:rPr>
              <a:t> … </a:t>
            </a:r>
          </a:p>
          <a:p>
            <a:pPr marL="45720" indent="0">
              <a:buNone/>
            </a:pPr>
            <a:endParaRPr lang="en-US" dirty="0"/>
          </a:p>
        </p:txBody>
      </p:sp>
    </p:spTree>
    <p:extLst>
      <p:ext uri="{BB962C8B-B14F-4D97-AF65-F5344CB8AC3E}">
        <p14:creationId xmlns:p14="http://schemas.microsoft.com/office/powerpoint/2010/main" val="1758130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dirty="0">
                <a:ln w="11430">
                  <a:solidFill>
                    <a:srgbClr val="002060"/>
                  </a:solidFill>
                </a:ln>
              </a:rPr>
              <a:t>Luke </a:t>
            </a:r>
            <a:r>
              <a:rPr lang="en-US" dirty="0" smtClean="0">
                <a:ln w="11430">
                  <a:solidFill>
                    <a:srgbClr val="002060"/>
                  </a:solidFill>
                </a:ln>
              </a:rPr>
              <a:t>22:19-23  </a:t>
            </a:r>
            <a:r>
              <a:rPr lang="en-US" sz="3200" dirty="0">
                <a:ln w="11430">
                  <a:solidFill>
                    <a:srgbClr val="002060"/>
                  </a:solidFill>
                </a:ln>
              </a:rPr>
              <a:t>(10 </a:t>
            </a:r>
            <a:r>
              <a:rPr lang="en-US" sz="3200" dirty="0" err="1">
                <a:ln w="11430">
                  <a:solidFill>
                    <a:srgbClr val="002060"/>
                  </a:solidFill>
                </a:ln>
              </a:rPr>
              <a:t>vss</a:t>
            </a:r>
            <a:r>
              <a:rPr lang="en-US" sz="3200" dirty="0" smtClean="0">
                <a:ln w="11430">
                  <a:solidFill>
                    <a:srgbClr val="002060"/>
                  </a:solidFill>
                </a:ln>
              </a:rPr>
              <a:t>)</a:t>
            </a:r>
            <a:br>
              <a:rPr lang="en-US" sz="3200"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63</a:t>
            </a:fld>
            <a:endParaRPr lang="en-US"/>
          </a:p>
        </p:txBody>
      </p:sp>
      <p:sp>
        <p:nvSpPr>
          <p:cNvPr id="6" name="Content Placeholder 6"/>
          <p:cNvSpPr>
            <a:spLocks noGrp="1"/>
          </p:cNvSpPr>
          <p:nvPr>
            <p:ph sz="half" idx="4294967295"/>
          </p:nvPr>
        </p:nvSpPr>
        <p:spPr>
          <a:xfrm>
            <a:off x="602249" y="1199159"/>
            <a:ext cx="4045951" cy="4974336"/>
          </a:xfrm>
          <a:prstGeom prst="rect">
            <a:avLst/>
          </a:prstGeom>
        </p:spPr>
        <p:txBody>
          <a:bodyPr>
            <a:normAutofit fontScale="85000" lnSpcReduction="20000"/>
            <a:scene3d>
              <a:camera prst="orthographicFront"/>
              <a:lightRig rig="threePt" dir="t"/>
            </a:scene3d>
            <a:sp3d extrusionH="57150">
              <a:bevelT w="38100" h="38100"/>
            </a:sp3d>
          </a:bodyPr>
          <a:lstStyle/>
          <a:p>
            <a:pPr marL="45720" indent="0">
              <a:buNone/>
            </a:pPr>
            <a:r>
              <a:rPr lang="en-US" b="1" dirty="0">
                <a:solidFill>
                  <a:schemeClr val="tx1"/>
                </a:solidFill>
              </a:rPr>
              <a:t>19</a:t>
            </a:r>
            <a:r>
              <a:rPr lang="en-US" dirty="0"/>
              <a:t> </a:t>
            </a:r>
            <a:r>
              <a:rPr lang="en-US" dirty="0" smtClean="0"/>
              <a:t> And </a:t>
            </a:r>
            <a:r>
              <a:rPr lang="en-US" dirty="0"/>
              <a:t>he took </a:t>
            </a:r>
            <a:r>
              <a:rPr lang="en-US" b="1" dirty="0">
                <a:solidFill>
                  <a:schemeClr val="accent6">
                    <a:lumMod val="50000"/>
                  </a:schemeClr>
                </a:solidFill>
              </a:rPr>
              <a:t>bread</a:t>
            </a:r>
            <a:r>
              <a:rPr lang="en-US" dirty="0">
                <a:solidFill>
                  <a:schemeClr val="accent6">
                    <a:lumMod val="50000"/>
                  </a:schemeClr>
                </a:solidFill>
              </a:rPr>
              <a:t> (</a:t>
            </a:r>
            <a:r>
              <a:rPr lang="en-US" b="1" dirty="0">
                <a:solidFill>
                  <a:schemeClr val="accent6">
                    <a:lumMod val="50000"/>
                  </a:schemeClr>
                </a:solidFill>
              </a:rPr>
              <a:t>G740</a:t>
            </a:r>
            <a:r>
              <a:rPr lang="en-US" dirty="0">
                <a:solidFill>
                  <a:schemeClr val="accent6">
                    <a:lumMod val="50000"/>
                  </a:schemeClr>
                </a:solidFill>
              </a:rPr>
              <a:t>), </a:t>
            </a:r>
            <a:r>
              <a:rPr lang="en-US" dirty="0"/>
              <a:t>and gave thanks, and brake it, and gave unto them, saying, This is </a:t>
            </a:r>
            <a:r>
              <a:rPr lang="en-US" dirty="0" smtClean="0"/>
              <a:t/>
            </a:r>
            <a:br>
              <a:rPr lang="en-US" dirty="0" smtClean="0"/>
            </a:br>
            <a:r>
              <a:rPr lang="en-US" dirty="0" smtClean="0"/>
              <a:t>my </a:t>
            </a:r>
            <a:r>
              <a:rPr lang="en-US" dirty="0"/>
              <a:t>body which is given for you: </a:t>
            </a:r>
            <a:r>
              <a:rPr lang="en-US" dirty="0" smtClean="0"/>
              <a:t/>
            </a:r>
            <a:br>
              <a:rPr lang="en-US" dirty="0" smtClean="0"/>
            </a:br>
            <a:r>
              <a:rPr lang="en-US" dirty="0" smtClean="0"/>
              <a:t>this </a:t>
            </a:r>
            <a:r>
              <a:rPr lang="en-US" dirty="0"/>
              <a:t>do in remembrance of me.</a:t>
            </a:r>
          </a:p>
          <a:p>
            <a:pPr marL="45720" indent="0">
              <a:buNone/>
            </a:pPr>
            <a:r>
              <a:rPr lang="en-US" b="1" dirty="0">
                <a:solidFill>
                  <a:schemeClr val="tx1"/>
                </a:solidFill>
              </a:rPr>
              <a:t>20</a:t>
            </a:r>
            <a:r>
              <a:rPr lang="en-US" dirty="0"/>
              <a:t> </a:t>
            </a:r>
            <a:r>
              <a:rPr lang="en-US" dirty="0" smtClean="0"/>
              <a:t> Likewise </a:t>
            </a:r>
            <a:r>
              <a:rPr lang="en-US" dirty="0"/>
              <a:t>also the cup </a:t>
            </a:r>
            <a:r>
              <a:rPr lang="en-US" b="1" u="sng" dirty="0">
                <a:solidFill>
                  <a:schemeClr val="tx1"/>
                </a:solidFill>
              </a:rPr>
              <a:t>after</a:t>
            </a:r>
            <a:r>
              <a:rPr lang="en-US" dirty="0"/>
              <a:t> supper, saying, </a:t>
            </a:r>
            <a:r>
              <a:rPr lang="en-US" b="1" u="sng" dirty="0">
                <a:solidFill>
                  <a:srgbClr val="FF0000"/>
                </a:solidFill>
              </a:rPr>
              <a:t>This cu</a:t>
            </a:r>
            <a:r>
              <a:rPr lang="en-US" b="1" dirty="0">
                <a:solidFill>
                  <a:srgbClr val="FF0000"/>
                </a:solidFill>
              </a:rPr>
              <a:t>p</a:t>
            </a:r>
            <a:r>
              <a:rPr lang="en-US" b="1" u="sng" dirty="0">
                <a:solidFill>
                  <a:srgbClr val="FF0000"/>
                </a:solidFill>
              </a:rPr>
              <a:t> is the new testament in m</a:t>
            </a:r>
            <a:r>
              <a:rPr lang="en-US" b="1" dirty="0">
                <a:solidFill>
                  <a:srgbClr val="FF0000"/>
                </a:solidFill>
              </a:rPr>
              <a:t>y</a:t>
            </a:r>
            <a:r>
              <a:rPr lang="en-US" b="1" u="sng" dirty="0">
                <a:solidFill>
                  <a:srgbClr val="FF0000"/>
                </a:solidFill>
              </a:rPr>
              <a:t> blood</a:t>
            </a:r>
            <a:r>
              <a:rPr lang="en-US" dirty="0">
                <a:solidFill>
                  <a:srgbClr val="FF0000"/>
                </a:solidFill>
              </a:rPr>
              <a:t>, which is shed for you.</a:t>
            </a:r>
          </a:p>
          <a:p>
            <a:pPr marL="45720" indent="0">
              <a:buNone/>
            </a:pPr>
            <a:r>
              <a:rPr lang="en-US" b="1" dirty="0">
                <a:solidFill>
                  <a:schemeClr val="tx1"/>
                </a:solidFill>
              </a:rPr>
              <a:t>21</a:t>
            </a:r>
            <a:r>
              <a:rPr lang="en-US" dirty="0"/>
              <a:t> </a:t>
            </a:r>
            <a:r>
              <a:rPr lang="en-US" dirty="0" smtClean="0"/>
              <a:t> But</a:t>
            </a:r>
            <a:r>
              <a:rPr lang="en-US" dirty="0"/>
              <a:t>, behold, </a:t>
            </a:r>
            <a:r>
              <a:rPr lang="en-US" b="1" u="sng" dirty="0">
                <a:solidFill>
                  <a:srgbClr val="FF0000"/>
                </a:solidFill>
              </a:rPr>
              <a:t>the hand of him that </a:t>
            </a:r>
            <a:r>
              <a:rPr lang="en-US" b="1" u="sng" dirty="0" err="1">
                <a:solidFill>
                  <a:srgbClr val="FF0000"/>
                </a:solidFill>
              </a:rPr>
              <a:t>betra</a:t>
            </a:r>
            <a:r>
              <a:rPr lang="en-US" b="1" dirty="0" err="1">
                <a:solidFill>
                  <a:srgbClr val="FF0000"/>
                </a:solidFill>
              </a:rPr>
              <a:t>y</a:t>
            </a:r>
            <a:r>
              <a:rPr lang="en-US" b="1" u="sng" dirty="0" err="1">
                <a:solidFill>
                  <a:srgbClr val="FF0000"/>
                </a:solidFill>
              </a:rPr>
              <a:t>eth</a:t>
            </a:r>
            <a:r>
              <a:rPr lang="en-US" b="1" u="sng" dirty="0">
                <a:solidFill>
                  <a:srgbClr val="FF0000"/>
                </a:solidFill>
              </a:rPr>
              <a:t> me is with me on the table</a:t>
            </a:r>
            <a:r>
              <a:rPr lang="en-US" dirty="0">
                <a:solidFill>
                  <a:srgbClr val="FF0000"/>
                </a:solidFill>
              </a:rPr>
              <a:t>.</a:t>
            </a:r>
          </a:p>
          <a:p>
            <a:pPr marL="45720" indent="0">
              <a:buNone/>
            </a:pPr>
            <a:r>
              <a:rPr lang="en-US" b="1" dirty="0">
                <a:solidFill>
                  <a:schemeClr val="tx1"/>
                </a:solidFill>
              </a:rPr>
              <a:t>22</a:t>
            </a:r>
            <a:r>
              <a:rPr lang="en-US" dirty="0"/>
              <a:t> </a:t>
            </a:r>
            <a:r>
              <a:rPr lang="en-US" dirty="0" smtClean="0"/>
              <a:t> And </a:t>
            </a:r>
            <a:r>
              <a:rPr lang="en-US" dirty="0"/>
              <a:t>truly the Son of man </a:t>
            </a:r>
            <a:r>
              <a:rPr lang="en-US" dirty="0" err="1"/>
              <a:t>goeth</a:t>
            </a:r>
            <a:r>
              <a:rPr lang="en-US" dirty="0"/>
              <a:t>, as it was determined: but woe unto that man by whom he is betrayed!</a:t>
            </a:r>
          </a:p>
          <a:p>
            <a:pPr marL="45720" indent="0">
              <a:buNone/>
            </a:pPr>
            <a:r>
              <a:rPr lang="en-US" b="1" dirty="0" smtClean="0">
                <a:solidFill>
                  <a:schemeClr val="tx1"/>
                </a:solidFill>
              </a:rPr>
              <a:t>23</a:t>
            </a:r>
            <a:r>
              <a:rPr lang="en-US" b="1" dirty="0" smtClean="0"/>
              <a:t> </a:t>
            </a:r>
            <a:r>
              <a:rPr lang="en-US" dirty="0" smtClean="0"/>
              <a:t> </a:t>
            </a:r>
            <a:r>
              <a:rPr lang="en-US" dirty="0"/>
              <a:t>And </a:t>
            </a:r>
            <a:r>
              <a:rPr lang="en-US" u="sng" dirty="0"/>
              <a:t>they be</a:t>
            </a:r>
            <a:r>
              <a:rPr lang="en-US" dirty="0"/>
              <a:t>g</a:t>
            </a:r>
            <a:r>
              <a:rPr lang="en-US" u="sng" dirty="0"/>
              <a:t>an to in</a:t>
            </a:r>
            <a:r>
              <a:rPr lang="en-US" dirty="0"/>
              <a:t>q</a:t>
            </a:r>
            <a:r>
              <a:rPr lang="en-US" u="sng" dirty="0"/>
              <a:t>uire amon</a:t>
            </a:r>
            <a:r>
              <a:rPr lang="en-US" dirty="0"/>
              <a:t>g</a:t>
            </a:r>
            <a:r>
              <a:rPr lang="en-US" u="sng" dirty="0"/>
              <a:t> themselves</a:t>
            </a:r>
            <a:r>
              <a:rPr lang="en-US" dirty="0"/>
              <a:t>, </a:t>
            </a:r>
            <a:r>
              <a:rPr lang="en-US" u="sng" dirty="0"/>
              <a:t>which of them it was that should do this thin</a:t>
            </a:r>
            <a:r>
              <a:rPr lang="en-US" dirty="0"/>
              <a:t>g.</a:t>
            </a:r>
          </a:p>
          <a:p>
            <a:pPr marL="45720" indent="0">
              <a:buNone/>
            </a:pPr>
            <a:endParaRPr lang="en-US" dirty="0"/>
          </a:p>
        </p:txBody>
      </p:sp>
      <p:sp>
        <p:nvSpPr>
          <p:cNvPr id="7" name="Content Placeholder 8"/>
          <p:cNvSpPr>
            <a:spLocks noGrp="1"/>
          </p:cNvSpPr>
          <p:nvPr>
            <p:ph sz="quarter" idx="4294967295"/>
          </p:nvPr>
        </p:nvSpPr>
        <p:spPr>
          <a:xfrm>
            <a:off x="4797425" y="1197864"/>
            <a:ext cx="4117975" cy="4974336"/>
          </a:xfrm>
          <a:prstGeom prst="rect">
            <a:avLst/>
          </a:prstGeom>
        </p:spPr>
        <p:txBody>
          <a:bodyPr>
            <a:normAutofit fontScale="70000" lnSpcReduction="20000"/>
            <a:scene3d>
              <a:camera prst="orthographicFront"/>
              <a:lightRig rig="threePt" dir="t"/>
            </a:scene3d>
            <a:sp3d extrusionH="57150">
              <a:bevelT w="38100" h="38100"/>
            </a:sp3d>
          </a:bodyPr>
          <a:lstStyle/>
          <a:p>
            <a:pPr marL="45720" lvl="0" indent="0">
              <a:buNone/>
            </a:pPr>
            <a:r>
              <a:rPr lang="en-US" sz="2000" dirty="0"/>
              <a:t>19</a:t>
            </a:r>
            <a:r>
              <a:rPr lang="en-US" sz="2600" dirty="0"/>
              <a:t>  </a:t>
            </a:r>
            <a:r>
              <a:rPr lang="en-US" sz="2600" dirty="0">
                <a:solidFill>
                  <a:schemeClr val="tx1"/>
                </a:solidFill>
              </a:rPr>
              <a:t>… then the bread being </a:t>
            </a:r>
            <a:r>
              <a:rPr lang="en-US" sz="2600" dirty="0" smtClean="0">
                <a:solidFill>
                  <a:schemeClr val="tx1"/>
                </a:solidFill>
              </a:rPr>
              <a:t>taken</a:t>
            </a:r>
            <a:br>
              <a:rPr lang="en-US" sz="2600" dirty="0" smtClean="0">
                <a:solidFill>
                  <a:schemeClr val="tx1"/>
                </a:solidFill>
              </a:rPr>
            </a:br>
            <a:r>
              <a:rPr lang="en-US" sz="2600" dirty="0" smtClean="0">
                <a:solidFill>
                  <a:schemeClr val="tx1"/>
                </a:solidFill>
              </a:rPr>
              <a:t>          </a:t>
            </a:r>
            <a:r>
              <a:rPr lang="en-US" sz="2600" u="sng" dirty="0">
                <a:solidFill>
                  <a:schemeClr val="tx1"/>
                </a:solidFill>
              </a:rPr>
              <a:t>second</a:t>
            </a:r>
            <a:r>
              <a:rPr lang="en-US" sz="2600" dirty="0">
                <a:solidFill>
                  <a:schemeClr val="tx1"/>
                </a:solidFill>
              </a:rPr>
              <a:t>.</a:t>
            </a:r>
          </a:p>
          <a:p>
            <a:pPr marL="45720" lvl="0" indent="0">
              <a:buNone/>
            </a:pPr>
            <a:r>
              <a:rPr lang="en-US" sz="2600" b="1" u="sng" dirty="0">
                <a:solidFill>
                  <a:srgbClr val="FF0000"/>
                </a:solidFill>
              </a:rPr>
              <a:t>Same Questions </a:t>
            </a:r>
            <a:r>
              <a:rPr lang="en-US" sz="2000" b="1" u="sng" dirty="0" smtClean="0">
                <a:solidFill>
                  <a:srgbClr val="FF0000"/>
                </a:solidFill>
              </a:rPr>
              <a:t>APPLY</a:t>
            </a:r>
            <a:r>
              <a:rPr lang="en-US" sz="2600" b="1" u="sng" dirty="0" smtClean="0">
                <a:solidFill>
                  <a:srgbClr val="FF0000"/>
                </a:solidFill>
              </a:rPr>
              <a:t> as </a:t>
            </a:r>
            <a:r>
              <a:rPr lang="en-US" sz="2600" b="1" u="sng" dirty="0">
                <a:solidFill>
                  <a:srgbClr val="FF0000"/>
                </a:solidFill>
              </a:rPr>
              <a:t>before</a:t>
            </a:r>
            <a:r>
              <a:rPr lang="en-US" sz="2600" dirty="0">
                <a:solidFill>
                  <a:srgbClr val="FF0000"/>
                </a:solidFill>
              </a:rPr>
              <a:t> </a:t>
            </a:r>
            <a:r>
              <a:rPr lang="en-US" sz="2600" dirty="0" smtClean="0">
                <a:solidFill>
                  <a:srgbClr val="FF0000"/>
                </a:solidFill>
              </a:rPr>
              <a:t/>
            </a:r>
            <a:br>
              <a:rPr lang="en-US" sz="2600" dirty="0" smtClean="0">
                <a:solidFill>
                  <a:srgbClr val="FF0000"/>
                </a:solidFill>
              </a:rPr>
            </a:br>
            <a:r>
              <a:rPr lang="en-US" sz="2600" dirty="0" smtClean="0">
                <a:solidFill>
                  <a:srgbClr val="FF0000"/>
                </a:solidFill>
              </a:rPr>
              <a:t>for </a:t>
            </a:r>
            <a:r>
              <a:rPr lang="en-US" sz="2600" dirty="0">
                <a:solidFill>
                  <a:srgbClr val="FF0000"/>
                </a:solidFill>
              </a:rPr>
              <a:t>the bread and the wine.  </a:t>
            </a:r>
            <a:r>
              <a:rPr lang="en-US" sz="2600" dirty="0" smtClean="0">
                <a:solidFill>
                  <a:srgbClr val="FF0000"/>
                </a:solidFill>
              </a:rPr>
              <a:t/>
            </a:r>
            <a:br>
              <a:rPr lang="en-US" sz="2600" dirty="0" smtClean="0">
                <a:solidFill>
                  <a:srgbClr val="FF0000"/>
                </a:solidFill>
              </a:rPr>
            </a:br>
            <a:r>
              <a:rPr lang="en-US" sz="2600" dirty="0" smtClean="0">
                <a:solidFill>
                  <a:schemeClr val="tx1"/>
                </a:solidFill>
              </a:rPr>
              <a:t>Would </a:t>
            </a:r>
            <a:r>
              <a:rPr lang="en-US" sz="2600" dirty="0">
                <a:solidFill>
                  <a:schemeClr val="tx1"/>
                </a:solidFill>
              </a:rPr>
              <a:t>only the fruit of the vine be unleavened to represent the sinless Saviour, and not the bread?</a:t>
            </a:r>
          </a:p>
          <a:p>
            <a:pPr marL="45720" indent="0">
              <a:buNone/>
            </a:pPr>
            <a:r>
              <a:rPr lang="en-US" dirty="0"/>
              <a:t> </a:t>
            </a:r>
          </a:p>
          <a:p>
            <a:pPr marL="45720" indent="0">
              <a:buNone/>
            </a:pPr>
            <a:r>
              <a:rPr lang="en-US" dirty="0"/>
              <a:t> </a:t>
            </a:r>
          </a:p>
          <a:p>
            <a:pPr marL="45720" indent="0">
              <a:buNone/>
            </a:pPr>
            <a:r>
              <a:rPr lang="en-US" dirty="0"/>
              <a:t> </a:t>
            </a:r>
          </a:p>
          <a:p>
            <a:pPr marL="45720" lvl="0" indent="0">
              <a:buNone/>
            </a:pPr>
            <a:r>
              <a:rPr lang="en-US" dirty="0"/>
              <a:t>21  </a:t>
            </a:r>
            <a:r>
              <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of you will betray me.”</a:t>
            </a:r>
          </a:p>
          <a:p>
            <a:pPr marL="45720" indent="0">
              <a:buNone/>
            </a:pPr>
            <a:r>
              <a:rPr lang="en-US" dirty="0"/>
              <a:t> </a:t>
            </a:r>
          </a:p>
          <a:p>
            <a:pPr marL="45720" indent="0">
              <a:buNone/>
            </a:pPr>
            <a:r>
              <a:rPr lang="en-US" dirty="0"/>
              <a:t> </a:t>
            </a:r>
          </a:p>
          <a:p>
            <a:pPr marL="45720" indent="0">
              <a:buNone/>
            </a:pPr>
            <a:r>
              <a:rPr lang="en-US" dirty="0"/>
              <a:t> </a:t>
            </a:r>
          </a:p>
          <a:p>
            <a:pPr marL="45720" indent="0">
              <a:buNone/>
            </a:pPr>
            <a:r>
              <a:rPr lang="en-US" dirty="0"/>
              <a:t> </a:t>
            </a:r>
          </a:p>
          <a:p>
            <a:pPr marL="45720" indent="0">
              <a:buNone/>
            </a:pPr>
            <a:r>
              <a:rPr lang="en-US" dirty="0"/>
              <a:t>23  </a:t>
            </a:r>
            <a:r>
              <a:rPr lang="en-US" sz="2600" dirty="0">
                <a:solidFill>
                  <a:schemeClr val="tx1"/>
                </a:solidFill>
              </a:rPr>
              <a:t>Everyone begins to inquire as </a:t>
            </a:r>
            <a:r>
              <a:rPr lang="en-US" sz="2600" dirty="0" smtClean="0">
                <a:solidFill>
                  <a:schemeClr val="tx1"/>
                </a:solidFill>
              </a:rPr>
              <a:t>to</a:t>
            </a:r>
            <a:br>
              <a:rPr lang="en-US" sz="2600" dirty="0" smtClean="0">
                <a:solidFill>
                  <a:schemeClr val="tx1"/>
                </a:solidFill>
              </a:rPr>
            </a:br>
            <a:r>
              <a:rPr lang="en-US" sz="2600" dirty="0" smtClean="0">
                <a:solidFill>
                  <a:schemeClr val="tx1"/>
                </a:solidFill>
              </a:rPr>
              <a:t>     who the </a:t>
            </a:r>
            <a:r>
              <a:rPr lang="en-US" sz="2600" b="1" dirty="0">
                <a:solidFill>
                  <a:schemeClr val="tx1"/>
                </a:solidFill>
              </a:rPr>
              <a:t>betrayer</a:t>
            </a:r>
            <a:r>
              <a:rPr lang="en-US" sz="2600" dirty="0">
                <a:solidFill>
                  <a:schemeClr val="tx1"/>
                </a:solidFill>
              </a:rPr>
              <a:t> </a:t>
            </a:r>
            <a:r>
              <a:rPr lang="en-US" sz="2600" dirty="0" smtClean="0">
                <a:solidFill>
                  <a:schemeClr val="tx1"/>
                </a:solidFill>
              </a:rPr>
              <a:t>is.</a:t>
            </a:r>
            <a:endParaRPr lang="en-US" sz="2600" dirty="0">
              <a:solidFill>
                <a:schemeClr val="tx1"/>
              </a:solidFill>
            </a:endParaRPr>
          </a:p>
        </p:txBody>
      </p:sp>
      <p:sp>
        <p:nvSpPr>
          <p:cNvPr id="9" name="Rectangle 8"/>
          <p:cNvSpPr/>
          <p:nvPr/>
        </p:nvSpPr>
        <p:spPr>
          <a:xfrm>
            <a:off x="914400" y="5867400"/>
            <a:ext cx="7267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No record of the foot washing.</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136396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13:1-5  </a:t>
            </a:r>
            <a:r>
              <a:rPr lang="en-US" sz="3200" dirty="0" smtClean="0">
                <a:ln w="11430">
                  <a:solidFill>
                    <a:srgbClr val="002060"/>
                  </a:solidFill>
                </a:ln>
              </a:rPr>
              <a:t>(</a:t>
            </a:r>
            <a:r>
              <a:rPr lang="en-US" sz="3200" u="sng" dirty="0" smtClean="0">
                <a:ln w="11430">
                  <a:solidFill>
                    <a:srgbClr val="002060"/>
                  </a:solidFill>
                </a:ln>
                <a:solidFill>
                  <a:schemeClr val="accent1">
                    <a:lumMod val="75000"/>
                  </a:schemeClr>
                </a:solidFill>
              </a:rPr>
              <a:t>31</a:t>
            </a:r>
            <a:r>
              <a:rPr lang="en-US" sz="3200" dirty="0" smtClean="0">
                <a:ln w="11430">
                  <a:solidFill>
                    <a:srgbClr val="002060"/>
                  </a:solidFill>
                </a:ln>
                <a:solidFill>
                  <a:schemeClr val="accent1">
                    <a:lumMod val="75000"/>
                  </a:schemeClr>
                </a:solidFill>
              </a:rPr>
              <a:t> </a:t>
            </a:r>
            <a:r>
              <a:rPr lang="en-US" sz="3200" dirty="0" err="1" smtClean="0">
                <a:ln w="11430">
                  <a:solidFill>
                    <a:srgbClr val="002060"/>
                  </a:solidFill>
                </a:ln>
                <a:solidFill>
                  <a:schemeClr val="accent1">
                    <a:lumMod val="75000"/>
                  </a:schemeClr>
                </a:solidFill>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64</a:t>
            </a:fld>
            <a:endParaRPr lang="en-US"/>
          </a:p>
        </p:txBody>
      </p:sp>
      <p:sp>
        <p:nvSpPr>
          <p:cNvPr id="6" name="Content Placeholder 6"/>
          <p:cNvSpPr>
            <a:spLocks noGrp="1"/>
          </p:cNvSpPr>
          <p:nvPr>
            <p:ph sz="half" idx="4294967295"/>
          </p:nvPr>
        </p:nvSpPr>
        <p:spPr>
          <a:xfrm>
            <a:off x="457200" y="1199159"/>
            <a:ext cx="4045951" cy="4974336"/>
          </a:xfrm>
          <a:prstGeom prst="rect">
            <a:avLst/>
          </a:prstGeom>
        </p:spPr>
        <p:txBody>
          <a:bodyPr>
            <a:normAutofit lnSpcReduction="10000"/>
          </a:bodyPr>
          <a:lstStyle/>
          <a:p>
            <a:pPr marL="45720" indent="0">
              <a:buNone/>
            </a:pPr>
            <a:r>
              <a:rPr lang="en-US" sz="1600" b="1" dirty="0">
                <a:solidFill>
                  <a:schemeClr val="tx1"/>
                </a:solidFill>
              </a:rPr>
              <a:t>1</a:t>
            </a:r>
            <a:r>
              <a:rPr lang="en-US" sz="1600" dirty="0">
                <a:solidFill>
                  <a:schemeClr val="tx1"/>
                </a:solidFill>
              </a:rPr>
              <a:t> Now </a:t>
            </a:r>
            <a:r>
              <a:rPr lang="en-US" sz="1600" b="1" u="sng" dirty="0">
                <a:solidFill>
                  <a:schemeClr val="tx1"/>
                </a:solidFill>
              </a:rPr>
              <a:t>before</a:t>
            </a:r>
            <a:r>
              <a:rPr lang="en-US" sz="1600" dirty="0">
                <a:solidFill>
                  <a:schemeClr val="tx1"/>
                </a:solidFill>
              </a:rPr>
              <a:t> the feast of the </a:t>
            </a:r>
            <a:r>
              <a:rPr lang="en-US" sz="1600" dirty="0" err="1">
                <a:solidFill>
                  <a:schemeClr val="tx1"/>
                </a:solidFill>
              </a:rPr>
              <a:t>passover</a:t>
            </a:r>
            <a:r>
              <a:rPr lang="en-US" sz="1600" dirty="0">
                <a:solidFill>
                  <a:schemeClr val="tx1"/>
                </a:solidFill>
              </a:rPr>
              <a:t>, when </a:t>
            </a:r>
            <a:r>
              <a:rPr lang="en-US" sz="1600" b="1" dirty="0" smtClean="0">
                <a:solidFill>
                  <a:srgbClr val="0070C0"/>
                </a:solidFill>
              </a:rPr>
              <a:t>Yahusha</a:t>
            </a:r>
            <a:r>
              <a:rPr lang="en-US" sz="1600" dirty="0" smtClean="0">
                <a:solidFill>
                  <a:schemeClr val="tx1"/>
                </a:solidFill>
              </a:rPr>
              <a:t> </a:t>
            </a:r>
            <a:r>
              <a:rPr lang="en-US" sz="1600" dirty="0">
                <a:solidFill>
                  <a:schemeClr val="tx1"/>
                </a:solidFill>
              </a:rPr>
              <a:t>knew that his hour was come that he should depart out of this world unto the Father, having loved his own which were in the world, he loved them unto the end.</a:t>
            </a:r>
          </a:p>
          <a:p>
            <a:pPr marL="45720" indent="0">
              <a:buNone/>
            </a:pPr>
            <a:r>
              <a:rPr lang="en-US" sz="1600" b="1" dirty="0">
                <a:solidFill>
                  <a:schemeClr val="tx1"/>
                </a:solidFill>
              </a:rPr>
              <a:t>2</a:t>
            </a:r>
            <a:r>
              <a:rPr lang="en-US" sz="1600" dirty="0">
                <a:solidFill>
                  <a:schemeClr val="tx1"/>
                </a:solidFill>
              </a:rPr>
              <a:t> </a:t>
            </a:r>
            <a:r>
              <a:rPr lang="en-US" sz="1600" b="1" dirty="0">
                <a:solidFill>
                  <a:srgbClr val="0070C0"/>
                </a:solidFill>
              </a:rPr>
              <a:t>And</a:t>
            </a:r>
            <a:r>
              <a:rPr lang="en-US" sz="1600" b="1" dirty="0">
                <a:solidFill>
                  <a:srgbClr val="FF0000"/>
                </a:solidFill>
              </a:rPr>
              <a:t> supper </a:t>
            </a:r>
            <a:r>
              <a:rPr lang="en-US" sz="1600" b="1" dirty="0">
                <a:solidFill>
                  <a:srgbClr val="0070C0"/>
                </a:solidFill>
              </a:rPr>
              <a:t>being</a:t>
            </a:r>
            <a:r>
              <a:rPr lang="en-US" sz="1600" b="1" dirty="0">
                <a:solidFill>
                  <a:srgbClr val="FF0000"/>
                </a:solidFill>
              </a:rPr>
              <a:t> ended</a:t>
            </a:r>
            <a:r>
              <a:rPr lang="en-US" sz="1600" dirty="0">
                <a:solidFill>
                  <a:srgbClr val="FF0000"/>
                </a:solidFill>
              </a:rPr>
              <a:t>, </a:t>
            </a:r>
            <a:r>
              <a:rPr lang="en-US" sz="1600" dirty="0">
                <a:solidFill>
                  <a:schemeClr val="tx1"/>
                </a:solidFill>
              </a:rPr>
              <a:t>the devil having now put into the heart of Judas Iscariot, Simon's son, to betray him;</a:t>
            </a:r>
          </a:p>
          <a:p>
            <a:pPr marL="45720" indent="0">
              <a:buNone/>
            </a:pPr>
            <a:r>
              <a:rPr lang="en-US" sz="1600" b="1" dirty="0" smtClean="0">
                <a:solidFill>
                  <a:schemeClr val="tx1"/>
                </a:solidFill>
              </a:rPr>
              <a:t>3</a:t>
            </a:r>
            <a:r>
              <a:rPr lang="en-US" sz="1600" b="1" dirty="0">
                <a:solidFill>
                  <a:srgbClr val="0070C0"/>
                </a:solidFill>
              </a:rPr>
              <a:t> </a:t>
            </a:r>
            <a:r>
              <a:rPr lang="en-US" sz="1600" b="1" dirty="0" smtClean="0">
                <a:solidFill>
                  <a:srgbClr val="0070C0"/>
                </a:solidFill>
              </a:rPr>
              <a:t>Yahusha</a:t>
            </a:r>
            <a:r>
              <a:rPr lang="en-US" sz="1600" dirty="0" smtClean="0">
                <a:solidFill>
                  <a:schemeClr val="tx1"/>
                </a:solidFill>
              </a:rPr>
              <a:t> </a:t>
            </a:r>
            <a:r>
              <a:rPr lang="en-US" sz="1600" dirty="0">
                <a:solidFill>
                  <a:schemeClr val="tx1"/>
                </a:solidFill>
              </a:rPr>
              <a:t>knowing that the Father had given all things into his hands, and that </a:t>
            </a:r>
            <a:r>
              <a:rPr lang="en-US" sz="1600" dirty="0" smtClean="0">
                <a:solidFill>
                  <a:schemeClr val="tx1"/>
                </a:solidFill>
              </a:rPr>
              <a:t/>
            </a:r>
            <a:br>
              <a:rPr lang="en-US" sz="1600" dirty="0" smtClean="0">
                <a:solidFill>
                  <a:schemeClr val="tx1"/>
                </a:solidFill>
              </a:rPr>
            </a:br>
            <a:r>
              <a:rPr lang="en-US" sz="1600" dirty="0" smtClean="0">
                <a:solidFill>
                  <a:schemeClr val="tx1"/>
                </a:solidFill>
              </a:rPr>
              <a:t>he </a:t>
            </a:r>
            <a:r>
              <a:rPr lang="en-US" sz="1600" dirty="0">
                <a:solidFill>
                  <a:schemeClr val="tx1"/>
                </a:solidFill>
              </a:rPr>
              <a:t>was come from </a:t>
            </a:r>
            <a:r>
              <a:rPr lang="en-US" sz="1600" b="1" dirty="0" smtClean="0">
                <a:solidFill>
                  <a:srgbClr val="0070C0"/>
                </a:solidFill>
              </a:rPr>
              <a:t>Elohim</a:t>
            </a:r>
            <a:r>
              <a:rPr lang="en-US" sz="1600" dirty="0" smtClean="0">
                <a:solidFill>
                  <a:srgbClr val="0070C0"/>
                </a:solidFill>
              </a:rPr>
              <a:t>,</a:t>
            </a:r>
            <a:r>
              <a:rPr lang="en-US" sz="1600" dirty="0" smtClean="0">
                <a:solidFill>
                  <a:schemeClr val="tx1"/>
                </a:solidFill>
              </a:rPr>
              <a:t> </a:t>
            </a:r>
            <a:r>
              <a:rPr lang="en-US" sz="1600" dirty="0">
                <a:solidFill>
                  <a:schemeClr val="tx1"/>
                </a:solidFill>
              </a:rPr>
              <a:t>and went to </a:t>
            </a:r>
            <a:r>
              <a:rPr lang="en-US" sz="1600" b="1" dirty="0" smtClean="0">
                <a:solidFill>
                  <a:srgbClr val="0070C0"/>
                </a:solidFill>
              </a:rPr>
              <a:t>Elohim</a:t>
            </a:r>
            <a:r>
              <a:rPr lang="en-US" sz="1600" dirty="0" smtClean="0">
                <a:solidFill>
                  <a:srgbClr val="0070C0"/>
                </a:solidFill>
              </a:rPr>
              <a:t>;</a:t>
            </a:r>
            <a:endParaRPr lang="en-US" sz="1600" dirty="0">
              <a:solidFill>
                <a:schemeClr val="tx1"/>
              </a:solidFill>
            </a:endParaRPr>
          </a:p>
          <a:p>
            <a:pPr marL="45720" indent="0">
              <a:buNone/>
            </a:pPr>
            <a:r>
              <a:rPr lang="en-US" sz="1600" dirty="0">
                <a:solidFill>
                  <a:schemeClr val="tx1"/>
                </a:solidFill>
              </a:rPr>
              <a:t>4 </a:t>
            </a:r>
            <a:r>
              <a:rPr lang="en-US" sz="1600" b="1" dirty="0">
                <a:solidFill>
                  <a:srgbClr val="0070C0"/>
                </a:solidFill>
              </a:rPr>
              <a:t>He</a:t>
            </a:r>
            <a:r>
              <a:rPr lang="en-US" sz="1600" b="1" dirty="0">
                <a:solidFill>
                  <a:srgbClr val="FF0000"/>
                </a:solidFill>
              </a:rPr>
              <a:t> </a:t>
            </a:r>
            <a:r>
              <a:rPr lang="en-US" sz="1600" b="1" dirty="0" err="1">
                <a:solidFill>
                  <a:srgbClr val="FF0000"/>
                </a:solidFill>
              </a:rPr>
              <a:t>riseth</a:t>
            </a:r>
            <a:r>
              <a:rPr lang="en-US" sz="1600" b="1" dirty="0">
                <a:solidFill>
                  <a:srgbClr val="FF0000"/>
                </a:solidFill>
              </a:rPr>
              <a:t> </a:t>
            </a:r>
            <a:r>
              <a:rPr lang="en-US" sz="1600" b="1" dirty="0">
                <a:solidFill>
                  <a:srgbClr val="0070C0"/>
                </a:solidFill>
              </a:rPr>
              <a:t>from</a:t>
            </a:r>
            <a:r>
              <a:rPr lang="en-US" sz="1600" b="1" dirty="0">
                <a:solidFill>
                  <a:srgbClr val="FF0000"/>
                </a:solidFill>
              </a:rPr>
              <a:t> supper</a:t>
            </a:r>
            <a:r>
              <a:rPr lang="en-US" sz="1600" dirty="0">
                <a:solidFill>
                  <a:srgbClr val="FF0000"/>
                </a:solidFill>
              </a:rPr>
              <a:t>,</a:t>
            </a:r>
            <a:r>
              <a:rPr lang="en-US" sz="1600" b="1" dirty="0">
                <a:solidFill>
                  <a:srgbClr val="FF0000"/>
                </a:solidFill>
              </a:rPr>
              <a:t> </a:t>
            </a:r>
            <a:r>
              <a:rPr lang="en-US" sz="1600" b="1" dirty="0">
                <a:solidFill>
                  <a:srgbClr val="0070C0"/>
                </a:solidFill>
              </a:rPr>
              <a:t>and laid </a:t>
            </a:r>
            <a:r>
              <a:rPr lang="en-US" sz="1600" b="1" dirty="0" smtClean="0">
                <a:solidFill>
                  <a:srgbClr val="0070C0"/>
                </a:solidFill>
              </a:rPr>
              <a:t/>
            </a:r>
            <a:br>
              <a:rPr lang="en-US" sz="1600" b="1" dirty="0" smtClean="0">
                <a:solidFill>
                  <a:srgbClr val="0070C0"/>
                </a:solidFill>
              </a:rPr>
            </a:br>
            <a:r>
              <a:rPr lang="en-US" sz="1600" b="1" dirty="0" smtClean="0">
                <a:solidFill>
                  <a:srgbClr val="0070C0"/>
                </a:solidFill>
              </a:rPr>
              <a:t>aside </a:t>
            </a:r>
            <a:r>
              <a:rPr lang="en-US" sz="1600" b="1" dirty="0">
                <a:solidFill>
                  <a:srgbClr val="0070C0"/>
                </a:solidFill>
              </a:rPr>
              <a:t>his garments;</a:t>
            </a:r>
            <a:r>
              <a:rPr lang="en-US" sz="1600" dirty="0">
                <a:solidFill>
                  <a:srgbClr val="0070C0"/>
                </a:solidFill>
              </a:rPr>
              <a:t> </a:t>
            </a:r>
            <a:r>
              <a:rPr lang="en-US" sz="1600" dirty="0">
                <a:solidFill>
                  <a:schemeClr val="tx1"/>
                </a:solidFill>
              </a:rPr>
              <a:t>and took a towel, and girded himself.</a:t>
            </a:r>
          </a:p>
          <a:p>
            <a:pPr marL="45720" indent="0">
              <a:buNone/>
            </a:pPr>
            <a:r>
              <a:rPr lang="en-US" sz="1600" b="1" dirty="0">
                <a:solidFill>
                  <a:schemeClr val="tx1"/>
                </a:solidFill>
              </a:rPr>
              <a:t>5</a:t>
            </a:r>
            <a:r>
              <a:rPr lang="en-US" sz="1600" dirty="0">
                <a:solidFill>
                  <a:schemeClr val="tx1"/>
                </a:solidFill>
              </a:rPr>
              <a:t> After that he </a:t>
            </a:r>
            <a:r>
              <a:rPr lang="en-US" sz="1600" dirty="0" err="1">
                <a:solidFill>
                  <a:schemeClr val="tx1"/>
                </a:solidFill>
              </a:rPr>
              <a:t>poureth</a:t>
            </a:r>
            <a:r>
              <a:rPr lang="en-US" sz="1600" dirty="0">
                <a:solidFill>
                  <a:schemeClr val="tx1"/>
                </a:solidFill>
              </a:rPr>
              <a:t> water into a </a:t>
            </a:r>
            <a:r>
              <a:rPr lang="en-US" sz="1600" dirty="0" err="1">
                <a:solidFill>
                  <a:schemeClr val="tx1"/>
                </a:solidFill>
              </a:rPr>
              <a:t>bason</a:t>
            </a:r>
            <a:r>
              <a:rPr lang="en-US" sz="1600" dirty="0">
                <a:solidFill>
                  <a:schemeClr val="tx1"/>
                </a:solidFill>
              </a:rPr>
              <a:t>, and </a:t>
            </a:r>
            <a:r>
              <a:rPr lang="en-US" sz="1600" b="1" dirty="0">
                <a:solidFill>
                  <a:srgbClr val="0070C0"/>
                </a:solidFill>
              </a:rPr>
              <a:t>began to wash the disciples' feet</a:t>
            </a:r>
            <a:r>
              <a:rPr lang="en-US" sz="1600" dirty="0">
                <a:solidFill>
                  <a:srgbClr val="0070C0"/>
                </a:solidFill>
              </a:rPr>
              <a:t>, </a:t>
            </a:r>
            <a:r>
              <a:rPr lang="en-US" sz="1600" dirty="0">
                <a:solidFill>
                  <a:schemeClr val="tx1"/>
                </a:solidFill>
              </a:rPr>
              <a:t>and to wipe them with the towel wherewith he was girded.</a:t>
            </a:r>
          </a:p>
          <a:p>
            <a:pPr marL="45720" indent="0">
              <a:buNone/>
            </a:pPr>
            <a:endParaRPr lang="en-US" dirty="0"/>
          </a:p>
        </p:txBody>
      </p:sp>
      <p:sp>
        <p:nvSpPr>
          <p:cNvPr id="7" name="Content Placeholder 8"/>
          <p:cNvSpPr>
            <a:spLocks noGrp="1"/>
          </p:cNvSpPr>
          <p:nvPr>
            <p:ph sz="quarter" idx="4294967295"/>
          </p:nvPr>
        </p:nvSpPr>
        <p:spPr>
          <a:xfrm>
            <a:off x="4645024" y="1197864"/>
            <a:ext cx="4117975" cy="5507736"/>
          </a:xfrm>
          <a:prstGeom prst="rect">
            <a:avLst/>
          </a:prstGeom>
        </p:spPr>
        <p:txBody>
          <a:bodyPr>
            <a:scene3d>
              <a:camera prst="orthographicFront"/>
              <a:lightRig rig="threePt" dir="t"/>
            </a:scene3d>
            <a:sp3d extrusionH="57150">
              <a:bevelT w="38100" h="38100"/>
            </a:sp3d>
          </a:bodyPr>
          <a:lstStyle/>
          <a:p>
            <a:pPr marL="45720" lvl="0" indent="0">
              <a:buNone/>
            </a:pPr>
            <a:r>
              <a:rPr lang="en-US" sz="1600" b="1" u="sng" dirty="0">
                <a:solidFill>
                  <a:schemeClr val="tx1"/>
                </a:solidFill>
              </a:rPr>
              <a:t>Comment</a:t>
            </a:r>
            <a:r>
              <a:rPr lang="en-US" sz="1600" b="1" dirty="0">
                <a:solidFill>
                  <a:schemeClr val="tx1"/>
                </a:solidFill>
              </a:rPr>
              <a:t>:</a:t>
            </a:r>
            <a:r>
              <a:rPr lang="en-US" sz="1600" dirty="0">
                <a:solidFill>
                  <a:schemeClr val="tx1"/>
                </a:solidFill>
              </a:rPr>
              <a:t> </a:t>
            </a:r>
            <a:r>
              <a:rPr lang="en-US" sz="1600" dirty="0" smtClean="0">
                <a:solidFill>
                  <a:schemeClr val="tx1"/>
                </a:solidFill>
              </a:rPr>
              <a:t> </a:t>
            </a:r>
            <a:r>
              <a:rPr lang="en-US" sz="1600" b="1" dirty="0" smtClean="0">
                <a:solidFill>
                  <a:schemeClr val="accent1">
                    <a:lumMod val="75000"/>
                  </a:schemeClr>
                </a:solidFill>
              </a:rPr>
              <a:t>John </a:t>
            </a:r>
            <a:r>
              <a:rPr lang="en-US" sz="1600" b="1" dirty="0">
                <a:solidFill>
                  <a:schemeClr val="accent1">
                    <a:lumMod val="75000"/>
                  </a:schemeClr>
                </a:solidFill>
              </a:rPr>
              <a:t>does not specifically mention the bread and wine at the first sitting of the supper table.  </a:t>
            </a:r>
            <a:r>
              <a:rPr lang="en-US" sz="1600" dirty="0">
                <a:solidFill>
                  <a:schemeClr val="accent1">
                    <a:lumMod val="75000"/>
                  </a:schemeClr>
                </a:solidFill>
              </a:rPr>
              <a:t>He begins </a:t>
            </a:r>
            <a:r>
              <a:rPr lang="en-US" sz="1600" dirty="0" smtClean="0">
                <a:solidFill>
                  <a:schemeClr val="accent1">
                    <a:lumMod val="75000"/>
                  </a:schemeClr>
                </a:solidFill>
              </a:rPr>
              <a:t>when The Last Supper event has ended</a:t>
            </a:r>
            <a:r>
              <a:rPr lang="en-US" sz="1600" dirty="0">
                <a:solidFill>
                  <a:schemeClr val="accent1">
                    <a:lumMod val="75000"/>
                  </a:schemeClr>
                </a:solidFill>
              </a:rPr>
              <a:t>!</a:t>
            </a:r>
          </a:p>
          <a:p>
            <a:pPr marL="45720" lvl="0" indent="0">
              <a:buNone/>
            </a:pPr>
            <a:r>
              <a:rPr lang="en-US" sz="1600" dirty="0" smtClean="0">
                <a:solidFill>
                  <a:schemeClr val="tx1"/>
                </a:solidFill>
              </a:rPr>
              <a:t>It was “the </a:t>
            </a:r>
            <a:r>
              <a:rPr lang="en-US" sz="1600" dirty="0">
                <a:solidFill>
                  <a:schemeClr val="tx1"/>
                </a:solidFill>
              </a:rPr>
              <a:t>supper” where the </a:t>
            </a:r>
            <a:r>
              <a:rPr lang="en-US" sz="1600" b="1" u="sng" dirty="0">
                <a:solidFill>
                  <a:srgbClr val="0070C0"/>
                </a:solidFill>
              </a:rPr>
              <a:t>unleavened</a:t>
            </a:r>
            <a:r>
              <a:rPr lang="en-US" sz="1600" dirty="0">
                <a:solidFill>
                  <a:schemeClr val="tx1"/>
                </a:solidFill>
              </a:rPr>
              <a:t> bread and wine emblems were given to the </a:t>
            </a:r>
            <a:r>
              <a:rPr lang="en-US" sz="1600" dirty="0" smtClean="0">
                <a:solidFill>
                  <a:schemeClr val="tx1"/>
                </a:solidFill>
              </a:rPr>
              <a:t>disciples!</a:t>
            </a:r>
            <a:endParaRPr lang="en-US" sz="1600" dirty="0">
              <a:solidFill>
                <a:schemeClr val="tx1"/>
              </a:solidFill>
            </a:endParaRPr>
          </a:p>
          <a:p>
            <a:pPr marL="45720" lvl="0" indent="0">
              <a:buNone/>
            </a:pPr>
            <a:r>
              <a:rPr lang="en-US" sz="1400" dirty="0">
                <a:solidFill>
                  <a:schemeClr val="tx1"/>
                </a:solidFill>
              </a:rPr>
              <a:t>2</a:t>
            </a:r>
            <a:r>
              <a:rPr lang="en-US" sz="1600" dirty="0">
                <a:solidFill>
                  <a:schemeClr val="tx1"/>
                </a:solidFill>
              </a:rPr>
              <a:t>  Judas is specifically mentioned at </a:t>
            </a:r>
            <a:r>
              <a:rPr lang="en-US" sz="1600" dirty="0" smtClean="0">
                <a:solidFill>
                  <a:schemeClr val="tx1"/>
                </a:solidFill>
              </a:rPr>
              <a:t>the</a:t>
            </a:r>
            <a:br>
              <a:rPr lang="en-US" sz="1600" dirty="0" smtClean="0">
                <a:solidFill>
                  <a:schemeClr val="tx1"/>
                </a:solidFill>
              </a:rPr>
            </a:br>
            <a:r>
              <a:rPr lang="en-US" sz="1600" dirty="0" smtClean="0">
                <a:solidFill>
                  <a:schemeClr val="tx1"/>
                </a:solidFill>
              </a:rPr>
              <a:t>    </a:t>
            </a:r>
            <a:r>
              <a:rPr lang="en-US" sz="1600" dirty="0">
                <a:solidFill>
                  <a:schemeClr val="tx1"/>
                </a:solidFill>
              </a:rPr>
              <a:t>very beginning of this account when </a:t>
            </a:r>
            <a:r>
              <a:rPr lang="en-US" sz="1600" dirty="0" smtClean="0">
                <a:solidFill>
                  <a:schemeClr val="tx1"/>
                </a:solidFill>
              </a:rPr>
              <a:t/>
            </a:r>
            <a:br>
              <a:rPr lang="en-US" sz="1600" dirty="0" smtClean="0">
                <a:solidFill>
                  <a:schemeClr val="tx1"/>
                </a:solidFill>
              </a:rPr>
            </a:br>
            <a:r>
              <a:rPr lang="en-US" sz="1600" dirty="0" smtClean="0">
                <a:solidFill>
                  <a:schemeClr val="tx1"/>
                </a:solidFill>
              </a:rPr>
              <a:t>    “The Last Supper” event </a:t>
            </a:r>
            <a:r>
              <a:rPr lang="en-US" sz="1600" dirty="0">
                <a:solidFill>
                  <a:schemeClr val="tx1"/>
                </a:solidFill>
              </a:rPr>
              <a:t>was ended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endParaRPr lang="en-US" sz="600" dirty="0">
              <a:solidFill>
                <a:schemeClr val="tx1"/>
              </a:solidFill>
            </a:endParaRPr>
          </a:p>
          <a:p>
            <a:pPr marL="45720" indent="0">
              <a:buNone/>
            </a:pPr>
            <a:r>
              <a:rPr lang="en-US" sz="1400" dirty="0" smtClean="0">
                <a:solidFill>
                  <a:schemeClr val="tx1"/>
                </a:solidFill>
              </a:rPr>
              <a:t>4</a:t>
            </a:r>
            <a:r>
              <a:rPr lang="en-US" sz="1600" dirty="0" smtClean="0">
                <a:solidFill>
                  <a:schemeClr val="tx1"/>
                </a:solidFill>
              </a:rPr>
              <a:t>  </a:t>
            </a:r>
            <a:r>
              <a:rPr lang="en-US" sz="1600" b="1" dirty="0">
                <a:solidFill>
                  <a:srgbClr val="0070C0"/>
                </a:solidFill>
              </a:rPr>
              <a:t>Yahusha rises from the supper </a:t>
            </a:r>
            <a:r>
              <a:rPr lang="en-US" sz="1600" b="1" dirty="0" smtClean="0">
                <a:solidFill>
                  <a:srgbClr val="0070C0"/>
                </a:solidFill>
              </a:rPr>
              <a:t>table</a:t>
            </a:r>
            <a:br>
              <a:rPr lang="en-US" sz="1600" b="1" dirty="0" smtClean="0">
                <a:solidFill>
                  <a:srgbClr val="0070C0"/>
                </a:solidFill>
              </a:rPr>
            </a:br>
            <a:r>
              <a:rPr lang="en-US" sz="1600" b="1" dirty="0" smtClean="0">
                <a:solidFill>
                  <a:srgbClr val="0070C0"/>
                </a:solidFill>
              </a:rPr>
              <a:t>     </a:t>
            </a:r>
            <a:r>
              <a:rPr lang="en-US" sz="1600" b="1" dirty="0">
                <a:solidFill>
                  <a:srgbClr val="0070C0"/>
                </a:solidFill>
              </a:rPr>
              <a:t>to wash ALL the disciple’s feet.</a:t>
            </a:r>
            <a:r>
              <a:rPr lang="en-US" sz="1600" dirty="0">
                <a:solidFill>
                  <a:srgbClr val="0070C0"/>
                </a:solidFill>
              </a:rPr>
              <a:t>  </a:t>
            </a:r>
            <a:r>
              <a:rPr lang="en-US" sz="1600" dirty="0" smtClean="0">
                <a:solidFill>
                  <a:srgbClr val="0070C0"/>
                </a:solidFill>
              </a:rPr>
              <a:t/>
            </a:r>
            <a:br>
              <a:rPr lang="en-US" sz="1600" dirty="0" smtClean="0">
                <a:solidFill>
                  <a:srgbClr val="0070C0"/>
                </a:solidFill>
              </a:rPr>
            </a:br>
            <a:r>
              <a:rPr lang="en-US" sz="1600" dirty="0" smtClean="0">
                <a:solidFill>
                  <a:srgbClr val="0070C0"/>
                </a:solidFill>
              </a:rPr>
              <a:t>     </a:t>
            </a:r>
            <a:r>
              <a:rPr lang="en-US" sz="1600" dirty="0" smtClean="0">
                <a:solidFill>
                  <a:schemeClr val="tx1"/>
                </a:solidFill>
              </a:rPr>
              <a:t>Remember</a:t>
            </a:r>
            <a:r>
              <a:rPr lang="en-US" sz="1600" dirty="0">
                <a:solidFill>
                  <a:schemeClr val="tx1"/>
                </a:solidFill>
              </a:rPr>
              <a:t>, Judas is there.</a:t>
            </a:r>
          </a:p>
          <a:p>
            <a:pPr marL="45720" indent="0">
              <a:buNone/>
            </a:pPr>
            <a:r>
              <a:rPr lang="en-US" sz="100" dirty="0">
                <a:solidFill>
                  <a:schemeClr val="tx1"/>
                </a:solidFill>
              </a:rPr>
              <a:t> </a:t>
            </a:r>
          </a:p>
          <a:p>
            <a:pPr marL="45720" lvl="0" indent="0">
              <a:buNone/>
            </a:pPr>
            <a:r>
              <a:rPr lang="en-US" sz="1400" dirty="0">
                <a:solidFill>
                  <a:schemeClr val="tx1"/>
                </a:solidFill>
              </a:rPr>
              <a:t>5</a:t>
            </a:r>
            <a:r>
              <a:rPr lang="en-US" sz="1600" dirty="0">
                <a:solidFill>
                  <a:schemeClr val="tx1"/>
                </a:solidFill>
              </a:rPr>
              <a:t>  </a:t>
            </a:r>
            <a:r>
              <a:rPr lang="en-US" sz="1600" b="1" dirty="0">
                <a:solidFill>
                  <a:srgbClr val="0070C0"/>
                </a:solidFill>
              </a:rPr>
              <a:t>Yahusha</a:t>
            </a:r>
            <a:r>
              <a:rPr lang="en-US" sz="1600" dirty="0">
                <a:solidFill>
                  <a:schemeClr val="tx1"/>
                </a:solidFill>
              </a:rPr>
              <a:t> will wash the feet of </a:t>
            </a:r>
            <a:r>
              <a:rPr lang="en-US" sz="1600" dirty="0" smtClean="0">
                <a:solidFill>
                  <a:schemeClr val="tx1"/>
                </a:solidFill>
              </a:rPr>
              <a:t>12</a:t>
            </a:r>
            <a:br>
              <a:rPr lang="en-US" sz="1600" dirty="0" smtClean="0">
                <a:solidFill>
                  <a:schemeClr val="tx1"/>
                </a:solidFill>
              </a:rPr>
            </a:br>
            <a:r>
              <a:rPr lang="en-US" sz="1600" dirty="0" smtClean="0">
                <a:solidFill>
                  <a:schemeClr val="tx1"/>
                </a:solidFill>
              </a:rPr>
              <a:t>    </a:t>
            </a:r>
            <a:r>
              <a:rPr lang="en-US" sz="1600" dirty="0">
                <a:solidFill>
                  <a:schemeClr val="tx1"/>
                </a:solidFill>
              </a:rPr>
              <a:t>disciples.</a:t>
            </a:r>
          </a:p>
          <a:p>
            <a:pPr marL="45720" indent="0">
              <a:buNone/>
            </a:pPr>
            <a:endParaRPr lang="en-US" sz="1600" dirty="0"/>
          </a:p>
        </p:txBody>
      </p:sp>
      <p:sp>
        <p:nvSpPr>
          <p:cNvPr id="8" name="Rectangle 7"/>
          <p:cNvSpPr/>
          <p:nvPr/>
        </p:nvSpPr>
        <p:spPr>
          <a:xfrm>
            <a:off x="152400" y="6096000"/>
            <a:ext cx="8791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dirty="0" smtClean="0">
                <a:ln w="1905"/>
                <a:solidFill>
                  <a:srgbClr val="00B0F0"/>
                </a:solidFill>
                <a:effectLst>
                  <a:innerShdw blurRad="69850" dist="43180" dir="5400000">
                    <a:srgbClr val="000000">
                      <a:alpha val="65000"/>
                    </a:srgbClr>
                  </a:innerShdw>
                </a:effectLst>
                <a:latin typeface="Comic Sans MS" pitchFamily="66" charset="0"/>
              </a:rPr>
              <a:t>Only John</a:t>
            </a:r>
            <a:r>
              <a:rPr lang="en-US" sz="3600" b="1" cap="none" spc="0" dirty="0" smtClean="0">
                <a:ln w="1905"/>
                <a:solidFill>
                  <a:srgbClr val="00B0F0"/>
                </a:solidFill>
                <a:effectLst>
                  <a:innerShdw blurRad="69850" dist="43180" dir="5400000">
                    <a:srgbClr val="000000">
                      <a:alpha val="65000"/>
                    </a:srgbClr>
                  </a:innerShdw>
                </a:effectLst>
                <a:latin typeface="Comic Sans MS" pitchFamily="66" charset="0"/>
              </a:rPr>
              <a:t> records the foot washing!</a:t>
            </a:r>
            <a:endParaRPr lang="en-US" sz="3600" b="1" cap="none" spc="0" dirty="0">
              <a:ln w="1905"/>
              <a:solidFill>
                <a:srgbClr val="00B0F0"/>
              </a:soli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517978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ppt_x</p:attrName>
                                        </p:attrNameLst>
                                      </p:cBhvr>
                                      <p:tavLst>
                                        <p:tav tm="0">
                                          <p:val>
                                            <p:strVal val="#ppt_x"/>
                                          </p:val>
                                        </p:tav>
                                        <p:tav tm="100000">
                                          <p:val>
                                            <p:strVal val="#ppt_x"/>
                                          </p:val>
                                        </p:tav>
                                      </p:tavLst>
                                    </p:anim>
                                    <p:anim calcmode="lin" valueType="num">
                                      <p:cBhvr>
                                        <p:cTn id="9" dur="1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anim calcmode="lin" valueType="num">
                                      <p:cBhvr>
                                        <p:cTn id="3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1000"/>
                                        <p:tgtEl>
                                          <p:spTgt spid="7">
                                            <p:txEl>
                                              <p:pRg st="3" end="3"/>
                                            </p:txEl>
                                          </p:spTgt>
                                        </p:tgtEl>
                                      </p:cBhvr>
                                    </p:animEffect>
                                    <p:anim calcmode="lin" valueType="num">
                                      <p:cBhvr>
                                        <p:cTn id="4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1000"/>
                                        <p:tgtEl>
                                          <p:spTgt spid="6">
                                            <p:txEl>
                                              <p:pRg st="4" end="4"/>
                                            </p:txEl>
                                          </p:spTgt>
                                        </p:tgtEl>
                                      </p:cBhvr>
                                    </p:animEffect>
                                    <p:anim calcmode="lin" valueType="num">
                                      <p:cBhvr>
                                        <p:cTn id="4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4" end="4"/>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animEffect transition="in" filter="fade">
                                      <p:cBhvr>
                                        <p:cTn id="53" dur="1000"/>
                                        <p:tgtEl>
                                          <p:spTgt spid="7">
                                            <p:txEl>
                                              <p:pRg st="5" end="5"/>
                                            </p:txEl>
                                          </p:spTgt>
                                        </p:tgtEl>
                                      </p:cBhvr>
                                    </p:animEffect>
                                    <p:anim calcmode="lin" valueType="num">
                                      <p:cBhvr>
                                        <p:cTn id="5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13:6-10  </a:t>
            </a:r>
            <a:r>
              <a:rPr lang="en-US" sz="3200" dirty="0" smtClean="0">
                <a:ln w="11430">
                  <a:solidFill>
                    <a:srgbClr val="002060"/>
                  </a:solidFill>
                </a:ln>
              </a:rPr>
              <a:t>(</a:t>
            </a:r>
            <a:r>
              <a:rPr lang="en-US" sz="3200" dirty="0" smtClean="0">
                <a:ln w="11430">
                  <a:solidFill>
                    <a:srgbClr val="002060"/>
                  </a:solidFill>
                </a:ln>
                <a:solidFill>
                  <a:schemeClr val="accent1"/>
                </a:solidFill>
              </a:rPr>
              <a:t>31</a:t>
            </a:r>
            <a:r>
              <a:rPr lang="en-US" sz="3200" dirty="0" smtClean="0">
                <a:ln w="11430">
                  <a:solidFill>
                    <a:srgbClr val="002060"/>
                  </a:solidFill>
                </a:ln>
              </a:rPr>
              <a:t>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65</a:t>
            </a:fld>
            <a:endParaRPr lang="en-US"/>
          </a:p>
        </p:txBody>
      </p:sp>
      <p:sp>
        <p:nvSpPr>
          <p:cNvPr id="6" name="Content Placeholder 6"/>
          <p:cNvSpPr>
            <a:spLocks noGrp="1"/>
          </p:cNvSpPr>
          <p:nvPr>
            <p:ph sz="half" idx="4294967295"/>
          </p:nvPr>
        </p:nvSpPr>
        <p:spPr>
          <a:xfrm>
            <a:off x="457200" y="1199159"/>
            <a:ext cx="4045951" cy="4974336"/>
          </a:xfrm>
          <a:prstGeom prst="rect">
            <a:avLst/>
          </a:prstGeom>
        </p:spPr>
        <p:txBody>
          <a:bodyPr>
            <a:normAutofit fontScale="85000" lnSpcReduction="20000"/>
            <a:scene3d>
              <a:camera prst="orthographicFront"/>
              <a:lightRig rig="threePt" dir="t"/>
            </a:scene3d>
            <a:sp3d extrusionH="57150">
              <a:bevelT w="38100" h="38100"/>
            </a:sp3d>
          </a:bodyPr>
          <a:lstStyle/>
          <a:p>
            <a:pPr marL="45720" indent="0">
              <a:buNone/>
            </a:pPr>
            <a:r>
              <a:rPr lang="en-US" b="1" dirty="0">
                <a:solidFill>
                  <a:schemeClr val="tx1"/>
                </a:solidFill>
              </a:rPr>
              <a:t>6</a:t>
            </a:r>
            <a:r>
              <a:rPr lang="en-US" dirty="0">
                <a:solidFill>
                  <a:schemeClr val="tx1"/>
                </a:solidFill>
              </a:rPr>
              <a:t> </a:t>
            </a:r>
            <a:r>
              <a:rPr lang="en-US" dirty="0" smtClean="0">
                <a:solidFill>
                  <a:schemeClr val="tx1"/>
                </a:solidFill>
              </a:rPr>
              <a:t> Then </a:t>
            </a:r>
            <a:r>
              <a:rPr lang="en-US" dirty="0">
                <a:solidFill>
                  <a:schemeClr val="tx1"/>
                </a:solidFill>
              </a:rPr>
              <a:t>cometh he to Simon Peter: and Peter saith unto him, </a:t>
            </a:r>
            <a:r>
              <a:rPr lang="en-US" dirty="0" smtClean="0">
                <a:solidFill>
                  <a:schemeClr val="tx1"/>
                </a:solidFill>
              </a:rPr>
              <a:t>Master, </a:t>
            </a:r>
            <a:r>
              <a:rPr lang="en-US" dirty="0">
                <a:solidFill>
                  <a:schemeClr val="tx1"/>
                </a:solidFill>
              </a:rPr>
              <a:t>dost thou wash my feet?</a:t>
            </a:r>
          </a:p>
          <a:p>
            <a:pPr marL="45720" indent="0">
              <a:buNone/>
            </a:pPr>
            <a:r>
              <a:rPr lang="en-US" b="1" dirty="0">
                <a:solidFill>
                  <a:schemeClr val="tx1"/>
                </a:solidFill>
              </a:rPr>
              <a:t>7</a:t>
            </a:r>
            <a:r>
              <a:rPr lang="en-US" dirty="0">
                <a:solidFill>
                  <a:schemeClr val="tx1"/>
                </a:solidFill>
              </a:rPr>
              <a:t> </a:t>
            </a:r>
            <a:r>
              <a:rPr lang="en-US" dirty="0" smtClean="0">
                <a:solidFill>
                  <a:schemeClr val="tx1"/>
                </a:solidFill>
              </a:rPr>
              <a:t> </a:t>
            </a:r>
            <a:r>
              <a:rPr lang="en-US" b="1" dirty="0" smtClean="0">
                <a:solidFill>
                  <a:srgbClr val="0070C0"/>
                </a:solidFill>
              </a:rPr>
              <a:t>Yahusha</a:t>
            </a:r>
            <a:r>
              <a:rPr lang="en-US" dirty="0" smtClean="0">
                <a:solidFill>
                  <a:schemeClr val="tx1"/>
                </a:solidFill>
              </a:rPr>
              <a:t> </a:t>
            </a:r>
            <a:r>
              <a:rPr lang="en-US" dirty="0">
                <a:solidFill>
                  <a:schemeClr val="tx1"/>
                </a:solidFill>
              </a:rPr>
              <a:t>answered and said unto him, </a:t>
            </a:r>
            <a:r>
              <a:rPr lang="en-US" dirty="0">
                <a:solidFill>
                  <a:srgbClr val="FF0000"/>
                </a:solidFill>
              </a:rPr>
              <a:t>What I do thou </a:t>
            </a:r>
            <a:r>
              <a:rPr lang="en-US" dirty="0" err="1">
                <a:solidFill>
                  <a:srgbClr val="FF0000"/>
                </a:solidFill>
              </a:rPr>
              <a:t>knowest</a:t>
            </a:r>
            <a:r>
              <a:rPr lang="en-US" dirty="0">
                <a:solidFill>
                  <a:srgbClr val="FF0000"/>
                </a:solidFill>
              </a:rPr>
              <a:t> not now; but thou shalt know hereafter.</a:t>
            </a:r>
          </a:p>
          <a:p>
            <a:pPr marL="45720" indent="0">
              <a:buNone/>
            </a:pPr>
            <a:r>
              <a:rPr lang="en-US" b="1" dirty="0">
                <a:solidFill>
                  <a:schemeClr val="tx1"/>
                </a:solidFill>
              </a:rPr>
              <a:t>8</a:t>
            </a:r>
            <a:r>
              <a:rPr lang="en-US" dirty="0">
                <a:solidFill>
                  <a:schemeClr val="tx1"/>
                </a:solidFill>
              </a:rPr>
              <a:t> </a:t>
            </a:r>
            <a:r>
              <a:rPr lang="en-US" dirty="0" smtClean="0">
                <a:solidFill>
                  <a:schemeClr val="tx1"/>
                </a:solidFill>
              </a:rPr>
              <a:t> Peter </a:t>
            </a:r>
            <a:r>
              <a:rPr lang="en-US" dirty="0">
                <a:solidFill>
                  <a:schemeClr val="tx1"/>
                </a:solidFill>
              </a:rPr>
              <a:t>saith unto him, Thou shalt never wash my feet. </a:t>
            </a:r>
            <a:r>
              <a:rPr lang="en-US" b="1" dirty="0" smtClean="0">
                <a:solidFill>
                  <a:srgbClr val="0070C0"/>
                </a:solidFill>
              </a:rPr>
              <a:t>Yahusha</a:t>
            </a:r>
            <a:r>
              <a:rPr lang="en-US" dirty="0" smtClean="0">
                <a:solidFill>
                  <a:schemeClr val="tx1"/>
                </a:solidFill>
              </a:rPr>
              <a:t> </a:t>
            </a:r>
            <a:r>
              <a:rPr lang="en-US" dirty="0">
                <a:solidFill>
                  <a:schemeClr val="tx1"/>
                </a:solidFill>
              </a:rPr>
              <a:t>answered him, </a:t>
            </a:r>
            <a:r>
              <a:rPr lang="en-US" dirty="0">
                <a:solidFill>
                  <a:srgbClr val="FF0000"/>
                </a:solidFill>
              </a:rPr>
              <a:t>If I wash thee not, thou hast no part with me.</a:t>
            </a:r>
          </a:p>
          <a:p>
            <a:pPr marL="45720" indent="0">
              <a:buNone/>
            </a:pPr>
            <a:r>
              <a:rPr lang="en-US" b="1" dirty="0" smtClean="0">
                <a:solidFill>
                  <a:schemeClr val="tx1"/>
                </a:solidFill>
              </a:rPr>
              <a:t>9</a:t>
            </a:r>
            <a:r>
              <a:rPr lang="en-US" dirty="0" smtClean="0">
                <a:solidFill>
                  <a:schemeClr val="tx1"/>
                </a:solidFill>
              </a:rPr>
              <a:t>  </a:t>
            </a:r>
            <a:r>
              <a:rPr lang="en-US" dirty="0">
                <a:solidFill>
                  <a:schemeClr val="tx1"/>
                </a:solidFill>
              </a:rPr>
              <a:t>Simon Peter saith unto him, </a:t>
            </a:r>
            <a:r>
              <a:rPr lang="en-US" dirty="0" smtClean="0">
                <a:solidFill>
                  <a:schemeClr val="tx1"/>
                </a:solidFill>
              </a:rPr>
              <a:t>Master, </a:t>
            </a:r>
            <a:r>
              <a:rPr lang="en-US" dirty="0">
                <a:solidFill>
                  <a:schemeClr val="tx1"/>
                </a:solidFill>
              </a:rPr>
              <a:t>not my feet only, but also my hands and my head.</a:t>
            </a:r>
          </a:p>
          <a:p>
            <a:pPr marL="45720" indent="0">
              <a:buNone/>
            </a:pPr>
            <a:r>
              <a:rPr lang="en-US" b="1" dirty="0" smtClean="0">
                <a:solidFill>
                  <a:schemeClr val="tx1"/>
                </a:solidFill>
              </a:rPr>
              <a:t>10</a:t>
            </a:r>
            <a:r>
              <a:rPr lang="en-US" dirty="0" smtClean="0">
                <a:solidFill>
                  <a:schemeClr val="tx1"/>
                </a:solidFill>
              </a:rPr>
              <a:t> </a:t>
            </a:r>
            <a:r>
              <a:rPr lang="en-US" b="1" dirty="0">
                <a:solidFill>
                  <a:srgbClr val="0070C0"/>
                </a:solidFill>
              </a:rPr>
              <a:t>Yahusha</a:t>
            </a:r>
            <a:r>
              <a:rPr lang="en-US" dirty="0" smtClean="0">
                <a:solidFill>
                  <a:schemeClr val="tx1"/>
                </a:solidFill>
              </a:rPr>
              <a:t> </a:t>
            </a:r>
            <a:r>
              <a:rPr lang="en-US" dirty="0">
                <a:solidFill>
                  <a:schemeClr val="tx1"/>
                </a:solidFill>
              </a:rPr>
              <a:t>saith to him [Peter], </a:t>
            </a:r>
            <a:r>
              <a:rPr lang="en-US" dirty="0">
                <a:solidFill>
                  <a:srgbClr val="FF0000"/>
                </a:solidFill>
              </a:rPr>
              <a:t>He that is washed </a:t>
            </a:r>
            <a:r>
              <a:rPr lang="en-US" dirty="0" err="1">
                <a:solidFill>
                  <a:srgbClr val="FF0000"/>
                </a:solidFill>
              </a:rPr>
              <a:t>needeth</a:t>
            </a:r>
            <a:r>
              <a:rPr lang="en-US" dirty="0">
                <a:solidFill>
                  <a:srgbClr val="FF0000"/>
                </a:solidFill>
              </a:rPr>
              <a:t> not save to wash his feet, but is clean every whit: and </a:t>
            </a:r>
            <a:r>
              <a:rPr lang="en-US" dirty="0">
                <a:solidFill>
                  <a:srgbClr val="00B050"/>
                </a:solidFill>
              </a:rPr>
              <a:t>ye are clean, </a:t>
            </a:r>
            <a:r>
              <a:rPr lang="en-US" b="1" u="sng" dirty="0">
                <a:solidFill>
                  <a:srgbClr val="FF0000"/>
                </a:solidFill>
              </a:rPr>
              <a:t>but not all</a:t>
            </a:r>
            <a:r>
              <a:rPr lang="en-US" dirty="0">
                <a:solidFill>
                  <a:srgbClr val="FF0000"/>
                </a:solidFill>
              </a:rPr>
              <a:t>.</a:t>
            </a:r>
          </a:p>
          <a:p>
            <a:endParaRPr lang="en-US" dirty="0">
              <a:solidFill>
                <a:srgbClr val="00B050"/>
              </a:solidFill>
            </a:endParaRPr>
          </a:p>
        </p:txBody>
      </p:sp>
      <p:sp>
        <p:nvSpPr>
          <p:cNvPr id="7" name="Content Placeholder 8"/>
          <p:cNvSpPr>
            <a:spLocks noGrp="1"/>
          </p:cNvSpPr>
          <p:nvPr>
            <p:ph sz="quarter" idx="4294967295"/>
          </p:nvPr>
        </p:nvSpPr>
        <p:spPr>
          <a:xfrm>
            <a:off x="4645024" y="1197864"/>
            <a:ext cx="4117975" cy="5431536"/>
          </a:xfrm>
          <a:prstGeom prst="rect">
            <a:avLst/>
          </a:prstGeom>
        </p:spPr>
        <p:txBody>
          <a:bodyPr>
            <a:normAutofit fontScale="77500" lnSpcReduction="20000"/>
            <a:scene3d>
              <a:camera prst="orthographicFront"/>
              <a:lightRig rig="threePt" dir="t"/>
            </a:scene3d>
            <a:sp3d extrusionH="57150">
              <a:bevelT w="38100" h="38100"/>
            </a:sp3d>
          </a:bodyPr>
          <a:lstStyle/>
          <a:p>
            <a:pPr marL="45720" lvl="0" indent="0">
              <a:buNone/>
            </a:pPr>
            <a:r>
              <a:rPr lang="en-US" sz="2100" dirty="0"/>
              <a:t>6-10 </a:t>
            </a:r>
            <a:r>
              <a:rPr lang="en-US" sz="2700" dirty="0"/>
              <a:t> </a:t>
            </a:r>
            <a:r>
              <a:rPr lang="en-US" sz="2700" b="1" dirty="0">
                <a:solidFill>
                  <a:srgbClr val="0070C0"/>
                </a:solidFill>
              </a:rPr>
              <a:t>Yahusha</a:t>
            </a:r>
            <a:r>
              <a:rPr lang="en-US" sz="2700" b="1" dirty="0">
                <a:solidFill>
                  <a:schemeClr val="tx1"/>
                </a:solidFill>
              </a:rPr>
              <a:t> washes Peter’s </a:t>
            </a:r>
            <a:r>
              <a:rPr lang="en-US" sz="2700" b="1" dirty="0" smtClean="0">
                <a:solidFill>
                  <a:schemeClr val="tx1"/>
                </a:solidFill>
              </a:rPr>
              <a:t/>
            </a:r>
            <a:br>
              <a:rPr lang="en-US" sz="2700" b="1" dirty="0" smtClean="0">
                <a:solidFill>
                  <a:schemeClr val="tx1"/>
                </a:solidFill>
              </a:rPr>
            </a:br>
            <a:r>
              <a:rPr lang="en-US" sz="2700" b="1" dirty="0" smtClean="0">
                <a:solidFill>
                  <a:schemeClr val="tx1"/>
                </a:solidFill>
              </a:rPr>
              <a:t>       feet</a:t>
            </a:r>
            <a:r>
              <a:rPr lang="en-US" sz="2700" b="1" dirty="0">
                <a:solidFill>
                  <a:schemeClr val="tx1"/>
                </a:solidFill>
              </a:rPr>
              <a:t>.</a:t>
            </a:r>
            <a:endParaRPr lang="en-US" sz="2700" dirty="0">
              <a:solidFill>
                <a:schemeClr val="tx1"/>
              </a:solidFill>
            </a:endParaRP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endParaRPr lang="en-US" sz="2700" dirty="0"/>
          </a:p>
          <a:p>
            <a:pPr marL="45720" lvl="0" indent="0">
              <a:buNone/>
            </a:pPr>
            <a:r>
              <a:rPr lang="en-US" sz="2100" dirty="0"/>
              <a:t>10</a:t>
            </a:r>
            <a:r>
              <a:rPr lang="en-US" sz="2700" dirty="0"/>
              <a:t>  </a:t>
            </a: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US" sz="27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t>
            </a: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a:t>
            </a:r>
            <a:r>
              <a:rPr lang="en-US"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 </a:t>
            </a: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group.</a:t>
            </a:r>
          </a:p>
          <a:p>
            <a:pPr marL="45720" indent="0">
              <a:buNone/>
            </a:pPr>
            <a:r>
              <a:rPr lang="en-US" dirty="0"/>
              <a:t> </a:t>
            </a:r>
          </a:p>
          <a:p>
            <a:endParaRPr lang="en-US" dirty="0"/>
          </a:p>
        </p:txBody>
      </p:sp>
    </p:spTree>
    <p:extLst>
      <p:ext uri="{BB962C8B-B14F-4D97-AF65-F5344CB8AC3E}">
        <p14:creationId xmlns:p14="http://schemas.microsoft.com/office/powerpoint/2010/main" val="690158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13:11-15  </a:t>
            </a:r>
            <a:r>
              <a:rPr lang="en-US" sz="3200" dirty="0" smtClean="0">
                <a:ln w="11430">
                  <a:solidFill>
                    <a:srgbClr val="002060"/>
                  </a:solidFill>
                </a:ln>
              </a:rPr>
              <a:t>(31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66</a:t>
            </a:fld>
            <a:endParaRPr lang="en-US"/>
          </a:p>
        </p:txBody>
      </p:sp>
      <p:sp>
        <p:nvSpPr>
          <p:cNvPr id="6" name="Content Placeholder 6"/>
          <p:cNvSpPr>
            <a:spLocks noGrp="1"/>
          </p:cNvSpPr>
          <p:nvPr>
            <p:ph sz="half" idx="4294967295"/>
          </p:nvPr>
        </p:nvSpPr>
        <p:spPr>
          <a:xfrm>
            <a:off x="457200" y="1199159"/>
            <a:ext cx="4045951" cy="5355336"/>
          </a:xfrm>
          <a:prstGeom prst="rect">
            <a:avLst/>
          </a:prstGeo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a:solidFill>
                  <a:schemeClr val="tx1"/>
                </a:solidFill>
              </a:rPr>
              <a:t>11</a:t>
            </a:r>
            <a:r>
              <a:rPr lang="en-US" dirty="0">
                <a:solidFill>
                  <a:schemeClr val="tx1"/>
                </a:solidFill>
              </a:rPr>
              <a:t> </a:t>
            </a:r>
            <a:r>
              <a:rPr lang="en-US" dirty="0" smtClean="0">
                <a:solidFill>
                  <a:schemeClr val="tx1"/>
                </a:solidFill>
              </a:rPr>
              <a:t> For </a:t>
            </a:r>
            <a:r>
              <a:rPr lang="en-US" dirty="0">
                <a:solidFill>
                  <a:schemeClr val="tx1"/>
                </a:solidFill>
              </a:rPr>
              <a:t>he knew who </a:t>
            </a:r>
            <a:r>
              <a:rPr lang="en-US" u="sng" dirty="0">
                <a:solidFill>
                  <a:schemeClr val="tx1"/>
                </a:solidFill>
              </a:rPr>
              <a:t>should betra</a:t>
            </a:r>
            <a:r>
              <a:rPr lang="en-US" dirty="0">
                <a:solidFill>
                  <a:schemeClr val="tx1"/>
                </a:solidFill>
              </a:rPr>
              <a:t>y</a:t>
            </a:r>
            <a:r>
              <a:rPr lang="en-US" u="sng" dirty="0">
                <a:solidFill>
                  <a:schemeClr val="tx1"/>
                </a:solidFill>
              </a:rPr>
              <a:t> him</a:t>
            </a:r>
            <a:r>
              <a:rPr lang="en-US" dirty="0">
                <a:solidFill>
                  <a:schemeClr val="tx1"/>
                </a:solidFill>
              </a:rPr>
              <a:t>; therefore said he, </a:t>
            </a:r>
            <a:r>
              <a:rPr lang="en-US" dirty="0" smtClean="0">
                <a:solidFill>
                  <a:schemeClr val="tx1"/>
                </a:solidFill>
              </a:rPr>
              <a:t/>
            </a:r>
            <a:br>
              <a:rPr lang="en-US" dirty="0" smtClean="0">
                <a:solidFill>
                  <a:schemeClr val="tx1"/>
                </a:solidFill>
              </a:rPr>
            </a:br>
            <a:r>
              <a:rPr lang="en-US" u="sng" dirty="0" smtClean="0">
                <a:solidFill>
                  <a:srgbClr val="FF0000"/>
                </a:solidFill>
              </a:rPr>
              <a:t>Ye</a:t>
            </a:r>
            <a:r>
              <a:rPr lang="en-US" dirty="0" smtClean="0">
                <a:solidFill>
                  <a:schemeClr val="tx1"/>
                </a:solidFill>
              </a:rPr>
              <a:t> </a:t>
            </a:r>
            <a:r>
              <a:rPr lang="en-US" dirty="0">
                <a:solidFill>
                  <a:schemeClr val="tx1"/>
                </a:solidFill>
              </a:rPr>
              <a:t>[</a:t>
            </a:r>
            <a:r>
              <a:rPr lang="en-US" b="1" dirty="0">
                <a:solidFill>
                  <a:srgbClr val="00B050"/>
                </a:solidFill>
              </a:rPr>
              <a:t>Judas</a:t>
            </a:r>
            <a:r>
              <a:rPr lang="en-US" dirty="0">
                <a:solidFill>
                  <a:schemeClr val="tx1"/>
                </a:solidFill>
              </a:rPr>
              <a:t>] </a:t>
            </a:r>
            <a:r>
              <a:rPr lang="en-US" u="sng" dirty="0">
                <a:solidFill>
                  <a:srgbClr val="FF0000"/>
                </a:solidFill>
              </a:rPr>
              <a:t>are not all clean</a:t>
            </a:r>
            <a:r>
              <a:rPr lang="en-US" dirty="0">
                <a:solidFill>
                  <a:srgbClr val="FF0000"/>
                </a:solidFill>
              </a:rPr>
              <a:t>.</a:t>
            </a:r>
          </a:p>
          <a:p>
            <a:pPr marL="45720" indent="0">
              <a:buNone/>
            </a:pPr>
            <a:r>
              <a:rPr lang="en-US" b="1" dirty="0">
                <a:solidFill>
                  <a:schemeClr val="tx1"/>
                </a:solidFill>
              </a:rPr>
              <a:t>12</a:t>
            </a:r>
            <a:r>
              <a:rPr lang="en-US" dirty="0">
                <a:solidFill>
                  <a:schemeClr val="tx1"/>
                </a:solidFill>
              </a:rPr>
              <a:t> </a:t>
            </a:r>
            <a:r>
              <a:rPr lang="en-US" dirty="0" smtClean="0">
                <a:solidFill>
                  <a:schemeClr val="tx1"/>
                </a:solidFill>
              </a:rPr>
              <a:t> So </a:t>
            </a:r>
            <a:r>
              <a:rPr lang="en-US" b="1" u="sng" dirty="0">
                <a:solidFill>
                  <a:schemeClr val="tx1"/>
                </a:solidFill>
              </a:rPr>
              <a:t>after he had washed their feet</a:t>
            </a:r>
            <a:r>
              <a:rPr lang="en-US" dirty="0">
                <a:solidFill>
                  <a:schemeClr val="tx1"/>
                </a:solidFill>
              </a:rPr>
              <a:t>, and had taken his garments, </a:t>
            </a:r>
            <a:r>
              <a:rPr lang="en-US" b="1" u="sng" dirty="0">
                <a:solidFill>
                  <a:schemeClr val="tx1"/>
                </a:solidFill>
              </a:rPr>
              <a:t>and was set down </a:t>
            </a:r>
            <a:r>
              <a:rPr lang="en-US" b="1" u="sng" dirty="0">
                <a:solidFill>
                  <a:srgbClr val="C00000"/>
                </a:solidFill>
              </a:rPr>
              <a:t>a</a:t>
            </a:r>
            <a:r>
              <a:rPr lang="en-US" b="1" dirty="0">
                <a:solidFill>
                  <a:srgbClr val="C00000"/>
                </a:solidFill>
              </a:rPr>
              <a:t>g</a:t>
            </a:r>
            <a:r>
              <a:rPr lang="en-US" b="1" u="sng" dirty="0">
                <a:solidFill>
                  <a:srgbClr val="C00000"/>
                </a:solidFill>
              </a:rPr>
              <a:t>ain</a:t>
            </a:r>
            <a:r>
              <a:rPr lang="en-US" dirty="0">
                <a:solidFill>
                  <a:srgbClr val="C00000"/>
                </a:solidFill>
              </a:rPr>
              <a:t>,</a:t>
            </a:r>
            <a:r>
              <a:rPr lang="en-US" dirty="0">
                <a:solidFill>
                  <a:schemeClr val="tx1"/>
                </a:solidFill>
              </a:rPr>
              <a:t> he said unto them, </a:t>
            </a:r>
            <a:r>
              <a:rPr lang="en-US" dirty="0">
                <a:solidFill>
                  <a:srgbClr val="FF0000"/>
                </a:solidFill>
              </a:rPr>
              <a:t>Know ye what I have done to you?</a:t>
            </a:r>
          </a:p>
          <a:p>
            <a:pPr marL="45720" indent="0">
              <a:buNone/>
            </a:pPr>
            <a:r>
              <a:rPr lang="en-US" b="1" dirty="0">
                <a:solidFill>
                  <a:schemeClr val="tx1"/>
                </a:solidFill>
              </a:rPr>
              <a:t>13</a:t>
            </a:r>
            <a:r>
              <a:rPr lang="en-US" dirty="0">
                <a:solidFill>
                  <a:schemeClr val="tx1"/>
                </a:solidFill>
              </a:rPr>
              <a:t> </a:t>
            </a:r>
            <a:r>
              <a:rPr lang="en-US" dirty="0" smtClean="0">
                <a:solidFill>
                  <a:schemeClr val="tx1"/>
                </a:solidFill>
              </a:rPr>
              <a:t> </a:t>
            </a:r>
            <a:r>
              <a:rPr lang="en-US" dirty="0" smtClean="0">
                <a:solidFill>
                  <a:srgbClr val="FF0000"/>
                </a:solidFill>
              </a:rPr>
              <a:t>Ye </a:t>
            </a:r>
            <a:r>
              <a:rPr lang="en-US" dirty="0">
                <a:solidFill>
                  <a:srgbClr val="FF0000"/>
                </a:solidFill>
              </a:rPr>
              <a:t>call me </a:t>
            </a:r>
            <a:r>
              <a:rPr lang="en-US" dirty="0" smtClean="0">
                <a:solidFill>
                  <a:srgbClr val="FF0000"/>
                </a:solidFill>
              </a:rPr>
              <a:t>Teacher </a:t>
            </a:r>
            <a:r>
              <a:rPr lang="en-US" dirty="0">
                <a:solidFill>
                  <a:srgbClr val="FF0000"/>
                </a:solidFill>
              </a:rPr>
              <a:t>and </a:t>
            </a:r>
            <a:r>
              <a:rPr lang="en-US" dirty="0" smtClean="0">
                <a:solidFill>
                  <a:srgbClr val="FF0000"/>
                </a:solidFill>
              </a:rPr>
              <a:t>Master: </a:t>
            </a:r>
            <a:r>
              <a:rPr lang="en-US" dirty="0">
                <a:solidFill>
                  <a:srgbClr val="FF0000"/>
                </a:solidFill>
              </a:rPr>
              <a:t>and ye say well; </a:t>
            </a:r>
            <a:r>
              <a:rPr lang="en-US" dirty="0" smtClean="0">
                <a:solidFill>
                  <a:srgbClr val="FF0000"/>
                </a:solidFill>
              </a:rPr>
              <a:t/>
            </a:r>
            <a:br>
              <a:rPr lang="en-US" dirty="0" smtClean="0">
                <a:solidFill>
                  <a:srgbClr val="FF0000"/>
                </a:solidFill>
              </a:rPr>
            </a:br>
            <a:r>
              <a:rPr lang="en-US" dirty="0" smtClean="0">
                <a:solidFill>
                  <a:srgbClr val="FF0000"/>
                </a:solidFill>
              </a:rPr>
              <a:t>for </a:t>
            </a:r>
            <a:r>
              <a:rPr lang="en-US" dirty="0">
                <a:solidFill>
                  <a:srgbClr val="FF0000"/>
                </a:solidFill>
              </a:rPr>
              <a:t>so I am.</a:t>
            </a:r>
          </a:p>
          <a:p>
            <a:pPr marL="45720" indent="0">
              <a:buNone/>
            </a:pPr>
            <a:r>
              <a:rPr lang="en-US" b="1" dirty="0">
                <a:solidFill>
                  <a:schemeClr val="tx1"/>
                </a:solidFill>
              </a:rPr>
              <a:t>14</a:t>
            </a:r>
            <a:r>
              <a:rPr lang="en-US" dirty="0">
                <a:solidFill>
                  <a:schemeClr val="tx1"/>
                </a:solidFill>
              </a:rPr>
              <a:t> </a:t>
            </a:r>
            <a:r>
              <a:rPr lang="en-US" dirty="0" smtClean="0">
                <a:solidFill>
                  <a:schemeClr val="tx1"/>
                </a:solidFill>
              </a:rPr>
              <a:t> </a:t>
            </a:r>
            <a:r>
              <a:rPr lang="en-US" dirty="0" smtClean="0">
                <a:solidFill>
                  <a:srgbClr val="FF0000"/>
                </a:solidFill>
              </a:rPr>
              <a:t>If </a:t>
            </a:r>
            <a:r>
              <a:rPr lang="en-US" dirty="0">
                <a:solidFill>
                  <a:srgbClr val="FF0000"/>
                </a:solidFill>
              </a:rPr>
              <a:t>I then, your </a:t>
            </a:r>
            <a:r>
              <a:rPr lang="en-US" dirty="0" smtClean="0">
                <a:solidFill>
                  <a:srgbClr val="FF0000"/>
                </a:solidFill>
              </a:rPr>
              <a:t>Teacher </a:t>
            </a:r>
            <a:r>
              <a:rPr lang="en-US" dirty="0">
                <a:solidFill>
                  <a:srgbClr val="FF0000"/>
                </a:solidFill>
              </a:rPr>
              <a:t>and Master, have washed your feet; ye also ought to wash one another's feet.</a:t>
            </a:r>
          </a:p>
          <a:p>
            <a:pPr marL="45720" indent="0">
              <a:buNone/>
            </a:pPr>
            <a:r>
              <a:rPr lang="en-US" b="1" dirty="0" smtClean="0">
                <a:solidFill>
                  <a:schemeClr val="tx1"/>
                </a:solidFill>
              </a:rPr>
              <a:t>15 </a:t>
            </a:r>
            <a:r>
              <a:rPr lang="en-US" dirty="0" smtClean="0">
                <a:solidFill>
                  <a:schemeClr val="tx1"/>
                </a:solidFill>
              </a:rPr>
              <a:t> </a:t>
            </a:r>
            <a:r>
              <a:rPr lang="en-US" dirty="0">
                <a:solidFill>
                  <a:srgbClr val="FF0000"/>
                </a:solidFill>
              </a:rPr>
              <a:t>For I have given you an example, that ye should do </a:t>
            </a:r>
            <a:r>
              <a:rPr lang="en-US" dirty="0" smtClean="0">
                <a:solidFill>
                  <a:srgbClr val="FF0000"/>
                </a:solidFill>
              </a:rPr>
              <a:t/>
            </a:r>
            <a:br>
              <a:rPr lang="en-US" dirty="0" smtClean="0">
                <a:solidFill>
                  <a:srgbClr val="FF0000"/>
                </a:solidFill>
              </a:rPr>
            </a:br>
            <a:r>
              <a:rPr lang="en-US" dirty="0" smtClean="0">
                <a:solidFill>
                  <a:srgbClr val="FF0000"/>
                </a:solidFill>
              </a:rPr>
              <a:t>as </a:t>
            </a:r>
            <a:r>
              <a:rPr lang="en-US" dirty="0">
                <a:solidFill>
                  <a:srgbClr val="FF0000"/>
                </a:solidFill>
              </a:rPr>
              <a:t>I have done to you.</a:t>
            </a:r>
          </a:p>
          <a:p>
            <a:pPr marL="45720" indent="0">
              <a:buNone/>
            </a:pPr>
            <a:endParaRPr lang="en-US" dirty="0"/>
          </a:p>
        </p:txBody>
      </p:sp>
      <p:sp>
        <p:nvSpPr>
          <p:cNvPr id="7" name="Content Placeholder 8"/>
          <p:cNvSpPr>
            <a:spLocks noGrp="1"/>
          </p:cNvSpPr>
          <p:nvPr>
            <p:ph sz="quarter" idx="4294967295"/>
          </p:nvPr>
        </p:nvSpPr>
        <p:spPr>
          <a:xfrm>
            <a:off x="4645024" y="1197864"/>
            <a:ext cx="4270376" cy="5355336"/>
          </a:xfrm>
          <a:prstGeom prst="rect">
            <a:avLst/>
          </a:prstGeom>
        </p:spPr>
        <p:txBody>
          <a:bodyPr>
            <a:normAutofit/>
            <a:scene3d>
              <a:camera prst="orthographicFront"/>
              <a:lightRig rig="threePt" dir="t"/>
            </a:scene3d>
            <a:sp3d extrusionH="57150">
              <a:bevelT w="38100" h="38100"/>
            </a:sp3d>
          </a:bodyPr>
          <a:lstStyle/>
          <a:p>
            <a:pPr marL="45720" lvl="0" indent="0">
              <a:buNone/>
            </a:pPr>
            <a:r>
              <a:rPr lang="en-US" sz="1600" dirty="0" smtClean="0"/>
              <a:t>11</a:t>
            </a:r>
            <a:r>
              <a:rPr lang="en-US" sz="2000" dirty="0" smtClean="0"/>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[Clue of betrayer.]</a:t>
            </a:r>
            <a:r>
              <a:rPr lang="en-US" sz="2000" dirty="0"/>
              <a:t> </a:t>
            </a:r>
          </a:p>
          <a:p>
            <a:pPr marL="45720" indent="0">
              <a:buNone/>
            </a:pPr>
            <a:r>
              <a:rPr lang="en-US" sz="2000" dirty="0"/>
              <a:t> </a:t>
            </a:r>
          </a:p>
          <a:p>
            <a:pPr marL="45720" lvl="0" indent="0">
              <a:buNone/>
            </a:pPr>
            <a:r>
              <a:rPr lang="en-US" sz="1600" dirty="0"/>
              <a:t>12</a:t>
            </a:r>
            <a:r>
              <a:rPr lang="en-US" sz="2000" dirty="0"/>
              <a:t>  </a:t>
            </a:r>
            <a:r>
              <a:rPr lang="en-US" sz="2000" b="1" dirty="0">
                <a:solidFill>
                  <a:srgbClr val="0070C0"/>
                </a:solidFill>
              </a:rPr>
              <a:t>Second time Yahusha is at </a:t>
            </a:r>
            <a:r>
              <a:rPr lang="en-US" sz="2000" b="1" dirty="0" smtClean="0">
                <a:solidFill>
                  <a:srgbClr val="0070C0"/>
                </a:solidFill>
              </a:rPr>
              <a:t/>
            </a:r>
            <a:br>
              <a:rPr lang="en-US" sz="2000" b="1" dirty="0" smtClean="0">
                <a:solidFill>
                  <a:srgbClr val="0070C0"/>
                </a:solidFill>
              </a:rPr>
            </a:br>
            <a:r>
              <a:rPr lang="en-US" sz="2000" b="1" dirty="0" smtClean="0">
                <a:solidFill>
                  <a:srgbClr val="0070C0"/>
                </a:solidFill>
              </a:rPr>
              <a:t>     the </a:t>
            </a:r>
            <a:r>
              <a:rPr lang="en-US" sz="2000" b="1" dirty="0">
                <a:solidFill>
                  <a:srgbClr val="0070C0"/>
                </a:solidFill>
              </a:rPr>
              <a:t>table.  </a:t>
            </a:r>
            <a:r>
              <a:rPr lang="en-US" sz="2000" b="1" u="sng" dirty="0">
                <a:solidFill>
                  <a:schemeClr val="tx1"/>
                </a:solidFill>
              </a:rPr>
              <a:t>Note</a:t>
            </a:r>
            <a:r>
              <a:rPr lang="en-US" sz="2000" b="1" dirty="0">
                <a:solidFill>
                  <a:schemeClr val="tx1"/>
                </a:solidFill>
              </a:rPr>
              <a:t>:</a:t>
            </a:r>
            <a:r>
              <a:rPr lang="en-US" sz="2000" dirty="0">
                <a:solidFill>
                  <a:schemeClr val="tx1"/>
                </a:solidFill>
              </a:rPr>
              <a:t>  This is likely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 </a:t>
            </a:r>
            <a:r>
              <a:rPr lang="en-US" sz="2000" dirty="0">
                <a:solidFill>
                  <a:schemeClr val="tx1"/>
                </a:solidFill>
              </a:rPr>
              <a:t>round table, according to </a:t>
            </a:r>
            <a:r>
              <a:rPr lang="en-US" sz="2000" dirty="0" smtClean="0">
                <a:solidFill>
                  <a:schemeClr val="tx1"/>
                </a:solidFill>
              </a:rPr>
              <a:t/>
            </a:r>
            <a:br>
              <a:rPr lang="en-US" sz="2000" dirty="0" smtClean="0">
                <a:solidFill>
                  <a:schemeClr val="tx1"/>
                </a:solidFill>
              </a:rPr>
            </a:br>
            <a:r>
              <a:rPr lang="en-US" sz="2000" dirty="0" smtClean="0">
                <a:solidFill>
                  <a:schemeClr val="tx1"/>
                </a:solidFill>
              </a:rPr>
              <a:t>     how </a:t>
            </a:r>
            <a:r>
              <a:rPr lang="en-US" sz="2000" dirty="0">
                <a:solidFill>
                  <a:schemeClr val="tx1"/>
                </a:solidFill>
              </a:rPr>
              <a:t>the following events are </a:t>
            </a:r>
            <a:r>
              <a:rPr lang="en-US" sz="2000" dirty="0" smtClean="0">
                <a:solidFill>
                  <a:schemeClr val="tx1"/>
                </a:solidFill>
              </a:rPr>
              <a:t/>
            </a:r>
            <a:br>
              <a:rPr lang="en-US" sz="2000" dirty="0" smtClean="0">
                <a:solidFill>
                  <a:schemeClr val="tx1"/>
                </a:solidFill>
              </a:rPr>
            </a:br>
            <a:r>
              <a:rPr lang="en-US" sz="2000" dirty="0" smtClean="0">
                <a:solidFill>
                  <a:schemeClr val="tx1"/>
                </a:solidFill>
              </a:rPr>
              <a:t>     recorded</a:t>
            </a:r>
            <a:r>
              <a:rPr lang="en-US" sz="2000" dirty="0">
                <a:solidFill>
                  <a:schemeClr val="tx1"/>
                </a:solidFill>
              </a:rPr>
              <a:t>.  Notice what happens.</a:t>
            </a:r>
          </a:p>
          <a:p>
            <a:pPr marL="45720" indent="0">
              <a:buNone/>
            </a:pPr>
            <a:r>
              <a:rPr lang="en-US" sz="2800" dirty="0"/>
              <a:t> </a:t>
            </a:r>
            <a:endParaRPr lang="en-US" sz="4800" dirty="0"/>
          </a:p>
          <a:p>
            <a:pPr marL="45720" indent="0">
              <a:buNone/>
            </a:pPr>
            <a:r>
              <a:rPr lang="en-US" sz="2000" dirty="0"/>
              <a:t> </a:t>
            </a:r>
            <a:r>
              <a:rPr lang="en-US" sz="1600" dirty="0" smtClean="0"/>
              <a:t>14-15</a:t>
            </a:r>
            <a:r>
              <a:rPr lang="en-US" sz="2000" dirty="0" smtClean="0"/>
              <a:t>  </a:t>
            </a:r>
            <a:r>
              <a:rPr lang="en-US" sz="2000" b="1" dirty="0">
                <a:solidFill>
                  <a:srgbClr val="0070C0"/>
                </a:solidFill>
              </a:rPr>
              <a:t>Instructions for ordinance </a:t>
            </a:r>
            <a:r>
              <a:rPr lang="en-US" sz="2000" b="1" dirty="0" smtClean="0">
                <a:solidFill>
                  <a:srgbClr val="0070C0"/>
                </a:solidFill>
              </a:rPr>
              <a:t/>
            </a:r>
            <a:br>
              <a:rPr lang="en-US" sz="2000" b="1" dirty="0" smtClean="0">
                <a:solidFill>
                  <a:srgbClr val="0070C0"/>
                </a:solidFill>
              </a:rPr>
            </a:br>
            <a:r>
              <a:rPr lang="en-US" sz="2000" b="1" dirty="0" smtClean="0">
                <a:solidFill>
                  <a:srgbClr val="0070C0"/>
                </a:solidFill>
              </a:rPr>
              <a:t>          of foot-washing</a:t>
            </a:r>
            <a:r>
              <a:rPr lang="en-US" sz="2000" b="1" dirty="0">
                <a:solidFill>
                  <a:srgbClr val="0070C0"/>
                </a:solidFill>
              </a:rPr>
              <a:t>.</a:t>
            </a:r>
            <a:endParaRPr lang="en-US" sz="2000" dirty="0">
              <a:solidFill>
                <a:srgbClr val="0070C0"/>
              </a:solidFill>
            </a:endParaRPr>
          </a:p>
          <a:p>
            <a:pPr marL="45720" indent="0">
              <a:buNone/>
            </a:pPr>
            <a:endParaRPr lang="en-US" dirty="0"/>
          </a:p>
        </p:txBody>
      </p:sp>
    </p:spTree>
    <p:extLst>
      <p:ext uri="{BB962C8B-B14F-4D97-AF65-F5344CB8AC3E}">
        <p14:creationId xmlns:p14="http://schemas.microsoft.com/office/powerpoint/2010/main" val="423586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1000"/>
                                        <p:tgtEl>
                                          <p:spTgt spid="6">
                                            <p:txEl>
                                              <p:pRg st="3" end="3"/>
                                            </p:txEl>
                                          </p:spTgt>
                                        </p:tgtEl>
                                      </p:cBhvr>
                                    </p:animEffect>
                                    <p:anim calcmode="lin" valueType="num">
                                      <p:cBhvr>
                                        <p:cTn id="1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1000"/>
                                        <p:tgtEl>
                                          <p:spTgt spid="7">
                                            <p:txEl>
                                              <p:pRg st="4" end="4"/>
                                            </p:txEl>
                                          </p:spTgt>
                                        </p:tgtEl>
                                      </p:cBhvr>
                                    </p:animEffect>
                                    <p:anim calcmode="lin" valueType="num">
                                      <p:cBhvr>
                                        <p:cTn id="1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100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13:16-20  </a:t>
            </a:r>
            <a:r>
              <a:rPr lang="en-US" sz="3200" dirty="0" smtClean="0">
                <a:ln w="11430">
                  <a:solidFill>
                    <a:srgbClr val="002060"/>
                  </a:solidFill>
                </a:ln>
              </a:rPr>
              <a:t>(31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67</a:t>
            </a:fld>
            <a:endParaRPr lang="en-US"/>
          </a:p>
        </p:txBody>
      </p:sp>
      <p:sp>
        <p:nvSpPr>
          <p:cNvPr id="6" name="Content Placeholder 6"/>
          <p:cNvSpPr>
            <a:spLocks noGrp="1"/>
          </p:cNvSpPr>
          <p:nvPr>
            <p:ph sz="half" idx="4294967295"/>
          </p:nvPr>
        </p:nvSpPr>
        <p:spPr>
          <a:xfrm>
            <a:off x="457200" y="1199159"/>
            <a:ext cx="4045951" cy="5431536"/>
          </a:xfrm>
          <a:prstGeom prst="rect">
            <a:avLst/>
          </a:prstGeo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a:solidFill>
                  <a:schemeClr val="tx1"/>
                </a:solidFill>
              </a:rPr>
              <a:t>16</a:t>
            </a:r>
            <a:r>
              <a:rPr lang="en-US" dirty="0">
                <a:solidFill>
                  <a:schemeClr val="tx1"/>
                </a:solidFill>
              </a:rPr>
              <a:t> </a:t>
            </a:r>
            <a:r>
              <a:rPr lang="en-US" dirty="0" smtClean="0">
                <a:solidFill>
                  <a:schemeClr val="tx1"/>
                </a:solidFill>
              </a:rPr>
              <a:t> </a:t>
            </a:r>
            <a:r>
              <a:rPr lang="en-US" dirty="0" smtClean="0">
                <a:solidFill>
                  <a:srgbClr val="FF0000"/>
                </a:solidFill>
              </a:rPr>
              <a:t>Verily</a:t>
            </a:r>
            <a:r>
              <a:rPr lang="en-US" dirty="0">
                <a:solidFill>
                  <a:srgbClr val="FF0000"/>
                </a:solidFill>
              </a:rPr>
              <a:t>, verily, I say unto you, The servant is not greater than his lord; neither he that is sent greater than he that sent him.</a:t>
            </a:r>
          </a:p>
          <a:p>
            <a:pPr marL="45720" indent="0">
              <a:buNone/>
            </a:pPr>
            <a:r>
              <a:rPr lang="en-US" b="1" dirty="0" smtClean="0">
                <a:solidFill>
                  <a:schemeClr val="tx1"/>
                </a:solidFill>
              </a:rPr>
              <a:t>17 </a:t>
            </a:r>
            <a:r>
              <a:rPr lang="en-US" dirty="0" smtClean="0">
                <a:solidFill>
                  <a:schemeClr val="tx1"/>
                </a:solidFill>
              </a:rPr>
              <a:t> </a:t>
            </a:r>
            <a:r>
              <a:rPr lang="en-US" dirty="0">
                <a:solidFill>
                  <a:srgbClr val="FF0000"/>
                </a:solidFill>
              </a:rPr>
              <a:t>If ye know these things, happy are ye if ye do them.</a:t>
            </a:r>
          </a:p>
          <a:p>
            <a:pPr marL="45720" indent="0">
              <a:buNone/>
            </a:pPr>
            <a:r>
              <a:rPr lang="en-US" b="1" dirty="0">
                <a:solidFill>
                  <a:schemeClr val="tx1"/>
                </a:solidFill>
              </a:rPr>
              <a:t>18</a:t>
            </a:r>
            <a:r>
              <a:rPr lang="en-US" dirty="0">
                <a:solidFill>
                  <a:schemeClr val="tx1"/>
                </a:solidFill>
              </a:rPr>
              <a:t> </a:t>
            </a:r>
            <a:r>
              <a:rPr lang="en-US" dirty="0" smtClean="0">
                <a:solidFill>
                  <a:schemeClr val="tx1"/>
                </a:solidFill>
              </a:rPr>
              <a:t> </a:t>
            </a:r>
            <a:r>
              <a:rPr lang="en-US" dirty="0" smtClean="0">
                <a:solidFill>
                  <a:srgbClr val="FF0000"/>
                </a:solidFill>
              </a:rPr>
              <a:t>I </a:t>
            </a:r>
            <a:r>
              <a:rPr lang="en-US" dirty="0">
                <a:solidFill>
                  <a:srgbClr val="FF0000"/>
                </a:solidFill>
              </a:rPr>
              <a:t>speak not of you all: I know whom I have chosen: but that the scripture may be fulfilled, </a:t>
            </a:r>
            <a:r>
              <a:rPr lang="en-US" dirty="0" smtClean="0">
                <a:solidFill>
                  <a:srgbClr val="FF0000"/>
                </a:solidFill>
              </a:rPr>
              <a:t>he </a:t>
            </a:r>
            <a:r>
              <a:rPr lang="en-US" dirty="0">
                <a:solidFill>
                  <a:schemeClr val="tx1"/>
                </a:solidFill>
              </a:rPr>
              <a:t>[</a:t>
            </a:r>
            <a:r>
              <a:rPr lang="en-US" b="1" dirty="0">
                <a:solidFill>
                  <a:srgbClr val="00B050"/>
                </a:solidFill>
              </a:rPr>
              <a:t>Judas</a:t>
            </a:r>
            <a:r>
              <a:rPr lang="en-US" dirty="0">
                <a:solidFill>
                  <a:schemeClr val="tx1"/>
                </a:solidFill>
              </a:rPr>
              <a:t>] </a:t>
            </a:r>
            <a:r>
              <a:rPr lang="en-US" dirty="0">
                <a:solidFill>
                  <a:srgbClr val="FF0000"/>
                </a:solidFill>
              </a:rPr>
              <a:t>that </a:t>
            </a:r>
            <a:r>
              <a:rPr lang="en-US" dirty="0" err="1">
                <a:solidFill>
                  <a:srgbClr val="FF0000"/>
                </a:solidFill>
              </a:rPr>
              <a:t>eateth</a:t>
            </a:r>
            <a:r>
              <a:rPr lang="en-US" dirty="0">
                <a:solidFill>
                  <a:srgbClr val="FF0000"/>
                </a:solidFill>
              </a:rPr>
              <a:t> </a:t>
            </a:r>
            <a:r>
              <a:rPr lang="en-US" b="1" dirty="0">
                <a:solidFill>
                  <a:schemeClr val="accent6">
                    <a:lumMod val="50000"/>
                  </a:schemeClr>
                </a:solidFill>
              </a:rPr>
              <a:t>bread</a:t>
            </a:r>
            <a:r>
              <a:rPr lang="en-US" dirty="0">
                <a:solidFill>
                  <a:schemeClr val="accent6">
                    <a:lumMod val="50000"/>
                  </a:schemeClr>
                </a:solidFill>
              </a:rPr>
              <a:t> (</a:t>
            </a:r>
            <a:r>
              <a:rPr lang="en-US" b="1" dirty="0">
                <a:solidFill>
                  <a:schemeClr val="accent6">
                    <a:lumMod val="50000"/>
                  </a:schemeClr>
                </a:solidFill>
              </a:rPr>
              <a:t>G740</a:t>
            </a:r>
            <a:r>
              <a:rPr lang="en-US" dirty="0">
                <a:solidFill>
                  <a:schemeClr val="accent6">
                    <a:lumMod val="50000"/>
                  </a:schemeClr>
                </a:solidFill>
              </a:rPr>
              <a:t>) </a:t>
            </a:r>
            <a:r>
              <a:rPr lang="en-US" dirty="0">
                <a:solidFill>
                  <a:srgbClr val="FF0000"/>
                </a:solidFill>
              </a:rPr>
              <a:t>with me hath lifted up </a:t>
            </a:r>
            <a:r>
              <a:rPr lang="en-US" b="1" u="sng" dirty="0">
                <a:solidFill>
                  <a:srgbClr val="00B050"/>
                </a:solidFill>
              </a:rPr>
              <a:t>his</a:t>
            </a:r>
            <a:r>
              <a:rPr lang="en-US" dirty="0">
                <a:solidFill>
                  <a:srgbClr val="00B050"/>
                </a:solidFill>
              </a:rPr>
              <a:t> </a:t>
            </a:r>
            <a:r>
              <a:rPr lang="en-US" b="1" u="sng" dirty="0">
                <a:solidFill>
                  <a:srgbClr val="00B050"/>
                </a:solidFill>
              </a:rPr>
              <a:t>heel</a:t>
            </a:r>
            <a:r>
              <a:rPr lang="en-US" dirty="0">
                <a:solidFill>
                  <a:srgbClr val="00B050"/>
                </a:solidFill>
              </a:rPr>
              <a:t> </a:t>
            </a:r>
            <a:r>
              <a:rPr lang="en-US" dirty="0">
                <a:solidFill>
                  <a:srgbClr val="FF0000"/>
                </a:solidFill>
              </a:rPr>
              <a:t>against me.</a:t>
            </a:r>
          </a:p>
          <a:p>
            <a:pPr marL="45720" indent="0">
              <a:buNone/>
            </a:pPr>
            <a:r>
              <a:rPr lang="en-US" b="1" dirty="0">
                <a:solidFill>
                  <a:schemeClr val="tx1"/>
                </a:solidFill>
              </a:rPr>
              <a:t>19</a:t>
            </a:r>
            <a:r>
              <a:rPr lang="en-US" dirty="0">
                <a:solidFill>
                  <a:schemeClr val="tx1"/>
                </a:solidFill>
              </a:rPr>
              <a:t> </a:t>
            </a:r>
            <a:r>
              <a:rPr lang="en-US" dirty="0" smtClean="0">
                <a:solidFill>
                  <a:schemeClr val="tx1"/>
                </a:solidFill>
              </a:rPr>
              <a:t> </a:t>
            </a:r>
            <a:r>
              <a:rPr lang="en-US" dirty="0" smtClean="0">
                <a:solidFill>
                  <a:srgbClr val="FF0000"/>
                </a:solidFill>
              </a:rPr>
              <a:t>Now </a:t>
            </a:r>
            <a:r>
              <a:rPr lang="en-US" dirty="0">
                <a:solidFill>
                  <a:srgbClr val="FF0000"/>
                </a:solidFill>
              </a:rPr>
              <a:t>I tell you before it come, that, when it is come to pass, ye may believe that I am he.</a:t>
            </a:r>
          </a:p>
          <a:p>
            <a:pPr marL="45720" indent="0">
              <a:buNone/>
            </a:pPr>
            <a:r>
              <a:rPr lang="en-US" b="1" dirty="0" smtClean="0">
                <a:solidFill>
                  <a:schemeClr val="tx1"/>
                </a:solidFill>
              </a:rPr>
              <a:t>20 </a:t>
            </a:r>
            <a:r>
              <a:rPr lang="en-US" dirty="0" smtClean="0">
                <a:solidFill>
                  <a:schemeClr val="tx1"/>
                </a:solidFill>
              </a:rPr>
              <a:t> </a:t>
            </a:r>
            <a:r>
              <a:rPr lang="en-US" dirty="0">
                <a:solidFill>
                  <a:srgbClr val="FF0000"/>
                </a:solidFill>
              </a:rPr>
              <a:t>Verily, verily, I say unto you, He that </a:t>
            </a:r>
            <a:r>
              <a:rPr lang="en-US" dirty="0" err="1">
                <a:solidFill>
                  <a:srgbClr val="FF0000"/>
                </a:solidFill>
              </a:rPr>
              <a:t>receiveth</a:t>
            </a:r>
            <a:r>
              <a:rPr lang="en-US" dirty="0">
                <a:solidFill>
                  <a:srgbClr val="FF0000"/>
                </a:solidFill>
              </a:rPr>
              <a:t> whomsoever I send </a:t>
            </a:r>
            <a:r>
              <a:rPr lang="en-US" dirty="0" err="1">
                <a:solidFill>
                  <a:srgbClr val="FF0000"/>
                </a:solidFill>
              </a:rPr>
              <a:t>receiveth</a:t>
            </a:r>
            <a:r>
              <a:rPr lang="en-US" dirty="0">
                <a:solidFill>
                  <a:srgbClr val="FF0000"/>
                </a:solidFill>
              </a:rPr>
              <a:t> me; and he that </a:t>
            </a:r>
            <a:r>
              <a:rPr lang="en-US" dirty="0" err="1">
                <a:solidFill>
                  <a:srgbClr val="FF0000"/>
                </a:solidFill>
              </a:rPr>
              <a:t>receiveth</a:t>
            </a:r>
            <a:r>
              <a:rPr lang="en-US" dirty="0">
                <a:solidFill>
                  <a:srgbClr val="FF0000"/>
                </a:solidFill>
              </a:rPr>
              <a:t> me </a:t>
            </a:r>
            <a:r>
              <a:rPr lang="en-US" dirty="0" err="1">
                <a:solidFill>
                  <a:srgbClr val="FF0000"/>
                </a:solidFill>
              </a:rPr>
              <a:t>receiveth</a:t>
            </a:r>
            <a:r>
              <a:rPr lang="en-US" dirty="0">
                <a:solidFill>
                  <a:srgbClr val="FF0000"/>
                </a:solidFill>
              </a:rPr>
              <a:t> him that sent me.</a:t>
            </a:r>
          </a:p>
          <a:p>
            <a:endParaRPr lang="en-US" dirty="0"/>
          </a:p>
        </p:txBody>
      </p:sp>
      <p:sp>
        <p:nvSpPr>
          <p:cNvPr id="7" name="Content Placeholder 8"/>
          <p:cNvSpPr>
            <a:spLocks noGrp="1"/>
          </p:cNvSpPr>
          <p:nvPr>
            <p:ph sz="quarter" idx="4294967295"/>
          </p:nvPr>
        </p:nvSpPr>
        <p:spPr>
          <a:xfrm>
            <a:off x="4645024" y="1197864"/>
            <a:ext cx="4117975" cy="5660136"/>
          </a:xfrm>
          <a:prstGeom prst="rect">
            <a:avLst/>
          </a:prstGeom>
        </p:spPr>
        <p:txBody>
          <a:bodyPr>
            <a:normAutofit/>
            <a:scene3d>
              <a:camera prst="orthographicFront"/>
              <a:lightRig rig="threePt" dir="t"/>
            </a:scene3d>
            <a:sp3d extrusionH="57150">
              <a:bevelT w="38100" h="38100"/>
            </a:sp3d>
          </a:bodyPr>
          <a:lstStyle/>
          <a:p>
            <a:pPr marL="45720" lvl="0" indent="0">
              <a:buNone/>
            </a:pPr>
            <a:endParaRPr lang="en-US" sz="1600" dirty="0" smtClean="0"/>
          </a:p>
          <a:p>
            <a:pPr marL="45720" lvl="0" indent="0">
              <a:buNone/>
            </a:pPr>
            <a:endParaRPr lang="en-US" sz="1600" dirty="0"/>
          </a:p>
          <a:p>
            <a:pPr marL="45720" lvl="0" indent="0">
              <a:buNone/>
            </a:pPr>
            <a:endParaRPr lang="en-US" sz="1600" dirty="0" smtClean="0"/>
          </a:p>
          <a:p>
            <a:pPr marL="45720" lvl="0" indent="0">
              <a:buNone/>
            </a:pPr>
            <a:endParaRPr lang="en-US" sz="1600" dirty="0"/>
          </a:p>
          <a:p>
            <a:pPr marL="45720" lvl="0" indent="0">
              <a:buNone/>
            </a:pPr>
            <a:endParaRPr lang="en-US" sz="1050" dirty="0" smtClean="0"/>
          </a:p>
          <a:p>
            <a:pPr marL="45720" lvl="0" indent="0">
              <a:buNone/>
            </a:pPr>
            <a:r>
              <a:rPr lang="en-US" sz="1600" dirty="0" smtClean="0"/>
              <a:t>18</a:t>
            </a:r>
            <a:r>
              <a:rPr lang="en-US" dirty="0" smtClean="0"/>
              <a:t>  </a:t>
            </a:r>
            <a:r>
              <a:rPr lang="en-US" dirty="0">
                <a:solidFill>
                  <a:schemeClr val="tx1"/>
                </a:solidFill>
              </a:rPr>
              <a:t>(The eating of this bread </a:t>
            </a:r>
            <a:r>
              <a:rPr lang="en-US" dirty="0" smtClean="0">
                <a:solidFill>
                  <a:schemeClr val="tx1"/>
                </a:solidFill>
              </a:rPr>
              <a:t/>
            </a:r>
            <a:br>
              <a:rPr lang="en-US" dirty="0" smtClean="0">
                <a:solidFill>
                  <a:schemeClr val="tx1"/>
                </a:solidFill>
              </a:rPr>
            </a:br>
            <a:r>
              <a:rPr lang="en-US" dirty="0" smtClean="0">
                <a:solidFill>
                  <a:schemeClr val="tx1"/>
                </a:solidFill>
              </a:rPr>
              <a:t>       was </a:t>
            </a:r>
            <a:r>
              <a:rPr lang="en-US" dirty="0">
                <a:solidFill>
                  <a:schemeClr val="tx1"/>
                </a:solidFill>
              </a:rPr>
              <a:t>at the first supper </a:t>
            </a:r>
            <a:r>
              <a:rPr lang="en-US" dirty="0" smtClean="0">
                <a:solidFill>
                  <a:schemeClr val="tx1"/>
                </a:solidFill>
              </a:rPr>
              <a:t/>
            </a:r>
            <a:br>
              <a:rPr lang="en-US" dirty="0" smtClean="0">
                <a:solidFill>
                  <a:schemeClr val="tx1"/>
                </a:solidFill>
              </a:rPr>
            </a:br>
            <a:r>
              <a:rPr lang="en-US" dirty="0" smtClean="0">
                <a:solidFill>
                  <a:schemeClr val="tx1"/>
                </a:solidFill>
              </a:rPr>
              <a:t>       table</a:t>
            </a:r>
            <a:r>
              <a:rPr lang="en-US" dirty="0">
                <a:solidFill>
                  <a:schemeClr val="tx1"/>
                </a:solidFill>
              </a:rPr>
              <a:t>.)</a:t>
            </a:r>
          </a:p>
          <a:p>
            <a:pPr marL="45720" lvl="0" indent="0">
              <a:buNone/>
            </a:pPr>
            <a:r>
              <a:rPr lang="en-US" sz="1600" dirty="0" smtClean="0"/>
              <a:t>18</a:t>
            </a:r>
            <a:r>
              <a:rPr lang="en-US" dirty="0" smtClean="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nd</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betrayer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the group.</a:t>
            </a:r>
          </a:p>
          <a:p>
            <a:pPr marL="45720" indent="0">
              <a:buNone/>
            </a:pPr>
            <a:r>
              <a:rPr lang="en-US" dirty="0"/>
              <a:t> </a:t>
            </a:r>
          </a:p>
          <a:p>
            <a:pPr marL="45720" indent="0">
              <a:buNone/>
            </a:pPr>
            <a:r>
              <a:rPr lang="en-US" dirty="0"/>
              <a:t> </a:t>
            </a:r>
          </a:p>
          <a:p>
            <a:pPr marL="45720" indent="0">
              <a:buNone/>
            </a:pPr>
            <a:r>
              <a:rPr lang="en-US" dirty="0"/>
              <a:t> </a:t>
            </a:r>
          </a:p>
          <a:p>
            <a:pPr marL="45720" indent="0">
              <a:buNone/>
            </a:pPr>
            <a:r>
              <a:rPr lang="en-US" dirty="0"/>
              <a:t> </a:t>
            </a:r>
          </a:p>
          <a:p>
            <a:endParaRPr lang="en-US" dirty="0"/>
          </a:p>
        </p:txBody>
      </p:sp>
    </p:spTree>
    <p:extLst>
      <p:ext uri="{BB962C8B-B14F-4D97-AF65-F5344CB8AC3E}">
        <p14:creationId xmlns:p14="http://schemas.microsoft.com/office/powerpoint/2010/main" val="1154838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13:21-26  </a:t>
            </a:r>
            <a:r>
              <a:rPr lang="en-US" sz="3200" dirty="0" smtClean="0">
                <a:ln w="11430">
                  <a:solidFill>
                    <a:srgbClr val="002060"/>
                  </a:solidFill>
                </a:ln>
              </a:rPr>
              <a:t>(31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68</a:t>
            </a:fld>
            <a:endParaRPr lang="en-US"/>
          </a:p>
        </p:txBody>
      </p:sp>
      <p:sp>
        <p:nvSpPr>
          <p:cNvPr id="6" name="Content Placeholder 6"/>
          <p:cNvSpPr>
            <a:spLocks noGrp="1"/>
          </p:cNvSpPr>
          <p:nvPr>
            <p:ph sz="half" idx="4294967295"/>
          </p:nvPr>
        </p:nvSpPr>
        <p:spPr>
          <a:xfrm>
            <a:off x="457200" y="1199159"/>
            <a:ext cx="4045951" cy="5355336"/>
          </a:xfrm>
          <a:prstGeom prst="rect">
            <a:avLst/>
          </a:prstGeom>
        </p:spPr>
        <p:txBody>
          <a:bodyPr>
            <a:normAutofit fontScale="77500" lnSpcReduction="20000"/>
            <a:scene3d>
              <a:camera prst="orthographicFront"/>
              <a:lightRig rig="threePt" dir="t"/>
            </a:scene3d>
            <a:sp3d extrusionH="57150">
              <a:bevelT w="38100" h="38100"/>
            </a:sp3d>
          </a:bodyPr>
          <a:lstStyle/>
          <a:p>
            <a:pPr marL="45720" indent="0">
              <a:buNone/>
            </a:pPr>
            <a:r>
              <a:rPr lang="en-US" b="1" dirty="0">
                <a:solidFill>
                  <a:schemeClr val="tx1"/>
                </a:solidFill>
              </a:rPr>
              <a:t>21</a:t>
            </a:r>
            <a:r>
              <a:rPr lang="en-US" dirty="0">
                <a:solidFill>
                  <a:schemeClr val="tx1"/>
                </a:solidFill>
              </a:rPr>
              <a:t> </a:t>
            </a:r>
            <a:r>
              <a:rPr lang="en-US" dirty="0" smtClean="0">
                <a:solidFill>
                  <a:schemeClr val="tx1"/>
                </a:solidFill>
              </a:rPr>
              <a:t> When </a:t>
            </a:r>
            <a:r>
              <a:rPr lang="en-US" b="1" dirty="0">
                <a:solidFill>
                  <a:srgbClr val="0070C0"/>
                </a:solidFill>
              </a:rPr>
              <a:t>Yahusha</a:t>
            </a:r>
            <a:r>
              <a:rPr lang="en-US" dirty="0" smtClean="0">
                <a:solidFill>
                  <a:schemeClr val="tx1"/>
                </a:solidFill>
              </a:rPr>
              <a:t> </a:t>
            </a:r>
            <a:r>
              <a:rPr lang="en-US" dirty="0">
                <a:solidFill>
                  <a:schemeClr val="tx1"/>
                </a:solidFill>
              </a:rPr>
              <a:t>had thus said, he was troubled in spirit, and testified, and said, </a:t>
            </a:r>
            <a:r>
              <a:rPr lang="en-US" dirty="0">
                <a:solidFill>
                  <a:srgbClr val="FF0000"/>
                </a:solidFill>
              </a:rPr>
              <a:t>Verily, verily, I say unto you, that one of you </a:t>
            </a:r>
            <a:r>
              <a:rPr lang="en-US" dirty="0">
                <a:solidFill>
                  <a:schemeClr val="tx1"/>
                </a:solidFill>
              </a:rPr>
              <a:t>[</a:t>
            </a:r>
            <a:r>
              <a:rPr lang="en-US" b="1" dirty="0">
                <a:solidFill>
                  <a:schemeClr val="tx1"/>
                </a:solidFill>
              </a:rPr>
              <a:t>Judas</a:t>
            </a:r>
            <a:r>
              <a:rPr lang="en-US" dirty="0">
                <a:solidFill>
                  <a:schemeClr val="tx1"/>
                </a:solidFill>
              </a:rPr>
              <a:t>] </a:t>
            </a:r>
            <a:r>
              <a:rPr lang="en-US" dirty="0">
                <a:solidFill>
                  <a:srgbClr val="FF0000"/>
                </a:solidFill>
              </a:rPr>
              <a:t>shall betray me.</a:t>
            </a:r>
          </a:p>
          <a:p>
            <a:pPr marL="45720" indent="0">
              <a:buNone/>
            </a:pPr>
            <a:r>
              <a:rPr lang="en-US" b="1" dirty="0">
                <a:solidFill>
                  <a:schemeClr val="tx1"/>
                </a:solidFill>
              </a:rPr>
              <a:t>22</a:t>
            </a:r>
            <a:r>
              <a:rPr lang="en-US" dirty="0">
                <a:solidFill>
                  <a:schemeClr val="tx1"/>
                </a:solidFill>
              </a:rPr>
              <a:t> </a:t>
            </a:r>
            <a:r>
              <a:rPr lang="en-US" dirty="0" smtClean="0">
                <a:solidFill>
                  <a:schemeClr val="tx1"/>
                </a:solidFill>
              </a:rPr>
              <a:t> </a:t>
            </a:r>
            <a:r>
              <a:rPr lang="en-US" b="1" dirty="0" smtClean="0">
                <a:solidFill>
                  <a:srgbClr val="002060"/>
                </a:solidFill>
              </a:rPr>
              <a:t>Then </a:t>
            </a:r>
            <a:r>
              <a:rPr lang="en-US" b="1" dirty="0">
                <a:solidFill>
                  <a:srgbClr val="002060"/>
                </a:solidFill>
              </a:rPr>
              <a:t>the disciples looked one </a:t>
            </a:r>
            <a:r>
              <a:rPr lang="en-US" b="1" dirty="0" smtClean="0">
                <a:solidFill>
                  <a:srgbClr val="002060"/>
                </a:solidFill>
              </a:rPr>
              <a:t/>
            </a:r>
            <a:br>
              <a:rPr lang="en-US" b="1" dirty="0" smtClean="0">
                <a:solidFill>
                  <a:srgbClr val="002060"/>
                </a:solidFill>
              </a:rPr>
            </a:br>
            <a:r>
              <a:rPr lang="en-US" b="1" dirty="0" smtClean="0">
                <a:solidFill>
                  <a:srgbClr val="002060"/>
                </a:solidFill>
              </a:rPr>
              <a:t>on </a:t>
            </a:r>
            <a:r>
              <a:rPr lang="en-US" b="1" dirty="0">
                <a:solidFill>
                  <a:srgbClr val="002060"/>
                </a:solidFill>
              </a:rPr>
              <a:t>another, doubting of whom he </a:t>
            </a:r>
            <a:r>
              <a:rPr lang="en-US" b="1" dirty="0" err="1">
                <a:solidFill>
                  <a:srgbClr val="002060"/>
                </a:solidFill>
              </a:rPr>
              <a:t>spake</a:t>
            </a:r>
            <a:r>
              <a:rPr lang="en-US" b="1" dirty="0">
                <a:solidFill>
                  <a:srgbClr val="002060"/>
                </a:solidFill>
              </a:rPr>
              <a:t>.</a:t>
            </a:r>
            <a:endParaRPr lang="en-US" dirty="0">
              <a:solidFill>
                <a:srgbClr val="002060"/>
              </a:solidFill>
            </a:endParaRPr>
          </a:p>
          <a:p>
            <a:pPr marL="45720" indent="0">
              <a:buNone/>
            </a:pPr>
            <a:r>
              <a:rPr lang="en-US" b="1" dirty="0" smtClean="0">
                <a:solidFill>
                  <a:schemeClr val="tx1"/>
                </a:solidFill>
              </a:rPr>
              <a:t>23 </a:t>
            </a:r>
            <a:r>
              <a:rPr lang="en-US" dirty="0" smtClean="0">
                <a:solidFill>
                  <a:schemeClr val="tx1"/>
                </a:solidFill>
              </a:rPr>
              <a:t> </a:t>
            </a:r>
            <a:r>
              <a:rPr lang="en-US" dirty="0">
                <a:solidFill>
                  <a:schemeClr val="tx1"/>
                </a:solidFill>
              </a:rPr>
              <a:t>Now there was </a:t>
            </a:r>
            <a:r>
              <a:rPr lang="en-US" b="1" u="sng" dirty="0">
                <a:solidFill>
                  <a:srgbClr val="0070C0"/>
                </a:solidFill>
              </a:rPr>
              <a:t>leanin</a:t>
            </a:r>
            <a:r>
              <a:rPr lang="en-US" b="1" dirty="0">
                <a:solidFill>
                  <a:srgbClr val="0070C0"/>
                </a:solidFill>
              </a:rPr>
              <a:t>g</a:t>
            </a:r>
            <a:r>
              <a:rPr lang="en-US" b="1" u="sng" dirty="0">
                <a:solidFill>
                  <a:srgbClr val="0070C0"/>
                </a:solidFill>
              </a:rPr>
              <a:t> on </a:t>
            </a:r>
            <a:r>
              <a:rPr lang="en-US" b="1" u="sng" dirty="0" smtClean="0">
                <a:solidFill>
                  <a:srgbClr val="0070C0"/>
                </a:solidFill>
              </a:rPr>
              <a:t>Yahusha’s </a:t>
            </a:r>
            <a:r>
              <a:rPr lang="en-US" b="1" u="sng" dirty="0">
                <a:solidFill>
                  <a:srgbClr val="0070C0"/>
                </a:solidFill>
              </a:rPr>
              <a:t>bosom</a:t>
            </a:r>
            <a:r>
              <a:rPr lang="en-US" dirty="0">
                <a:solidFill>
                  <a:schemeClr val="tx1"/>
                </a:solidFill>
              </a:rPr>
              <a:t> one of his </a:t>
            </a:r>
            <a:r>
              <a:rPr lang="en-US" dirty="0" smtClean="0">
                <a:solidFill>
                  <a:schemeClr val="tx1"/>
                </a:solidFill>
              </a:rPr>
              <a:t/>
            </a:r>
            <a:br>
              <a:rPr lang="en-US" dirty="0" smtClean="0">
                <a:solidFill>
                  <a:schemeClr val="tx1"/>
                </a:solidFill>
              </a:rPr>
            </a:br>
            <a:r>
              <a:rPr lang="en-US" dirty="0" smtClean="0">
                <a:solidFill>
                  <a:schemeClr val="tx1"/>
                </a:solidFill>
              </a:rPr>
              <a:t>disciples </a:t>
            </a:r>
            <a:r>
              <a:rPr lang="en-US" dirty="0">
                <a:solidFill>
                  <a:schemeClr val="tx1"/>
                </a:solidFill>
              </a:rPr>
              <a:t>[</a:t>
            </a:r>
            <a:r>
              <a:rPr lang="en-US" b="1" dirty="0">
                <a:solidFill>
                  <a:srgbClr val="0070C0"/>
                </a:solidFill>
              </a:rPr>
              <a:t>John</a:t>
            </a:r>
            <a:r>
              <a:rPr lang="en-US" dirty="0">
                <a:solidFill>
                  <a:schemeClr val="tx1"/>
                </a:solidFill>
              </a:rPr>
              <a:t>], whom </a:t>
            </a:r>
            <a:r>
              <a:rPr lang="en-US" b="1" dirty="0">
                <a:solidFill>
                  <a:srgbClr val="0070C0"/>
                </a:solidFill>
              </a:rPr>
              <a:t>Yahusha</a:t>
            </a:r>
            <a:r>
              <a:rPr lang="en-US" dirty="0" smtClean="0">
                <a:solidFill>
                  <a:schemeClr val="tx1"/>
                </a:solidFill>
              </a:rPr>
              <a:t> </a:t>
            </a:r>
            <a:r>
              <a:rPr lang="en-US" dirty="0">
                <a:solidFill>
                  <a:schemeClr val="tx1"/>
                </a:solidFill>
              </a:rPr>
              <a:t>loved.</a:t>
            </a:r>
          </a:p>
          <a:p>
            <a:pPr marL="45720" indent="0">
              <a:buNone/>
            </a:pPr>
            <a:r>
              <a:rPr lang="en-US" b="1" dirty="0" smtClean="0">
                <a:solidFill>
                  <a:schemeClr val="tx1"/>
                </a:solidFill>
              </a:rPr>
              <a:t>24 </a:t>
            </a:r>
            <a:r>
              <a:rPr lang="en-US" dirty="0" smtClean="0">
                <a:solidFill>
                  <a:schemeClr val="tx1"/>
                </a:solidFill>
              </a:rPr>
              <a:t> </a:t>
            </a:r>
            <a:r>
              <a:rPr lang="en-US" dirty="0">
                <a:solidFill>
                  <a:schemeClr val="tx1"/>
                </a:solidFill>
              </a:rPr>
              <a:t>Simon Peter therefore beckoned </a:t>
            </a:r>
            <a:r>
              <a:rPr lang="en-US" dirty="0" smtClean="0">
                <a:solidFill>
                  <a:schemeClr val="tx1"/>
                </a:solidFill>
              </a:rPr>
              <a:t/>
            </a:r>
            <a:br>
              <a:rPr lang="en-US" dirty="0" smtClean="0">
                <a:solidFill>
                  <a:schemeClr val="tx1"/>
                </a:solidFill>
              </a:rPr>
            </a:br>
            <a:r>
              <a:rPr lang="en-US" dirty="0" smtClean="0">
                <a:solidFill>
                  <a:schemeClr val="tx1"/>
                </a:solidFill>
              </a:rPr>
              <a:t>to </a:t>
            </a:r>
            <a:r>
              <a:rPr lang="en-US" dirty="0">
                <a:solidFill>
                  <a:schemeClr val="tx1"/>
                </a:solidFill>
              </a:rPr>
              <a:t>him [</a:t>
            </a:r>
            <a:r>
              <a:rPr lang="en-US" b="1" dirty="0">
                <a:solidFill>
                  <a:srgbClr val="0070C0"/>
                </a:solidFill>
              </a:rPr>
              <a:t>John</a:t>
            </a:r>
            <a:r>
              <a:rPr lang="en-US" dirty="0">
                <a:solidFill>
                  <a:schemeClr val="tx1"/>
                </a:solidFill>
              </a:rPr>
              <a:t>], that he should ask </a:t>
            </a:r>
            <a:r>
              <a:rPr lang="en-US" dirty="0" smtClean="0">
                <a:solidFill>
                  <a:schemeClr val="tx1"/>
                </a:solidFill>
              </a:rPr>
              <a:t/>
            </a:r>
            <a:br>
              <a:rPr lang="en-US" dirty="0" smtClean="0">
                <a:solidFill>
                  <a:schemeClr val="tx1"/>
                </a:solidFill>
              </a:rPr>
            </a:br>
            <a:r>
              <a:rPr lang="en-US" dirty="0" smtClean="0">
                <a:solidFill>
                  <a:schemeClr val="tx1"/>
                </a:solidFill>
              </a:rPr>
              <a:t>who </a:t>
            </a:r>
            <a:r>
              <a:rPr lang="en-US" dirty="0">
                <a:solidFill>
                  <a:schemeClr val="tx1"/>
                </a:solidFill>
              </a:rPr>
              <a:t>it should be of whom he </a:t>
            </a:r>
            <a:r>
              <a:rPr lang="en-US" dirty="0" err="1">
                <a:solidFill>
                  <a:schemeClr val="tx1"/>
                </a:solidFill>
              </a:rPr>
              <a:t>spake</a:t>
            </a:r>
            <a:r>
              <a:rPr lang="en-US" dirty="0">
                <a:solidFill>
                  <a:schemeClr val="tx1"/>
                </a:solidFill>
              </a:rPr>
              <a:t>.</a:t>
            </a:r>
          </a:p>
          <a:p>
            <a:pPr marL="45720" indent="0">
              <a:buNone/>
            </a:pPr>
            <a:r>
              <a:rPr lang="en-US" b="1" dirty="0" smtClean="0">
                <a:solidFill>
                  <a:schemeClr val="tx1"/>
                </a:solidFill>
              </a:rPr>
              <a:t>25 </a:t>
            </a:r>
            <a:r>
              <a:rPr lang="en-US" dirty="0" smtClean="0">
                <a:solidFill>
                  <a:schemeClr val="tx1"/>
                </a:solidFill>
              </a:rPr>
              <a:t> </a:t>
            </a:r>
            <a:r>
              <a:rPr lang="en-US" dirty="0">
                <a:solidFill>
                  <a:schemeClr val="tx1"/>
                </a:solidFill>
              </a:rPr>
              <a:t>He [</a:t>
            </a:r>
            <a:r>
              <a:rPr lang="en-US" b="1" dirty="0">
                <a:solidFill>
                  <a:srgbClr val="0070C0"/>
                </a:solidFill>
              </a:rPr>
              <a:t>John</a:t>
            </a:r>
            <a:r>
              <a:rPr lang="en-US" dirty="0">
                <a:solidFill>
                  <a:schemeClr val="tx1"/>
                </a:solidFill>
              </a:rPr>
              <a:t>] then lying on </a:t>
            </a:r>
            <a:r>
              <a:rPr lang="en-US" b="1" dirty="0" smtClean="0">
                <a:solidFill>
                  <a:srgbClr val="0070C0"/>
                </a:solidFill>
              </a:rPr>
              <a:t>Yahusha’s</a:t>
            </a:r>
            <a:r>
              <a:rPr lang="en-US" dirty="0" smtClean="0">
                <a:solidFill>
                  <a:schemeClr val="tx1"/>
                </a:solidFill>
              </a:rPr>
              <a:t> </a:t>
            </a:r>
            <a:r>
              <a:rPr lang="en-US" dirty="0">
                <a:solidFill>
                  <a:schemeClr val="tx1"/>
                </a:solidFill>
              </a:rPr>
              <a:t>breast saith unto him, </a:t>
            </a:r>
            <a:r>
              <a:rPr lang="en-US" dirty="0" smtClean="0">
                <a:solidFill>
                  <a:schemeClr val="tx1"/>
                </a:solidFill>
              </a:rPr>
              <a:t>Master, </a:t>
            </a:r>
            <a:r>
              <a:rPr lang="en-US" dirty="0">
                <a:solidFill>
                  <a:schemeClr val="tx1"/>
                </a:solidFill>
              </a:rPr>
              <a:t>who is it?</a:t>
            </a:r>
          </a:p>
          <a:p>
            <a:pPr marL="45720" indent="0">
              <a:buNone/>
            </a:pPr>
            <a:r>
              <a:rPr lang="en-US" b="1" dirty="0">
                <a:solidFill>
                  <a:schemeClr val="tx1"/>
                </a:solidFill>
              </a:rPr>
              <a:t>26</a:t>
            </a:r>
            <a:r>
              <a:rPr lang="en-US" dirty="0">
                <a:solidFill>
                  <a:schemeClr val="tx1"/>
                </a:solidFill>
              </a:rPr>
              <a:t> </a:t>
            </a:r>
            <a:r>
              <a:rPr lang="en-US" b="1" dirty="0">
                <a:solidFill>
                  <a:srgbClr val="0070C0"/>
                </a:solidFill>
              </a:rPr>
              <a:t>Yahusha</a:t>
            </a:r>
            <a:r>
              <a:rPr lang="en-US" dirty="0" smtClean="0">
                <a:solidFill>
                  <a:schemeClr val="tx1"/>
                </a:solidFill>
              </a:rPr>
              <a:t> </a:t>
            </a:r>
            <a:r>
              <a:rPr lang="en-US" dirty="0">
                <a:solidFill>
                  <a:schemeClr val="tx1"/>
                </a:solidFill>
              </a:rPr>
              <a:t>answered, </a:t>
            </a:r>
            <a:r>
              <a:rPr lang="en-US" dirty="0">
                <a:solidFill>
                  <a:srgbClr val="FF0000"/>
                </a:solidFill>
              </a:rPr>
              <a:t>He it is, to </a:t>
            </a:r>
            <a:r>
              <a:rPr lang="en-US" b="1" dirty="0">
                <a:solidFill>
                  <a:srgbClr val="FF0000"/>
                </a:solidFill>
              </a:rPr>
              <a:t>whom</a:t>
            </a:r>
            <a:r>
              <a:rPr lang="en-US" dirty="0">
                <a:solidFill>
                  <a:srgbClr val="FF0000"/>
                </a:solidFill>
              </a:rPr>
              <a:t> </a:t>
            </a:r>
            <a:r>
              <a:rPr lang="en-US" b="1" dirty="0">
                <a:solidFill>
                  <a:srgbClr val="FF0000"/>
                </a:solidFill>
              </a:rPr>
              <a:t>I shall give a sop, when I </a:t>
            </a:r>
            <a:r>
              <a:rPr lang="en-US" b="1" dirty="0" smtClean="0">
                <a:solidFill>
                  <a:srgbClr val="FF0000"/>
                </a:solidFill>
              </a:rPr>
              <a:t/>
            </a:r>
            <a:br>
              <a:rPr lang="en-US" b="1" dirty="0" smtClean="0">
                <a:solidFill>
                  <a:srgbClr val="FF0000"/>
                </a:solidFill>
              </a:rPr>
            </a:br>
            <a:r>
              <a:rPr lang="en-US" b="1" dirty="0" smtClean="0">
                <a:solidFill>
                  <a:srgbClr val="FF0000"/>
                </a:solidFill>
              </a:rPr>
              <a:t>have </a:t>
            </a:r>
            <a:r>
              <a:rPr lang="en-US" b="1" dirty="0">
                <a:solidFill>
                  <a:srgbClr val="FF0000"/>
                </a:solidFill>
              </a:rPr>
              <a:t>dipped it</a:t>
            </a:r>
            <a:r>
              <a:rPr lang="en-US" dirty="0" smtClean="0">
                <a:solidFill>
                  <a:srgbClr val="FF0000"/>
                </a:solidFill>
              </a:rPr>
              <a:t>. </a:t>
            </a:r>
            <a:r>
              <a:rPr lang="en-US" dirty="0" smtClean="0">
                <a:solidFill>
                  <a:schemeClr val="tx1"/>
                </a:solidFill>
              </a:rPr>
              <a:t> </a:t>
            </a:r>
            <a:r>
              <a:rPr lang="en-US" dirty="0">
                <a:solidFill>
                  <a:schemeClr val="tx1"/>
                </a:solidFill>
              </a:rPr>
              <a:t>And when he had </a:t>
            </a:r>
            <a:r>
              <a:rPr lang="en-US" b="1" dirty="0">
                <a:solidFill>
                  <a:srgbClr val="C00000"/>
                </a:solidFill>
              </a:rPr>
              <a:t>dipped the sop</a:t>
            </a:r>
            <a:r>
              <a:rPr lang="en-US" dirty="0">
                <a:solidFill>
                  <a:srgbClr val="C00000"/>
                </a:solidFill>
              </a:rPr>
              <a:t>, </a:t>
            </a:r>
            <a:r>
              <a:rPr lang="en-US" dirty="0">
                <a:solidFill>
                  <a:schemeClr val="tx1"/>
                </a:solidFill>
              </a:rPr>
              <a:t>he </a:t>
            </a:r>
            <a:r>
              <a:rPr lang="en-US" b="1" dirty="0">
                <a:solidFill>
                  <a:srgbClr val="C00000"/>
                </a:solidFill>
              </a:rPr>
              <a:t>gave it to Judas Iscariot</a:t>
            </a:r>
            <a:r>
              <a:rPr lang="en-US" dirty="0">
                <a:solidFill>
                  <a:srgbClr val="C00000"/>
                </a:solidFill>
              </a:rPr>
              <a:t>,</a:t>
            </a:r>
            <a:r>
              <a:rPr lang="en-US" dirty="0">
                <a:solidFill>
                  <a:srgbClr val="FF0000"/>
                </a:solidFill>
              </a:rPr>
              <a:t> </a:t>
            </a:r>
            <a:r>
              <a:rPr lang="en-US" dirty="0">
                <a:solidFill>
                  <a:schemeClr val="tx1"/>
                </a:solidFill>
              </a:rPr>
              <a:t>the son of Simon.</a:t>
            </a:r>
          </a:p>
          <a:p>
            <a:endParaRPr lang="en-US" dirty="0"/>
          </a:p>
        </p:txBody>
      </p:sp>
      <p:sp>
        <p:nvSpPr>
          <p:cNvPr id="7" name="Content Placeholder 8"/>
          <p:cNvSpPr>
            <a:spLocks noGrp="1"/>
          </p:cNvSpPr>
          <p:nvPr>
            <p:ph sz="quarter" idx="4294967295"/>
          </p:nvPr>
        </p:nvSpPr>
        <p:spPr>
          <a:xfrm>
            <a:off x="4645024" y="1197864"/>
            <a:ext cx="4117975" cy="5355336"/>
          </a:xfrm>
          <a:prstGeom prst="rect">
            <a:avLst/>
          </a:prstGeom>
        </p:spPr>
        <p:txBody>
          <a:bodyPr>
            <a:normAutofit fontScale="70000" lnSpcReduction="20000"/>
            <a:scene3d>
              <a:camera prst="orthographicFront"/>
              <a:lightRig rig="threePt" dir="t"/>
            </a:scene3d>
            <a:sp3d extrusionH="57150">
              <a:bevelT w="38100" h="38100"/>
            </a:sp3d>
          </a:bodyPr>
          <a:lstStyle/>
          <a:p>
            <a:pPr marL="45720" lvl="0" indent="0">
              <a:buNone/>
            </a:pPr>
            <a:r>
              <a:rPr lang="en-US" sz="1700" dirty="0"/>
              <a:t>21</a:t>
            </a:r>
            <a:r>
              <a:rPr lang="en-US" dirty="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rd</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in the group.</a:t>
            </a:r>
          </a:p>
          <a:p>
            <a:pPr marL="45720" indent="0">
              <a:buNone/>
            </a:pPr>
            <a:r>
              <a:rPr lang="en-US" dirty="0"/>
              <a:t> </a:t>
            </a:r>
          </a:p>
          <a:p>
            <a:pPr marL="45720" indent="0">
              <a:buNone/>
            </a:pPr>
            <a:r>
              <a:rPr lang="en-US" dirty="0"/>
              <a:t> </a:t>
            </a:r>
          </a:p>
          <a:p>
            <a:pPr marL="45720" lvl="0" indent="0">
              <a:buNone/>
            </a:pPr>
            <a:r>
              <a:rPr lang="en-US" sz="1700" dirty="0"/>
              <a:t>22</a:t>
            </a:r>
            <a:r>
              <a:rPr lang="en-US" dirty="0"/>
              <a:t>  </a:t>
            </a:r>
            <a:r>
              <a:rPr lang="en-US" b="1" dirty="0">
                <a:solidFill>
                  <a:srgbClr val="002060"/>
                </a:solidFill>
              </a:rPr>
              <a:t>No other gospel writer reports that the </a:t>
            </a:r>
            <a:r>
              <a:rPr lang="en-US" b="1" dirty="0" smtClean="0">
                <a:solidFill>
                  <a:srgbClr val="002060"/>
                </a:solidFill>
              </a:rPr>
              <a:t/>
            </a:r>
            <a:br>
              <a:rPr lang="en-US" b="1" dirty="0" smtClean="0">
                <a:solidFill>
                  <a:srgbClr val="002060"/>
                </a:solidFill>
              </a:rPr>
            </a:br>
            <a:r>
              <a:rPr lang="en-US" b="1" dirty="0" smtClean="0">
                <a:solidFill>
                  <a:srgbClr val="002060"/>
                </a:solidFill>
              </a:rPr>
              <a:t>     disciples </a:t>
            </a:r>
            <a:r>
              <a:rPr lang="en-US" b="1" u="sng" dirty="0">
                <a:solidFill>
                  <a:srgbClr val="002060"/>
                </a:solidFill>
              </a:rPr>
              <a:t>did</a:t>
            </a:r>
            <a:r>
              <a:rPr lang="en-US" b="1" dirty="0">
                <a:solidFill>
                  <a:srgbClr val="002060"/>
                </a:solidFill>
              </a:rPr>
              <a:t> </a:t>
            </a:r>
            <a:r>
              <a:rPr lang="en-US" b="1" u="sng" dirty="0">
                <a:solidFill>
                  <a:srgbClr val="002060"/>
                </a:solidFill>
              </a:rPr>
              <a:t>not</a:t>
            </a:r>
            <a:r>
              <a:rPr lang="en-US" b="1" dirty="0">
                <a:solidFill>
                  <a:srgbClr val="002060"/>
                </a:solidFill>
              </a:rPr>
              <a:t> </a:t>
            </a:r>
            <a:r>
              <a:rPr lang="en-US" b="1" u="sng" dirty="0">
                <a:solidFill>
                  <a:srgbClr val="002060"/>
                </a:solidFill>
              </a:rPr>
              <a:t>know</a:t>
            </a:r>
            <a:r>
              <a:rPr lang="en-US" b="1" dirty="0">
                <a:solidFill>
                  <a:srgbClr val="002060"/>
                </a:solidFill>
              </a:rPr>
              <a:t> who the betrayer </a:t>
            </a:r>
            <a:r>
              <a:rPr lang="en-US" b="1" dirty="0" smtClean="0">
                <a:solidFill>
                  <a:srgbClr val="002060"/>
                </a:solidFill>
              </a:rPr>
              <a:t/>
            </a:r>
            <a:br>
              <a:rPr lang="en-US" b="1" dirty="0" smtClean="0">
                <a:solidFill>
                  <a:srgbClr val="002060"/>
                </a:solidFill>
              </a:rPr>
            </a:br>
            <a:r>
              <a:rPr lang="en-US" b="1" dirty="0" smtClean="0">
                <a:solidFill>
                  <a:srgbClr val="002060"/>
                </a:solidFill>
              </a:rPr>
              <a:t>     was</a:t>
            </a:r>
            <a:r>
              <a:rPr lang="en-US" b="1" dirty="0">
                <a:solidFill>
                  <a:srgbClr val="002060"/>
                </a:solidFill>
              </a:rPr>
              <a:t>.</a:t>
            </a:r>
            <a:endParaRPr lang="en-US" dirty="0">
              <a:solidFill>
                <a:srgbClr val="002060"/>
              </a:solidFill>
            </a:endParaRPr>
          </a:p>
          <a:p>
            <a:pPr marL="45720" lvl="0" indent="0">
              <a:buNone/>
            </a:pPr>
            <a:r>
              <a:rPr lang="en-US" sz="1700" dirty="0" smtClean="0"/>
              <a:t/>
            </a:r>
            <a:br>
              <a:rPr lang="en-US" sz="1700" dirty="0" smtClean="0"/>
            </a:br>
            <a:r>
              <a:rPr lang="en-US" sz="1700" dirty="0" smtClean="0"/>
              <a:t/>
            </a:r>
            <a:br>
              <a:rPr lang="en-US" sz="1700" dirty="0" smtClean="0"/>
            </a:br>
            <a:r>
              <a:rPr lang="en-US" sz="1700" dirty="0" smtClean="0"/>
              <a:t>23</a:t>
            </a:r>
            <a:r>
              <a:rPr lang="en-US" dirty="0" smtClean="0"/>
              <a:t>  </a:t>
            </a:r>
            <a:r>
              <a:rPr lang="en-US" b="1" dirty="0">
                <a:solidFill>
                  <a:srgbClr val="00B0F0"/>
                </a:solidFill>
              </a:rPr>
              <a:t>Note:  John’s position with </a:t>
            </a:r>
            <a:r>
              <a:rPr lang="en-US" b="1" dirty="0">
                <a:solidFill>
                  <a:srgbClr val="0070C0"/>
                </a:solidFill>
              </a:rPr>
              <a:t>Yahusha.</a:t>
            </a:r>
            <a:endParaRPr lang="en-US" dirty="0">
              <a:solidFill>
                <a:srgbClr val="0070C0"/>
              </a:solidFill>
            </a:endParaRPr>
          </a:p>
          <a:p>
            <a:pPr marL="45720" indent="0">
              <a:buNone/>
            </a:pPr>
            <a:r>
              <a:rPr lang="en-US" dirty="0"/>
              <a:t> </a:t>
            </a:r>
          </a:p>
          <a:p>
            <a:pPr marL="45720" lvl="0" indent="0">
              <a:buNone/>
            </a:pPr>
            <a:r>
              <a:rPr lang="en-US" sz="1700" dirty="0"/>
              <a:t>24</a:t>
            </a:r>
            <a:r>
              <a:rPr lang="en-US" dirty="0"/>
              <a:t>  </a:t>
            </a:r>
            <a:r>
              <a:rPr lang="en-US" b="1" u="sng" dirty="0">
                <a:solidFill>
                  <a:srgbClr val="0070C0"/>
                </a:solidFill>
              </a:rPr>
              <a:t>Note</a:t>
            </a:r>
            <a:r>
              <a:rPr lang="en-US" b="1" dirty="0">
                <a:solidFill>
                  <a:srgbClr val="0070C0"/>
                </a:solidFill>
              </a:rPr>
              <a:t>:  Peter urges John to find out who </a:t>
            </a:r>
            <a:r>
              <a:rPr lang="en-US" b="1" dirty="0" smtClean="0">
                <a:solidFill>
                  <a:srgbClr val="0070C0"/>
                </a:solidFill>
              </a:rPr>
              <a:t/>
            </a:r>
            <a:br>
              <a:rPr lang="en-US" b="1" dirty="0" smtClean="0">
                <a:solidFill>
                  <a:srgbClr val="0070C0"/>
                </a:solidFill>
              </a:rPr>
            </a:br>
            <a:r>
              <a:rPr lang="en-US" b="1" dirty="0" smtClean="0">
                <a:solidFill>
                  <a:srgbClr val="0070C0"/>
                </a:solidFill>
              </a:rPr>
              <a:t>     the </a:t>
            </a:r>
            <a:r>
              <a:rPr lang="en-US" b="1" dirty="0">
                <a:solidFill>
                  <a:srgbClr val="0070C0"/>
                </a:solidFill>
              </a:rPr>
              <a:t>betrayer is, since he’s the closest in </a:t>
            </a:r>
            <a:r>
              <a:rPr lang="en-US" b="1" dirty="0" smtClean="0">
                <a:solidFill>
                  <a:srgbClr val="0070C0"/>
                </a:solidFill>
              </a:rPr>
              <a:t/>
            </a:r>
            <a:br>
              <a:rPr lang="en-US" b="1" dirty="0" smtClean="0">
                <a:solidFill>
                  <a:srgbClr val="0070C0"/>
                </a:solidFill>
              </a:rPr>
            </a:br>
            <a:r>
              <a:rPr lang="en-US" b="1" dirty="0" smtClean="0">
                <a:solidFill>
                  <a:srgbClr val="0070C0"/>
                </a:solidFill>
              </a:rPr>
              <a:t>     position</a:t>
            </a:r>
            <a:r>
              <a:rPr lang="en-US" b="1" dirty="0">
                <a:solidFill>
                  <a:srgbClr val="0070C0"/>
                </a:solidFill>
              </a:rPr>
              <a:t>.  Peter must have been across </a:t>
            </a:r>
            <a:r>
              <a:rPr lang="en-US" b="1" dirty="0" smtClean="0">
                <a:solidFill>
                  <a:srgbClr val="0070C0"/>
                </a:solidFill>
              </a:rPr>
              <a:t/>
            </a:r>
            <a:br>
              <a:rPr lang="en-US" b="1" dirty="0" smtClean="0">
                <a:solidFill>
                  <a:srgbClr val="0070C0"/>
                </a:solidFill>
              </a:rPr>
            </a:br>
            <a:r>
              <a:rPr lang="en-US" b="1" dirty="0" smtClean="0">
                <a:solidFill>
                  <a:srgbClr val="0070C0"/>
                </a:solidFill>
              </a:rPr>
              <a:t>     from </a:t>
            </a:r>
            <a:r>
              <a:rPr lang="en-US" b="1" dirty="0">
                <a:solidFill>
                  <a:srgbClr val="0070C0"/>
                </a:solidFill>
              </a:rPr>
              <a:t>the table to make eye contact with </a:t>
            </a:r>
            <a:r>
              <a:rPr lang="en-US" b="1" dirty="0" smtClean="0">
                <a:solidFill>
                  <a:srgbClr val="0070C0"/>
                </a:solidFill>
              </a:rPr>
              <a:t/>
            </a:r>
            <a:br>
              <a:rPr lang="en-US" b="1" dirty="0" smtClean="0">
                <a:solidFill>
                  <a:srgbClr val="0070C0"/>
                </a:solidFill>
              </a:rPr>
            </a:br>
            <a:r>
              <a:rPr lang="en-US" b="1" dirty="0" smtClean="0">
                <a:solidFill>
                  <a:srgbClr val="0070C0"/>
                </a:solidFill>
              </a:rPr>
              <a:t>     John</a:t>
            </a:r>
            <a:r>
              <a:rPr lang="en-US" b="1" dirty="0">
                <a:solidFill>
                  <a:srgbClr val="0070C0"/>
                </a:solidFill>
              </a:rPr>
              <a:t>.</a:t>
            </a:r>
            <a:endParaRPr lang="en-US" dirty="0">
              <a:solidFill>
                <a:srgbClr val="0070C0"/>
              </a:solidFill>
            </a:endParaRPr>
          </a:p>
          <a:p>
            <a:pPr marL="45720" lvl="0" indent="0">
              <a:buNone/>
            </a:pPr>
            <a:r>
              <a:rPr lang="en-US" sz="1700" dirty="0"/>
              <a:t>25</a:t>
            </a:r>
            <a:r>
              <a:rPr lang="en-US" dirty="0"/>
              <a:t>  </a:t>
            </a:r>
            <a:r>
              <a:rPr lang="en-US" b="1" dirty="0">
                <a:solidFill>
                  <a:srgbClr val="0070C0"/>
                </a:solidFill>
              </a:rPr>
              <a:t>John does ask the question, but it is </a:t>
            </a:r>
            <a:r>
              <a:rPr lang="en-US" b="1" dirty="0" smtClean="0">
                <a:solidFill>
                  <a:srgbClr val="0070C0"/>
                </a:solidFill>
              </a:rPr>
              <a:t/>
            </a:r>
            <a:br>
              <a:rPr lang="en-US" b="1" dirty="0" smtClean="0">
                <a:solidFill>
                  <a:srgbClr val="0070C0"/>
                </a:solidFill>
              </a:rPr>
            </a:br>
            <a:r>
              <a:rPr lang="en-US" b="1" dirty="0" smtClean="0">
                <a:solidFill>
                  <a:srgbClr val="0070C0"/>
                </a:solidFill>
              </a:rPr>
              <a:t>     silently</a:t>
            </a:r>
            <a:r>
              <a:rPr lang="en-US" b="1" dirty="0">
                <a:solidFill>
                  <a:srgbClr val="0070C0"/>
                </a:solidFill>
              </a:rPr>
              <a:t>, as will be noted shortly.</a:t>
            </a:r>
            <a:endParaRPr lang="en-US" dirty="0">
              <a:solidFill>
                <a:srgbClr val="0070C0"/>
              </a:solidFill>
            </a:endParaRPr>
          </a:p>
          <a:p>
            <a:pPr marL="45720" indent="0">
              <a:buNone/>
            </a:pPr>
            <a:r>
              <a:rPr lang="en-US" sz="1000" dirty="0"/>
              <a:t> </a:t>
            </a:r>
            <a:endParaRPr lang="en-US" sz="400" dirty="0"/>
          </a:p>
          <a:p>
            <a:pPr marL="45720" lvl="0" indent="0">
              <a:buNone/>
            </a:pPr>
            <a:r>
              <a:rPr lang="en-US" sz="1700" dirty="0"/>
              <a:t>26</a:t>
            </a:r>
            <a:r>
              <a:rPr lang="en-US" dirty="0"/>
              <a:t>  </a:t>
            </a:r>
            <a:r>
              <a:rPr lang="en-US" b="1" dirty="0">
                <a:solidFill>
                  <a:srgbClr val="0070C0"/>
                </a:solidFill>
              </a:rPr>
              <a:t>Yahusha</a:t>
            </a:r>
            <a:r>
              <a:rPr lang="en-US" b="1" dirty="0">
                <a:solidFill>
                  <a:srgbClr val="FF0000"/>
                </a:solidFill>
              </a:rPr>
              <a:t> answers John quietly to not </a:t>
            </a:r>
            <a:r>
              <a:rPr lang="en-US" b="1" dirty="0" smtClean="0">
                <a:solidFill>
                  <a:srgbClr val="FF0000"/>
                </a:solidFill>
              </a:rPr>
              <a:t/>
            </a:r>
            <a:br>
              <a:rPr lang="en-US" b="1" dirty="0" smtClean="0">
                <a:solidFill>
                  <a:srgbClr val="FF0000"/>
                </a:solidFill>
              </a:rPr>
            </a:br>
            <a:r>
              <a:rPr lang="en-US" b="1" dirty="0" smtClean="0">
                <a:solidFill>
                  <a:srgbClr val="FF0000"/>
                </a:solidFill>
              </a:rPr>
              <a:t>     expose </a:t>
            </a:r>
            <a:r>
              <a:rPr lang="en-US" b="1" dirty="0">
                <a:solidFill>
                  <a:srgbClr val="FF0000"/>
                </a:solidFill>
              </a:rPr>
              <a:t>the betrayer by name.  The </a:t>
            </a:r>
            <a:r>
              <a:rPr lang="en-US" b="1" dirty="0" smtClean="0">
                <a:solidFill>
                  <a:srgbClr val="FF0000"/>
                </a:solidFill>
              </a:rPr>
              <a:t/>
            </a:r>
            <a:br>
              <a:rPr lang="en-US" b="1" dirty="0" smtClean="0">
                <a:solidFill>
                  <a:srgbClr val="FF0000"/>
                </a:solidFill>
              </a:rPr>
            </a:br>
            <a:r>
              <a:rPr lang="en-US" b="1" dirty="0" smtClean="0">
                <a:solidFill>
                  <a:srgbClr val="FF0000"/>
                </a:solidFill>
              </a:rPr>
              <a:t>     dipped </a:t>
            </a:r>
            <a:r>
              <a:rPr lang="en-US" b="1" dirty="0">
                <a:solidFill>
                  <a:srgbClr val="FF0000"/>
                </a:solidFill>
              </a:rPr>
              <a:t>‘sop’ is involved.  Judas must </a:t>
            </a:r>
            <a:r>
              <a:rPr lang="en-US" b="1" dirty="0" smtClean="0">
                <a:solidFill>
                  <a:srgbClr val="FF0000"/>
                </a:solidFill>
              </a:rPr>
              <a:t/>
            </a:r>
            <a:br>
              <a:rPr lang="en-US" b="1" dirty="0" smtClean="0">
                <a:solidFill>
                  <a:srgbClr val="FF0000"/>
                </a:solidFill>
              </a:rPr>
            </a:br>
            <a:r>
              <a:rPr lang="en-US" b="1" dirty="0" smtClean="0">
                <a:solidFill>
                  <a:srgbClr val="FF0000"/>
                </a:solidFill>
              </a:rPr>
              <a:t>     have </a:t>
            </a:r>
            <a:r>
              <a:rPr lang="en-US" b="1" dirty="0">
                <a:solidFill>
                  <a:srgbClr val="FF0000"/>
                </a:solidFill>
              </a:rPr>
              <a:t>been sitting on the other side of </a:t>
            </a:r>
            <a:r>
              <a:rPr lang="en-US" b="1" dirty="0" smtClean="0">
                <a:solidFill>
                  <a:srgbClr val="FF0000"/>
                </a:solidFill>
              </a:rPr>
              <a:t/>
            </a:r>
            <a:br>
              <a:rPr lang="en-US" b="1" dirty="0" smtClean="0">
                <a:solidFill>
                  <a:srgbClr val="FF0000"/>
                </a:solidFill>
              </a:rPr>
            </a:br>
            <a:r>
              <a:rPr lang="en-US" b="1" dirty="0" smtClean="0">
                <a:solidFill>
                  <a:srgbClr val="FF0000"/>
                </a:solidFill>
              </a:rPr>
              <a:t>     </a:t>
            </a:r>
            <a:r>
              <a:rPr lang="en-US" b="1" dirty="0" smtClean="0">
                <a:solidFill>
                  <a:srgbClr val="0070C0"/>
                </a:solidFill>
              </a:rPr>
              <a:t>Yahusha</a:t>
            </a:r>
            <a:r>
              <a:rPr lang="en-US" b="1" dirty="0">
                <a:solidFill>
                  <a:srgbClr val="0070C0"/>
                </a:solidFill>
              </a:rPr>
              <a:t>.</a:t>
            </a:r>
            <a:endParaRPr lang="en-US" dirty="0">
              <a:solidFill>
                <a:srgbClr val="0070C0"/>
              </a:solidFill>
            </a:endParaRPr>
          </a:p>
          <a:p>
            <a:endParaRPr lang="en-US" dirty="0"/>
          </a:p>
        </p:txBody>
      </p:sp>
    </p:spTree>
    <p:extLst>
      <p:ext uri="{BB962C8B-B14F-4D97-AF65-F5344CB8AC3E}">
        <p14:creationId xmlns:p14="http://schemas.microsoft.com/office/powerpoint/2010/main" val="835670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anim calcmode="lin" valueType="num">
                                      <p:cBhvr>
                                        <p:cTn id="2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1000"/>
                                        <p:tgtEl>
                                          <p:spTgt spid="7">
                                            <p:txEl>
                                              <p:pRg st="6" end="6"/>
                                            </p:txEl>
                                          </p:spTgt>
                                        </p:tgtEl>
                                      </p:cBhvr>
                                    </p:animEffect>
                                    <p:anim calcmode="lin" valueType="num">
                                      <p:cBhvr>
                                        <p:cTn id="3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fade">
                                      <p:cBhvr>
                                        <p:cTn id="48" dur="1000"/>
                                        <p:tgtEl>
                                          <p:spTgt spid="7">
                                            <p:txEl>
                                              <p:pRg st="7" end="7"/>
                                            </p:txEl>
                                          </p:spTgt>
                                        </p:tgtEl>
                                      </p:cBhvr>
                                    </p:animEffect>
                                    <p:anim calcmode="lin" valueType="num">
                                      <p:cBhvr>
                                        <p:cTn id="49"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1000"/>
                                        <p:tgtEl>
                                          <p:spTgt spid="6">
                                            <p:txEl>
                                              <p:pRg st="5" end="5"/>
                                            </p:txEl>
                                          </p:spTgt>
                                        </p:tgtEl>
                                      </p:cBhvr>
                                    </p:animEffect>
                                    <p:anim calcmode="lin" valueType="num">
                                      <p:cBhvr>
                                        <p:cTn id="5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5" end="5"/>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
                                            <p:txEl>
                                              <p:pRg st="9" end="9"/>
                                            </p:txEl>
                                          </p:spTgt>
                                        </p:tgtEl>
                                        <p:attrNameLst>
                                          <p:attrName>style.visibility</p:attrName>
                                        </p:attrNameLst>
                                      </p:cBhvr>
                                      <p:to>
                                        <p:strVal val="visible"/>
                                      </p:to>
                                    </p:set>
                                    <p:animEffect transition="in" filter="fade">
                                      <p:cBhvr>
                                        <p:cTn id="60" dur="1000"/>
                                        <p:tgtEl>
                                          <p:spTgt spid="7">
                                            <p:txEl>
                                              <p:pRg st="9" end="9"/>
                                            </p:txEl>
                                          </p:spTgt>
                                        </p:tgtEl>
                                      </p:cBhvr>
                                    </p:animEffect>
                                    <p:anim calcmode="lin" valueType="num">
                                      <p:cBhvr>
                                        <p:cTn id="6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13:27-31  </a:t>
            </a:r>
            <a:r>
              <a:rPr lang="en-US" sz="3200" dirty="0" smtClean="0">
                <a:ln w="11430">
                  <a:solidFill>
                    <a:srgbClr val="002060"/>
                  </a:solidFill>
                </a:ln>
              </a:rPr>
              <a:t>(31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69</a:t>
            </a:fld>
            <a:endParaRPr lang="en-US"/>
          </a:p>
        </p:txBody>
      </p:sp>
      <p:sp>
        <p:nvSpPr>
          <p:cNvPr id="6" name="Content Placeholder 6"/>
          <p:cNvSpPr>
            <a:spLocks noGrp="1"/>
          </p:cNvSpPr>
          <p:nvPr>
            <p:ph sz="half" idx="4294967295"/>
          </p:nvPr>
        </p:nvSpPr>
        <p:spPr>
          <a:xfrm>
            <a:off x="457200" y="1199159"/>
            <a:ext cx="4045951" cy="5355336"/>
          </a:xfrm>
          <a:prstGeom prst="rect">
            <a:avLst/>
          </a:prstGeom>
        </p:spPr>
        <p:txBody>
          <a:bodyPr>
            <a:normAutofit fontScale="85000" lnSpcReduction="20000"/>
            <a:scene3d>
              <a:camera prst="orthographicFront"/>
              <a:lightRig rig="threePt" dir="t"/>
            </a:scene3d>
            <a:sp3d extrusionH="57150">
              <a:bevelT w="38100" h="38100"/>
            </a:sp3d>
          </a:bodyPr>
          <a:lstStyle/>
          <a:p>
            <a:pPr marL="45720" indent="0">
              <a:buNone/>
            </a:pPr>
            <a:r>
              <a:rPr lang="en-US" b="1" dirty="0">
                <a:solidFill>
                  <a:schemeClr val="tx1"/>
                </a:solidFill>
              </a:rPr>
              <a:t>27</a:t>
            </a:r>
            <a:r>
              <a:rPr lang="en-US" dirty="0">
                <a:solidFill>
                  <a:schemeClr val="tx1"/>
                </a:solidFill>
              </a:rPr>
              <a:t> </a:t>
            </a:r>
            <a:r>
              <a:rPr lang="en-US" dirty="0" smtClean="0">
                <a:solidFill>
                  <a:schemeClr val="tx1"/>
                </a:solidFill>
              </a:rPr>
              <a:t> And </a:t>
            </a:r>
            <a:r>
              <a:rPr lang="en-US" dirty="0">
                <a:solidFill>
                  <a:schemeClr val="tx1"/>
                </a:solidFill>
              </a:rPr>
              <a:t>after the sop Satan entered into him. Then said </a:t>
            </a:r>
            <a:r>
              <a:rPr lang="en-US" dirty="0" smtClean="0">
                <a:solidFill>
                  <a:schemeClr val="tx1"/>
                </a:solidFill>
              </a:rPr>
              <a:t/>
            </a:r>
            <a:br>
              <a:rPr lang="en-US" dirty="0" smtClean="0">
                <a:solidFill>
                  <a:schemeClr val="tx1"/>
                </a:solidFill>
              </a:rPr>
            </a:br>
            <a:r>
              <a:rPr lang="en-US" b="1" dirty="0">
                <a:solidFill>
                  <a:srgbClr val="0070C0"/>
                </a:solidFill>
              </a:rPr>
              <a:t>Yahusha</a:t>
            </a:r>
            <a:r>
              <a:rPr lang="en-US" dirty="0" smtClean="0">
                <a:solidFill>
                  <a:schemeClr val="tx1"/>
                </a:solidFill>
              </a:rPr>
              <a:t> </a:t>
            </a:r>
            <a:r>
              <a:rPr lang="en-US" dirty="0">
                <a:solidFill>
                  <a:schemeClr val="tx1"/>
                </a:solidFill>
              </a:rPr>
              <a:t>unto him, </a:t>
            </a:r>
            <a:r>
              <a:rPr lang="en-US" b="1" u="sng" dirty="0">
                <a:solidFill>
                  <a:srgbClr val="FF0000"/>
                </a:solidFill>
              </a:rPr>
              <a:t>That thou </a:t>
            </a:r>
            <a:r>
              <a:rPr lang="en-US" b="1" u="sng" dirty="0" err="1">
                <a:solidFill>
                  <a:srgbClr val="FF0000"/>
                </a:solidFill>
              </a:rPr>
              <a:t>doest</a:t>
            </a:r>
            <a:r>
              <a:rPr lang="en-US" b="1" dirty="0">
                <a:solidFill>
                  <a:srgbClr val="FF0000"/>
                </a:solidFill>
              </a:rPr>
              <a:t>, </a:t>
            </a:r>
            <a:r>
              <a:rPr lang="en-US" b="1" u="sng" dirty="0">
                <a:solidFill>
                  <a:srgbClr val="FF0000"/>
                </a:solidFill>
              </a:rPr>
              <a:t>do quickl</a:t>
            </a:r>
            <a:r>
              <a:rPr lang="en-US" b="1" dirty="0">
                <a:solidFill>
                  <a:srgbClr val="FF0000"/>
                </a:solidFill>
              </a:rPr>
              <a:t>y</a:t>
            </a:r>
            <a:r>
              <a:rPr lang="en-US" dirty="0">
                <a:solidFill>
                  <a:srgbClr val="FF0000"/>
                </a:solidFill>
              </a:rPr>
              <a:t>.</a:t>
            </a:r>
          </a:p>
          <a:p>
            <a:pPr marL="45720" indent="0">
              <a:buNone/>
            </a:pPr>
            <a:r>
              <a:rPr lang="en-US" b="1" dirty="0">
                <a:solidFill>
                  <a:schemeClr val="tx1"/>
                </a:solidFill>
              </a:rPr>
              <a:t>28</a:t>
            </a:r>
            <a:r>
              <a:rPr lang="en-US" dirty="0">
                <a:solidFill>
                  <a:schemeClr val="tx1"/>
                </a:solidFill>
              </a:rPr>
              <a:t> </a:t>
            </a:r>
            <a:r>
              <a:rPr lang="en-US" dirty="0" smtClean="0">
                <a:solidFill>
                  <a:schemeClr val="tx1"/>
                </a:solidFill>
              </a:rPr>
              <a:t> Now</a:t>
            </a:r>
            <a:r>
              <a:rPr lang="en-US" dirty="0" smtClean="0">
                <a:solidFill>
                  <a:srgbClr val="C00000"/>
                </a:solidFill>
              </a:rPr>
              <a:t> </a:t>
            </a:r>
            <a:r>
              <a:rPr lang="en-US" b="1" u="sng" dirty="0">
                <a:solidFill>
                  <a:srgbClr val="C00000"/>
                </a:solidFill>
                <a:effectLst>
                  <a:glow rad="228600">
                    <a:schemeClr val="accent6">
                      <a:satMod val="175000"/>
                      <a:alpha val="40000"/>
                    </a:schemeClr>
                  </a:glow>
                </a:effectLst>
              </a:rPr>
              <a:t>no man at the table knew</a:t>
            </a:r>
            <a:r>
              <a:rPr lang="en-US" dirty="0">
                <a:solidFill>
                  <a:schemeClr val="tx1"/>
                </a:solidFill>
              </a:rPr>
              <a:t> for what intent he </a:t>
            </a:r>
            <a:r>
              <a:rPr lang="en-US" dirty="0" err="1">
                <a:solidFill>
                  <a:schemeClr val="tx1"/>
                </a:solidFill>
              </a:rPr>
              <a:t>spake</a:t>
            </a:r>
            <a:r>
              <a:rPr lang="en-US" dirty="0">
                <a:solidFill>
                  <a:schemeClr val="tx1"/>
                </a:solidFill>
              </a:rPr>
              <a:t> </a:t>
            </a:r>
            <a:r>
              <a:rPr lang="en-US" dirty="0" smtClean="0">
                <a:solidFill>
                  <a:schemeClr val="tx1"/>
                </a:solidFill>
              </a:rPr>
              <a:t/>
            </a:r>
            <a:br>
              <a:rPr lang="en-US" dirty="0" smtClean="0">
                <a:solidFill>
                  <a:schemeClr val="tx1"/>
                </a:solidFill>
              </a:rPr>
            </a:br>
            <a:r>
              <a:rPr lang="en-US" dirty="0" smtClean="0">
                <a:solidFill>
                  <a:schemeClr val="tx1"/>
                </a:solidFill>
              </a:rPr>
              <a:t>this </a:t>
            </a:r>
            <a:r>
              <a:rPr lang="en-US" dirty="0">
                <a:solidFill>
                  <a:schemeClr val="tx1"/>
                </a:solidFill>
              </a:rPr>
              <a:t>unto him.</a:t>
            </a:r>
          </a:p>
          <a:p>
            <a:pPr marL="45720" indent="0">
              <a:buNone/>
            </a:pPr>
            <a:r>
              <a:rPr lang="en-US" b="1" dirty="0">
                <a:solidFill>
                  <a:schemeClr val="tx1"/>
                </a:solidFill>
              </a:rPr>
              <a:t>29</a:t>
            </a:r>
            <a:r>
              <a:rPr lang="en-US" dirty="0">
                <a:solidFill>
                  <a:schemeClr val="tx1"/>
                </a:solidFill>
              </a:rPr>
              <a:t> </a:t>
            </a:r>
            <a:r>
              <a:rPr lang="en-US" dirty="0" smtClean="0">
                <a:solidFill>
                  <a:schemeClr val="tx1"/>
                </a:solidFill>
              </a:rPr>
              <a:t> For </a:t>
            </a:r>
            <a:r>
              <a:rPr lang="en-US" b="1" u="sng" dirty="0">
                <a:solidFill>
                  <a:srgbClr val="C00000"/>
                </a:solidFill>
                <a:effectLst>
                  <a:glow rad="228600">
                    <a:schemeClr val="accent6">
                      <a:satMod val="175000"/>
                      <a:alpha val="40000"/>
                    </a:schemeClr>
                  </a:glow>
                </a:effectLst>
              </a:rPr>
              <a:t>some of them thou</a:t>
            </a:r>
            <a:r>
              <a:rPr lang="en-US" b="1" dirty="0">
                <a:solidFill>
                  <a:srgbClr val="C00000"/>
                </a:solidFill>
                <a:effectLst>
                  <a:glow rad="228600">
                    <a:schemeClr val="accent6">
                      <a:satMod val="175000"/>
                      <a:alpha val="40000"/>
                    </a:schemeClr>
                  </a:glow>
                </a:effectLst>
              </a:rPr>
              <a:t>g</a:t>
            </a:r>
            <a:r>
              <a:rPr lang="en-US" b="1" u="sng" dirty="0">
                <a:solidFill>
                  <a:srgbClr val="C00000"/>
                </a:solidFill>
                <a:effectLst>
                  <a:glow rad="228600">
                    <a:schemeClr val="accent6">
                      <a:satMod val="175000"/>
                      <a:alpha val="40000"/>
                    </a:schemeClr>
                  </a:glow>
                </a:effectLst>
              </a:rPr>
              <a:t>ht</a:t>
            </a:r>
            <a:r>
              <a:rPr lang="en-US" dirty="0">
                <a:solidFill>
                  <a:srgbClr val="C00000"/>
                </a:solidFill>
                <a:effectLst>
                  <a:glow rad="228600">
                    <a:schemeClr val="accent6">
                      <a:satMod val="175000"/>
                      <a:alpha val="40000"/>
                    </a:schemeClr>
                  </a:glow>
                </a:effectLst>
              </a:rPr>
              <a:t>, </a:t>
            </a:r>
            <a:r>
              <a:rPr lang="en-US" dirty="0">
                <a:solidFill>
                  <a:schemeClr val="tx1"/>
                </a:solidFill>
              </a:rPr>
              <a:t>because Judas had the bag, that </a:t>
            </a:r>
            <a:r>
              <a:rPr lang="en-US" b="1" dirty="0">
                <a:solidFill>
                  <a:srgbClr val="0070C0"/>
                </a:solidFill>
              </a:rPr>
              <a:t>Yahusha</a:t>
            </a:r>
            <a:r>
              <a:rPr lang="en-US" dirty="0" smtClean="0">
                <a:solidFill>
                  <a:schemeClr val="tx1"/>
                </a:solidFill>
              </a:rPr>
              <a:t> </a:t>
            </a:r>
            <a:r>
              <a:rPr lang="en-US" dirty="0">
                <a:solidFill>
                  <a:schemeClr val="tx1"/>
                </a:solidFill>
              </a:rPr>
              <a:t>had said unto him, Buy those things that we have need </a:t>
            </a:r>
            <a:r>
              <a:rPr lang="en-US" dirty="0" smtClean="0">
                <a:solidFill>
                  <a:schemeClr val="tx1"/>
                </a:solidFill>
              </a:rPr>
              <a:t/>
            </a:r>
            <a:br>
              <a:rPr lang="en-US" dirty="0" smtClean="0">
                <a:solidFill>
                  <a:schemeClr val="tx1"/>
                </a:solidFill>
              </a:rPr>
            </a:br>
            <a:r>
              <a:rPr lang="en-US" dirty="0" smtClean="0">
                <a:solidFill>
                  <a:schemeClr val="tx1"/>
                </a:solidFill>
              </a:rPr>
              <a:t>of </a:t>
            </a:r>
            <a:r>
              <a:rPr lang="en-US" dirty="0">
                <a:solidFill>
                  <a:schemeClr val="tx1"/>
                </a:solidFill>
              </a:rPr>
              <a:t>against the feast; or, that he should give something to the poor.</a:t>
            </a:r>
          </a:p>
          <a:p>
            <a:pPr marL="45720" indent="0">
              <a:buNone/>
            </a:pPr>
            <a:r>
              <a:rPr lang="en-US" b="1" dirty="0">
                <a:solidFill>
                  <a:schemeClr val="tx1"/>
                </a:solidFill>
              </a:rPr>
              <a:t>30</a:t>
            </a:r>
            <a:r>
              <a:rPr lang="en-US" dirty="0">
                <a:solidFill>
                  <a:schemeClr val="tx1"/>
                </a:solidFill>
              </a:rPr>
              <a:t> </a:t>
            </a:r>
            <a:r>
              <a:rPr lang="en-US" dirty="0" smtClean="0">
                <a:solidFill>
                  <a:schemeClr val="tx1"/>
                </a:solidFill>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then having received the sop went immediately out: and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was night.</a:t>
            </a:r>
          </a:p>
          <a:p>
            <a:pPr marL="45720" indent="0">
              <a:buNone/>
            </a:pPr>
            <a:r>
              <a:rPr lang="en-US" b="1" dirty="0" smtClean="0">
                <a:solidFill>
                  <a:schemeClr val="tx1"/>
                </a:solidFill>
              </a:rPr>
              <a:t>31 </a:t>
            </a:r>
            <a:r>
              <a:rPr lang="en-US" dirty="0" smtClean="0">
                <a:solidFill>
                  <a:schemeClr val="tx1"/>
                </a:solidFill>
              </a:rPr>
              <a:t> </a:t>
            </a:r>
            <a:r>
              <a:rPr lang="en-US" dirty="0">
                <a:solidFill>
                  <a:schemeClr val="tx1"/>
                </a:solidFill>
              </a:rPr>
              <a:t>Therefore, when he was gone out, </a:t>
            </a:r>
            <a:r>
              <a:rPr lang="en-US" b="1" dirty="0">
                <a:solidFill>
                  <a:srgbClr val="0070C0"/>
                </a:solidFill>
              </a:rPr>
              <a:t>Yahusha</a:t>
            </a:r>
            <a:r>
              <a:rPr lang="en-US" dirty="0" smtClean="0">
                <a:solidFill>
                  <a:schemeClr val="tx1"/>
                </a:solidFill>
              </a:rPr>
              <a:t> </a:t>
            </a:r>
            <a:r>
              <a:rPr lang="en-US" dirty="0">
                <a:solidFill>
                  <a:schemeClr val="tx1"/>
                </a:solidFill>
              </a:rPr>
              <a:t>said, Now is the Son of man glorified, and </a:t>
            </a:r>
            <a:r>
              <a:rPr lang="en-US" b="1" dirty="0" smtClean="0">
                <a:solidFill>
                  <a:srgbClr val="0070C0"/>
                </a:solidFill>
              </a:rPr>
              <a:t>Elohim</a:t>
            </a:r>
            <a:r>
              <a:rPr lang="en-US" dirty="0" smtClean="0">
                <a:solidFill>
                  <a:schemeClr val="tx1"/>
                </a:solidFill>
              </a:rPr>
              <a:t> </a:t>
            </a:r>
            <a:r>
              <a:rPr lang="en-US" dirty="0">
                <a:solidFill>
                  <a:schemeClr val="tx1"/>
                </a:solidFill>
              </a:rPr>
              <a:t>is glorified in him</a:t>
            </a:r>
            <a:r>
              <a:rPr lang="en-US" dirty="0" smtClean="0">
                <a:solidFill>
                  <a:schemeClr val="tx1"/>
                </a:solidFill>
              </a:rPr>
              <a:t>.</a:t>
            </a:r>
            <a:endParaRPr lang="en-US" dirty="0">
              <a:solidFill>
                <a:schemeClr val="tx1"/>
              </a:solidFill>
            </a:endParaRPr>
          </a:p>
        </p:txBody>
      </p:sp>
      <p:sp>
        <p:nvSpPr>
          <p:cNvPr id="7" name="Content Placeholder 8"/>
          <p:cNvSpPr>
            <a:spLocks noGrp="1"/>
          </p:cNvSpPr>
          <p:nvPr>
            <p:ph sz="quarter" idx="4294967295"/>
          </p:nvPr>
        </p:nvSpPr>
        <p:spPr>
          <a:xfrm>
            <a:off x="4645024" y="1197864"/>
            <a:ext cx="4117975" cy="5355336"/>
          </a:xfrm>
          <a:prstGeom prst="rect">
            <a:avLst/>
          </a:prstGeom>
        </p:spPr>
        <p:txBody>
          <a:bodyPr>
            <a:normAutofit/>
            <a:scene3d>
              <a:camera prst="orthographicFront"/>
              <a:lightRig rig="threePt" dir="t"/>
            </a:scene3d>
            <a:sp3d extrusionH="57150">
              <a:bevelT w="38100" h="38100"/>
            </a:sp3d>
          </a:bodyPr>
          <a:lstStyle/>
          <a:p>
            <a:pPr marL="45720" indent="0">
              <a:buNone/>
            </a:pPr>
            <a:r>
              <a:rPr lang="en-US" sz="1400" dirty="0"/>
              <a:t>27</a:t>
            </a:r>
            <a:r>
              <a:rPr lang="en-US" sz="1900" dirty="0"/>
              <a:t>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en-US" sz="19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in </a:t>
            </a: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group. </a:t>
            </a:r>
            <a:r>
              <a:rPr lang="en-US" sz="1900" b="1" dirty="0"/>
              <a:t/>
            </a:r>
            <a:br>
              <a:rPr lang="en-US" sz="1900" b="1" dirty="0"/>
            </a:br>
            <a:endParaRPr lang="en-US" sz="1900" dirty="0"/>
          </a:p>
          <a:p>
            <a:pPr marL="45720" lvl="0" indent="0">
              <a:buNone/>
            </a:pPr>
            <a:r>
              <a:rPr lang="en-US" sz="1400" dirty="0"/>
              <a:t>28</a:t>
            </a:r>
            <a:r>
              <a:rPr lang="en-US" sz="1900" dirty="0"/>
              <a:t> </a:t>
            </a:r>
            <a:r>
              <a:rPr lang="en-US" sz="1900" b="1" dirty="0">
                <a:solidFill>
                  <a:srgbClr val="FF0000"/>
                </a:solidFill>
                <a:effectLst>
                  <a:glow rad="228600">
                    <a:schemeClr val="accent6">
                      <a:satMod val="175000"/>
                      <a:alpha val="40000"/>
                    </a:schemeClr>
                  </a:glow>
                </a:effectLst>
              </a:rPr>
              <a:t>John is the only one that </a:t>
            </a:r>
            <a:r>
              <a:rPr lang="en-US" sz="1900" b="1" dirty="0" smtClean="0">
                <a:solidFill>
                  <a:srgbClr val="FF0000"/>
                </a:solidFill>
                <a:effectLst>
                  <a:glow rad="228600">
                    <a:schemeClr val="accent6">
                      <a:satMod val="175000"/>
                      <a:alpha val="40000"/>
                    </a:schemeClr>
                  </a:glow>
                </a:effectLst>
              </a:rPr>
              <a:t/>
            </a:r>
            <a:br>
              <a:rPr lang="en-US" sz="1900" b="1" dirty="0" smtClean="0">
                <a:solidFill>
                  <a:srgbClr val="FF0000"/>
                </a:solidFill>
                <a:effectLst>
                  <a:glow rad="228600">
                    <a:schemeClr val="accent6">
                      <a:satMod val="175000"/>
                      <a:alpha val="40000"/>
                    </a:schemeClr>
                  </a:glow>
                </a:effectLst>
              </a:rPr>
            </a:br>
            <a:r>
              <a:rPr lang="en-US" sz="1900" b="1" dirty="0" smtClean="0">
                <a:solidFill>
                  <a:srgbClr val="FF0000"/>
                </a:solidFill>
                <a:effectLst>
                  <a:glow rad="228600">
                    <a:schemeClr val="accent6">
                      <a:satMod val="175000"/>
                      <a:alpha val="40000"/>
                    </a:schemeClr>
                  </a:glow>
                </a:effectLst>
              </a:rPr>
              <a:t>    records </a:t>
            </a:r>
            <a:r>
              <a:rPr lang="en-US" sz="1900" b="1" dirty="0">
                <a:solidFill>
                  <a:srgbClr val="FF0000"/>
                </a:solidFill>
                <a:effectLst>
                  <a:glow rad="228600">
                    <a:schemeClr val="accent6">
                      <a:satMod val="175000"/>
                      <a:alpha val="40000"/>
                    </a:schemeClr>
                  </a:glow>
                </a:effectLst>
              </a:rPr>
              <a:t>that none of the other </a:t>
            </a:r>
            <a:r>
              <a:rPr lang="en-US" sz="1900" b="1" dirty="0" smtClean="0">
                <a:solidFill>
                  <a:srgbClr val="FF0000"/>
                </a:solidFill>
                <a:effectLst>
                  <a:glow rad="228600">
                    <a:schemeClr val="accent6">
                      <a:satMod val="175000"/>
                      <a:alpha val="40000"/>
                    </a:schemeClr>
                  </a:glow>
                </a:effectLst>
              </a:rPr>
              <a:t/>
            </a:r>
            <a:br>
              <a:rPr lang="en-US" sz="1900" b="1" dirty="0" smtClean="0">
                <a:solidFill>
                  <a:srgbClr val="FF0000"/>
                </a:solidFill>
                <a:effectLst>
                  <a:glow rad="228600">
                    <a:schemeClr val="accent6">
                      <a:satMod val="175000"/>
                      <a:alpha val="40000"/>
                    </a:schemeClr>
                  </a:glow>
                </a:effectLst>
              </a:rPr>
            </a:br>
            <a:r>
              <a:rPr lang="en-US" sz="1900" b="1" dirty="0" smtClean="0">
                <a:solidFill>
                  <a:srgbClr val="FF0000"/>
                </a:solidFill>
                <a:effectLst>
                  <a:glow rad="228600">
                    <a:schemeClr val="accent6">
                      <a:satMod val="175000"/>
                      <a:alpha val="40000"/>
                    </a:schemeClr>
                  </a:glow>
                </a:effectLst>
              </a:rPr>
              <a:t>    disciples </a:t>
            </a:r>
            <a:r>
              <a:rPr lang="en-US" sz="1900" b="1" dirty="0">
                <a:solidFill>
                  <a:srgbClr val="FF0000"/>
                </a:solidFill>
                <a:effectLst>
                  <a:glow rad="228600">
                    <a:schemeClr val="accent6">
                      <a:satMod val="175000"/>
                      <a:alpha val="40000"/>
                    </a:schemeClr>
                  </a:glow>
                </a:effectLst>
              </a:rPr>
              <a:t>know why Judas </a:t>
            </a:r>
            <a:r>
              <a:rPr lang="en-US" sz="1900" b="1" dirty="0" smtClean="0">
                <a:solidFill>
                  <a:srgbClr val="FF0000"/>
                </a:solidFill>
                <a:effectLst>
                  <a:glow rad="228600">
                    <a:schemeClr val="accent6">
                      <a:satMod val="175000"/>
                      <a:alpha val="40000"/>
                    </a:schemeClr>
                  </a:glow>
                </a:effectLst>
              </a:rPr>
              <a:t/>
            </a:r>
            <a:br>
              <a:rPr lang="en-US" sz="1900" b="1" dirty="0" smtClean="0">
                <a:solidFill>
                  <a:srgbClr val="FF0000"/>
                </a:solidFill>
                <a:effectLst>
                  <a:glow rad="228600">
                    <a:schemeClr val="accent6">
                      <a:satMod val="175000"/>
                      <a:alpha val="40000"/>
                    </a:schemeClr>
                  </a:glow>
                </a:effectLst>
              </a:rPr>
            </a:br>
            <a:r>
              <a:rPr lang="en-US" sz="1900" b="1" dirty="0" smtClean="0">
                <a:solidFill>
                  <a:srgbClr val="FF0000"/>
                </a:solidFill>
                <a:effectLst>
                  <a:glow rad="228600">
                    <a:schemeClr val="accent6">
                      <a:satMod val="175000"/>
                      <a:alpha val="40000"/>
                    </a:schemeClr>
                  </a:glow>
                </a:effectLst>
              </a:rPr>
              <a:t>    leaves!</a:t>
            </a:r>
            <a:endParaRPr lang="en-US" sz="1900" dirty="0">
              <a:solidFill>
                <a:srgbClr val="FF0000"/>
              </a:solidFill>
              <a:effectLst>
                <a:glow rad="228600">
                  <a:schemeClr val="accent6">
                    <a:satMod val="175000"/>
                    <a:alpha val="40000"/>
                  </a:schemeClr>
                </a:glow>
              </a:effectLst>
            </a:endParaRPr>
          </a:p>
          <a:p>
            <a:pPr marL="45720" lvl="0" indent="0">
              <a:buNone/>
            </a:pPr>
            <a:r>
              <a:rPr lang="en-US" sz="1400" dirty="0"/>
              <a:t>29</a:t>
            </a:r>
            <a:r>
              <a:rPr lang="en-US" sz="1900" dirty="0"/>
              <a:t>  </a:t>
            </a:r>
            <a:r>
              <a:rPr lang="en-US" sz="1900" b="1" dirty="0">
                <a:solidFill>
                  <a:srgbClr val="0070C0"/>
                </a:solidFill>
              </a:rPr>
              <a:t>Yahusha</a:t>
            </a:r>
            <a:r>
              <a:rPr lang="en-US" sz="1900" b="1" dirty="0">
                <a:solidFill>
                  <a:srgbClr val="002060"/>
                </a:solidFill>
              </a:rPr>
              <a:t> still does not expose </a:t>
            </a:r>
            <a:r>
              <a:rPr lang="en-US" sz="1900" b="1" dirty="0" smtClean="0">
                <a:solidFill>
                  <a:srgbClr val="002060"/>
                </a:solidFill>
              </a:rPr>
              <a:t/>
            </a:r>
            <a:br>
              <a:rPr lang="en-US" sz="1900" b="1" dirty="0" smtClean="0">
                <a:solidFill>
                  <a:srgbClr val="002060"/>
                </a:solidFill>
              </a:rPr>
            </a:br>
            <a:r>
              <a:rPr lang="en-US" sz="1900" b="1" dirty="0" smtClean="0">
                <a:solidFill>
                  <a:srgbClr val="002060"/>
                </a:solidFill>
              </a:rPr>
              <a:t>    Judas </a:t>
            </a:r>
            <a:r>
              <a:rPr lang="en-US" sz="1900" b="1" dirty="0">
                <a:solidFill>
                  <a:srgbClr val="002060"/>
                </a:solidFill>
              </a:rPr>
              <a:t>for who he really is, but </a:t>
            </a:r>
            <a:r>
              <a:rPr lang="en-US" sz="1900" b="1" dirty="0" smtClean="0">
                <a:solidFill>
                  <a:srgbClr val="002060"/>
                </a:solidFill>
              </a:rPr>
              <a:t/>
            </a:r>
            <a:br>
              <a:rPr lang="en-US" sz="1900" b="1" dirty="0" smtClean="0">
                <a:solidFill>
                  <a:srgbClr val="002060"/>
                </a:solidFill>
              </a:rPr>
            </a:br>
            <a:r>
              <a:rPr lang="en-US" sz="1900" b="1" dirty="0" smtClean="0">
                <a:solidFill>
                  <a:srgbClr val="002060"/>
                </a:solidFill>
              </a:rPr>
              <a:t>    only </a:t>
            </a:r>
            <a:r>
              <a:rPr lang="en-US" sz="1900" b="1" dirty="0">
                <a:solidFill>
                  <a:srgbClr val="002060"/>
                </a:solidFill>
              </a:rPr>
              <a:t>tells him to act quickly.</a:t>
            </a:r>
            <a:endParaRPr lang="en-US" sz="1900" dirty="0">
              <a:solidFill>
                <a:srgbClr val="002060"/>
              </a:solidFill>
            </a:endParaRPr>
          </a:p>
          <a:p>
            <a:pPr marL="45720" lvl="0" indent="0">
              <a:buNone/>
            </a:pPr>
            <a:r>
              <a:rPr lang="en-US" sz="1400" dirty="0" smtClean="0"/>
              <a:t>30</a:t>
            </a:r>
            <a:r>
              <a:rPr lang="en-US" sz="1900" dirty="0" smtClean="0"/>
              <a:t>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r>
              <a:rPr lang="en-US" sz="19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in </a:t>
            </a: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group. </a:t>
            </a: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Judas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leaves.</a:t>
            </a:r>
          </a:p>
          <a:p>
            <a:endParaRPr lang="en-US" dirty="0"/>
          </a:p>
        </p:txBody>
      </p:sp>
    </p:spTree>
    <p:extLst>
      <p:ext uri="{BB962C8B-B14F-4D97-AF65-F5344CB8AC3E}">
        <p14:creationId xmlns:p14="http://schemas.microsoft.com/office/powerpoint/2010/main" val="2002231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1000"/>
                                        <p:tgtEl>
                                          <p:spTgt spid="6">
                                            <p:txEl>
                                              <p:pRg st="4" end="4"/>
                                            </p:txEl>
                                          </p:spTgt>
                                        </p:tgtEl>
                                      </p:cBhvr>
                                    </p:animEffect>
                                    <p:anim calcmode="lin" valueType="num">
                                      <p:cBhvr>
                                        <p:cTn id="3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1000"/>
                                        <p:tgtEl>
                                          <p:spTgt spid="7">
                                            <p:txEl>
                                              <p:pRg st="3" end="3"/>
                                            </p:txEl>
                                          </p:spTgt>
                                        </p:tgtEl>
                                      </p:cBhvr>
                                    </p:animEffect>
                                    <p:anim calcmode="lin" valueType="num">
                                      <p:cBhvr>
                                        <p:cTn id="4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ysClr val="windowText" lastClr="000000"/>
                  </a:solidFill>
                </a:ln>
              </a:rPr>
              <a:t>“bread” in Hebrew &amp; Greek</a:t>
            </a:r>
            <a:br>
              <a:rPr lang="en-US" dirty="0" smtClean="0">
                <a:ln w="11430">
                  <a:solidFill>
                    <a:sysClr val="windowText" lastClr="000000"/>
                  </a:solidFill>
                </a:ln>
              </a:rPr>
            </a:br>
            <a:endParaRPr lang="en-US" dirty="0">
              <a:ln w="11430">
                <a:solidFill>
                  <a:sysClr val="windowText" lastClr="000000"/>
                </a:solidFill>
              </a:ln>
            </a:endParaRPr>
          </a:p>
        </p:txBody>
      </p:sp>
      <p:sp>
        <p:nvSpPr>
          <p:cNvPr id="3" name="Content Placeholder 2"/>
          <p:cNvSpPr>
            <a:spLocks noGrp="1"/>
          </p:cNvSpPr>
          <p:nvPr>
            <p:ph sz="quarter" idx="13"/>
          </p:nvPr>
        </p:nvSpPr>
        <p:spPr>
          <a:xfrm>
            <a:off x="457200" y="914400"/>
            <a:ext cx="8229600" cy="4724400"/>
          </a:xfrm>
        </p:spPr>
        <p:txBody>
          <a:bodyPr>
            <a:normAutofit fontScale="77500" lnSpcReduction="20000"/>
            <a:scene3d>
              <a:camera prst="orthographicFront"/>
              <a:lightRig rig="threePt" dir="t"/>
            </a:scene3d>
            <a:sp3d extrusionH="57150">
              <a:bevelT w="38100" h="38100"/>
            </a:sp3d>
          </a:bodyPr>
          <a:lstStyle/>
          <a:p>
            <a:pPr marL="45720" indent="0">
              <a:buNone/>
            </a:pPr>
            <a:r>
              <a:rPr lang="en-US" dirty="0"/>
              <a:t>The Hebrew word for “bread” is &lt;</a:t>
            </a:r>
            <a:r>
              <a:rPr lang="en-US" b="1" dirty="0" err="1">
                <a:ln w="1905"/>
                <a:solidFill>
                  <a:srgbClr val="00B050"/>
                </a:solidFill>
                <a:effectLst>
                  <a:innerShdw blurRad="69850" dist="43180" dir="5400000">
                    <a:srgbClr val="000000">
                      <a:alpha val="65000"/>
                    </a:srgbClr>
                  </a:innerShdw>
                </a:effectLst>
              </a:rPr>
              <a:t>lechem</a:t>
            </a:r>
            <a:r>
              <a:rPr lang="en-US" dirty="0"/>
              <a:t>&gt;.</a:t>
            </a:r>
          </a:p>
          <a:p>
            <a:pPr marL="388620" lvl="1" indent="-342900">
              <a:buClr>
                <a:schemeClr val="accent1">
                  <a:lumMod val="75000"/>
                </a:schemeClr>
              </a:buClr>
              <a:buSzPct val="110000"/>
              <a:buFont typeface="Wingdings" pitchFamily="2" charset="2"/>
              <a:buChar char="Ø"/>
            </a:pPr>
            <a:r>
              <a:rPr lang="en-US" i="1" dirty="0" smtClean="0">
                <a:latin typeface="Arial" pitchFamily="34" charset="0"/>
                <a:cs typeface="Arial" pitchFamily="34" charset="0"/>
              </a:rPr>
              <a:t>Strong’s </a:t>
            </a:r>
            <a:r>
              <a:rPr lang="en-US" i="1" dirty="0">
                <a:latin typeface="Arial" pitchFamily="34" charset="0"/>
                <a:cs typeface="Arial" pitchFamily="34" charset="0"/>
              </a:rPr>
              <a:t>– </a:t>
            </a:r>
            <a:r>
              <a:rPr lang="en-US" b="1" i="1" u="sng" dirty="0">
                <a:ln w="1905"/>
                <a:solidFill>
                  <a:srgbClr val="00B050"/>
                </a:solidFill>
                <a:effectLst>
                  <a:innerShdw blurRad="69850" dist="43180" dir="5400000">
                    <a:srgbClr val="000000">
                      <a:alpha val="65000"/>
                    </a:srgbClr>
                  </a:innerShdw>
                </a:effectLst>
                <a:latin typeface="Arial" pitchFamily="34" charset="0"/>
                <a:cs typeface="Arial" pitchFamily="34" charset="0"/>
              </a:rPr>
              <a:t>bread</a:t>
            </a:r>
            <a:r>
              <a:rPr lang="en-US" i="1" dirty="0">
                <a:latin typeface="Arial" pitchFamily="34" charset="0"/>
                <a:cs typeface="Arial" pitchFamily="34" charset="0"/>
              </a:rPr>
              <a:t>  </a:t>
            </a:r>
            <a:r>
              <a:rPr lang="en-US" b="1" dirty="0">
                <a:latin typeface="Arial" pitchFamily="34" charset="0"/>
                <a:cs typeface="Arial" pitchFamily="34" charset="0"/>
              </a:rPr>
              <a:t>H3899  </a:t>
            </a:r>
            <a:r>
              <a:rPr lang="en-US" dirty="0" err="1">
                <a:latin typeface="Arial" pitchFamily="34" charset="0"/>
                <a:cs typeface="Arial" pitchFamily="34" charset="0"/>
              </a:rPr>
              <a:t>lechem</a:t>
            </a:r>
            <a:r>
              <a:rPr lang="en-US" dirty="0">
                <a:latin typeface="Arial" pitchFamily="34" charset="0"/>
                <a:cs typeface="Arial" pitchFamily="34" charset="0"/>
              </a:rPr>
              <a:t>; from H3898;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u="sng" dirty="0" smtClean="0">
                <a:latin typeface="Arial" pitchFamily="34" charset="0"/>
                <a:cs typeface="Arial" pitchFamily="34" charset="0"/>
              </a:rPr>
              <a:t>food</a:t>
            </a:r>
            <a:r>
              <a:rPr lang="en-US" dirty="0" smtClean="0">
                <a:latin typeface="Arial" pitchFamily="34" charset="0"/>
                <a:cs typeface="Arial" pitchFamily="34" charset="0"/>
              </a:rPr>
              <a:t> </a:t>
            </a:r>
            <a:r>
              <a:rPr lang="en-US" sz="1800" dirty="0">
                <a:latin typeface="Arial" pitchFamily="34" charset="0"/>
                <a:cs typeface="Arial" pitchFamily="34" charset="0"/>
              </a:rPr>
              <a:t>(for man or beast), </a:t>
            </a:r>
            <a:r>
              <a:rPr lang="en-US" b="1" u="sng" dirty="0">
                <a:latin typeface="Arial" pitchFamily="34" charset="0"/>
                <a:cs typeface="Arial" pitchFamily="34" charset="0"/>
              </a:rPr>
              <a:t>es</a:t>
            </a:r>
            <a:r>
              <a:rPr lang="en-US" b="1" dirty="0">
                <a:latin typeface="Arial" pitchFamily="34" charset="0"/>
                <a:cs typeface="Arial" pitchFamily="34" charset="0"/>
              </a:rPr>
              <a:t>p</a:t>
            </a:r>
            <a:r>
              <a:rPr lang="en-US" b="1" u="sng" dirty="0">
                <a:latin typeface="Arial" pitchFamily="34" charset="0"/>
                <a:cs typeface="Arial" pitchFamily="34" charset="0"/>
              </a:rPr>
              <a:t>ecially bread</a:t>
            </a:r>
            <a:r>
              <a:rPr lang="en-US" dirty="0">
                <a:latin typeface="Arial" pitchFamily="34" charset="0"/>
                <a:cs typeface="Arial" pitchFamily="34" charset="0"/>
              </a:rPr>
              <a:t>, or grain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1800" dirty="0" smtClean="0">
                <a:latin typeface="Arial" pitchFamily="34" charset="0"/>
                <a:cs typeface="Arial" pitchFamily="34" charset="0"/>
              </a:rPr>
              <a:t>(</a:t>
            </a:r>
            <a:r>
              <a:rPr lang="en-US" sz="1800" dirty="0">
                <a:latin typeface="Arial" pitchFamily="34" charset="0"/>
                <a:cs typeface="Arial" pitchFamily="34" charset="0"/>
              </a:rPr>
              <a:t>for making it):  </a:t>
            </a:r>
            <a:r>
              <a:rPr lang="en-US" dirty="0">
                <a:latin typeface="Arial" pitchFamily="34" charset="0"/>
                <a:cs typeface="Arial" pitchFamily="34" charset="0"/>
              </a:rPr>
              <a:t>KJV - ([</a:t>
            </a:r>
            <a:r>
              <a:rPr lang="en-US" dirty="0" err="1">
                <a:latin typeface="Arial" pitchFamily="34" charset="0"/>
                <a:cs typeface="Arial" pitchFamily="34" charset="0"/>
              </a:rPr>
              <a:t>shew</a:t>
            </a:r>
            <a:r>
              <a:rPr lang="en-US" dirty="0">
                <a:latin typeface="Arial" pitchFamily="34" charset="0"/>
                <a:cs typeface="Arial" pitchFamily="34" charset="0"/>
              </a:rPr>
              <a:t>-]) bread, eat, food, fruit,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u="sng" dirty="0" smtClean="0">
                <a:latin typeface="Arial" pitchFamily="34" charset="0"/>
                <a:cs typeface="Arial" pitchFamily="34" charset="0"/>
              </a:rPr>
              <a:t>loaf</a:t>
            </a:r>
            <a:r>
              <a:rPr lang="en-US" dirty="0">
                <a:latin typeface="Arial" pitchFamily="34" charset="0"/>
                <a:cs typeface="Arial" pitchFamily="34" charset="0"/>
              </a:rPr>
              <a:t>, meat, victuals. See also H1036.</a:t>
            </a:r>
            <a:br>
              <a:rPr lang="en-US" dirty="0">
                <a:latin typeface="Arial" pitchFamily="34" charset="0"/>
                <a:cs typeface="Arial" pitchFamily="34" charset="0"/>
              </a:rPr>
            </a:br>
            <a:endParaRPr lang="en-US" dirty="0">
              <a:latin typeface="Arial" pitchFamily="34" charset="0"/>
              <a:cs typeface="Arial" pitchFamily="34" charset="0"/>
            </a:endParaRPr>
          </a:p>
          <a:p>
            <a:pPr marL="45720" indent="0">
              <a:buNone/>
            </a:pPr>
            <a:r>
              <a:rPr lang="en-US" dirty="0" smtClean="0"/>
              <a:t>The Greek word for “bread” is &lt;</a:t>
            </a:r>
            <a:r>
              <a:rPr lang="en-US" b="1" dirty="0" err="1" smtClean="0">
                <a:ln w="1905"/>
                <a:solidFill>
                  <a:srgbClr val="984204"/>
                </a:solidFill>
                <a:effectLst>
                  <a:innerShdw blurRad="69850" dist="43180" dir="5400000">
                    <a:srgbClr val="000000">
                      <a:alpha val="65000"/>
                    </a:srgbClr>
                  </a:innerShdw>
                </a:effectLst>
              </a:rPr>
              <a:t>artos</a:t>
            </a:r>
            <a:r>
              <a:rPr lang="en-US" dirty="0" smtClean="0"/>
              <a:t>&gt;.</a:t>
            </a:r>
          </a:p>
          <a:p>
            <a:pPr marL="388620" lvl="1" indent="-342900">
              <a:buClr>
                <a:schemeClr val="accent1">
                  <a:lumMod val="75000"/>
                </a:schemeClr>
              </a:buClr>
              <a:buSzPct val="110000"/>
              <a:buFont typeface="Wingdings" pitchFamily="2" charset="2"/>
              <a:buChar char="Ø"/>
            </a:pPr>
            <a:r>
              <a:rPr lang="en-US" i="1" dirty="0" smtClean="0">
                <a:latin typeface="Arial" pitchFamily="34" charset="0"/>
                <a:cs typeface="Arial" pitchFamily="34" charset="0"/>
              </a:rPr>
              <a:t>Strong’s</a:t>
            </a:r>
            <a:r>
              <a:rPr lang="en-US" dirty="0" smtClean="0">
                <a:latin typeface="Arial" pitchFamily="34" charset="0"/>
                <a:cs typeface="Arial" pitchFamily="34" charset="0"/>
              </a:rPr>
              <a:t> -- </a:t>
            </a:r>
            <a:r>
              <a:rPr lang="en-US" b="1" i="1" u="sng" dirty="0">
                <a:ln w="1905"/>
                <a:solidFill>
                  <a:srgbClr val="984204"/>
                </a:solidFill>
                <a:effectLst>
                  <a:innerShdw blurRad="69850" dist="43180" dir="5400000">
                    <a:srgbClr val="000000">
                      <a:alpha val="65000"/>
                    </a:srgbClr>
                  </a:innerShdw>
                </a:effectLst>
                <a:latin typeface="Arial" pitchFamily="34" charset="0"/>
                <a:cs typeface="Arial" pitchFamily="34" charset="0"/>
              </a:rPr>
              <a:t>bread</a:t>
            </a:r>
            <a:r>
              <a:rPr lang="en-US" dirty="0">
                <a:latin typeface="Arial" pitchFamily="34" charset="0"/>
                <a:cs typeface="Arial" pitchFamily="34" charset="0"/>
              </a:rPr>
              <a:t>  </a:t>
            </a:r>
            <a:r>
              <a:rPr lang="en-US" b="1" dirty="0">
                <a:latin typeface="Arial" pitchFamily="34" charset="0"/>
                <a:cs typeface="Arial" pitchFamily="34" charset="0"/>
              </a:rPr>
              <a:t>G740</a:t>
            </a:r>
            <a:r>
              <a:rPr lang="en-US" dirty="0">
                <a:latin typeface="Arial" pitchFamily="34" charset="0"/>
                <a:cs typeface="Arial" pitchFamily="34" charset="0"/>
              </a:rPr>
              <a:t>  </a:t>
            </a:r>
            <a:r>
              <a:rPr lang="en-US" dirty="0" err="1">
                <a:latin typeface="Arial" pitchFamily="34" charset="0"/>
                <a:cs typeface="Arial" pitchFamily="34" charset="0"/>
              </a:rPr>
              <a:t>artos</a:t>
            </a:r>
            <a:r>
              <a:rPr lang="en-US" dirty="0">
                <a:latin typeface="Arial" pitchFamily="34" charset="0"/>
                <a:cs typeface="Arial" pitchFamily="34" charset="0"/>
              </a:rPr>
              <a:t>; from G142; </a:t>
            </a:r>
            <a:r>
              <a:rPr lang="en-US" b="1" u="sng" dirty="0">
                <a:latin typeface="Arial" pitchFamily="34" charset="0"/>
                <a:cs typeface="Arial" pitchFamily="34" charset="0"/>
              </a:rPr>
              <a:t>bread</a:t>
            </a:r>
            <a:r>
              <a:rPr lang="en-US" dirty="0">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t>
            </a:r>
            <a:r>
              <a:rPr lang="en-US" b="1" u="sng" dirty="0">
                <a:latin typeface="Arial" pitchFamily="34" charset="0"/>
                <a:cs typeface="Arial" pitchFamily="34" charset="0"/>
              </a:rPr>
              <a:t>as raised</a:t>
            </a:r>
            <a:r>
              <a:rPr lang="en-US" dirty="0">
                <a:latin typeface="Arial" pitchFamily="34" charset="0"/>
                <a:cs typeface="Arial" pitchFamily="34" charset="0"/>
              </a:rPr>
              <a:t>) </a:t>
            </a:r>
            <a:r>
              <a:rPr lang="en-US" dirty="0" smtClean="0">
                <a:latin typeface="Arial" pitchFamily="34" charset="0"/>
                <a:cs typeface="Arial" pitchFamily="34" charset="0"/>
              </a:rPr>
              <a:t>or </a:t>
            </a:r>
            <a:r>
              <a:rPr lang="en-US" dirty="0">
                <a:latin typeface="Arial" pitchFamily="34" charset="0"/>
                <a:cs typeface="Arial" pitchFamily="34" charset="0"/>
              </a:rPr>
              <a:t>a </a:t>
            </a:r>
            <a:r>
              <a:rPr lang="en-US" b="1" u="sng" dirty="0">
                <a:latin typeface="Arial" pitchFamily="34" charset="0"/>
                <a:cs typeface="Arial" pitchFamily="34" charset="0"/>
              </a:rPr>
              <a:t>loaf</a:t>
            </a:r>
            <a:r>
              <a:rPr lang="en-US" dirty="0">
                <a:latin typeface="Arial" pitchFamily="34" charset="0"/>
                <a:cs typeface="Arial" pitchFamily="34" charset="0"/>
              </a:rPr>
              <a:t>:  KJV - (</a:t>
            </a:r>
            <a:r>
              <a:rPr lang="en-US" dirty="0" err="1">
                <a:latin typeface="Arial" pitchFamily="34" charset="0"/>
                <a:cs typeface="Arial" pitchFamily="34" charset="0"/>
              </a:rPr>
              <a:t>shew</a:t>
            </a:r>
            <a:r>
              <a:rPr lang="en-US" dirty="0">
                <a:latin typeface="Arial" pitchFamily="34" charset="0"/>
                <a:cs typeface="Arial" pitchFamily="34" charset="0"/>
              </a:rPr>
              <a:t>-) bread, loaf.</a:t>
            </a:r>
          </a:p>
          <a:p>
            <a:pPr marL="45720" indent="0">
              <a:buNone/>
            </a:pPr>
            <a:endParaRPr lang="en-US" dirty="0" smtClean="0"/>
          </a:p>
          <a:p>
            <a:pPr marL="45720" indent="0">
              <a:buNone/>
            </a:pPr>
            <a:r>
              <a:rPr lang="en-US" dirty="0" smtClean="0"/>
              <a:t>The Greek word for “unleavened” is &lt;</a:t>
            </a:r>
            <a:r>
              <a:rPr lang="en-US" b="1" dirty="0" err="1" smtClean="0">
                <a:ln w="1905"/>
                <a:solidFill>
                  <a:srgbClr val="00B0F0"/>
                </a:solidFill>
                <a:effectLst>
                  <a:innerShdw blurRad="69850" dist="43180" dir="5400000">
                    <a:srgbClr val="000000">
                      <a:alpha val="65000"/>
                    </a:srgbClr>
                  </a:innerShdw>
                </a:effectLst>
              </a:rPr>
              <a:t>azumos</a:t>
            </a:r>
            <a:r>
              <a:rPr lang="en-US" dirty="0" smtClean="0"/>
              <a:t>&gt;.</a:t>
            </a:r>
          </a:p>
          <a:p>
            <a:pPr lvl="0">
              <a:buFont typeface="Wingdings" pitchFamily="2" charset="2"/>
              <a:buChar char="Ø"/>
            </a:pPr>
            <a:r>
              <a:rPr lang="en-US" sz="2100" i="1" dirty="0" smtClean="0"/>
              <a:t>Strong’s</a:t>
            </a:r>
            <a:r>
              <a:rPr lang="en-US" sz="2100" dirty="0" smtClean="0"/>
              <a:t> – </a:t>
            </a:r>
            <a:r>
              <a:rPr lang="en-US" sz="2100" b="1" i="1" u="sng" dirty="0" smtClean="0">
                <a:ln w="1905"/>
                <a:solidFill>
                  <a:srgbClr val="00B0F0"/>
                </a:solidFill>
                <a:effectLst>
                  <a:innerShdw blurRad="69850" dist="43180" dir="5400000">
                    <a:srgbClr val="000000">
                      <a:alpha val="65000"/>
                    </a:srgbClr>
                  </a:innerShdw>
                </a:effectLst>
              </a:rPr>
              <a:t>unleavened</a:t>
            </a:r>
            <a:r>
              <a:rPr lang="en-US" sz="2100" b="1" i="1" dirty="0" smtClean="0"/>
              <a:t> </a:t>
            </a:r>
            <a:r>
              <a:rPr lang="en-US" sz="2100" dirty="0" smtClean="0"/>
              <a:t> </a:t>
            </a:r>
            <a:r>
              <a:rPr lang="en-US" sz="2100" b="1" dirty="0" smtClean="0"/>
              <a:t>G106</a:t>
            </a:r>
            <a:r>
              <a:rPr lang="en-US" sz="2100" dirty="0" smtClean="0"/>
              <a:t> </a:t>
            </a:r>
            <a:r>
              <a:rPr lang="en-US" sz="2100" dirty="0" err="1" smtClean="0"/>
              <a:t>azumos</a:t>
            </a:r>
            <a:r>
              <a:rPr lang="en-US" sz="2100" dirty="0"/>
              <a:t>; from G1 </a:t>
            </a:r>
            <a:r>
              <a:rPr lang="en-US" sz="2100" dirty="0" smtClean="0"/>
              <a:t/>
            </a:r>
            <a:br>
              <a:rPr lang="en-US" sz="2100" dirty="0" smtClean="0"/>
            </a:br>
            <a:r>
              <a:rPr lang="en-US" sz="1800" dirty="0" smtClean="0"/>
              <a:t>(</a:t>
            </a:r>
            <a:r>
              <a:rPr lang="en-US" sz="1800" dirty="0"/>
              <a:t>as a negative particle) </a:t>
            </a:r>
            <a:r>
              <a:rPr lang="en-US" sz="2100" dirty="0"/>
              <a:t>and G2219; </a:t>
            </a:r>
            <a:r>
              <a:rPr lang="en-US" sz="2100" b="1" u="sng" dirty="0"/>
              <a:t>unleavened</a:t>
            </a:r>
            <a:r>
              <a:rPr lang="en-US" sz="2100" dirty="0"/>
              <a:t>, </a:t>
            </a:r>
            <a:r>
              <a:rPr lang="en-US" sz="2100" dirty="0" smtClean="0"/>
              <a:t/>
            </a:r>
            <a:br>
              <a:rPr lang="en-US" sz="2100" dirty="0" smtClean="0"/>
            </a:br>
            <a:r>
              <a:rPr lang="en-US" sz="2100" dirty="0" smtClean="0"/>
              <a:t>i.e</a:t>
            </a:r>
            <a:r>
              <a:rPr lang="en-US" sz="2100" dirty="0"/>
              <a:t>. (figuratively) </a:t>
            </a:r>
            <a:r>
              <a:rPr lang="en-US" sz="2100" b="1" dirty="0"/>
              <a:t>uncorrupted</a:t>
            </a:r>
            <a:r>
              <a:rPr lang="en-US" sz="1800" dirty="0"/>
              <a:t>; (in the neutral plural</a:t>
            </a:r>
            <a:r>
              <a:rPr lang="en-US" sz="1800" dirty="0" smtClean="0"/>
              <a:t>)</a:t>
            </a:r>
            <a:br>
              <a:rPr lang="en-US" sz="1800" dirty="0" smtClean="0"/>
            </a:br>
            <a:r>
              <a:rPr lang="en-US" sz="2100" dirty="0" smtClean="0"/>
              <a:t> </a:t>
            </a:r>
            <a:r>
              <a:rPr lang="en-US" sz="2100" b="1" u="sng" dirty="0"/>
              <a:t>s</a:t>
            </a:r>
            <a:r>
              <a:rPr lang="en-US" sz="2100" b="1" dirty="0"/>
              <a:t>p</a:t>
            </a:r>
            <a:r>
              <a:rPr lang="en-US" sz="2100" b="1" u="sng" dirty="0"/>
              <a:t>eciall</a:t>
            </a:r>
            <a:r>
              <a:rPr lang="en-US" sz="2100" b="1" dirty="0"/>
              <a:t>y</a:t>
            </a:r>
            <a:r>
              <a:rPr lang="en-US" sz="2100" dirty="0"/>
              <a:t> </a:t>
            </a:r>
            <a:r>
              <a:rPr lang="en-US" sz="1800" dirty="0"/>
              <a:t>(</a:t>
            </a:r>
            <a:r>
              <a:rPr lang="en-US" sz="1800" u="sng" dirty="0"/>
              <a:t>by implication) </a:t>
            </a:r>
            <a:r>
              <a:rPr lang="en-US" sz="2100" u="sng" dirty="0"/>
              <a:t>the Passover week</a:t>
            </a:r>
            <a:r>
              <a:rPr lang="en-US" sz="2100" dirty="0"/>
              <a:t>:  </a:t>
            </a:r>
            <a:r>
              <a:rPr lang="en-US" sz="2100" dirty="0" smtClean="0"/>
              <a:t/>
            </a:r>
            <a:br>
              <a:rPr lang="en-US" sz="2100" dirty="0" smtClean="0"/>
            </a:br>
            <a:r>
              <a:rPr lang="en-US" sz="2100" dirty="0" smtClean="0"/>
              <a:t>KJV </a:t>
            </a:r>
            <a:r>
              <a:rPr lang="en-US" sz="2100" dirty="0"/>
              <a:t>- </a:t>
            </a:r>
            <a:r>
              <a:rPr lang="en-US" sz="2100" b="1" u="sng" dirty="0"/>
              <a:t>unleavened</a:t>
            </a:r>
            <a:r>
              <a:rPr lang="en-US" sz="2100" dirty="0"/>
              <a:t> (</a:t>
            </a:r>
            <a:r>
              <a:rPr lang="en-US" sz="2100" b="1" u="sng" dirty="0"/>
              <a:t>bread</a:t>
            </a:r>
            <a:r>
              <a:rPr lang="en-US" sz="2100" dirty="0"/>
              <a:t>).</a:t>
            </a:r>
          </a:p>
          <a:p>
            <a:pPr marL="45720" indent="0">
              <a:buNone/>
            </a:pPr>
            <a:endParaRPr lang="en-US" sz="900" dirty="0" smtClean="0"/>
          </a:p>
          <a:p>
            <a:pPr marL="45720" indent="0">
              <a:buNone/>
            </a:pPr>
            <a:r>
              <a:rPr lang="en-US" b="1" u="sng" dirty="0" smtClean="0">
                <a:ln w="1905"/>
                <a:solidFill>
                  <a:srgbClr val="00B0F0"/>
                </a:solidFill>
                <a:effectLst>
                  <a:innerShdw blurRad="69850" dist="43180" dir="5400000">
                    <a:srgbClr val="000000">
                      <a:alpha val="65000"/>
                    </a:srgbClr>
                  </a:innerShdw>
                </a:effectLst>
              </a:rPr>
              <a:t>Note</a:t>
            </a:r>
            <a:r>
              <a:rPr lang="en-US" b="1" dirty="0" smtClean="0">
                <a:ln w="1905"/>
                <a:solidFill>
                  <a:srgbClr val="00B0F0"/>
                </a:solidFill>
                <a:effectLst>
                  <a:innerShdw blurRad="69850" dist="43180" dir="5400000">
                    <a:srgbClr val="000000">
                      <a:alpha val="65000"/>
                    </a:srgbClr>
                  </a:innerShdw>
                </a:effectLst>
              </a:rPr>
              <a:t>:  </a:t>
            </a:r>
            <a:r>
              <a:rPr lang="en-US" dirty="0" smtClean="0"/>
              <a:t>In the Greek text, &lt;</a:t>
            </a:r>
            <a:r>
              <a:rPr lang="en-US" b="1" dirty="0" err="1" smtClean="0">
                <a:ln w="1905"/>
                <a:solidFill>
                  <a:srgbClr val="00B0F0"/>
                </a:solidFill>
                <a:effectLst>
                  <a:innerShdw blurRad="69850" dist="43180" dir="5400000">
                    <a:srgbClr val="000000">
                      <a:alpha val="65000"/>
                    </a:srgbClr>
                  </a:innerShdw>
                </a:effectLst>
              </a:rPr>
              <a:t>azumos</a:t>
            </a:r>
            <a:r>
              <a:rPr lang="en-US" dirty="0" smtClean="0"/>
              <a:t>&gt; </a:t>
            </a:r>
            <a:r>
              <a:rPr lang="en-US" b="1" dirty="0" smtClean="0">
                <a:solidFill>
                  <a:srgbClr val="00B0F0"/>
                </a:solidFill>
              </a:rPr>
              <a:t>is</a:t>
            </a:r>
            <a:r>
              <a:rPr lang="en-US" dirty="0" smtClean="0"/>
              <a:t> never </a:t>
            </a:r>
            <a:r>
              <a:rPr lang="en-US" b="1" dirty="0" smtClean="0">
                <a:solidFill>
                  <a:srgbClr val="00B0F0"/>
                </a:solidFill>
              </a:rPr>
              <a:t>used</a:t>
            </a:r>
            <a:r>
              <a:rPr lang="en-US" dirty="0" smtClean="0"/>
              <a:t> in </a:t>
            </a:r>
            <a:br>
              <a:rPr lang="en-US" dirty="0" smtClean="0"/>
            </a:br>
            <a:r>
              <a:rPr lang="en-US" dirty="0" smtClean="0"/>
              <a:t>conjunction with “bread” but </a:t>
            </a:r>
            <a:r>
              <a:rPr lang="en-US" b="1" dirty="0" smtClean="0">
                <a:ln w="1905"/>
                <a:solidFill>
                  <a:srgbClr val="00B0F0"/>
                </a:solidFill>
                <a:effectLst>
                  <a:innerShdw blurRad="69850" dist="43180" dir="5400000">
                    <a:srgbClr val="000000">
                      <a:alpha val="65000"/>
                    </a:srgbClr>
                  </a:innerShdw>
                </a:effectLst>
              </a:rPr>
              <a:t>only when identifying </a:t>
            </a:r>
            <a:br>
              <a:rPr lang="en-US" b="1" dirty="0" smtClean="0">
                <a:ln w="1905"/>
                <a:solidFill>
                  <a:srgbClr val="00B0F0"/>
                </a:solidFill>
                <a:effectLst>
                  <a:innerShdw blurRad="69850" dist="43180" dir="5400000">
                    <a:srgbClr val="000000">
                      <a:alpha val="65000"/>
                    </a:srgbClr>
                  </a:innerShdw>
                </a:effectLst>
              </a:rPr>
            </a:br>
            <a:r>
              <a:rPr lang="en-US" b="1" dirty="0" smtClean="0">
                <a:ln w="1905"/>
                <a:solidFill>
                  <a:srgbClr val="00B0F0"/>
                </a:solidFill>
                <a:effectLst>
                  <a:innerShdw blurRad="69850" dist="43180" dir="5400000">
                    <a:srgbClr val="000000">
                      <a:alpha val="65000"/>
                    </a:srgbClr>
                  </a:innerShdw>
                </a:effectLst>
              </a:rPr>
              <a:t>the Festival of Unleavened Bread.</a:t>
            </a:r>
            <a:endParaRPr lang="en-US" dirty="0" smtClean="0"/>
          </a:p>
        </p:txBody>
      </p:sp>
      <p:sp>
        <p:nvSpPr>
          <p:cNvPr id="5" name="Slide Number Placeholder 4"/>
          <p:cNvSpPr>
            <a:spLocks noGrp="1"/>
          </p:cNvSpPr>
          <p:nvPr>
            <p:ph type="sldNum" sz="quarter" idx="12"/>
          </p:nvPr>
        </p:nvSpPr>
        <p:spPr/>
        <p:txBody>
          <a:bodyPr/>
          <a:lstStyle/>
          <a:p>
            <a:fld id="{D18E6382-2566-492A-A2A1-417678E32A52}" type="slidenum">
              <a:rPr lang="en-US" smtClean="0"/>
              <a:t>7</a:t>
            </a:fld>
            <a:endParaRPr lang="en-US"/>
          </a:p>
        </p:txBody>
      </p:sp>
      <p:pic>
        <p:nvPicPr>
          <p:cNvPr id="1026" name="Picture 2" descr="C:\Users\Rae\Desktop\share your bre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085850"/>
            <a:ext cx="2752725" cy="1657350"/>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027" name="Picture 3" descr="C:\Users\Rae\Desktop\Passover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429000"/>
            <a:ext cx="2809876" cy="1666875"/>
          </a:xfrm>
          <a:prstGeom prst="rect">
            <a:avLst/>
          </a:prstGeom>
          <a:noFill/>
          <a:ln w="57150">
            <a:solidFill>
              <a:srgbClr val="00B0F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5641538"/>
            <a:ext cx="8896352" cy="147732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a:ln w="1905"/>
                <a:solidFill>
                  <a:srgbClr val="0070C0"/>
                </a:solidFill>
                <a:effectLst>
                  <a:innerShdw blurRad="69850" dist="43180" dir="5400000">
                    <a:srgbClr val="000000">
                      <a:alpha val="65000"/>
                    </a:srgbClr>
                  </a:innerShdw>
                </a:effectLst>
              </a:rPr>
              <a:t>The Hebrew portion of this study is important, because </a:t>
            </a:r>
            <a:br>
              <a:rPr lang="en-US" sz="2400" b="1" dirty="0">
                <a:ln w="1905"/>
                <a:solidFill>
                  <a:srgbClr val="0070C0"/>
                </a:solidFill>
                <a:effectLst>
                  <a:innerShdw blurRad="69850" dist="43180" dir="5400000">
                    <a:srgbClr val="000000">
                      <a:alpha val="65000"/>
                    </a:srgbClr>
                  </a:innerShdw>
                </a:effectLst>
              </a:rPr>
            </a:br>
            <a:r>
              <a:rPr lang="en-US" sz="2400" b="1" dirty="0">
                <a:ln w="1905"/>
                <a:solidFill>
                  <a:srgbClr val="0070C0"/>
                </a:solidFill>
                <a:effectLst>
                  <a:innerShdw blurRad="69850" dist="43180" dir="5400000">
                    <a:srgbClr val="000000">
                      <a:alpha val="65000"/>
                    </a:srgbClr>
                  </a:innerShdw>
                </a:effectLst>
              </a:rPr>
              <a:t>the New Testament was translated from Hebrew into Greek </a:t>
            </a:r>
            <a:br>
              <a:rPr lang="en-US" sz="2400" b="1" dirty="0">
                <a:ln w="1905"/>
                <a:solidFill>
                  <a:srgbClr val="0070C0"/>
                </a:solidFill>
                <a:effectLst>
                  <a:innerShdw blurRad="69850" dist="43180" dir="5400000">
                    <a:srgbClr val="000000">
                      <a:alpha val="65000"/>
                    </a:srgbClr>
                  </a:innerShdw>
                </a:effectLst>
              </a:rPr>
            </a:br>
            <a:r>
              <a:rPr lang="en-US" sz="2400" b="1" dirty="0">
                <a:ln w="1905"/>
                <a:solidFill>
                  <a:srgbClr val="0070C0"/>
                </a:solidFill>
                <a:effectLst>
                  <a:innerShdw blurRad="69850" dist="43180" dir="5400000">
                    <a:srgbClr val="000000">
                      <a:alpha val="65000"/>
                    </a:srgbClr>
                  </a:innerShdw>
                </a:effectLst>
              </a:rPr>
              <a:t>for the Gentiles that could not read the Hebrew text. </a:t>
            </a:r>
          </a:p>
          <a:p>
            <a:pPr algn="ctr"/>
            <a:endParaRPr lang="en-US"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92039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125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left)">
                                      <p:cBhvr>
                                        <p:cTn id="17" dur="125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915400" cy="762001"/>
          </a:xfrm>
        </p:spPr>
        <p:txBody>
          <a:bodyPr/>
          <a:lstStyle/>
          <a:p>
            <a:r>
              <a:rPr lang="en-US" dirty="0">
                <a:ln w="11430">
                  <a:solidFill>
                    <a:srgbClr val="002060"/>
                  </a:solidFill>
                </a:ln>
              </a:rPr>
              <a:t>Luke </a:t>
            </a:r>
            <a:r>
              <a:rPr lang="en-US" dirty="0" smtClean="0">
                <a:ln w="11430">
                  <a:solidFill>
                    <a:srgbClr val="002060"/>
                  </a:solidFill>
                </a:ln>
              </a:rPr>
              <a:t>22:19  “bread” is &lt;</a:t>
            </a:r>
            <a:r>
              <a:rPr lang="en-US" dirty="0" err="1" smtClean="0">
                <a:ln w="11430">
                  <a:solidFill>
                    <a:srgbClr val="002060"/>
                  </a:solidFill>
                </a:ln>
              </a:rPr>
              <a:t>artos</a:t>
            </a:r>
            <a:r>
              <a:rPr lang="en-US" dirty="0" smtClean="0">
                <a:ln w="11430">
                  <a:solidFill>
                    <a:srgbClr val="002060"/>
                  </a:solidFill>
                </a:ln>
              </a:rPr>
              <a:t>&gt;</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70</a:t>
            </a:fld>
            <a:endParaRPr lang="en-US"/>
          </a:p>
        </p:txBody>
      </p:sp>
      <p:sp>
        <p:nvSpPr>
          <p:cNvPr id="6" name="Content Placeholder 6"/>
          <p:cNvSpPr>
            <a:spLocks noGrp="1"/>
          </p:cNvSpPr>
          <p:nvPr>
            <p:ph sz="half" idx="4294967295"/>
          </p:nvPr>
        </p:nvSpPr>
        <p:spPr>
          <a:xfrm>
            <a:off x="457200" y="1199159"/>
            <a:ext cx="8382000" cy="4974336"/>
          </a:xfrm>
          <a:prstGeom prst="rect">
            <a:avLst/>
          </a:prstGeom>
        </p:spPr>
        <p:txBody>
          <a:bodyPr>
            <a:normAutofit/>
            <a:scene3d>
              <a:camera prst="orthographicFront"/>
              <a:lightRig rig="threePt" dir="t"/>
            </a:scene3d>
            <a:sp3d extrusionH="57150">
              <a:bevelT w="38100" h="38100"/>
            </a:sp3d>
          </a:bodyPr>
          <a:lstStyle/>
          <a:p>
            <a:pPr marL="45720" indent="0">
              <a:buNone/>
            </a:pPr>
            <a:r>
              <a:rPr lang="en-US" b="1" i="1" dirty="0">
                <a:solidFill>
                  <a:srgbClr val="0070C0"/>
                </a:solidFill>
              </a:rPr>
              <a:t>And he took </a:t>
            </a:r>
            <a:r>
              <a:rPr lang="en-US" b="1" i="1" u="sng" dirty="0">
                <a:solidFill>
                  <a:schemeClr val="accent6">
                    <a:lumMod val="50000"/>
                  </a:schemeClr>
                </a:solidFill>
              </a:rPr>
              <a:t>bread</a:t>
            </a:r>
            <a:r>
              <a:rPr lang="en-US" b="1" i="1" dirty="0">
                <a:solidFill>
                  <a:schemeClr val="accent6">
                    <a:lumMod val="50000"/>
                  </a:schemeClr>
                </a:solidFill>
              </a:rPr>
              <a:t> </a:t>
            </a:r>
            <a:r>
              <a:rPr lang="en-US" i="1" dirty="0">
                <a:solidFill>
                  <a:schemeClr val="accent6">
                    <a:lumMod val="50000"/>
                  </a:schemeClr>
                </a:solidFill>
              </a:rPr>
              <a:t>(</a:t>
            </a:r>
            <a:r>
              <a:rPr lang="en-US" b="1" i="1" dirty="0" smtClean="0">
                <a:solidFill>
                  <a:schemeClr val="accent6">
                    <a:lumMod val="50000"/>
                  </a:schemeClr>
                </a:solidFill>
              </a:rPr>
              <a:t>G740</a:t>
            </a:r>
            <a:r>
              <a:rPr lang="en-US" i="1" dirty="0" smtClean="0">
                <a:solidFill>
                  <a:schemeClr val="accent6">
                    <a:lumMod val="50000"/>
                  </a:schemeClr>
                </a:solidFill>
              </a:rPr>
              <a:t> </a:t>
            </a:r>
            <a:r>
              <a:rPr lang="en-US" i="1" dirty="0" err="1">
                <a:solidFill>
                  <a:schemeClr val="accent6">
                    <a:lumMod val="50000"/>
                  </a:schemeClr>
                </a:solidFill>
              </a:rPr>
              <a:t>artos</a:t>
            </a:r>
            <a:r>
              <a:rPr lang="en-US" i="1" dirty="0">
                <a:solidFill>
                  <a:schemeClr val="accent6">
                    <a:lumMod val="50000"/>
                  </a:schemeClr>
                </a:solidFill>
              </a:rPr>
              <a:t>),</a:t>
            </a:r>
            <a:r>
              <a:rPr lang="en-US" b="1" i="1" dirty="0">
                <a:solidFill>
                  <a:schemeClr val="accent6">
                    <a:lumMod val="50000"/>
                  </a:schemeClr>
                </a:solidFill>
              </a:rPr>
              <a:t> </a:t>
            </a:r>
            <a:r>
              <a:rPr lang="en-US" b="1" i="1" dirty="0">
                <a:solidFill>
                  <a:srgbClr val="0070C0"/>
                </a:solidFill>
              </a:rPr>
              <a:t>and gave thanks, and brake it, and gave unto them, saying,</a:t>
            </a:r>
            <a:r>
              <a:rPr lang="en-US" b="1" i="1" dirty="0"/>
              <a:t> </a:t>
            </a:r>
            <a:r>
              <a:rPr lang="en-US" b="1" i="1" dirty="0" smtClean="0">
                <a:solidFill>
                  <a:srgbClr val="FF0000"/>
                </a:solidFill>
              </a:rPr>
              <a:t>This </a:t>
            </a:r>
            <a:r>
              <a:rPr lang="en-US" b="1" i="1" dirty="0">
                <a:solidFill>
                  <a:srgbClr val="FF0000"/>
                </a:solidFill>
              </a:rPr>
              <a:t>is </a:t>
            </a:r>
            <a:r>
              <a:rPr lang="en-US" b="1" i="1" u="sng" dirty="0">
                <a:solidFill>
                  <a:srgbClr val="FF0000"/>
                </a:solidFill>
              </a:rPr>
              <a:t>m</a:t>
            </a:r>
            <a:r>
              <a:rPr lang="en-US" b="1" i="1" dirty="0">
                <a:solidFill>
                  <a:srgbClr val="FF0000"/>
                </a:solidFill>
              </a:rPr>
              <a:t>y</a:t>
            </a:r>
            <a:r>
              <a:rPr lang="en-US" b="1" i="1" u="sng" dirty="0">
                <a:solidFill>
                  <a:srgbClr val="FF0000"/>
                </a:solidFill>
              </a:rPr>
              <a:t> </a:t>
            </a:r>
            <a:r>
              <a:rPr lang="en-US" b="1" i="1" u="sng" dirty="0" smtClean="0">
                <a:solidFill>
                  <a:srgbClr val="FF0000"/>
                </a:solidFill>
              </a:rPr>
              <a:t>bod</a:t>
            </a:r>
            <a:r>
              <a:rPr lang="en-US" b="1" i="1" dirty="0" smtClean="0">
                <a:solidFill>
                  <a:srgbClr val="FF0000"/>
                </a:solidFill>
              </a:rPr>
              <a:t>y …</a:t>
            </a:r>
            <a:endParaRPr lang="en-US" dirty="0" smtClean="0">
              <a:solidFill>
                <a:srgbClr val="FF0000"/>
              </a:solidFill>
            </a:endParaRPr>
          </a:p>
          <a:p>
            <a:pPr marL="45720" indent="0">
              <a:buNone/>
            </a:pPr>
            <a:r>
              <a:rPr lang="en-US" dirty="0" smtClean="0"/>
              <a:t>There </a:t>
            </a:r>
            <a:r>
              <a:rPr lang="en-US" dirty="0"/>
              <a:t>are several issues that should be taken note of right here: </a:t>
            </a:r>
          </a:p>
          <a:p>
            <a:pPr marL="502920" lvl="0" indent="-457200">
              <a:buFont typeface="+mj-lt"/>
              <a:buAutoNum type="alphaLcParenR"/>
            </a:pPr>
            <a:r>
              <a:rPr lang="en-US" dirty="0"/>
              <a:t>The definition of the Greek word </a:t>
            </a:r>
            <a:r>
              <a:rPr lang="en-US" b="1" dirty="0">
                <a:solidFill>
                  <a:srgbClr val="984204"/>
                </a:solidFill>
              </a:rPr>
              <a:t>‘</a:t>
            </a:r>
            <a:r>
              <a:rPr lang="en-US" b="1" dirty="0" err="1">
                <a:solidFill>
                  <a:srgbClr val="984204"/>
                </a:solidFill>
              </a:rPr>
              <a:t>artos</a:t>
            </a:r>
            <a:r>
              <a:rPr lang="en-US" b="1" dirty="0">
                <a:solidFill>
                  <a:srgbClr val="984204"/>
                </a:solidFill>
              </a:rPr>
              <a:t>’ </a:t>
            </a:r>
            <a:r>
              <a:rPr lang="en-US" dirty="0"/>
              <a:t>does indicate leavened bread, but we already know this word is also </a:t>
            </a:r>
            <a:r>
              <a:rPr lang="en-US" dirty="0" smtClean="0"/>
              <a:t/>
            </a:r>
            <a:br>
              <a:rPr lang="en-US" dirty="0" smtClean="0"/>
            </a:br>
            <a:r>
              <a:rPr lang="en-US" dirty="0" smtClean="0"/>
              <a:t>used </a:t>
            </a:r>
            <a:r>
              <a:rPr lang="en-US" dirty="0"/>
              <a:t>for unleavened bread.  </a:t>
            </a:r>
          </a:p>
          <a:p>
            <a:pPr marL="502920" lvl="0" indent="-457200">
              <a:buFont typeface="+mj-lt"/>
              <a:buAutoNum type="alphaLcParenR"/>
            </a:pPr>
            <a:r>
              <a:rPr lang="en-US" dirty="0"/>
              <a:t>There is a Greek word that could have been used for </a:t>
            </a:r>
            <a:r>
              <a:rPr lang="en-US" dirty="0">
                <a:solidFill>
                  <a:srgbClr val="0070C0"/>
                </a:solidFill>
              </a:rPr>
              <a:t>“unleavened bread” – </a:t>
            </a:r>
            <a:r>
              <a:rPr lang="en-US" b="1" dirty="0">
                <a:solidFill>
                  <a:srgbClr val="0070C0"/>
                </a:solidFill>
              </a:rPr>
              <a:t>G106 </a:t>
            </a:r>
            <a:r>
              <a:rPr lang="en-US" dirty="0">
                <a:solidFill>
                  <a:srgbClr val="0070C0"/>
                </a:solidFill>
              </a:rPr>
              <a:t>‘</a:t>
            </a:r>
            <a:r>
              <a:rPr lang="en-US" dirty="0" err="1">
                <a:solidFill>
                  <a:srgbClr val="0070C0"/>
                </a:solidFill>
              </a:rPr>
              <a:t>azumos</a:t>
            </a:r>
            <a:r>
              <a:rPr lang="en-US" dirty="0">
                <a:solidFill>
                  <a:srgbClr val="0070C0"/>
                </a:solidFill>
              </a:rPr>
              <a:t>.’  </a:t>
            </a:r>
            <a:r>
              <a:rPr lang="en-US" dirty="0" smtClean="0">
                <a:solidFill>
                  <a:srgbClr val="0070C0"/>
                </a:solidFill>
              </a:rPr>
              <a:t/>
            </a:r>
            <a:br>
              <a:rPr lang="en-US" dirty="0" smtClean="0">
                <a:solidFill>
                  <a:srgbClr val="0070C0"/>
                </a:solidFill>
              </a:rPr>
            </a:br>
            <a:r>
              <a:rPr lang="en-US" dirty="0" smtClean="0"/>
              <a:t>The </a:t>
            </a:r>
            <a:r>
              <a:rPr lang="en-US" dirty="0"/>
              <a:t>translators did not make that choice. </a:t>
            </a:r>
          </a:p>
          <a:p>
            <a:pPr marL="502920" lvl="0" indent="-457200">
              <a:buFont typeface="+mj-lt"/>
              <a:buAutoNum type="alphaLcParenR"/>
            </a:pPr>
            <a:r>
              <a:rPr lang="en-US" dirty="0" smtClean="0"/>
              <a:t>Part 2 of this study </a:t>
            </a:r>
            <a:r>
              <a:rPr lang="en-US" dirty="0"/>
              <a:t>will determine that the Last </a:t>
            </a:r>
            <a:r>
              <a:rPr lang="en-US" dirty="0" smtClean="0"/>
              <a:t>Supper</a:t>
            </a:r>
            <a:br>
              <a:rPr lang="en-US" dirty="0" smtClean="0"/>
            </a:br>
            <a:r>
              <a:rPr lang="en-US" dirty="0" smtClean="0"/>
              <a:t>is </a:t>
            </a:r>
            <a:r>
              <a:rPr lang="en-US" dirty="0"/>
              <a:t>the day before the Passover festival.  </a:t>
            </a:r>
            <a:r>
              <a:rPr lang="en-US" dirty="0" smtClean="0"/>
              <a:t/>
            </a:r>
            <a:br>
              <a:rPr lang="en-US" dirty="0" smtClean="0"/>
            </a:br>
            <a:r>
              <a:rPr lang="en-US" dirty="0" smtClean="0">
                <a:solidFill>
                  <a:srgbClr val="C00000"/>
                </a:solidFill>
              </a:rPr>
              <a:t>At </a:t>
            </a:r>
            <a:r>
              <a:rPr lang="en-US" dirty="0">
                <a:solidFill>
                  <a:srgbClr val="C00000"/>
                </a:solidFill>
              </a:rPr>
              <a:t>this point in time, everyone is still allowed to eat </a:t>
            </a:r>
            <a:r>
              <a:rPr lang="en-US" dirty="0" smtClean="0">
                <a:solidFill>
                  <a:srgbClr val="C00000"/>
                </a:solidFill>
              </a:rPr>
              <a:t/>
            </a:r>
            <a:br>
              <a:rPr lang="en-US" dirty="0" smtClean="0">
                <a:solidFill>
                  <a:srgbClr val="C00000"/>
                </a:solidFill>
              </a:rPr>
            </a:br>
            <a:r>
              <a:rPr lang="en-US" dirty="0" smtClean="0">
                <a:solidFill>
                  <a:srgbClr val="C00000"/>
                </a:solidFill>
              </a:rPr>
              <a:t>leavened </a:t>
            </a:r>
            <a:r>
              <a:rPr lang="en-US" dirty="0">
                <a:solidFill>
                  <a:srgbClr val="C00000"/>
                </a:solidFill>
              </a:rPr>
              <a:t>bread, if they want to. </a:t>
            </a:r>
          </a:p>
          <a:p>
            <a:pPr marL="45720" indent="0">
              <a:buNone/>
            </a:pPr>
            <a:endParaRPr lang="en-US" dirty="0"/>
          </a:p>
        </p:txBody>
      </p:sp>
    </p:spTree>
    <p:extLst>
      <p:ext uri="{BB962C8B-B14F-4D97-AF65-F5344CB8AC3E}">
        <p14:creationId xmlns:p14="http://schemas.microsoft.com/office/powerpoint/2010/main" val="3809687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915400" cy="762001"/>
          </a:xfrm>
        </p:spPr>
        <p:txBody>
          <a:bodyPr/>
          <a:lstStyle/>
          <a:p>
            <a:r>
              <a:rPr lang="en-US" dirty="0">
                <a:ln w="11430">
                  <a:solidFill>
                    <a:srgbClr val="002060"/>
                  </a:solidFill>
                </a:ln>
              </a:rPr>
              <a:t>Luke </a:t>
            </a:r>
            <a:r>
              <a:rPr lang="en-US" dirty="0" smtClean="0">
                <a:ln w="11430">
                  <a:solidFill>
                    <a:srgbClr val="002060"/>
                  </a:solidFill>
                </a:ln>
              </a:rPr>
              <a:t>22:19  “bread” is &lt;</a:t>
            </a:r>
            <a:r>
              <a:rPr lang="en-US" dirty="0" err="1" smtClean="0">
                <a:ln w="11430">
                  <a:solidFill>
                    <a:srgbClr val="002060"/>
                  </a:solidFill>
                </a:ln>
              </a:rPr>
              <a:t>artos</a:t>
            </a:r>
            <a:r>
              <a:rPr lang="en-US" dirty="0" smtClean="0">
                <a:ln w="11430">
                  <a:solidFill>
                    <a:srgbClr val="002060"/>
                  </a:solidFill>
                </a:ln>
              </a:rPr>
              <a:t>&gt;</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71</a:t>
            </a:fld>
            <a:endParaRPr lang="en-US"/>
          </a:p>
        </p:txBody>
      </p:sp>
      <p:sp>
        <p:nvSpPr>
          <p:cNvPr id="6" name="Content Placeholder 6"/>
          <p:cNvSpPr>
            <a:spLocks noGrp="1"/>
          </p:cNvSpPr>
          <p:nvPr>
            <p:ph sz="half" idx="4294967295"/>
          </p:nvPr>
        </p:nvSpPr>
        <p:spPr>
          <a:xfrm>
            <a:off x="457200" y="1199159"/>
            <a:ext cx="8229600" cy="4974336"/>
          </a:xfrm>
          <a:prstGeom prst="rect">
            <a:avLst/>
          </a:prstGeom>
        </p:spPr>
        <p:txBody>
          <a:bodyPr>
            <a:normAutofit/>
            <a:scene3d>
              <a:camera prst="orthographicFront"/>
              <a:lightRig rig="threePt" dir="t"/>
            </a:scene3d>
            <a:sp3d extrusionH="57150">
              <a:bevelT w="38100" h="38100"/>
            </a:sp3d>
          </a:bodyPr>
          <a:lstStyle/>
          <a:p>
            <a:pPr marL="502920" lvl="0" indent="-457200">
              <a:buFont typeface="+mj-lt"/>
              <a:buAutoNum type="alphaLcParenR" startAt="4"/>
            </a:pPr>
            <a:r>
              <a:rPr lang="en-US" dirty="0"/>
              <a:t>However, with that being said, the Jews that were preparing for the Passover festival, (by arriving 6 days early), likely still had a good supply of </a:t>
            </a:r>
            <a:r>
              <a:rPr lang="en-US" dirty="0" smtClean="0"/>
              <a:t>leavened </a:t>
            </a:r>
            <a:r>
              <a:rPr lang="en-US" dirty="0"/>
              <a:t>products in their dwelling places on Abib 13, including unleavened bread, cakes and wafers that would have been prepared or purchased for the Spring Festival</a:t>
            </a:r>
            <a:r>
              <a:rPr lang="en-US" dirty="0" smtClean="0"/>
              <a:t>.</a:t>
            </a:r>
            <a:endParaRPr lang="en-US" dirty="0"/>
          </a:p>
          <a:p>
            <a:pPr marL="502920" lvl="0" indent="-457200">
              <a:buFont typeface="+mj-lt"/>
              <a:buAutoNum type="alphaLcParenR" startAt="4"/>
            </a:pPr>
            <a:r>
              <a:rPr lang="en-US" dirty="0"/>
              <a:t>A study on “leaven” most often represents the “leaven of sin” … however, “leaven” can also represent “leaven for the kingdom of </a:t>
            </a:r>
            <a:r>
              <a:rPr lang="en-US" dirty="0" smtClean="0"/>
              <a:t>heaven” </a:t>
            </a:r>
            <a:r>
              <a:rPr lang="en-US" dirty="0"/>
              <a:t>(Matt 13:33</a:t>
            </a:r>
            <a:r>
              <a:rPr lang="en-US" dirty="0" smtClean="0"/>
              <a:t>).</a:t>
            </a:r>
            <a:endParaRPr lang="en-US" dirty="0"/>
          </a:p>
          <a:p>
            <a:pPr marL="45720" indent="0">
              <a:buNone/>
            </a:pPr>
            <a:endParaRPr lang="en-US" dirty="0"/>
          </a:p>
        </p:txBody>
      </p:sp>
    </p:spTree>
    <p:extLst>
      <p:ext uri="{BB962C8B-B14F-4D97-AF65-F5344CB8AC3E}">
        <p14:creationId xmlns:p14="http://schemas.microsoft.com/office/powerpoint/2010/main" val="2635467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010400" cy="838201"/>
          </a:xfrm>
        </p:spPr>
        <p:txBody>
          <a:bodyPr/>
          <a:lstStyle/>
          <a:p>
            <a:r>
              <a:rPr lang="en-US" dirty="0" smtClean="0">
                <a:ln w="11430">
                  <a:solidFill>
                    <a:srgbClr val="002060"/>
                  </a:solidFill>
                </a:ln>
              </a:rPr>
              <a:t>Not ALL are Clean</a:t>
            </a: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72</a:t>
            </a:fld>
            <a:endParaRPr lang="en-US"/>
          </a:p>
        </p:txBody>
      </p:sp>
      <p:sp>
        <p:nvSpPr>
          <p:cNvPr id="6" name="Content Placeholder 6"/>
          <p:cNvSpPr>
            <a:spLocks noGrp="1"/>
          </p:cNvSpPr>
          <p:nvPr>
            <p:ph sz="half" idx="4294967295"/>
          </p:nvPr>
        </p:nvSpPr>
        <p:spPr>
          <a:xfrm>
            <a:off x="1524000" y="838200"/>
            <a:ext cx="7162800" cy="5716295"/>
          </a:xfrm>
          <a:prstGeom prst="rect">
            <a:avLst/>
          </a:prstGeom>
        </p:spPr>
        <p:txBody>
          <a:bodyPr>
            <a:normAutofit/>
            <a:scene3d>
              <a:camera prst="orthographicFront"/>
              <a:lightRig rig="threePt" dir="t"/>
            </a:scene3d>
            <a:sp3d extrusionH="57150">
              <a:bevelT w="38100" h="38100"/>
            </a:sp3d>
          </a:bodyPr>
          <a:lstStyle/>
          <a:p>
            <a:pPr marL="502920" lvl="0" indent="-457200">
              <a:buFont typeface="+mj-lt"/>
              <a:buAutoNum type="alphaLcParenR" startAt="6"/>
            </a:pPr>
            <a:r>
              <a:rPr lang="en-US" sz="2800" dirty="0">
                <a:solidFill>
                  <a:schemeClr val="tx1"/>
                </a:solidFill>
              </a:rPr>
              <a:t>There were two groups of people </a:t>
            </a:r>
            <a:r>
              <a:rPr lang="en-US" sz="2800" dirty="0" smtClean="0">
                <a:solidFill>
                  <a:schemeClr val="tx1"/>
                </a:solidFill>
              </a:rPr>
              <a:t>after the foot-washing </a:t>
            </a:r>
            <a:r>
              <a:rPr lang="en-US" sz="2800" dirty="0">
                <a:solidFill>
                  <a:schemeClr val="tx1"/>
                </a:solidFill>
              </a:rPr>
              <a:t>– most in a “clean condition” </a:t>
            </a:r>
            <a:r>
              <a:rPr lang="en-US" sz="2000" dirty="0">
                <a:solidFill>
                  <a:schemeClr val="tx1"/>
                </a:solidFill>
              </a:rPr>
              <a:t>[unleavened]; </a:t>
            </a:r>
            <a:r>
              <a:rPr lang="en-US" sz="2800" dirty="0">
                <a:solidFill>
                  <a:schemeClr val="tx1"/>
                </a:solidFill>
              </a:rPr>
              <a:t>one in a “filthy condition” </a:t>
            </a:r>
            <a:r>
              <a:rPr lang="en-US" sz="2000" dirty="0">
                <a:solidFill>
                  <a:schemeClr val="tx1"/>
                </a:solidFill>
              </a:rPr>
              <a:t>[leavened with sin].  </a:t>
            </a:r>
          </a:p>
          <a:p>
            <a:pPr lvl="1">
              <a:buClr>
                <a:srgbClr val="0070C0"/>
              </a:buClr>
              <a:buSzPct val="110000"/>
              <a:buFont typeface="Wingdings" pitchFamily="2" charset="2"/>
              <a:buChar char="v"/>
            </a:pPr>
            <a:r>
              <a:rPr lang="en-US" sz="2400" b="1" dirty="0" smtClean="0"/>
              <a:t>  John 13:10-11 </a:t>
            </a:r>
            <a:r>
              <a:rPr lang="en-US" sz="2400" dirty="0" smtClean="0"/>
              <a:t> </a:t>
            </a:r>
            <a:r>
              <a:rPr lang="en-US" sz="2400" b="1" dirty="0">
                <a:solidFill>
                  <a:srgbClr val="0070C0"/>
                </a:solidFill>
              </a:rPr>
              <a:t>Yahusha saith to him, </a:t>
            </a:r>
            <a:r>
              <a:rPr lang="en-US" sz="2400" b="1" dirty="0" smtClean="0">
                <a:solidFill>
                  <a:srgbClr val="0070C0"/>
                </a:solidFill>
              </a:rPr>
              <a:t/>
            </a:r>
            <a:br>
              <a:rPr lang="en-US" sz="2400" b="1" dirty="0" smtClean="0">
                <a:solidFill>
                  <a:srgbClr val="0070C0"/>
                </a:solidFill>
              </a:rPr>
            </a:br>
            <a:r>
              <a:rPr lang="en-US" sz="2400" b="1" dirty="0" smtClean="0">
                <a:solidFill>
                  <a:srgbClr val="C00000"/>
                </a:solidFill>
              </a:rPr>
              <a:t>He </a:t>
            </a:r>
            <a:r>
              <a:rPr lang="en-US" sz="2400" b="1" dirty="0">
                <a:solidFill>
                  <a:srgbClr val="C00000"/>
                </a:solidFill>
              </a:rPr>
              <a:t>that is washed </a:t>
            </a:r>
            <a:r>
              <a:rPr lang="en-US" sz="2400" b="1" dirty="0" err="1">
                <a:solidFill>
                  <a:srgbClr val="C00000"/>
                </a:solidFill>
              </a:rPr>
              <a:t>needeth</a:t>
            </a:r>
            <a:r>
              <a:rPr lang="en-US" sz="2400" b="1" dirty="0">
                <a:solidFill>
                  <a:srgbClr val="C00000"/>
                </a:solidFill>
              </a:rPr>
              <a:t> not save to </a:t>
            </a:r>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wash </a:t>
            </a:r>
            <a:r>
              <a:rPr lang="en-US" sz="2400" b="1" dirty="0">
                <a:solidFill>
                  <a:srgbClr val="C00000"/>
                </a:solidFill>
              </a:rPr>
              <a:t>his feet, but is clean every whit: </a:t>
            </a:r>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and </a:t>
            </a:r>
            <a:r>
              <a:rPr lang="en-US" sz="2400" b="1" dirty="0">
                <a:solidFill>
                  <a:srgbClr val="C00000"/>
                </a:solidFill>
              </a:rPr>
              <a:t>ye are clean,</a:t>
            </a:r>
            <a:r>
              <a:rPr lang="en-US" sz="2400" b="1" dirty="0">
                <a:solidFill>
                  <a:srgbClr val="0070C0"/>
                </a:solidFill>
              </a:rPr>
              <a:t> </a:t>
            </a:r>
            <a:r>
              <a:rPr lang="en-US" sz="2400" b="1" u="sng" dirty="0">
                <a:solidFill>
                  <a:srgbClr val="FF0000"/>
                </a:solidFill>
              </a:rPr>
              <a:t>but</a:t>
            </a:r>
            <a:r>
              <a:rPr lang="en-US" sz="2400" b="1" dirty="0">
                <a:solidFill>
                  <a:srgbClr val="FF0000"/>
                </a:solidFill>
              </a:rPr>
              <a:t> </a:t>
            </a:r>
            <a:r>
              <a:rPr lang="en-US" sz="2400" b="1" u="sng" dirty="0">
                <a:solidFill>
                  <a:srgbClr val="FF0000"/>
                </a:solidFill>
              </a:rPr>
              <a:t>not</a:t>
            </a:r>
            <a:r>
              <a:rPr lang="en-US" sz="2400" b="1" dirty="0">
                <a:solidFill>
                  <a:srgbClr val="FF0000"/>
                </a:solidFill>
              </a:rPr>
              <a:t> </a:t>
            </a:r>
            <a:r>
              <a:rPr lang="en-US" sz="2400" b="1" u="sng" dirty="0">
                <a:solidFill>
                  <a:srgbClr val="FF0000"/>
                </a:solidFill>
              </a:rPr>
              <a:t>all</a:t>
            </a:r>
            <a:r>
              <a:rPr lang="en-US" sz="2400" b="1" dirty="0">
                <a:solidFill>
                  <a:srgbClr val="FF0000"/>
                </a:solidFill>
              </a:rPr>
              <a:t>.  </a:t>
            </a:r>
            <a:r>
              <a:rPr lang="en-US" sz="2400" b="1" dirty="0" smtClean="0">
                <a:solidFill>
                  <a:srgbClr val="FF0000"/>
                </a:solidFill>
              </a:rPr>
              <a:t/>
            </a:r>
            <a:br>
              <a:rPr lang="en-US" sz="2400" b="1" dirty="0" smtClean="0">
                <a:solidFill>
                  <a:srgbClr val="FF0000"/>
                </a:solidFill>
              </a:rPr>
            </a:br>
            <a:r>
              <a:rPr lang="en-US" sz="2400" b="1" dirty="0" smtClean="0">
                <a:solidFill>
                  <a:schemeClr val="tx1"/>
                </a:solidFill>
              </a:rPr>
              <a:t>11</a:t>
            </a:r>
            <a:r>
              <a:rPr lang="en-US" sz="2400" b="1" dirty="0" smtClean="0">
                <a:solidFill>
                  <a:srgbClr val="0070C0"/>
                </a:solidFill>
              </a:rPr>
              <a:t> </a:t>
            </a:r>
            <a:r>
              <a:rPr lang="en-US" sz="2400" b="1" dirty="0">
                <a:solidFill>
                  <a:srgbClr val="0070C0"/>
                </a:solidFill>
              </a:rPr>
              <a:t>For he knew who should betray him; therefore said he, </a:t>
            </a:r>
            <a:r>
              <a:rPr lang="en-US" sz="2400" b="1" dirty="0">
                <a:solidFill>
                  <a:srgbClr val="FF0000"/>
                </a:solidFill>
              </a:rPr>
              <a:t>Ye are not all clean.</a:t>
            </a:r>
            <a:r>
              <a:rPr lang="en-US" sz="2400" dirty="0">
                <a:solidFill>
                  <a:srgbClr val="FF0000"/>
                </a:solidFill>
              </a:rPr>
              <a:t>  </a:t>
            </a:r>
            <a:r>
              <a:rPr lang="en-US" sz="1800" i="1" dirty="0"/>
              <a:t>KJV</a:t>
            </a:r>
            <a:endParaRPr lang="en-US" sz="2400" i="1" dirty="0"/>
          </a:p>
          <a:p>
            <a:pPr lvl="2">
              <a:buClr>
                <a:srgbClr val="0070C0"/>
              </a:buClr>
              <a:buSzPct val="110000"/>
              <a:buFont typeface="Wingdings" pitchFamily="2" charset="2"/>
              <a:buChar char="§"/>
            </a:pPr>
            <a:r>
              <a:rPr lang="en-US" sz="2400" dirty="0"/>
              <a:t>Even though all twelve disciples had their feet washed by </a:t>
            </a:r>
            <a:r>
              <a:rPr lang="en-US" sz="2400" b="1" dirty="0">
                <a:solidFill>
                  <a:srgbClr val="0070C0"/>
                </a:solidFill>
              </a:rPr>
              <a:t>Yahusha</a:t>
            </a:r>
            <a:r>
              <a:rPr lang="en-US" sz="2400" dirty="0" smtClean="0">
                <a:solidFill>
                  <a:srgbClr val="0070C0"/>
                </a:solidFill>
              </a:rPr>
              <a:t>,</a:t>
            </a:r>
            <a:r>
              <a:rPr lang="en-US" sz="2400" dirty="0" smtClean="0"/>
              <a:t> the </a:t>
            </a:r>
            <a:r>
              <a:rPr lang="en-US" sz="2400" dirty="0"/>
              <a:t>“betrayer” was still leavened with sin.</a:t>
            </a:r>
          </a:p>
          <a:p>
            <a:endParaRPr lang="en-US" sz="2400" dirty="0"/>
          </a:p>
          <a:p>
            <a:pPr marL="45720" indent="0">
              <a:buNone/>
            </a:pPr>
            <a:endParaRPr lang="en-US" dirty="0"/>
          </a:p>
        </p:txBody>
      </p:sp>
    </p:spTree>
    <p:extLst>
      <p:ext uri="{BB962C8B-B14F-4D97-AF65-F5344CB8AC3E}">
        <p14:creationId xmlns:p14="http://schemas.microsoft.com/office/powerpoint/2010/main" val="108260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1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1"/>
          </a:xfrm>
        </p:spPr>
        <p:txBody>
          <a:bodyPr/>
          <a:lstStyle/>
          <a:p>
            <a:r>
              <a:rPr lang="en-US" dirty="0" smtClean="0">
                <a:ln w="11430">
                  <a:solidFill>
                    <a:srgbClr val="002060"/>
                  </a:solidFill>
                </a:ln>
              </a:rPr>
              <a:t>John Will Be Different</a:t>
            </a: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73</a:t>
            </a:fld>
            <a:endParaRPr lang="en-US"/>
          </a:p>
        </p:txBody>
      </p:sp>
      <p:sp>
        <p:nvSpPr>
          <p:cNvPr id="6" name="Content Placeholder 6"/>
          <p:cNvSpPr>
            <a:spLocks noGrp="1"/>
          </p:cNvSpPr>
          <p:nvPr>
            <p:ph sz="half" idx="4294967295"/>
          </p:nvPr>
        </p:nvSpPr>
        <p:spPr>
          <a:xfrm>
            <a:off x="457200" y="838200"/>
            <a:ext cx="8382000" cy="6019800"/>
          </a:xfrm>
          <a:prstGeom prst="rect">
            <a:avLst/>
          </a:prstGeom>
        </p:spPr>
        <p:txBody>
          <a:bodyPr>
            <a:normAutofit fontScale="92500" lnSpcReduction="10000"/>
            <a:scene3d>
              <a:camera prst="orthographicFront"/>
              <a:lightRig rig="threePt" dir="t"/>
            </a:scene3d>
            <a:sp3d extrusionH="57150">
              <a:bevelT w="38100" h="38100"/>
            </a:sp3d>
          </a:bodyPr>
          <a:lstStyle/>
          <a:p>
            <a:pPr marL="45720" indent="0">
              <a:buNone/>
            </a:pPr>
            <a:r>
              <a:rPr lang="en-US" sz="2400" dirty="0">
                <a:solidFill>
                  <a:schemeClr val="tx1"/>
                </a:solidFill>
              </a:rPr>
              <a:t>John’s account of the Last Supper is a bit different than Matthew, Mark or Luke.  In John’s account of the Last Supper there is ONLY one verse that uses the word </a:t>
            </a:r>
            <a:r>
              <a:rPr lang="en-US" sz="2400" dirty="0">
                <a:solidFill>
                  <a:schemeClr val="accent6">
                    <a:lumMod val="50000"/>
                  </a:schemeClr>
                </a:solidFill>
              </a:rPr>
              <a:t>“bread” </a:t>
            </a:r>
            <a:r>
              <a:rPr lang="en-US" sz="2400" i="1" dirty="0">
                <a:solidFill>
                  <a:schemeClr val="accent6">
                    <a:lumMod val="50000"/>
                  </a:schemeClr>
                </a:solidFill>
              </a:rPr>
              <a:t>(</a:t>
            </a:r>
            <a:r>
              <a:rPr lang="en-US" sz="2400" b="1" i="1" dirty="0">
                <a:solidFill>
                  <a:schemeClr val="accent6">
                    <a:lumMod val="50000"/>
                  </a:schemeClr>
                </a:solidFill>
              </a:rPr>
              <a:t>G740</a:t>
            </a:r>
            <a:r>
              <a:rPr lang="en-US" sz="2400" i="1" dirty="0">
                <a:solidFill>
                  <a:schemeClr val="accent6">
                    <a:lumMod val="50000"/>
                  </a:schemeClr>
                </a:solidFill>
              </a:rPr>
              <a:t>: </a:t>
            </a:r>
            <a:r>
              <a:rPr lang="en-US" sz="2400" i="1" dirty="0" err="1">
                <a:solidFill>
                  <a:schemeClr val="accent6">
                    <a:lumMod val="50000"/>
                  </a:schemeClr>
                </a:solidFill>
              </a:rPr>
              <a:t>artos</a:t>
            </a:r>
            <a:r>
              <a:rPr lang="en-US" sz="2400" i="1" dirty="0">
                <a:solidFill>
                  <a:schemeClr val="accent6">
                    <a:lumMod val="50000"/>
                  </a:schemeClr>
                </a:solidFill>
              </a:rPr>
              <a:t>).</a:t>
            </a:r>
            <a:r>
              <a:rPr lang="en-US" sz="2400" dirty="0">
                <a:solidFill>
                  <a:schemeClr val="accent6">
                    <a:lumMod val="50000"/>
                  </a:schemeClr>
                </a:solidFill>
              </a:rPr>
              <a:t> </a:t>
            </a:r>
          </a:p>
          <a:p>
            <a:pPr marL="45720" indent="0">
              <a:buNone/>
            </a:pPr>
            <a:r>
              <a:rPr lang="en-US" sz="2400" b="1" dirty="0">
                <a:solidFill>
                  <a:schemeClr val="tx1"/>
                </a:solidFill>
              </a:rPr>
              <a:t>John </a:t>
            </a:r>
            <a:r>
              <a:rPr lang="en-US" sz="2400" b="1" dirty="0" smtClean="0">
                <a:solidFill>
                  <a:schemeClr val="tx1"/>
                </a:solidFill>
              </a:rPr>
              <a:t>13:18  </a:t>
            </a:r>
            <a:r>
              <a:rPr lang="en-US" sz="2400" b="1" dirty="0" smtClean="0">
                <a:solidFill>
                  <a:srgbClr val="0070C0"/>
                </a:solidFill>
              </a:rPr>
              <a:t>I </a:t>
            </a:r>
            <a:r>
              <a:rPr lang="en-US" sz="2400" b="1" dirty="0">
                <a:solidFill>
                  <a:srgbClr val="0070C0"/>
                </a:solidFill>
              </a:rPr>
              <a:t>speak not of you all: I know whom I have chosen: but that the scripture may be fulfilled, He that </a:t>
            </a:r>
            <a:r>
              <a:rPr lang="en-US" sz="2400" b="1" dirty="0" smtClean="0">
                <a:solidFill>
                  <a:srgbClr val="0070C0"/>
                </a:solidFill>
              </a:rPr>
              <a:t/>
            </a:r>
            <a:br>
              <a:rPr lang="en-US" sz="2400" b="1" dirty="0" smtClean="0">
                <a:solidFill>
                  <a:srgbClr val="0070C0"/>
                </a:solidFill>
              </a:rPr>
            </a:br>
            <a:r>
              <a:rPr lang="en-US" sz="2400" b="1" dirty="0" err="1" smtClean="0">
                <a:solidFill>
                  <a:srgbClr val="0070C0"/>
                </a:solidFill>
              </a:rPr>
              <a:t>eateth</a:t>
            </a:r>
            <a:r>
              <a:rPr lang="en-US" sz="2400" b="1" dirty="0" smtClean="0">
                <a:solidFill>
                  <a:srgbClr val="0070C0"/>
                </a:solidFill>
              </a:rPr>
              <a:t> </a:t>
            </a:r>
            <a:r>
              <a:rPr lang="en-US" sz="2400" b="1" u="sng" dirty="0">
                <a:solidFill>
                  <a:schemeClr val="accent6">
                    <a:lumMod val="50000"/>
                  </a:schemeClr>
                </a:solidFill>
              </a:rPr>
              <a:t>bread</a:t>
            </a:r>
            <a:r>
              <a:rPr lang="en-US" sz="2400" b="1" dirty="0">
                <a:solidFill>
                  <a:schemeClr val="accent6">
                    <a:lumMod val="50000"/>
                  </a:schemeClr>
                </a:solidFill>
              </a:rPr>
              <a:t> </a:t>
            </a:r>
            <a:r>
              <a:rPr lang="en-US" sz="2400" dirty="0">
                <a:solidFill>
                  <a:schemeClr val="accent6">
                    <a:lumMod val="50000"/>
                  </a:schemeClr>
                </a:solidFill>
              </a:rPr>
              <a:t>(</a:t>
            </a:r>
            <a:r>
              <a:rPr lang="en-US" sz="2400" b="1" dirty="0">
                <a:solidFill>
                  <a:schemeClr val="accent6">
                    <a:lumMod val="50000"/>
                  </a:schemeClr>
                </a:solidFill>
              </a:rPr>
              <a:t>G740</a:t>
            </a:r>
            <a:r>
              <a:rPr lang="en-US" sz="2400" dirty="0">
                <a:solidFill>
                  <a:schemeClr val="accent6">
                    <a:lumMod val="50000"/>
                  </a:schemeClr>
                </a:solidFill>
              </a:rPr>
              <a:t>: </a:t>
            </a:r>
            <a:r>
              <a:rPr lang="en-US" sz="2400" dirty="0" err="1">
                <a:solidFill>
                  <a:schemeClr val="accent6">
                    <a:lumMod val="50000"/>
                  </a:schemeClr>
                </a:solidFill>
              </a:rPr>
              <a:t>artos</a:t>
            </a:r>
            <a:r>
              <a:rPr lang="en-US" sz="2400" dirty="0">
                <a:solidFill>
                  <a:schemeClr val="accent6">
                    <a:lumMod val="50000"/>
                  </a:schemeClr>
                </a:solidFill>
              </a:rPr>
              <a:t>)</a:t>
            </a:r>
            <a:r>
              <a:rPr lang="en-US" sz="2400" b="1" dirty="0">
                <a:solidFill>
                  <a:srgbClr val="0070C0"/>
                </a:solidFill>
              </a:rPr>
              <a:t> with me hath lifted up his heel against me.</a:t>
            </a:r>
            <a:r>
              <a:rPr lang="en-US" sz="2400" dirty="0">
                <a:solidFill>
                  <a:srgbClr val="0070C0"/>
                </a:solidFill>
              </a:rPr>
              <a:t> </a:t>
            </a:r>
            <a:endParaRPr lang="en-US" sz="2400" dirty="0" smtClean="0">
              <a:solidFill>
                <a:srgbClr val="0070C0"/>
              </a:solidFill>
            </a:endParaRPr>
          </a:p>
          <a:p>
            <a:r>
              <a:rPr lang="en-US" dirty="0" smtClean="0">
                <a:solidFill>
                  <a:schemeClr val="tx1"/>
                </a:solidFill>
              </a:rPr>
              <a:t>There </a:t>
            </a:r>
            <a:r>
              <a:rPr lang="en-US" dirty="0">
                <a:solidFill>
                  <a:schemeClr val="tx1"/>
                </a:solidFill>
              </a:rPr>
              <a:t>is no written account that </a:t>
            </a:r>
            <a:r>
              <a:rPr lang="en-US" b="1" dirty="0">
                <a:solidFill>
                  <a:srgbClr val="0070C0"/>
                </a:solidFill>
              </a:rPr>
              <a:t>Yahusha</a:t>
            </a:r>
            <a:r>
              <a:rPr lang="en-US" dirty="0">
                <a:solidFill>
                  <a:schemeClr val="tx1"/>
                </a:solidFill>
              </a:rPr>
              <a:t> </a:t>
            </a:r>
            <a:r>
              <a:rPr lang="en-US" dirty="0" smtClean="0">
                <a:solidFill>
                  <a:schemeClr val="tx1"/>
                </a:solidFill>
              </a:rPr>
              <a:t>“ate or drank anything that evening.”  However</a:t>
            </a:r>
            <a:r>
              <a:rPr lang="en-US" dirty="0">
                <a:solidFill>
                  <a:schemeClr val="tx1"/>
                </a:solidFill>
              </a:rPr>
              <a:t>, one of the disciples that was “with Him” “accepted this bread” and </a:t>
            </a:r>
            <a:r>
              <a:rPr lang="en-US" dirty="0" smtClean="0">
                <a:solidFill>
                  <a:schemeClr val="tx1"/>
                </a:solidFill>
              </a:rPr>
              <a:t>ate </a:t>
            </a:r>
            <a:r>
              <a:rPr lang="en-US" dirty="0">
                <a:solidFill>
                  <a:schemeClr val="tx1"/>
                </a:solidFill>
              </a:rPr>
              <a:t>it.  (Further documentation is forthcoming.)</a:t>
            </a:r>
          </a:p>
          <a:p>
            <a:pPr lvl="1"/>
            <a:r>
              <a:rPr lang="en-US" dirty="0">
                <a:solidFill>
                  <a:schemeClr val="tx1"/>
                </a:solidFill>
              </a:rPr>
              <a:t>It is interesting that </a:t>
            </a:r>
            <a:r>
              <a:rPr lang="en-US" dirty="0">
                <a:solidFill>
                  <a:srgbClr val="C00000"/>
                </a:solidFill>
              </a:rPr>
              <a:t>John has not given a detailed account of the actual “bread” that </a:t>
            </a:r>
            <a:r>
              <a:rPr lang="en-US" b="1" dirty="0">
                <a:solidFill>
                  <a:srgbClr val="0070C0"/>
                </a:solidFill>
              </a:rPr>
              <a:t>Yahusha</a:t>
            </a:r>
            <a:r>
              <a:rPr lang="en-US" dirty="0">
                <a:solidFill>
                  <a:srgbClr val="C00000"/>
                </a:solidFill>
              </a:rPr>
              <a:t> </a:t>
            </a:r>
            <a:r>
              <a:rPr lang="en-US" dirty="0" smtClean="0">
                <a:solidFill>
                  <a:srgbClr val="C00000"/>
                </a:solidFill>
              </a:rPr>
              <a:t>gave to </a:t>
            </a:r>
            <a:r>
              <a:rPr lang="en-US" dirty="0">
                <a:solidFill>
                  <a:srgbClr val="C00000"/>
                </a:solidFill>
              </a:rPr>
              <a:t>ALL of His </a:t>
            </a:r>
            <a:r>
              <a:rPr lang="en-US" dirty="0" smtClean="0">
                <a:solidFill>
                  <a:srgbClr val="C00000"/>
                </a:solidFill>
              </a:rPr>
              <a:t>disciples.  </a:t>
            </a:r>
            <a:br>
              <a:rPr lang="en-US" dirty="0" smtClean="0">
                <a:solidFill>
                  <a:srgbClr val="C00000"/>
                </a:solidFill>
              </a:rPr>
            </a:br>
            <a:r>
              <a:rPr lang="en-US" dirty="0" smtClean="0">
                <a:solidFill>
                  <a:schemeClr val="tx1"/>
                </a:solidFill>
              </a:rPr>
              <a:t>In </a:t>
            </a:r>
            <a:r>
              <a:rPr lang="en-US" dirty="0">
                <a:solidFill>
                  <a:schemeClr val="tx1"/>
                </a:solidFill>
              </a:rPr>
              <a:t>verse 18 He mentions the bread at the first supper </a:t>
            </a:r>
            <a:r>
              <a:rPr lang="en-US" dirty="0" smtClean="0">
                <a:solidFill>
                  <a:schemeClr val="tx1"/>
                </a:solidFill>
              </a:rPr>
              <a:t>table </a:t>
            </a:r>
            <a:r>
              <a:rPr lang="en-US" dirty="0">
                <a:solidFill>
                  <a:schemeClr val="tx1"/>
                </a:solidFill>
              </a:rPr>
              <a:t>in connection with “the betrayer.”  </a:t>
            </a:r>
            <a:r>
              <a:rPr lang="en-US" dirty="0" smtClean="0">
                <a:solidFill>
                  <a:schemeClr val="tx1"/>
                </a:solidFill>
              </a:rPr>
              <a:t/>
            </a:r>
            <a:br>
              <a:rPr lang="en-US" dirty="0" smtClean="0">
                <a:solidFill>
                  <a:schemeClr val="tx1"/>
                </a:solidFill>
              </a:rPr>
            </a:br>
            <a:endParaRPr lang="en-US" dirty="0">
              <a:solidFill>
                <a:schemeClr val="tx1"/>
              </a:solidFill>
            </a:endParaRPr>
          </a:p>
          <a:p>
            <a:pPr lvl="1"/>
            <a:r>
              <a:rPr lang="en-US" dirty="0">
                <a:solidFill>
                  <a:srgbClr val="FF0000"/>
                </a:solidFill>
              </a:rPr>
              <a:t>Matthew, Mark and Luke do not mention the “bread” given to the betrayer.  </a:t>
            </a:r>
            <a:r>
              <a:rPr lang="en-US" dirty="0">
                <a:solidFill>
                  <a:schemeClr val="tx1"/>
                </a:solidFill>
              </a:rPr>
              <a:t>However all three of them mention the bread that was eaten “in remembrance” of their Master.</a:t>
            </a:r>
          </a:p>
          <a:p>
            <a:endParaRPr lang="en-US" sz="2400" dirty="0"/>
          </a:p>
          <a:p>
            <a:pPr marL="45720" indent="0">
              <a:buNone/>
            </a:pPr>
            <a:endParaRPr lang="en-US" dirty="0"/>
          </a:p>
        </p:txBody>
      </p:sp>
    </p:spTree>
    <p:extLst>
      <p:ext uri="{BB962C8B-B14F-4D97-AF65-F5344CB8AC3E}">
        <p14:creationId xmlns:p14="http://schemas.microsoft.com/office/powerpoint/2010/main" val="357449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250"/>
                                        <p:tgtEl>
                                          <p:spTgt spid="6">
                                            <p:txEl>
                                              <p:pRg st="2" end="2"/>
                                            </p:txEl>
                                          </p:spTgt>
                                        </p:tgtEl>
                                      </p:cBhvr>
                                    </p:animEffect>
                                    <p:anim calcmode="lin" valueType="num">
                                      <p:cBhvr>
                                        <p:cTn id="8"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250"/>
                                        <p:tgtEl>
                                          <p:spTgt spid="6">
                                            <p:txEl>
                                              <p:pRg st="3" end="3"/>
                                            </p:txEl>
                                          </p:spTgt>
                                        </p:tgtEl>
                                      </p:cBhvr>
                                    </p:animEffect>
                                    <p:anim calcmode="lin" valueType="num">
                                      <p:cBhvr>
                                        <p:cTn id="15"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250"/>
                                        <p:tgtEl>
                                          <p:spTgt spid="6">
                                            <p:txEl>
                                              <p:pRg st="4" end="4"/>
                                            </p:txEl>
                                          </p:spTgt>
                                        </p:tgtEl>
                                      </p:cBhvr>
                                    </p:animEffect>
                                    <p:anim calcmode="lin" valueType="num">
                                      <p:cBhvr>
                                        <p:cTn id="22"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dirty="0" smtClean="0">
                <a:ln w="11430">
                  <a:solidFill>
                    <a:srgbClr val="002060"/>
                  </a:solidFill>
                </a:ln>
              </a:rPr>
              <a:t>Time to Remember: </a:t>
            </a:r>
            <a:endParaRPr lang="en-US" dirty="0">
              <a:ln w="11430">
                <a:solidFill>
                  <a:srgbClr val="002060"/>
                </a:solidFill>
              </a:ln>
            </a:endParaRPr>
          </a:p>
        </p:txBody>
      </p:sp>
      <p:sp>
        <p:nvSpPr>
          <p:cNvPr id="3" name="Content Placeholder 2"/>
          <p:cNvSpPr>
            <a:spLocks noGrp="1"/>
          </p:cNvSpPr>
          <p:nvPr>
            <p:ph sz="quarter" idx="13"/>
          </p:nvPr>
        </p:nvSpPr>
        <p:spPr>
          <a:xfrm>
            <a:off x="457200" y="990601"/>
            <a:ext cx="8229600" cy="3581400"/>
          </a:xfrm>
        </p:spPr>
        <p:txBody>
          <a:bodyPr>
            <a:normAutofit/>
            <a:scene3d>
              <a:camera prst="orthographicFront"/>
              <a:lightRig rig="threePt" dir="t"/>
            </a:scene3d>
            <a:sp3d extrusionH="57150">
              <a:bevelT h="25400" prst="softRound"/>
            </a:sp3d>
          </a:bodyPr>
          <a:lstStyle/>
          <a:p>
            <a:pPr marL="45720" indent="0">
              <a:buNone/>
            </a:pPr>
            <a:r>
              <a:rPr lang="en-US" sz="3200" dirty="0">
                <a:solidFill>
                  <a:schemeClr val="accent4">
                    <a:lumMod val="20000"/>
                    <a:lumOff val="80000"/>
                  </a:schemeClr>
                </a:solidFill>
                <a:effectLst>
                  <a:outerShdw blurRad="38100" dist="38100" dir="2700000" algn="tl">
                    <a:srgbClr val="000000">
                      <a:alpha val="43137"/>
                    </a:srgbClr>
                  </a:outerShdw>
                </a:effectLst>
              </a:rPr>
              <a:t>T</a:t>
            </a:r>
            <a:r>
              <a:rPr lang="en-US" sz="3200" dirty="0" smtClean="0">
                <a:solidFill>
                  <a:schemeClr val="accent4">
                    <a:lumMod val="20000"/>
                    <a:lumOff val="80000"/>
                  </a:schemeClr>
                </a:solidFill>
                <a:effectLst>
                  <a:outerShdw blurRad="38100" dist="38100" dir="2700000" algn="tl">
                    <a:srgbClr val="000000">
                      <a:alpha val="43137"/>
                    </a:srgbClr>
                  </a:outerShdw>
                </a:effectLst>
              </a:rPr>
              <a:t>he </a:t>
            </a:r>
            <a:r>
              <a:rPr lang="en-US" sz="3200" dirty="0">
                <a:solidFill>
                  <a:schemeClr val="accent4">
                    <a:lumMod val="20000"/>
                    <a:lumOff val="80000"/>
                  </a:schemeClr>
                </a:solidFill>
                <a:effectLst>
                  <a:outerShdw blurRad="38100" dist="38100" dir="2700000" algn="tl">
                    <a:srgbClr val="000000">
                      <a:alpha val="43137"/>
                    </a:srgbClr>
                  </a:outerShdw>
                </a:effectLst>
              </a:rPr>
              <a:t>Greek word </a:t>
            </a:r>
            <a:r>
              <a:rPr lang="en-US" sz="3200" b="1" i="1" dirty="0" err="1">
                <a:solidFill>
                  <a:schemeClr val="accent3">
                    <a:lumMod val="50000"/>
                  </a:schemeClr>
                </a:solidFill>
                <a:effectLst>
                  <a:outerShdw blurRad="38100" dist="38100" dir="2700000" algn="tl">
                    <a:srgbClr val="000000">
                      <a:alpha val="43137"/>
                    </a:srgbClr>
                  </a:outerShdw>
                </a:effectLst>
              </a:rPr>
              <a:t>artos</a:t>
            </a:r>
            <a:r>
              <a:rPr lang="en-US" sz="3200" dirty="0">
                <a:solidFill>
                  <a:schemeClr val="accent4">
                    <a:lumMod val="20000"/>
                    <a:lumOff val="80000"/>
                  </a:schemeClr>
                </a:solidFill>
                <a:effectLst>
                  <a:outerShdw blurRad="38100" dist="38100" dir="2700000" algn="tl">
                    <a:srgbClr val="000000">
                      <a:alpha val="43137"/>
                    </a:srgbClr>
                  </a:outerShdw>
                </a:effectLst>
              </a:rPr>
              <a:t> </a:t>
            </a:r>
            <a:r>
              <a:rPr lang="en-US" sz="3200" b="1" u="sng" dirty="0" smtClean="0">
                <a:solidFill>
                  <a:schemeClr val="accent4">
                    <a:lumMod val="20000"/>
                    <a:lumOff val="80000"/>
                  </a:schemeClr>
                </a:solidFill>
                <a:effectLst>
                  <a:outerShdw blurRad="38100" dist="38100" dir="2700000" algn="tl">
                    <a:srgbClr val="000000">
                      <a:alpha val="43137"/>
                    </a:srgbClr>
                  </a:outerShdw>
                </a:effectLst>
              </a:rPr>
              <a:t>attem</a:t>
            </a:r>
            <a:r>
              <a:rPr lang="en-US" sz="3200" b="1" dirty="0" smtClean="0">
                <a:solidFill>
                  <a:schemeClr val="accent4">
                    <a:lumMod val="20000"/>
                    <a:lumOff val="80000"/>
                  </a:schemeClr>
                </a:solidFill>
                <a:effectLst>
                  <a:outerShdw blurRad="38100" dist="38100" dir="2700000" algn="tl">
                    <a:srgbClr val="000000">
                      <a:alpha val="43137"/>
                    </a:srgbClr>
                  </a:outerShdw>
                </a:effectLst>
              </a:rPr>
              <a:t>p</a:t>
            </a:r>
            <a:r>
              <a:rPr lang="en-US" sz="3200" b="1" u="sng" dirty="0" smtClean="0">
                <a:solidFill>
                  <a:schemeClr val="accent4">
                    <a:lumMod val="20000"/>
                    <a:lumOff val="80000"/>
                  </a:schemeClr>
                </a:solidFill>
                <a:effectLst>
                  <a:outerShdw blurRad="38100" dist="38100" dir="2700000" algn="tl">
                    <a:srgbClr val="000000">
                      <a:alpha val="43137"/>
                    </a:srgbClr>
                  </a:outerShdw>
                </a:effectLst>
              </a:rPr>
              <a:t>ts to </a:t>
            </a:r>
            <a:r>
              <a:rPr lang="en-US" sz="3200" b="1" u="sng" dirty="0">
                <a:solidFill>
                  <a:schemeClr val="accent4">
                    <a:lumMod val="20000"/>
                    <a:lumOff val="80000"/>
                  </a:schemeClr>
                </a:solidFill>
                <a:effectLst>
                  <a:outerShdw blurRad="38100" dist="38100" dir="2700000" algn="tl">
                    <a:srgbClr val="000000">
                      <a:alpha val="43137"/>
                    </a:srgbClr>
                  </a:outerShdw>
                </a:effectLst>
              </a:rPr>
              <a:t>describe the</a:t>
            </a:r>
            <a:r>
              <a:rPr lang="en-US" sz="3200" b="1" dirty="0">
                <a:solidFill>
                  <a:schemeClr val="accent4">
                    <a:lumMod val="20000"/>
                    <a:lumOff val="80000"/>
                  </a:schemeClr>
                </a:solidFill>
                <a:effectLst>
                  <a:outerShdw blurRad="38100" dist="38100" dir="2700000" algn="tl">
                    <a:srgbClr val="000000">
                      <a:alpha val="43137"/>
                    </a:srgbClr>
                  </a:outerShdw>
                </a:effectLst>
              </a:rPr>
              <a:t> </a:t>
            </a:r>
            <a:r>
              <a:rPr lang="en-US" sz="3200" b="1" u="sng" dirty="0">
                <a:solidFill>
                  <a:schemeClr val="accent3">
                    <a:lumMod val="50000"/>
                  </a:schemeClr>
                </a:solidFill>
                <a:effectLst>
                  <a:outerShdw blurRad="38100" dist="38100" dir="2700000" algn="tl">
                    <a:srgbClr val="000000">
                      <a:alpha val="43137"/>
                    </a:srgbClr>
                  </a:outerShdw>
                </a:effectLst>
              </a:rPr>
              <a:t>unleavened bread</a:t>
            </a:r>
            <a:r>
              <a:rPr lang="en-US" sz="3200" b="1" dirty="0">
                <a:solidFill>
                  <a:schemeClr val="accent4">
                    <a:lumMod val="20000"/>
                    <a:lumOff val="80000"/>
                  </a:schemeClr>
                </a:solidFill>
                <a:effectLst>
                  <a:outerShdw blurRad="38100" dist="38100" dir="2700000" algn="tl">
                    <a:srgbClr val="000000">
                      <a:alpha val="43137"/>
                    </a:srgbClr>
                  </a:outerShdw>
                </a:effectLst>
              </a:rPr>
              <a:t> </a:t>
            </a:r>
            <a:r>
              <a:rPr lang="en-US" sz="3200" b="1" u="sng" dirty="0">
                <a:solidFill>
                  <a:schemeClr val="accent4">
                    <a:lumMod val="20000"/>
                    <a:lumOff val="80000"/>
                  </a:schemeClr>
                </a:solidFill>
                <a:effectLst>
                  <a:outerShdw blurRad="38100" dist="38100" dir="2700000" algn="tl">
                    <a:srgbClr val="000000">
                      <a:alpha val="43137"/>
                    </a:srgbClr>
                  </a:outerShdw>
                </a:effectLst>
              </a:rPr>
              <a:t>of Torah</a:t>
            </a:r>
            <a:r>
              <a:rPr lang="en-US" sz="3200" dirty="0">
                <a:solidFill>
                  <a:schemeClr val="accent4">
                    <a:lumMod val="20000"/>
                    <a:lumOff val="80000"/>
                  </a:schemeClr>
                </a:solidFill>
                <a:effectLst>
                  <a:outerShdw blurRad="38100" dist="38100" dir="2700000" algn="tl">
                    <a:srgbClr val="000000">
                      <a:alpha val="43137"/>
                    </a:srgbClr>
                  </a:outerShdw>
                </a:effectLst>
              </a:rPr>
              <a:t>.  </a:t>
            </a:r>
            <a:r>
              <a:rPr lang="en-US" sz="3200" dirty="0" smtClean="0">
                <a:solidFill>
                  <a:schemeClr val="accent4">
                    <a:lumMod val="20000"/>
                    <a:lumOff val="80000"/>
                  </a:schemeClr>
                </a:solidFill>
                <a:effectLst>
                  <a:outerShdw blurRad="38100" dist="38100" dir="2700000" algn="tl">
                    <a:srgbClr val="000000">
                      <a:alpha val="43137"/>
                    </a:srgbClr>
                  </a:outerShdw>
                </a:effectLst>
              </a:rPr>
              <a:t/>
            </a:r>
            <a:br>
              <a:rPr lang="en-US" sz="3200" dirty="0" smtClean="0">
                <a:solidFill>
                  <a:schemeClr val="accent4">
                    <a:lumMod val="20000"/>
                    <a:lumOff val="80000"/>
                  </a:schemeClr>
                </a:solidFill>
                <a:effectLst>
                  <a:outerShdw blurRad="38100" dist="38100" dir="2700000" algn="tl">
                    <a:srgbClr val="000000">
                      <a:alpha val="43137"/>
                    </a:srgbClr>
                  </a:outerShdw>
                </a:effectLst>
              </a:rPr>
            </a:br>
            <a:endParaRPr lang="en-US" sz="1600" dirty="0" smtClean="0">
              <a:solidFill>
                <a:schemeClr val="accent4">
                  <a:lumMod val="20000"/>
                  <a:lumOff val="80000"/>
                </a:schemeClr>
              </a:solidFill>
              <a:effectLst>
                <a:outerShdw blurRad="38100" dist="38100" dir="2700000" algn="tl">
                  <a:srgbClr val="000000">
                    <a:alpha val="43137"/>
                  </a:srgbClr>
                </a:outerShdw>
              </a:effectLst>
            </a:endParaRPr>
          </a:p>
          <a:p>
            <a:pPr marL="45720" indent="0">
              <a:buNone/>
            </a:pPr>
            <a:r>
              <a:rPr lang="en-US" sz="3200" dirty="0" smtClean="0">
                <a:solidFill>
                  <a:schemeClr val="accent4">
                    <a:lumMod val="20000"/>
                    <a:lumOff val="80000"/>
                  </a:schemeClr>
                </a:solidFill>
                <a:effectLst>
                  <a:outerShdw blurRad="38100" dist="38100" dir="2700000" algn="tl">
                    <a:srgbClr val="000000">
                      <a:alpha val="43137"/>
                    </a:srgbClr>
                  </a:outerShdw>
                </a:effectLst>
              </a:rPr>
              <a:t>In </a:t>
            </a:r>
            <a:r>
              <a:rPr lang="en-US" sz="3200" dirty="0">
                <a:solidFill>
                  <a:schemeClr val="accent4">
                    <a:lumMod val="20000"/>
                    <a:lumOff val="80000"/>
                  </a:schemeClr>
                </a:solidFill>
                <a:effectLst>
                  <a:outerShdw blurRad="38100" dist="38100" dir="2700000" algn="tl">
                    <a:srgbClr val="000000">
                      <a:alpha val="43137"/>
                    </a:srgbClr>
                  </a:outerShdw>
                </a:effectLst>
              </a:rPr>
              <a:t>the synoptic gospels it </a:t>
            </a:r>
            <a:r>
              <a:rPr lang="en-US" sz="3200" b="1" i="1" dirty="0">
                <a:solidFill>
                  <a:srgbClr val="FFFF00"/>
                </a:solidFill>
                <a:effectLst>
                  <a:outerShdw blurRad="38100" dist="38100" dir="2700000" algn="tl">
                    <a:srgbClr val="000000">
                      <a:alpha val="43137"/>
                    </a:srgbClr>
                  </a:outerShdw>
                </a:effectLst>
              </a:rPr>
              <a:t>appears</a:t>
            </a:r>
            <a:r>
              <a:rPr lang="en-US" sz="3200" dirty="0">
                <a:solidFill>
                  <a:schemeClr val="accent4">
                    <a:lumMod val="20000"/>
                    <a:lumOff val="80000"/>
                  </a:schemeClr>
                </a:solidFill>
                <a:effectLst>
                  <a:outerShdw blurRad="38100" dist="38100" dir="2700000" algn="tl">
                    <a:srgbClr val="000000">
                      <a:alpha val="43137"/>
                    </a:srgbClr>
                  </a:outerShdw>
                </a:effectLst>
              </a:rPr>
              <a:t> </a:t>
            </a:r>
            <a:r>
              <a:rPr lang="en-US" sz="3200" b="1" i="1" dirty="0" err="1" smtClean="0">
                <a:solidFill>
                  <a:schemeClr val="accent3">
                    <a:lumMod val="50000"/>
                  </a:schemeClr>
                </a:solidFill>
                <a:effectLst>
                  <a:outerShdw blurRad="38100" dist="38100" dir="2700000" algn="tl">
                    <a:srgbClr val="000000">
                      <a:alpha val="43137"/>
                    </a:srgbClr>
                  </a:outerShdw>
                </a:effectLst>
              </a:rPr>
              <a:t>artos</a:t>
            </a:r>
            <a:r>
              <a:rPr lang="en-US" sz="3200" dirty="0" smtClean="0">
                <a:solidFill>
                  <a:schemeClr val="accent4">
                    <a:lumMod val="20000"/>
                    <a:lumOff val="80000"/>
                  </a:schemeClr>
                </a:solidFill>
                <a:effectLst>
                  <a:outerShdw blurRad="38100" dist="38100" dir="2700000" algn="tl">
                    <a:srgbClr val="000000">
                      <a:alpha val="43137"/>
                    </a:srgbClr>
                  </a:outerShdw>
                </a:effectLst>
              </a:rPr>
              <a:t> </a:t>
            </a:r>
            <a:r>
              <a:rPr lang="en-US" sz="3200" dirty="0">
                <a:solidFill>
                  <a:schemeClr val="accent4">
                    <a:lumMod val="20000"/>
                    <a:lumOff val="80000"/>
                  </a:schemeClr>
                </a:solidFill>
                <a:effectLst>
                  <a:outerShdw blurRad="38100" dist="38100" dir="2700000" algn="tl">
                    <a:srgbClr val="000000">
                      <a:alpha val="43137"/>
                    </a:srgbClr>
                  </a:outerShdw>
                </a:effectLst>
              </a:rPr>
              <a:t>is used to describe </a:t>
            </a:r>
            <a:r>
              <a:rPr lang="en-US" sz="3200" b="1" dirty="0">
                <a:ln>
                  <a:solidFill>
                    <a:srgbClr val="002060"/>
                  </a:solidFill>
                </a:ln>
                <a:solidFill>
                  <a:srgbClr val="0070C0"/>
                </a:solidFill>
                <a:effectLst>
                  <a:outerShdw blurRad="38100" dist="38100" dir="2700000" algn="tl">
                    <a:srgbClr val="000000">
                      <a:alpha val="43137"/>
                    </a:srgbClr>
                  </a:outerShdw>
                </a:effectLst>
              </a:rPr>
              <a:t>Yahusha’s</a:t>
            </a:r>
            <a:r>
              <a:rPr lang="en-US" sz="3200" dirty="0">
                <a:solidFill>
                  <a:schemeClr val="accent4">
                    <a:lumMod val="20000"/>
                    <a:lumOff val="80000"/>
                  </a:schemeClr>
                </a:solidFill>
                <a:effectLst>
                  <a:outerShdw blurRad="38100" dist="38100" dir="2700000" algn="tl">
                    <a:srgbClr val="000000">
                      <a:alpha val="43137"/>
                    </a:srgbClr>
                  </a:outerShdw>
                </a:effectLst>
              </a:rPr>
              <a:t> body which was given/broken for us–which we know was without </a:t>
            </a:r>
            <a:r>
              <a:rPr lang="en-US" sz="3200" i="1" dirty="0">
                <a:solidFill>
                  <a:schemeClr val="accent4">
                    <a:lumMod val="20000"/>
                    <a:lumOff val="80000"/>
                  </a:schemeClr>
                </a:solidFill>
                <a:effectLst>
                  <a:outerShdw blurRad="38100" dist="38100" dir="2700000" algn="tl">
                    <a:srgbClr val="000000">
                      <a:alpha val="43137"/>
                    </a:srgbClr>
                  </a:outerShdw>
                </a:effectLst>
              </a:rPr>
              <a:t>sin</a:t>
            </a:r>
            <a:r>
              <a:rPr lang="en-US" sz="3200" dirty="0">
                <a:solidFill>
                  <a:schemeClr val="accent4">
                    <a:lumMod val="20000"/>
                    <a:lumOff val="80000"/>
                  </a:schemeClr>
                </a:solidFill>
                <a:effectLst>
                  <a:outerShdw blurRad="38100" dist="38100" dir="2700000" algn="tl">
                    <a:srgbClr val="000000">
                      <a:alpha val="43137"/>
                    </a:srgbClr>
                  </a:outerShdw>
                </a:effectLst>
              </a:rPr>
              <a:t>–without </a:t>
            </a:r>
            <a:r>
              <a:rPr lang="en-US" sz="3200" i="1" dirty="0">
                <a:solidFill>
                  <a:schemeClr val="accent4">
                    <a:lumMod val="20000"/>
                    <a:lumOff val="80000"/>
                  </a:schemeClr>
                </a:solidFill>
                <a:effectLst>
                  <a:outerShdw blurRad="38100" dist="38100" dir="2700000" algn="tl">
                    <a:srgbClr val="000000">
                      <a:alpha val="43137"/>
                    </a:srgbClr>
                  </a:outerShdw>
                </a:effectLst>
              </a:rPr>
              <a:t>leaven</a:t>
            </a:r>
            <a:r>
              <a:rPr lang="en-US" sz="3200" dirty="0" smtClean="0">
                <a:solidFill>
                  <a:schemeClr val="accent4">
                    <a:lumMod val="20000"/>
                    <a:lumOff val="80000"/>
                  </a:schemeClr>
                </a:solidFill>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74</a:t>
            </a:fld>
            <a:endParaRPr lang="en-US"/>
          </a:p>
        </p:txBody>
      </p:sp>
      <p:sp>
        <p:nvSpPr>
          <p:cNvPr id="6" name="TextBox 5"/>
          <p:cNvSpPr txBox="1"/>
          <p:nvPr/>
        </p:nvSpPr>
        <p:spPr>
          <a:xfrm>
            <a:off x="2762491" y="4343400"/>
            <a:ext cx="6019800" cy="2246769"/>
          </a:xfrm>
          <a:prstGeom prst="rect">
            <a:avLst/>
          </a:prstGeom>
          <a:noFill/>
        </p:spPr>
        <p:txBody>
          <a:bodyPr wrap="square" rtlCol="0">
            <a:spAutoFit/>
          </a:bodyPr>
          <a:lstStyle/>
          <a:p>
            <a:r>
              <a:rPr lang="en-US" sz="2800" b="1" u="sng" dirty="0" smtClean="0">
                <a:solidFill>
                  <a:schemeClr val="accent4">
                    <a:lumMod val="20000"/>
                    <a:lumOff val="80000"/>
                  </a:schemeClr>
                </a:solidFill>
                <a:effectLst>
                  <a:outerShdw blurRad="38100" dist="38100" dir="2700000" algn="tl">
                    <a:srgbClr val="000000">
                      <a:alpha val="43137"/>
                    </a:srgbClr>
                  </a:outerShdw>
                </a:effectLst>
              </a:rPr>
              <a:t>Note</a:t>
            </a:r>
            <a:r>
              <a:rPr lang="en-US" sz="2800" dirty="0" smtClean="0">
                <a:solidFill>
                  <a:schemeClr val="accent4">
                    <a:lumMod val="20000"/>
                    <a:lumOff val="80000"/>
                  </a:schemeClr>
                </a:solidFill>
                <a:effectLst>
                  <a:outerShdw blurRad="38100" dist="38100" dir="2700000" algn="tl">
                    <a:srgbClr val="000000">
                      <a:alpha val="43137"/>
                    </a:srgbClr>
                  </a:outerShdw>
                </a:effectLst>
              </a:rPr>
              <a:t>:  Just because it </a:t>
            </a:r>
            <a:r>
              <a:rPr lang="en-US" sz="2800" b="1" i="1" dirty="0" smtClean="0">
                <a:solidFill>
                  <a:srgbClr val="FFFF00"/>
                </a:solidFill>
                <a:effectLst>
                  <a:outerShdw blurRad="38100" dist="38100" dir="2700000" algn="tl">
                    <a:srgbClr val="000000">
                      <a:alpha val="43137"/>
                    </a:srgbClr>
                  </a:outerShdw>
                </a:effectLst>
              </a:rPr>
              <a:t>appears</a:t>
            </a:r>
            <a:r>
              <a:rPr lang="en-US" sz="2800" dirty="0" smtClean="0">
                <a:solidFill>
                  <a:schemeClr val="accent4">
                    <a:lumMod val="20000"/>
                    <a:lumOff val="80000"/>
                  </a:schemeClr>
                </a:solidFill>
                <a:effectLst>
                  <a:outerShdw blurRad="38100" dist="38100" dir="2700000" algn="tl">
                    <a:srgbClr val="000000">
                      <a:alpha val="43137"/>
                    </a:srgbClr>
                  </a:outerShdw>
                </a:effectLst>
              </a:rPr>
              <a:t> </a:t>
            </a:r>
            <a:br>
              <a:rPr lang="en-US" sz="2800" dirty="0" smtClean="0">
                <a:solidFill>
                  <a:schemeClr val="accent4">
                    <a:lumMod val="20000"/>
                    <a:lumOff val="80000"/>
                  </a:schemeClr>
                </a:solidFill>
                <a:effectLst>
                  <a:outerShdw blurRad="38100" dist="38100" dir="2700000" algn="tl">
                    <a:srgbClr val="000000">
                      <a:alpha val="43137"/>
                    </a:srgbClr>
                  </a:outerShdw>
                </a:effectLst>
              </a:rPr>
            </a:br>
            <a:r>
              <a:rPr lang="en-US" sz="2800" dirty="0" smtClean="0">
                <a:solidFill>
                  <a:schemeClr val="accent4">
                    <a:lumMod val="20000"/>
                    <a:lumOff val="80000"/>
                  </a:schemeClr>
                </a:solidFill>
                <a:effectLst>
                  <a:outerShdw blurRad="38100" dist="38100" dir="2700000" algn="tl">
                    <a:srgbClr val="000000">
                      <a:alpha val="43137"/>
                    </a:srgbClr>
                  </a:outerShdw>
                </a:effectLst>
              </a:rPr>
              <a:t>the synoptic gospels are talking about leavened bread, do we dare question if this </a:t>
            </a:r>
            <a:r>
              <a:rPr lang="en-US" sz="2800" b="1" dirty="0" smtClean="0">
                <a:solidFill>
                  <a:srgbClr val="FFFF00"/>
                </a:solidFill>
                <a:effectLst>
                  <a:outerShdw blurRad="38100" dist="38100" dir="2700000" algn="tl">
                    <a:srgbClr val="000000">
                      <a:alpha val="43137"/>
                    </a:srgbClr>
                  </a:outerShdw>
                </a:effectLst>
              </a:rPr>
              <a:t>is really bread </a:t>
            </a:r>
            <a:br>
              <a:rPr lang="en-US" sz="2800" b="1" dirty="0" smtClean="0">
                <a:solidFill>
                  <a:srgbClr val="FFFF00"/>
                </a:solidFill>
                <a:effectLst>
                  <a:outerShdw blurRad="38100" dist="38100" dir="2700000" algn="tl">
                    <a:srgbClr val="000000">
                      <a:alpha val="43137"/>
                    </a:srgbClr>
                  </a:outerShdw>
                </a:effectLst>
              </a:rPr>
            </a:br>
            <a:r>
              <a:rPr lang="en-US" sz="2800" b="1" dirty="0" smtClean="0">
                <a:solidFill>
                  <a:srgbClr val="FFFF00"/>
                </a:solidFill>
                <a:effectLst>
                  <a:outerShdw blurRad="38100" dist="38100" dir="2700000" algn="tl">
                    <a:srgbClr val="000000">
                      <a:alpha val="43137"/>
                    </a:srgbClr>
                  </a:outerShdw>
                </a:effectLst>
              </a:rPr>
              <a:t>with leaven?</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7917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anim calcmode="lin" valueType="num">
                                      <p:cBhvr>
                                        <p:cTn id="13"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250"/>
                                        <p:tgtEl>
                                          <p:spTgt spid="6">
                                            <p:txEl>
                                              <p:pRg st="0" end="0"/>
                                            </p:txEl>
                                          </p:spTgt>
                                        </p:tgtEl>
                                      </p:cBhvr>
                                    </p:animEffect>
                                    <p:anim calcmode="lin" valueType="num">
                                      <p:cBhvr>
                                        <p:cTn id="20"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dirty="0" smtClean="0">
                <a:ln w="11430">
                  <a:solidFill>
                    <a:sysClr val="windowText" lastClr="000000"/>
                  </a:solidFill>
                </a:ln>
                <a:solidFill>
                  <a:schemeClr val="accent4">
                    <a:lumMod val="40000"/>
                    <a:lumOff val="60000"/>
                  </a:schemeClr>
                </a:solidFill>
                <a:effectLst>
                  <a:outerShdw blurRad="80000" dist="40000" dir="5040000" algn="tl">
                    <a:srgbClr val="000000">
                      <a:alpha val="30000"/>
                    </a:srgbClr>
                  </a:outerShdw>
                </a:effectLst>
              </a:rPr>
              <a:t>Gospel Comparisons</a:t>
            </a:r>
            <a:endParaRPr lang="en-US" dirty="0">
              <a:ln w="11430">
                <a:solidFill>
                  <a:sysClr val="windowText" lastClr="000000"/>
                </a:solidFill>
              </a:ln>
              <a:solidFill>
                <a:schemeClr val="accent4">
                  <a:lumMod val="40000"/>
                  <a:lumOff val="60000"/>
                </a:schemeClr>
              </a:solidFill>
              <a:effectLst>
                <a:outerShdw blurRad="80000" dist="40000" dir="5040000" algn="tl">
                  <a:srgbClr val="000000">
                    <a:alpha val="30000"/>
                  </a:srgbClr>
                </a:out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75</a:t>
            </a:fld>
            <a:endParaRPr lang="en-US"/>
          </a:p>
        </p:txBody>
      </p:sp>
      <p:sp>
        <p:nvSpPr>
          <p:cNvPr id="7" name="Content Placeholder 6"/>
          <p:cNvSpPr>
            <a:spLocks noGrp="1"/>
          </p:cNvSpPr>
          <p:nvPr>
            <p:ph sz="half" idx="4294967295"/>
          </p:nvPr>
        </p:nvSpPr>
        <p:spPr>
          <a:xfrm>
            <a:off x="307976" y="839494"/>
            <a:ext cx="4340224" cy="5866106"/>
          </a:xfrm>
          <a:prstGeom prst="rect">
            <a:avLst/>
          </a:prstGeom>
        </p:spPr>
        <p:txBody>
          <a:bodyPr>
            <a:noAutofit/>
            <a:scene3d>
              <a:camera prst="orthographicFront"/>
              <a:lightRig rig="threePt" dir="t"/>
            </a:scene3d>
            <a:sp3d extrusionH="57150">
              <a:bevelT h="25400" prst="softRound"/>
            </a:sp3d>
          </a:bodyPr>
          <a:lstStyle/>
          <a:p>
            <a:pPr marL="502920" lvl="0" indent="-457200">
              <a:buFont typeface="+mj-lt"/>
              <a:buAutoNum type="arabicPeriod"/>
            </a:pPr>
            <a:r>
              <a:rPr lang="en-US" sz="2800" b="1" dirty="0">
                <a:solidFill>
                  <a:schemeClr val="accent4">
                    <a:lumMod val="20000"/>
                    <a:lumOff val="80000"/>
                  </a:schemeClr>
                </a:solidFill>
              </a:rPr>
              <a:t>Matthew, Mark and Luke write about </a:t>
            </a:r>
            <a:r>
              <a:rPr lang="en-US" sz="2800" b="1" dirty="0">
                <a:solidFill>
                  <a:srgbClr val="002060"/>
                </a:solidFill>
              </a:rPr>
              <a:t>Yahusha</a:t>
            </a:r>
            <a:r>
              <a:rPr lang="en-US" sz="2800" b="1" dirty="0">
                <a:solidFill>
                  <a:schemeClr val="accent4">
                    <a:lumMod val="20000"/>
                    <a:lumOff val="80000"/>
                  </a:schemeClr>
                </a:solidFill>
              </a:rPr>
              <a:t> </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sitting at the supper table </a:t>
            </a: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just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one </a:t>
            </a:r>
            <a:r>
              <a:rPr 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time</a:t>
            </a: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02920" lvl="0" indent="-457200">
              <a:buFont typeface="+mj-lt"/>
              <a:buAutoNum type="arabicPeriod"/>
            </a:pPr>
            <a:r>
              <a:rPr lang="en-US" sz="2800" b="1" dirty="0" smtClean="0">
                <a:solidFill>
                  <a:schemeClr val="accent4">
                    <a:lumMod val="20000"/>
                    <a:lumOff val="80000"/>
                  </a:schemeClr>
                </a:solidFill>
              </a:rPr>
              <a:t>Matthew</a:t>
            </a:r>
            <a:r>
              <a:rPr lang="en-US" sz="2800" b="1" dirty="0">
                <a:solidFill>
                  <a:schemeClr val="accent4">
                    <a:lumMod val="20000"/>
                    <a:lumOff val="80000"/>
                  </a:schemeClr>
                </a:solidFill>
              </a:rPr>
              <a:t>, Mark and Luke </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do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not</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record the foot-washing ceremony.</a:t>
            </a:r>
          </a:p>
          <a:p>
            <a:pPr marL="502920" lvl="0" indent="-457200">
              <a:buFont typeface="+mj-lt"/>
              <a:buAutoNum type="arabicPeriod"/>
            </a:pPr>
            <a:r>
              <a:rPr lang="en-US" sz="2800" b="1" dirty="0" smtClean="0">
                <a:solidFill>
                  <a:schemeClr val="accent4">
                    <a:lumMod val="20000"/>
                    <a:lumOff val="80000"/>
                  </a:schemeClr>
                </a:solidFill>
              </a:rPr>
              <a:t>In </a:t>
            </a:r>
            <a:r>
              <a:rPr lang="en-US" sz="2800" b="1" dirty="0">
                <a:solidFill>
                  <a:schemeClr val="accent4">
                    <a:lumMod val="20000"/>
                    <a:lumOff val="80000"/>
                  </a:schemeClr>
                </a:solidFill>
              </a:rPr>
              <a:t>Matthew, Mark and Luke, </a:t>
            </a:r>
            <a:r>
              <a:rPr lang="en-US" sz="2800" b="1" dirty="0">
                <a:solidFill>
                  <a:srgbClr val="002060"/>
                </a:solidFill>
              </a:rPr>
              <a:t>Yahusha</a:t>
            </a:r>
            <a:r>
              <a:rPr lang="en-US" sz="2800" b="1" dirty="0">
                <a:solidFill>
                  <a:schemeClr val="accent4">
                    <a:lumMod val="20000"/>
                    <a:lumOff val="80000"/>
                  </a:schemeClr>
                </a:solidFill>
              </a:rPr>
              <a:t> gives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onl</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one clue</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of who the betrayer is. </a:t>
            </a:r>
            <a:endParaRPr lang="en-US" sz="2800" b="1" dirty="0">
              <a:solidFill>
                <a:schemeClr val="accent4">
                  <a:lumMod val="20000"/>
                  <a:lumOff val="80000"/>
                </a:schemeClr>
              </a:solidFill>
            </a:endParaRPr>
          </a:p>
        </p:txBody>
      </p:sp>
      <p:sp>
        <p:nvSpPr>
          <p:cNvPr id="8" name="Content Placeholder 8"/>
          <p:cNvSpPr>
            <a:spLocks noGrp="1"/>
          </p:cNvSpPr>
          <p:nvPr>
            <p:ph sz="quarter" idx="4294967295"/>
          </p:nvPr>
        </p:nvSpPr>
        <p:spPr>
          <a:xfrm>
            <a:off x="4648200" y="914400"/>
            <a:ext cx="4117975" cy="6172200"/>
          </a:xfrm>
          <a:prstGeom prst="rect">
            <a:avLst/>
          </a:prstGeom>
        </p:spPr>
        <p:txBody>
          <a:bodyPr>
            <a:normAutofit fontScale="92500"/>
            <a:scene3d>
              <a:camera prst="orthographicFront"/>
              <a:lightRig rig="threePt" dir="t"/>
            </a:scene3d>
            <a:sp3d extrusionH="57150">
              <a:bevelT h="25400" prst="softRound"/>
            </a:sp3d>
          </a:bodyPr>
          <a:lstStyle/>
          <a:p>
            <a:pPr marL="502920" indent="-457200">
              <a:buAutoNum type="arabicPeriod"/>
            </a:pPr>
            <a:r>
              <a:rPr lang="en-US" sz="2800" b="1" dirty="0" smtClean="0">
                <a:solidFill>
                  <a:srgbClr val="FFFF00"/>
                </a:solidFill>
              </a:rPr>
              <a:t>John records sitting at the supper table  </a:t>
            </a:r>
            <a:r>
              <a:rPr lang="en-US" sz="2800" b="1" dirty="0" smtClean="0">
                <a:solidFill>
                  <a:schemeClr val="bg1"/>
                </a:solidFill>
              </a:rPr>
              <a:t>two distinct times.</a:t>
            </a:r>
            <a:br>
              <a:rPr lang="en-US" sz="2800" b="1" dirty="0" smtClean="0">
                <a:solidFill>
                  <a:schemeClr val="bg1"/>
                </a:solidFill>
              </a:rPr>
            </a:br>
            <a:r>
              <a:rPr lang="en-US" sz="2800" b="1" dirty="0" smtClean="0">
                <a:solidFill>
                  <a:srgbClr val="FFFF00"/>
                </a:solidFill>
              </a:rPr>
              <a:t/>
            </a:r>
            <a:br>
              <a:rPr lang="en-US" sz="2800" b="1" dirty="0" smtClean="0">
                <a:solidFill>
                  <a:srgbClr val="FFFF00"/>
                </a:solidFill>
              </a:rPr>
            </a:br>
            <a:endParaRPr lang="en-US" sz="2800" b="1" dirty="0" smtClean="0">
              <a:solidFill>
                <a:srgbClr val="FFFF00"/>
              </a:solidFill>
            </a:endParaRPr>
          </a:p>
          <a:p>
            <a:pPr marL="502920" lvl="1" indent="-457200">
              <a:buClr>
                <a:schemeClr val="accent1">
                  <a:lumMod val="75000"/>
                </a:schemeClr>
              </a:buClr>
              <a:buSzPct val="110000"/>
              <a:buAutoNum type="arabicPeriod" startAt="2"/>
            </a:pPr>
            <a:r>
              <a:rPr lang="en-US" sz="2800" b="1" dirty="0" smtClean="0">
                <a:solidFill>
                  <a:schemeClr val="bg1"/>
                </a:solidFill>
              </a:rPr>
              <a:t>John records that </a:t>
            </a:r>
            <a:r>
              <a:rPr lang="en-US" sz="2800" b="1" dirty="0" smtClean="0">
                <a:solidFill>
                  <a:srgbClr val="002060"/>
                </a:solidFill>
              </a:rPr>
              <a:t>Yahusha</a:t>
            </a:r>
            <a:r>
              <a:rPr lang="en-US" sz="2800" b="1" dirty="0" smtClean="0">
                <a:solidFill>
                  <a:schemeClr val="bg1"/>
                </a:solidFill>
              </a:rPr>
              <a:t> washes all of the disciples’ feet, </a:t>
            </a:r>
            <a:r>
              <a:rPr lang="en-US" sz="2800" b="1" dirty="0" smtClean="0">
                <a:solidFill>
                  <a:srgbClr val="FFFF00"/>
                </a:solidFill>
              </a:rPr>
              <a:t>including Judas.</a:t>
            </a:r>
            <a:br>
              <a:rPr lang="en-US" sz="2800" b="1" dirty="0" smtClean="0">
                <a:solidFill>
                  <a:srgbClr val="FFFF00"/>
                </a:solidFill>
              </a:rPr>
            </a:br>
            <a:endParaRPr lang="en-US" sz="1700" b="1" dirty="0" smtClean="0">
              <a:solidFill>
                <a:srgbClr val="FFFF00"/>
              </a:solidFill>
            </a:endParaRPr>
          </a:p>
          <a:p>
            <a:pPr marL="502920" lvl="1" indent="-457200">
              <a:buClr>
                <a:schemeClr val="accent1">
                  <a:lumMod val="75000"/>
                </a:schemeClr>
              </a:buClr>
              <a:buSzPct val="110000"/>
              <a:buFont typeface="Georgia" pitchFamily="18" charset="0"/>
              <a:buAutoNum type="arabicPeriod" startAt="2"/>
            </a:pPr>
            <a:r>
              <a:rPr lang="en-US" sz="2800" b="1" dirty="0" smtClean="0">
                <a:solidFill>
                  <a:srgbClr val="FFFF00"/>
                </a:solidFill>
              </a:rPr>
              <a:t>In John, </a:t>
            </a:r>
            <a:r>
              <a:rPr lang="en-US" sz="2800" b="1" u="sng" dirty="0" smtClean="0">
                <a:solidFill>
                  <a:srgbClr val="C00000"/>
                </a:solidFill>
              </a:rPr>
              <a:t>five</a:t>
            </a:r>
            <a:r>
              <a:rPr lang="en-US" sz="2800" b="1" dirty="0" smtClean="0">
                <a:solidFill>
                  <a:schemeClr val="bg1"/>
                </a:solidFill>
              </a:rPr>
              <a:t> clues are given of the betrayer. </a:t>
            </a:r>
          </a:p>
          <a:p>
            <a:pPr marL="45720" lvl="1" indent="0">
              <a:buClr>
                <a:schemeClr val="accent1">
                  <a:lumMod val="75000"/>
                </a:schemeClr>
              </a:buClr>
              <a:buSzPct val="110000"/>
              <a:buNone/>
            </a:pPr>
            <a:r>
              <a:rPr lang="en-US" sz="2400" dirty="0" smtClean="0"/>
              <a:t/>
            </a:r>
            <a:br>
              <a:rPr lang="en-US" sz="2400" dirty="0" smtClean="0"/>
            </a:br>
            <a:endParaRPr lang="en-US" sz="2400" dirty="0" smtClean="0"/>
          </a:p>
          <a:p>
            <a:pPr marL="502920" indent="-457200">
              <a:buAutoNum type="arabicPeriod"/>
            </a:pPr>
            <a:endParaRPr lang="en-US" dirty="0" smtClean="0"/>
          </a:p>
          <a:p>
            <a:pPr marL="502920" indent="-457200">
              <a:buAutoNum type="arabicPeriod"/>
            </a:pPr>
            <a:endParaRPr lang="en-US" dirty="0"/>
          </a:p>
        </p:txBody>
      </p:sp>
    </p:spTree>
    <p:extLst>
      <p:ext uri="{BB962C8B-B14F-4D97-AF65-F5344CB8AC3E}">
        <p14:creationId xmlns:p14="http://schemas.microsoft.com/office/powerpoint/2010/main" val="4027039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1250"/>
                                        <p:tgtEl>
                                          <p:spTgt spid="7">
                                            <p:txEl>
                                              <p:pRg st="1" end="1"/>
                                            </p:txEl>
                                          </p:spTgt>
                                        </p:tgtEl>
                                      </p:cBhvr>
                                    </p:animEffect>
                                  </p:childTnLst>
                                </p:cTn>
                              </p:par>
                            </p:childTnLst>
                          </p:cTn>
                        </p:par>
                        <p:par>
                          <p:cTn id="13" fill="hold">
                            <p:stCondLst>
                              <p:cond delay="1250"/>
                            </p:stCondLst>
                            <p:childTnLst>
                              <p:par>
                                <p:cTn id="14" presetID="16" presetClass="entr" presetSubtype="21"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barn(inVertical)">
                                      <p:cBhvr>
                                        <p:cTn id="16" dur="125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barn(inVertical)">
                                      <p:cBhvr>
                                        <p:cTn id="21" dur="1250"/>
                                        <p:tgtEl>
                                          <p:spTgt spid="7">
                                            <p:txEl>
                                              <p:pRg st="2" end="2"/>
                                            </p:txEl>
                                          </p:spTgt>
                                        </p:tgtEl>
                                      </p:cBhvr>
                                    </p:animEffect>
                                  </p:childTnLst>
                                </p:cTn>
                              </p:par>
                            </p:childTnLst>
                          </p:cTn>
                        </p:par>
                        <p:par>
                          <p:cTn id="22" fill="hold">
                            <p:stCondLst>
                              <p:cond delay="1250"/>
                            </p:stCondLst>
                            <p:childTnLst>
                              <p:par>
                                <p:cTn id="23" presetID="16" presetClass="entr" presetSubtype="21" fill="hold"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arn(inVertical)">
                                      <p:cBhvr>
                                        <p:cTn id="25" dur="1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dirty="0" smtClean="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Gospel Comparisons  </a:t>
            </a:r>
            <a:r>
              <a:rPr lang="en-US" sz="3200" dirty="0" smtClean="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a:t>
            </a:r>
            <a:r>
              <a:rPr lang="en-US" sz="3200" dirty="0" err="1" smtClean="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con’t</a:t>
            </a:r>
            <a:r>
              <a:rPr lang="en-US" sz="3200" dirty="0" smtClean="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a:t>
            </a:r>
            <a:endParaRPr lang="en-US" dirty="0">
              <a:ln w="11430">
                <a:solidFill>
                  <a:srgbClr val="002060"/>
                </a:solidFill>
              </a:ln>
              <a:solidFill>
                <a:schemeClr val="accent4">
                  <a:lumMod val="40000"/>
                  <a:lumOff val="60000"/>
                </a:schemeClr>
              </a:solidFill>
              <a:effectLst>
                <a:outerShdw blurRad="80000" dist="40000" dir="5040000" algn="tl">
                  <a:srgbClr val="000000">
                    <a:alpha val="30000"/>
                  </a:srgbClr>
                </a:out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76</a:t>
            </a:fld>
            <a:endParaRPr lang="en-US"/>
          </a:p>
        </p:txBody>
      </p:sp>
      <p:sp>
        <p:nvSpPr>
          <p:cNvPr id="7" name="Content Placeholder 6"/>
          <p:cNvSpPr>
            <a:spLocks noGrp="1"/>
          </p:cNvSpPr>
          <p:nvPr>
            <p:ph sz="half" idx="4294967295"/>
          </p:nvPr>
        </p:nvSpPr>
        <p:spPr>
          <a:xfrm>
            <a:off x="304800" y="915695"/>
            <a:ext cx="4045951" cy="5355336"/>
          </a:xfrm>
          <a:prstGeom prst="rect">
            <a:avLst/>
          </a:prstGeom>
        </p:spPr>
        <p:txBody>
          <a:bodyPr>
            <a:normAutofit/>
            <a:scene3d>
              <a:camera prst="orthographicFront"/>
              <a:lightRig rig="threePt" dir="t"/>
            </a:scene3d>
            <a:sp3d extrusionH="57150">
              <a:bevelT h="25400" prst="softRound"/>
            </a:sp3d>
          </a:bodyPr>
          <a:lstStyle/>
          <a:p>
            <a:pPr marL="502920" lvl="0" indent="-457200">
              <a:buAutoNum type="arabicPeriod" startAt="4"/>
            </a:pPr>
            <a:r>
              <a:rPr lang="en-US" sz="2400" b="1" dirty="0" smtClean="0">
                <a:solidFill>
                  <a:schemeClr val="accent4">
                    <a:lumMod val="20000"/>
                    <a:lumOff val="80000"/>
                  </a:schemeClr>
                </a:solidFill>
              </a:rPr>
              <a:t>Matthew</a:t>
            </a:r>
            <a:r>
              <a:rPr lang="en-US" sz="2400" b="1" dirty="0">
                <a:solidFill>
                  <a:schemeClr val="accent4">
                    <a:lumMod val="20000"/>
                    <a:lumOff val="80000"/>
                  </a:schemeClr>
                </a:solidFill>
              </a:rPr>
              <a:t>, Mark and Luke all record bread being broken at the supper table.  </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None of them record the sop being dipped</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b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02920" lvl="0" indent="-457200">
              <a:buAutoNum type="arabicPeriod" startAt="4"/>
            </a:pPr>
            <a:r>
              <a:rPr lang="en-US" sz="2400" b="1" dirty="0" smtClean="0">
                <a:solidFill>
                  <a:schemeClr val="accent4">
                    <a:lumMod val="20000"/>
                    <a:lumOff val="80000"/>
                  </a:schemeClr>
                </a:solidFill>
              </a:rPr>
              <a:t>Matthew, Mark and Luke seem to indicate that all the disciples knew </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that Judas was the betrayer. </a:t>
            </a:r>
            <a:endParaRPr lang="en-US" dirty="0">
              <a:solidFill>
                <a:schemeClr val="accent4">
                  <a:lumMod val="20000"/>
                  <a:lumOff val="80000"/>
                </a:schemeClr>
              </a:solidFill>
            </a:endParaRPr>
          </a:p>
        </p:txBody>
      </p:sp>
      <p:sp>
        <p:nvSpPr>
          <p:cNvPr id="8" name="Content Placeholder 8"/>
          <p:cNvSpPr>
            <a:spLocks noGrp="1"/>
          </p:cNvSpPr>
          <p:nvPr>
            <p:ph sz="quarter" idx="4294967295"/>
          </p:nvPr>
        </p:nvSpPr>
        <p:spPr>
          <a:xfrm>
            <a:off x="4343400" y="914400"/>
            <a:ext cx="4495800" cy="5660136"/>
          </a:xfrm>
          <a:prstGeom prst="rect">
            <a:avLst/>
          </a:prstGeom>
        </p:spPr>
        <p:txBody>
          <a:bodyPr>
            <a:normAutofit fontScale="70000" lnSpcReduction="20000"/>
          </a:bodyPr>
          <a:lstStyle/>
          <a:p>
            <a:pPr marL="560070" lvl="1" indent="-514350">
              <a:buClr>
                <a:schemeClr val="accent1">
                  <a:lumMod val="75000"/>
                </a:schemeClr>
              </a:buClr>
              <a:buSzPct val="110000"/>
              <a:buAutoNum type="arabicPeriod" startAt="4"/>
            </a:pPr>
            <a:r>
              <a:rPr lang="en-US" sz="3200" dirty="0" smtClean="0">
                <a:solidFill>
                  <a:srgbClr val="FFFF00"/>
                </a:solidFill>
              </a:rPr>
              <a:t>John </a:t>
            </a:r>
            <a:r>
              <a:rPr lang="en-US" sz="3200" dirty="0">
                <a:solidFill>
                  <a:srgbClr val="FFFF00"/>
                </a:solidFill>
              </a:rPr>
              <a:t>does not record bread being broken at the first supper table, but: </a:t>
            </a:r>
            <a:r>
              <a:rPr lang="en-US" sz="3200" dirty="0" smtClean="0">
                <a:solidFill>
                  <a:srgbClr val="FFFF00"/>
                </a:solidFill>
              </a:rPr>
              <a:t>he </a:t>
            </a:r>
            <a:r>
              <a:rPr lang="en-US" sz="3200" dirty="0">
                <a:solidFill>
                  <a:srgbClr val="FFFF00"/>
                </a:solidFill>
              </a:rPr>
              <a:t>does mention the betrayer ate “bread” with Him at the </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first </a:t>
            </a:r>
            <a:r>
              <a:rPr lang="en-US" sz="3200" dirty="0">
                <a:solidFill>
                  <a:srgbClr val="FFFF00"/>
                </a:solidFill>
              </a:rPr>
              <a:t>supper </a:t>
            </a:r>
            <a:r>
              <a:rPr lang="en-US" sz="3200" dirty="0" smtClean="0">
                <a:solidFill>
                  <a:srgbClr val="FFFF00"/>
                </a:solidFill>
              </a:rPr>
              <a:t>table.</a:t>
            </a:r>
            <a:br>
              <a:rPr lang="en-US" sz="3200" dirty="0" smtClean="0">
                <a:solidFill>
                  <a:srgbClr val="FFFF00"/>
                </a:solidFill>
              </a:rPr>
            </a:br>
            <a:r>
              <a:rPr lang="en-US" sz="3200" dirty="0" smtClean="0">
                <a:solidFill>
                  <a:srgbClr val="FFFF00"/>
                </a:solidFill>
              </a:rPr>
              <a:t>  John does talk about the </a:t>
            </a:r>
            <a:r>
              <a:rPr lang="en-US" sz="3200" dirty="0" smtClean="0">
                <a:solidFill>
                  <a:schemeClr val="bg1"/>
                </a:solidFill>
              </a:rPr>
              <a:t>sop being dipped with the betrayer </a:t>
            </a:r>
            <a:r>
              <a:rPr lang="en-US" sz="3200" dirty="0" smtClean="0">
                <a:solidFill>
                  <a:srgbClr val="FFFF00"/>
                </a:solidFill>
              </a:rPr>
              <a:t>at the second sitting of the supper table </a:t>
            </a:r>
            <a:r>
              <a:rPr lang="en-US" sz="3200" dirty="0" smtClean="0">
                <a:solidFill>
                  <a:schemeClr val="bg1"/>
                </a:solidFill>
              </a:rPr>
              <a:t>after the foot-washing ceremony.</a:t>
            </a:r>
            <a:br>
              <a:rPr lang="en-US" sz="3200" dirty="0" smtClean="0">
                <a:solidFill>
                  <a:schemeClr val="bg1"/>
                </a:solidFill>
              </a:rPr>
            </a:br>
            <a:endParaRPr lang="en-US" sz="3200" dirty="0" smtClean="0">
              <a:solidFill>
                <a:schemeClr val="bg1"/>
              </a:solidFill>
            </a:endParaRPr>
          </a:p>
          <a:p>
            <a:pPr marL="560070" lvl="1" indent="-514350">
              <a:buClr>
                <a:schemeClr val="accent1">
                  <a:lumMod val="75000"/>
                </a:schemeClr>
              </a:buClr>
              <a:buSzPct val="110000"/>
              <a:buAutoNum type="arabicPeriod" startAt="4"/>
            </a:pPr>
            <a:r>
              <a:rPr lang="en-US" sz="3200" b="1" dirty="0" smtClean="0">
                <a:solidFill>
                  <a:srgbClr val="FFFF00"/>
                </a:solidFill>
              </a:rPr>
              <a:t>John</a:t>
            </a:r>
            <a:r>
              <a:rPr lang="en-US" sz="3200" dirty="0" smtClean="0">
                <a:solidFill>
                  <a:srgbClr val="FFFF00"/>
                </a:solidFill>
              </a:rPr>
              <a:t> </a:t>
            </a:r>
            <a:r>
              <a:rPr lang="en-US" sz="3200" dirty="0">
                <a:solidFill>
                  <a:srgbClr val="FFFF00"/>
                </a:solidFill>
              </a:rPr>
              <a:t>makes it clear that </a:t>
            </a:r>
            <a:r>
              <a:rPr lang="en-US" sz="3200" dirty="0">
                <a:solidFill>
                  <a:srgbClr val="002060"/>
                </a:solidFill>
              </a:rPr>
              <a:t>Yahusha</a:t>
            </a:r>
            <a:r>
              <a:rPr lang="en-US" sz="3200" dirty="0">
                <a:solidFill>
                  <a:schemeClr val="bg1"/>
                </a:solidFill>
              </a:rPr>
              <a:t> did not expose, or embarrass, Judas to the whole group, </a:t>
            </a:r>
            <a:r>
              <a:rPr lang="en-US" sz="3200" dirty="0">
                <a:solidFill>
                  <a:srgbClr val="FFFF00"/>
                </a:solidFill>
              </a:rPr>
              <a:t>but rather gave Judas every opportunity to confess </a:t>
            </a:r>
            <a:r>
              <a:rPr lang="en-US" sz="3200" dirty="0" smtClean="0">
                <a:solidFill>
                  <a:srgbClr val="FFFF00"/>
                </a:solidFill>
              </a:rPr>
              <a:t>and </a:t>
            </a:r>
            <a:r>
              <a:rPr lang="en-US" sz="3200" dirty="0">
                <a:solidFill>
                  <a:srgbClr val="FFFF00"/>
                </a:solidFill>
              </a:rPr>
              <a:t>repent </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of </a:t>
            </a:r>
            <a:r>
              <a:rPr lang="en-US" sz="3200" dirty="0">
                <a:solidFill>
                  <a:srgbClr val="FFFF00"/>
                </a:solidFill>
              </a:rPr>
              <a:t>his </a:t>
            </a:r>
            <a:r>
              <a:rPr lang="en-US" sz="3200" dirty="0" smtClean="0">
                <a:solidFill>
                  <a:srgbClr val="FFFF00"/>
                </a:solidFill>
              </a:rPr>
              <a:t>planned </a:t>
            </a:r>
            <a:r>
              <a:rPr lang="en-US" sz="3200" dirty="0">
                <a:solidFill>
                  <a:srgbClr val="FFFF00"/>
                </a:solidFill>
              </a:rPr>
              <a:t>deed</a:t>
            </a:r>
            <a:r>
              <a:rPr lang="en-US" sz="3200" dirty="0" smtClean="0">
                <a:solidFill>
                  <a:srgbClr val="FFFF00"/>
                </a:solidFill>
              </a:rPr>
              <a:t>.</a:t>
            </a:r>
          </a:p>
          <a:p>
            <a:pPr marL="45720" lvl="1" indent="0">
              <a:buClr>
                <a:schemeClr val="accent1">
                  <a:lumMod val="75000"/>
                </a:schemeClr>
              </a:buClr>
              <a:buSzPct val="110000"/>
              <a:buNone/>
            </a:pPr>
            <a:endParaRPr lang="en-US" dirty="0"/>
          </a:p>
          <a:p>
            <a:pPr marL="502920" indent="-457200">
              <a:buAutoNum type="arabicPeriod"/>
            </a:pPr>
            <a:endParaRPr lang="en-US" dirty="0" smtClean="0"/>
          </a:p>
          <a:p>
            <a:pPr marL="502920" indent="-457200">
              <a:buAutoNum type="arabicPeriod"/>
            </a:pPr>
            <a:endParaRPr lang="en-US" dirty="0"/>
          </a:p>
        </p:txBody>
      </p:sp>
    </p:spTree>
    <p:extLst>
      <p:ext uri="{BB962C8B-B14F-4D97-AF65-F5344CB8AC3E}">
        <p14:creationId xmlns:p14="http://schemas.microsoft.com/office/powerpoint/2010/main" val="336830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305800" cy="838201"/>
          </a:xfrm>
        </p:spPr>
        <p:txBody>
          <a:bodyPr/>
          <a:lstStyle/>
          <a:p>
            <a:r>
              <a:rPr lang="en-US" dirty="0" smtClean="0">
                <a:ln w="11430">
                  <a:solidFill>
                    <a:srgbClr val="002060"/>
                  </a:solidFill>
                </a:ln>
              </a:rPr>
              <a:t>A Closer Look at John</a:t>
            </a: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77</a:t>
            </a:fld>
            <a:endParaRPr lang="en-US"/>
          </a:p>
        </p:txBody>
      </p:sp>
      <p:sp>
        <p:nvSpPr>
          <p:cNvPr id="6" name="Content Placeholder 6"/>
          <p:cNvSpPr>
            <a:spLocks noGrp="1"/>
          </p:cNvSpPr>
          <p:nvPr>
            <p:ph sz="half" idx="4294967295"/>
          </p:nvPr>
        </p:nvSpPr>
        <p:spPr>
          <a:xfrm>
            <a:off x="914400" y="762000"/>
            <a:ext cx="8229600" cy="5867400"/>
          </a:xfrm>
          <a:prstGeom prst="rect">
            <a:avLst/>
          </a:prstGeom>
        </p:spPr>
        <p:txBody>
          <a:bodyPr>
            <a:normAutofit fontScale="85000" lnSpcReduction="10000"/>
            <a:scene3d>
              <a:camera prst="orthographicFront"/>
              <a:lightRig rig="threePt" dir="t"/>
            </a:scene3d>
            <a:sp3d extrusionH="57150">
              <a:bevelT w="38100" h="38100"/>
            </a:sp3d>
          </a:bodyPr>
          <a:lstStyle/>
          <a:p>
            <a:pPr marL="45720" indent="0">
              <a:buNone/>
            </a:pPr>
            <a:r>
              <a:rPr lang="en-US" sz="2400" dirty="0">
                <a:solidFill>
                  <a:schemeClr val="tx1"/>
                </a:solidFill>
              </a:rPr>
              <a:t>Now, let’s consider the details in John a little more closely and see </a:t>
            </a:r>
            <a:r>
              <a:rPr lang="en-US" sz="2400" dirty="0" smtClean="0">
                <a:solidFill>
                  <a:schemeClr val="tx1"/>
                </a:solidFill>
              </a:rPr>
              <a:t/>
            </a:r>
            <a:br>
              <a:rPr lang="en-US" sz="2400" dirty="0" smtClean="0">
                <a:solidFill>
                  <a:schemeClr val="tx1"/>
                </a:solidFill>
              </a:rPr>
            </a:br>
            <a:r>
              <a:rPr lang="en-US" sz="2400" dirty="0" smtClean="0">
                <a:solidFill>
                  <a:schemeClr val="tx1"/>
                </a:solidFill>
              </a:rPr>
              <a:t>if </a:t>
            </a:r>
            <a:r>
              <a:rPr lang="en-US" sz="2400" dirty="0">
                <a:solidFill>
                  <a:schemeClr val="tx1"/>
                </a:solidFill>
              </a:rPr>
              <a:t>there is another option to this controversy over the “bread.” </a:t>
            </a:r>
          </a:p>
          <a:p>
            <a:pPr marL="45720" lvl="0" indent="0">
              <a:buNone/>
            </a:pPr>
            <a:r>
              <a:rPr lang="en-US" sz="2400" b="1" u="sng" dirty="0">
                <a:solidFill>
                  <a:srgbClr val="0070C0"/>
                </a:solidFill>
              </a:rPr>
              <a:t>John 13:26</a:t>
            </a:r>
            <a:r>
              <a:rPr lang="en-US" sz="2400" dirty="0">
                <a:solidFill>
                  <a:srgbClr val="0070C0"/>
                </a:solidFill>
              </a:rPr>
              <a:t> </a:t>
            </a:r>
            <a:r>
              <a:rPr lang="en-US" sz="2400" dirty="0" smtClean="0">
                <a:solidFill>
                  <a:srgbClr val="0070C0"/>
                </a:solidFill>
              </a:rPr>
              <a:t> </a:t>
            </a:r>
            <a:r>
              <a:rPr lang="en-US" sz="2400" b="1" dirty="0" smtClean="0">
                <a:solidFill>
                  <a:srgbClr val="0070C0"/>
                </a:solidFill>
              </a:rPr>
              <a:t>Yahusha</a:t>
            </a:r>
            <a:r>
              <a:rPr lang="en-US" sz="2400" dirty="0" smtClean="0"/>
              <a:t> </a:t>
            </a:r>
            <a:r>
              <a:rPr lang="en-US" sz="2400" dirty="0"/>
              <a:t>answered, </a:t>
            </a:r>
            <a:r>
              <a:rPr lang="en-US" sz="2400" dirty="0">
                <a:solidFill>
                  <a:srgbClr val="C00000"/>
                </a:solidFill>
              </a:rPr>
              <a:t>He it is, to whom </a:t>
            </a:r>
            <a:r>
              <a:rPr lang="en-US" sz="2400" b="1" dirty="0">
                <a:solidFill>
                  <a:srgbClr val="FF0000"/>
                </a:solidFill>
              </a:rPr>
              <a:t>I shall give a </a:t>
            </a:r>
            <a:r>
              <a:rPr lang="en-US" sz="2400" b="1" dirty="0" smtClean="0">
                <a:solidFill>
                  <a:schemeClr val="accent6">
                    <a:lumMod val="50000"/>
                  </a:schemeClr>
                </a:solidFill>
              </a:rPr>
              <a:t>sop</a:t>
            </a:r>
            <a:r>
              <a:rPr lang="en-US" sz="2400" b="1" dirty="0" smtClean="0"/>
              <a:t> </a:t>
            </a:r>
            <a:r>
              <a:rPr lang="en-US" sz="2400" dirty="0" smtClean="0">
                <a:solidFill>
                  <a:schemeClr val="accent6">
                    <a:lumMod val="50000"/>
                  </a:schemeClr>
                </a:solidFill>
              </a:rPr>
              <a:t>[</a:t>
            </a:r>
            <a:r>
              <a:rPr lang="en-US" sz="2400" b="1" dirty="0">
                <a:solidFill>
                  <a:schemeClr val="accent6">
                    <a:lumMod val="50000"/>
                  </a:schemeClr>
                </a:solidFill>
              </a:rPr>
              <a:t>G5596</a:t>
            </a:r>
            <a:r>
              <a:rPr lang="en-US" sz="2400" dirty="0">
                <a:solidFill>
                  <a:schemeClr val="accent6">
                    <a:lumMod val="50000"/>
                  </a:schemeClr>
                </a:solidFill>
              </a:rPr>
              <a:t>],</a:t>
            </a:r>
            <a:r>
              <a:rPr lang="en-US" sz="2400" b="1" dirty="0">
                <a:solidFill>
                  <a:schemeClr val="accent6">
                    <a:lumMod val="50000"/>
                  </a:schemeClr>
                </a:solidFill>
              </a:rPr>
              <a:t> </a:t>
            </a:r>
            <a:r>
              <a:rPr lang="en-US" sz="2400" b="1" dirty="0">
                <a:solidFill>
                  <a:srgbClr val="FF0000"/>
                </a:solidFill>
              </a:rPr>
              <a:t>when I have </a:t>
            </a:r>
            <a:r>
              <a:rPr lang="en-US" sz="2100" b="1" u="sng" dirty="0" smtClean="0">
                <a:solidFill>
                  <a:srgbClr val="7030A0"/>
                </a:solidFill>
              </a:rPr>
              <a:t>DIPPED</a:t>
            </a:r>
            <a:r>
              <a:rPr lang="en-US" sz="2400" b="1" dirty="0" smtClean="0">
                <a:solidFill>
                  <a:srgbClr val="FF0000"/>
                </a:solidFill>
              </a:rPr>
              <a:t> </a:t>
            </a:r>
            <a:r>
              <a:rPr lang="en-US" sz="2400" dirty="0" smtClean="0"/>
              <a:t>[</a:t>
            </a:r>
            <a:r>
              <a:rPr lang="en-US" sz="2400" b="1" dirty="0">
                <a:solidFill>
                  <a:srgbClr val="7030A0"/>
                </a:solidFill>
              </a:rPr>
              <a:t>G911</a:t>
            </a:r>
            <a:r>
              <a:rPr lang="en-US" sz="2400" dirty="0"/>
              <a:t>] </a:t>
            </a:r>
            <a:r>
              <a:rPr lang="en-US" sz="2400" b="1" dirty="0">
                <a:solidFill>
                  <a:srgbClr val="FF0000"/>
                </a:solidFill>
              </a:rPr>
              <a:t>it</a:t>
            </a:r>
            <a:r>
              <a:rPr lang="en-US" sz="2400" b="1" dirty="0" smtClean="0">
                <a:solidFill>
                  <a:srgbClr val="FF0000"/>
                </a:solidFill>
              </a:rPr>
              <a:t>. </a:t>
            </a:r>
            <a:r>
              <a:rPr lang="en-US" sz="2400" dirty="0" smtClean="0"/>
              <a:t> </a:t>
            </a:r>
            <a:r>
              <a:rPr lang="en-US" sz="2400" dirty="0"/>
              <a:t>And when he had </a:t>
            </a:r>
            <a:r>
              <a:rPr lang="en-US" sz="2100" b="1" u="sng" dirty="0" smtClean="0">
                <a:solidFill>
                  <a:srgbClr val="002060"/>
                </a:solidFill>
              </a:rPr>
              <a:t>DIPPED</a:t>
            </a:r>
            <a:r>
              <a:rPr lang="en-US" sz="2400" b="1" dirty="0" smtClean="0"/>
              <a:t> </a:t>
            </a:r>
            <a:r>
              <a:rPr lang="en-US" sz="2400" dirty="0" smtClean="0">
                <a:solidFill>
                  <a:srgbClr val="002060"/>
                </a:solidFill>
              </a:rPr>
              <a:t>[</a:t>
            </a:r>
            <a:r>
              <a:rPr lang="en-US" sz="2400" b="1" dirty="0">
                <a:solidFill>
                  <a:srgbClr val="002060"/>
                </a:solidFill>
              </a:rPr>
              <a:t>G1686</a:t>
            </a:r>
            <a:r>
              <a:rPr lang="en-US" sz="2400" dirty="0">
                <a:solidFill>
                  <a:srgbClr val="002060"/>
                </a:solidFill>
              </a:rPr>
              <a:t>] </a:t>
            </a:r>
            <a:r>
              <a:rPr lang="en-US" sz="2400" b="1" dirty="0">
                <a:solidFill>
                  <a:srgbClr val="FF0000"/>
                </a:solidFill>
              </a:rPr>
              <a:t>the </a:t>
            </a:r>
            <a:r>
              <a:rPr lang="en-US" sz="2400" b="1" dirty="0">
                <a:solidFill>
                  <a:schemeClr val="accent6">
                    <a:lumMod val="50000"/>
                  </a:schemeClr>
                </a:solidFill>
              </a:rPr>
              <a:t>sop,</a:t>
            </a:r>
            <a:r>
              <a:rPr lang="en-US" sz="2400" dirty="0">
                <a:solidFill>
                  <a:srgbClr val="FF0000"/>
                </a:solidFill>
              </a:rPr>
              <a:t> </a:t>
            </a:r>
            <a:r>
              <a:rPr lang="en-US" sz="2400" dirty="0"/>
              <a:t>he </a:t>
            </a:r>
            <a:r>
              <a:rPr lang="en-US" sz="2400" b="1" dirty="0">
                <a:solidFill>
                  <a:srgbClr val="00B050"/>
                </a:solidFill>
              </a:rPr>
              <a:t>gave it to Judas </a:t>
            </a:r>
            <a:r>
              <a:rPr lang="en-US" sz="2400" b="1" dirty="0" smtClean="0">
                <a:solidFill>
                  <a:srgbClr val="00B050"/>
                </a:solidFill>
              </a:rPr>
              <a:t>Iscariot,</a:t>
            </a:r>
            <a:r>
              <a:rPr lang="en-US" sz="2400" dirty="0" smtClean="0"/>
              <a:t> </a:t>
            </a:r>
            <a:r>
              <a:rPr lang="en-US" sz="2400" dirty="0"/>
              <a:t>the son of Simon.</a:t>
            </a:r>
          </a:p>
          <a:p>
            <a:pPr lvl="0"/>
            <a:r>
              <a:rPr lang="en-US" sz="2400" b="1" i="1" u="sng" dirty="0">
                <a:solidFill>
                  <a:schemeClr val="accent6">
                    <a:lumMod val="50000"/>
                  </a:schemeClr>
                </a:solidFill>
              </a:rPr>
              <a:t>so</a:t>
            </a:r>
            <a:r>
              <a:rPr lang="en-US" sz="2400" b="1" i="1" dirty="0">
                <a:solidFill>
                  <a:schemeClr val="accent6">
                    <a:lumMod val="50000"/>
                  </a:schemeClr>
                </a:solidFill>
              </a:rPr>
              <a:t>p</a:t>
            </a:r>
            <a:r>
              <a:rPr lang="en-US" sz="2400" i="1" dirty="0"/>
              <a:t>  </a:t>
            </a:r>
            <a:r>
              <a:rPr lang="en-US" sz="2400" b="1" dirty="0">
                <a:solidFill>
                  <a:schemeClr val="accent6">
                    <a:lumMod val="50000"/>
                  </a:schemeClr>
                </a:solidFill>
              </a:rPr>
              <a:t>G5596</a:t>
            </a:r>
            <a:r>
              <a:rPr lang="en-US" sz="2400" dirty="0"/>
              <a:t> </a:t>
            </a:r>
            <a:r>
              <a:rPr lang="en-US" sz="2400" dirty="0" err="1"/>
              <a:t>psomion</a:t>
            </a:r>
            <a:r>
              <a:rPr lang="en-US" sz="2400" dirty="0"/>
              <a:t>; diminutive from a derivative </a:t>
            </a:r>
            <a:r>
              <a:rPr lang="en-US" sz="2400" dirty="0" smtClean="0"/>
              <a:t/>
            </a:r>
            <a:br>
              <a:rPr lang="en-US" sz="2400" dirty="0" smtClean="0"/>
            </a:br>
            <a:r>
              <a:rPr lang="en-US" sz="2400" dirty="0" smtClean="0"/>
              <a:t>of </a:t>
            </a:r>
            <a:r>
              <a:rPr lang="en-US" sz="2400" dirty="0"/>
              <a:t>the base of NT:5597; </a:t>
            </a:r>
            <a:r>
              <a:rPr lang="en-US" sz="2400" b="1" u="sng" dirty="0">
                <a:solidFill>
                  <a:schemeClr val="accent6">
                    <a:lumMod val="50000"/>
                  </a:schemeClr>
                </a:solidFill>
              </a:rPr>
              <a:t>a crumb or morsel</a:t>
            </a:r>
            <a:r>
              <a:rPr lang="en-US" sz="2400" dirty="0">
                <a:solidFill>
                  <a:schemeClr val="accent6">
                    <a:lumMod val="50000"/>
                  </a:schemeClr>
                </a:solidFill>
              </a:rPr>
              <a:t> </a:t>
            </a:r>
            <a:r>
              <a:rPr lang="en-US" sz="2400" dirty="0" smtClean="0">
                <a:solidFill>
                  <a:schemeClr val="accent6">
                    <a:lumMod val="50000"/>
                  </a:schemeClr>
                </a:solidFill>
              </a:rPr>
              <a:t/>
            </a:r>
            <a:br>
              <a:rPr lang="en-US" sz="2400" dirty="0" smtClean="0">
                <a:solidFill>
                  <a:schemeClr val="accent6">
                    <a:lumMod val="50000"/>
                  </a:schemeClr>
                </a:solidFill>
              </a:rPr>
            </a:br>
            <a:r>
              <a:rPr lang="en-US" sz="2400" dirty="0" smtClean="0"/>
              <a:t>(</a:t>
            </a:r>
            <a:r>
              <a:rPr lang="en-US" sz="2400" dirty="0"/>
              <a:t>as if rubbed off), i.e. </a:t>
            </a:r>
            <a:r>
              <a:rPr lang="en-US" sz="2400" b="1" u="sng" dirty="0">
                <a:solidFill>
                  <a:schemeClr val="accent6">
                    <a:lumMod val="50000"/>
                  </a:schemeClr>
                </a:solidFill>
              </a:rPr>
              <a:t>a mouthful</a:t>
            </a:r>
            <a:r>
              <a:rPr lang="en-US" sz="2400" dirty="0">
                <a:solidFill>
                  <a:schemeClr val="accent6">
                    <a:lumMod val="50000"/>
                  </a:schemeClr>
                </a:solidFill>
              </a:rPr>
              <a:t>:  </a:t>
            </a:r>
            <a:r>
              <a:rPr lang="en-US" sz="2400" dirty="0" smtClean="0"/>
              <a:t>KJV </a:t>
            </a:r>
            <a:r>
              <a:rPr lang="en-US" sz="2400" dirty="0"/>
              <a:t>– sop.</a:t>
            </a:r>
            <a:br>
              <a:rPr lang="en-US" sz="2400" dirty="0"/>
            </a:br>
            <a:endParaRPr lang="en-US" sz="2400" dirty="0"/>
          </a:p>
          <a:p>
            <a:pPr lvl="0"/>
            <a:r>
              <a:rPr lang="en-US" sz="2400" b="1" i="1" u="sng" dirty="0">
                <a:solidFill>
                  <a:srgbClr val="7030A0"/>
                </a:solidFill>
              </a:rPr>
              <a:t>di</a:t>
            </a:r>
            <a:r>
              <a:rPr lang="en-US" sz="2400" b="1" i="1" dirty="0">
                <a:solidFill>
                  <a:srgbClr val="7030A0"/>
                </a:solidFill>
              </a:rPr>
              <a:t>pp</a:t>
            </a:r>
            <a:r>
              <a:rPr lang="en-US" sz="2400" b="1" i="1" u="sng" dirty="0">
                <a:solidFill>
                  <a:srgbClr val="7030A0"/>
                </a:solidFill>
              </a:rPr>
              <a:t>ed</a:t>
            </a:r>
            <a:r>
              <a:rPr lang="en-US" sz="2400" dirty="0"/>
              <a:t>  </a:t>
            </a:r>
            <a:r>
              <a:rPr lang="en-US" sz="2400" b="1" dirty="0">
                <a:solidFill>
                  <a:srgbClr val="7030A0"/>
                </a:solidFill>
              </a:rPr>
              <a:t>G911</a:t>
            </a:r>
            <a:r>
              <a:rPr lang="en-US" sz="2400" dirty="0"/>
              <a:t> </a:t>
            </a:r>
            <a:r>
              <a:rPr lang="en-US" sz="2400" b="1" dirty="0" err="1">
                <a:solidFill>
                  <a:srgbClr val="7030A0"/>
                </a:solidFill>
              </a:rPr>
              <a:t>bapto</a:t>
            </a:r>
            <a:r>
              <a:rPr lang="en-US" sz="2400" dirty="0">
                <a:solidFill>
                  <a:srgbClr val="7030A0"/>
                </a:solidFill>
              </a:rPr>
              <a:t>;</a:t>
            </a:r>
            <a:r>
              <a:rPr lang="en-US" sz="2400" dirty="0"/>
              <a:t> a primary verb; </a:t>
            </a:r>
            <a:r>
              <a:rPr lang="en-US" sz="2400" b="1" u="sng" dirty="0"/>
              <a:t>to overwhelm</a:t>
            </a:r>
            <a:r>
              <a:rPr lang="en-US" sz="2400" dirty="0"/>
              <a:t>, i.e. </a:t>
            </a:r>
            <a:r>
              <a:rPr lang="en-US" sz="2400" b="1" u="sng" dirty="0">
                <a:solidFill>
                  <a:srgbClr val="7030A0"/>
                </a:solidFill>
              </a:rPr>
              <a:t>cover wholl</a:t>
            </a:r>
            <a:r>
              <a:rPr lang="en-US" sz="2400" b="1" dirty="0">
                <a:solidFill>
                  <a:srgbClr val="7030A0"/>
                </a:solidFill>
              </a:rPr>
              <a:t>y</a:t>
            </a:r>
            <a:r>
              <a:rPr lang="en-US" sz="2400" b="1" u="sng" dirty="0">
                <a:solidFill>
                  <a:srgbClr val="7030A0"/>
                </a:solidFill>
              </a:rPr>
              <a:t> with a fluid</a:t>
            </a:r>
            <a:r>
              <a:rPr lang="en-US" sz="2400" dirty="0">
                <a:solidFill>
                  <a:srgbClr val="7030A0"/>
                </a:solidFill>
              </a:rPr>
              <a:t>;</a:t>
            </a:r>
            <a:r>
              <a:rPr lang="en-US" sz="2400" dirty="0"/>
              <a:t> in the N. T. only in a </a:t>
            </a:r>
            <a:r>
              <a:rPr lang="en-US" sz="2400" b="1" dirty="0">
                <a:ln>
                  <a:solidFill>
                    <a:sysClr val="windowText" lastClr="000000"/>
                  </a:solidFill>
                </a:ln>
                <a:solidFill>
                  <a:srgbClr val="7030A0"/>
                </a:solidFill>
                <a:latin typeface="Comic Sans MS" pitchFamily="66" charset="0"/>
              </a:rPr>
              <a:t>q</a:t>
            </a:r>
            <a:r>
              <a:rPr lang="en-US" sz="2400" b="1" u="sng" dirty="0">
                <a:ln>
                  <a:solidFill>
                    <a:sysClr val="windowText" lastClr="000000"/>
                  </a:solidFill>
                </a:ln>
                <a:solidFill>
                  <a:srgbClr val="7030A0"/>
                </a:solidFill>
                <a:latin typeface="Comic Sans MS" pitchFamily="66" charset="0"/>
              </a:rPr>
              <a:t>ualified</a:t>
            </a:r>
            <a:r>
              <a:rPr lang="en-US" sz="2400" dirty="0"/>
              <a:t> or specially, </a:t>
            </a:r>
            <a:r>
              <a:rPr lang="en-US" sz="2400" dirty="0" smtClean="0"/>
              <a:t/>
            </a:r>
            <a:br>
              <a:rPr lang="en-US" sz="2400" dirty="0" smtClean="0"/>
            </a:br>
            <a:r>
              <a:rPr lang="en-US" sz="2400" dirty="0" smtClean="0"/>
              <a:t>sense</a:t>
            </a:r>
            <a:r>
              <a:rPr lang="en-US" sz="2400" dirty="0"/>
              <a:t>, i.e. (literally) </a:t>
            </a:r>
            <a:r>
              <a:rPr lang="en-US" sz="2400" b="1" u="sng" dirty="0">
                <a:solidFill>
                  <a:srgbClr val="7030A0"/>
                </a:solidFill>
              </a:rPr>
              <a:t>to moisten</a:t>
            </a:r>
            <a:r>
              <a:rPr lang="en-US" sz="2400" dirty="0">
                <a:solidFill>
                  <a:srgbClr val="7030A0"/>
                </a:solidFill>
              </a:rPr>
              <a:t> </a:t>
            </a:r>
            <a:r>
              <a:rPr lang="en-US" sz="2400" dirty="0"/>
              <a:t>(a part of one’s person), or </a:t>
            </a:r>
            <a:r>
              <a:rPr lang="en-US" sz="2400" dirty="0" smtClean="0"/>
              <a:t/>
            </a:r>
            <a:br>
              <a:rPr lang="en-US" sz="2400" dirty="0" smtClean="0"/>
            </a:br>
            <a:r>
              <a:rPr lang="en-US" sz="2400" dirty="0" smtClean="0"/>
              <a:t>(</a:t>
            </a:r>
            <a:r>
              <a:rPr lang="en-US" sz="2400" dirty="0"/>
              <a:t>by implication) to stain (as with dye):  KJV – dip.</a:t>
            </a:r>
            <a:br>
              <a:rPr lang="en-US" sz="2400" dirty="0"/>
            </a:br>
            <a:endParaRPr lang="en-US" sz="2400" dirty="0"/>
          </a:p>
          <a:p>
            <a:pPr lvl="0"/>
            <a:r>
              <a:rPr lang="en-US" sz="2400" b="1" i="1" u="sng" dirty="0">
                <a:solidFill>
                  <a:srgbClr val="002060"/>
                </a:solidFill>
              </a:rPr>
              <a:t>di</a:t>
            </a:r>
            <a:r>
              <a:rPr lang="en-US" sz="2400" b="1" i="1" dirty="0">
                <a:solidFill>
                  <a:srgbClr val="002060"/>
                </a:solidFill>
              </a:rPr>
              <a:t>pp</a:t>
            </a:r>
            <a:r>
              <a:rPr lang="en-US" sz="2400" b="1" i="1" u="sng" dirty="0">
                <a:solidFill>
                  <a:srgbClr val="002060"/>
                </a:solidFill>
              </a:rPr>
              <a:t>ed</a:t>
            </a:r>
            <a:r>
              <a:rPr lang="en-US" sz="2400" dirty="0"/>
              <a:t>  </a:t>
            </a:r>
            <a:r>
              <a:rPr lang="en-US" sz="2400" b="1" dirty="0">
                <a:solidFill>
                  <a:srgbClr val="002060"/>
                </a:solidFill>
              </a:rPr>
              <a:t>G1686</a:t>
            </a:r>
            <a:r>
              <a:rPr lang="en-US" sz="2400" dirty="0"/>
              <a:t> </a:t>
            </a:r>
            <a:r>
              <a:rPr lang="en-US" sz="2400" b="1" dirty="0" err="1">
                <a:solidFill>
                  <a:srgbClr val="002060"/>
                </a:solidFill>
              </a:rPr>
              <a:t>embapto</a:t>
            </a:r>
            <a:r>
              <a:rPr lang="en-US" sz="2400" dirty="0">
                <a:solidFill>
                  <a:srgbClr val="002060"/>
                </a:solidFill>
              </a:rPr>
              <a:t>;</a:t>
            </a:r>
            <a:r>
              <a:rPr lang="en-US" sz="2400" dirty="0"/>
              <a:t> from NT:1722 and NT:911; </a:t>
            </a:r>
            <a:r>
              <a:rPr lang="en-US" sz="2400" b="1" u="sng" dirty="0">
                <a:solidFill>
                  <a:srgbClr val="002060"/>
                </a:solidFill>
              </a:rPr>
              <a:t>to whelm on</a:t>
            </a:r>
            <a:r>
              <a:rPr lang="en-US" sz="2400" dirty="0">
                <a:solidFill>
                  <a:srgbClr val="002060"/>
                </a:solidFill>
              </a:rPr>
              <a:t>, </a:t>
            </a:r>
            <a:r>
              <a:rPr lang="en-US" sz="2400" dirty="0"/>
              <a:t>i.e. </a:t>
            </a:r>
            <a:r>
              <a:rPr lang="en-US" sz="2400" b="1" u="sng" dirty="0">
                <a:solidFill>
                  <a:srgbClr val="002060"/>
                </a:solidFill>
              </a:rPr>
              <a:t>wet</a:t>
            </a:r>
            <a:r>
              <a:rPr lang="en-US" sz="2400" dirty="0"/>
              <a:t> (a part of the person, etc.) by contact with a fluid:  KJV – dip.  </a:t>
            </a:r>
            <a:br>
              <a:rPr lang="en-US" sz="2400" dirty="0"/>
            </a:br>
            <a:r>
              <a:rPr lang="en-US" sz="2400" dirty="0" smtClean="0"/>
              <a:t/>
            </a:r>
            <a:br>
              <a:rPr lang="en-US" sz="2400" dirty="0" smtClean="0"/>
            </a:br>
            <a:r>
              <a:rPr lang="en-US" sz="2400" dirty="0" smtClean="0">
                <a:solidFill>
                  <a:srgbClr val="7030A0"/>
                </a:solidFill>
                <a:latin typeface="Comic Sans MS" pitchFamily="66" charset="0"/>
              </a:rPr>
              <a:t>[</a:t>
            </a:r>
            <a:r>
              <a:rPr lang="en-US" sz="2400" b="1" u="sng" dirty="0">
                <a:solidFill>
                  <a:srgbClr val="7030A0"/>
                </a:solidFill>
                <a:latin typeface="Comic Sans MS" pitchFamily="66" charset="0"/>
              </a:rPr>
              <a:t>Note</a:t>
            </a:r>
            <a:r>
              <a:rPr lang="en-US" sz="2400" dirty="0">
                <a:solidFill>
                  <a:srgbClr val="7030A0"/>
                </a:solidFill>
                <a:latin typeface="Comic Sans MS" pitchFamily="66" charset="0"/>
              </a:rPr>
              <a:t>:  In other words, to dip long enough for the item to be soaking wet, not just moistened!]</a:t>
            </a:r>
          </a:p>
          <a:p>
            <a:endParaRPr lang="en-US" sz="2400" dirty="0"/>
          </a:p>
          <a:p>
            <a:pPr marL="45720" indent="0">
              <a:buNone/>
            </a:pPr>
            <a:endParaRPr lang="en-US" dirty="0"/>
          </a:p>
        </p:txBody>
      </p:sp>
      <p:pic>
        <p:nvPicPr>
          <p:cNvPr id="7" name="Picture 3" descr="C:\Users\Rae\Desktop\bread dipp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9353" y="2438400"/>
            <a:ext cx="1385047" cy="1039570"/>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0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250"/>
                                        <p:tgtEl>
                                          <p:spTgt spid="6">
                                            <p:txEl>
                                              <p:pRg st="2" end="2"/>
                                            </p:txEl>
                                          </p:spTgt>
                                        </p:tgtEl>
                                      </p:cBhvr>
                                    </p:animEffect>
                                    <p:anim calcmode="lin" valueType="num">
                                      <p:cBhvr>
                                        <p:cTn id="8"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8"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1250"/>
                                        <p:tgtEl>
                                          <p:spTgt spid="6">
                                            <p:txEl>
                                              <p:pRg st="3" end="3"/>
                                            </p:txEl>
                                          </p:spTgt>
                                        </p:tgtEl>
                                      </p:cBhvr>
                                    </p:animEffect>
                                    <p:anim calcmode="lin" valueType="num">
                                      <p:cBhvr>
                                        <p:cTn id="19"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0"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250"/>
                                        <p:tgtEl>
                                          <p:spTgt spid="6">
                                            <p:txEl>
                                              <p:pRg st="4" end="4"/>
                                            </p:txEl>
                                          </p:spTgt>
                                        </p:tgtEl>
                                      </p:cBhvr>
                                    </p:animEffect>
                                    <p:anim calcmode="lin" valueType="num">
                                      <p:cBhvr>
                                        <p:cTn id="26"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7"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smtClean="0">
                <a:ln w="11430">
                  <a:solidFill>
                    <a:srgbClr val="002060"/>
                  </a:solidFill>
                </a:ln>
              </a:rPr>
              <a:t>Semi-Final Conclusions</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r>
              <a:rPr lang="en-US" dirty="0"/>
              <a:t/>
            </a: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78</a:t>
            </a:fld>
            <a:endParaRPr lang="en-US"/>
          </a:p>
        </p:txBody>
      </p:sp>
      <p:sp>
        <p:nvSpPr>
          <p:cNvPr id="6" name="Rectangle 5"/>
          <p:cNvSpPr/>
          <p:nvPr/>
        </p:nvSpPr>
        <p:spPr>
          <a:xfrm>
            <a:off x="516038" y="838200"/>
            <a:ext cx="8077200" cy="5262979"/>
          </a:xfrm>
          <a:prstGeom prst="rect">
            <a:avLst/>
          </a:prstGeom>
        </p:spPr>
        <p:txBody>
          <a:bodyPr wrap="square">
            <a:spAutoFit/>
            <a:scene3d>
              <a:camera prst="orthographicFront"/>
              <a:lightRig rig="threePt" dir="t"/>
            </a:scene3d>
            <a:sp3d extrusionH="57150">
              <a:bevelT w="38100" h="38100"/>
            </a:sp3d>
          </a:bodyPr>
          <a:lstStyle/>
          <a:p>
            <a:pPr marL="342900" lvl="0" indent="-342900">
              <a:buAutoNum type="arabicPeriod"/>
            </a:pPr>
            <a:r>
              <a:rPr lang="en-US" sz="2100" dirty="0" smtClean="0">
                <a:solidFill>
                  <a:srgbClr val="00B050"/>
                </a:solidFill>
              </a:rPr>
              <a:t>In Part 2 of this Study we will see this Last Supper did indeed take place on Abib 13. </a:t>
            </a:r>
          </a:p>
          <a:p>
            <a:pPr marL="342900" lvl="0" indent="-342900">
              <a:buAutoNum type="arabicPeriod"/>
            </a:pPr>
            <a:r>
              <a:rPr lang="en-US" sz="2100" dirty="0" smtClean="0">
                <a:solidFill>
                  <a:srgbClr val="0070C0"/>
                </a:solidFill>
              </a:rPr>
              <a:t>The disciples were asked to prepare for the Passover. </a:t>
            </a:r>
          </a:p>
          <a:p>
            <a:pPr marL="342900" lvl="0" indent="-342900">
              <a:buAutoNum type="arabicPeriod"/>
            </a:pPr>
            <a:r>
              <a:rPr lang="en-US" sz="2100" dirty="0" smtClean="0">
                <a:solidFill>
                  <a:srgbClr val="00B050"/>
                </a:solidFill>
              </a:rPr>
              <a:t>They would have purchased some unleavened bread for the Passover meal they were planning to eat on Abib 14.</a:t>
            </a:r>
          </a:p>
          <a:p>
            <a:pPr marL="342900" lvl="0" indent="-342900">
              <a:buAutoNum type="arabicPeriod"/>
            </a:pPr>
            <a:r>
              <a:rPr lang="en-US" sz="2100" dirty="0" smtClean="0">
                <a:solidFill>
                  <a:srgbClr val="0070C0"/>
                </a:solidFill>
              </a:rPr>
              <a:t>The local homes could still be cleaned of leaven on Abib 14 before the Passover meal in the evening.</a:t>
            </a:r>
          </a:p>
          <a:p>
            <a:pPr marL="342900" lvl="0" indent="-342900">
              <a:buAutoNum type="arabicPeriod"/>
            </a:pPr>
            <a:r>
              <a:rPr lang="en-US" sz="2100" dirty="0" smtClean="0">
                <a:solidFill>
                  <a:srgbClr val="00B050"/>
                </a:solidFill>
              </a:rPr>
              <a:t>There was no command to rid </a:t>
            </a:r>
            <a:r>
              <a:rPr lang="en-US" sz="2100" dirty="0" err="1" smtClean="0">
                <a:solidFill>
                  <a:srgbClr val="00B050"/>
                </a:solidFill>
              </a:rPr>
              <a:t>unleaven</a:t>
            </a:r>
            <a:r>
              <a:rPr lang="en-US" sz="2100" dirty="0" smtClean="0">
                <a:solidFill>
                  <a:srgbClr val="00B050"/>
                </a:solidFill>
              </a:rPr>
              <a:t> products on Abib 13. </a:t>
            </a:r>
          </a:p>
          <a:p>
            <a:pPr marL="342900" lvl="0" indent="-342900">
              <a:buAutoNum type="arabicPeriod"/>
            </a:pPr>
            <a:r>
              <a:rPr lang="en-US" sz="2100" dirty="0" smtClean="0">
                <a:solidFill>
                  <a:srgbClr val="FF0000"/>
                </a:solidFill>
              </a:rPr>
              <a:t>Therefore, having leavened bread at the “table” that was used by </a:t>
            </a:r>
            <a:r>
              <a:rPr lang="en-US" sz="2100" b="1" dirty="0" smtClean="0">
                <a:solidFill>
                  <a:srgbClr val="0070C0"/>
                </a:solidFill>
              </a:rPr>
              <a:t>Yahusha</a:t>
            </a:r>
            <a:r>
              <a:rPr lang="en-US" sz="2100" dirty="0" smtClean="0">
                <a:solidFill>
                  <a:srgbClr val="FF0000"/>
                </a:solidFill>
              </a:rPr>
              <a:t> to “dip the sop” for Judas was not an issue.</a:t>
            </a:r>
          </a:p>
          <a:p>
            <a:pPr marL="342900" lvl="0" indent="-342900">
              <a:buAutoNum type="arabicPeriod"/>
            </a:pPr>
            <a:r>
              <a:rPr lang="en-US" sz="2100" dirty="0" smtClean="0">
                <a:solidFill>
                  <a:srgbClr val="00B050"/>
                </a:solidFill>
              </a:rPr>
              <a:t>However, </a:t>
            </a:r>
            <a:r>
              <a:rPr lang="en-US" sz="2100" b="1" dirty="0" smtClean="0">
                <a:solidFill>
                  <a:srgbClr val="0070C0"/>
                </a:solidFill>
              </a:rPr>
              <a:t>Yahusha</a:t>
            </a:r>
            <a:r>
              <a:rPr lang="en-US" sz="2100" dirty="0" smtClean="0">
                <a:solidFill>
                  <a:srgbClr val="00B050"/>
                </a:solidFill>
              </a:rPr>
              <a:t> would NOT, and did NOT, use leavened bread to represent His body in the first sitting at the table.</a:t>
            </a:r>
          </a:p>
          <a:p>
            <a:pPr marL="342900" lvl="0" indent="-342900">
              <a:buAutoNum type="arabicPeriod"/>
            </a:pPr>
            <a:r>
              <a:rPr lang="en-US" sz="2100" dirty="0" smtClean="0">
                <a:solidFill>
                  <a:srgbClr val="FF0000"/>
                </a:solidFill>
              </a:rPr>
              <a:t>According </a:t>
            </a:r>
            <a:r>
              <a:rPr lang="en-US" sz="2100" dirty="0">
                <a:solidFill>
                  <a:srgbClr val="FF0000"/>
                </a:solidFill>
              </a:rPr>
              <a:t>to the definition </a:t>
            </a:r>
            <a:r>
              <a:rPr lang="en-US" sz="2100" dirty="0" smtClean="0">
                <a:solidFill>
                  <a:srgbClr val="FF0000"/>
                </a:solidFill>
              </a:rPr>
              <a:t>for the sop that was </a:t>
            </a:r>
            <a:r>
              <a:rPr lang="en-US" sz="2100" dirty="0">
                <a:solidFill>
                  <a:srgbClr val="FF0000"/>
                </a:solidFill>
              </a:rPr>
              <a:t>“</a:t>
            </a:r>
            <a:r>
              <a:rPr lang="en-US" sz="2100" dirty="0" smtClean="0">
                <a:solidFill>
                  <a:srgbClr val="FF0000"/>
                </a:solidFill>
              </a:rPr>
              <a:t>dipped” – it would have been </a:t>
            </a:r>
            <a:r>
              <a:rPr lang="en-US" sz="2100" dirty="0">
                <a:solidFill>
                  <a:srgbClr val="FF0000"/>
                </a:solidFill>
              </a:rPr>
              <a:t>a leavened morsel of bread that soaked up a lot of the “</a:t>
            </a:r>
            <a:r>
              <a:rPr lang="en-US" sz="2100" dirty="0" smtClean="0">
                <a:solidFill>
                  <a:srgbClr val="FF0000"/>
                </a:solidFill>
              </a:rPr>
              <a:t>dip.”  </a:t>
            </a:r>
            <a:r>
              <a:rPr lang="en-US" sz="2100" b="1" dirty="0" smtClean="0">
                <a:solidFill>
                  <a:srgbClr val="984204"/>
                </a:solidFill>
              </a:rPr>
              <a:t>Only Judas received this sop, indicating he was </a:t>
            </a:r>
            <a:r>
              <a:rPr lang="en-US" sz="2100" b="1" dirty="0">
                <a:solidFill>
                  <a:srgbClr val="984204"/>
                </a:solidFill>
              </a:rPr>
              <a:t>indeed totally leavened with </a:t>
            </a:r>
            <a:r>
              <a:rPr lang="en-US" sz="2100" b="1" dirty="0" smtClean="0">
                <a:solidFill>
                  <a:srgbClr val="984204"/>
                </a:solidFill>
              </a:rPr>
              <a:t>sin. </a:t>
            </a:r>
            <a:endParaRPr lang="en-US" sz="2100" b="1" dirty="0">
              <a:solidFill>
                <a:srgbClr val="984204"/>
              </a:solidFill>
            </a:endParaRPr>
          </a:p>
        </p:txBody>
      </p:sp>
    </p:spTree>
    <p:extLst>
      <p:ext uri="{BB962C8B-B14F-4D97-AF65-F5344CB8AC3E}">
        <p14:creationId xmlns:p14="http://schemas.microsoft.com/office/powerpoint/2010/main" val="1895389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250"/>
                                        <p:tgtEl>
                                          <p:spTgt spid="6">
                                            <p:txEl>
                                              <p:pRg st="1" end="1"/>
                                            </p:txEl>
                                          </p:spTgt>
                                        </p:tgtEl>
                                      </p:cBhvr>
                                    </p:animEffect>
                                    <p:anim calcmode="lin" valueType="num">
                                      <p:cBhvr>
                                        <p:cTn id="8"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250"/>
                                        <p:tgtEl>
                                          <p:spTgt spid="6">
                                            <p:txEl>
                                              <p:pRg st="2" end="2"/>
                                            </p:txEl>
                                          </p:spTgt>
                                        </p:tgtEl>
                                      </p:cBhvr>
                                    </p:animEffect>
                                    <p:anim calcmode="lin" valueType="num">
                                      <p:cBhvr>
                                        <p:cTn id="15"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250"/>
                                        <p:tgtEl>
                                          <p:spTgt spid="6">
                                            <p:txEl>
                                              <p:pRg st="3" end="3"/>
                                            </p:txEl>
                                          </p:spTgt>
                                        </p:tgtEl>
                                      </p:cBhvr>
                                    </p:animEffect>
                                    <p:anim calcmode="lin" valueType="num">
                                      <p:cBhvr>
                                        <p:cTn id="22"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250"/>
                                        <p:tgtEl>
                                          <p:spTgt spid="6">
                                            <p:txEl>
                                              <p:pRg st="4" end="4"/>
                                            </p:txEl>
                                          </p:spTgt>
                                        </p:tgtEl>
                                      </p:cBhvr>
                                    </p:animEffect>
                                    <p:anim calcmode="lin" valueType="num">
                                      <p:cBhvr>
                                        <p:cTn id="29"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250"/>
                                        <p:tgtEl>
                                          <p:spTgt spid="6">
                                            <p:txEl>
                                              <p:pRg st="5" end="5"/>
                                            </p:txEl>
                                          </p:spTgt>
                                        </p:tgtEl>
                                      </p:cBhvr>
                                    </p:animEffect>
                                    <p:anim calcmode="lin" valueType="num">
                                      <p:cBhvr>
                                        <p:cTn id="36" dur="125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25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250"/>
                                        <p:tgtEl>
                                          <p:spTgt spid="6">
                                            <p:txEl>
                                              <p:pRg st="6" end="6"/>
                                            </p:txEl>
                                          </p:spTgt>
                                        </p:tgtEl>
                                      </p:cBhvr>
                                    </p:animEffect>
                                    <p:anim calcmode="lin" valueType="num">
                                      <p:cBhvr>
                                        <p:cTn id="43" dur="125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25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250"/>
                                        <p:tgtEl>
                                          <p:spTgt spid="6">
                                            <p:txEl>
                                              <p:pRg st="7" end="7"/>
                                            </p:txEl>
                                          </p:spTgt>
                                        </p:tgtEl>
                                      </p:cBhvr>
                                    </p:animEffect>
                                    <p:anim calcmode="lin" valueType="num">
                                      <p:cBhvr>
                                        <p:cTn id="50" dur="125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25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smtClean="0">
                <a:ln w="11430">
                  <a:solidFill>
                    <a:srgbClr val="002060"/>
                  </a:solidFill>
                </a:ln>
              </a:rPr>
              <a:t>John Has the Final Word</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r>
              <a:rPr lang="en-US" dirty="0"/>
              <a:t/>
            </a: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79</a:t>
            </a:fld>
            <a:endParaRPr lang="en-US"/>
          </a:p>
        </p:txBody>
      </p:sp>
      <p:sp>
        <p:nvSpPr>
          <p:cNvPr id="6" name="Rectangle 5"/>
          <p:cNvSpPr/>
          <p:nvPr/>
        </p:nvSpPr>
        <p:spPr>
          <a:xfrm>
            <a:off x="190131" y="2869525"/>
            <a:ext cx="8649069" cy="3693319"/>
          </a:xfrm>
          <a:prstGeom prst="rect">
            <a:avLst/>
          </a:prstGeom>
        </p:spPr>
        <p:txBody>
          <a:bodyPr wrap="square">
            <a:spAutoFit/>
            <a:scene3d>
              <a:camera prst="orthographicFront"/>
              <a:lightRig rig="threePt" dir="t"/>
            </a:scene3d>
            <a:sp3d extrusionH="57150">
              <a:bevelT w="38100" h="38100"/>
            </a:sp3d>
          </a:bodyPr>
          <a:lstStyle/>
          <a:p>
            <a:pPr marL="342900" lvl="0" indent="-342900">
              <a:buFont typeface="+mj-lt"/>
              <a:buAutoNum type="arabicPeriod" startAt="4"/>
            </a:pPr>
            <a:r>
              <a:rPr lang="en-US" dirty="0" smtClean="0">
                <a:solidFill>
                  <a:srgbClr val="0070C0"/>
                </a:solidFill>
              </a:rPr>
              <a:t>The “</a:t>
            </a:r>
            <a:r>
              <a:rPr lang="en-US" dirty="0" err="1" smtClean="0">
                <a:solidFill>
                  <a:srgbClr val="0070C0"/>
                </a:solidFill>
              </a:rPr>
              <a:t>koine</a:t>
            </a:r>
            <a:r>
              <a:rPr lang="en-US" dirty="0" smtClean="0">
                <a:solidFill>
                  <a:srgbClr val="0070C0"/>
                </a:solidFill>
              </a:rPr>
              <a:t>” Greek was used to translate the Hebrew, often not supplying the words or terms for full and proper understanding.  This is very evident through the use of &lt;</a:t>
            </a:r>
            <a:r>
              <a:rPr lang="en-US" dirty="0" err="1" smtClean="0">
                <a:solidFill>
                  <a:srgbClr val="984204"/>
                </a:solidFill>
              </a:rPr>
              <a:t>artos</a:t>
            </a:r>
            <a:r>
              <a:rPr lang="en-US" dirty="0" smtClean="0">
                <a:solidFill>
                  <a:srgbClr val="0070C0"/>
                </a:solidFill>
              </a:rPr>
              <a:t>&gt; to define both leavened and unleavened bread.  While this may seem like a small detail, there are huge differences in final meanings.</a:t>
            </a:r>
          </a:p>
          <a:p>
            <a:pPr marL="342900" lvl="0" indent="-342900">
              <a:buFont typeface="+mj-lt"/>
              <a:buAutoNum type="arabicPeriod" startAt="4"/>
            </a:pPr>
            <a:r>
              <a:rPr lang="en-US" dirty="0" smtClean="0">
                <a:solidFill>
                  <a:srgbClr val="C00000"/>
                </a:solidFill>
              </a:rPr>
              <a:t>John is very careful in his record of how he uses the word “bread.”  By the time he compiled his gospel, he must have realized the problem in the synoptic writings.  John uses terminology for the Last Supper that removes </a:t>
            </a:r>
            <a:br>
              <a:rPr lang="en-US" dirty="0" smtClean="0">
                <a:solidFill>
                  <a:srgbClr val="C00000"/>
                </a:solidFill>
              </a:rPr>
            </a:br>
            <a:r>
              <a:rPr lang="en-US" dirty="0" smtClean="0">
                <a:solidFill>
                  <a:srgbClr val="C00000"/>
                </a:solidFill>
              </a:rPr>
              <a:t>any trace of linking leavened &lt;</a:t>
            </a:r>
            <a:r>
              <a:rPr lang="en-US" dirty="0" err="1" smtClean="0">
                <a:solidFill>
                  <a:srgbClr val="984204"/>
                </a:solidFill>
              </a:rPr>
              <a:t>artos</a:t>
            </a:r>
            <a:r>
              <a:rPr lang="en-US" dirty="0" smtClean="0">
                <a:solidFill>
                  <a:srgbClr val="C00000"/>
                </a:solidFill>
              </a:rPr>
              <a:t>&gt; bread to his </a:t>
            </a:r>
            <a:r>
              <a:rPr lang="en-US" b="1" dirty="0" smtClean="0">
                <a:solidFill>
                  <a:srgbClr val="0070C0"/>
                </a:solidFill>
              </a:rPr>
              <a:t>Master Yahusha.</a:t>
            </a:r>
          </a:p>
          <a:p>
            <a:pPr marL="342900" lvl="0" indent="-342900">
              <a:buFont typeface="+mj-lt"/>
              <a:buAutoNum type="arabicPeriod" startAt="4"/>
            </a:pPr>
            <a:r>
              <a:rPr lang="en-US" dirty="0" smtClean="0">
                <a:solidFill>
                  <a:srgbClr val="0070C0"/>
                </a:solidFill>
              </a:rPr>
              <a:t>John </a:t>
            </a:r>
            <a:r>
              <a:rPr lang="en-US" dirty="0">
                <a:solidFill>
                  <a:srgbClr val="0070C0"/>
                </a:solidFill>
              </a:rPr>
              <a:t>is </a:t>
            </a:r>
            <a:r>
              <a:rPr lang="en-US" dirty="0" smtClean="0">
                <a:solidFill>
                  <a:srgbClr val="0070C0"/>
                </a:solidFill>
              </a:rPr>
              <a:t>the </a:t>
            </a:r>
            <a:r>
              <a:rPr lang="en-US" dirty="0">
                <a:solidFill>
                  <a:srgbClr val="0070C0"/>
                </a:solidFill>
              </a:rPr>
              <a:t>only one that records </a:t>
            </a:r>
            <a:r>
              <a:rPr lang="en-US" dirty="0" smtClean="0">
                <a:solidFill>
                  <a:srgbClr val="0070C0"/>
                </a:solidFill>
              </a:rPr>
              <a:t>that not one </a:t>
            </a:r>
            <a:r>
              <a:rPr lang="en-US" dirty="0">
                <a:solidFill>
                  <a:srgbClr val="0070C0"/>
                </a:solidFill>
              </a:rPr>
              <a:t>of the rest of the disciples </a:t>
            </a:r>
            <a:r>
              <a:rPr lang="en-US" dirty="0" smtClean="0">
                <a:solidFill>
                  <a:srgbClr val="0070C0"/>
                </a:solidFill>
              </a:rPr>
              <a:t/>
            </a:r>
            <a:br>
              <a:rPr lang="en-US" dirty="0" smtClean="0">
                <a:solidFill>
                  <a:srgbClr val="0070C0"/>
                </a:solidFill>
              </a:rPr>
            </a:br>
            <a:r>
              <a:rPr lang="en-US" dirty="0" smtClean="0">
                <a:solidFill>
                  <a:srgbClr val="0070C0"/>
                </a:solidFill>
              </a:rPr>
              <a:t>knew </a:t>
            </a:r>
            <a:r>
              <a:rPr lang="en-US" dirty="0">
                <a:solidFill>
                  <a:srgbClr val="0070C0"/>
                </a:solidFill>
              </a:rPr>
              <a:t>exactly who the betrayer </a:t>
            </a:r>
            <a:r>
              <a:rPr lang="en-US" dirty="0" smtClean="0">
                <a:solidFill>
                  <a:srgbClr val="0070C0"/>
                </a:solidFill>
              </a:rPr>
              <a:t>was except himself.  </a:t>
            </a:r>
            <a:br>
              <a:rPr lang="en-US" dirty="0" smtClean="0">
                <a:solidFill>
                  <a:srgbClr val="0070C0"/>
                </a:solidFill>
              </a:rPr>
            </a:br>
            <a:r>
              <a:rPr lang="en-US" dirty="0" smtClean="0"/>
              <a:t>This </a:t>
            </a:r>
            <a:r>
              <a:rPr lang="en-US" dirty="0"/>
              <a:t>is the sweet way of </a:t>
            </a:r>
            <a:r>
              <a:rPr lang="en-US" b="1" dirty="0">
                <a:solidFill>
                  <a:srgbClr val="0070C0"/>
                </a:solidFill>
              </a:rPr>
              <a:t>Yahusha</a:t>
            </a:r>
            <a:r>
              <a:rPr lang="en-US" dirty="0"/>
              <a:t> … to gently give every opportunity to the erring one for repentance, and should that not happen, to not deliberately expose and embarrass the individual to a whole host of </a:t>
            </a:r>
            <a:r>
              <a:rPr lang="en-US" dirty="0" smtClean="0"/>
              <a:t>others.</a:t>
            </a:r>
            <a:endParaRPr lang="en-US" dirty="0"/>
          </a:p>
        </p:txBody>
      </p:sp>
      <p:pic>
        <p:nvPicPr>
          <p:cNvPr id="13314" name="Picture 2" descr="C:\Users\Rae\Desktop\john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44224"/>
            <a:ext cx="2514601" cy="1819275"/>
          </a:xfrm>
          <a:prstGeom prst="rect">
            <a:avLst/>
          </a:prstGeom>
          <a:ln w="57150">
            <a:solidFill>
              <a:srgbClr val="0070C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3047999" y="838200"/>
            <a:ext cx="5715735" cy="2031325"/>
          </a:xfrm>
          <a:prstGeom prst="rect">
            <a:avLst/>
          </a:prstGeom>
        </p:spPr>
        <p:txBody>
          <a:bodyPr wrap="square">
            <a:spAutoFit/>
            <a:scene3d>
              <a:camera prst="orthographicFront"/>
              <a:lightRig rig="threePt" dir="t"/>
            </a:scene3d>
            <a:sp3d extrusionH="57150">
              <a:bevelT w="38100" h="38100"/>
            </a:sp3d>
          </a:bodyPr>
          <a:lstStyle/>
          <a:p>
            <a:pPr marL="342900" lvl="0" indent="-342900">
              <a:buAutoNum type="arabicPeriod"/>
            </a:pPr>
            <a:r>
              <a:rPr lang="en-US" dirty="0" smtClean="0"/>
              <a:t>John’s Gospel was written around 90-100 AD, </a:t>
            </a:r>
            <a:br>
              <a:rPr lang="en-US" dirty="0" smtClean="0"/>
            </a:br>
            <a:r>
              <a:rPr lang="en-US" dirty="0" smtClean="0"/>
              <a:t>long after the synoptic Gospels.</a:t>
            </a:r>
          </a:p>
          <a:p>
            <a:pPr marL="342900" lvl="0" indent="-342900">
              <a:buAutoNum type="arabicPeriod"/>
            </a:pPr>
            <a:r>
              <a:rPr lang="en-US" dirty="0" smtClean="0">
                <a:solidFill>
                  <a:srgbClr val="0070C0"/>
                </a:solidFill>
              </a:rPr>
              <a:t>John’s focus was to take the message of the Messiah to the Gentile world, under Roman rule.</a:t>
            </a:r>
          </a:p>
          <a:p>
            <a:pPr marL="342900" lvl="0" indent="-342900">
              <a:buAutoNum type="arabicPeriod"/>
            </a:pPr>
            <a:r>
              <a:rPr lang="en-US" dirty="0" smtClean="0"/>
              <a:t>His work would have been translated into Greek, as the majority [if not all] of the Gentile world did not read Hebrew.</a:t>
            </a:r>
            <a:endParaRPr lang="en-US" dirty="0"/>
          </a:p>
        </p:txBody>
      </p:sp>
    </p:spTree>
    <p:extLst>
      <p:ext uri="{BB962C8B-B14F-4D97-AF65-F5344CB8AC3E}">
        <p14:creationId xmlns:p14="http://schemas.microsoft.com/office/powerpoint/2010/main" val="1975352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250"/>
                                        <p:tgtEl>
                                          <p:spTgt spid="8">
                                            <p:txEl>
                                              <p:pRg st="1" end="1"/>
                                            </p:txEl>
                                          </p:spTgt>
                                        </p:tgtEl>
                                      </p:cBhvr>
                                    </p:animEffect>
                                    <p:anim calcmode="lin" valueType="num">
                                      <p:cBhvr>
                                        <p:cTn id="8" dur="125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250"/>
                                        <p:tgtEl>
                                          <p:spTgt spid="8">
                                            <p:txEl>
                                              <p:pRg st="2" end="2"/>
                                            </p:txEl>
                                          </p:spTgt>
                                        </p:tgtEl>
                                      </p:cBhvr>
                                    </p:animEffect>
                                    <p:anim calcmode="lin" valueType="num">
                                      <p:cBhvr>
                                        <p:cTn id="15" dur="125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250"/>
                                        <p:tgtEl>
                                          <p:spTgt spid="6">
                                            <p:txEl>
                                              <p:pRg st="0" end="0"/>
                                            </p:txEl>
                                          </p:spTgt>
                                        </p:tgtEl>
                                      </p:cBhvr>
                                    </p:animEffect>
                                    <p:anim calcmode="lin" valueType="num">
                                      <p:cBhvr>
                                        <p:cTn id="22"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250"/>
                                        <p:tgtEl>
                                          <p:spTgt spid="6">
                                            <p:txEl>
                                              <p:pRg st="1" end="1"/>
                                            </p:txEl>
                                          </p:spTgt>
                                        </p:tgtEl>
                                      </p:cBhvr>
                                    </p:animEffect>
                                    <p:anim calcmode="lin" valueType="num">
                                      <p:cBhvr>
                                        <p:cTn id="29"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250"/>
                                        <p:tgtEl>
                                          <p:spTgt spid="6">
                                            <p:txEl>
                                              <p:pRg st="2" end="2"/>
                                            </p:txEl>
                                          </p:spTgt>
                                        </p:tgtEl>
                                      </p:cBhvr>
                                    </p:animEffect>
                                    <p:anim calcmode="lin" valueType="num">
                                      <p:cBhvr>
                                        <p:cTn id="36"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469"/>
            <a:ext cx="8305800" cy="1408331"/>
          </a:xfr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p>
            <a:r>
              <a:rPr lang="en-US" dirty="0" smtClean="0">
                <a:solidFill>
                  <a:srgbClr val="00B050"/>
                </a:solidFill>
              </a:rPr>
              <a:t>Types of </a:t>
            </a:r>
            <a:r>
              <a:rPr lang="en-US" dirty="0" smtClean="0"/>
              <a:t>Unleavened Bread </a:t>
            </a:r>
            <a:r>
              <a:rPr lang="en-US" dirty="0" smtClean="0">
                <a:solidFill>
                  <a:srgbClr val="00B050"/>
                </a:solidFill>
              </a:rPr>
              <a:t/>
            </a:r>
            <a:br>
              <a:rPr lang="en-US" dirty="0" smtClean="0">
                <a:solidFill>
                  <a:srgbClr val="00B050"/>
                </a:solidFill>
              </a:rPr>
            </a:br>
            <a:r>
              <a:rPr lang="en-US" dirty="0" smtClean="0">
                <a:solidFill>
                  <a:srgbClr val="00B050"/>
                </a:solidFill>
              </a:rPr>
              <a:t>in the Scriptures</a:t>
            </a:r>
            <a:r>
              <a:rPr lang="en-US" dirty="0" smtClean="0"/>
              <a:t/>
            </a:r>
            <a:br>
              <a:rPr lang="en-US" dirty="0" smtClean="0"/>
            </a:br>
            <a:endParaRPr lang="en-US" dirty="0"/>
          </a:p>
        </p:txBody>
      </p:sp>
      <p:sp>
        <p:nvSpPr>
          <p:cNvPr id="3" name="Content Placeholder 2"/>
          <p:cNvSpPr>
            <a:spLocks noGrp="1"/>
          </p:cNvSpPr>
          <p:nvPr>
            <p:ph sz="quarter" idx="13"/>
          </p:nvPr>
        </p:nvSpPr>
        <p:spPr>
          <a:xfrm>
            <a:off x="457200" y="1600200"/>
            <a:ext cx="4114800" cy="990600"/>
          </a:xfrm>
        </p:spPr>
        <p:txBody>
          <a:bodyPr>
            <a:normAutofit/>
          </a:bodyPr>
          <a:lstStyle/>
          <a:p>
            <a:pPr marL="45720" indent="0" algn="ctr">
              <a:buNone/>
            </a:pPr>
            <a:r>
              <a:rPr lang="en-US" b="1" dirty="0"/>
              <a:t>T</a:t>
            </a:r>
            <a:r>
              <a:rPr lang="en-US" b="1" dirty="0" smtClean="0"/>
              <a:t>hree </a:t>
            </a:r>
            <a:r>
              <a:rPr lang="en-US" b="1" dirty="0"/>
              <a:t>different </a:t>
            </a:r>
            <a:r>
              <a:rPr lang="en-US" b="1" dirty="0" smtClean="0"/>
              <a:t>types </a:t>
            </a:r>
            <a:r>
              <a:rPr lang="en-US" b="1" dirty="0"/>
              <a:t>of </a:t>
            </a:r>
            <a:r>
              <a:rPr lang="en-US" b="1" dirty="0" smtClean="0"/>
              <a:t/>
            </a:r>
            <a:br>
              <a:rPr lang="en-US" b="1" dirty="0" smtClean="0"/>
            </a:br>
            <a:r>
              <a:rPr lang="en-US" b="1" dirty="0" smtClean="0"/>
              <a:t>unleavened</a:t>
            </a:r>
            <a:r>
              <a:rPr lang="en-US" b="1" dirty="0"/>
              <a:t> </a:t>
            </a:r>
            <a:r>
              <a:rPr lang="en-US" b="1" dirty="0" smtClean="0"/>
              <a:t>grain products:</a:t>
            </a:r>
          </a:p>
        </p:txBody>
      </p:sp>
      <p:sp>
        <p:nvSpPr>
          <p:cNvPr id="5" name="Slide Number Placeholder 4"/>
          <p:cNvSpPr>
            <a:spLocks noGrp="1"/>
          </p:cNvSpPr>
          <p:nvPr>
            <p:ph type="sldNum" sz="quarter" idx="12"/>
          </p:nvPr>
        </p:nvSpPr>
        <p:spPr/>
        <p:txBody>
          <a:bodyPr/>
          <a:lstStyle/>
          <a:p>
            <a:fld id="{D18E6382-2566-492A-A2A1-417678E32A52}" type="slidenum">
              <a:rPr lang="en-US" smtClean="0"/>
              <a:t>8</a:t>
            </a:fld>
            <a:endParaRPr lang="en-US"/>
          </a:p>
        </p:txBody>
      </p:sp>
      <p:pic>
        <p:nvPicPr>
          <p:cNvPr id="2050" name="Picture 2" descr="C:\Users\Rae\Desktop\bread cak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70350"/>
            <a:ext cx="2764726" cy="2025650"/>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2052" name="Picture 4" descr="C:\Users\Rae\Desktop\Passover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301" y="2590800"/>
            <a:ext cx="2697483" cy="1600202"/>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5012904" y="3404788"/>
            <a:ext cx="38862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Unleavened Wafers</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999784" y="4200922"/>
            <a:ext cx="34198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Unleavened </a:t>
            </a:r>
            <a:r>
              <a:rPr lang="en-US" sz="2800" b="1" spc="50" dirty="0" smtClean="0">
                <a:ln w="11430"/>
                <a:solidFill>
                  <a:srgbClr val="00B0F0"/>
                </a:solidFill>
                <a:effectLst>
                  <a:outerShdw blurRad="76200" dist="50800" dir="5400000" algn="tl" rotWithShape="0">
                    <a:srgbClr val="000000">
                      <a:alpha val="65000"/>
                    </a:srgbClr>
                  </a:outerShdw>
                </a:effectLst>
              </a:rPr>
              <a:t>Bread</a:t>
            </a:r>
            <a:endParaRPr lang="en-US" sz="2800" b="1" cap="none" spc="50" dirty="0">
              <a:ln w="11430"/>
              <a:solidFill>
                <a:srgbClr val="00B0F0"/>
              </a:solidFill>
              <a:effectLst>
                <a:outerShdw blurRad="76200" dist="50800" dir="5400000" algn="tl" rotWithShape="0">
                  <a:srgbClr val="000000">
                    <a:alpha val="65000"/>
                  </a:srgbClr>
                </a:outerShdw>
              </a:effectLst>
            </a:endParaRPr>
          </a:p>
        </p:txBody>
      </p:sp>
      <p:sp>
        <p:nvSpPr>
          <p:cNvPr id="12" name="Rectangle 11"/>
          <p:cNvSpPr/>
          <p:nvPr/>
        </p:nvSpPr>
        <p:spPr>
          <a:xfrm>
            <a:off x="5181600" y="6106180"/>
            <a:ext cx="34984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Unleavened Cakes</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3" name="Picture 5" descr="C:\Users\Rae\Desktop\bread wafe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3641" y="1663702"/>
            <a:ext cx="2764726" cy="1741086"/>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212304" y="5029200"/>
            <a:ext cx="5045496" cy="990600"/>
          </a:xfrm>
          <a:prstGeom prst="rect">
            <a:avLst/>
          </a:prstGeom>
        </p:spPr>
        <p:txBody>
          <a:bodyPr vert="horz" lIns="91440" tIns="45720" rIns="91440" bIns="45720" rtlCol="0">
            <a:no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2800" b="1" dirty="0" smtClean="0">
                <a:ln w="1905"/>
                <a:solidFill>
                  <a:srgbClr val="00B0F0"/>
                </a:solidFill>
                <a:effectLst>
                  <a:innerShdw blurRad="69850" dist="43180" dir="5400000">
                    <a:srgbClr val="000000">
                      <a:alpha val="65000"/>
                    </a:srgbClr>
                  </a:innerShdw>
                </a:effectLst>
              </a:rPr>
              <a:t>This study addresses only the Unleavened Bread.</a:t>
            </a:r>
            <a:endParaRPr lang="en-US" sz="2800" dirty="0" smtClean="0">
              <a:solidFill>
                <a:srgbClr val="00B0F0"/>
              </a:solidFill>
            </a:endParaRPr>
          </a:p>
        </p:txBody>
      </p:sp>
    </p:spTree>
    <p:extLst>
      <p:ext uri="{BB962C8B-B14F-4D97-AF65-F5344CB8AC3E}">
        <p14:creationId xmlns:p14="http://schemas.microsoft.com/office/powerpoint/2010/main" val="1101244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7096" y="738518"/>
            <a:ext cx="3346704" cy="8616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accent4">
                    <a:lumMod val="75000"/>
                  </a:schemeClr>
                </a:solidFill>
                <a:effectLst>
                  <a:outerShdw blurRad="76200" dist="50800" dir="5400000" algn="tl" rotWithShape="0">
                    <a:srgbClr val="000000">
                      <a:alpha val="65000"/>
                    </a:srgbClr>
                  </a:outerShdw>
                </a:effectLst>
              </a:rPr>
              <a:t>Synoptic Gospels</a:t>
            </a:r>
          </a:p>
          <a:p>
            <a:r>
              <a:rPr lang="en-US" spc="50" dirty="0" smtClean="0">
                <a:ln w="11430"/>
                <a:solidFill>
                  <a:schemeClr val="accent4">
                    <a:lumMod val="75000"/>
                  </a:schemeClr>
                </a:solidFill>
                <a:effectLst>
                  <a:outerShdw blurRad="76200" dist="50800" dir="5400000" algn="tl" rotWithShape="0">
                    <a:srgbClr val="000000">
                      <a:alpha val="65000"/>
                    </a:srgbClr>
                  </a:outerShdw>
                </a:effectLst>
              </a:rPr>
              <a:t>1</a:t>
            </a:r>
            <a:r>
              <a:rPr lang="en-US" spc="50" baseline="30000" dirty="0" smtClean="0">
                <a:ln w="11430"/>
                <a:solidFill>
                  <a:schemeClr val="accent4">
                    <a:lumMod val="75000"/>
                  </a:schemeClr>
                </a:solidFill>
                <a:effectLst>
                  <a:outerShdw blurRad="76200" dist="50800" dir="5400000" algn="tl" rotWithShape="0">
                    <a:srgbClr val="000000">
                      <a:alpha val="65000"/>
                    </a:srgbClr>
                  </a:outerShdw>
                </a:effectLst>
              </a:rPr>
              <a:t>st</a:t>
            </a:r>
            <a:r>
              <a:rPr lang="en-US" spc="50" dirty="0" smtClean="0">
                <a:ln w="11430"/>
                <a:solidFill>
                  <a:schemeClr val="accent4">
                    <a:lumMod val="75000"/>
                  </a:schemeClr>
                </a:solidFill>
                <a:effectLst>
                  <a:outerShdw blurRad="76200" dist="50800" dir="5400000" algn="tl" rotWithShape="0">
                    <a:srgbClr val="000000">
                      <a:alpha val="65000"/>
                    </a:srgbClr>
                  </a:outerShdw>
                </a:effectLst>
              </a:rPr>
              <a:t> Supper Table</a:t>
            </a:r>
            <a:endParaRPr lang="en-US" spc="50" dirty="0">
              <a:ln w="11430"/>
              <a:solidFill>
                <a:schemeClr val="accent4">
                  <a:lumMod val="75000"/>
                </a:schemeClr>
              </a:solidFill>
              <a:effectLst>
                <a:outerShdw blurRad="76200" dist="50800" dir="5400000" algn="tl" rotWithShape="0">
                  <a:srgbClr val="000000">
                    <a:alpha val="65000"/>
                  </a:srgbClr>
                </a:outerShdw>
              </a:effectLst>
            </a:endParaRPr>
          </a:p>
        </p:txBody>
      </p:sp>
      <p:sp>
        <p:nvSpPr>
          <p:cNvPr id="7" name="Content Placeholder 6"/>
          <p:cNvSpPr>
            <a:spLocks noGrp="1"/>
          </p:cNvSpPr>
          <p:nvPr>
            <p:ph sz="half" idx="2"/>
          </p:nvPr>
        </p:nvSpPr>
        <p:spPr>
          <a:xfrm>
            <a:off x="3657600" y="4343400"/>
            <a:ext cx="1863400" cy="2743200"/>
          </a:xfrm>
        </p:spPr>
        <p:txBody>
          <a:bodyPr>
            <a:scene3d>
              <a:camera prst="orthographicFront"/>
              <a:lightRig rig="threePt" dir="t"/>
            </a:scene3d>
            <a:sp3d extrusionH="57150">
              <a:bevelT w="38100" h="38100"/>
            </a:sp3d>
          </a:bodyPr>
          <a:lstStyle/>
          <a:p>
            <a:pPr marL="45720" indent="0" algn="ctr">
              <a:buNone/>
            </a:pPr>
            <a:r>
              <a:rPr lang="en-US" dirty="0" smtClean="0"/>
              <a:t>Foot Washing Service </a:t>
            </a:r>
            <a:br>
              <a:rPr lang="en-US" dirty="0" smtClean="0"/>
            </a:br>
            <a:r>
              <a:rPr lang="en-US" dirty="0" smtClean="0"/>
              <a:t>Connects the Events of the Two Separate Supper </a:t>
            </a:r>
            <a:br>
              <a:rPr lang="en-US" dirty="0" smtClean="0"/>
            </a:br>
            <a:r>
              <a:rPr lang="en-US" dirty="0" smtClean="0"/>
              <a:t>Tables</a:t>
            </a:r>
          </a:p>
        </p:txBody>
      </p:sp>
      <p:sp>
        <p:nvSpPr>
          <p:cNvPr id="8" name="Text Placeholder 7"/>
          <p:cNvSpPr>
            <a:spLocks noGrp="1"/>
          </p:cNvSpPr>
          <p:nvPr>
            <p:ph type="body" sz="quarter" idx="3"/>
          </p:nvPr>
        </p:nvSpPr>
        <p:spPr>
          <a:xfrm>
            <a:off x="4876800" y="755356"/>
            <a:ext cx="4159803"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tx2">
                    <a:lumMod val="75000"/>
                  </a:schemeClr>
                </a:solidFill>
                <a:effectLst>
                  <a:outerShdw blurRad="76200" dist="50800" dir="5400000" algn="tl" rotWithShape="0">
                    <a:srgbClr val="000000">
                      <a:alpha val="65000"/>
                    </a:srgbClr>
                  </a:outerShdw>
                </a:effectLst>
              </a:rPr>
              <a:t>John’s </a:t>
            </a:r>
            <a:r>
              <a:rPr lang="en-US" spc="50" dirty="0" smtClean="0">
                <a:ln w="11430"/>
                <a:solidFill>
                  <a:schemeClr val="tx2">
                    <a:lumMod val="75000"/>
                  </a:schemeClr>
                </a:solidFill>
                <a:effectLst>
                  <a:outerShdw blurRad="76200" dist="50800" dir="5400000" algn="tl" rotWithShape="0">
                    <a:srgbClr val="000000">
                      <a:alpha val="65000"/>
                    </a:srgbClr>
                  </a:outerShdw>
                </a:effectLst>
              </a:rPr>
              <a:t>Account – The 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sitting at the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D18E6382-2566-492A-A2A1-417678E32A52}" type="slidenum">
              <a:rPr lang="en-US" smtClean="0"/>
              <a:t>80</a:t>
            </a:fld>
            <a:endParaRPr lang="en-US"/>
          </a:p>
        </p:txBody>
      </p:sp>
      <p:sp>
        <p:nvSpPr>
          <p:cNvPr id="3" name="Title 2"/>
          <p:cNvSpPr>
            <a:spLocks noGrp="1"/>
          </p:cNvSpPr>
          <p:nvPr>
            <p:ph type="title"/>
          </p:nvPr>
        </p:nvSpPr>
        <p:spPr>
          <a:xfrm>
            <a:off x="49305" y="0"/>
            <a:ext cx="9067800" cy="685800"/>
          </a:xfrm>
        </p:spPr>
        <p:txBody>
          <a:bodyPr/>
          <a:lstStyle/>
          <a:p>
            <a:r>
              <a:rPr lang="en-US" dirty="0" smtClean="0">
                <a:ln w="11430">
                  <a:solidFill>
                    <a:srgbClr val="002060"/>
                  </a:solidFill>
                </a:ln>
              </a:rPr>
              <a:t>Two Supper Tables ~ </a:t>
            </a:r>
            <a:r>
              <a:rPr lang="en-US" dirty="0" smtClean="0">
                <a:ln w="11430">
                  <a:solidFill>
                    <a:srgbClr val="002060"/>
                  </a:solidFill>
                </a:ln>
                <a:solidFill>
                  <a:schemeClr val="accent1"/>
                </a:solidFill>
              </a:rPr>
              <a:t>Summary</a:t>
            </a:r>
            <a:endParaRPr lang="en-US" dirty="0">
              <a:ln w="11430">
                <a:solidFill>
                  <a:srgbClr val="002060"/>
                </a:solidFill>
              </a:ln>
              <a:solidFill>
                <a:schemeClr val="accent1"/>
              </a:solidFill>
            </a:endParaRPr>
          </a:p>
        </p:txBody>
      </p:sp>
      <p:pic>
        <p:nvPicPr>
          <p:cNvPr id="14338" name="Picture 2" descr="C:\Users\Rae\Desktop\lord's sup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90" y="1676400"/>
            <a:ext cx="3013452" cy="198120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39" name="Picture 3" descr="C:\Users\Rae\Desktop\wash fe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503" y="2133600"/>
            <a:ext cx="1863401" cy="23521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4340" name="Picture 4" descr="C:\Users\Rae\Desktop\Passover bread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816" y="4038600"/>
            <a:ext cx="2362200" cy="2225717"/>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1" name="Picture 5" descr="C:\Users\Rae\Desktop\bread dipp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897" y="4216340"/>
            <a:ext cx="2757096" cy="206938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2" name="Picture 6" descr="C:\Users\Rae\Desktop\jesus sop judas ed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9193" y="1663112"/>
            <a:ext cx="2471737" cy="229756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20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1250"/>
                                        <p:tgtEl>
                                          <p:spTgt spid="8">
                                            <p:txEl>
                                              <p:pRg st="0" end="0"/>
                                            </p:txEl>
                                          </p:spTgt>
                                        </p:tgtEl>
                                      </p:cBhvr>
                                    </p:animEffect>
                                  </p:childTnLst>
                                </p:cTn>
                              </p:par>
                            </p:childTnLst>
                          </p:cTn>
                        </p:par>
                        <p:par>
                          <p:cTn id="20" fill="hold">
                            <p:stCondLst>
                              <p:cond delay="1250"/>
                            </p:stCondLst>
                            <p:childTnLst>
                              <p:par>
                                <p:cTn id="21" presetID="6" presetClass="entr" presetSubtype="16" fill="hold" nodeType="afterEffect">
                                  <p:stCondLst>
                                    <p:cond delay="0"/>
                                  </p:stCondLst>
                                  <p:childTnLst>
                                    <p:set>
                                      <p:cBhvr>
                                        <p:cTn id="22" dur="1" fill="hold">
                                          <p:stCondLst>
                                            <p:cond delay="0"/>
                                          </p:stCondLst>
                                        </p:cTn>
                                        <p:tgtEl>
                                          <p:spTgt spid="14342"/>
                                        </p:tgtEl>
                                        <p:attrNameLst>
                                          <p:attrName>style.visibility</p:attrName>
                                        </p:attrNameLst>
                                      </p:cBhvr>
                                      <p:to>
                                        <p:strVal val="visible"/>
                                      </p:to>
                                    </p:set>
                                    <p:animEffect transition="in" filter="circle(in)">
                                      <p:cBhvr>
                                        <p:cTn id="23" dur="2000"/>
                                        <p:tgtEl>
                                          <p:spTgt spid="14342"/>
                                        </p:tgtEl>
                                      </p:cBhvr>
                                    </p:animEffect>
                                  </p:childTnLst>
                                </p:cTn>
                              </p:par>
                            </p:childTnLst>
                          </p:cTn>
                        </p:par>
                        <p:par>
                          <p:cTn id="24" fill="hold">
                            <p:stCondLst>
                              <p:cond delay="3250"/>
                            </p:stCondLst>
                            <p:childTnLst>
                              <p:par>
                                <p:cTn id="25" presetID="21" presetClass="entr" presetSubtype="1" fill="hold" nodeType="afterEffect">
                                  <p:stCondLst>
                                    <p:cond delay="0"/>
                                  </p:stCondLst>
                                  <p:childTnLst>
                                    <p:set>
                                      <p:cBhvr>
                                        <p:cTn id="26" dur="1" fill="hold">
                                          <p:stCondLst>
                                            <p:cond delay="0"/>
                                          </p:stCondLst>
                                        </p:cTn>
                                        <p:tgtEl>
                                          <p:spTgt spid="14341"/>
                                        </p:tgtEl>
                                        <p:attrNameLst>
                                          <p:attrName>style.visibility</p:attrName>
                                        </p:attrNameLst>
                                      </p:cBhvr>
                                      <p:to>
                                        <p:strVal val="visible"/>
                                      </p:to>
                                    </p:set>
                                    <p:animEffect transition="in" filter="wheel(1)">
                                      <p:cBhvr>
                                        <p:cTn id="27"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7096" y="890918"/>
            <a:ext cx="3346704" cy="8616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accent4">
                    <a:lumMod val="75000"/>
                  </a:schemeClr>
                </a:solidFill>
                <a:effectLst>
                  <a:outerShdw blurRad="76200" dist="50800" dir="5400000" algn="tl" rotWithShape="0">
                    <a:srgbClr val="000000">
                      <a:alpha val="65000"/>
                    </a:srgbClr>
                  </a:outerShdw>
                </a:effectLst>
              </a:rPr>
              <a:t>Synoptic Gospels</a:t>
            </a:r>
          </a:p>
          <a:p>
            <a:r>
              <a:rPr lang="en-US" spc="50" dirty="0" smtClean="0">
                <a:ln w="11430"/>
                <a:solidFill>
                  <a:schemeClr val="accent4">
                    <a:lumMod val="75000"/>
                  </a:schemeClr>
                </a:solidFill>
                <a:effectLst>
                  <a:outerShdw blurRad="76200" dist="50800" dir="5400000" algn="tl" rotWithShape="0">
                    <a:srgbClr val="000000">
                      <a:alpha val="65000"/>
                    </a:srgbClr>
                  </a:outerShdw>
                </a:effectLst>
              </a:rPr>
              <a:t>1</a:t>
            </a:r>
            <a:r>
              <a:rPr lang="en-US" spc="50" baseline="30000" dirty="0" smtClean="0">
                <a:ln w="11430"/>
                <a:solidFill>
                  <a:schemeClr val="accent4">
                    <a:lumMod val="75000"/>
                  </a:schemeClr>
                </a:solidFill>
                <a:effectLst>
                  <a:outerShdw blurRad="76200" dist="50800" dir="5400000" algn="tl" rotWithShape="0">
                    <a:srgbClr val="000000">
                      <a:alpha val="65000"/>
                    </a:srgbClr>
                  </a:outerShdw>
                </a:effectLst>
              </a:rPr>
              <a:t>st</a:t>
            </a:r>
            <a:r>
              <a:rPr lang="en-US" spc="50" dirty="0" smtClean="0">
                <a:ln w="11430"/>
                <a:solidFill>
                  <a:schemeClr val="accent4">
                    <a:lumMod val="75000"/>
                  </a:schemeClr>
                </a:solidFill>
                <a:effectLst>
                  <a:outerShdw blurRad="76200" dist="50800" dir="5400000" algn="tl" rotWithShape="0">
                    <a:srgbClr val="000000">
                      <a:alpha val="65000"/>
                    </a:srgbClr>
                  </a:outerShdw>
                </a:effectLst>
              </a:rPr>
              <a:t> Supper Table</a:t>
            </a:r>
            <a:endParaRPr lang="en-US" spc="50" dirty="0">
              <a:ln w="11430"/>
              <a:solidFill>
                <a:schemeClr val="accent4">
                  <a:lumMod val="75000"/>
                </a:schemeClr>
              </a:solidFill>
              <a:effectLst>
                <a:outerShdw blurRad="76200" dist="50800" dir="5400000" algn="tl" rotWithShape="0">
                  <a:srgbClr val="000000">
                    <a:alpha val="65000"/>
                  </a:srgbClr>
                </a:outerShdw>
              </a:effectLst>
            </a:endParaRPr>
          </a:p>
        </p:txBody>
      </p:sp>
      <p:sp>
        <p:nvSpPr>
          <p:cNvPr id="9" name="Content Placeholder 8"/>
          <p:cNvSpPr>
            <a:spLocks noGrp="1"/>
          </p:cNvSpPr>
          <p:nvPr>
            <p:ph sz="quarter" idx="4"/>
          </p:nvPr>
        </p:nvSpPr>
        <p:spPr>
          <a:xfrm>
            <a:off x="3962400" y="1828800"/>
            <a:ext cx="3346704" cy="4876800"/>
          </a:xfrm>
        </p:spPr>
        <p:txBody>
          <a:bodyPr>
            <a:scene3d>
              <a:camera prst="orthographicFront"/>
              <a:lightRig rig="threePt" dir="t"/>
            </a:scene3d>
            <a:sp3d extrusionH="57150">
              <a:bevelT w="38100" h="38100"/>
            </a:sp3d>
          </a:bodyPr>
          <a:lstStyle/>
          <a:p>
            <a:pPr marL="388620" indent="-342900">
              <a:buAutoNum type="arabicPeriod"/>
            </a:pPr>
            <a:r>
              <a:rPr lang="en-US" dirty="0" smtClean="0"/>
              <a:t>Breaking of &lt;</a:t>
            </a:r>
            <a:r>
              <a:rPr lang="en-US" dirty="0" err="1" smtClean="0">
                <a:solidFill>
                  <a:srgbClr val="984204"/>
                </a:solidFill>
              </a:rPr>
              <a:t>artos</a:t>
            </a:r>
            <a:r>
              <a:rPr lang="en-US" dirty="0" smtClean="0"/>
              <a:t>&gt; bread</a:t>
            </a:r>
          </a:p>
          <a:p>
            <a:pPr marL="388620" indent="-342900">
              <a:buAutoNum type="arabicPeriod"/>
            </a:pPr>
            <a:r>
              <a:rPr lang="en-US" dirty="0" smtClean="0"/>
              <a:t>Receiving the wine</a:t>
            </a:r>
          </a:p>
          <a:p>
            <a:pPr marL="388620" indent="-342900">
              <a:buAutoNum type="arabicPeriod"/>
            </a:pPr>
            <a:r>
              <a:rPr lang="en-US" u="sng" dirty="0" smtClean="0"/>
              <a:t>One</a:t>
            </a:r>
            <a:r>
              <a:rPr lang="en-US" dirty="0" smtClean="0"/>
              <a:t> mention of a betrayer in the group</a:t>
            </a:r>
          </a:p>
          <a:p>
            <a:pPr marL="388620" indent="-342900">
              <a:buAutoNum type="arabicPeriod"/>
            </a:pPr>
            <a:r>
              <a:rPr lang="en-US" dirty="0" smtClean="0"/>
              <a:t>An </a:t>
            </a:r>
            <a:r>
              <a:rPr lang="en-US" u="sng" dirty="0" smtClean="0"/>
              <a:t>a</a:t>
            </a:r>
            <a:r>
              <a:rPr lang="en-US" dirty="0" smtClean="0"/>
              <a:t>pp</a:t>
            </a:r>
            <a:r>
              <a:rPr lang="en-US" u="sng" dirty="0" smtClean="0"/>
              <a:t>earance</a:t>
            </a:r>
            <a:r>
              <a:rPr lang="en-US" dirty="0" smtClean="0"/>
              <a:t> that all know who the betrayer is</a:t>
            </a:r>
          </a:p>
          <a:p>
            <a:pPr marL="388620" indent="-342900">
              <a:buAutoNum type="arabicPeriod"/>
            </a:pPr>
            <a:r>
              <a:rPr lang="en-US" dirty="0" smtClean="0">
                <a:solidFill>
                  <a:srgbClr val="C00000"/>
                </a:solidFill>
              </a:rPr>
              <a:t>No mention of leaving </a:t>
            </a:r>
            <a:br>
              <a:rPr lang="en-US" dirty="0" smtClean="0">
                <a:solidFill>
                  <a:srgbClr val="C00000"/>
                </a:solidFill>
              </a:rPr>
            </a:br>
            <a:r>
              <a:rPr lang="en-US" dirty="0" smtClean="0">
                <a:solidFill>
                  <a:srgbClr val="C00000"/>
                </a:solidFill>
              </a:rPr>
              <a:t>the supper table for the foot-washing</a:t>
            </a:r>
          </a:p>
          <a:p>
            <a:endParaRPr lang="en-US" dirty="0"/>
          </a:p>
        </p:txBody>
      </p:sp>
      <p:sp>
        <p:nvSpPr>
          <p:cNvPr id="2" name="Slide Number Placeholder 1"/>
          <p:cNvSpPr>
            <a:spLocks noGrp="1"/>
          </p:cNvSpPr>
          <p:nvPr>
            <p:ph type="sldNum" sz="quarter" idx="12"/>
          </p:nvPr>
        </p:nvSpPr>
        <p:spPr/>
        <p:txBody>
          <a:bodyPr/>
          <a:lstStyle/>
          <a:p>
            <a:fld id="{D18E6382-2566-492A-A2A1-417678E32A52}" type="slidenum">
              <a:rPr lang="en-US" smtClean="0"/>
              <a:t>81</a:t>
            </a:fld>
            <a:endParaRPr lang="en-US"/>
          </a:p>
        </p:txBody>
      </p:sp>
      <p:sp>
        <p:nvSpPr>
          <p:cNvPr id="3" name="Title 2"/>
          <p:cNvSpPr>
            <a:spLocks noGrp="1"/>
          </p:cNvSpPr>
          <p:nvPr>
            <p:ph type="title"/>
          </p:nvPr>
        </p:nvSpPr>
        <p:spPr>
          <a:xfrm>
            <a:off x="152400" y="0"/>
            <a:ext cx="6858000" cy="685800"/>
          </a:xfrm>
        </p:spPr>
        <p:txBody>
          <a:bodyPr/>
          <a:lstStyle/>
          <a:p>
            <a:r>
              <a:rPr lang="en-US" dirty="0" smtClean="0">
                <a:ln w="11430">
                  <a:solidFill>
                    <a:srgbClr val="002060"/>
                  </a:solidFill>
                </a:ln>
              </a:rPr>
              <a:t>1</a:t>
            </a:r>
            <a:r>
              <a:rPr lang="en-US" baseline="30000" dirty="0" smtClean="0">
                <a:ln w="11430">
                  <a:solidFill>
                    <a:srgbClr val="002060"/>
                  </a:solidFill>
                </a:ln>
              </a:rPr>
              <a:t>st</a:t>
            </a:r>
            <a:r>
              <a:rPr lang="en-US" dirty="0" smtClean="0">
                <a:ln w="11430">
                  <a:solidFill>
                    <a:srgbClr val="002060"/>
                  </a:solidFill>
                </a:ln>
              </a:rPr>
              <a:t> Supper Table</a:t>
            </a:r>
            <a:endParaRPr lang="en-US" dirty="0">
              <a:ln w="11430">
                <a:solidFill>
                  <a:srgbClr val="002060"/>
                </a:solidFill>
              </a:ln>
            </a:endParaRPr>
          </a:p>
        </p:txBody>
      </p:sp>
      <p:pic>
        <p:nvPicPr>
          <p:cNvPr id="14338" name="Picture 2" descr="C:\Users\Rae\Desktop\lord's sup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90" y="1965283"/>
            <a:ext cx="3013452" cy="198120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39" name="Picture 3" descr="C:\Users\Rae\Desktop\wash fe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505807"/>
            <a:ext cx="1863401" cy="23521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4340" name="Picture 4" descr="C:\Users\Rae\Desktop\Passover bread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816" y="4276683"/>
            <a:ext cx="2362200" cy="2225717"/>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4" name="Text Placeholder 7"/>
          <p:cNvSpPr>
            <a:spLocks noGrp="1"/>
          </p:cNvSpPr>
          <p:nvPr>
            <p:ph type="body" sz="quarter" idx="3"/>
          </p:nvPr>
        </p:nvSpPr>
        <p:spPr>
          <a:xfrm>
            <a:off x="3968496" y="908024"/>
            <a:ext cx="33467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accent4">
                    <a:lumMod val="75000"/>
                  </a:schemeClr>
                </a:solidFill>
                <a:effectLst>
                  <a:outerShdw blurRad="76200" dist="50800" dir="5400000" algn="tl" rotWithShape="0">
                    <a:srgbClr val="000000">
                      <a:alpha val="65000"/>
                    </a:srgbClr>
                  </a:outerShdw>
                </a:effectLst>
              </a:rPr>
              <a:t>M</a:t>
            </a:r>
            <a:r>
              <a:rPr lang="en-US" spc="50" dirty="0" smtClean="0">
                <a:ln w="11430"/>
                <a:solidFill>
                  <a:schemeClr val="accent4">
                    <a:lumMod val="75000"/>
                  </a:schemeClr>
                </a:solidFill>
                <a:effectLst>
                  <a:outerShdw blurRad="76200" dist="50800" dir="5400000" algn="tl" rotWithShape="0">
                    <a:srgbClr val="000000">
                      <a:alpha val="65000"/>
                    </a:srgbClr>
                  </a:outerShdw>
                </a:effectLst>
              </a:rPr>
              <a:t>atthew, Mark &amp; Luke Record</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15" name="Text Placeholder 7"/>
          <p:cNvSpPr txBox="1">
            <a:spLocks/>
          </p:cNvSpPr>
          <p:nvPr/>
        </p:nvSpPr>
        <p:spPr>
          <a:xfrm>
            <a:off x="7189130" y="1774783"/>
            <a:ext cx="1673352" cy="4092617"/>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spcAft>
                <a:spcPts val="300"/>
              </a:spcAft>
              <a:buClr>
                <a:schemeClr val="accent1">
                  <a:lumMod val="75000"/>
                </a:schemeClr>
              </a:buClr>
              <a:buSzPct val="11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spc="50" dirty="0" smtClean="0">
                <a:ln w="11430"/>
                <a:solidFill>
                  <a:schemeClr val="accent4">
                    <a:lumMod val="75000"/>
                  </a:schemeClr>
                </a:solidFill>
                <a:effectLst>
                  <a:outerShdw blurRad="76200" dist="50800" dir="5400000" algn="tl" rotWithShape="0">
                    <a:srgbClr val="000000">
                      <a:alpha val="65000"/>
                    </a:srgbClr>
                  </a:outerShdw>
                </a:effectLst>
              </a:rPr>
              <a:t>Each </a:t>
            </a:r>
            <a:br>
              <a:rPr lang="en-US" spc="50" dirty="0" smtClean="0">
                <a:ln w="11430"/>
                <a:solidFill>
                  <a:schemeClr val="accent4">
                    <a:lumMod val="75000"/>
                  </a:schemeClr>
                </a:solidFill>
                <a:effectLst>
                  <a:outerShdw blurRad="76200" dist="50800" dir="5400000" algn="tl" rotWithShape="0">
                    <a:srgbClr val="000000">
                      <a:alpha val="65000"/>
                    </a:srgbClr>
                  </a:outerShdw>
                </a:effectLst>
              </a:rPr>
            </a:br>
            <a:r>
              <a:rPr lang="en-US" spc="50" dirty="0" smtClean="0">
                <a:ln w="11430"/>
                <a:solidFill>
                  <a:schemeClr val="accent4">
                    <a:lumMod val="75000"/>
                  </a:schemeClr>
                </a:solidFill>
                <a:effectLst>
                  <a:outerShdw blurRad="76200" dist="50800" dir="5400000" algn="tl" rotWithShape="0">
                    <a:srgbClr val="000000">
                      <a:alpha val="65000"/>
                    </a:srgbClr>
                  </a:outerShdw>
                </a:effectLst>
              </a:rPr>
              <a:t>use an average of 10 verses to record the events of the 1</a:t>
            </a:r>
            <a:r>
              <a:rPr lang="en-US" spc="50" baseline="30000" dirty="0" smtClean="0">
                <a:ln w="11430"/>
                <a:solidFill>
                  <a:schemeClr val="accent4">
                    <a:lumMod val="75000"/>
                  </a:schemeClr>
                </a:solidFill>
                <a:effectLst>
                  <a:outerShdw blurRad="76200" dist="50800" dir="5400000" algn="tl" rotWithShape="0">
                    <a:srgbClr val="000000">
                      <a:alpha val="65000"/>
                    </a:srgbClr>
                  </a:outerShdw>
                </a:effectLst>
              </a:rPr>
              <a:t>st</a:t>
            </a:r>
            <a:r>
              <a:rPr lang="en-US" spc="50" dirty="0" smtClean="0">
                <a:ln w="11430"/>
                <a:solidFill>
                  <a:schemeClr val="accent4">
                    <a:lumMod val="75000"/>
                  </a:schemeClr>
                </a:solidFill>
                <a:effectLst>
                  <a:outerShdw blurRad="76200" dist="50800" dir="5400000" algn="tl" rotWithShape="0">
                    <a:srgbClr val="000000">
                      <a:alpha val="65000"/>
                    </a:srgbClr>
                  </a:outerShdw>
                </a:effectLst>
              </a:rPr>
              <a:t>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71206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82</a:t>
            </a:fld>
            <a:endParaRPr lang="en-US"/>
          </a:p>
        </p:txBody>
      </p:sp>
      <p:sp>
        <p:nvSpPr>
          <p:cNvPr id="3" name="Title 2"/>
          <p:cNvSpPr>
            <a:spLocks noGrp="1"/>
          </p:cNvSpPr>
          <p:nvPr>
            <p:ph type="title"/>
          </p:nvPr>
        </p:nvSpPr>
        <p:spPr>
          <a:xfrm>
            <a:off x="381000" y="0"/>
            <a:ext cx="8382000" cy="685800"/>
          </a:xfrm>
        </p:spPr>
        <p:txBody>
          <a:bodyPr/>
          <a:lstStyle/>
          <a:p>
            <a:r>
              <a:rPr lang="en-US" dirty="0" smtClean="0">
                <a:ln w="11430">
                  <a:solidFill>
                    <a:srgbClr val="002060"/>
                  </a:solidFill>
                </a:ln>
              </a:rPr>
              <a:t>2</a:t>
            </a:r>
            <a:r>
              <a:rPr lang="en-US" baseline="30000" dirty="0" smtClean="0">
                <a:ln w="11430">
                  <a:solidFill>
                    <a:srgbClr val="002060"/>
                  </a:solidFill>
                </a:ln>
              </a:rPr>
              <a:t>nd</a:t>
            </a:r>
            <a:r>
              <a:rPr lang="en-US" dirty="0" smtClean="0">
                <a:ln w="11430">
                  <a:solidFill>
                    <a:srgbClr val="002060"/>
                  </a:solidFill>
                </a:ln>
              </a:rPr>
              <a:t> </a:t>
            </a:r>
            <a:r>
              <a:rPr lang="en-US" dirty="0">
                <a:ln w="11430">
                  <a:solidFill>
                    <a:srgbClr val="002060"/>
                  </a:solidFill>
                </a:ln>
              </a:rPr>
              <a:t>S</a:t>
            </a:r>
            <a:r>
              <a:rPr lang="en-US" dirty="0" smtClean="0">
                <a:ln w="11430">
                  <a:solidFill>
                    <a:srgbClr val="002060"/>
                  </a:solidFill>
                </a:ln>
              </a:rPr>
              <a:t>itting at the Supper Table</a:t>
            </a:r>
            <a:endParaRPr lang="en-US" dirty="0">
              <a:ln w="11430">
                <a:solidFill>
                  <a:srgbClr val="002060"/>
                </a:solidFill>
              </a:ln>
            </a:endParaRPr>
          </a:p>
        </p:txBody>
      </p:sp>
      <p:pic>
        <p:nvPicPr>
          <p:cNvPr id="14339" name="Picture 3" descr="C:\Users\Rae\Desktop\wash f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87995"/>
            <a:ext cx="1524000" cy="19237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4341" name="Picture 5" descr="C:\Users\Rae\Desktop\bread dipp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401" y="4331416"/>
            <a:ext cx="2757096" cy="206938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2" name="Picture 6" descr="C:\Users\Rae\Desktop\jesus sop judas ed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0697" y="1778188"/>
            <a:ext cx="2471737" cy="229756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4" name="Text Placeholder 7"/>
          <p:cNvSpPr txBox="1">
            <a:spLocks/>
          </p:cNvSpPr>
          <p:nvPr/>
        </p:nvSpPr>
        <p:spPr>
          <a:xfrm>
            <a:off x="198452" y="1371600"/>
            <a:ext cx="1706548" cy="3442279"/>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spcAft>
                <a:spcPts val="300"/>
              </a:spcAft>
              <a:buClr>
                <a:schemeClr val="accent1">
                  <a:lumMod val="75000"/>
                </a:schemeClr>
              </a:buClr>
              <a:buSzPct val="11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spc="50" dirty="0" smtClean="0">
                <a:ln w="11430"/>
                <a:solidFill>
                  <a:schemeClr val="tx2">
                    <a:lumMod val="75000"/>
                  </a:schemeClr>
                </a:solidFill>
                <a:effectLst>
                  <a:outerShdw blurRad="76200" dist="50800" dir="5400000" algn="tl" rotWithShape="0">
                    <a:srgbClr val="000000">
                      <a:alpha val="65000"/>
                    </a:srgbClr>
                  </a:outerShdw>
                </a:effectLst>
              </a:rPr>
              <a:t>John </a:t>
            </a:r>
            <a:br>
              <a:rPr lang="en-US" spc="50" dirty="0" smtClean="0">
                <a:ln w="11430"/>
                <a:solidFill>
                  <a:schemeClr val="tx2">
                    <a:lumMod val="75000"/>
                  </a:schemeClr>
                </a:solidFill>
                <a:effectLst>
                  <a:outerShdw blurRad="76200" dist="50800" dir="5400000" algn="tl" rotWithShape="0">
                    <a:srgbClr val="000000">
                      <a:alpha val="65000"/>
                    </a:srgbClr>
                  </a:outerShdw>
                </a:effectLst>
              </a:rPr>
            </a:br>
            <a:r>
              <a:rPr lang="en-US" spc="50" dirty="0" smtClean="0">
                <a:ln w="11430"/>
                <a:solidFill>
                  <a:schemeClr val="tx2">
                    <a:lumMod val="75000"/>
                  </a:schemeClr>
                </a:solidFill>
                <a:effectLst>
                  <a:outerShdw blurRad="76200" dist="50800" dir="5400000" algn="tl" rotWithShape="0">
                    <a:srgbClr val="000000">
                      <a:alpha val="65000"/>
                    </a:srgbClr>
                  </a:outerShdw>
                </a:effectLst>
              </a:rPr>
              <a:t>uses </a:t>
            </a:r>
            <a:r>
              <a:rPr lang="en-US" spc="50" dirty="0" smtClean="0">
                <a:ln w="11430"/>
                <a:solidFill>
                  <a:srgbClr val="00B0F0"/>
                </a:solidFill>
                <a:effectLst>
                  <a:outerShdw blurRad="76200" dist="50800" dir="5400000" algn="tl" rotWithShape="0">
                    <a:srgbClr val="000000">
                      <a:alpha val="65000"/>
                    </a:srgbClr>
                  </a:outerShdw>
                </a:effectLst>
              </a:rPr>
              <a:t>31</a:t>
            </a:r>
            <a:r>
              <a:rPr lang="en-US" spc="50" dirty="0" smtClean="0">
                <a:ln w="11430"/>
                <a:solidFill>
                  <a:schemeClr val="tx2">
                    <a:lumMod val="75000"/>
                  </a:schemeClr>
                </a:solidFill>
                <a:effectLst>
                  <a:outerShdw blurRad="76200" dist="50800" dir="5400000" algn="tl" rotWithShape="0">
                    <a:srgbClr val="000000">
                      <a:alpha val="65000"/>
                    </a:srgbClr>
                  </a:outerShdw>
                </a:effectLst>
              </a:rPr>
              <a:t> verses to record the events of the 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16" name="Content Placeholder 8"/>
          <p:cNvSpPr txBox="1">
            <a:spLocks/>
          </p:cNvSpPr>
          <p:nvPr/>
        </p:nvSpPr>
        <p:spPr>
          <a:xfrm>
            <a:off x="1905000" y="1696614"/>
            <a:ext cx="3200400" cy="487680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18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9pPr>
          </a:lstStyle>
          <a:p>
            <a:pPr marL="388620" indent="-342900">
              <a:buFont typeface="Georgia" pitchFamily="18" charset="0"/>
              <a:buAutoNum type="arabicPeriod"/>
            </a:pPr>
            <a:r>
              <a:rPr lang="en-US" dirty="0" smtClean="0"/>
              <a:t>Records this event is </a:t>
            </a:r>
            <a:r>
              <a:rPr lang="en-US" u="sng" dirty="0" smtClean="0"/>
              <a:t>before</a:t>
            </a:r>
            <a:r>
              <a:rPr lang="en-US" dirty="0" smtClean="0"/>
              <a:t> the Passover.</a:t>
            </a:r>
          </a:p>
          <a:p>
            <a:pPr marL="388620" indent="-342900">
              <a:buFont typeface="Georgia" pitchFamily="18" charset="0"/>
              <a:buAutoNum type="arabicPeriod"/>
            </a:pPr>
            <a:r>
              <a:rPr lang="en-US" dirty="0"/>
              <a:t>Only records the [1</a:t>
            </a:r>
            <a:r>
              <a:rPr lang="en-US" baseline="30000" dirty="0"/>
              <a:t>st</a:t>
            </a:r>
            <a:r>
              <a:rPr lang="en-US" dirty="0"/>
              <a:t>] supper is ended – no mention of the “breaking </a:t>
            </a:r>
            <a:r>
              <a:rPr lang="en-US" dirty="0" smtClean="0"/>
              <a:t>of </a:t>
            </a:r>
            <a:r>
              <a:rPr lang="en-US" dirty="0"/>
              <a:t>the </a:t>
            </a:r>
            <a:r>
              <a:rPr lang="en-US" dirty="0" smtClean="0"/>
              <a:t>bread” or “receiving </a:t>
            </a:r>
            <a:r>
              <a:rPr lang="en-US" dirty="0"/>
              <a:t>the </a:t>
            </a:r>
            <a:r>
              <a:rPr lang="en-US" dirty="0" smtClean="0"/>
              <a:t>wine.”</a:t>
            </a:r>
            <a:endParaRPr lang="en-US" dirty="0"/>
          </a:p>
          <a:p>
            <a:pPr marL="388620" indent="-342900">
              <a:buFont typeface="Georgia" pitchFamily="18" charset="0"/>
              <a:buAutoNum type="arabicPeriod"/>
            </a:pPr>
            <a:r>
              <a:rPr lang="en-US" dirty="0" smtClean="0"/>
              <a:t>Mentions Judas specifically when the </a:t>
            </a:r>
            <a:br>
              <a:rPr lang="en-US" dirty="0" smtClean="0"/>
            </a:br>
            <a:r>
              <a:rPr lang="en-US" dirty="0" smtClean="0"/>
              <a:t>1</a:t>
            </a:r>
            <a:r>
              <a:rPr lang="en-US" baseline="30000" dirty="0" smtClean="0"/>
              <a:t>st</a:t>
            </a:r>
            <a:r>
              <a:rPr lang="en-US" dirty="0" smtClean="0"/>
              <a:t> supper is ended.</a:t>
            </a:r>
          </a:p>
          <a:p>
            <a:pPr marL="388620" indent="-342900">
              <a:buFont typeface="Georgia" pitchFamily="18" charset="0"/>
              <a:buAutoNum type="arabicPeriod"/>
            </a:pPr>
            <a:r>
              <a:rPr lang="en-US" dirty="0" smtClean="0"/>
              <a:t>Only John records the foot-washing after the </a:t>
            </a:r>
            <a:br>
              <a:rPr lang="en-US" dirty="0" smtClean="0"/>
            </a:br>
            <a:r>
              <a:rPr lang="en-US" dirty="0" smtClean="0"/>
              <a:t>1</a:t>
            </a:r>
            <a:r>
              <a:rPr lang="en-US" baseline="30000" dirty="0" smtClean="0"/>
              <a:t>st</a:t>
            </a:r>
            <a:r>
              <a:rPr lang="en-US" dirty="0" smtClean="0"/>
              <a:t> supper.</a:t>
            </a:r>
          </a:p>
          <a:p>
            <a:pPr marL="388620" indent="-342900">
              <a:buFont typeface="Georgia" pitchFamily="18" charset="0"/>
              <a:buAutoNum type="arabicPeriod"/>
            </a:pPr>
            <a:r>
              <a:rPr lang="en-US" dirty="0" smtClean="0"/>
              <a:t>THEN John records they all sat at the supper table </a:t>
            </a:r>
            <a:r>
              <a:rPr lang="en-US" b="1" u="sng" dirty="0" smtClean="0"/>
              <a:t>a</a:t>
            </a:r>
            <a:r>
              <a:rPr lang="en-US" b="1" dirty="0" smtClean="0"/>
              <a:t>g</a:t>
            </a:r>
            <a:r>
              <a:rPr lang="en-US" b="1" u="sng" dirty="0" smtClean="0"/>
              <a:t>ain</a:t>
            </a:r>
            <a:r>
              <a:rPr lang="en-US" dirty="0" smtClean="0"/>
              <a:t> – the 2</a:t>
            </a:r>
            <a:r>
              <a:rPr lang="en-US" baseline="30000" dirty="0" smtClean="0"/>
              <a:t>nd</a:t>
            </a:r>
            <a:r>
              <a:rPr lang="en-US" dirty="0" smtClean="0"/>
              <a:t> time.</a:t>
            </a:r>
            <a:endParaRPr lang="en-US" dirty="0"/>
          </a:p>
        </p:txBody>
      </p:sp>
      <p:sp>
        <p:nvSpPr>
          <p:cNvPr id="17" name="Text Placeholder 7"/>
          <p:cNvSpPr>
            <a:spLocks noGrp="1"/>
          </p:cNvSpPr>
          <p:nvPr>
            <p:ph type="body" sz="quarter" idx="3"/>
          </p:nvPr>
        </p:nvSpPr>
        <p:spPr>
          <a:xfrm>
            <a:off x="1987296" y="789126"/>
            <a:ext cx="28133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tx2">
                    <a:lumMod val="75000"/>
                  </a:schemeClr>
                </a:solidFill>
                <a:effectLst>
                  <a:outerShdw blurRad="76200" dist="50800" dir="5400000" algn="tl" rotWithShape="0">
                    <a:srgbClr val="000000">
                      <a:alpha val="65000"/>
                    </a:srgbClr>
                  </a:outerShdw>
                </a:effectLst>
              </a:rPr>
              <a:t>John’s Record is Very Different</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11" name="Text Placeholder 7"/>
          <p:cNvSpPr>
            <a:spLocks noGrp="1"/>
          </p:cNvSpPr>
          <p:nvPr>
            <p:ph type="body" sz="quarter" idx="3"/>
          </p:nvPr>
        </p:nvSpPr>
        <p:spPr>
          <a:xfrm>
            <a:off x="4876800" y="786384"/>
            <a:ext cx="4159803"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tx2">
                    <a:lumMod val="75000"/>
                  </a:schemeClr>
                </a:solidFill>
                <a:effectLst>
                  <a:outerShdw blurRad="76200" dist="50800" dir="5400000" algn="tl" rotWithShape="0">
                    <a:srgbClr val="000000">
                      <a:alpha val="65000"/>
                    </a:srgbClr>
                  </a:outerShdw>
                </a:effectLst>
              </a:rPr>
              <a:t>John’s </a:t>
            </a:r>
            <a:r>
              <a:rPr lang="en-US" spc="50" dirty="0" smtClean="0">
                <a:ln w="11430"/>
                <a:solidFill>
                  <a:schemeClr val="tx2">
                    <a:lumMod val="75000"/>
                  </a:schemeClr>
                </a:solidFill>
                <a:effectLst>
                  <a:outerShdw blurRad="76200" dist="50800" dir="5400000" algn="tl" rotWithShape="0">
                    <a:srgbClr val="000000">
                      <a:alpha val="65000"/>
                    </a:srgbClr>
                  </a:outerShdw>
                </a:effectLst>
              </a:rPr>
              <a:t>Account – The 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sitting at the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98989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wipe(left)">
                                      <p:cBhvr>
                                        <p:cTn id="14" dur="1250"/>
                                        <p:tgtEl>
                                          <p:spTgt spid="1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wipe(left)">
                                      <p:cBhvr>
                                        <p:cTn id="19" dur="1250"/>
                                        <p:tgtEl>
                                          <p:spTgt spid="1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Effect transition="in" filter="wipe(left)">
                                      <p:cBhvr>
                                        <p:cTn id="24" dur="1250"/>
                                        <p:tgtEl>
                                          <p:spTgt spid="16">
                                            <p:txEl>
                                              <p:pRg st="3" end="3"/>
                                            </p:txEl>
                                          </p:spTgt>
                                        </p:tgtEl>
                                      </p:cBhvr>
                                    </p:animEffect>
                                  </p:childTnLst>
                                </p:cTn>
                              </p:par>
                            </p:childTnLst>
                          </p:cTn>
                        </p:par>
                        <p:par>
                          <p:cTn id="25" fill="hold">
                            <p:stCondLst>
                              <p:cond delay="1250"/>
                            </p:stCondLst>
                            <p:childTnLst>
                              <p:par>
                                <p:cTn id="26" presetID="42" presetClass="entr" presetSubtype="0" fill="hold" nodeType="afterEffect">
                                  <p:stCondLst>
                                    <p:cond delay="0"/>
                                  </p:stCondLst>
                                  <p:childTnLst>
                                    <p:set>
                                      <p:cBhvr>
                                        <p:cTn id="27" dur="1" fill="hold">
                                          <p:stCondLst>
                                            <p:cond delay="0"/>
                                          </p:stCondLst>
                                        </p:cTn>
                                        <p:tgtEl>
                                          <p:spTgt spid="14339"/>
                                        </p:tgtEl>
                                        <p:attrNameLst>
                                          <p:attrName>style.visibility</p:attrName>
                                        </p:attrNameLst>
                                      </p:cBhvr>
                                      <p:to>
                                        <p:strVal val="visible"/>
                                      </p:to>
                                    </p:set>
                                    <p:animEffect transition="in" filter="fade">
                                      <p:cBhvr>
                                        <p:cTn id="28" dur="1000"/>
                                        <p:tgtEl>
                                          <p:spTgt spid="14339"/>
                                        </p:tgtEl>
                                      </p:cBhvr>
                                    </p:animEffect>
                                    <p:anim calcmode="lin" valueType="num">
                                      <p:cBhvr>
                                        <p:cTn id="29" dur="1000" fill="hold"/>
                                        <p:tgtEl>
                                          <p:spTgt spid="14339"/>
                                        </p:tgtEl>
                                        <p:attrNameLst>
                                          <p:attrName>ppt_x</p:attrName>
                                        </p:attrNameLst>
                                      </p:cBhvr>
                                      <p:tavLst>
                                        <p:tav tm="0">
                                          <p:val>
                                            <p:strVal val="#ppt_x"/>
                                          </p:val>
                                        </p:tav>
                                        <p:tav tm="100000">
                                          <p:val>
                                            <p:strVal val="#ppt_x"/>
                                          </p:val>
                                        </p:tav>
                                      </p:tavLst>
                                    </p:anim>
                                    <p:anim calcmode="lin" valueType="num">
                                      <p:cBhvr>
                                        <p:cTn id="30"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wipe(left)">
                                      <p:cBhvr>
                                        <p:cTn id="35" dur="125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1072896" y="794500"/>
            <a:ext cx="33467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tx2">
                    <a:lumMod val="75000"/>
                  </a:schemeClr>
                </a:solidFill>
                <a:effectLst>
                  <a:outerShdw blurRad="76200" dist="50800" dir="5400000" algn="tl" rotWithShape="0">
                    <a:srgbClr val="000000">
                      <a:alpha val="65000"/>
                    </a:srgbClr>
                  </a:outerShdw>
                </a:effectLst>
              </a:rPr>
              <a:t>John’s Gospel</a:t>
            </a:r>
          </a:p>
          <a:p>
            <a:r>
              <a:rPr lang="en-US" spc="50" dirty="0" smtClean="0">
                <a:ln w="11430"/>
                <a:solidFill>
                  <a:schemeClr val="tx2">
                    <a:lumMod val="75000"/>
                  </a:schemeClr>
                </a:solidFill>
                <a:effectLst>
                  <a:outerShdw blurRad="76200" dist="50800" dir="5400000" algn="tl" rotWithShape="0">
                    <a:srgbClr val="000000">
                      <a:alpha val="65000"/>
                    </a:srgbClr>
                  </a:outerShdw>
                </a:effectLst>
              </a:rPr>
              <a:t>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D18E6382-2566-492A-A2A1-417678E32A52}" type="slidenum">
              <a:rPr lang="en-US" smtClean="0"/>
              <a:t>83</a:t>
            </a:fld>
            <a:endParaRPr lang="en-US"/>
          </a:p>
        </p:txBody>
      </p:sp>
      <p:sp>
        <p:nvSpPr>
          <p:cNvPr id="3" name="Title 2"/>
          <p:cNvSpPr>
            <a:spLocks noGrp="1"/>
          </p:cNvSpPr>
          <p:nvPr>
            <p:ph type="title"/>
          </p:nvPr>
        </p:nvSpPr>
        <p:spPr>
          <a:xfrm>
            <a:off x="1433078" y="0"/>
            <a:ext cx="7253721" cy="685800"/>
          </a:xfrm>
        </p:spPr>
        <p:txBody>
          <a:bodyPr/>
          <a:lstStyle/>
          <a:p>
            <a:r>
              <a:rPr lang="en-US" dirty="0" smtClean="0">
                <a:ln w="11430">
                  <a:solidFill>
                    <a:srgbClr val="002060"/>
                  </a:solidFill>
                </a:ln>
              </a:rPr>
              <a:t>2</a:t>
            </a:r>
            <a:r>
              <a:rPr lang="en-US" baseline="30000" dirty="0" smtClean="0">
                <a:ln w="11430">
                  <a:solidFill>
                    <a:srgbClr val="002060"/>
                  </a:solidFill>
                </a:ln>
              </a:rPr>
              <a:t>nd</a:t>
            </a:r>
            <a:r>
              <a:rPr lang="en-US" dirty="0" smtClean="0">
                <a:ln w="11430">
                  <a:solidFill>
                    <a:srgbClr val="002060"/>
                  </a:solidFill>
                </a:ln>
              </a:rPr>
              <a:t> Supper Table</a:t>
            </a:r>
            <a:endParaRPr lang="en-US" dirty="0">
              <a:ln w="11430">
                <a:solidFill>
                  <a:srgbClr val="002060"/>
                </a:solidFill>
              </a:ln>
            </a:endParaRPr>
          </a:p>
        </p:txBody>
      </p:sp>
      <p:pic>
        <p:nvPicPr>
          <p:cNvPr id="14339" name="Picture 3" descr="C:\Users\Rae\Desktop\wash f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000"/>
            <a:ext cx="1356879" cy="171280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4341" name="Picture 5" descr="C:\Users\Rae\Desktop\bread dipp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497" y="4407616"/>
            <a:ext cx="2757096" cy="206938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2" name="Picture 6" descr="C:\Users\Rae\Desktop\jesus sop judas ed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793" y="1854388"/>
            <a:ext cx="2471737" cy="229756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6" name="Content Placeholder 8"/>
          <p:cNvSpPr txBox="1">
            <a:spLocks/>
          </p:cNvSpPr>
          <p:nvPr/>
        </p:nvSpPr>
        <p:spPr>
          <a:xfrm>
            <a:off x="4191000" y="1663112"/>
            <a:ext cx="4800600" cy="487680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18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9pPr>
          </a:lstStyle>
          <a:p>
            <a:pPr marL="388620" indent="-342900">
              <a:buFont typeface="+mj-lt"/>
              <a:buAutoNum type="arabicPeriod" startAt="6"/>
            </a:pPr>
            <a:r>
              <a:rPr lang="en-US" b="1" u="sng" dirty="0" smtClean="0"/>
              <a:t>Five</a:t>
            </a:r>
            <a:r>
              <a:rPr lang="en-US" dirty="0" smtClean="0"/>
              <a:t> statements declare there is a betrayer in the group.</a:t>
            </a:r>
          </a:p>
          <a:p>
            <a:pPr marL="388620" indent="-342900">
              <a:buFont typeface="+mj-lt"/>
              <a:buAutoNum type="arabicPeriod" startAt="6"/>
            </a:pPr>
            <a:r>
              <a:rPr lang="en-US" dirty="0" smtClean="0"/>
              <a:t>No one knows who the betrayer is </a:t>
            </a:r>
            <a:br>
              <a:rPr lang="en-US" dirty="0" smtClean="0"/>
            </a:br>
            <a:r>
              <a:rPr lang="en-US" dirty="0" smtClean="0"/>
              <a:t>except John.</a:t>
            </a:r>
          </a:p>
          <a:p>
            <a:pPr marL="388620" indent="-342900">
              <a:buFont typeface="+mj-lt"/>
              <a:buAutoNum type="arabicPeriod" startAt="6"/>
            </a:pPr>
            <a:r>
              <a:rPr lang="en-US" dirty="0" smtClean="0"/>
              <a:t>The disciples felt Judas had special regard as only “he” received the </a:t>
            </a:r>
            <a:br>
              <a:rPr lang="en-US" dirty="0" smtClean="0"/>
            </a:br>
            <a:r>
              <a:rPr lang="en-US" dirty="0" smtClean="0"/>
              <a:t>dipped sop. </a:t>
            </a:r>
          </a:p>
          <a:p>
            <a:pPr marL="388620" indent="-342900">
              <a:buFont typeface="+mj-lt"/>
              <a:buAutoNum type="arabicPeriod" startAt="6"/>
            </a:pPr>
            <a:r>
              <a:rPr lang="en-US" dirty="0" smtClean="0"/>
              <a:t>The </a:t>
            </a:r>
            <a:r>
              <a:rPr lang="en-US" dirty="0" smtClean="0">
                <a:solidFill>
                  <a:schemeClr val="accent1"/>
                </a:solidFill>
              </a:rPr>
              <a:t>only time John uses the term </a:t>
            </a:r>
            <a:r>
              <a:rPr lang="en-US" dirty="0" smtClean="0"/>
              <a:t>&lt;</a:t>
            </a:r>
            <a:r>
              <a:rPr lang="en-US" dirty="0" err="1" smtClean="0">
                <a:solidFill>
                  <a:srgbClr val="984204"/>
                </a:solidFill>
              </a:rPr>
              <a:t>artos</a:t>
            </a:r>
            <a:r>
              <a:rPr lang="en-US" dirty="0" smtClean="0"/>
              <a:t>&gt; [leavened</a:t>
            </a:r>
            <a:r>
              <a:rPr lang="en-US" dirty="0" smtClean="0">
                <a:solidFill>
                  <a:schemeClr val="accent1"/>
                </a:solidFill>
              </a:rPr>
              <a:t>] bread is </a:t>
            </a:r>
            <a:r>
              <a:rPr lang="en-US" u="sng" dirty="0" smtClean="0">
                <a:solidFill>
                  <a:schemeClr val="accent1"/>
                </a:solidFill>
              </a:rPr>
              <a:t>after</a:t>
            </a:r>
            <a:r>
              <a:rPr lang="en-US" dirty="0" smtClean="0">
                <a:solidFill>
                  <a:schemeClr val="accent1"/>
                </a:solidFill>
              </a:rPr>
              <a:t> the foot-washing at the 2</a:t>
            </a:r>
            <a:r>
              <a:rPr lang="en-US" baseline="30000" dirty="0" smtClean="0">
                <a:solidFill>
                  <a:schemeClr val="accent1"/>
                </a:solidFill>
              </a:rPr>
              <a:t>nd</a:t>
            </a:r>
            <a:r>
              <a:rPr lang="en-US" dirty="0" smtClean="0">
                <a:solidFill>
                  <a:schemeClr val="accent1"/>
                </a:solidFill>
              </a:rPr>
              <a:t> supper table.</a:t>
            </a:r>
          </a:p>
          <a:p>
            <a:pPr marL="388620" indent="-342900">
              <a:buFont typeface="+mj-lt"/>
              <a:buAutoNum type="arabicPeriod" startAt="6"/>
            </a:pPr>
            <a:r>
              <a:rPr lang="en-US" dirty="0" smtClean="0"/>
              <a:t>This </a:t>
            </a:r>
            <a:r>
              <a:rPr lang="en-US" dirty="0"/>
              <a:t>&lt;</a:t>
            </a:r>
            <a:r>
              <a:rPr lang="en-US" dirty="0" err="1">
                <a:solidFill>
                  <a:srgbClr val="984204"/>
                </a:solidFill>
              </a:rPr>
              <a:t>artos</a:t>
            </a:r>
            <a:r>
              <a:rPr lang="en-US" dirty="0"/>
              <a:t>&gt; [</a:t>
            </a:r>
            <a:r>
              <a:rPr lang="en-US" dirty="0">
                <a:solidFill>
                  <a:srgbClr val="984204"/>
                </a:solidFill>
              </a:rPr>
              <a:t>leavened</a:t>
            </a:r>
            <a:r>
              <a:rPr lang="en-US" dirty="0" smtClean="0"/>
              <a:t>] sop was thoroughly dipped and given to </a:t>
            </a:r>
            <a:br>
              <a:rPr lang="en-US" dirty="0" smtClean="0"/>
            </a:br>
            <a:r>
              <a:rPr lang="en-US" dirty="0" smtClean="0"/>
              <a:t>ONLY Judas.</a:t>
            </a:r>
          </a:p>
          <a:p>
            <a:pPr marL="388620" indent="-342900">
              <a:buFont typeface="+mj-lt"/>
              <a:buAutoNum type="arabicPeriod" startAt="6"/>
            </a:pPr>
            <a:r>
              <a:rPr lang="en-US" dirty="0" smtClean="0"/>
              <a:t>Only John records Judas removed himself from the group, leaving 11.</a:t>
            </a:r>
            <a:endParaRPr lang="en-US" dirty="0"/>
          </a:p>
        </p:txBody>
      </p:sp>
      <p:sp>
        <p:nvSpPr>
          <p:cNvPr id="17" name="Text Placeholder 7"/>
          <p:cNvSpPr>
            <a:spLocks noGrp="1"/>
          </p:cNvSpPr>
          <p:nvPr>
            <p:ph type="body" sz="quarter" idx="3"/>
          </p:nvPr>
        </p:nvSpPr>
        <p:spPr>
          <a:xfrm>
            <a:off x="4273296" y="773730"/>
            <a:ext cx="47183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tx2">
                    <a:lumMod val="75000"/>
                  </a:schemeClr>
                </a:solidFill>
                <a:effectLst>
                  <a:outerShdw blurRad="76200" dist="50800" dir="5400000" algn="tl" rotWithShape="0">
                    <a:srgbClr val="000000">
                      <a:alpha val="65000"/>
                    </a:srgbClr>
                  </a:outerShdw>
                </a:effectLst>
              </a:rPr>
              <a:t>John’s Gospel uses </a:t>
            </a:r>
            <a:r>
              <a:rPr lang="en-US" spc="50" dirty="0" smtClean="0">
                <a:ln w="11430"/>
                <a:solidFill>
                  <a:srgbClr val="00B0F0"/>
                </a:solidFill>
                <a:effectLst>
                  <a:outerShdw blurRad="76200" dist="50800" dir="5400000" algn="tl" rotWithShape="0">
                    <a:srgbClr val="000000">
                      <a:alpha val="65000"/>
                    </a:srgbClr>
                  </a:outerShdw>
                </a:effectLst>
              </a:rPr>
              <a:t>31</a:t>
            </a:r>
            <a:r>
              <a:rPr lang="en-US" spc="50" dirty="0" smtClean="0">
                <a:ln w="11430"/>
                <a:solidFill>
                  <a:schemeClr val="tx2">
                    <a:lumMod val="75000"/>
                  </a:schemeClr>
                </a:solidFill>
                <a:effectLst>
                  <a:outerShdw blurRad="76200" dist="50800" dir="5400000" algn="tl" rotWithShape="0">
                    <a:srgbClr val="000000">
                      <a:alpha val="65000"/>
                    </a:srgbClr>
                  </a:outerShdw>
                </a:effectLst>
              </a:rPr>
              <a:t> Verses to Record the 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Table Sitting</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0902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wipe(left)">
                                      <p:cBhvr>
                                        <p:cTn id="7" dur="125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wipe(left)">
                                      <p:cBhvr>
                                        <p:cTn id="12" dur="125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wipe(left)">
                                      <p:cBhvr>
                                        <p:cTn id="17" dur="125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wipe(left)">
                                      <p:cBhvr>
                                        <p:cTn id="22" dur="125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wipe(left)">
                                      <p:cBhvr>
                                        <p:cTn id="27" dur="125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838201"/>
          </a:xfrm>
        </p:spPr>
        <p:txBody>
          <a:bodyPr/>
          <a:lstStyle/>
          <a:p>
            <a:r>
              <a:rPr lang="en-US" sz="4000" dirty="0" smtClean="0">
                <a:ln w="11430">
                  <a:solidFill>
                    <a:srgbClr val="002060"/>
                  </a:solidFill>
                </a:ln>
              </a:rPr>
              <a:t>Why is John’s Gospel so Different?</a:t>
            </a:r>
            <a:endParaRPr lang="en-US" sz="4000"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84</a:t>
            </a:fld>
            <a:endParaRPr lang="en-US"/>
          </a:p>
        </p:txBody>
      </p:sp>
      <p:sp>
        <p:nvSpPr>
          <p:cNvPr id="6" name="Content Placeholder 6"/>
          <p:cNvSpPr>
            <a:spLocks noGrp="1"/>
          </p:cNvSpPr>
          <p:nvPr>
            <p:ph sz="half" idx="4294967295"/>
          </p:nvPr>
        </p:nvSpPr>
        <p:spPr>
          <a:xfrm>
            <a:off x="1600200" y="762000"/>
            <a:ext cx="7239000" cy="5943600"/>
          </a:xfrm>
          <a:prstGeom prst="rect">
            <a:avLst/>
          </a:prstGeom>
        </p:spPr>
        <p:txBody>
          <a:bodyPr>
            <a:normAutofit fontScale="92500" lnSpcReduction="10000"/>
            <a:scene3d>
              <a:camera prst="orthographicFront"/>
              <a:lightRig rig="threePt" dir="t"/>
            </a:scene3d>
            <a:sp3d extrusionH="57150">
              <a:bevelT w="38100" h="38100"/>
            </a:sp3d>
          </a:bodyPr>
          <a:lstStyle/>
          <a:p>
            <a:pPr marL="45720" indent="0">
              <a:buNone/>
            </a:pPr>
            <a:r>
              <a:rPr lang="en-US" sz="2400" dirty="0" smtClean="0">
                <a:solidFill>
                  <a:schemeClr val="tx1"/>
                </a:solidFill>
              </a:rPr>
              <a:t>The following are just some thoughts and questions for further consideration that has brought about this study around the controversial “bread” in The Last Supper. </a:t>
            </a:r>
          </a:p>
          <a:p>
            <a:pPr marL="502920" indent="-457200">
              <a:buAutoNum type="arabicPeriod"/>
            </a:pPr>
            <a:r>
              <a:rPr lang="en-US" sz="2400" b="1" u="sng" dirty="0" smtClean="0">
                <a:solidFill>
                  <a:schemeClr val="tx1"/>
                </a:solidFill>
              </a:rPr>
              <a:t>Fact</a:t>
            </a:r>
            <a:r>
              <a:rPr lang="en-US" sz="2400" dirty="0" smtClean="0">
                <a:solidFill>
                  <a:schemeClr val="tx1"/>
                </a:solidFill>
              </a:rPr>
              <a:t>:  </a:t>
            </a:r>
            <a:r>
              <a:rPr lang="en-US" sz="2400" dirty="0" smtClean="0">
                <a:solidFill>
                  <a:srgbClr val="0070C0"/>
                </a:solidFill>
              </a:rPr>
              <a:t>The synoptic gospels (and Acts) were written well in advance of John’s - varying from 40-69 </a:t>
            </a:r>
            <a:r>
              <a:rPr lang="en-US" sz="1900" dirty="0" smtClean="0">
                <a:solidFill>
                  <a:srgbClr val="0070C0"/>
                </a:solidFill>
              </a:rPr>
              <a:t>AD</a:t>
            </a:r>
            <a:r>
              <a:rPr lang="en-US" sz="2400" dirty="0" smtClean="0">
                <a:solidFill>
                  <a:srgbClr val="0070C0"/>
                </a:solidFill>
              </a:rPr>
              <a:t>.</a:t>
            </a:r>
          </a:p>
          <a:p>
            <a:pPr lvl="1">
              <a:buClr>
                <a:srgbClr val="FF0000"/>
              </a:buClr>
              <a:buSzPct val="100000"/>
              <a:buFont typeface="Wingdings" pitchFamily="2" charset="2"/>
              <a:buChar char="Ø"/>
            </a:pPr>
            <a:r>
              <a:rPr lang="en-US" dirty="0" smtClean="0">
                <a:solidFill>
                  <a:schemeClr val="tx1"/>
                </a:solidFill>
              </a:rPr>
              <a:t>  Matthew, Mark and Luke were trying to reach the  </a:t>
            </a:r>
            <a:br>
              <a:rPr lang="en-US" dirty="0" smtClean="0">
                <a:solidFill>
                  <a:schemeClr val="tx1"/>
                </a:solidFill>
              </a:rPr>
            </a:br>
            <a:r>
              <a:rPr lang="en-US" dirty="0" smtClean="0">
                <a:solidFill>
                  <a:schemeClr val="tx1"/>
                </a:solidFill>
              </a:rPr>
              <a:t>  unconverted Jews with the gospel of the true Messiah.</a:t>
            </a:r>
          </a:p>
          <a:p>
            <a:pPr lvl="1">
              <a:buClr>
                <a:srgbClr val="FF0000"/>
              </a:buClr>
              <a:buSzPct val="100000"/>
              <a:buFont typeface="Wingdings" pitchFamily="2" charset="2"/>
              <a:buChar char="Ø"/>
            </a:pPr>
            <a:r>
              <a:rPr lang="en-US" dirty="0" smtClean="0">
                <a:solidFill>
                  <a:schemeClr val="tx1"/>
                </a:solidFill>
              </a:rPr>
              <a:t>  Paul was the apostle chosen to take the gospel of the </a:t>
            </a:r>
            <a:br>
              <a:rPr lang="en-US" dirty="0" smtClean="0">
                <a:solidFill>
                  <a:schemeClr val="tx1"/>
                </a:solidFill>
              </a:rPr>
            </a:br>
            <a:r>
              <a:rPr lang="en-US" dirty="0" smtClean="0">
                <a:solidFill>
                  <a:schemeClr val="tx1"/>
                </a:solidFill>
              </a:rPr>
              <a:t>  true Messiah to the Gentiles. </a:t>
            </a:r>
          </a:p>
          <a:p>
            <a:pPr marL="502920" indent="-457200">
              <a:buAutoNum type="arabicPeriod"/>
            </a:pPr>
            <a:r>
              <a:rPr lang="en-US" sz="2400" b="1" u="sng" dirty="0" smtClean="0">
                <a:solidFill>
                  <a:schemeClr val="tx1"/>
                </a:solidFill>
              </a:rPr>
              <a:t>Fact</a:t>
            </a:r>
            <a:r>
              <a:rPr lang="en-US" sz="2400" dirty="0" smtClean="0">
                <a:solidFill>
                  <a:srgbClr val="0070C0"/>
                </a:solidFill>
              </a:rPr>
              <a:t>:  John’s gospel was written between 90-100 </a:t>
            </a:r>
            <a:r>
              <a:rPr lang="en-US" sz="1900" dirty="0" smtClean="0">
                <a:solidFill>
                  <a:srgbClr val="0070C0"/>
                </a:solidFill>
              </a:rPr>
              <a:t>AD</a:t>
            </a:r>
            <a:r>
              <a:rPr lang="en-US" sz="2400" dirty="0" smtClean="0">
                <a:solidFill>
                  <a:srgbClr val="0070C0"/>
                </a:solidFill>
              </a:rPr>
              <a:t> – over 20-30 years later.</a:t>
            </a:r>
          </a:p>
          <a:p>
            <a:pPr lvl="1">
              <a:buClr>
                <a:srgbClr val="C00000"/>
              </a:buClr>
              <a:buSzPct val="100000"/>
              <a:buFont typeface="Wingdings" pitchFamily="2" charset="2"/>
              <a:buChar char="Ø"/>
            </a:pPr>
            <a:r>
              <a:rPr lang="en-US" dirty="0" smtClean="0">
                <a:solidFill>
                  <a:schemeClr val="tx1"/>
                </a:solidFill>
              </a:rPr>
              <a:t>  Of the disciples and apostles, John was the longest living </a:t>
            </a:r>
            <a:br>
              <a:rPr lang="en-US" dirty="0" smtClean="0">
                <a:solidFill>
                  <a:schemeClr val="tx1"/>
                </a:solidFill>
              </a:rPr>
            </a:br>
            <a:r>
              <a:rPr lang="en-US" dirty="0" smtClean="0">
                <a:solidFill>
                  <a:schemeClr val="tx1"/>
                </a:solidFill>
              </a:rPr>
              <a:t>  eye-witness.</a:t>
            </a:r>
          </a:p>
          <a:p>
            <a:pPr lvl="1">
              <a:buClr>
                <a:srgbClr val="C00000"/>
              </a:buClr>
              <a:buSzPct val="100000"/>
              <a:buFont typeface="Wingdings" pitchFamily="2" charset="2"/>
              <a:buChar char="Ø"/>
            </a:pPr>
            <a:r>
              <a:rPr lang="en-US" dirty="0" smtClean="0">
                <a:solidFill>
                  <a:schemeClr val="tx1"/>
                </a:solidFill>
              </a:rPr>
              <a:t>  By the time he wrote his gospel, he was focusing on the </a:t>
            </a:r>
            <a:br>
              <a:rPr lang="en-US" dirty="0" smtClean="0">
                <a:solidFill>
                  <a:schemeClr val="tx1"/>
                </a:solidFill>
              </a:rPr>
            </a:br>
            <a:r>
              <a:rPr lang="en-US" dirty="0" smtClean="0">
                <a:solidFill>
                  <a:schemeClr val="tx1"/>
                </a:solidFill>
              </a:rPr>
              <a:t>  Roman and Gentile community.  We know this, as he used </a:t>
            </a:r>
            <a:br>
              <a:rPr lang="en-US" dirty="0" smtClean="0">
                <a:solidFill>
                  <a:schemeClr val="tx1"/>
                </a:solidFill>
              </a:rPr>
            </a:br>
            <a:r>
              <a:rPr lang="en-US" dirty="0" smtClean="0">
                <a:solidFill>
                  <a:schemeClr val="tx1"/>
                </a:solidFill>
              </a:rPr>
              <a:t>  Roman Reckoning of time for only the passion account.</a:t>
            </a:r>
          </a:p>
          <a:p>
            <a:pPr lvl="1">
              <a:buClr>
                <a:srgbClr val="C00000"/>
              </a:buClr>
              <a:buSzPct val="100000"/>
              <a:buFont typeface="Wingdings" pitchFamily="2" charset="2"/>
              <a:buChar char="Ø"/>
            </a:pPr>
            <a:r>
              <a:rPr lang="en-US" dirty="0">
                <a:solidFill>
                  <a:schemeClr val="tx1"/>
                </a:solidFill>
              </a:rPr>
              <a:t> </a:t>
            </a:r>
            <a:r>
              <a:rPr lang="en-US" dirty="0" smtClean="0">
                <a:solidFill>
                  <a:schemeClr val="tx1"/>
                </a:solidFill>
              </a:rPr>
              <a:t> </a:t>
            </a:r>
            <a:r>
              <a:rPr lang="en-US" dirty="0" smtClean="0">
                <a:solidFill>
                  <a:srgbClr val="C00000"/>
                </a:solidFill>
              </a:rPr>
              <a:t>John was obviously determined his </a:t>
            </a:r>
            <a:r>
              <a:rPr lang="en-US" b="1" dirty="0" smtClean="0">
                <a:solidFill>
                  <a:srgbClr val="0070C0"/>
                </a:solidFill>
              </a:rPr>
              <a:t>True Messiah </a:t>
            </a:r>
            <a:r>
              <a:rPr lang="en-US" dirty="0" smtClean="0">
                <a:solidFill>
                  <a:srgbClr val="C00000"/>
                </a:solidFill>
              </a:rPr>
              <a:t>was not </a:t>
            </a:r>
            <a:br>
              <a:rPr lang="en-US" dirty="0" smtClean="0">
                <a:solidFill>
                  <a:srgbClr val="C00000"/>
                </a:solidFill>
              </a:rPr>
            </a:br>
            <a:r>
              <a:rPr lang="en-US" dirty="0" smtClean="0">
                <a:solidFill>
                  <a:srgbClr val="C00000"/>
                </a:solidFill>
              </a:rPr>
              <a:t>  to be confused with any other counterfeit messiah.</a:t>
            </a:r>
          </a:p>
        </p:txBody>
      </p:sp>
    </p:spTree>
    <p:extLst>
      <p:ext uri="{BB962C8B-B14F-4D97-AF65-F5344CB8AC3E}">
        <p14:creationId xmlns:p14="http://schemas.microsoft.com/office/powerpoint/2010/main" val="4207847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left)">
                                      <p:cBhvr>
                                        <p:cTn id="7" dur="125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wipe(left)">
                                      <p:cBhvr>
                                        <p:cTn id="12" dur="125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wipe(left)">
                                      <p:cBhvr>
                                        <p:cTn id="17" dur="125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wipe(left)">
                                      <p:cBhvr>
                                        <p:cTn id="22" dur="125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086600" cy="838201"/>
          </a:xfrm>
        </p:spPr>
        <p:txBody>
          <a:bodyPr/>
          <a:lstStyle/>
          <a:p>
            <a:r>
              <a:rPr lang="en-US" sz="4000" dirty="0" smtClean="0">
                <a:ln w="11430">
                  <a:solidFill>
                    <a:srgbClr val="002060"/>
                  </a:solidFill>
                </a:ln>
                <a:solidFill>
                  <a:srgbClr val="C00000"/>
                </a:solidFill>
              </a:rPr>
              <a:t>Could it be …?</a:t>
            </a:r>
            <a:endParaRPr lang="en-US" sz="4000" dirty="0">
              <a:ln w="11430">
                <a:solidFill>
                  <a:srgbClr val="002060"/>
                </a:solidFill>
              </a:ln>
              <a:solidFill>
                <a:srgbClr val="C0000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85</a:t>
            </a:fld>
            <a:endParaRPr lang="en-US"/>
          </a:p>
        </p:txBody>
      </p:sp>
      <p:sp>
        <p:nvSpPr>
          <p:cNvPr id="3" name="TextBox 2"/>
          <p:cNvSpPr txBox="1"/>
          <p:nvPr/>
        </p:nvSpPr>
        <p:spPr>
          <a:xfrm>
            <a:off x="1981200" y="685799"/>
            <a:ext cx="7010400" cy="4770537"/>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AutoNum type="arabicPeriod" startAt="3"/>
            </a:pPr>
            <a:r>
              <a:rPr lang="en-US" sz="2400" dirty="0" smtClean="0">
                <a:latin typeface="Comic Sans MS" pitchFamily="66" charset="0"/>
              </a:rPr>
              <a:t>John deliberately did NOT write about the events at the 1</a:t>
            </a:r>
            <a:r>
              <a:rPr lang="en-US" sz="2400" baseline="30000" dirty="0" smtClean="0">
                <a:latin typeface="Comic Sans MS" pitchFamily="66" charset="0"/>
              </a:rPr>
              <a:t>st</a:t>
            </a:r>
            <a:r>
              <a:rPr lang="en-US" sz="2400" dirty="0" smtClean="0">
                <a:latin typeface="Comic Sans MS" pitchFamily="66" charset="0"/>
              </a:rPr>
              <a:t> supper table because: </a:t>
            </a:r>
            <a:br>
              <a:rPr lang="en-US" sz="2400" dirty="0" smtClean="0">
                <a:latin typeface="Comic Sans MS" pitchFamily="66" charset="0"/>
              </a:rPr>
            </a:br>
            <a:r>
              <a:rPr lang="en-US" sz="2400" dirty="0" smtClean="0">
                <a:latin typeface="Comic Sans MS" pitchFamily="66" charset="0"/>
              </a:rPr>
              <a:t>the “</a:t>
            </a:r>
            <a:r>
              <a:rPr lang="en-US" sz="2400" dirty="0" err="1" smtClean="0">
                <a:latin typeface="Comic Sans MS" pitchFamily="66" charset="0"/>
              </a:rPr>
              <a:t>koine</a:t>
            </a:r>
            <a:r>
              <a:rPr lang="en-US" sz="2400" dirty="0" smtClean="0">
                <a:latin typeface="Comic Sans MS" pitchFamily="66" charset="0"/>
              </a:rPr>
              <a:t>” Greek word &lt;</a:t>
            </a:r>
            <a:r>
              <a:rPr lang="en-US" sz="2400" dirty="0" err="1" smtClean="0">
                <a:solidFill>
                  <a:srgbClr val="984204"/>
                </a:solidFill>
                <a:latin typeface="Comic Sans MS" pitchFamily="66" charset="0"/>
              </a:rPr>
              <a:t>artos</a:t>
            </a:r>
            <a:r>
              <a:rPr lang="en-US" sz="2400" dirty="0" smtClean="0">
                <a:latin typeface="Comic Sans MS" pitchFamily="66" charset="0"/>
              </a:rPr>
              <a:t>&gt; could not </a:t>
            </a:r>
            <a:br>
              <a:rPr lang="en-US" sz="2400" dirty="0" smtClean="0">
                <a:latin typeface="Comic Sans MS" pitchFamily="66" charset="0"/>
              </a:rPr>
            </a:br>
            <a:r>
              <a:rPr lang="en-US" sz="2400" dirty="0" smtClean="0">
                <a:latin typeface="Comic Sans MS" pitchFamily="66" charset="0"/>
              </a:rPr>
              <a:t>properly describe the </a:t>
            </a:r>
            <a:r>
              <a:rPr lang="en-US" sz="2400" dirty="0" smtClean="0">
                <a:solidFill>
                  <a:srgbClr val="0070C0"/>
                </a:solidFill>
                <a:latin typeface="Comic Sans MS" pitchFamily="66" charset="0"/>
              </a:rPr>
              <a:t>unleavened</a:t>
            </a:r>
            <a:r>
              <a:rPr lang="en-US" sz="2400" dirty="0" smtClean="0">
                <a:latin typeface="Comic Sans MS" pitchFamily="66" charset="0"/>
              </a:rPr>
              <a:t> bread </a:t>
            </a:r>
            <a:r>
              <a:rPr lang="en-US" sz="2400" b="1" dirty="0" smtClean="0">
                <a:solidFill>
                  <a:srgbClr val="0070C0"/>
                </a:solidFill>
                <a:latin typeface="Comic Sans MS" pitchFamily="66" charset="0"/>
              </a:rPr>
              <a:t>Yahusha</a:t>
            </a:r>
            <a:r>
              <a:rPr lang="en-US" sz="2400" dirty="0" smtClean="0">
                <a:latin typeface="Comic Sans MS" pitchFamily="66" charset="0"/>
              </a:rPr>
              <a:t> used at the 1</a:t>
            </a:r>
            <a:r>
              <a:rPr lang="en-US" sz="2400" baseline="30000" dirty="0" smtClean="0">
                <a:latin typeface="Comic Sans MS" pitchFamily="66" charset="0"/>
              </a:rPr>
              <a:t>st</a:t>
            </a:r>
            <a:r>
              <a:rPr lang="en-US" sz="2400" dirty="0" smtClean="0">
                <a:latin typeface="Comic Sans MS" pitchFamily="66" charset="0"/>
              </a:rPr>
              <a:t> seating of the supper table.  </a:t>
            </a:r>
            <a:r>
              <a:rPr lang="en-US" sz="2400" dirty="0" smtClean="0">
                <a:solidFill>
                  <a:srgbClr val="C00000"/>
                </a:solidFill>
                <a:latin typeface="Comic Sans MS" pitchFamily="66" charset="0"/>
              </a:rPr>
              <a:t>Why?</a:t>
            </a:r>
          </a:p>
          <a:p>
            <a:pPr marL="742950" indent="-742950">
              <a:buAutoNum type="alphaLcParenR"/>
            </a:pPr>
            <a:r>
              <a:rPr lang="en-US" sz="2000" dirty="0" smtClean="0">
                <a:latin typeface="Comic Sans MS" pitchFamily="66" charset="0"/>
              </a:rPr>
              <a:t>&lt;</a:t>
            </a:r>
            <a:r>
              <a:rPr lang="en-US" sz="2000" dirty="0" err="1" smtClean="0">
                <a:solidFill>
                  <a:srgbClr val="984204"/>
                </a:solidFill>
                <a:latin typeface="Comic Sans MS" pitchFamily="66" charset="0"/>
              </a:rPr>
              <a:t>artos</a:t>
            </a:r>
            <a:r>
              <a:rPr lang="en-US" sz="2000" dirty="0" smtClean="0">
                <a:latin typeface="Comic Sans MS" pitchFamily="66" charset="0"/>
              </a:rPr>
              <a:t>&gt; </a:t>
            </a:r>
            <a:r>
              <a:rPr lang="en-US" sz="2000" dirty="0" smtClean="0">
                <a:solidFill>
                  <a:srgbClr val="C00000"/>
                </a:solidFill>
                <a:latin typeface="Comic Sans MS" pitchFamily="66" charset="0"/>
              </a:rPr>
              <a:t>is first understood as leavened bread by definition and by the Greek/Roman mindset;</a:t>
            </a:r>
          </a:p>
          <a:p>
            <a:pPr marL="742950" indent="-742950">
              <a:buAutoNum type="alphaLcParenR"/>
            </a:pPr>
            <a:r>
              <a:rPr lang="en-US" sz="2000" dirty="0" smtClean="0">
                <a:latin typeface="Comic Sans MS" pitchFamily="66" charset="0"/>
              </a:rPr>
              <a:t>&lt;</a:t>
            </a:r>
            <a:r>
              <a:rPr lang="en-US" sz="2000" dirty="0" err="1" smtClean="0">
                <a:solidFill>
                  <a:srgbClr val="984204"/>
                </a:solidFill>
                <a:latin typeface="Comic Sans MS" pitchFamily="66" charset="0"/>
              </a:rPr>
              <a:t>artos</a:t>
            </a:r>
            <a:r>
              <a:rPr lang="en-US" sz="2000" dirty="0" smtClean="0">
                <a:latin typeface="Comic Sans MS" pitchFamily="66" charset="0"/>
              </a:rPr>
              <a:t>&gt; </a:t>
            </a:r>
            <a:r>
              <a:rPr lang="en-US" sz="2000" dirty="0" smtClean="0">
                <a:solidFill>
                  <a:srgbClr val="0070C0"/>
                </a:solidFill>
                <a:latin typeface="Comic Sans MS" pitchFamily="66" charset="0"/>
              </a:rPr>
              <a:t>leavened bread does not rightly represent the flesh of John’s perfect and true Messiah;</a:t>
            </a:r>
          </a:p>
          <a:p>
            <a:pPr marL="742950" indent="-742950">
              <a:buAutoNum type="alphaLcParenR"/>
            </a:pPr>
            <a:r>
              <a:rPr lang="en-US" sz="2000" dirty="0" smtClean="0">
                <a:latin typeface="Comic Sans MS" pitchFamily="66" charset="0"/>
              </a:rPr>
              <a:t>&lt;</a:t>
            </a:r>
            <a:r>
              <a:rPr lang="en-US" sz="2000" dirty="0" err="1" smtClean="0">
                <a:solidFill>
                  <a:srgbClr val="0070C0"/>
                </a:solidFill>
                <a:latin typeface="Comic Sans MS" pitchFamily="66" charset="0"/>
              </a:rPr>
              <a:t>azumos</a:t>
            </a:r>
            <a:r>
              <a:rPr lang="en-US" sz="2000" dirty="0" smtClean="0">
                <a:latin typeface="Comic Sans MS" pitchFamily="66" charset="0"/>
              </a:rPr>
              <a:t>&gt; </a:t>
            </a:r>
            <a:r>
              <a:rPr lang="en-US" sz="2000" dirty="0" smtClean="0">
                <a:solidFill>
                  <a:srgbClr val="C00000"/>
                </a:solidFill>
                <a:latin typeface="Comic Sans MS" pitchFamily="66" charset="0"/>
              </a:rPr>
              <a:t>is the best word to absolutely verify “bread” would be </a:t>
            </a:r>
            <a:r>
              <a:rPr lang="en-US" sz="2000" dirty="0" smtClean="0">
                <a:solidFill>
                  <a:srgbClr val="0070C0"/>
                </a:solidFill>
                <a:latin typeface="Comic Sans MS" pitchFamily="66" charset="0"/>
              </a:rPr>
              <a:t>unleavened</a:t>
            </a:r>
            <a:r>
              <a:rPr lang="en-US" sz="2000" dirty="0" smtClean="0">
                <a:solidFill>
                  <a:srgbClr val="C00000"/>
                </a:solidFill>
                <a:latin typeface="Comic Sans MS" pitchFamily="66" charset="0"/>
              </a:rPr>
              <a:t> – but likely not the best word for the Greeks to understand the whole concept – as this was not a “common word.”</a:t>
            </a:r>
            <a:endParaRPr lang="en-US" sz="3200" dirty="0">
              <a:solidFill>
                <a:srgbClr val="C00000"/>
              </a:solidFill>
              <a:latin typeface="Comic Sans MS" pitchFamily="66" charset="0"/>
            </a:endParaRPr>
          </a:p>
        </p:txBody>
      </p:sp>
      <p:pic>
        <p:nvPicPr>
          <p:cNvPr id="15362" name="Picture 2" descr="C:\Users\Rae\Desktop\thinking-outside-the-box1.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95548" y="1143000"/>
            <a:ext cx="1761852" cy="1516012"/>
          </a:xfrm>
          <a:prstGeom prst="rect">
            <a:avLst/>
          </a:prstGeom>
          <a:ln w="57150">
            <a:solidFill>
              <a:srgbClr val="57B7FF"/>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5427047"/>
            <a:ext cx="9144000" cy="1278553"/>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rgbClr val="C00000"/>
                </a:solidFill>
              </a:rPr>
              <a:t>Could these be </a:t>
            </a:r>
            <a:r>
              <a:rPr lang="en-US" sz="2800" dirty="0" smtClean="0">
                <a:solidFill>
                  <a:schemeClr val="tx1">
                    <a:lumMod val="75000"/>
                    <a:lumOff val="25000"/>
                  </a:schemeClr>
                </a:solidFill>
              </a:rPr>
              <a:t>THE</a:t>
            </a:r>
            <a:r>
              <a:rPr lang="en-US" sz="2800" dirty="0" smtClean="0">
                <a:solidFill>
                  <a:srgbClr val="C00000"/>
                </a:solidFill>
              </a:rPr>
              <a:t> reasons John deliberately </a:t>
            </a:r>
            <a:br>
              <a:rPr lang="en-US" sz="2800" dirty="0" smtClean="0">
                <a:solidFill>
                  <a:srgbClr val="C00000"/>
                </a:solidFill>
              </a:rPr>
            </a:br>
            <a:r>
              <a:rPr lang="en-US" sz="2800" dirty="0" smtClean="0">
                <a:solidFill>
                  <a:srgbClr val="C00000"/>
                </a:solidFill>
              </a:rPr>
              <a:t>chose to avoid recording the events around </a:t>
            </a:r>
            <a:br>
              <a:rPr lang="en-US" sz="2800" dirty="0" smtClean="0">
                <a:solidFill>
                  <a:srgbClr val="C00000"/>
                </a:solidFill>
              </a:rPr>
            </a:br>
            <a:r>
              <a:rPr lang="en-US" sz="2800" dirty="0" smtClean="0">
                <a:solidFill>
                  <a:srgbClr val="C00000"/>
                </a:solidFill>
              </a:rPr>
              <a:t>the unleavened bread &amp; wine?</a:t>
            </a:r>
            <a:endParaRPr lang="en-US" sz="2800" dirty="0">
              <a:solidFill>
                <a:srgbClr val="C00000"/>
              </a:solidFill>
            </a:endParaRPr>
          </a:p>
        </p:txBody>
      </p:sp>
    </p:spTree>
    <p:extLst>
      <p:ext uri="{BB962C8B-B14F-4D97-AF65-F5344CB8AC3E}">
        <p14:creationId xmlns:p14="http://schemas.microsoft.com/office/powerpoint/2010/main" val="2358452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86</a:t>
            </a:fld>
            <a:endParaRPr lang="en-US" dirty="0">
              <a:solidFill>
                <a:schemeClr val="bg1">
                  <a:lumMod val="85000"/>
                </a:schemeClr>
              </a:solidFill>
            </a:endParaRPr>
          </a:p>
        </p:txBody>
      </p:sp>
      <p:sp>
        <p:nvSpPr>
          <p:cNvPr id="6" name="Rectangle 5"/>
          <p:cNvSpPr/>
          <p:nvPr/>
        </p:nvSpPr>
        <p:spPr>
          <a:xfrm>
            <a:off x="2971800" y="2614566"/>
            <a:ext cx="5638800" cy="14773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8C4C64"/>
                </a:solidFill>
                <a:effectLst>
                  <a:outerShdw blurRad="50800" dist="39000" dir="5460000" algn="tl">
                    <a:srgbClr val="000000">
                      <a:alpha val="38000"/>
                    </a:srgbClr>
                  </a:outerShdw>
                </a:effectLst>
              </a:rPr>
              <a:t>#3 Patterns</a:t>
            </a:r>
            <a:endParaRPr lang="en-US" sz="3600" b="1" dirty="0">
              <a:ln w="11430"/>
              <a:solidFill>
                <a:srgbClr val="8C4C64"/>
              </a:solidFill>
              <a:effectLst>
                <a:outerShdw blurRad="50800" dist="39000" dir="5460000" algn="tl">
                  <a:srgbClr val="000000">
                    <a:alpha val="38000"/>
                  </a:srgbClr>
                </a:outerShdw>
              </a:effectLst>
            </a:endParaRPr>
          </a:p>
          <a:p>
            <a:pPr algn="ctr"/>
            <a:r>
              <a:rPr lang="en-US" sz="3600" b="1" dirty="0" smtClean="0">
                <a:ln w="11430"/>
                <a:solidFill>
                  <a:srgbClr val="8C4C64"/>
                </a:solidFill>
                <a:effectLst>
                  <a:outerShdw blurRad="50800" dist="39000" dir="5460000" algn="tl">
                    <a:srgbClr val="000000">
                      <a:alpha val="38000"/>
                    </a:srgbClr>
                  </a:outerShdw>
                </a:effectLst>
              </a:rPr>
              <a:t>“type” &amp; “antitype” </a:t>
            </a:r>
            <a:endParaRPr lang="en-US" sz="1400" b="1" dirty="0">
              <a:ln w="11430"/>
              <a:solidFill>
                <a:srgbClr val="8C4C64"/>
              </a:solidFill>
              <a:effectLst>
                <a:outerShdw blurRad="50800" dist="39000" dir="5460000" algn="tl">
                  <a:srgbClr val="000000">
                    <a:alpha val="38000"/>
                  </a:srgbClr>
                </a:outerShdw>
              </a:effectLst>
            </a:endParaRPr>
          </a:p>
        </p:txBody>
      </p:sp>
      <p:sp>
        <p:nvSpPr>
          <p:cNvPr id="8" name="Rectangle 7"/>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3</a:t>
            </a:r>
            <a:r>
              <a:rPr lang="en-US" sz="4800" b="1" baseline="30000" dirty="0" smtClean="0">
                <a:ln/>
                <a:solidFill>
                  <a:schemeClr val="accent3"/>
                </a:solidFill>
              </a:rPr>
              <a:t>rd</a:t>
            </a:r>
            <a:r>
              <a:rPr lang="en-US" sz="4800" b="1" dirty="0" smtClean="0">
                <a:ln/>
                <a:solidFill>
                  <a:schemeClr val="accent3"/>
                </a:solidFill>
              </a:rPr>
              <a:t> </a:t>
            </a:r>
            <a:r>
              <a:rPr lang="en-US" sz="4800" b="1" cap="none" spc="0" dirty="0" smtClean="0">
                <a:ln/>
                <a:solidFill>
                  <a:schemeClr val="accent3"/>
                </a:solidFill>
                <a:effectLst/>
              </a:rPr>
              <a:t>Witness for </a:t>
            </a:r>
            <a:br>
              <a:rPr lang="en-US" sz="4800" b="1" cap="none" spc="0" dirty="0" smtClean="0">
                <a:ln/>
                <a:solidFill>
                  <a:schemeClr val="accent3"/>
                </a:solidFill>
                <a:effectLst/>
              </a:rPr>
            </a:br>
            <a:r>
              <a:rPr lang="en-US" sz="4800" b="1" cap="none" spc="0" dirty="0" smtClean="0">
                <a:ln/>
                <a:solidFill>
                  <a:schemeClr val="accent3"/>
                </a:solidFill>
                <a:effectLst/>
              </a:rPr>
              <a:t>&lt;</a:t>
            </a:r>
            <a:r>
              <a:rPr lang="en-US" sz="4800" b="1" cap="none" spc="0" dirty="0" err="1" smtClean="0">
                <a:ln/>
                <a:solidFill>
                  <a:schemeClr val="accent3"/>
                </a:solidFill>
                <a:effectLst/>
              </a:rPr>
              <a:t>artos</a:t>
            </a:r>
            <a:r>
              <a:rPr lang="en-US" sz="4800" b="1" cap="none" spc="0" dirty="0" smtClean="0">
                <a:ln/>
                <a:solidFill>
                  <a:schemeClr val="accent3"/>
                </a:solidFill>
                <a:effectLst/>
              </a:rPr>
              <a:t>&gt; Bread Study</a:t>
            </a:r>
            <a:endParaRPr lang="en-US" sz="4800" b="1" cap="none" spc="0" dirty="0">
              <a:ln/>
              <a:solidFill>
                <a:schemeClr val="accent3"/>
              </a:solidFill>
              <a:effectLst/>
            </a:endParaRPr>
          </a:p>
        </p:txBody>
      </p:sp>
    </p:spTree>
    <p:extLst>
      <p:ext uri="{BB962C8B-B14F-4D97-AF65-F5344CB8AC3E}">
        <p14:creationId xmlns:p14="http://schemas.microsoft.com/office/powerpoint/2010/main" val="2726054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smtClean="0">
                <a:ln w="11430">
                  <a:solidFill>
                    <a:srgbClr val="002060"/>
                  </a:solidFill>
                </a:ln>
              </a:rPr>
              <a:t>Leavened Bread Conflicts</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r>
              <a:rPr lang="en-US" dirty="0"/>
              <a:t/>
            </a: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87</a:t>
            </a:fld>
            <a:endParaRPr lang="en-US"/>
          </a:p>
        </p:txBody>
      </p:sp>
      <p:sp>
        <p:nvSpPr>
          <p:cNvPr id="6" name="Rectangle 5"/>
          <p:cNvSpPr/>
          <p:nvPr/>
        </p:nvSpPr>
        <p:spPr>
          <a:xfrm>
            <a:off x="516038" y="1219200"/>
            <a:ext cx="8077200" cy="1200329"/>
          </a:xfrm>
          <a:prstGeom prst="rect">
            <a:avLst/>
          </a:prstGeom>
        </p:spPr>
        <p:txBody>
          <a:bodyPr wrap="square">
            <a:spAutoFit/>
          </a:bodyPr>
          <a:lstStyle/>
          <a:p>
            <a:endParaRPr lang="en-US" dirty="0" smtClean="0"/>
          </a:p>
          <a:p>
            <a:r>
              <a:rPr lang="en-US" dirty="0" smtClean="0"/>
              <a:t> </a:t>
            </a:r>
          </a:p>
          <a:p>
            <a:endParaRPr lang="en-US" dirty="0"/>
          </a:p>
          <a:p>
            <a:pPr lvl="0"/>
            <a:endParaRPr lang="en-US" dirty="0"/>
          </a:p>
        </p:txBody>
      </p:sp>
      <p:sp>
        <p:nvSpPr>
          <p:cNvPr id="7" name="Rectangle 6"/>
          <p:cNvSpPr/>
          <p:nvPr/>
        </p:nvSpPr>
        <p:spPr>
          <a:xfrm>
            <a:off x="457200" y="762000"/>
            <a:ext cx="8305800" cy="6001643"/>
          </a:xfrm>
          <a:prstGeom prst="rect">
            <a:avLst/>
          </a:prstGeom>
        </p:spPr>
        <p:txBody>
          <a:bodyPr wrap="square">
            <a:spAutoFit/>
            <a:scene3d>
              <a:camera prst="orthographicFront"/>
              <a:lightRig rig="threePt" dir="t"/>
            </a:scene3d>
            <a:sp3d extrusionH="57150">
              <a:bevelT w="38100" h="38100"/>
            </a:sp3d>
          </a:bodyPr>
          <a:lstStyle/>
          <a:p>
            <a:r>
              <a:rPr lang="en-US" sz="2100" dirty="0" smtClean="0">
                <a:solidFill>
                  <a:srgbClr val="C00000"/>
                </a:solidFill>
              </a:rPr>
              <a:t>There are some that feel </a:t>
            </a:r>
            <a:r>
              <a:rPr lang="en-US" sz="2100" b="1" dirty="0" smtClean="0">
                <a:solidFill>
                  <a:schemeClr val="accent3">
                    <a:lumMod val="50000"/>
                  </a:schemeClr>
                </a:solidFill>
              </a:rPr>
              <a:t>leavened bread </a:t>
            </a:r>
            <a:r>
              <a:rPr lang="en-US" sz="2100" dirty="0" smtClean="0">
                <a:solidFill>
                  <a:srgbClr val="C00000"/>
                </a:solidFill>
              </a:rPr>
              <a:t>could also represent </a:t>
            </a:r>
            <a:r>
              <a:rPr lang="en-US" sz="2100" b="1" dirty="0" smtClean="0">
                <a:solidFill>
                  <a:srgbClr val="0070C0"/>
                </a:solidFill>
              </a:rPr>
              <a:t>Yahusha’s</a:t>
            </a:r>
            <a:r>
              <a:rPr lang="en-US" sz="2100" dirty="0" smtClean="0">
                <a:solidFill>
                  <a:srgbClr val="C00000"/>
                </a:solidFill>
              </a:rPr>
              <a:t> body, as the wine represents His blood.</a:t>
            </a:r>
          </a:p>
          <a:p>
            <a:endParaRPr lang="en-US" sz="1200" dirty="0"/>
          </a:p>
          <a:p>
            <a:r>
              <a:rPr lang="en-US" sz="2100" b="1" dirty="0" smtClean="0">
                <a:solidFill>
                  <a:srgbClr val="0070C0"/>
                </a:solidFill>
              </a:rPr>
              <a:t>Yahusha</a:t>
            </a:r>
            <a:r>
              <a:rPr lang="en-US" sz="2100" dirty="0" smtClean="0">
                <a:solidFill>
                  <a:srgbClr val="0070C0"/>
                </a:solidFill>
              </a:rPr>
              <a:t> said we are to partake of the bread as a representation </a:t>
            </a:r>
            <a:br>
              <a:rPr lang="en-US" sz="2100" dirty="0" smtClean="0">
                <a:solidFill>
                  <a:srgbClr val="0070C0"/>
                </a:solidFill>
              </a:rPr>
            </a:br>
            <a:r>
              <a:rPr lang="en-US" sz="2100" dirty="0" smtClean="0">
                <a:solidFill>
                  <a:srgbClr val="0070C0"/>
                </a:solidFill>
              </a:rPr>
              <a:t>of His body, and the wine as a representation of His blood. </a:t>
            </a:r>
          </a:p>
          <a:p>
            <a:endParaRPr lang="en-US" sz="1200" dirty="0"/>
          </a:p>
          <a:p>
            <a:r>
              <a:rPr lang="en-US" sz="2100" dirty="0" smtClean="0">
                <a:solidFill>
                  <a:srgbClr val="C00000"/>
                </a:solidFill>
              </a:rPr>
              <a:t>Some feel the bread can (or must) be leavened because </a:t>
            </a:r>
            <a:br>
              <a:rPr lang="en-US" sz="2100" dirty="0" smtClean="0">
                <a:solidFill>
                  <a:srgbClr val="C00000"/>
                </a:solidFill>
              </a:rPr>
            </a:br>
            <a:r>
              <a:rPr lang="en-US" sz="2100" dirty="0" smtClean="0">
                <a:solidFill>
                  <a:srgbClr val="C00000"/>
                </a:solidFill>
              </a:rPr>
              <a:t>the Greek word &lt;</a:t>
            </a:r>
            <a:r>
              <a:rPr lang="en-US" sz="2100" b="1" dirty="0" err="1" smtClean="0">
                <a:solidFill>
                  <a:schemeClr val="accent3">
                    <a:lumMod val="50000"/>
                  </a:schemeClr>
                </a:solidFill>
              </a:rPr>
              <a:t>artos</a:t>
            </a:r>
            <a:r>
              <a:rPr lang="en-US" sz="2100" dirty="0" smtClean="0">
                <a:solidFill>
                  <a:srgbClr val="C00000"/>
                </a:solidFill>
              </a:rPr>
              <a:t>&gt; is defined as leavened bread.  </a:t>
            </a:r>
            <a:br>
              <a:rPr lang="en-US" sz="2100" dirty="0" smtClean="0">
                <a:solidFill>
                  <a:srgbClr val="C00000"/>
                </a:solidFill>
              </a:rPr>
            </a:br>
            <a:r>
              <a:rPr lang="en-US" sz="2100" dirty="0" smtClean="0"/>
              <a:t>Does that mean the wine can also be leavened?  </a:t>
            </a:r>
            <a:br>
              <a:rPr lang="en-US" sz="2100" dirty="0" smtClean="0"/>
            </a:br>
            <a:r>
              <a:rPr lang="en-US" sz="2100" b="1" dirty="0" smtClean="0">
                <a:solidFill>
                  <a:schemeClr val="tx2">
                    <a:lumMod val="75000"/>
                  </a:schemeClr>
                </a:solidFill>
              </a:rPr>
              <a:t>Or, is one leavened, and one unleavened? </a:t>
            </a:r>
          </a:p>
          <a:p>
            <a:endParaRPr lang="en-US" sz="1200" dirty="0" smtClean="0"/>
          </a:p>
          <a:p>
            <a:r>
              <a:rPr lang="en-US" sz="2100" dirty="0" smtClean="0">
                <a:solidFill>
                  <a:srgbClr val="0070C0"/>
                </a:solidFill>
              </a:rPr>
              <a:t>Matthew’s Hebrew translation used </a:t>
            </a:r>
            <a:r>
              <a:rPr lang="en-US" sz="2100" dirty="0">
                <a:solidFill>
                  <a:srgbClr val="0070C0"/>
                </a:solidFill>
              </a:rPr>
              <a:t>the word &lt;</a:t>
            </a:r>
            <a:r>
              <a:rPr lang="en-US" sz="2100" dirty="0" err="1">
                <a:solidFill>
                  <a:srgbClr val="0070C0"/>
                </a:solidFill>
              </a:rPr>
              <a:t>lechem</a:t>
            </a:r>
            <a:r>
              <a:rPr lang="en-US" sz="2100" dirty="0" smtClean="0">
                <a:solidFill>
                  <a:srgbClr val="0070C0"/>
                </a:solidFill>
              </a:rPr>
              <a:t>&gt; for bread.  In Hebrew this </a:t>
            </a:r>
            <a:r>
              <a:rPr lang="en-US" sz="2100" dirty="0">
                <a:solidFill>
                  <a:srgbClr val="0070C0"/>
                </a:solidFill>
              </a:rPr>
              <a:t>&lt;</a:t>
            </a:r>
            <a:r>
              <a:rPr lang="en-US" sz="2100" dirty="0" err="1">
                <a:solidFill>
                  <a:srgbClr val="0070C0"/>
                </a:solidFill>
              </a:rPr>
              <a:t>lechem</a:t>
            </a:r>
            <a:r>
              <a:rPr lang="en-US" sz="2100" dirty="0" smtClean="0">
                <a:solidFill>
                  <a:srgbClr val="0070C0"/>
                </a:solidFill>
              </a:rPr>
              <a:t>&gt; can also have dual definitions.  </a:t>
            </a:r>
            <a:br>
              <a:rPr lang="en-US" sz="2100" dirty="0" smtClean="0">
                <a:solidFill>
                  <a:srgbClr val="0070C0"/>
                </a:solidFill>
              </a:rPr>
            </a:br>
            <a:r>
              <a:rPr lang="en-US" sz="2100" dirty="0" smtClean="0"/>
              <a:t>Is this likely the reason the Greek translation used &lt;</a:t>
            </a:r>
            <a:r>
              <a:rPr lang="en-US" sz="2100" b="1" dirty="0" err="1" smtClean="0">
                <a:solidFill>
                  <a:srgbClr val="984204"/>
                </a:solidFill>
              </a:rPr>
              <a:t>artos</a:t>
            </a:r>
            <a:r>
              <a:rPr lang="en-US" sz="2100" dirty="0" smtClean="0"/>
              <a:t>&gt; </a:t>
            </a:r>
            <a:br>
              <a:rPr lang="en-US" sz="2100" dirty="0" smtClean="0"/>
            </a:br>
            <a:r>
              <a:rPr lang="en-US" sz="2100" dirty="0" smtClean="0"/>
              <a:t>rather than &lt;</a:t>
            </a:r>
            <a:r>
              <a:rPr lang="en-US" sz="2100" b="1" dirty="0" err="1" smtClean="0">
                <a:solidFill>
                  <a:srgbClr val="0070C0"/>
                </a:solidFill>
              </a:rPr>
              <a:t>azumos</a:t>
            </a:r>
            <a:r>
              <a:rPr lang="en-US" sz="2100" dirty="0" smtClean="0"/>
              <a:t>&gt;?  </a:t>
            </a:r>
          </a:p>
          <a:p>
            <a:endParaRPr lang="en-US" sz="1200" dirty="0"/>
          </a:p>
          <a:p>
            <a:r>
              <a:rPr lang="en-US" sz="2100" dirty="0" smtClean="0">
                <a:solidFill>
                  <a:srgbClr val="C00000"/>
                </a:solidFill>
              </a:rPr>
              <a:t>In this study we have discovered </a:t>
            </a:r>
            <a:r>
              <a:rPr lang="en-US" sz="2100" dirty="0">
                <a:solidFill>
                  <a:srgbClr val="C00000"/>
                </a:solidFill>
              </a:rPr>
              <a:t>that both &lt;</a:t>
            </a:r>
            <a:r>
              <a:rPr lang="en-US" sz="2100" b="1" dirty="0" err="1">
                <a:solidFill>
                  <a:srgbClr val="0070C0"/>
                </a:solidFill>
              </a:rPr>
              <a:t>lechem</a:t>
            </a:r>
            <a:r>
              <a:rPr lang="en-US" sz="2100" dirty="0">
                <a:solidFill>
                  <a:srgbClr val="C00000"/>
                </a:solidFill>
              </a:rPr>
              <a:t>&gt; </a:t>
            </a:r>
            <a:r>
              <a:rPr lang="en-US" sz="2100" dirty="0" smtClean="0">
                <a:solidFill>
                  <a:srgbClr val="C00000"/>
                </a:solidFill>
              </a:rPr>
              <a:t>and </a:t>
            </a:r>
            <a:br>
              <a:rPr lang="en-US" sz="2100" dirty="0" smtClean="0">
                <a:solidFill>
                  <a:srgbClr val="C00000"/>
                </a:solidFill>
              </a:rPr>
            </a:br>
            <a:r>
              <a:rPr lang="en-US" sz="2100" dirty="0" smtClean="0">
                <a:solidFill>
                  <a:srgbClr val="C00000"/>
                </a:solidFill>
              </a:rPr>
              <a:t>&lt;</a:t>
            </a:r>
            <a:r>
              <a:rPr lang="en-US" sz="2100" b="1" dirty="0" err="1">
                <a:solidFill>
                  <a:srgbClr val="984204"/>
                </a:solidFill>
              </a:rPr>
              <a:t>artos</a:t>
            </a:r>
            <a:r>
              <a:rPr lang="en-US" sz="2100" dirty="0" smtClean="0">
                <a:solidFill>
                  <a:srgbClr val="C00000"/>
                </a:solidFill>
              </a:rPr>
              <a:t>&gt; easily can take on both meanings of either leavened </a:t>
            </a:r>
            <a:br>
              <a:rPr lang="en-US" sz="2100" dirty="0" smtClean="0">
                <a:solidFill>
                  <a:srgbClr val="C00000"/>
                </a:solidFill>
              </a:rPr>
            </a:br>
            <a:r>
              <a:rPr lang="en-US" sz="2100" dirty="0" smtClean="0">
                <a:solidFill>
                  <a:srgbClr val="C00000"/>
                </a:solidFill>
              </a:rPr>
              <a:t>or unleavened.  </a:t>
            </a:r>
            <a:r>
              <a:rPr lang="en-US" sz="2100" dirty="0" smtClean="0"/>
              <a:t>	How can this conflict be settled?</a:t>
            </a:r>
            <a:endParaRPr lang="en-US" sz="2100" dirty="0"/>
          </a:p>
          <a:p>
            <a:pPr lvl="0"/>
            <a:endParaRPr lang="en-US" sz="2100" dirty="0"/>
          </a:p>
        </p:txBody>
      </p:sp>
      <p:pic>
        <p:nvPicPr>
          <p:cNvPr id="8" name="Picture 9" descr="F:\Art on Desktop - 1\All white man clip art\3d white people\ques mark loose.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527439" y="1819364"/>
            <a:ext cx="1634490" cy="239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44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125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ipe(left)">
                                      <p:cBhvr>
                                        <p:cTn id="12" dur="125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wipe(left)">
                                      <p:cBhvr>
                                        <p:cTn id="17" dur="125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wipe(left)">
                                      <p:cBhvr>
                                        <p:cTn id="22" dur="125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smtClean="0">
                <a:ln w="11430">
                  <a:solidFill>
                    <a:srgbClr val="002060"/>
                  </a:solidFill>
                </a:ln>
              </a:rPr>
              <a:t>Patterns:  “type” and “antitype”</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r>
              <a:rPr lang="en-US" dirty="0"/>
              <a:t/>
            </a: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88</a:t>
            </a:fld>
            <a:endParaRPr lang="en-US"/>
          </a:p>
        </p:txBody>
      </p:sp>
      <p:sp>
        <p:nvSpPr>
          <p:cNvPr id="6" name="Rectangle 5"/>
          <p:cNvSpPr/>
          <p:nvPr/>
        </p:nvSpPr>
        <p:spPr>
          <a:xfrm>
            <a:off x="516038" y="1219200"/>
            <a:ext cx="8077200" cy="1200329"/>
          </a:xfrm>
          <a:prstGeom prst="rect">
            <a:avLst/>
          </a:prstGeom>
        </p:spPr>
        <p:txBody>
          <a:bodyPr wrap="square">
            <a:spAutoFit/>
          </a:bodyPr>
          <a:lstStyle/>
          <a:p>
            <a:endParaRPr lang="en-US" dirty="0" smtClean="0"/>
          </a:p>
          <a:p>
            <a:r>
              <a:rPr lang="en-US" dirty="0" smtClean="0"/>
              <a:t> </a:t>
            </a:r>
          </a:p>
          <a:p>
            <a:endParaRPr lang="en-US" dirty="0"/>
          </a:p>
          <a:p>
            <a:pPr lvl="0"/>
            <a:endParaRPr lang="en-US" dirty="0"/>
          </a:p>
        </p:txBody>
      </p:sp>
      <p:sp>
        <p:nvSpPr>
          <p:cNvPr id="7" name="Rectangle 6"/>
          <p:cNvSpPr/>
          <p:nvPr/>
        </p:nvSpPr>
        <p:spPr>
          <a:xfrm>
            <a:off x="516038" y="762000"/>
            <a:ext cx="8077200" cy="1492716"/>
          </a:xfrm>
          <a:prstGeom prst="rect">
            <a:avLst/>
          </a:prstGeom>
        </p:spPr>
        <p:txBody>
          <a:bodyPr wrap="square">
            <a:spAutoFit/>
            <a:scene3d>
              <a:camera prst="orthographicFront"/>
              <a:lightRig rig="threePt" dir="t"/>
            </a:scene3d>
            <a:sp3d extrusionH="57150">
              <a:bevelT w="38100" h="38100"/>
            </a:sp3d>
          </a:bodyPr>
          <a:lstStyle/>
          <a:p>
            <a:pPr algn="ctr"/>
            <a:r>
              <a:rPr lang="en-US" sz="2000" dirty="0" smtClean="0"/>
              <a:t>Would not the “type” and “antitype” have the last Word </a:t>
            </a:r>
            <a:br>
              <a:rPr lang="en-US" sz="2000" dirty="0" smtClean="0"/>
            </a:br>
            <a:r>
              <a:rPr lang="en-US" sz="2000" dirty="0" smtClean="0"/>
              <a:t>on the final answer to this “bread” controversy? </a:t>
            </a:r>
          </a:p>
          <a:p>
            <a:endParaRPr lang="en-US" sz="1100" dirty="0"/>
          </a:p>
          <a:p>
            <a:pPr algn="ctr"/>
            <a:r>
              <a:rPr lang="en-US" sz="2000" dirty="0" smtClean="0">
                <a:solidFill>
                  <a:srgbClr val="0070C0"/>
                </a:solidFill>
              </a:rPr>
              <a:t>Let’s dig a little deeper to find how the “</a:t>
            </a:r>
            <a:r>
              <a:rPr lang="en-US" sz="2000" b="1" dirty="0" smtClean="0">
                <a:solidFill>
                  <a:srgbClr val="00B050"/>
                </a:solidFill>
              </a:rPr>
              <a:t>type</a:t>
            </a:r>
            <a:r>
              <a:rPr lang="en-US" sz="2000" dirty="0" smtClean="0">
                <a:solidFill>
                  <a:srgbClr val="0070C0"/>
                </a:solidFill>
              </a:rPr>
              <a:t>” must link to the “</a:t>
            </a:r>
            <a:r>
              <a:rPr lang="en-US" sz="2000" b="1" dirty="0" smtClean="0">
                <a:solidFill>
                  <a:srgbClr val="0070C0"/>
                </a:solidFill>
              </a:rPr>
              <a:t>antitype</a:t>
            </a:r>
            <a:r>
              <a:rPr lang="en-US" sz="2000" dirty="0" smtClean="0">
                <a:solidFill>
                  <a:srgbClr val="0070C0"/>
                </a:solidFill>
              </a:rPr>
              <a:t>” for complete fulfillment in </a:t>
            </a:r>
            <a:r>
              <a:rPr lang="en-US" sz="2000" b="1" dirty="0" smtClean="0">
                <a:solidFill>
                  <a:srgbClr val="002060"/>
                </a:solidFill>
              </a:rPr>
              <a:t>Yahusha</a:t>
            </a:r>
            <a:r>
              <a:rPr lang="en-US" sz="2000" dirty="0" smtClean="0">
                <a:solidFill>
                  <a:srgbClr val="002060"/>
                </a:solidFill>
              </a:rPr>
              <a:t>,</a:t>
            </a:r>
            <a:r>
              <a:rPr lang="en-US" sz="2000" dirty="0" smtClean="0">
                <a:solidFill>
                  <a:srgbClr val="0070C0"/>
                </a:solidFill>
              </a:rPr>
              <a:t> the </a:t>
            </a:r>
            <a:r>
              <a:rPr lang="en-US" sz="2000" dirty="0" smtClean="0">
                <a:solidFill>
                  <a:srgbClr val="002060"/>
                </a:solidFill>
              </a:rPr>
              <a:t>true Messiah.</a:t>
            </a:r>
          </a:p>
        </p:txBody>
      </p:sp>
      <p:sp>
        <p:nvSpPr>
          <p:cNvPr id="8" name="Rectangle 7"/>
          <p:cNvSpPr/>
          <p:nvPr/>
        </p:nvSpPr>
        <p:spPr>
          <a:xfrm>
            <a:off x="4572000" y="2504703"/>
            <a:ext cx="4191000" cy="4962897"/>
          </a:xfrm>
          <a:prstGeom prst="rect">
            <a:avLst/>
          </a:prstGeom>
        </p:spPr>
        <p:txBody>
          <a:bodyPr wrap="square">
            <a:spAutoFit/>
            <a:scene3d>
              <a:camera prst="orthographicFront"/>
              <a:lightRig rig="threePt" dir="t"/>
            </a:scene3d>
            <a:sp3d extrusionH="57150">
              <a:bevelT w="38100" h="38100"/>
            </a:sp3d>
          </a:bodyPr>
          <a:lstStyle/>
          <a:p>
            <a:pPr algn="ctr"/>
            <a:r>
              <a:rPr lang="en-US" sz="3600" b="1" dirty="0" smtClean="0">
                <a:ln w="1905"/>
                <a:solidFill>
                  <a:srgbClr val="0070C0"/>
                </a:solidFill>
                <a:effectLst>
                  <a:innerShdw blurRad="69850" dist="43180" dir="5400000">
                    <a:srgbClr val="000000">
                      <a:alpha val="65000"/>
                    </a:srgbClr>
                  </a:innerShdw>
                </a:effectLst>
                <a:latin typeface="Arial Rounded MT Bold" pitchFamily="34" charset="0"/>
              </a:rPr>
              <a:t>Antitype</a:t>
            </a:r>
          </a:p>
          <a:p>
            <a:r>
              <a:rPr lang="en-US" sz="1050" dirty="0" smtClean="0"/>
              <a:t> </a:t>
            </a:r>
          </a:p>
          <a:p>
            <a:r>
              <a:rPr lang="en-US" b="1" dirty="0" smtClean="0">
                <a:ln w="1905"/>
                <a:solidFill>
                  <a:srgbClr val="0070C0"/>
                </a:solidFill>
                <a:effectLst>
                  <a:innerShdw blurRad="69850" dist="43180" dir="5400000">
                    <a:srgbClr val="000000">
                      <a:alpha val="65000"/>
                    </a:srgbClr>
                  </a:innerShdw>
                </a:effectLst>
              </a:rPr>
              <a:t>Yahusha</a:t>
            </a:r>
            <a:r>
              <a:rPr lang="en-US" b="1" dirty="0" smtClean="0">
                <a:ln w="1905"/>
                <a:solidFill>
                  <a:srgbClr val="FF0000"/>
                </a:solidFill>
                <a:effectLst>
                  <a:innerShdw blurRad="69850" dist="43180" dir="5400000">
                    <a:srgbClr val="000000">
                      <a:alpha val="65000"/>
                    </a:srgbClr>
                  </a:innerShdw>
                </a:effectLst>
              </a:rPr>
              <a:t> as the Lamb for Passover</a:t>
            </a:r>
          </a:p>
          <a:p>
            <a:r>
              <a:rPr lang="en-US" dirty="0" smtClean="0"/>
              <a:t>      (represented as)</a:t>
            </a:r>
          </a:p>
          <a:p>
            <a:endParaRPr lang="en-US" dirty="0" smtClean="0"/>
          </a:p>
          <a:p>
            <a:r>
              <a:rPr lang="en-US" b="1" dirty="0" smtClean="0">
                <a:ln w="1905"/>
                <a:solidFill>
                  <a:schemeClr val="accent6">
                    <a:lumMod val="50000"/>
                  </a:schemeClr>
                </a:solidFill>
                <a:effectLst>
                  <a:innerShdw blurRad="69850" dist="43180" dir="5400000">
                    <a:srgbClr val="000000">
                      <a:alpha val="65000"/>
                    </a:srgbClr>
                  </a:innerShdw>
                </a:effectLst>
              </a:rPr>
              <a:t>Bread as Grain Offering  </a:t>
            </a:r>
            <a:r>
              <a:rPr lang="en-US" dirty="0" smtClean="0"/>
              <a:t>(</a:t>
            </a:r>
            <a:r>
              <a:rPr lang="en-US" dirty="0" err="1" smtClean="0"/>
              <a:t>eg</a:t>
            </a:r>
            <a:r>
              <a:rPr lang="en-US" dirty="0" smtClean="0"/>
              <a:t>:  body)</a:t>
            </a:r>
          </a:p>
          <a:p>
            <a:r>
              <a:rPr lang="en-US" b="1" dirty="0" smtClean="0">
                <a:ln w="1905"/>
                <a:solidFill>
                  <a:srgbClr val="7030A0"/>
                </a:solidFill>
                <a:effectLst>
                  <a:innerShdw blurRad="69850" dist="43180" dir="5400000">
                    <a:srgbClr val="000000">
                      <a:alpha val="65000"/>
                    </a:srgbClr>
                  </a:innerShdw>
                </a:effectLst>
              </a:rPr>
              <a:t>Wine as Drink Offering   </a:t>
            </a:r>
            <a:r>
              <a:rPr lang="en-US" dirty="0" smtClean="0"/>
              <a:t>(</a:t>
            </a:r>
            <a:r>
              <a:rPr lang="en-US" dirty="0" err="1" smtClean="0"/>
              <a:t>eg</a:t>
            </a:r>
            <a:r>
              <a:rPr lang="en-US" dirty="0" smtClean="0"/>
              <a:t>:  blood)</a:t>
            </a:r>
          </a:p>
          <a:p>
            <a:endParaRPr lang="en-US" dirty="0"/>
          </a:p>
          <a:p>
            <a:pPr marL="285750" indent="-285750">
              <a:buFont typeface="Wingdings" pitchFamily="2" charset="2"/>
              <a:buChar char="ü"/>
            </a:pPr>
            <a:r>
              <a:rPr lang="en-US" b="1" dirty="0" smtClean="0">
                <a:ln w="1905"/>
                <a:solidFill>
                  <a:schemeClr val="accent6">
                    <a:lumMod val="50000"/>
                  </a:schemeClr>
                </a:solidFill>
                <a:effectLst>
                  <a:innerShdw blurRad="69850" dist="43180" dir="5400000">
                    <a:srgbClr val="000000">
                      <a:alpha val="65000"/>
                    </a:srgbClr>
                  </a:innerShdw>
                </a:effectLst>
              </a:rPr>
              <a:t>His pierced and striped flesh represents the Grain Offering. </a:t>
            </a:r>
          </a:p>
          <a:p>
            <a:pPr marL="285750" indent="-285750">
              <a:buFont typeface="Wingdings" pitchFamily="2" charset="2"/>
              <a:buChar char="ü"/>
            </a:pPr>
            <a:r>
              <a:rPr lang="en-US" b="1" dirty="0" smtClean="0">
                <a:ln w="1905"/>
                <a:solidFill>
                  <a:srgbClr val="7030A0"/>
                </a:solidFill>
                <a:effectLst>
                  <a:innerShdw blurRad="69850" dist="43180" dir="5400000">
                    <a:srgbClr val="000000">
                      <a:alpha val="65000"/>
                    </a:srgbClr>
                  </a:innerShdw>
                </a:effectLst>
              </a:rPr>
              <a:t>His spilled blood represents the Drink Offering.</a:t>
            </a:r>
          </a:p>
          <a:p>
            <a:pPr marL="285750" indent="-285750">
              <a:buFont typeface="Wingdings" pitchFamily="2" charset="2"/>
              <a:buChar char="ü"/>
            </a:pPr>
            <a:r>
              <a:rPr lang="en-US" b="1" dirty="0" smtClean="0">
                <a:ln w="1905"/>
                <a:solidFill>
                  <a:srgbClr val="0070C0"/>
                </a:solidFill>
                <a:effectLst>
                  <a:innerShdw blurRad="69850" dist="43180" dir="5400000">
                    <a:srgbClr val="000000">
                      <a:alpha val="65000"/>
                    </a:srgbClr>
                  </a:innerShdw>
                </a:effectLst>
              </a:rPr>
              <a:t>Yahusha’s </a:t>
            </a:r>
            <a:r>
              <a:rPr lang="en-US" b="1" dirty="0">
                <a:ln w="1905"/>
                <a:solidFill>
                  <a:srgbClr val="0070C0"/>
                </a:solidFill>
                <a:effectLst>
                  <a:innerShdw blurRad="69850" dist="43180" dir="5400000">
                    <a:srgbClr val="000000">
                      <a:alpha val="65000"/>
                    </a:srgbClr>
                  </a:innerShdw>
                </a:effectLst>
              </a:rPr>
              <a:t>cross was His </a:t>
            </a:r>
            <a:r>
              <a:rPr lang="en-US" b="1" dirty="0" smtClean="0">
                <a:ln w="1905"/>
                <a:solidFill>
                  <a:srgbClr val="0070C0"/>
                </a:solidFill>
                <a:effectLst>
                  <a:innerShdw blurRad="69850" dist="43180" dir="5400000">
                    <a:srgbClr val="000000">
                      <a:alpha val="65000"/>
                    </a:srgbClr>
                  </a:innerShdw>
                </a:effectLst>
              </a:rPr>
              <a:t/>
            </a:r>
            <a:br>
              <a:rPr lang="en-US" b="1" dirty="0" smtClean="0">
                <a:ln w="1905"/>
                <a:solidFill>
                  <a:srgbClr val="0070C0"/>
                </a:solidFill>
                <a:effectLst>
                  <a:innerShdw blurRad="69850" dist="43180" dir="5400000">
                    <a:srgbClr val="000000">
                      <a:alpha val="65000"/>
                    </a:srgbClr>
                  </a:innerShdw>
                </a:effectLst>
              </a:rPr>
            </a:br>
            <a:r>
              <a:rPr lang="en-US" b="1" dirty="0" smtClean="0">
                <a:ln w="1905"/>
                <a:solidFill>
                  <a:srgbClr val="0070C0"/>
                </a:solidFill>
                <a:effectLst>
                  <a:innerShdw blurRad="69850" dist="43180" dir="5400000">
                    <a:srgbClr val="000000">
                      <a:alpha val="65000"/>
                    </a:srgbClr>
                  </a:innerShdw>
                </a:effectLst>
              </a:rPr>
              <a:t>Altar </a:t>
            </a:r>
            <a:r>
              <a:rPr lang="en-US" b="1" dirty="0">
                <a:ln w="1905"/>
                <a:solidFill>
                  <a:srgbClr val="0070C0"/>
                </a:solidFill>
                <a:effectLst>
                  <a:innerShdw blurRad="69850" dist="43180" dir="5400000">
                    <a:srgbClr val="000000">
                      <a:alpha val="65000"/>
                    </a:srgbClr>
                  </a:innerShdw>
                </a:effectLst>
              </a:rPr>
              <a:t>of Burnt Offering. </a:t>
            </a:r>
            <a:endParaRPr lang="en-US" dirty="0"/>
          </a:p>
          <a:p>
            <a:endParaRPr lang="en-US" dirty="0"/>
          </a:p>
          <a:p>
            <a:endParaRPr lang="en-US" dirty="0"/>
          </a:p>
          <a:p>
            <a:pPr lvl="0"/>
            <a:endParaRPr lang="en-US" dirty="0"/>
          </a:p>
        </p:txBody>
      </p:sp>
      <p:sp>
        <p:nvSpPr>
          <p:cNvPr id="9" name="Rectangle 8"/>
          <p:cNvSpPr/>
          <p:nvPr/>
        </p:nvSpPr>
        <p:spPr>
          <a:xfrm>
            <a:off x="626962" y="2485832"/>
            <a:ext cx="3827362" cy="4801314"/>
          </a:xfrm>
          <a:prstGeom prst="rect">
            <a:avLst/>
          </a:prstGeom>
        </p:spPr>
        <p:txBody>
          <a:bodyPr wrap="square">
            <a:spAutoFit/>
            <a:scene3d>
              <a:camera prst="orthographicFront"/>
              <a:lightRig rig="threePt" dir="t"/>
            </a:scene3d>
            <a:sp3d extrusionH="57150">
              <a:bevelT w="38100" h="38100"/>
            </a:sp3d>
          </a:bodyPr>
          <a:lstStyle/>
          <a:p>
            <a:r>
              <a:rPr lang="en-US" sz="3600" b="1" dirty="0" smtClean="0">
                <a:ln w="1905"/>
                <a:solidFill>
                  <a:srgbClr val="00B050"/>
                </a:solidFill>
                <a:effectLst>
                  <a:innerShdw blurRad="69850" dist="43180" dir="5400000">
                    <a:srgbClr val="000000">
                      <a:alpha val="65000"/>
                    </a:srgbClr>
                  </a:innerShdw>
                </a:effectLst>
              </a:rPr>
              <a:t>       </a:t>
            </a:r>
            <a:r>
              <a:rPr lang="en-US" sz="3600" b="1" dirty="0" smtClean="0">
                <a:ln w="1905"/>
                <a:solidFill>
                  <a:srgbClr val="00B050"/>
                </a:solidFill>
                <a:effectLst>
                  <a:innerShdw blurRad="69850" dist="43180" dir="5400000">
                    <a:srgbClr val="000000">
                      <a:alpha val="65000"/>
                    </a:srgbClr>
                  </a:innerShdw>
                </a:effectLst>
                <a:latin typeface="Arial Rounded MT Bold" pitchFamily="34" charset="0"/>
              </a:rPr>
              <a:t>Type</a:t>
            </a:r>
          </a:p>
          <a:p>
            <a:endParaRPr lang="en-US" sz="1050" b="1" dirty="0" smtClean="0">
              <a:ln w="1905"/>
              <a:solidFill>
                <a:srgbClr val="FF0000"/>
              </a:solidFill>
              <a:effectLst>
                <a:innerShdw blurRad="69850" dist="43180" dir="5400000">
                  <a:srgbClr val="000000">
                    <a:alpha val="65000"/>
                  </a:srgbClr>
                </a:innerShdw>
              </a:effectLst>
            </a:endParaRPr>
          </a:p>
          <a:p>
            <a:r>
              <a:rPr lang="en-US" b="1" dirty="0" smtClean="0">
                <a:ln w="1905"/>
                <a:solidFill>
                  <a:srgbClr val="FF0000"/>
                </a:solidFill>
                <a:effectLst>
                  <a:innerShdw blurRad="69850" dist="43180" dir="5400000">
                    <a:srgbClr val="000000">
                      <a:alpha val="65000"/>
                    </a:srgbClr>
                  </a:innerShdw>
                </a:effectLst>
              </a:rPr>
              <a:t>Lamb as Passover Sacrifice</a:t>
            </a:r>
            <a:r>
              <a:rPr lang="en-US" dirty="0" smtClean="0"/>
              <a:t/>
            </a:r>
            <a:br>
              <a:rPr lang="en-US" dirty="0" smtClean="0"/>
            </a:br>
            <a:r>
              <a:rPr lang="en-US" dirty="0" smtClean="0"/>
              <a:t>    (accompanied by)		   		</a:t>
            </a:r>
          </a:p>
          <a:p>
            <a:r>
              <a:rPr lang="en-US" b="1" dirty="0" smtClean="0">
                <a:ln w="1905"/>
                <a:solidFill>
                  <a:schemeClr val="accent6">
                    <a:lumMod val="50000"/>
                  </a:schemeClr>
                </a:solidFill>
                <a:effectLst>
                  <a:innerShdw blurRad="69850" dist="43180" dir="5400000">
                    <a:srgbClr val="000000">
                      <a:alpha val="65000"/>
                    </a:srgbClr>
                  </a:innerShdw>
                </a:effectLst>
              </a:rPr>
              <a:t>Grain Offering  </a:t>
            </a:r>
          </a:p>
          <a:p>
            <a:r>
              <a:rPr lang="en-US" b="1" dirty="0" smtClean="0">
                <a:ln w="1905"/>
                <a:solidFill>
                  <a:srgbClr val="7030A0"/>
                </a:solidFill>
                <a:effectLst>
                  <a:innerShdw blurRad="69850" dist="43180" dir="5400000">
                    <a:srgbClr val="000000">
                      <a:alpha val="65000"/>
                    </a:srgbClr>
                  </a:innerShdw>
                </a:effectLst>
              </a:rPr>
              <a:t>Drink Offering</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		</a:t>
            </a:r>
            <a:endParaRPr lang="en-US" dirty="0"/>
          </a:p>
          <a:p>
            <a:r>
              <a:rPr lang="en-US" dirty="0" smtClean="0"/>
              <a:t>The sacrifices were always accompanied with the: </a:t>
            </a:r>
            <a:br>
              <a:rPr lang="en-US" dirty="0" smtClean="0"/>
            </a:br>
            <a:r>
              <a:rPr lang="en-US" b="1" dirty="0">
                <a:ln w="1905"/>
                <a:solidFill>
                  <a:schemeClr val="accent6">
                    <a:lumMod val="50000"/>
                  </a:schemeClr>
                </a:solidFill>
                <a:effectLst>
                  <a:innerShdw blurRad="69850" dist="43180" dir="5400000">
                    <a:srgbClr val="000000">
                      <a:alpha val="65000"/>
                    </a:srgbClr>
                  </a:innerShdw>
                </a:effectLst>
              </a:rPr>
              <a:t>Grain Offering </a:t>
            </a:r>
            <a:r>
              <a:rPr lang="en-US" b="1" dirty="0" smtClean="0">
                <a:ln w="1905"/>
                <a:solidFill>
                  <a:schemeClr val="accent6">
                    <a:lumMod val="50000"/>
                  </a:schemeClr>
                </a:solidFill>
                <a:effectLst>
                  <a:innerShdw blurRad="69850" dist="43180" dir="5400000">
                    <a:srgbClr val="000000">
                      <a:alpha val="65000"/>
                    </a:srgbClr>
                  </a:innerShdw>
                </a:effectLst>
              </a:rPr>
              <a:t> </a:t>
            </a:r>
            <a:r>
              <a:rPr lang="en-US" dirty="0" smtClean="0"/>
              <a:t>and </a:t>
            </a:r>
            <a:br>
              <a:rPr lang="en-US" dirty="0" smtClean="0"/>
            </a:br>
            <a:r>
              <a:rPr lang="en-US" b="1" dirty="0" smtClean="0">
                <a:ln w="1905"/>
                <a:solidFill>
                  <a:srgbClr val="7030A0"/>
                </a:solidFill>
                <a:effectLst>
                  <a:innerShdw blurRad="69850" dist="43180" dir="5400000">
                    <a:srgbClr val="000000">
                      <a:alpha val="65000"/>
                    </a:srgbClr>
                  </a:innerShdw>
                </a:effectLst>
              </a:rPr>
              <a:t>Drink </a:t>
            </a:r>
            <a:r>
              <a:rPr lang="en-US" b="1" dirty="0">
                <a:ln w="1905"/>
                <a:solidFill>
                  <a:srgbClr val="7030A0"/>
                </a:solidFill>
                <a:effectLst>
                  <a:innerShdw blurRad="69850" dist="43180" dir="5400000">
                    <a:srgbClr val="000000">
                      <a:alpha val="65000"/>
                    </a:srgbClr>
                  </a:innerShdw>
                </a:effectLst>
              </a:rPr>
              <a:t>Offering </a:t>
            </a:r>
            <a:r>
              <a:rPr lang="en-US" dirty="0" smtClean="0"/>
              <a:t>on the </a:t>
            </a:r>
            <a:br>
              <a:rPr lang="en-US" dirty="0" smtClean="0"/>
            </a:br>
            <a:r>
              <a:rPr lang="en-US" b="1" dirty="0" smtClean="0">
                <a:ln w="1905"/>
                <a:solidFill>
                  <a:srgbClr val="0070C0"/>
                </a:solidFill>
                <a:effectLst>
                  <a:innerShdw blurRad="69850" dist="43180" dir="5400000">
                    <a:srgbClr val="000000">
                      <a:alpha val="65000"/>
                    </a:srgbClr>
                  </a:innerShdw>
                </a:effectLst>
              </a:rPr>
              <a:t>Altar of Burnt Offerings.</a:t>
            </a:r>
          </a:p>
          <a:p>
            <a:endParaRPr lang="en-US" dirty="0"/>
          </a:p>
          <a:p>
            <a:endParaRPr lang="en-US" dirty="0"/>
          </a:p>
          <a:p>
            <a:pPr lvl="0"/>
            <a:endParaRPr lang="en-US" dirty="0"/>
          </a:p>
        </p:txBody>
      </p:sp>
    </p:spTree>
    <p:extLst>
      <p:ext uri="{BB962C8B-B14F-4D97-AF65-F5344CB8AC3E}">
        <p14:creationId xmlns:p14="http://schemas.microsoft.com/office/powerpoint/2010/main" val="105435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10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arn(inVertical)">
                                      <p:cBhvr>
                                        <p:cTn id="10" dur="10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1000"/>
                                        <p:tgtEl>
                                          <p:spTgt spid="8">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1000"/>
                                        <p:tgtEl>
                                          <p:spTgt spid="8">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10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left)">
                                      <p:cBhvr>
                                        <p:cTn id="26" dur="1250"/>
                                        <p:tgtEl>
                                          <p:spTgt spid="9">
                                            <p:txEl>
                                              <p:pRg st="3" end="3"/>
                                            </p:txEl>
                                          </p:spTgt>
                                        </p:tgtEl>
                                      </p:cBhvr>
                                    </p:animEffect>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left)">
                                      <p:cBhvr>
                                        <p:cTn id="30" dur="1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wipe(left)">
                                      <p:cBhvr>
                                        <p:cTn id="35" dur="1250"/>
                                        <p:tgtEl>
                                          <p:spTgt spid="9">
                                            <p:txEl>
                                              <p:pRg st="4" end="4"/>
                                            </p:txEl>
                                          </p:spTgt>
                                        </p:tgtEl>
                                      </p:cBhvr>
                                    </p:animEffect>
                                  </p:childTnLst>
                                </p:cTn>
                              </p:par>
                            </p:childTnLst>
                          </p:cTn>
                        </p:par>
                        <p:par>
                          <p:cTn id="36" fill="hold">
                            <p:stCondLst>
                              <p:cond delay="1250"/>
                            </p:stCondLst>
                            <p:childTnLst>
                              <p:par>
                                <p:cTn id="37" presetID="22" presetClass="entr" presetSubtype="8" fill="hold" nodeType="after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wipe(left)">
                                      <p:cBhvr>
                                        <p:cTn id="39" dur="1500"/>
                                        <p:tgtEl>
                                          <p:spTgt spid="8">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fade">
                                      <p:cBhvr>
                                        <p:cTn id="44" dur="1250"/>
                                        <p:tgtEl>
                                          <p:spTgt spid="9">
                                            <p:txEl>
                                              <p:pRg st="5" end="5"/>
                                            </p:txEl>
                                          </p:spTgt>
                                        </p:tgtEl>
                                      </p:cBhvr>
                                    </p:animEffect>
                                    <p:anim calcmode="lin" valueType="num">
                                      <p:cBhvr>
                                        <p:cTn id="45" dur="125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6" dur="125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animEffect transition="in" filter="fade">
                                      <p:cBhvr>
                                        <p:cTn id="51" dur="1250"/>
                                        <p:tgtEl>
                                          <p:spTgt spid="8">
                                            <p:txEl>
                                              <p:pRg st="8" end="8"/>
                                            </p:txEl>
                                          </p:spTgt>
                                        </p:tgtEl>
                                      </p:cBhvr>
                                    </p:animEffect>
                                    <p:anim calcmode="lin" valueType="num">
                                      <p:cBhvr>
                                        <p:cTn id="52" dur="125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3" dur="1250" fill="hold"/>
                                        <p:tgtEl>
                                          <p:spTgt spid="8">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fade">
                                      <p:cBhvr>
                                        <p:cTn id="56" dur="1000"/>
                                        <p:tgtEl>
                                          <p:spTgt spid="8">
                                            <p:txEl>
                                              <p:pRg st="9" end="9"/>
                                            </p:txEl>
                                          </p:spTgt>
                                        </p:tgtEl>
                                      </p:cBhvr>
                                    </p:animEffect>
                                    <p:anim calcmode="lin" valueType="num">
                                      <p:cBhvr>
                                        <p:cTn id="57"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8">
                                            <p:txEl>
                                              <p:pRg st="10" end="10"/>
                                            </p:txEl>
                                          </p:spTgt>
                                        </p:tgtEl>
                                        <p:attrNameLst>
                                          <p:attrName>style.visibility</p:attrName>
                                        </p:attrNameLst>
                                      </p:cBhvr>
                                      <p:to>
                                        <p:strVal val="visible"/>
                                      </p:to>
                                    </p:set>
                                    <p:animEffect transition="in" filter="fade">
                                      <p:cBhvr>
                                        <p:cTn id="61" dur="1250"/>
                                        <p:tgtEl>
                                          <p:spTgt spid="8">
                                            <p:txEl>
                                              <p:pRg st="10" end="10"/>
                                            </p:txEl>
                                          </p:spTgt>
                                        </p:tgtEl>
                                      </p:cBhvr>
                                    </p:animEffect>
                                    <p:anim calcmode="lin" valueType="num">
                                      <p:cBhvr>
                                        <p:cTn id="62" dur="125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63" dur="125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89</a:t>
            </a:fld>
            <a:endParaRPr lang="en-US"/>
          </a:p>
        </p:txBody>
      </p:sp>
      <p:sp>
        <p:nvSpPr>
          <p:cNvPr id="6" name="Title 5"/>
          <p:cNvSpPr>
            <a:spLocks noGrp="1"/>
          </p:cNvSpPr>
          <p:nvPr>
            <p:ph type="title"/>
          </p:nvPr>
        </p:nvSpPr>
        <p:spPr>
          <a:xfrm>
            <a:off x="-76200" y="0"/>
            <a:ext cx="9220200" cy="1447800"/>
          </a:xfrm>
        </p:spPr>
        <p:txBody>
          <a:bodyPr/>
          <a:lstStyle/>
          <a:p>
            <a:r>
              <a:rPr lang="en-US" dirty="0" err="1" smtClean="0">
                <a:ln w="11430">
                  <a:solidFill>
                    <a:srgbClr val="002060"/>
                  </a:solidFill>
                </a:ln>
              </a:rPr>
              <a:t>Exo</a:t>
            </a:r>
            <a:r>
              <a:rPr lang="en-US" dirty="0" smtClean="0">
                <a:ln w="11430">
                  <a:solidFill>
                    <a:srgbClr val="002060"/>
                  </a:solidFill>
                </a:ln>
              </a:rPr>
              <a:t> 34:25  Book of the Law Instructions for “leaven”</a:t>
            </a:r>
            <a:endParaRPr lang="en-US" u="sng" dirty="0">
              <a:ln w="11430">
                <a:solidFill>
                  <a:srgbClr val="002060"/>
                </a:solidFill>
              </a:ln>
            </a:endParaRPr>
          </a:p>
        </p:txBody>
      </p:sp>
      <p:sp>
        <p:nvSpPr>
          <p:cNvPr id="7" name="Content Placeholder 6"/>
          <p:cNvSpPr>
            <a:spLocks noGrp="1"/>
          </p:cNvSpPr>
          <p:nvPr>
            <p:ph sz="quarter" idx="13"/>
          </p:nvPr>
        </p:nvSpPr>
        <p:spPr>
          <a:xfrm>
            <a:off x="304800" y="1237409"/>
            <a:ext cx="8534400" cy="4096591"/>
          </a:xfrm>
        </p:spPr>
        <p:txBody>
          <a:bodyPr>
            <a:normAutofit fontScale="77500" lnSpcReduction="20000"/>
            <a:scene3d>
              <a:camera prst="orthographicFront"/>
              <a:lightRig rig="threePt" dir="t"/>
            </a:scene3d>
            <a:sp3d extrusionH="57150">
              <a:bevelT w="38100" h="38100"/>
            </a:sp3d>
          </a:bodyPr>
          <a:lstStyle/>
          <a:p>
            <a:pPr marL="45720" indent="0" algn="ctr">
              <a:buNone/>
            </a:pPr>
            <a:endParaRPr lang="en-US" sz="300" b="1" dirty="0">
              <a:solidFill>
                <a:srgbClr val="8C4C64"/>
              </a:solidFill>
            </a:endParaRPr>
          </a:p>
          <a:p>
            <a:pPr marL="45720" indent="0">
              <a:buNone/>
            </a:pPr>
            <a:r>
              <a:rPr lang="en-US"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Note</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dirty="0"/>
              <a:t>In </a:t>
            </a:r>
            <a:r>
              <a:rPr lang="en-US" sz="2400" dirty="0" err="1"/>
              <a:t>Exo</a:t>
            </a:r>
            <a:r>
              <a:rPr lang="en-US" sz="2400" dirty="0"/>
              <a:t> 32, the people had just violated the Covenant with the Golden Calf offense.  This verse is a very short, stern reminder (after </a:t>
            </a:r>
            <a:r>
              <a:rPr lang="en-US" sz="2400" dirty="0" smtClean="0"/>
              <a:t/>
            </a:r>
            <a:br>
              <a:rPr lang="en-US" sz="2400" dirty="0" smtClean="0"/>
            </a:br>
            <a:r>
              <a:rPr lang="en-US" sz="2400" dirty="0" smtClean="0"/>
              <a:t>Moses</a:t>
            </a:r>
            <a:r>
              <a:rPr lang="en-US" sz="2400" dirty="0"/>
              <a:t>’ last trip down Mt Sinai) of what “not to do” regarding leaven. </a:t>
            </a:r>
          </a:p>
          <a:p>
            <a:pPr marL="45720" indent="0">
              <a:buNone/>
            </a:pPr>
            <a:r>
              <a:rPr lang="en-US" sz="2400" b="1" dirty="0"/>
              <a:t>Idol worship links to paganism and sin.  </a:t>
            </a:r>
            <a:r>
              <a:rPr lang="en-US" sz="2400" b="1" dirty="0">
                <a:solidFill>
                  <a:srgbClr val="FF0000"/>
                </a:solidFill>
              </a:rPr>
              <a:t>So does offering leaven </a:t>
            </a: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with </a:t>
            </a:r>
            <a:r>
              <a:rPr lang="en-US" sz="2400" b="1" dirty="0">
                <a:solidFill>
                  <a:srgbClr val="FF0000"/>
                </a:solidFill>
              </a:rPr>
              <a:t>blood sacrifices.  </a:t>
            </a:r>
            <a:r>
              <a:rPr lang="en-US" sz="2400" b="1" dirty="0"/>
              <a:t>Therefore this command was given </a:t>
            </a:r>
            <a:r>
              <a:rPr lang="en-US" sz="2400" b="1" u="sng" dirty="0"/>
              <a:t>before</a:t>
            </a:r>
            <a:r>
              <a:rPr lang="en-US" sz="2400" b="1" dirty="0"/>
              <a:t> </a:t>
            </a:r>
            <a:r>
              <a:rPr lang="en-US" sz="2400" b="1" dirty="0" smtClean="0"/>
              <a:t/>
            </a:r>
            <a:br>
              <a:rPr lang="en-US" sz="2400" b="1" dirty="0" smtClean="0"/>
            </a:br>
            <a:r>
              <a:rPr lang="en-US" sz="2400" b="1" dirty="0" smtClean="0"/>
              <a:t>the </a:t>
            </a:r>
            <a:r>
              <a:rPr lang="en-US" sz="2400" b="1" dirty="0"/>
              <a:t>sanctuary was set up.  </a:t>
            </a:r>
          </a:p>
          <a:p>
            <a:pPr marL="45720" indent="0">
              <a:buNone/>
            </a:pPr>
            <a:endParaRPr lang="en-US" sz="1400" b="1" dirty="0">
              <a:solidFill>
                <a:srgbClr val="0070C0"/>
              </a:solidFill>
            </a:endParaRPr>
          </a:p>
          <a:p>
            <a:pPr marL="45720" indent="0">
              <a:buNone/>
            </a:pPr>
            <a:r>
              <a:rPr lang="en-US" sz="3400" b="1" dirty="0" smtClean="0">
                <a:solidFill>
                  <a:srgbClr val="0070C0"/>
                </a:solidFill>
              </a:rPr>
              <a:t>Ex 34:25  </a:t>
            </a:r>
            <a:r>
              <a:rPr lang="en-US" sz="3400" b="1" dirty="0" smtClean="0">
                <a:solidFill>
                  <a:srgbClr val="FF0000"/>
                </a:solidFill>
              </a:rPr>
              <a:t>"</a:t>
            </a:r>
            <a:r>
              <a:rPr lang="en-US" sz="3400" b="1" dirty="0">
                <a:solidFill>
                  <a:srgbClr val="FF0000"/>
                </a:solidFill>
              </a:rPr>
              <a:t>You shall </a:t>
            </a:r>
            <a:r>
              <a:rPr lang="en-US" sz="3400" b="1" u="sng" dirty="0">
                <a:solidFill>
                  <a:srgbClr val="FF0000"/>
                </a:solidFill>
              </a:rPr>
              <a:t>not</a:t>
            </a:r>
            <a:r>
              <a:rPr lang="en-US" sz="3400" b="1" dirty="0">
                <a:solidFill>
                  <a:srgbClr val="FF0000"/>
                </a:solidFill>
              </a:rPr>
              <a:t> </a:t>
            </a:r>
            <a:r>
              <a:rPr lang="en-US" sz="3400" b="1" u="sng" dirty="0">
                <a:solidFill>
                  <a:srgbClr val="FF0000"/>
                </a:solidFill>
              </a:rPr>
              <a:t>offer</a:t>
            </a:r>
            <a:r>
              <a:rPr lang="en-US" sz="3400" b="1" dirty="0">
                <a:solidFill>
                  <a:srgbClr val="FF0000"/>
                </a:solidFill>
              </a:rPr>
              <a:t> the blood of </a:t>
            </a:r>
            <a:r>
              <a:rPr lang="en-US" sz="3400" b="1" u="sng" dirty="0" smtClean="0">
                <a:solidFill>
                  <a:srgbClr val="FF0000"/>
                </a:solidFill>
              </a:rPr>
              <a:t>M</a:t>
            </a:r>
            <a:r>
              <a:rPr lang="en-US" sz="2600" b="1" u="sng" dirty="0" smtClean="0">
                <a:solidFill>
                  <a:srgbClr val="FF0000"/>
                </a:solidFill>
              </a:rPr>
              <a:t>Y</a:t>
            </a:r>
            <a:r>
              <a:rPr lang="en-US" sz="3400" b="1" u="sng" dirty="0" smtClean="0">
                <a:solidFill>
                  <a:srgbClr val="FF0000"/>
                </a:solidFill>
              </a:rPr>
              <a:t> </a:t>
            </a:r>
            <a:br>
              <a:rPr lang="en-US" sz="3400" b="1" u="sng" dirty="0" smtClean="0">
                <a:solidFill>
                  <a:srgbClr val="FF0000"/>
                </a:solidFill>
              </a:rPr>
            </a:br>
            <a:r>
              <a:rPr lang="en-US" sz="3400" b="1" dirty="0" smtClean="0">
                <a:solidFill>
                  <a:srgbClr val="FF0000"/>
                </a:solidFill>
              </a:rPr>
              <a:t>                 </a:t>
            </a:r>
            <a:r>
              <a:rPr lang="en-US" sz="3400" b="1" u="sng" dirty="0" smtClean="0">
                <a:solidFill>
                  <a:srgbClr val="FF0000"/>
                </a:solidFill>
              </a:rPr>
              <a:t>sacrifice with </a:t>
            </a:r>
            <a:r>
              <a:rPr lang="en-US" sz="3400" b="1" u="sng" dirty="0">
                <a:solidFill>
                  <a:srgbClr val="FF0000"/>
                </a:solidFill>
              </a:rPr>
              <a:t>leaven</a:t>
            </a:r>
            <a:r>
              <a:rPr lang="en-US" sz="3400" b="1" dirty="0">
                <a:solidFill>
                  <a:srgbClr val="FF0000"/>
                </a:solidFill>
              </a:rPr>
              <a:t>, </a:t>
            </a:r>
            <a:r>
              <a:rPr lang="en-US" sz="2300" b="1" dirty="0">
                <a:solidFill>
                  <a:srgbClr val="8C4C64"/>
                </a:solidFill>
              </a:rPr>
              <a:t>nor shall the sacrifice of the </a:t>
            </a:r>
            <a:r>
              <a:rPr lang="en-US" sz="2300" b="1" dirty="0" smtClean="0">
                <a:solidFill>
                  <a:srgbClr val="8C4C64"/>
                </a:solidFill>
              </a:rPr>
              <a:t/>
            </a:r>
            <a:br>
              <a:rPr lang="en-US" sz="2300" b="1" dirty="0" smtClean="0">
                <a:solidFill>
                  <a:srgbClr val="8C4C64"/>
                </a:solidFill>
              </a:rPr>
            </a:br>
            <a:r>
              <a:rPr lang="en-US" sz="2300" b="1" dirty="0" smtClean="0">
                <a:solidFill>
                  <a:srgbClr val="8C4C64"/>
                </a:solidFill>
              </a:rPr>
              <a:t>                         Feast </a:t>
            </a:r>
            <a:r>
              <a:rPr lang="en-US" sz="2300" b="1" dirty="0">
                <a:solidFill>
                  <a:srgbClr val="8C4C64"/>
                </a:solidFill>
              </a:rPr>
              <a:t>of the </a:t>
            </a:r>
            <a:r>
              <a:rPr lang="en-US" sz="2300" b="1" dirty="0" smtClean="0">
                <a:solidFill>
                  <a:srgbClr val="8C4C64"/>
                </a:solidFill>
              </a:rPr>
              <a:t>Passover </a:t>
            </a:r>
            <a:r>
              <a:rPr lang="en-US" sz="2300" b="1" dirty="0">
                <a:solidFill>
                  <a:srgbClr val="8C4C64"/>
                </a:solidFill>
              </a:rPr>
              <a:t>be left until morning. </a:t>
            </a:r>
            <a:r>
              <a:rPr lang="en-US" sz="2300" b="1" dirty="0" smtClean="0">
                <a:solidFill>
                  <a:srgbClr val="8C4C64"/>
                </a:solidFill>
              </a:rPr>
              <a:t>   </a:t>
            </a:r>
            <a:r>
              <a:rPr lang="en-US" sz="2000" dirty="0" smtClean="0">
                <a:solidFill>
                  <a:schemeClr val="tx1">
                    <a:lumMod val="75000"/>
                    <a:lumOff val="25000"/>
                  </a:schemeClr>
                </a:solidFill>
              </a:rPr>
              <a:t>NKJV</a:t>
            </a:r>
            <a:endParaRPr lang="en-US" sz="2000" dirty="0">
              <a:solidFill>
                <a:schemeClr val="tx1">
                  <a:lumMod val="75000"/>
                  <a:lumOff val="25000"/>
                </a:schemeClr>
              </a:solidFill>
            </a:endParaRPr>
          </a:p>
          <a:p>
            <a:pPr marL="45720" indent="0" algn="ctr">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command is for all blood sacrifices on any altar,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not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just the Altar of Burnt Offerings.  </a:t>
            </a:r>
            <a:r>
              <a:rPr lang="en-US" sz="2000" b="1" dirty="0"/>
              <a:t> </a:t>
            </a:r>
          </a:p>
          <a:p>
            <a:pPr marL="45720" indent="0">
              <a:buNone/>
            </a:pPr>
            <a:endParaRPr lang="en-US" sz="2900" dirty="0">
              <a:solidFill>
                <a:srgbClr val="8C4C64"/>
              </a:solidFill>
            </a:endParaRPr>
          </a:p>
        </p:txBody>
      </p:sp>
      <p:sp>
        <p:nvSpPr>
          <p:cNvPr id="8" name="Rectangle 7"/>
          <p:cNvSpPr/>
          <p:nvPr/>
        </p:nvSpPr>
        <p:spPr>
          <a:xfrm>
            <a:off x="2133600" y="5410200"/>
            <a:ext cx="7239000" cy="446276"/>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marL="45720" indent="0" algn="ctr">
              <a:buNone/>
            </a:pPr>
            <a:r>
              <a:rPr lang="en-US" sz="2300" b="1" dirty="0" smtClean="0">
                <a:solidFill>
                  <a:srgbClr val="00B050"/>
                </a:solidFill>
                <a:effectLst/>
              </a:rPr>
              <a:t>More Details in Lev 2 from </a:t>
            </a:r>
            <a:r>
              <a:rPr lang="en-US" sz="2300" b="1" dirty="0">
                <a:solidFill>
                  <a:srgbClr val="00B050"/>
                </a:solidFill>
                <a:effectLst/>
              </a:rPr>
              <a:t>the </a:t>
            </a:r>
            <a:r>
              <a:rPr lang="en-US" sz="2300" b="1" dirty="0" smtClean="0">
                <a:solidFill>
                  <a:srgbClr val="00B050"/>
                </a:solidFill>
                <a:effectLst/>
              </a:rPr>
              <a:t>Book </a:t>
            </a:r>
            <a:r>
              <a:rPr lang="en-US" sz="2300" b="1" dirty="0">
                <a:solidFill>
                  <a:srgbClr val="00B050"/>
                </a:solidFill>
                <a:effectLst/>
              </a:rPr>
              <a:t>of the </a:t>
            </a:r>
            <a:r>
              <a:rPr lang="en-US" sz="2300" b="1" dirty="0" smtClean="0">
                <a:solidFill>
                  <a:srgbClr val="00B050"/>
                </a:solidFill>
                <a:effectLst/>
              </a:rPr>
              <a:t>Law!</a:t>
            </a:r>
            <a:endParaRPr lang="en-US" sz="2300" b="1" dirty="0">
              <a:solidFill>
                <a:srgbClr val="00B050"/>
              </a:solidFill>
              <a:effectLst/>
            </a:endParaRPr>
          </a:p>
        </p:txBody>
      </p:sp>
    </p:spTree>
    <p:extLst>
      <p:ext uri="{BB962C8B-B14F-4D97-AF65-F5344CB8AC3E}">
        <p14:creationId xmlns:p14="http://schemas.microsoft.com/office/powerpoint/2010/main" val="429001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left)">
                                      <p:cBhvr>
                                        <p:cTn id="7" dur="125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wipe(left)">
                                      <p:cBhvr>
                                        <p:cTn id="12" dur="125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sz="4000" dirty="0" smtClean="0">
                <a:ln w="11430">
                  <a:solidFill>
                    <a:srgbClr val="002060"/>
                  </a:solidFill>
                </a:ln>
                <a:solidFill>
                  <a:schemeClr val="bg1">
                    <a:lumMod val="65000"/>
                  </a:schemeClr>
                </a:solidFill>
              </a:rPr>
              <a:t>Different Qualities Between </a:t>
            </a:r>
            <a:r>
              <a:rPr lang="en-US" sz="4000" dirty="0" smtClean="0">
                <a:ln w="11430">
                  <a:solidFill>
                    <a:srgbClr val="002060"/>
                  </a:solidFill>
                </a:ln>
                <a:solidFill>
                  <a:srgbClr val="984204"/>
                </a:solidFill>
              </a:rPr>
              <a:t>Leavened </a:t>
            </a:r>
            <a:r>
              <a:rPr lang="en-US" sz="4000" dirty="0" smtClean="0">
                <a:ln w="11430">
                  <a:solidFill>
                    <a:srgbClr val="002060"/>
                  </a:solidFill>
                </a:ln>
                <a:solidFill>
                  <a:schemeClr val="bg1">
                    <a:lumMod val="65000"/>
                  </a:schemeClr>
                </a:solidFill>
              </a:rPr>
              <a:t>&amp;</a:t>
            </a:r>
            <a:r>
              <a:rPr lang="en-US" sz="4000" dirty="0" smtClean="0">
                <a:ln w="11430">
                  <a:solidFill>
                    <a:srgbClr val="002060"/>
                  </a:solidFill>
                </a:ln>
              </a:rPr>
              <a:t> Unleavened Bread</a:t>
            </a:r>
            <a:endParaRPr lang="en-US" sz="4000" dirty="0">
              <a:ln w="11430">
                <a:solidFill>
                  <a:srgbClr val="002060"/>
                </a:solidFill>
              </a:ln>
            </a:endParaRPr>
          </a:p>
        </p:txBody>
      </p:sp>
      <p:sp>
        <p:nvSpPr>
          <p:cNvPr id="3" name="Content Placeholder 2"/>
          <p:cNvSpPr>
            <a:spLocks noGrp="1"/>
          </p:cNvSpPr>
          <p:nvPr>
            <p:ph sz="quarter" idx="13"/>
          </p:nvPr>
        </p:nvSpPr>
        <p:spPr>
          <a:xfrm>
            <a:off x="381000" y="1511951"/>
            <a:ext cx="8229600" cy="5193649"/>
          </a:xfrm>
        </p:spPr>
        <p:txBody>
          <a:bodyPr>
            <a:normAutofit/>
            <a:scene3d>
              <a:camera prst="orthographicFront"/>
              <a:lightRig rig="threePt" dir="t"/>
            </a:scene3d>
            <a:sp3d extrusionH="57150">
              <a:bevelT w="38100" h="38100"/>
            </a:sp3d>
          </a:bodyPr>
          <a:lstStyle/>
          <a:p>
            <a:pPr marL="45720" indent="0">
              <a:buNone/>
            </a:pPr>
            <a:r>
              <a:rPr lang="en-US" b="1" dirty="0"/>
              <a:t>The account given through Matthew, </a:t>
            </a:r>
            <a:r>
              <a:rPr lang="en-US" b="1" dirty="0" smtClean="0"/>
              <a:t/>
            </a:r>
            <a:br>
              <a:rPr lang="en-US" b="1" dirty="0" smtClean="0"/>
            </a:br>
            <a:r>
              <a:rPr lang="en-US" b="1" dirty="0" smtClean="0"/>
              <a:t>Mark </a:t>
            </a:r>
            <a:r>
              <a:rPr lang="en-US" b="1" dirty="0"/>
              <a:t>and Luke says … </a:t>
            </a:r>
            <a:r>
              <a:rPr lang="en-US" b="1" dirty="0" smtClean="0"/>
              <a:t/>
            </a:r>
            <a:br>
              <a:rPr lang="en-US" b="1" dirty="0" smtClean="0"/>
            </a:br>
            <a:r>
              <a:rPr lang="en-US" b="1" dirty="0" smtClean="0">
                <a:ln w="1905"/>
                <a:solidFill>
                  <a:srgbClr val="00B0F0"/>
                </a:solidFill>
                <a:effectLst>
                  <a:innerShdw blurRad="69850" dist="43180" dir="5400000">
                    <a:srgbClr val="000000">
                      <a:alpha val="65000"/>
                    </a:srgbClr>
                  </a:innerShdw>
                </a:effectLst>
              </a:rPr>
              <a:t>Yahusha </a:t>
            </a:r>
            <a:r>
              <a:rPr lang="en-US" b="1" dirty="0">
                <a:ln w="1905"/>
                <a:solidFill>
                  <a:srgbClr val="00B0F0"/>
                </a:solidFill>
                <a:effectLst>
                  <a:innerShdw blurRad="69850" dist="43180" dir="5400000">
                    <a:srgbClr val="000000">
                      <a:alpha val="65000"/>
                    </a:srgbClr>
                  </a:innerShdw>
                </a:effectLst>
              </a:rPr>
              <a:t>“broke bread.”  </a:t>
            </a:r>
            <a:r>
              <a:rPr lang="en-US" b="1" dirty="0" smtClean="0">
                <a:ln w="1905"/>
                <a:solidFill>
                  <a:srgbClr val="00B0F0"/>
                </a:solidFill>
                <a:effectLst>
                  <a:innerShdw blurRad="69850" dist="43180" dir="5400000">
                    <a:srgbClr val="000000">
                      <a:alpha val="65000"/>
                    </a:srgbClr>
                  </a:innerShdw>
                </a:effectLst>
              </a:rPr>
              <a:t/>
            </a:r>
            <a:br>
              <a:rPr lang="en-US" b="1" dirty="0" smtClean="0">
                <a:ln w="1905"/>
                <a:solidFill>
                  <a:srgbClr val="00B0F0"/>
                </a:solidFill>
                <a:effectLst>
                  <a:innerShdw blurRad="69850" dist="43180" dir="5400000">
                    <a:srgbClr val="000000">
                      <a:alpha val="65000"/>
                    </a:srgbClr>
                  </a:innerShdw>
                </a:effectLst>
              </a:rPr>
            </a:br>
            <a:r>
              <a:rPr lang="en-US" b="1" dirty="0" smtClean="0"/>
              <a:t>This </a:t>
            </a:r>
            <a:r>
              <a:rPr lang="en-US" b="1" dirty="0"/>
              <a:t>detail should not be </a:t>
            </a:r>
            <a:r>
              <a:rPr lang="en-US" b="1" dirty="0" smtClean="0"/>
              <a:t>overlooked.</a:t>
            </a:r>
          </a:p>
          <a:p>
            <a:pPr marL="45720" indent="0">
              <a:buNone/>
            </a:pPr>
            <a:endParaRPr lang="en-US" dirty="0"/>
          </a:p>
          <a:p>
            <a:pPr marL="45720" indent="0">
              <a:buNone/>
            </a:pPr>
            <a:r>
              <a:rPr lang="en-US" dirty="0" smtClean="0"/>
              <a:t> </a:t>
            </a:r>
            <a:endParaRPr lang="en-US" dirty="0"/>
          </a:p>
          <a:p>
            <a:pPr marL="502920" lvl="0" indent="-457200">
              <a:buFont typeface="+mj-lt"/>
              <a:buAutoNum type="arabicPeriod"/>
            </a:pPr>
            <a:r>
              <a:rPr lang="en-US" b="1" dirty="0">
                <a:ln w="1905"/>
                <a:solidFill>
                  <a:srgbClr val="984204"/>
                </a:solidFill>
                <a:effectLst>
                  <a:innerShdw blurRad="69850" dist="43180" dir="5400000">
                    <a:srgbClr val="000000">
                      <a:alpha val="65000"/>
                    </a:srgbClr>
                  </a:innerShdw>
                </a:effectLst>
              </a:rPr>
              <a:t>Leavened bread </a:t>
            </a:r>
            <a:r>
              <a:rPr lang="en-US" dirty="0"/>
              <a:t>is NOT broken.  It must be </a:t>
            </a:r>
            <a:r>
              <a:rPr lang="en-US" u="sng" dirty="0"/>
              <a:t>torn</a:t>
            </a:r>
            <a:r>
              <a:rPr lang="en-US" dirty="0"/>
              <a:t> to share with others, if you’re not cutting with a bread knife! </a:t>
            </a:r>
          </a:p>
          <a:p>
            <a:pPr marL="502920" lvl="0" indent="-457200">
              <a:buFont typeface="+mj-lt"/>
              <a:buAutoNum type="arabicPeriod"/>
            </a:pPr>
            <a:r>
              <a:rPr lang="en-US" b="1" dirty="0">
                <a:ln w="1905"/>
                <a:solidFill>
                  <a:srgbClr val="00B0F0"/>
                </a:solidFill>
                <a:effectLst>
                  <a:innerShdw blurRad="69850" dist="43180" dir="5400000">
                    <a:srgbClr val="000000">
                      <a:alpha val="65000"/>
                    </a:srgbClr>
                  </a:innerShdw>
                </a:effectLst>
              </a:rPr>
              <a:t>Unleavened bread </a:t>
            </a:r>
            <a:r>
              <a:rPr lang="en-US" dirty="0"/>
              <a:t>(</a:t>
            </a:r>
            <a:r>
              <a:rPr lang="en-US" dirty="0" err="1"/>
              <a:t>matstsah</a:t>
            </a:r>
            <a:r>
              <a:rPr lang="en-US" dirty="0"/>
              <a:t>) CANNOT be torn.  </a:t>
            </a:r>
            <a:r>
              <a:rPr lang="en-US" dirty="0" smtClean="0"/>
              <a:t/>
            </a:r>
            <a:br>
              <a:rPr lang="en-US" dirty="0" smtClean="0"/>
            </a:br>
            <a:r>
              <a:rPr lang="en-US" dirty="0" smtClean="0"/>
              <a:t>It </a:t>
            </a:r>
            <a:r>
              <a:rPr lang="en-US" dirty="0"/>
              <a:t>is </a:t>
            </a:r>
            <a:r>
              <a:rPr lang="en-US" u="sng" dirty="0"/>
              <a:t>broken</a:t>
            </a:r>
            <a:r>
              <a:rPr lang="en-US" dirty="0"/>
              <a:t>. </a:t>
            </a:r>
          </a:p>
          <a:p>
            <a:pPr marL="502920" lvl="0" indent="-457200">
              <a:buFont typeface="+mj-lt"/>
              <a:buAutoNum type="arabicPeriod"/>
            </a:pPr>
            <a:r>
              <a:rPr lang="en-US" b="1" dirty="0"/>
              <a:t>For these three gospel passages</a:t>
            </a:r>
            <a:r>
              <a:rPr lang="en-US" dirty="0"/>
              <a:t>, </a:t>
            </a:r>
            <a:r>
              <a:rPr lang="en-US" u="sng" dirty="0">
                <a:solidFill>
                  <a:srgbClr val="C00000"/>
                </a:solidFill>
              </a:rPr>
              <a:t>the context alone declares</a:t>
            </a:r>
            <a:r>
              <a:rPr lang="en-US" dirty="0"/>
              <a:t> that </a:t>
            </a:r>
            <a:r>
              <a:rPr lang="en-US" b="1" dirty="0" smtClean="0">
                <a:ln w="1905"/>
                <a:solidFill>
                  <a:srgbClr val="00B0F0"/>
                </a:solidFill>
                <a:effectLst>
                  <a:innerShdw blurRad="69850" dist="43180" dir="5400000">
                    <a:srgbClr val="000000">
                      <a:alpha val="65000"/>
                    </a:srgbClr>
                  </a:innerShdw>
                </a:effectLst>
              </a:rPr>
              <a:t>Yahusha </a:t>
            </a:r>
            <a:r>
              <a:rPr lang="en-US" b="1" dirty="0">
                <a:ln w="1905"/>
                <a:solidFill>
                  <a:srgbClr val="00B0F0"/>
                </a:solidFill>
                <a:effectLst>
                  <a:innerShdw blurRad="69850" dist="43180" dir="5400000">
                    <a:srgbClr val="000000">
                      <a:alpha val="65000"/>
                    </a:srgbClr>
                  </a:innerShdw>
                </a:effectLst>
              </a:rPr>
              <a:t>“broke” unleavened </a:t>
            </a:r>
            <a:r>
              <a:rPr lang="en-US" b="1" dirty="0" err="1">
                <a:ln w="1905"/>
                <a:solidFill>
                  <a:srgbClr val="00B0F0"/>
                </a:solidFill>
                <a:effectLst>
                  <a:innerShdw blurRad="69850" dist="43180" dir="5400000">
                    <a:srgbClr val="000000">
                      <a:alpha val="65000"/>
                    </a:srgbClr>
                  </a:innerShdw>
                </a:effectLst>
              </a:rPr>
              <a:t>matstsah</a:t>
            </a:r>
            <a:r>
              <a:rPr lang="en-US" b="1" dirty="0">
                <a:ln w="1905"/>
                <a:solidFill>
                  <a:srgbClr val="00B0F0"/>
                </a:solidFill>
                <a:effectLst>
                  <a:innerShdw blurRad="69850" dist="43180" dir="5400000">
                    <a:srgbClr val="000000">
                      <a:alpha val="65000"/>
                    </a:srgbClr>
                  </a:innerShdw>
                </a:effectLst>
              </a:rPr>
              <a:t> bread</a:t>
            </a:r>
            <a:r>
              <a:rPr lang="en-US" dirty="0"/>
              <a:t> </a:t>
            </a:r>
            <a:r>
              <a:rPr lang="en-US" dirty="0" smtClean="0"/>
              <a:t>to serve </a:t>
            </a:r>
            <a:r>
              <a:rPr lang="en-US" dirty="0"/>
              <a:t>all twelve disciples.</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9</a:t>
            </a:fld>
            <a:endParaRPr lang="en-US"/>
          </a:p>
        </p:txBody>
      </p:sp>
      <p:pic>
        <p:nvPicPr>
          <p:cNvPr id="6" name="Picture 3" descr="C:\Users\Rae\Desktop\leavened bread cl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47800"/>
            <a:ext cx="1609725" cy="14636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4915" y="1761549"/>
            <a:ext cx="1905000" cy="18188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193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90</a:t>
            </a:fld>
            <a:endParaRPr lang="en-US"/>
          </a:p>
        </p:txBody>
      </p:sp>
      <p:sp>
        <p:nvSpPr>
          <p:cNvPr id="6" name="Title 5"/>
          <p:cNvSpPr>
            <a:spLocks noGrp="1"/>
          </p:cNvSpPr>
          <p:nvPr>
            <p:ph type="title"/>
          </p:nvPr>
        </p:nvSpPr>
        <p:spPr>
          <a:xfrm>
            <a:off x="381000" y="0"/>
            <a:ext cx="8305800" cy="1447800"/>
          </a:xfrm>
        </p:spPr>
        <p:txBody>
          <a:bodyPr/>
          <a:lstStyle/>
          <a:p>
            <a:r>
              <a:rPr lang="en-US" dirty="0" smtClean="0">
                <a:ln w="11430">
                  <a:solidFill>
                    <a:srgbClr val="002060"/>
                  </a:solidFill>
                </a:ln>
              </a:rPr>
              <a:t>Scriptural Requirements for Grain Offerings – Lev 2</a:t>
            </a:r>
            <a:endParaRPr lang="en-US" dirty="0">
              <a:ln w="11430">
                <a:solidFill>
                  <a:srgbClr val="002060"/>
                </a:solidFill>
              </a:ln>
            </a:endParaRPr>
          </a:p>
        </p:txBody>
      </p:sp>
      <p:sp>
        <p:nvSpPr>
          <p:cNvPr id="7" name="Content Placeholder 6"/>
          <p:cNvSpPr>
            <a:spLocks noGrp="1"/>
          </p:cNvSpPr>
          <p:nvPr>
            <p:ph sz="quarter" idx="13"/>
          </p:nvPr>
        </p:nvSpPr>
        <p:spPr>
          <a:xfrm>
            <a:off x="304800" y="1447800"/>
            <a:ext cx="8534400" cy="3581400"/>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solidFill>
                  <a:schemeClr val="tx1"/>
                </a:solidFill>
              </a:rPr>
              <a:t>1</a:t>
            </a:r>
            <a:r>
              <a:rPr lang="en-US" dirty="0" smtClean="0">
                <a:solidFill>
                  <a:srgbClr val="8C4C64"/>
                </a:solidFill>
              </a:rPr>
              <a:t>  ‘When </a:t>
            </a:r>
            <a:r>
              <a:rPr lang="en-US" dirty="0">
                <a:solidFill>
                  <a:srgbClr val="8C4C64"/>
                </a:solidFill>
              </a:rPr>
              <a:t>anyone offers </a:t>
            </a:r>
            <a:r>
              <a:rPr lang="en-US" b="1" u="sng" dirty="0">
                <a:solidFill>
                  <a:srgbClr val="8C4C64"/>
                </a:solidFill>
              </a:rPr>
              <a:t>a </a:t>
            </a:r>
            <a:r>
              <a:rPr lang="en-US" b="1" dirty="0">
                <a:solidFill>
                  <a:srgbClr val="8C4C64"/>
                </a:solidFill>
              </a:rPr>
              <a:t>g</a:t>
            </a:r>
            <a:r>
              <a:rPr lang="en-US" b="1" u="sng" dirty="0">
                <a:solidFill>
                  <a:srgbClr val="8C4C64"/>
                </a:solidFill>
              </a:rPr>
              <a:t>rain offerin</a:t>
            </a:r>
            <a:r>
              <a:rPr lang="en-US" b="1" dirty="0">
                <a:solidFill>
                  <a:srgbClr val="8C4C64"/>
                </a:solidFill>
              </a:rPr>
              <a:t>g</a:t>
            </a:r>
            <a:r>
              <a:rPr lang="en-US" dirty="0">
                <a:solidFill>
                  <a:srgbClr val="8C4C64"/>
                </a:solidFill>
              </a:rPr>
              <a:t> to </a:t>
            </a:r>
            <a:r>
              <a:rPr lang="en-US" b="1" dirty="0" smtClean="0">
                <a:solidFill>
                  <a:srgbClr val="0070C0"/>
                </a:solidFill>
              </a:rPr>
              <a:t>Yahuah</a:t>
            </a:r>
            <a:r>
              <a:rPr lang="en-US" dirty="0" smtClean="0">
                <a:solidFill>
                  <a:srgbClr val="0070C0"/>
                </a:solidFill>
              </a:rPr>
              <a:t>, </a:t>
            </a:r>
            <a:r>
              <a:rPr lang="en-US" dirty="0">
                <a:solidFill>
                  <a:srgbClr val="8C4C64"/>
                </a:solidFill>
              </a:rPr>
              <a:t>his offering </a:t>
            </a:r>
            <a:r>
              <a:rPr lang="en-US" dirty="0" smtClean="0">
                <a:solidFill>
                  <a:srgbClr val="8C4C64"/>
                </a:solidFill>
              </a:rPr>
              <a:t/>
            </a:r>
            <a:br>
              <a:rPr lang="en-US" dirty="0" smtClean="0">
                <a:solidFill>
                  <a:srgbClr val="8C4C64"/>
                </a:solidFill>
              </a:rPr>
            </a:br>
            <a:r>
              <a:rPr lang="en-US" dirty="0" smtClean="0">
                <a:solidFill>
                  <a:srgbClr val="8C4C64"/>
                </a:solidFill>
              </a:rPr>
              <a:t>     shall </a:t>
            </a:r>
            <a:r>
              <a:rPr lang="en-US" dirty="0">
                <a:solidFill>
                  <a:srgbClr val="8C4C64"/>
                </a:solidFill>
              </a:rPr>
              <a:t>be of fine flour. </a:t>
            </a:r>
            <a:r>
              <a:rPr lang="en-US" sz="2000" dirty="0">
                <a:solidFill>
                  <a:srgbClr val="8C4C64"/>
                </a:solidFill>
              </a:rPr>
              <a:t>And he shall pour </a:t>
            </a:r>
            <a:r>
              <a:rPr lang="en-US" sz="2000" b="1" u="sng" dirty="0">
                <a:solidFill>
                  <a:srgbClr val="00B050"/>
                </a:solidFill>
              </a:rPr>
              <a:t>oil</a:t>
            </a:r>
            <a:r>
              <a:rPr lang="en-US" sz="2000" dirty="0">
                <a:solidFill>
                  <a:srgbClr val="8C4C64"/>
                </a:solidFill>
              </a:rPr>
              <a:t> on it, and put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a:t>
            </a:r>
            <a:r>
              <a:rPr lang="en-US" sz="2000" b="1" u="sng" dirty="0" smtClean="0">
                <a:solidFill>
                  <a:srgbClr val="00B050"/>
                </a:solidFill>
              </a:rPr>
              <a:t>frankincense</a:t>
            </a:r>
            <a:r>
              <a:rPr lang="en-US" sz="2000" dirty="0" smtClean="0">
                <a:solidFill>
                  <a:srgbClr val="8C4C64"/>
                </a:solidFill>
              </a:rPr>
              <a:t> </a:t>
            </a:r>
            <a:r>
              <a:rPr lang="en-US" sz="2000" dirty="0">
                <a:solidFill>
                  <a:srgbClr val="8C4C64"/>
                </a:solidFill>
              </a:rPr>
              <a:t>on it</a:t>
            </a:r>
            <a:r>
              <a:rPr lang="en-US" sz="2000" dirty="0" smtClean="0">
                <a:solidFill>
                  <a:srgbClr val="8C4C64"/>
                </a:solidFill>
              </a:rPr>
              <a:t>.  [</a:t>
            </a:r>
            <a:r>
              <a:rPr lang="en-US" sz="2000" b="1" u="sng" dirty="0" smtClean="0">
                <a:solidFill>
                  <a:srgbClr val="00B050"/>
                </a:solidFill>
              </a:rPr>
              <a:t>Salt</a:t>
            </a:r>
            <a:r>
              <a:rPr lang="en-US" sz="2000" dirty="0" smtClean="0">
                <a:solidFill>
                  <a:srgbClr val="8C4C64"/>
                </a:solidFill>
              </a:rPr>
              <a:t> is also a requirement.] </a:t>
            </a:r>
            <a:r>
              <a:rPr lang="en-US" dirty="0" smtClean="0">
                <a:solidFill>
                  <a:srgbClr val="8C4C64"/>
                </a:solidFill>
              </a:rPr>
              <a:t/>
            </a:r>
            <a:br>
              <a:rPr lang="en-US" dirty="0" smtClean="0">
                <a:solidFill>
                  <a:srgbClr val="8C4C64"/>
                </a:solidFill>
              </a:rPr>
            </a:br>
            <a:r>
              <a:rPr lang="en-US" b="1" dirty="0" smtClean="0">
                <a:solidFill>
                  <a:schemeClr val="tx1"/>
                </a:solidFill>
              </a:rPr>
              <a:t>2</a:t>
            </a:r>
            <a:r>
              <a:rPr lang="en-US" dirty="0" smtClean="0">
                <a:solidFill>
                  <a:srgbClr val="8C4C64"/>
                </a:solidFill>
              </a:rPr>
              <a:t>  </a:t>
            </a:r>
            <a:r>
              <a:rPr lang="en-US" sz="2000" dirty="0">
                <a:solidFill>
                  <a:srgbClr val="8C4C64"/>
                </a:solidFill>
              </a:rPr>
              <a:t>He shall bring it to Aaron's sons, the </a:t>
            </a:r>
            <a:r>
              <a:rPr lang="en-US" sz="2000" dirty="0" smtClean="0">
                <a:solidFill>
                  <a:srgbClr val="8C4C64"/>
                </a:solidFill>
              </a:rPr>
              <a:t>priests … And </a:t>
            </a:r>
            <a:r>
              <a:rPr lang="en-US" sz="2000" dirty="0">
                <a:solidFill>
                  <a:srgbClr val="8C4C64"/>
                </a:solidFill>
              </a:rPr>
              <a:t>the priest shall burn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it </a:t>
            </a:r>
            <a:r>
              <a:rPr lang="en-US" sz="2000" dirty="0">
                <a:solidFill>
                  <a:srgbClr val="8C4C64"/>
                </a:solidFill>
              </a:rPr>
              <a:t>as a memorial on the altar, an offering made by fire, a sweet aroma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to </a:t>
            </a:r>
            <a:r>
              <a:rPr lang="en-US" sz="2000" b="1" dirty="0" smtClean="0">
                <a:solidFill>
                  <a:srgbClr val="0070C0"/>
                </a:solidFill>
              </a:rPr>
              <a:t>Yahuah</a:t>
            </a:r>
            <a:r>
              <a:rPr lang="en-US" sz="2000" dirty="0" smtClean="0">
                <a:solidFill>
                  <a:srgbClr val="0070C0"/>
                </a:solidFill>
              </a:rPr>
              <a:t>.</a:t>
            </a:r>
            <a:r>
              <a:rPr lang="en-US" sz="2000" dirty="0" smtClean="0">
                <a:solidFill>
                  <a:srgbClr val="8C4C64"/>
                </a:solidFill>
              </a:rPr>
              <a:t/>
            </a:r>
            <a:br>
              <a:rPr lang="en-US" sz="2000" dirty="0" smtClean="0">
                <a:solidFill>
                  <a:srgbClr val="8C4C64"/>
                </a:solidFill>
              </a:rPr>
            </a:br>
            <a:r>
              <a:rPr lang="en-US" b="1" dirty="0" smtClean="0">
                <a:solidFill>
                  <a:schemeClr val="tx1"/>
                </a:solidFill>
              </a:rPr>
              <a:t>3</a:t>
            </a:r>
            <a:r>
              <a:rPr lang="en-US" dirty="0" smtClean="0">
                <a:solidFill>
                  <a:srgbClr val="8C4C64"/>
                </a:solidFill>
              </a:rPr>
              <a:t>  … </a:t>
            </a:r>
            <a:r>
              <a:rPr lang="en-US" sz="2000" dirty="0" smtClean="0">
                <a:solidFill>
                  <a:srgbClr val="8C4C64"/>
                </a:solidFill>
              </a:rPr>
              <a:t>It </a:t>
            </a:r>
            <a:r>
              <a:rPr lang="en-US" sz="2000" dirty="0">
                <a:solidFill>
                  <a:srgbClr val="8C4C64"/>
                </a:solidFill>
              </a:rPr>
              <a:t>is most holy of the offerings to </a:t>
            </a:r>
            <a:r>
              <a:rPr lang="en-US" sz="2000" b="1" dirty="0">
                <a:solidFill>
                  <a:srgbClr val="0070C0"/>
                </a:solidFill>
              </a:rPr>
              <a:t>Yahuah </a:t>
            </a:r>
            <a:r>
              <a:rPr lang="en-US" sz="2000" dirty="0" smtClean="0">
                <a:solidFill>
                  <a:srgbClr val="8C4C64"/>
                </a:solidFill>
              </a:rPr>
              <a:t>made </a:t>
            </a:r>
            <a:r>
              <a:rPr lang="en-US" sz="2000" dirty="0">
                <a:solidFill>
                  <a:srgbClr val="8C4C64"/>
                </a:solidFill>
              </a:rPr>
              <a:t>by fire. </a:t>
            </a:r>
            <a:endParaRPr lang="en-US" dirty="0">
              <a:solidFill>
                <a:srgbClr val="8C4C64"/>
              </a:solidFill>
            </a:endParaRPr>
          </a:p>
          <a:p>
            <a:pPr marL="45720" indent="0">
              <a:buNone/>
            </a:pPr>
            <a:r>
              <a:rPr lang="en-US" b="1" dirty="0" smtClean="0">
                <a:solidFill>
                  <a:schemeClr val="tx1"/>
                </a:solidFill>
              </a:rPr>
              <a:t>4</a:t>
            </a:r>
            <a:r>
              <a:rPr lang="en-US" dirty="0" smtClean="0">
                <a:solidFill>
                  <a:srgbClr val="8C4C64"/>
                </a:solidFill>
              </a:rPr>
              <a:t>  </a:t>
            </a:r>
            <a:r>
              <a:rPr lang="en-US" dirty="0" smtClean="0"/>
              <a:t>[Baked in oven] </a:t>
            </a:r>
            <a:r>
              <a:rPr lang="en-US" dirty="0" smtClean="0">
                <a:solidFill>
                  <a:srgbClr val="8C4C64"/>
                </a:solidFill>
              </a:rPr>
              <a:t>… it </a:t>
            </a:r>
            <a:r>
              <a:rPr lang="en-US" dirty="0">
                <a:solidFill>
                  <a:srgbClr val="8C4C64"/>
                </a:solidFill>
              </a:rPr>
              <a:t>shall be </a:t>
            </a:r>
            <a:r>
              <a:rPr lang="en-US" b="1" u="sng" dirty="0">
                <a:solidFill>
                  <a:srgbClr val="8C4C64"/>
                </a:solidFill>
              </a:rPr>
              <a:t>unleavened</a:t>
            </a:r>
            <a:r>
              <a:rPr lang="en-US" dirty="0">
                <a:solidFill>
                  <a:srgbClr val="8C4C64"/>
                </a:solidFill>
              </a:rPr>
              <a:t> cakes of fine flour </a:t>
            </a:r>
            <a:r>
              <a:rPr lang="en-US" dirty="0" smtClean="0">
                <a:solidFill>
                  <a:srgbClr val="8C4C64"/>
                </a:solidFill>
              </a:rPr>
              <a:t/>
            </a:r>
            <a:br>
              <a:rPr lang="en-US" dirty="0" smtClean="0">
                <a:solidFill>
                  <a:srgbClr val="8C4C64"/>
                </a:solidFill>
              </a:rPr>
            </a:br>
            <a:r>
              <a:rPr lang="en-US" dirty="0" smtClean="0">
                <a:solidFill>
                  <a:srgbClr val="8C4C64"/>
                </a:solidFill>
              </a:rPr>
              <a:t>    mixed </a:t>
            </a:r>
            <a:r>
              <a:rPr lang="en-US" dirty="0">
                <a:solidFill>
                  <a:srgbClr val="8C4C64"/>
                </a:solidFill>
              </a:rPr>
              <a:t>with oil, or </a:t>
            </a:r>
            <a:r>
              <a:rPr lang="en-US" b="1" u="sng" dirty="0">
                <a:solidFill>
                  <a:srgbClr val="8C4C64"/>
                </a:solidFill>
              </a:rPr>
              <a:t>unleavened</a:t>
            </a:r>
            <a:r>
              <a:rPr lang="en-US" dirty="0">
                <a:solidFill>
                  <a:srgbClr val="8C4C64"/>
                </a:solidFill>
              </a:rPr>
              <a:t> wafers anointed with oil. </a:t>
            </a:r>
            <a:r>
              <a:rPr lang="en-US" dirty="0" smtClean="0">
                <a:solidFill>
                  <a:srgbClr val="8C4C64"/>
                </a:solidFill>
              </a:rPr>
              <a:t/>
            </a:r>
            <a:br>
              <a:rPr lang="en-US" dirty="0" smtClean="0">
                <a:solidFill>
                  <a:srgbClr val="8C4C64"/>
                </a:solidFill>
              </a:rPr>
            </a:br>
            <a:r>
              <a:rPr lang="en-US" b="1" dirty="0" smtClean="0">
                <a:solidFill>
                  <a:schemeClr val="tx1"/>
                </a:solidFill>
              </a:rPr>
              <a:t>5</a:t>
            </a:r>
            <a:r>
              <a:rPr lang="en-US" dirty="0" smtClean="0">
                <a:solidFill>
                  <a:srgbClr val="8C4C64"/>
                </a:solidFill>
              </a:rPr>
              <a:t>  </a:t>
            </a:r>
            <a:r>
              <a:rPr lang="en-US" dirty="0"/>
              <a:t>[Baked in </a:t>
            </a:r>
            <a:r>
              <a:rPr lang="en-US" dirty="0" smtClean="0"/>
              <a:t>a pan]</a:t>
            </a:r>
            <a:r>
              <a:rPr lang="en-US" dirty="0" smtClean="0">
                <a:solidFill>
                  <a:srgbClr val="8C4C64"/>
                </a:solidFill>
              </a:rPr>
              <a:t> … it </a:t>
            </a:r>
            <a:r>
              <a:rPr lang="en-US" dirty="0">
                <a:solidFill>
                  <a:srgbClr val="8C4C64"/>
                </a:solidFill>
              </a:rPr>
              <a:t>shall be of fine flour, </a:t>
            </a:r>
            <a:r>
              <a:rPr lang="en-US" b="1" u="sng" dirty="0">
                <a:solidFill>
                  <a:srgbClr val="8C4C64"/>
                </a:solidFill>
              </a:rPr>
              <a:t>unleavened</a:t>
            </a:r>
            <a:r>
              <a:rPr lang="en-US" dirty="0">
                <a:solidFill>
                  <a:srgbClr val="8C4C64"/>
                </a:solidFill>
              </a:rPr>
              <a:t>, </a:t>
            </a:r>
            <a:r>
              <a:rPr lang="en-US" dirty="0" smtClean="0">
                <a:solidFill>
                  <a:srgbClr val="8C4C64"/>
                </a:solidFill>
              </a:rPr>
              <a:t/>
            </a:r>
            <a:br>
              <a:rPr lang="en-US" dirty="0" smtClean="0">
                <a:solidFill>
                  <a:srgbClr val="8C4C64"/>
                </a:solidFill>
              </a:rPr>
            </a:br>
            <a:r>
              <a:rPr lang="en-US" dirty="0" smtClean="0">
                <a:solidFill>
                  <a:srgbClr val="8C4C64"/>
                </a:solidFill>
              </a:rPr>
              <a:t>    mixed </a:t>
            </a:r>
            <a:r>
              <a:rPr lang="en-US" dirty="0">
                <a:solidFill>
                  <a:srgbClr val="8C4C64"/>
                </a:solidFill>
              </a:rPr>
              <a:t>with oil. </a:t>
            </a:r>
          </a:p>
        </p:txBody>
      </p:sp>
      <p:sp>
        <p:nvSpPr>
          <p:cNvPr id="8" name="Rectangle 7"/>
          <p:cNvSpPr/>
          <p:nvPr/>
        </p:nvSpPr>
        <p:spPr>
          <a:xfrm>
            <a:off x="2876993" y="4944035"/>
            <a:ext cx="5965095" cy="954107"/>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2800" b="1" cap="none" spc="0" dirty="0" smtClean="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t>The unleavened grain offering is:</a:t>
            </a:r>
            <a:br>
              <a:rPr lang="en-US" sz="2800" b="1" cap="none" spc="0" dirty="0" smtClean="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br>
            <a:r>
              <a:rPr lang="en-US" sz="2800" b="1" cap="none" spc="0" dirty="0" smtClean="0">
                <a:ln w="900" cmpd="sng">
                  <a:solidFill>
                    <a:srgbClr val="8C4C64">
                      <a:alpha val="55000"/>
                    </a:srgbClr>
                  </a:solidFill>
                  <a:prstDash val="solid"/>
                </a:ln>
                <a:solidFill>
                  <a:srgbClr val="8C4C64"/>
                </a:solidFill>
                <a:effectLst>
                  <a:glow rad="127000">
                    <a:schemeClr val="bg1"/>
                  </a:glow>
                  <a:innerShdw blurRad="101600" dist="76200" dir="5400000">
                    <a:schemeClr val="accent1">
                      <a:satMod val="190000"/>
                      <a:tint val="100000"/>
                      <a:alpha val="74000"/>
                    </a:schemeClr>
                  </a:innerShdw>
                </a:effectLst>
              </a:rPr>
              <a:t>a “type” to be fulfilled in Messiah.</a:t>
            </a:r>
          </a:p>
        </p:txBody>
      </p:sp>
    </p:spTree>
    <p:extLst>
      <p:ext uri="{BB962C8B-B14F-4D97-AF65-F5344CB8AC3E}">
        <p14:creationId xmlns:p14="http://schemas.microsoft.com/office/powerpoint/2010/main" val="986605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2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91</a:t>
            </a:fld>
            <a:endParaRPr lang="en-US"/>
          </a:p>
        </p:txBody>
      </p:sp>
      <p:sp>
        <p:nvSpPr>
          <p:cNvPr id="6" name="Title 5"/>
          <p:cNvSpPr>
            <a:spLocks noGrp="1"/>
          </p:cNvSpPr>
          <p:nvPr>
            <p:ph type="title"/>
          </p:nvPr>
        </p:nvSpPr>
        <p:spPr>
          <a:xfrm>
            <a:off x="381000" y="0"/>
            <a:ext cx="8305800" cy="1447800"/>
          </a:xfrm>
        </p:spPr>
        <p:txBody>
          <a:bodyPr/>
          <a:lstStyle/>
          <a:p>
            <a:r>
              <a:rPr lang="en-US" dirty="0" smtClean="0">
                <a:ln w="11430">
                  <a:solidFill>
                    <a:srgbClr val="002060"/>
                  </a:solidFill>
                </a:ln>
              </a:rPr>
              <a:t>Scriptural Requirements for Grain Offerings – Lev 2 </a:t>
            </a:r>
            <a:r>
              <a:rPr lang="en-US" sz="3200" dirty="0" smtClean="0">
                <a:ln w="11430">
                  <a:solidFill>
                    <a:srgbClr val="002060"/>
                  </a:solidFill>
                </a:ln>
              </a:rPr>
              <a:t>(</a:t>
            </a:r>
            <a:r>
              <a:rPr lang="en-US" sz="3200" dirty="0" err="1" smtClean="0">
                <a:ln w="11430">
                  <a:solidFill>
                    <a:srgbClr val="002060"/>
                  </a:solidFill>
                </a:ln>
              </a:rPr>
              <a:t>con’t</a:t>
            </a:r>
            <a:r>
              <a:rPr lang="en-US" sz="3200" dirty="0" smtClean="0">
                <a:ln w="11430">
                  <a:solidFill>
                    <a:srgbClr val="002060"/>
                  </a:solidFill>
                </a:ln>
              </a:rPr>
              <a:t>)</a:t>
            </a:r>
            <a:endParaRPr lang="en-US" dirty="0">
              <a:ln w="11430">
                <a:solidFill>
                  <a:srgbClr val="002060"/>
                </a:solidFill>
              </a:ln>
            </a:endParaRPr>
          </a:p>
        </p:txBody>
      </p:sp>
      <p:sp>
        <p:nvSpPr>
          <p:cNvPr id="7" name="Content Placeholder 6"/>
          <p:cNvSpPr>
            <a:spLocks noGrp="1"/>
          </p:cNvSpPr>
          <p:nvPr>
            <p:ph sz="quarter" idx="13"/>
          </p:nvPr>
        </p:nvSpPr>
        <p:spPr>
          <a:xfrm>
            <a:off x="304800" y="1524000"/>
            <a:ext cx="8534400" cy="3505200"/>
          </a:xfrm>
        </p:spPr>
        <p:txBody>
          <a:bodyPr>
            <a:normAutofit/>
            <a:scene3d>
              <a:camera prst="orthographicFront"/>
              <a:lightRig rig="threePt" dir="t"/>
            </a:scene3d>
            <a:sp3d extrusionH="57150">
              <a:bevelT w="38100" h="38100"/>
            </a:sp3d>
          </a:bodyPr>
          <a:lstStyle/>
          <a:p>
            <a:pPr marL="45720" indent="0">
              <a:buNone/>
            </a:pPr>
            <a:r>
              <a:rPr lang="en-US" sz="2400" b="1" dirty="0">
                <a:solidFill>
                  <a:schemeClr val="tx1"/>
                </a:solidFill>
              </a:rPr>
              <a:t>6</a:t>
            </a:r>
            <a:r>
              <a:rPr lang="en-US" sz="2400" dirty="0">
                <a:solidFill>
                  <a:schemeClr val="tx1"/>
                </a:solidFill>
              </a:rPr>
              <a:t> </a:t>
            </a:r>
            <a:r>
              <a:rPr lang="en-US" sz="2400" dirty="0" smtClean="0">
                <a:solidFill>
                  <a:schemeClr val="tx1"/>
                </a:solidFill>
              </a:rPr>
              <a:t> </a:t>
            </a:r>
            <a:r>
              <a:rPr lang="en-US" sz="2000" dirty="0" smtClean="0">
                <a:solidFill>
                  <a:srgbClr val="8C4C64"/>
                </a:solidFill>
              </a:rPr>
              <a:t>You </a:t>
            </a:r>
            <a:r>
              <a:rPr lang="en-US" sz="2000" dirty="0">
                <a:solidFill>
                  <a:srgbClr val="8C4C64"/>
                </a:solidFill>
              </a:rPr>
              <a:t>shall break it in pieces and pour oil on it; </a:t>
            </a:r>
            <a:r>
              <a:rPr lang="en-US" sz="2400" dirty="0">
                <a:solidFill>
                  <a:srgbClr val="8C4C64"/>
                </a:solidFill>
              </a:rPr>
              <a:t>it is </a:t>
            </a:r>
            <a:r>
              <a:rPr lang="en-US" sz="2400" b="1" u="sng" dirty="0">
                <a:solidFill>
                  <a:srgbClr val="8C4C64"/>
                </a:solidFill>
              </a:rPr>
              <a:t>a </a:t>
            </a:r>
            <a:r>
              <a:rPr lang="en-US" sz="2400" b="1" dirty="0">
                <a:solidFill>
                  <a:srgbClr val="8C4C64"/>
                </a:solidFill>
              </a:rPr>
              <a:t>g</a:t>
            </a:r>
            <a:r>
              <a:rPr lang="en-US" sz="2400" b="1" u="sng" dirty="0">
                <a:solidFill>
                  <a:srgbClr val="8C4C64"/>
                </a:solidFill>
              </a:rPr>
              <a:t>rain offerin</a:t>
            </a:r>
            <a:r>
              <a:rPr lang="en-US" sz="2400" b="1" dirty="0">
                <a:solidFill>
                  <a:srgbClr val="8C4C64"/>
                </a:solidFill>
              </a:rPr>
              <a:t>g</a:t>
            </a:r>
            <a:r>
              <a:rPr lang="en-US" sz="2400" dirty="0">
                <a:solidFill>
                  <a:srgbClr val="8C4C64"/>
                </a:solidFill>
              </a:rPr>
              <a:t>. </a:t>
            </a:r>
          </a:p>
          <a:p>
            <a:pPr marL="45720" indent="0">
              <a:buNone/>
            </a:pPr>
            <a:r>
              <a:rPr lang="en-US" sz="2400" b="1" dirty="0" smtClean="0">
                <a:solidFill>
                  <a:schemeClr val="tx1">
                    <a:lumMod val="75000"/>
                    <a:lumOff val="25000"/>
                  </a:schemeClr>
                </a:solidFill>
              </a:rPr>
              <a:t>7</a:t>
            </a:r>
            <a:r>
              <a:rPr lang="en-US" sz="2400" b="1" dirty="0" smtClean="0">
                <a:solidFill>
                  <a:srgbClr val="8C4C64"/>
                </a:solidFill>
              </a:rPr>
              <a:t> </a:t>
            </a:r>
            <a:r>
              <a:rPr lang="en-US" sz="2400" dirty="0" smtClean="0">
                <a:solidFill>
                  <a:srgbClr val="8C4C64"/>
                </a:solidFill>
              </a:rPr>
              <a:t> </a:t>
            </a:r>
            <a:r>
              <a:rPr lang="en-US" sz="2400" dirty="0" smtClean="0"/>
              <a:t>[</a:t>
            </a:r>
            <a:r>
              <a:rPr lang="en-US" sz="2400" dirty="0"/>
              <a:t>Baked in </a:t>
            </a:r>
            <a:r>
              <a:rPr lang="en-US" sz="2400" dirty="0" smtClean="0"/>
              <a:t>a covered pan] </a:t>
            </a:r>
            <a:r>
              <a:rPr lang="en-US" sz="2400" dirty="0" smtClean="0">
                <a:solidFill>
                  <a:srgbClr val="8C4C64"/>
                </a:solidFill>
              </a:rPr>
              <a:t>… </a:t>
            </a:r>
            <a:r>
              <a:rPr lang="en-US" sz="2000" dirty="0" smtClean="0">
                <a:solidFill>
                  <a:srgbClr val="8C4C64"/>
                </a:solidFill>
              </a:rPr>
              <a:t>it </a:t>
            </a:r>
            <a:r>
              <a:rPr lang="en-US" sz="2000" dirty="0">
                <a:solidFill>
                  <a:srgbClr val="8C4C64"/>
                </a:solidFill>
              </a:rPr>
              <a:t>shall be made of fine flour with oil. </a:t>
            </a:r>
            <a:r>
              <a:rPr lang="en-US" sz="2400" dirty="0" smtClean="0">
                <a:solidFill>
                  <a:srgbClr val="8C4C64"/>
                </a:solidFill>
              </a:rPr>
              <a:t/>
            </a:r>
            <a:br>
              <a:rPr lang="en-US" sz="2400" dirty="0" smtClean="0">
                <a:solidFill>
                  <a:srgbClr val="8C4C64"/>
                </a:solidFill>
              </a:rPr>
            </a:br>
            <a:r>
              <a:rPr lang="en-US" sz="2400" b="1" dirty="0" smtClean="0">
                <a:solidFill>
                  <a:schemeClr val="tx1">
                    <a:lumMod val="75000"/>
                    <a:lumOff val="25000"/>
                  </a:schemeClr>
                </a:solidFill>
              </a:rPr>
              <a:t>8</a:t>
            </a:r>
            <a:r>
              <a:rPr lang="en-US" sz="2400" dirty="0" smtClean="0">
                <a:solidFill>
                  <a:srgbClr val="8C4C64"/>
                </a:solidFill>
              </a:rPr>
              <a:t>  You </a:t>
            </a:r>
            <a:r>
              <a:rPr lang="en-US" sz="2400" dirty="0">
                <a:solidFill>
                  <a:srgbClr val="8C4C64"/>
                </a:solidFill>
              </a:rPr>
              <a:t>shall </a:t>
            </a:r>
            <a:r>
              <a:rPr lang="en-US" sz="2400" b="1" u="sng" dirty="0">
                <a:solidFill>
                  <a:srgbClr val="8C4C64"/>
                </a:solidFill>
              </a:rPr>
              <a:t>brin</a:t>
            </a:r>
            <a:r>
              <a:rPr lang="en-US" sz="2400" b="1" dirty="0">
                <a:solidFill>
                  <a:srgbClr val="8C4C64"/>
                </a:solidFill>
              </a:rPr>
              <a:t>g</a:t>
            </a:r>
            <a:r>
              <a:rPr lang="en-US" sz="2400" b="1" u="sng" dirty="0">
                <a:solidFill>
                  <a:srgbClr val="8C4C64"/>
                </a:solidFill>
              </a:rPr>
              <a:t> the </a:t>
            </a:r>
            <a:r>
              <a:rPr lang="en-US" sz="2400" b="1" dirty="0">
                <a:solidFill>
                  <a:srgbClr val="8C4C64"/>
                </a:solidFill>
              </a:rPr>
              <a:t>g</a:t>
            </a:r>
            <a:r>
              <a:rPr lang="en-US" sz="2400" b="1" u="sng" dirty="0">
                <a:solidFill>
                  <a:srgbClr val="8C4C64"/>
                </a:solidFill>
              </a:rPr>
              <a:t>rain </a:t>
            </a:r>
            <a:r>
              <a:rPr lang="en-US" sz="2400" b="1" u="sng" dirty="0" smtClean="0">
                <a:solidFill>
                  <a:srgbClr val="8C4C64"/>
                </a:solidFill>
              </a:rPr>
              <a:t>offerin</a:t>
            </a:r>
            <a:r>
              <a:rPr lang="en-US" sz="2400" b="1" dirty="0" smtClean="0">
                <a:solidFill>
                  <a:srgbClr val="8C4C64"/>
                </a:solidFill>
              </a:rPr>
              <a:t>g</a:t>
            </a:r>
            <a:r>
              <a:rPr lang="en-US" sz="2400" dirty="0" smtClean="0">
                <a:solidFill>
                  <a:srgbClr val="8C4C64"/>
                </a:solidFill>
              </a:rPr>
              <a:t> … </a:t>
            </a:r>
            <a:r>
              <a:rPr lang="en-US" sz="2400" b="1" u="sng" dirty="0" smtClean="0">
                <a:solidFill>
                  <a:srgbClr val="8C4C64"/>
                </a:solidFill>
              </a:rPr>
              <a:t>to </a:t>
            </a:r>
            <a:r>
              <a:rPr lang="en-US" sz="2400" b="1" u="sng" dirty="0">
                <a:solidFill>
                  <a:srgbClr val="8C4C64"/>
                </a:solidFill>
              </a:rPr>
              <a:t>the </a:t>
            </a:r>
            <a:r>
              <a:rPr lang="en-US" sz="2400" b="1" dirty="0">
                <a:solidFill>
                  <a:srgbClr val="8C4C64"/>
                </a:solidFill>
              </a:rPr>
              <a:t>p</a:t>
            </a:r>
            <a:r>
              <a:rPr lang="en-US" sz="2400" b="1" u="sng" dirty="0">
                <a:solidFill>
                  <a:srgbClr val="8C4C64"/>
                </a:solidFill>
              </a:rPr>
              <a:t>riest</a:t>
            </a:r>
            <a:r>
              <a:rPr lang="en-US" sz="2400" dirty="0">
                <a:solidFill>
                  <a:srgbClr val="8C4C64"/>
                </a:solidFill>
              </a:rPr>
              <a:t>, </a:t>
            </a:r>
            <a:r>
              <a:rPr lang="en-US" sz="2000" dirty="0">
                <a:solidFill>
                  <a:srgbClr val="8C4C64"/>
                </a:solidFill>
              </a:rPr>
              <a:t>he shall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bring </a:t>
            </a:r>
            <a:r>
              <a:rPr lang="en-US" sz="2000" dirty="0">
                <a:solidFill>
                  <a:srgbClr val="8C4C64"/>
                </a:solidFill>
              </a:rPr>
              <a:t>it to the altar. </a:t>
            </a:r>
            <a:r>
              <a:rPr lang="en-US" sz="2400" dirty="0" smtClean="0">
                <a:solidFill>
                  <a:srgbClr val="8C4C64"/>
                </a:solidFill>
              </a:rPr>
              <a:t/>
            </a:r>
            <a:br>
              <a:rPr lang="en-US" sz="2400" dirty="0" smtClean="0">
                <a:solidFill>
                  <a:srgbClr val="8C4C64"/>
                </a:solidFill>
              </a:rPr>
            </a:br>
            <a:r>
              <a:rPr lang="en-US" sz="2400" b="1" dirty="0" smtClean="0">
                <a:solidFill>
                  <a:schemeClr val="tx1">
                    <a:lumMod val="75000"/>
                    <a:lumOff val="25000"/>
                  </a:schemeClr>
                </a:solidFill>
              </a:rPr>
              <a:t>9</a:t>
            </a:r>
            <a:r>
              <a:rPr lang="en-US" sz="2400" dirty="0" smtClean="0">
                <a:solidFill>
                  <a:srgbClr val="8C4C64"/>
                </a:solidFill>
              </a:rPr>
              <a:t>  Then </a:t>
            </a:r>
            <a:r>
              <a:rPr lang="en-US" sz="2400" b="1" u="sng" dirty="0">
                <a:solidFill>
                  <a:srgbClr val="8C4C64"/>
                </a:solidFill>
              </a:rPr>
              <a:t>the </a:t>
            </a:r>
            <a:r>
              <a:rPr lang="en-US" sz="2400" b="1" dirty="0" smtClean="0">
                <a:solidFill>
                  <a:srgbClr val="8C4C64"/>
                </a:solidFill>
              </a:rPr>
              <a:t>p</a:t>
            </a:r>
            <a:r>
              <a:rPr lang="en-US" sz="2400" b="1" u="sng" dirty="0" smtClean="0">
                <a:solidFill>
                  <a:srgbClr val="8C4C64"/>
                </a:solidFill>
              </a:rPr>
              <a:t>riest</a:t>
            </a:r>
            <a:r>
              <a:rPr lang="en-US" sz="2400" b="1" dirty="0" smtClean="0">
                <a:solidFill>
                  <a:srgbClr val="8C4C64"/>
                </a:solidFill>
              </a:rPr>
              <a:t> </a:t>
            </a:r>
            <a:r>
              <a:rPr lang="en-US" sz="2400" b="1" u="sng" dirty="0" smtClean="0">
                <a:solidFill>
                  <a:srgbClr val="8C4C64"/>
                </a:solidFill>
              </a:rPr>
              <a:t>shall</a:t>
            </a:r>
            <a:r>
              <a:rPr lang="en-US" sz="2400" dirty="0" smtClean="0">
                <a:solidFill>
                  <a:srgbClr val="8C4C64"/>
                </a:solidFill>
              </a:rPr>
              <a:t> </a:t>
            </a:r>
            <a:r>
              <a:rPr lang="en-US" sz="2400" dirty="0">
                <a:solidFill>
                  <a:srgbClr val="8C4C64"/>
                </a:solidFill>
              </a:rPr>
              <a:t>take from the grain offering a </a:t>
            </a:r>
            <a:r>
              <a:rPr lang="en-US" sz="2400" dirty="0" smtClean="0">
                <a:solidFill>
                  <a:srgbClr val="8C4C64"/>
                </a:solidFill>
              </a:rPr>
              <a:t/>
            </a:r>
            <a:br>
              <a:rPr lang="en-US" sz="2400" dirty="0" smtClean="0">
                <a:solidFill>
                  <a:srgbClr val="8C4C64"/>
                </a:solidFill>
              </a:rPr>
            </a:br>
            <a:r>
              <a:rPr lang="en-US" sz="2400" dirty="0" smtClean="0">
                <a:solidFill>
                  <a:srgbClr val="8C4C64"/>
                </a:solidFill>
              </a:rPr>
              <a:t>    memorial </a:t>
            </a:r>
            <a:r>
              <a:rPr lang="en-US" sz="2400" dirty="0">
                <a:solidFill>
                  <a:srgbClr val="8C4C64"/>
                </a:solidFill>
              </a:rPr>
              <a:t>portion, and </a:t>
            </a:r>
            <a:r>
              <a:rPr lang="en-US" sz="2400" b="1" u="sng" dirty="0">
                <a:solidFill>
                  <a:srgbClr val="8C4C64"/>
                </a:solidFill>
              </a:rPr>
              <a:t>burn it on the altar</a:t>
            </a:r>
            <a:r>
              <a:rPr lang="en-US" sz="2400" dirty="0" smtClean="0">
                <a:solidFill>
                  <a:srgbClr val="8C4C64"/>
                </a:solidFill>
              </a:rPr>
              <a:t>.  …  </a:t>
            </a:r>
            <a:br>
              <a:rPr lang="en-US" sz="2400" dirty="0" smtClean="0">
                <a:solidFill>
                  <a:srgbClr val="8C4C64"/>
                </a:solidFill>
              </a:rPr>
            </a:br>
            <a:r>
              <a:rPr lang="en-US" sz="2400" b="1" dirty="0" smtClean="0">
                <a:solidFill>
                  <a:schemeClr val="tx1">
                    <a:lumMod val="75000"/>
                    <a:lumOff val="25000"/>
                  </a:schemeClr>
                </a:solidFill>
              </a:rPr>
              <a:t>10</a:t>
            </a:r>
            <a:r>
              <a:rPr lang="en-US" sz="2400" dirty="0" smtClean="0">
                <a:solidFill>
                  <a:srgbClr val="8C4C64"/>
                </a:solidFill>
              </a:rPr>
              <a:t>  </a:t>
            </a:r>
            <a:r>
              <a:rPr lang="en-US" sz="2000" dirty="0" smtClean="0">
                <a:solidFill>
                  <a:srgbClr val="8C4C64"/>
                </a:solidFill>
              </a:rPr>
              <a:t>And </a:t>
            </a:r>
            <a:r>
              <a:rPr lang="en-US" sz="2000" dirty="0">
                <a:solidFill>
                  <a:srgbClr val="8C4C64"/>
                </a:solidFill>
              </a:rPr>
              <a:t>what is left of the grain offering shall be Aaron's and his sons'.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It </a:t>
            </a:r>
            <a:r>
              <a:rPr lang="en-US" sz="2000" dirty="0">
                <a:solidFill>
                  <a:srgbClr val="8C4C64"/>
                </a:solidFill>
              </a:rPr>
              <a:t>is most holy of the offerings to </a:t>
            </a:r>
            <a:r>
              <a:rPr lang="en-US" sz="2000" b="1" dirty="0" smtClean="0">
                <a:solidFill>
                  <a:srgbClr val="0070C0"/>
                </a:solidFill>
              </a:rPr>
              <a:t>Yahuah</a:t>
            </a:r>
            <a:r>
              <a:rPr lang="en-US" sz="2000" b="1" dirty="0" smtClean="0">
                <a:solidFill>
                  <a:srgbClr val="8C4C64"/>
                </a:solidFill>
              </a:rPr>
              <a:t> </a:t>
            </a:r>
            <a:r>
              <a:rPr lang="en-US" sz="2000" dirty="0" smtClean="0">
                <a:solidFill>
                  <a:srgbClr val="8C4C64"/>
                </a:solidFill>
              </a:rPr>
              <a:t>made </a:t>
            </a:r>
            <a:r>
              <a:rPr lang="en-US" sz="2000" dirty="0">
                <a:solidFill>
                  <a:srgbClr val="8C4C64"/>
                </a:solidFill>
              </a:rPr>
              <a:t>by fire. </a:t>
            </a:r>
            <a:endParaRPr lang="en-US" sz="2400" dirty="0">
              <a:solidFill>
                <a:srgbClr val="8C4C64"/>
              </a:solidFill>
            </a:endParaRPr>
          </a:p>
        </p:txBody>
      </p:sp>
      <p:sp>
        <p:nvSpPr>
          <p:cNvPr id="8" name="Rectangle 7"/>
          <p:cNvSpPr/>
          <p:nvPr/>
        </p:nvSpPr>
        <p:spPr>
          <a:xfrm>
            <a:off x="3016246" y="4921331"/>
            <a:ext cx="5758307" cy="954107"/>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2800" b="1" cap="none" spc="0" dirty="0" smtClean="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t>The unleavened grain offering is</a:t>
            </a:r>
            <a:br>
              <a:rPr lang="en-US" sz="2800" b="1" cap="none" spc="0" dirty="0" smtClean="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br>
            <a:r>
              <a:rPr lang="en-US" sz="2800" b="1" cap="none" spc="0" dirty="0" smtClean="0">
                <a:ln w="900" cmpd="sng">
                  <a:solidFill>
                    <a:srgbClr val="8C4C64">
                      <a:alpha val="55000"/>
                    </a:srgbClr>
                  </a:solidFill>
                  <a:prstDash val="solid"/>
                </a:ln>
                <a:solidFill>
                  <a:srgbClr val="8C4C64"/>
                </a:solidFill>
                <a:effectLst>
                  <a:glow rad="127000">
                    <a:schemeClr val="bg1"/>
                  </a:glow>
                  <a:innerShdw blurRad="101600" dist="76200" dir="5400000">
                    <a:schemeClr val="accent1">
                      <a:satMod val="190000"/>
                      <a:tint val="100000"/>
                      <a:alpha val="74000"/>
                    </a:schemeClr>
                  </a:innerShdw>
                </a:effectLst>
              </a:rPr>
              <a:t>offered with the blood sacrifice.</a:t>
            </a:r>
          </a:p>
        </p:txBody>
      </p:sp>
    </p:spTree>
    <p:extLst>
      <p:ext uri="{BB962C8B-B14F-4D97-AF65-F5344CB8AC3E}">
        <p14:creationId xmlns:p14="http://schemas.microsoft.com/office/powerpoint/2010/main" val="2764537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92</a:t>
            </a:fld>
            <a:endParaRPr lang="en-US"/>
          </a:p>
        </p:txBody>
      </p:sp>
      <p:sp>
        <p:nvSpPr>
          <p:cNvPr id="6" name="Title 5"/>
          <p:cNvSpPr>
            <a:spLocks noGrp="1"/>
          </p:cNvSpPr>
          <p:nvPr>
            <p:ph type="title"/>
          </p:nvPr>
        </p:nvSpPr>
        <p:spPr>
          <a:xfrm>
            <a:off x="381000" y="0"/>
            <a:ext cx="8305800" cy="1447800"/>
          </a:xfrm>
        </p:spPr>
        <p:txBody>
          <a:bodyPr/>
          <a:lstStyle/>
          <a:p>
            <a:r>
              <a:rPr lang="en-US" dirty="0" smtClean="0">
                <a:ln w="11430">
                  <a:solidFill>
                    <a:srgbClr val="002060"/>
                  </a:solidFill>
                </a:ln>
              </a:rPr>
              <a:t>Scriptural Requirements for Grain Offerings – Lev </a:t>
            </a:r>
            <a:r>
              <a:rPr lang="en-US" u="sng" dirty="0" smtClean="0">
                <a:ln w="11430">
                  <a:solidFill>
                    <a:srgbClr val="002060"/>
                  </a:solidFill>
                </a:ln>
              </a:rPr>
              <a:t>2</a:t>
            </a:r>
            <a:r>
              <a:rPr lang="en-US" dirty="0" smtClean="0">
                <a:ln w="11430">
                  <a:solidFill>
                    <a:srgbClr val="002060"/>
                  </a:solidFill>
                </a:ln>
              </a:rPr>
              <a:t>:</a:t>
            </a:r>
            <a:r>
              <a:rPr lang="en-US" u="sng" dirty="0" smtClean="0">
                <a:ln w="11430">
                  <a:solidFill>
                    <a:srgbClr val="002060"/>
                  </a:solidFill>
                </a:ln>
                <a:solidFill>
                  <a:srgbClr val="C00000"/>
                </a:solidFill>
              </a:rPr>
              <a:t>11</a:t>
            </a:r>
            <a:endParaRPr lang="en-US" u="sng" dirty="0">
              <a:ln w="11430">
                <a:solidFill>
                  <a:srgbClr val="002060"/>
                </a:solidFill>
              </a:ln>
              <a:solidFill>
                <a:srgbClr val="C00000"/>
              </a:solidFill>
            </a:endParaRPr>
          </a:p>
        </p:txBody>
      </p:sp>
      <p:sp>
        <p:nvSpPr>
          <p:cNvPr id="7" name="Content Placeholder 6"/>
          <p:cNvSpPr>
            <a:spLocks noGrp="1"/>
          </p:cNvSpPr>
          <p:nvPr>
            <p:ph sz="quarter" idx="13"/>
          </p:nvPr>
        </p:nvSpPr>
        <p:spPr>
          <a:xfrm>
            <a:off x="304800" y="1524000"/>
            <a:ext cx="8534400" cy="4495800"/>
          </a:xfrm>
        </p:spPr>
        <p:txBody>
          <a:bodyPr>
            <a:normAutofit/>
            <a:scene3d>
              <a:camera prst="orthographicFront"/>
              <a:lightRig rig="threePt" dir="t"/>
            </a:scene3d>
            <a:sp3d extrusionH="57150">
              <a:bevelT w="38100" h="38100"/>
            </a:sp3d>
          </a:bodyPr>
          <a:lstStyle/>
          <a:p>
            <a:pPr marL="45720" indent="0">
              <a:buNone/>
            </a:pPr>
            <a:r>
              <a:rPr lang="en-US" b="1" dirty="0" smtClean="0">
                <a:solidFill>
                  <a:schemeClr val="tx1">
                    <a:lumMod val="75000"/>
                    <a:lumOff val="25000"/>
                  </a:schemeClr>
                </a:solidFill>
              </a:rPr>
              <a:t>11 </a:t>
            </a:r>
            <a:r>
              <a:rPr lang="en-US" b="1" dirty="0" smtClean="0">
                <a:solidFill>
                  <a:srgbClr val="FF0000"/>
                </a:solidFill>
                <a:effectLst>
                  <a:outerShdw blurRad="38100" dist="38100" dir="2700000" algn="tl">
                    <a:srgbClr val="000000">
                      <a:alpha val="43137"/>
                    </a:srgbClr>
                  </a:outerShdw>
                </a:effectLst>
              </a:rPr>
              <a:t>‘</a:t>
            </a:r>
            <a:r>
              <a:rPr lang="en-US" b="1" u="sng" dirty="0" smtClean="0">
                <a:solidFill>
                  <a:srgbClr val="FF0000"/>
                </a:solidFill>
                <a:effectLst>
                  <a:outerShdw blurRad="38100" dist="38100" dir="2700000" algn="tl">
                    <a:srgbClr val="000000">
                      <a:alpha val="43137"/>
                    </a:srgbClr>
                  </a:outerShdw>
                </a:effectLst>
              </a:rPr>
              <a:t>No </a:t>
            </a:r>
            <a:r>
              <a:rPr lang="en-US" b="1" dirty="0">
                <a:solidFill>
                  <a:srgbClr val="FF0000"/>
                </a:solidFill>
                <a:effectLst>
                  <a:outerShdw blurRad="38100" dist="38100" dir="2700000" algn="tl">
                    <a:srgbClr val="000000">
                      <a:alpha val="43137"/>
                    </a:srgbClr>
                  </a:outerShdw>
                </a:effectLst>
              </a:rPr>
              <a:t>g</a:t>
            </a:r>
            <a:r>
              <a:rPr lang="en-US" b="1" u="sng" dirty="0">
                <a:solidFill>
                  <a:srgbClr val="FF0000"/>
                </a:solidFill>
                <a:effectLst>
                  <a:outerShdw blurRad="38100" dist="38100" dir="2700000" algn="tl">
                    <a:srgbClr val="000000">
                      <a:alpha val="43137"/>
                    </a:srgbClr>
                  </a:outerShdw>
                </a:effectLst>
              </a:rPr>
              <a:t>rain offerin</a:t>
            </a:r>
            <a:r>
              <a:rPr lang="en-US" b="1" dirty="0">
                <a:solidFill>
                  <a:srgbClr val="FF0000"/>
                </a:solidFill>
                <a:effectLst>
                  <a:outerShdw blurRad="38100" dist="38100" dir="2700000" algn="tl">
                    <a:srgbClr val="000000">
                      <a:alpha val="43137"/>
                    </a:srgbClr>
                  </a:outerShdw>
                </a:effectLst>
              </a:rPr>
              <a:t>g</a:t>
            </a:r>
            <a:r>
              <a:rPr lang="en-US" dirty="0">
                <a:solidFill>
                  <a:srgbClr val="FF0000"/>
                </a:solidFill>
                <a:effectLst>
                  <a:outerShdw blurRad="38100" dist="38100" dir="2700000" algn="tl">
                    <a:srgbClr val="000000">
                      <a:alpha val="43137"/>
                    </a:srgbClr>
                  </a:outerShdw>
                </a:effectLst>
              </a:rPr>
              <a:t> </a:t>
            </a:r>
            <a:r>
              <a:rPr lang="en-US" dirty="0">
                <a:solidFill>
                  <a:srgbClr val="8C4C64"/>
                </a:solidFill>
              </a:rPr>
              <a:t>which you bring to </a:t>
            </a:r>
            <a:r>
              <a:rPr lang="en-US" b="1" dirty="0" smtClean="0">
                <a:solidFill>
                  <a:srgbClr val="0070C0"/>
                </a:solidFill>
              </a:rPr>
              <a:t>Yahuah</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u="sng" dirty="0" smtClean="0">
                <a:solidFill>
                  <a:srgbClr val="FF0000"/>
                </a:solidFill>
                <a:effectLst>
                  <a:outerShdw blurRad="38100" dist="38100" dir="2700000" algn="tl">
                    <a:srgbClr val="000000">
                      <a:alpha val="43137"/>
                    </a:srgbClr>
                  </a:outerShdw>
                </a:effectLst>
              </a:rPr>
              <a:t>shall </a:t>
            </a:r>
            <a:r>
              <a:rPr lang="en-US" b="1" u="sng" dirty="0">
                <a:solidFill>
                  <a:srgbClr val="FF0000"/>
                </a:solidFill>
                <a:effectLst>
                  <a:outerShdw blurRad="38100" dist="38100" dir="2700000" algn="tl">
                    <a:srgbClr val="000000">
                      <a:alpha val="43137"/>
                    </a:srgbClr>
                  </a:outerShdw>
                </a:effectLst>
              </a:rPr>
              <a:t>be made with leaven</a:t>
            </a:r>
            <a:r>
              <a:rPr lang="en-US" dirty="0">
                <a:solidFill>
                  <a:srgbClr val="C00000"/>
                </a:solidFill>
              </a:rPr>
              <a:t>,</a:t>
            </a:r>
            <a:r>
              <a:rPr lang="en-US" dirty="0">
                <a:solidFill>
                  <a:srgbClr val="8C4C64"/>
                </a:solidFill>
              </a:rPr>
              <a:t> for </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dirty="0" smtClean="0">
                <a:solidFill>
                  <a:srgbClr val="FF0000"/>
                </a:solidFill>
                <a:effectLst>
                  <a:outerShdw blurRad="38100" dist="38100" dir="2700000" algn="tl">
                    <a:srgbClr val="000000">
                      <a:alpha val="43137"/>
                    </a:srgbClr>
                  </a:outerShdw>
                </a:effectLst>
              </a:rPr>
              <a:t>y</a:t>
            </a:r>
            <a:r>
              <a:rPr lang="en-US" b="1" u="sng" dirty="0" smtClean="0">
                <a:solidFill>
                  <a:srgbClr val="FF0000"/>
                </a:solidFill>
                <a:effectLst>
                  <a:outerShdw blurRad="38100" dist="38100" dir="2700000" algn="tl">
                    <a:srgbClr val="000000">
                      <a:alpha val="43137"/>
                    </a:srgbClr>
                  </a:outerShdw>
                </a:effectLst>
              </a:rPr>
              <a:t>ou </a:t>
            </a:r>
            <a:r>
              <a:rPr lang="en-US" b="1" u="sng" dirty="0">
                <a:solidFill>
                  <a:srgbClr val="FF0000"/>
                </a:solidFill>
                <a:effectLst>
                  <a:outerShdw blurRad="38100" dist="38100" dir="2700000" algn="tl">
                    <a:srgbClr val="000000">
                      <a:alpha val="43137"/>
                    </a:srgbClr>
                  </a:outerShdw>
                </a:effectLst>
              </a:rPr>
              <a:t>shall burn no leaven</a:t>
            </a:r>
            <a:r>
              <a:rPr lang="en-US" dirty="0">
                <a:solidFill>
                  <a:srgbClr val="8C4C64"/>
                </a:solidFill>
              </a:rPr>
              <a:t> </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u="sng" dirty="0" smtClean="0">
                <a:solidFill>
                  <a:schemeClr val="accent6">
                    <a:lumMod val="75000"/>
                  </a:schemeClr>
                </a:solidFill>
              </a:rPr>
              <a:t>nor</a:t>
            </a:r>
            <a:r>
              <a:rPr lang="en-US" dirty="0" smtClean="0">
                <a:solidFill>
                  <a:srgbClr val="8C4C64"/>
                </a:solidFill>
              </a:rPr>
              <a:t> </a:t>
            </a:r>
            <a:r>
              <a:rPr lang="en-US" dirty="0">
                <a:solidFill>
                  <a:srgbClr val="8C4C64"/>
                </a:solidFill>
              </a:rPr>
              <a:t>any </a:t>
            </a:r>
            <a:r>
              <a:rPr lang="en-US" b="1" u="sng" dirty="0">
                <a:solidFill>
                  <a:schemeClr val="accent6">
                    <a:lumMod val="75000"/>
                  </a:schemeClr>
                </a:solidFill>
              </a:rPr>
              <a:t>hone</a:t>
            </a:r>
            <a:r>
              <a:rPr lang="en-US" b="1" dirty="0">
                <a:solidFill>
                  <a:schemeClr val="accent6">
                    <a:lumMod val="75000"/>
                  </a:schemeClr>
                </a:solidFill>
              </a:rPr>
              <a:t>y</a:t>
            </a:r>
            <a:r>
              <a:rPr lang="en-US" dirty="0">
                <a:solidFill>
                  <a:srgbClr val="8C4C64"/>
                </a:solidFill>
              </a:rPr>
              <a:t> </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u="sng" dirty="0" smtClean="0">
                <a:solidFill>
                  <a:srgbClr val="8C4C64"/>
                </a:solidFill>
              </a:rPr>
              <a:t>in </a:t>
            </a:r>
            <a:r>
              <a:rPr lang="en-US" b="1" u="sng" dirty="0">
                <a:solidFill>
                  <a:srgbClr val="8C4C64"/>
                </a:solidFill>
              </a:rPr>
              <a:t>an</a:t>
            </a:r>
            <a:r>
              <a:rPr lang="en-US" b="1" dirty="0">
                <a:solidFill>
                  <a:srgbClr val="8C4C64"/>
                </a:solidFill>
              </a:rPr>
              <a:t>y</a:t>
            </a:r>
            <a:r>
              <a:rPr lang="en-US" b="1" u="sng" dirty="0">
                <a:solidFill>
                  <a:srgbClr val="8C4C64"/>
                </a:solidFill>
              </a:rPr>
              <a:t> offerin</a:t>
            </a:r>
            <a:r>
              <a:rPr lang="en-US" b="1" dirty="0">
                <a:solidFill>
                  <a:srgbClr val="8C4C64"/>
                </a:solidFill>
              </a:rPr>
              <a:t>g</a:t>
            </a:r>
            <a:r>
              <a:rPr lang="en-US" b="1" u="sng" dirty="0">
                <a:solidFill>
                  <a:srgbClr val="8C4C64"/>
                </a:solidFill>
              </a:rPr>
              <a:t> to </a:t>
            </a:r>
            <a:r>
              <a:rPr lang="en-US" b="1" u="sng" dirty="0" smtClean="0">
                <a:solidFill>
                  <a:srgbClr val="0070C0"/>
                </a:solidFill>
              </a:rPr>
              <a:t>Yahuah </a:t>
            </a:r>
            <a:r>
              <a:rPr lang="en-US" b="1" u="sng" dirty="0" smtClean="0">
                <a:solidFill>
                  <a:srgbClr val="8C4C64"/>
                </a:solidFill>
              </a:rPr>
              <a:t>made </a:t>
            </a:r>
            <a:r>
              <a:rPr lang="en-US" b="1" u="sng" dirty="0">
                <a:solidFill>
                  <a:srgbClr val="8C4C64"/>
                </a:solidFill>
              </a:rPr>
              <a:t>b</a:t>
            </a:r>
            <a:r>
              <a:rPr lang="en-US" b="1" dirty="0">
                <a:solidFill>
                  <a:srgbClr val="8C4C64"/>
                </a:solidFill>
              </a:rPr>
              <a:t>y</a:t>
            </a:r>
            <a:r>
              <a:rPr lang="en-US" b="1" u="sng" dirty="0">
                <a:solidFill>
                  <a:srgbClr val="8C4C64"/>
                </a:solidFill>
              </a:rPr>
              <a:t> fire</a:t>
            </a:r>
            <a:r>
              <a:rPr lang="en-US" dirty="0" smtClean="0">
                <a:solidFill>
                  <a:srgbClr val="8C4C64"/>
                </a:solidFill>
              </a:rPr>
              <a:t>.’    </a:t>
            </a:r>
            <a:r>
              <a:rPr lang="en-US" sz="1700" dirty="0" smtClean="0">
                <a:solidFill>
                  <a:schemeClr val="tx1">
                    <a:lumMod val="75000"/>
                    <a:lumOff val="25000"/>
                  </a:schemeClr>
                </a:solidFill>
              </a:rPr>
              <a:t>NKJV</a:t>
            </a:r>
          </a:p>
          <a:p>
            <a:pPr marL="45720" indent="0">
              <a:buNone/>
            </a:pPr>
            <a:endParaRPr lang="en-US" sz="500" dirty="0">
              <a:solidFill>
                <a:schemeClr val="tx1">
                  <a:lumMod val="75000"/>
                  <a:lumOff val="25000"/>
                </a:schemeClr>
              </a:solidFill>
            </a:endParaRPr>
          </a:p>
          <a:p>
            <a:pPr marL="45720" indent="0">
              <a:buNone/>
            </a:pPr>
            <a:r>
              <a:rPr lang="en-US" sz="2800" b="1" dirty="0" smtClean="0">
                <a:solidFill>
                  <a:srgbClr val="8C4C64"/>
                </a:solidFill>
              </a:rPr>
              <a:t>These detailed instructions are found in the Book of the Law.  </a:t>
            </a:r>
            <a:r>
              <a:rPr lang="en-US" sz="2800" b="1" dirty="0" smtClean="0">
                <a:solidFill>
                  <a:srgbClr val="00B0F0"/>
                </a:solidFill>
              </a:rPr>
              <a:t>However, they were first given in the Book of the Covenant.</a:t>
            </a:r>
            <a:endParaRPr lang="en-US" sz="1800" b="1" dirty="0">
              <a:solidFill>
                <a:srgbClr val="00B0F0"/>
              </a:solidFill>
            </a:endParaRPr>
          </a:p>
          <a:p>
            <a:pPr marL="45720" indent="0">
              <a:buNone/>
            </a:pPr>
            <a:endParaRPr lang="en-US" dirty="0">
              <a:solidFill>
                <a:srgbClr val="8C4C64"/>
              </a:solidFill>
            </a:endParaRPr>
          </a:p>
        </p:txBody>
      </p:sp>
      <p:sp>
        <p:nvSpPr>
          <p:cNvPr id="2" name="Rectangle 1"/>
          <p:cNvSpPr/>
          <p:nvPr/>
        </p:nvSpPr>
        <p:spPr>
          <a:xfrm>
            <a:off x="2916740" y="5334000"/>
            <a:ext cx="583967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solidFill>
                  <a:srgbClr val="00B0F0"/>
                </a:solidFill>
                <a:effectLst>
                  <a:outerShdw blurRad="76200" dist="50800" dir="5400000" algn="tl" rotWithShape="0">
                    <a:srgbClr val="000000">
                      <a:alpha val="65000"/>
                    </a:srgbClr>
                  </a:outerShdw>
                </a:effectLst>
              </a:rPr>
              <a:t>Let’s examine </a:t>
            </a:r>
            <a:r>
              <a:rPr lang="en-US" sz="3600" b="1" spc="50" dirty="0" err="1" smtClean="0">
                <a:ln w="11430"/>
                <a:solidFill>
                  <a:srgbClr val="00B0F0"/>
                </a:solidFill>
                <a:effectLst>
                  <a:outerShdw blurRad="76200" dist="50800" dir="5400000" algn="tl" rotWithShape="0">
                    <a:srgbClr val="000000">
                      <a:alpha val="65000"/>
                    </a:srgbClr>
                  </a:outerShdw>
                </a:effectLst>
              </a:rPr>
              <a:t>Exo</a:t>
            </a:r>
            <a:r>
              <a:rPr lang="en-US" sz="3600" b="1" spc="50" dirty="0" smtClean="0">
                <a:ln w="11430"/>
                <a:solidFill>
                  <a:srgbClr val="00B0F0"/>
                </a:solidFill>
                <a:effectLst>
                  <a:outerShdw blurRad="76200" dist="50800" dir="5400000" algn="tl" rotWithShape="0">
                    <a:srgbClr val="000000">
                      <a:alpha val="65000"/>
                    </a:srgbClr>
                  </a:outerShdw>
                </a:effectLst>
              </a:rPr>
              <a:t> 23:18.</a:t>
            </a:r>
            <a:endParaRPr lang="en-US" sz="3600" b="1" cap="none" spc="50" dirty="0">
              <a:ln w="11430"/>
              <a:solidFill>
                <a:srgbClr val="00B0F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05658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125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93</a:t>
            </a:fld>
            <a:endParaRPr lang="en-US"/>
          </a:p>
        </p:txBody>
      </p:sp>
      <p:sp>
        <p:nvSpPr>
          <p:cNvPr id="6" name="Title 5"/>
          <p:cNvSpPr>
            <a:spLocks noGrp="1"/>
          </p:cNvSpPr>
          <p:nvPr>
            <p:ph type="title"/>
          </p:nvPr>
        </p:nvSpPr>
        <p:spPr>
          <a:xfrm>
            <a:off x="0" y="304800"/>
            <a:ext cx="9067800" cy="1981200"/>
          </a:xfrm>
        </p:spPr>
        <p:txBody>
          <a:bodyPr/>
          <a:lstStyle/>
          <a:p>
            <a:r>
              <a:rPr lang="en-US" sz="4000" dirty="0" err="1" smtClean="0">
                <a:ln w="11430">
                  <a:solidFill>
                    <a:srgbClr val="002060"/>
                  </a:solidFill>
                </a:ln>
              </a:rPr>
              <a:t>Exo</a:t>
            </a:r>
            <a:r>
              <a:rPr lang="en-US" sz="4000" dirty="0" smtClean="0">
                <a:ln w="11430">
                  <a:solidFill>
                    <a:srgbClr val="002060"/>
                  </a:solidFill>
                </a:ln>
              </a:rPr>
              <a:t> 23:18 – Book of the Covenant </a:t>
            </a:r>
            <a:br>
              <a:rPr lang="en-US" sz="4000" dirty="0" smtClean="0">
                <a:ln w="11430">
                  <a:solidFill>
                    <a:srgbClr val="002060"/>
                  </a:solidFill>
                </a:ln>
              </a:rPr>
            </a:br>
            <a:r>
              <a:rPr lang="en-US" sz="4000" dirty="0" smtClean="0">
                <a:ln w="11430">
                  <a:solidFill>
                    <a:srgbClr val="002060"/>
                  </a:solidFill>
                </a:ln>
              </a:rPr>
              <a:t>Instructions </a:t>
            </a:r>
            <a:br>
              <a:rPr lang="en-US" sz="4000" dirty="0" smtClean="0">
                <a:ln w="11430">
                  <a:solidFill>
                    <a:srgbClr val="002060"/>
                  </a:solidFill>
                </a:ln>
              </a:rPr>
            </a:br>
            <a:r>
              <a:rPr lang="en-US" sz="4000" dirty="0" smtClean="0">
                <a:ln w="11430">
                  <a:solidFill>
                    <a:srgbClr val="002060"/>
                  </a:solidFill>
                </a:ln>
              </a:rPr>
              <a:t>For Leaven:</a:t>
            </a:r>
            <a:endParaRPr lang="en-US" sz="4000" u="sng" dirty="0">
              <a:ln w="11430">
                <a:solidFill>
                  <a:srgbClr val="002060"/>
                </a:solidFill>
              </a:ln>
            </a:endParaRPr>
          </a:p>
        </p:txBody>
      </p:sp>
      <p:sp>
        <p:nvSpPr>
          <p:cNvPr id="7" name="Content Placeholder 6"/>
          <p:cNvSpPr>
            <a:spLocks noGrp="1"/>
          </p:cNvSpPr>
          <p:nvPr>
            <p:ph sz="quarter" idx="13"/>
          </p:nvPr>
        </p:nvSpPr>
        <p:spPr>
          <a:xfrm>
            <a:off x="990600" y="2209800"/>
            <a:ext cx="7162800" cy="4495800"/>
          </a:xfrm>
        </p:spPr>
        <p:txBody>
          <a:bodyPr>
            <a:normAutofit/>
            <a:scene3d>
              <a:camera prst="orthographicFront"/>
              <a:lightRig rig="threePt" dir="t"/>
            </a:scene3d>
            <a:sp3d extrusionH="57150">
              <a:bevelT w="38100" h="38100"/>
            </a:sp3d>
          </a:bodyPr>
          <a:lstStyle/>
          <a:p>
            <a:pPr marL="45720" indent="0">
              <a:buNone/>
            </a:pPr>
            <a:endParaRPr lang="en-US" sz="1400" b="1" dirty="0">
              <a:solidFill>
                <a:srgbClr val="0070C0"/>
              </a:solidFill>
            </a:endParaRPr>
          </a:p>
          <a:p>
            <a:pPr marL="45720" indent="0">
              <a:buNone/>
            </a:pPr>
            <a:r>
              <a:rPr lang="en-US" sz="3600" b="1" dirty="0" err="1">
                <a:solidFill>
                  <a:srgbClr val="0070C0"/>
                </a:solidFill>
              </a:rPr>
              <a:t>Exo</a:t>
            </a:r>
            <a:r>
              <a:rPr lang="en-US" sz="3600" b="1" dirty="0">
                <a:solidFill>
                  <a:srgbClr val="0070C0"/>
                </a:solidFill>
              </a:rPr>
              <a:t> 23:18  </a:t>
            </a:r>
            <a:r>
              <a:rPr lang="en-US" sz="3600" b="1" dirty="0">
                <a:solidFill>
                  <a:srgbClr val="FF0000"/>
                </a:solidFill>
              </a:rPr>
              <a:t>"You shall </a:t>
            </a:r>
            <a:r>
              <a:rPr lang="en-US" sz="3600" b="1" u="sng" dirty="0">
                <a:solidFill>
                  <a:srgbClr val="FF0000"/>
                </a:solidFill>
              </a:rPr>
              <a:t>not</a:t>
            </a:r>
            <a:r>
              <a:rPr lang="en-US" sz="3600" b="1" dirty="0">
                <a:solidFill>
                  <a:srgbClr val="FF0000"/>
                </a:solidFill>
              </a:rPr>
              <a:t> </a:t>
            </a:r>
            <a:r>
              <a:rPr lang="en-US" sz="3600" b="1" u="sng" dirty="0">
                <a:solidFill>
                  <a:srgbClr val="FF0000"/>
                </a:solidFill>
              </a:rPr>
              <a:t>offer</a:t>
            </a:r>
            <a:r>
              <a:rPr lang="en-US" sz="3600" b="1" dirty="0">
                <a:solidFill>
                  <a:srgbClr val="FF0000"/>
                </a:solidFill>
              </a:rPr>
              <a:t> the blood of </a:t>
            </a:r>
            <a:r>
              <a:rPr lang="en-US" sz="3600" b="1" u="sng" dirty="0" smtClean="0">
                <a:solidFill>
                  <a:srgbClr val="FF0000"/>
                </a:solidFill>
              </a:rPr>
              <a:t>M</a:t>
            </a:r>
            <a:r>
              <a:rPr lang="en-US" sz="2800" b="1" u="sng" dirty="0" smtClean="0">
                <a:solidFill>
                  <a:srgbClr val="FF0000"/>
                </a:solidFill>
              </a:rPr>
              <a:t>Y</a:t>
            </a:r>
            <a:r>
              <a:rPr lang="en-US" sz="3600" b="1" u="sng" dirty="0" smtClean="0">
                <a:solidFill>
                  <a:srgbClr val="FF0000"/>
                </a:solidFill>
              </a:rPr>
              <a:t> sacrifice with </a:t>
            </a:r>
            <a:r>
              <a:rPr lang="en-US" sz="3600" b="1" u="sng" dirty="0">
                <a:solidFill>
                  <a:srgbClr val="FF0000"/>
                </a:solidFill>
              </a:rPr>
              <a:t>leavened bread</a:t>
            </a:r>
            <a:r>
              <a:rPr lang="en-US" sz="3600" b="1" dirty="0">
                <a:solidFill>
                  <a:srgbClr val="FF0000"/>
                </a:solidFill>
              </a:rPr>
              <a:t>;</a:t>
            </a:r>
            <a:r>
              <a:rPr lang="en-US" sz="2600" b="1" dirty="0">
                <a:solidFill>
                  <a:srgbClr val="8C4C64"/>
                </a:solidFill>
              </a:rPr>
              <a:t> nor </a:t>
            </a:r>
            <a:r>
              <a:rPr lang="en-US" sz="2600" b="1" dirty="0" smtClean="0">
                <a:solidFill>
                  <a:srgbClr val="8C4C64"/>
                </a:solidFill>
              </a:rPr>
              <a:t>shall </a:t>
            </a:r>
            <a:r>
              <a:rPr lang="en-US" sz="2600" b="1" dirty="0">
                <a:solidFill>
                  <a:srgbClr val="8C4C64"/>
                </a:solidFill>
              </a:rPr>
              <a:t>the fat of My sacrifice </a:t>
            </a:r>
            <a:r>
              <a:rPr lang="en-US" sz="2600" b="1" dirty="0" smtClean="0">
                <a:solidFill>
                  <a:srgbClr val="8C4C64"/>
                </a:solidFill>
              </a:rPr>
              <a:t>remain </a:t>
            </a:r>
            <a:r>
              <a:rPr lang="en-US" sz="2600" b="1" dirty="0">
                <a:solidFill>
                  <a:srgbClr val="8C4C64"/>
                </a:solidFill>
              </a:rPr>
              <a:t>until </a:t>
            </a:r>
            <a:r>
              <a:rPr lang="en-US" sz="2600" b="1" dirty="0" smtClean="0">
                <a:solidFill>
                  <a:srgbClr val="8C4C64"/>
                </a:solidFill>
              </a:rPr>
              <a:t>morning.</a:t>
            </a:r>
          </a:p>
          <a:p>
            <a:pPr marL="45720" indent="0">
              <a:buNone/>
            </a:pPr>
            <a:endParaRPr lang="en-US" sz="2600" b="1" dirty="0" smtClean="0">
              <a:ln w="1905"/>
              <a:solidFill>
                <a:srgbClr val="0070C0"/>
              </a:soli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245691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94</a:t>
            </a:fld>
            <a:endParaRPr lang="en-US"/>
          </a:p>
        </p:txBody>
      </p:sp>
      <p:sp>
        <p:nvSpPr>
          <p:cNvPr id="6" name="Title 5"/>
          <p:cNvSpPr>
            <a:spLocks noGrp="1"/>
          </p:cNvSpPr>
          <p:nvPr>
            <p:ph type="title"/>
          </p:nvPr>
        </p:nvSpPr>
        <p:spPr>
          <a:xfrm>
            <a:off x="381000" y="0"/>
            <a:ext cx="8305800" cy="1447800"/>
          </a:xfrm>
        </p:spPr>
        <p:txBody>
          <a:bodyPr/>
          <a:lstStyle/>
          <a:p>
            <a:r>
              <a:rPr lang="en-US" dirty="0" smtClean="0">
                <a:ln w="11430">
                  <a:solidFill>
                    <a:srgbClr val="002060"/>
                  </a:solidFill>
                </a:ln>
              </a:rPr>
              <a:t>What About the Law of Peace Offerings?   Lev 7:11-14</a:t>
            </a:r>
            <a:endParaRPr lang="en-US" u="sng" dirty="0">
              <a:ln w="11430">
                <a:solidFill>
                  <a:srgbClr val="002060"/>
                </a:solidFill>
              </a:ln>
            </a:endParaRPr>
          </a:p>
        </p:txBody>
      </p:sp>
      <p:sp>
        <p:nvSpPr>
          <p:cNvPr id="7" name="Content Placeholder 6"/>
          <p:cNvSpPr>
            <a:spLocks noGrp="1"/>
          </p:cNvSpPr>
          <p:nvPr>
            <p:ph sz="quarter" idx="13"/>
          </p:nvPr>
        </p:nvSpPr>
        <p:spPr>
          <a:xfrm>
            <a:off x="457200" y="1524000"/>
            <a:ext cx="8534400" cy="3886200"/>
          </a:xfrm>
        </p:spPr>
        <p:txBody>
          <a:bodyPr>
            <a:normAutofit fontScale="92500"/>
            <a:scene3d>
              <a:camera prst="orthographicFront"/>
              <a:lightRig rig="threePt" dir="t"/>
            </a:scene3d>
            <a:sp3d extrusionH="57150">
              <a:bevelT w="38100" h="38100"/>
            </a:sp3d>
          </a:bodyPr>
          <a:lstStyle/>
          <a:p>
            <a:pPr marL="45720" indent="0">
              <a:buNone/>
            </a:pPr>
            <a:r>
              <a:rPr lang="en-US" dirty="0" smtClean="0">
                <a:solidFill>
                  <a:srgbClr val="00B050"/>
                </a:solidFill>
              </a:rPr>
              <a:t>          </a:t>
            </a:r>
            <a:r>
              <a:rPr lang="en-US" b="1" dirty="0" smtClean="0">
                <a:solidFill>
                  <a:srgbClr val="00B050"/>
                </a:solidFill>
              </a:rPr>
              <a:t>Thanksgiving Offering / Heave Offering / Peace Offering</a:t>
            </a:r>
          </a:p>
          <a:p>
            <a:pPr marL="45720" indent="0">
              <a:buNone/>
            </a:pPr>
            <a:r>
              <a:rPr lang="en-US" b="1" dirty="0">
                <a:solidFill>
                  <a:srgbClr val="0070C0"/>
                </a:solidFill>
              </a:rPr>
              <a:t>Lev </a:t>
            </a:r>
            <a:r>
              <a:rPr lang="en-US" b="1" dirty="0" smtClean="0">
                <a:solidFill>
                  <a:srgbClr val="0070C0"/>
                </a:solidFill>
              </a:rPr>
              <a:t>7:11-14  </a:t>
            </a:r>
            <a:r>
              <a:rPr lang="en-US" dirty="0" smtClean="0">
                <a:solidFill>
                  <a:srgbClr val="8C4C64"/>
                </a:solidFill>
              </a:rPr>
              <a:t>This </a:t>
            </a:r>
            <a:r>
              <a:rPr lang="en-US" dirty="0">
                <a:solidFill>
                  <a:srgbClr val="8C4C64"/>
                </a:solidFill>
              </a:rPr>
              <a:t>is the law of the sacrifice of peace offerings which he shall offer to </a:t>
            </a:r>
            <a:r>
              <a:rPr lang="en-US" b="1" dirty="0" smtClean="0">
                <a:solidFill>
                  <a:srgbClr val="0070C0"/>
                </a:solidFill>
              </a:rPr>
              <a:t>Yahuah</a:t>
            </a:r>
            <a:r>
              <a:rPr lang="en-US" dirty="0" smtClean="0">
                <a:solidFill>
                  <a:srgbClr val="8C4C64"/>
                </a:solidFill>
              </a:rPr>
              <a:t>:  </a:t>
            </a:r>
            <a:br>
              <a:rPr lang="en-US" dirty="0" smtClean="0">
                <a:solidFill>
                  <a:srgbClr val="8C4C64"/>
                </a:solidFill>
              </a:rPr>
            </a:br>
            <a:r>
              <a:rPr lang="en-US" b="1" dirty="0" smtClean="0">
                <a:solidFill>
                  <a:srgbClr val="0070C0"/>
                </a:solidFill>
              </a:rPr>
              <a:t>12</a:t>
            </a:r>
            <a:r>
              <a:rPr lang="en-US" dirty="0" smtClean="0">
                <a:solidFill>
                  <a:srgbClr val="8C4C64"/>
                </a:solidFill>
              </a:rPr>
              <a:t>  </a:t>
            </a:r>
            <a:r>
              <a:rPr lang="en-US" dirty="0">
                <a:solidFill>
                  <a:srgbClr val="8C4C64"/>
                </a:solidFill>
              </a:rPr>
              <a:t>If he offers it for a thanksgiving, then he shall offer, with the sacrifice </a:t>
            </a:r>
            <a:r>
              <a:rPr lang="en-US" dirty="0" smtClean="0">
                <a:solidFill>
                  <a:srgbClr val="8C4C64"/>
                </a:solidFill>
              </a:rPr>
              <a:t/>
            </a:r>
            <a:br>
              <a:rPr lang="en-US" dirty="0" smtClean="0">
                <a:solidFill>
                  <a:srgbClr val="8C4C64"/>
                </a:solidFill>
              </a:rPr>
            </a:br>
            <a:r>
              <a:rPr lang="en-US" dirty="0" smtClean="0">
                <a:solidFill>
                  <a:srgbClr val="8C4C64"/>
                </a:solidFill>
              </a:rPr>
              <a:t>of </a:t>
            </a:r>
            <a:r>
              <a:rPr lang="en-US" dirty="0">
                <a:solidFill>
                  <a:srgbClr val="8C4C64"/>
                </a:solidFill>
              </a:rPr>
              <a:t>thanksgiving, </a:t>
            </a:r>
            <a:r>
              <a:rPr lang="en-US" b="1" dirty="0">
                <a:solidFill>
                  <a:srgbClr val="0070C0"/>
                </a:solidFill>
              </a:rPr>
              <a:t>unleavened cakes </a:t>
            </a:r>
            <a:r>
              <a:rPr lang="en-US" dirty="0">
                <a:solidFill>
                  <a:srgbClr val="8C4C64"/>
                </a:solidFill>
              </a:rPr>
              <a:t>mixed with oil, </a:t>
            </a:r>
            <a:r>
              <a:rPr lang="en-US" b="1" dirty="0">
                <a:solidFill>
                  <a:srgbClr val="0070C0"/>
                </a:solidFill>
              </a:rPr>
              <a:t>unleavened wafers </a:t>
            </a:r>
            <a:r>
              <a:rPr lang="en-US" dirty="0">
                <a:solidFill>
                  <a:srgbClr val="8C4C64"/>
                </a:solidFill>
              </a:rPr>
              <a:t>anointed with oil, </a:t>
            </a:r>
            <a:r>
              <a:rPr lang="en-US" b="1" dirty="0">
                <a:solidFill>
                  <a:srgbClr val="0070C0"/>
                </a:solidFill>
              </a:rPr>
              <a:t>or cakes </a:t>
            </a:r>
            <a:r>
              <a:rPr lang="en-US" dirty="0">
                <a:solidFill>
                  <a:srgbClr val="8C4C64"/>
                </a:solidFill>
              </a:rPr>
              <a:t>of blended flour mixed with oil. </a:t>
            </a:r>
            <a:r>
              <a:rPr lang="en-US" dirty="0" smtClean="0">
                <a:solidFill>
                  <a:srgbClr val="8C4C64"/>
                </a:solidFill>
              </a:rPr>
              <a:t/>
            </a:r>
            <a:br>
              <a:rPr lang="en-US" dirty="0" smtClean="0">
                <a:solidFill>
                  <a:srgbClr val="8C4C64"/>
                </a:solidFill>
              </a:rPr>
            </a:br>
            <a:r>
              <a:rPr lang="en-US" b="1" dirty="0" smtClean="0">
                <a:solidFill>
                  <a:srgbClr val="0070C0"/>
                </a:solidFill>
              </a:rPr>
              <a:t>13</a:t>
            </a:r>
            <a:r>
              <a:rPr lang="en-US" dirty="0" smtClean="0">
                <a:solidFill>
                  <a:srgbClr val="8C4C64"/>
                </a:solidFill>
              </a:rPr>
              <a:t>  </a:t>
            </a:r>
            <a:r>
              <a:rPr lang="en-US" b="1" dirty="0">
                <a:solidFill>
                  <a:srgbClr val="00B050"/>
                </a:solidFill>
                <a:latin typeface="Comic Sans MS" pitchFamily="66" charset="0"/>
              </a:rPr>
              <a:t>Besides the cakes</a:t>
            </a:r>
            <a:r>
              <a:rPr lang="en-US" b="1" dirty="0">
                <a:solidFill>
                  <a:srgbClr val="00B050"/>
                </a:solidFill>
              </a:rPr>
              <a:t>, </a:t>
            </a:r>
            <a:r>
              <a:rPr lang="en-US" dirty="0">
                <a:solidFill>
                  <a:srgbClr val="8C4C64"/>
                </a:solidFill>
              </a:rPr>
              <a:t>as his offering </a:t>
            </a:r>
            <a:r>
              <a:rPr lang="en-US" b="1" dirty="0">
                <a:solidFill>
                  <a:srgbClr val="00B050"/>
                </a:solidFill>
                <a:latin typeface="Comic Sans MS" pitchFamily="66" charset="0"/>
              </a:rPr>
              <a:t>he shall offer </a:t>
            </a:r>
            <a:r>
              <a:rPr lang="en-US" b="1" dirty="0">
                <a:solidFill>
                  <a:schemeClr val="accent3">
                    <a:lumMod val="50000"/>
                  </a:schemeClr>
                </a:solidFill>
                <a:latin typeface="Comic Sans MS" pitchFamily="66" charset="0"/>
              </a:rPr>
              <a:t>leavened bread </a:t>
            </a:r>
            <a:r>
              <a:rPr lang="en-US" b="1" dirty="0">
                <a:solidFill>
                  <a:srgbClr val="00B050"/>
                </a:solidFill>
                <a:latin typeface="Comic Sans MS" pitchFamily="66" charset="0"/>
              </a:rPr>
              <a:t>with the sacrifice of thanksgiving of his peace offering. </a:t>
            </a:r>
            <a:r>
              <a:rPr lang="en-US" b="1" dirty="0" smtClean="0">
                <a:solidFill>
                  <a:srgbClr val="00B050"/>
                </a:solidFill>
                <a:latin typeface="Comic Sans MS" pitchFamily="66" charset="0"/>
              </a:rPr>
              <a:t/>
            </a:r>
            <a:br>
              <a:rPr lang="en-US" b="1" dirty="0" smtClean="0">
                <a:solidFill>
                  <a:srgbClr val="00B050"/>
                </a:solidFill>
                <a:latin typeface="Comic Sans MS" pitchFamily="66" charset="0"/>
              </a:rPr>
            </a:br>
            <a:r>
              <a:rPr lang="en-US" b="1" dirty="0" smtClean="0">
                <a:solidFill>
                  <a:srgbClr val="0070C0"/>
                </a:solidFill>
              </a:rPr>
              <a:t>14</a:t>
            </a:r>
            <a:r>
              <a:rPr lang="en-US" dirty="0" smtClean="0">
                <a:solidFill>
                  <a:srgbClr val="8C4C64"/>
                </a:solidFill>
              </a:rPr>
              <a:t>  </a:t>
            </a:r>
            <a:r>
              <a:rPr lang="en-US" dirty="0">
                <a:solidFill>
                  <a:srgbClr val="8C4C64"/>
                </a:solidFill>
              </a:rPr>
              <a:t>And from it he shall offer one cake from each offering as a </a:t>
            </a:r>
            <a:r>
              <a:rPr lang="en-US" b="1" dirty="0">
                <a:solidFill>
                  <a:srgbClr val="8C4C64"/>
                </a:solidFill>
              </a:rPr>
              <a:t>heave offering</a:t>
            </a:r>
            <a:r>
              <a:rPr lang="en-US" dirty="0">
                <a:solidFill>
                  <a:srgbClr val="8C4C64"/>
                </a:solidFill>
              </a:rPr>
              <a:t> to </a:t>
            </a:r>
            <a:r>
              <a:rPr lang="en-US" b="1" dirty="0" smtClean="0">
                <a:solidFill>
                  <a:srgbClr val="0070C0"/>
                </a:solidFill>
              </a:rPr>
              <a:t>Yahuah</a:t>
            </a:r>
            <a:r>
              <a:rPr lang="en-US" dirty="0" smtClean="0">
                <a:solidFill>
                  <a:srgbClr val="0070C0"/>
                </a:solidFill>
              </a:rPr>
              <a:t>.</a:t>
            </a:r>
            <a:r>
              <a:rPr lang="en-US" dirty="0" smtClean="0">
                <a:solidFill>
                  <a:srgbClr val="8C4C64"/>
                </a:solidFill>
              </a:rPr>
              <a:t>  </a:t>
            </a:r>
            <a:r>
              <a:rPr lang="en-US" b="1" dirty="0">
                <a:solidFill>
                  <a:srgbClr val="00B050"/>
                </a:solidFill>
              </a:rPr>
              <a:t>It shall belong to the priest </a:t>
            </a:r>
            <a:r>
              <a:rPr lang="en-US" dirty="0">
                <a:solidFill>
                  <a:srgbClr val="8C4C64"/>
                </a:solidFill>
              </a:rPr>
              <a:t>who sprinkles the blood of the peace offering. </a:t>
            </a:r>
            <a:r>
              <a:rPr lang="en-US" dirty="0" smtClean="0">
                <a:solidFill>
                  <a:schemeClr val="tx1">
                    <a:lumMod val="75000"/>
                    <a:lumOff val="25000"/>
                  </a:schemeClr>
                </a:solidFill>
              </a:rPr>
              <a:t> </a:t>
            </a:r>
            <a:r>
              <a:rPr lang="en-US" sz="1700" i="1" dirty="0" smtClean="0">
                <a:solidFill>
                  <a:schemeClr val="tx1">
                    <a:lumMod val="75000"/>
                    <a:lumOff val="25000"/>
                  </a:schemeClr>
                </a:solidFill>
              </a:rPr>
              <a:t>NKJV</a:t>
            </a:r>
            <a:endParaRPr lang="en-US" dirty="0">
              <a:solidFill>
                <a:srgbClr val="8C4C64"/>
              </a:solidFill>
            </a:endParaRPr>
          </a:p>
        </p:txBody>
      </p:sp>
      <p:sp>
        <p:nvSpPr>
          <p:cNvPr id="2" name="Rectangle 1"/>
          <p:cNvSpPr/>
          <p:nvPr/>
        </p:nvSpPr>
        <p:spPr>
          <a:xfrm>
            <a:off x="2506992" y="5334000"/>
            <a:ext cx="6659195"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solidFill>
                  <a:srgbClr val="00B050"/>
                </a:solidFill>
                <a:effectLst>
                  <a:outerShdw blurRad="76200" dist="50800" dir="5400000" algn="tl" rotWithShape="0">
                    <a:srgbClr val="000000">
                      <a:alpha val="65000"/>
                    </a:srgbClr>
                  </a:outerShdw>
                </a:effectLst>
              </a:rPr>
              <a:t>The </a:t>
            </a:r>
            <a:r>
              <a:rPr lang="en-US" sz="3600" b="1" spc="50" dirty="0" smtClean="0">
                <a:ln w="11430"/>
                <a:solidFill>
                  <a:schemeClr val="accent3">
                    <a:lumMod val="50000"/>
                  </a:schemeClr>
                </a:solidFill>
                <a:effectLst>
                  <a:outerShdw blurRad="76200" dist="50800" dir="5400000" algn="tl" rotWithShape="0">
                    <a:srgbClr val="000000">
                      <a:alpha val="65000"/>
                    </a:srgbClr>
                  </a:outerShdw>
                </a:effectLst>
              </a:rPr>
              <a:t>leavened bread offering </a:t>
            </a:r>
            <a:br>
              <a:rPr lang="en-US" sz="3600" b="1" spc="50" dirty="0" smtClean="0">
                <a:ln w="11430"/>
                <a:solidFill>
                  <a:schemeClr val="accent3">
                    <a:lumMod val="50000"/>
                  </a:schemeClr>
                </a:solidFill>
                <a:effectLst>
                  <a:outerShdw blurRad="76200" dist="50800" dir="5400000" algn="tl" rotWithShape="0">
                    <a:srgbClr val="000000">
                      <a:alpha val="65000"/>
                    </a:srgbClr>
                  </a:outerShdw>
                </a:effectLst>
              </a:rPr>
            </a:br>
            <a:r>
              <a:rPr lang="en-US" sz="3600" b="1" spc="50" dirty="0" smtClean="0">
                <a:ln w="11430"/>
                <a:solidFill>
                  <a:srgbClr val="00B050"/>
                </a:solidFill>
                <a:effectLst>
                  <a:outerShdw blurRad="76200" dist="50800" dir="5400000" algn="tl" rotWithShape="0">
                    <a:srgbClr val="000000">
                      <a:alpha val="65000"/>
                    </a:srgbClr>
                  </a:outerShdw>
                </a:effectLst>
              </a:rPr>
              <a:t>belonged to the priest.</a:t>
            </a:r>
            <a:endParaRPr lang="en-US" sz="3600" b="1" cap="none" spc="50" dirty="0">
              <a:ln w="11430"/>
              <a:solidFill>
                <a:srgbClr val="00B05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31293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381000" y="76200"/>
            <a:ext cx="8305800" cy="914400"/>
          </a:xfrm>
        </p:spPr>
        <p:txBody>
          <a:bodyPr/>
          <a:lstStyle/>
          <a:p>
            <a:r>
              <a:rPr lang="en-US" dirty="0" smtClean="0">
                <a:ln w="11430">
                  <a:solidFill>
                    <a:srgbClr val="002060"/>
                  </a:solidFill>
                </a:ln>
              </a:rPr>
              <a:t>Unique Peace Offerings</a:t>
            </a:r>
            <a:endParaRPr lang="en-US" dirty="0">
              <a:ln w="11430">
                <a:solidFill>
                  <a:srgbClr val="002060"/>
                </a:solidFill>
              </a:ln>
            </a:endParaRPr>
          </a:p>
        </p:txBody>
      </p:sp>
      <p:sp>
        <p:nvSpPr>
          <p:cNvPr id="12" name="Content Placeholder 6"/>
          <p:cNvSpPr>
            <a:spLocks noGrp="1"/>
          </p:cNvSpPr>
          <p:nvPr>
            <p:ph sz="quarter" idx="13"/>
          </p:nvPr>
        </p:nvSpPr>
        <p:spPr>
          <a:xfrm>
            <a:off x="304800" y="990600"/>
            <a:ext cx="8534400" cy="5486400"/>
          </a:xfrm>
        </p:spPr>
        <p:txBody>
          <a:bodyPr>
            <a:normAutofit/>
            <a:scene3d>
              <a:camera prst="orthographicFront"/>
              <a:lightRig rig="threePt" dir="t"/>
            </a:scene3d>
            <a:sp3d extrusionH="57150">
              <a:bevelT w="38100" h="38100"/>
            </a:sp3d>
          </a:bodyPr>
          <a:lstStyle/>
          <a:p>
            <a:pPr marL="45720" indent="0">
              <a:buNone/>
            </a:pPr>
            <a:r>
              <a:rPr lang="en-US" dirty="0" smtClean="0">
                <a:solidFill>
                  <a:srgbClr val="8C4C64"/>
                </a:solidFill>
              </a:rPr>
              <a:t>      </a:t>
            </a:r>
            <a:r>
              <a:rPr lang="en-US" b="1" dirty="0" smtClean="0">
                <a:solidFill>
                  <a:srgbClr val="8C4C64"/>
                </a:solidFill>
              </a:rPr>
              <a:t>Thanksgiving Offering / Heave Offering / Peace Offering</a:t>
            </a:r>
          </a:p>
          <a:p>
            <a:pPr marL="45720" indent="0">
              <a:buNone/>
            </a:pPr>
            <a:r>
              <a:rPr lang="en-US" sz="1800" b="1" dirty="0" smtClean="0">
                <a:solidFill>
                  <a:schemeClr val="accent1">
                    <a:lumMod val="60000"/>
                    <a:lumOff val="40000"/>
                  </a:schemeClr>
                </a:solidFill>
              </a:rPr>
              <a:t>This sacrifice was offered in times of:   1)  Thankfulness    2)  Peace   </a:t>
            </a:r>
            <a:br>
              <a:rPr lang="en-US" sz="1800" b="1" dirty="0" smtClean="0">
                <a:solidFill>
                  <a:schemeClr val="accent1">
                    <a:lumMod val="60000"/>
                    <a:lumOff val="40000"/>
                  </a:schemeClr>
                </a:solidFill>
              </a:rPr>
            </a:br>
            <a:r>
              <a:rPr lang="en-US" sz="1800" b="1" dirty="0" smtClean="0">
                <a:solidFill>
                  <a:schemeClr val="accent1">
                    <a:lumMod val="60000"/>
                    <a:lumOff val="40000"/>
                  </a:schemeClr>
                </a:solidFill>
              </a:rPr>
              <a:t>3)  Joy   4)  a Promise or Vow    5)  Health    6)  Safety   7)  Redemption, etc.</a:t>
            </a:r>
          </a:p>
          <a:p>
            <a:r>
              <a:rPr lang="en-US" sz="1800" b="1" dirty="0" smtClean="0">
                <a:solidFill>
                  <a:srgbClr val="8C4C64"/>
                </a:solidFill>
              </a:rPr>
              <a:t>A portion of the sacrifice was given to the priest </a:t>
            </a:r>
            <a:r>
              <a:rPr lang="en-US" sz="1800" b="1" u="sng" dirty="0" smtClean="0">
                <a:solidFill>
                  <a:srgbClr val="8C4C64"/>
                </a:solidFill>
              </a:rPr>
              <a:t>alon</a:t>
            </a:r>
            <a:r>
              <a:rPr lang="en-US" sz="1800" b="1" dirty="0" smtClean="0">
                <a:solidFill>
                  <a:srgbClr val="8C4C64"/>
                </a:solidFill>
              </a:rPr>
              <a:t>g </a:t>
            </a:r>
            <a:r>
              <a:rPr lang="en-US" sz="1800" b="1" u="sng" dirty="0" smtClean="0">
                <a:solidFill>
                  <a:srgbClr val="8C4C64"/>
                </a:solidFill>
              </a:rPr>
              <a:t>with</a:t>
            </a:r>
            <a:r>
              <a:rPr lang="en-US" sz="1800" b="1" dirty="0" smtClean="0">
                <a:solidFill>
                  <a:srgbClr val="8C4C64"/>
                </a:solidFill>
              </a:rPr>
              <a:t> several varieties of </a:t>
            </a:r>
            <a:r>
              <a:rPr lang="en-US" sz="1800" b="1" dirty="0" smtClean="0">
                <a:solidFill>
                  <a:srgbClr val="0070C0"/>
                </a:solidFill>
              </a:rPr>
              <a:t>unleavened breads &amp; cakes; </a:t>
            </a:r>
            <a:r>
              <a:rPr lang="en-US" sz="1800" b="1" dirty="0" smtClean="0">
                <a:solidFill>
                  <a:srgbClr val="8C4C64"/>
                </a:solidFill>
              </a:rPr>
              <a:t>the rest of the offering was </a:t>
            </a:r>
            <a:br>
              <a:rPr lang="en-US" sz="1800" b="1" dirty="0" smtClean="0">
                <a:solidFill>
                  <a:srgbClr val="8C4C64"/>
                </a:solidFill>
              </a:rPr>
            </a:br>
            <a:r>
              <a:rPr lang="en-US" sz="1800" b="1" dirty="0" smtClean="0">
                <a:solidFill>
                  <a:srgbClr val="8C4C64"/>
                </a:solidFill>
              </a:rPr>
              <a:t>for the </a:t>
            </a:r>
            <a:r>
              <a:rPr lang="en-US" sz="1800" b="1" dirty="0" err="1" smtClean="0">
                <a:solidFill>
                  <a:srgbClr val="8C4C64"/>
                </a:solidFill>
              </a:rPr>
              <a:t>offerer</a:t>
            </a:r>
            <a:r>
              <a:rPr lang="en-US" sz="1800" b="1" dirty="0" smtClean="0">
                <a:solidFill>
                  <a:srgbClr val="8C4C64"/>
                </a:solidFill>
              </a:rPr>
              <a:t>, his family, neighbors, guests, and the poor.  </a:t>
            </a:r>
          </a:p>
          <a:p>
            <a:r>
              <a:rPr lang="en-US" sz="1800" b="1" dirty="0" smtClean="0">
                <a:solidFill>
                  <a:srgbClr val="00B050"/>
                </a:solidFill>
              </a:rPr>
              <a:t>It was to be eaten within 2 days enjoying the feast and fellowship, nothing lacking.  Anything left over beyond the specified time was to be burnt. </a:t>
            </a:r>
          </a:p>
          <a:p>
            <a:r>
              <a:rPr lang="en-US" sz="1800" b="1" dirty="0" smtClean="0">
                <a:solidFill>
                  <a:srgbClr val="C00000"/>
                </a:solidFill>
              </a:rPr>
              <a:t>“Being eaten” meant the majority of this sacrifice was NOT offered </a:t>
            </a:r>
            <a:br>
              <a:rPr lang="en-US" sz="1800" b="1" dirty="0" smtClean="0">
                <a:solidFill>
                  <a:srgbClr val="C00000"/>
                </a:solidFill>
              </a:rPr>
            </a:br>
            <a:r>
              <a:rPr lang="en-US" sz="1800" b="1" dirty="0" smtClean="0">
                <a:solidFill>
                  <a:srgbClr val="C00000"/>
                </a:solidFill>
              </a:rPr>
              <a:t>upon the altar. </a:t>
            </a:r>
          </a:p>
          <a:p>
            <a:r>
              <a:rPr lang="en-US" sz="1800" b="1" dirty="0" smtClean="0">
                <a:solidFill>
                  <a:srgbClr val="8C4C64"/>
                </a:solidFill>
              </a:rPr>
              <a:t>However, besides the </a:t>
            </a:r>
            <a:r>
              <a:rPr lang="en-US" sz="1800" b="1" dirty="0" smtClean="0">
                <a:solidFill>
                  <a:srgbClr val="0070C0"/>
                </a:solidFill>
              </a:rPr>
              <a:t>unleavened requirements, </a:t>
            </a:r>
            <a:r>
              <a:rPr lang="en-US" sz="1800" b="1" dirty="0" smtClean="0">
                <a:solidFill>
                  <a:srgbClr val="8C4C64"/>
                </a:solidFill>
              </a:rPr>
              <a:t>the </a:t>
            </a:r>
            <a:r>
              <a:rPr lang="en-US" sz="1800" b="1" dirty="0" err="1" smtClean="0">
                <a:solidFill>
                  <a:srgbClr val="8C4C64"/>
                </a:solidFill>
              </a:rPr>
              <a:t>offerer</a:t>
            </a:r>
            <a:r>
              <a:rPr lang="en-US" sz="1800" b="1" dirty="0" smtClean="0">
                <a:solidFill>
                  <a:srgbClr val="8C4C64"/>
                </a:solidFill>
              </a:rPr>
              <a:t> was also to bring </a:t>
            </a:r>
            <a:r>
              <a:rPr lang="en-US" sz="1800" b="1" dirty="0" smtClean="0">
                <a:solidFill>
                  <a:schemeClr val="accent3">
                    <a:lumMod val="50000"/>
                  </a:schemeClr>
                </a:solidFill>
              </a:rPr>
              <a:t>leavened</a:t>
            </a:r>
            <a:r>
              <a:rPr lang="en-US" sz="1800" b="1" dirty="0" smtClean="0">
                <a:solidFill>
                  <a:srgbClr val="984204"/>
                </a:solidFill>
              </a:rPr>
              <a:t> </a:t>
            </a:r>
            <a:r>
              <a:rPr lang="en-US" sz="1800" b="1" dirty="0" smtClean="0">
                <a:solidFill>
                  <a:schemeClr val="accent3">
                    <a:lumMod val="50000"/>
                  </a:schemeClr>
                </a:solidFill>
              </a:rPr>
              <a:t>bread</a:t>
            </a:r>
            <a:r>
              <a:rPr lang="en-US" sz="1800" b="1" dirty="0" smtClean="0">
                <a:solidFill>
                  <a:srgbClr val="984204"/>
                </a:solidFill>
              </a:rPr>
              <a:t> </a:t>
            </a:r>
            <a:r>
              <a:rPr lang="en-US" sz="1800" b="1" dirty="0" smtClean="0">
                <a:solidFill>
                  <a:srgbClr val="8C4C64"/>
                </a:solidFill>
              </a:rPr>
              <a:t>(which is peculiar to only this offering), but never was this </a:t>
            </a:r>
            <a:r>
              <a:rPr lang="en-US" sz="1800" b="1" dirty="0" smtClean="0">
                <a:solidFill>
                  <a:schemeClr val="accent3">
                    <a:lumMod val="50000"/>
                  </a:schemeClr>
                </a:solidFill>
              </a:rPr>
              <a:t>leavened bread </a:t>
            </a:r>
            <a:r>
              <a:rPr lang="en-US" sz="1800" b="1" dirty="0" smtClean="0">
                <a:solidFill>
                  <a:srgbClr val="8C4C64"/>
                </a:solidFill>
              </a:rPr>
              <a:t>offered upon the altar, for </a:t>
            </a:r>
            <a:r>
              <a:rPr lang="en-US" sz="1800" b="1" dirty="0" smtClean="0">
                <a:solidFill>
                  <a:srgbClr val="FF0000"/>
                </a:solidFill>
              </a:rPr>
              <a:t>that was forbidden in Lev 2:11 </a:t>
            </a:r>
            <a:r>
              <a:rPr lang="en-US" sz="1800" b="1" dirty="0" smtClean="0">
                <a:solidFill>
                  <a:srgbClr val="8C4C64"/>
                </a:solidFill>
              </a:rPr>
              <a:t>(Book of the Law command).  </a:t>
            </a:r>
          </a:p>
          <a:p>
            <a:r>
              <a:rPr lang="en-US" sz="1800" b="1" dirty="0" smtClean="0">
                <a:solidFill>
                  <a:schemeClr val="accent3">
                    <a:lumMod val="50000"/>
                  </a:schemeClr>
                </a:solidFill>
              </a:rPr>
              <a:t>The leavened bread was to be eaten with the flesh of the </a:t>
            </a:r>
            <a:br>
              <a:rPr lang="en-US" sz="1800" b="1" dirty="0" smtClean="0">
                <a:solidFill>
                  <a:schemeClr val="accent3">
                    <a:lumMod val="50000"/>
                  </a:schemeClr>
                </a:solidFill>
              </a:rPr>
            </a:br>
            <a:r>
              <a:rPr lang="en-US" sz="1800" b="1" dirty="0" smtClean="0">
                <a:solidFill>
                  <a:schemeClr val="accent3">
                    <a:lumMod val="50000"/>
                  </a:schemeClr>
                </a:solidFill>
              </a:rPr>
              <a:t>sacrifice so the meal would be most pleasant for all. </a:t>
            </a:r>
            <a:br>
              <a:rPr lang="en-US" sz="1800" b="1" dirty="0" smtClean="0">
                <a:solidFill>
                  <a:schemeClr val="accent3">
                    <a:lumMod val="50000"/>
                  </a:schemeClr>
                </a:solidFill>
              </a:rPr>
            </a:br>
            <a:r>
              <a:rPr lang="en-US" sz="1800" b="1" dirty="0" smtClean="0">
                <a:solidFill>
                  <a:schemeClr val="accent3">
                    <a:lumMod val="50000"/>
                  </a:schemeClr>
                </a:solidFill>
              </a:rPr>
              <a:t>Why?  …  Because leavened bread was more desirable.</a:t>
            </a:r>
            <a:endParaRPr lang="en-US" sz="1800" dirty="0" smtClean="0">
              <a:solidFill>
                <a:schemeClr val="accent3">
                  <a:lumMod val="50000"/>
                </a:schemeClr>
              </a:solidFill>
            </a:endParaRPr>
          </a:p>
        </p:txBody>
      </p:sp>
      <p:sp>
        <p:nvSpPr>
          <p:cNvPr id="4" name="Slide Number Placeholder 4"/>
          <p:cNvSpPr>
            <a:spLocks noGrp="1"/>
          </p:cNvSpPr>
          <p:nvPr>
            <p:ph type="sldNum" sz="quarter" idx="12"/>
          </p:nvPr>
        </p:nvSpPr>
        <p:spPr>
          <a:xfrm>
            <a:off x="7239000" y="6400800"/>
            <a:ext cx="1828800" cy="365125"/>
          </a:xfrm>
        </p:spPr>
        <p:txBody>
          <a:bodyPr/>
          <a:lstStyle/>
          <a:p>
            <a:fld id="{D18E6382-2566-492A-A2A1-417678E32A52}" type="slidenum">
              <a:rPr lang="en-US" smtClean="0"/>
              <a:t>95</a:t>
            </a:fld>
            <a:endParaRPr lang="en-US" dirty="0"/>
          </a:p>
        </p:txBody>
      </p:sp>
      <p:pic>
        <p:nvPicPr>
          <p:cNvPr id="5" name="Picture 9" descr="F:\Art on Desktop - 1\All white man clip art\3d white people\3d high five png.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934200" y="5105400"/>
            <a:ext cx="1676400" cy="16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59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125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left)">
                                      <p:cBhvr>
                                        <p:cTn id="12" dur="125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125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left)">
                                      <p:cBhvr>
                                        <p:cTn id="22" dur="125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left)">
                                      <p:cBhvr>
                                        <p:cTn id="27" dur="1250"/>
                                        <p:tgtEl>
                                          <p:spTgt spid="12">
                                            <p:txEl>
                                              <p:pRg st="6" end="6"/>
                                            </p:txEl>
                                          </p:spTgt>
                                        </p:tgtEl>
                                      </p:cBhvr>
                                    </p:animEffect>
                                  </p:childTnLst>
                                </p:cTn>
                              </p:par>
                            </p:childTnLst>
                          </p:cTn>
                        </p:par>
                        <p:par>
                          <p:cTn id="28" fill="hold">
                            <p:stCondLst>
                              <p:cond delay="1250"/>
                            </p:stCondLst>
                            <p:childTnLst>
                              <p:par>
                                <p:cTn id="29" presetID="6" presetClass="entr" presetSubtype="3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out)">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938" y="46719"/>
            <a:ext cx="8915400" cy="2133600"/>
          </a:xfrm>
        </p:spPr>
        <p:txBody>
          <a:bodyPr/>
          <a:lstStyle/>
          <a:p>
            <a:r>
              <a:rPr lang="en-US" dirty="0" smtClean="0">
                <a:ln w="11430">
                  <a:solidFill>
                    <a:srgbClr val="002060"/>
                  </a:solidFill>
                </a:ln>
              </a:rPr>
              <a:t>Strict Requirement for </a:t>
            </a:r>
            <a:br>
              <a:rPr lang="en-US" dirty="0" smtClean="0">
                <a:ln w="11430">
                  <a:solidFill>
                    <a:srgbClr val="002060"/>
                  </a:solidFill>
                </a:ln>
              </a:rPr>
            </a:br>
            <a:r>
              <a:rPr lang="en-US" dirty="0" smtClean="0">
                <a:ln w="11430">
                  <a:solidFill>
                    <a:srgbClr val="002060"/>
                  </a:solidFill>
                </a:ln>
                <a:solidFill>
                  <a:srgbClr val="984204"/>
                </a:solidFill>
              </a:rPr>
              <a:t>Grain Offerings </a:t>
            </a:r>
            <a:r>
              <a:rPr lang="en-US" dirty="0" smtClean="0">
                <a:ln w="11430">
                  <a:solidFill>
                    <a:srgbClr val="002060"/>
                  </a:solidFill>
                </a:ln>
              </a:rPr>
              <a:t>on the </a:t>
            </a:r>
            <a:br>
              <a:rPr lang="en-US" dirty="0" smtClean="0">
                <a:ln w="11430">
                  <a:solidFill>
                    <a:srgbClr val="002060"/>
                  </a:solidFill>
                </a:ln>
              </a:rPr>
            </a:br>
            <a:r>
              <a:rPr lang="en-US" dirty="0" smtClean="0">
                <a:ln w="11430">
                  <a:solidFill>
                    <a:srgbClr val="002060"/>
                  </a:solidFill>
                </a:ln>
              </a:rPr>
              <a:t>Altar of Burnt Offering</a:t>
            </a:r>
            <a:endParaRPr lang="en-US" dirty="0">
              <a:ln w="11430">
                <a:solidFill>
                  <a:srgbClr val="002060"/>
                </a:solidFill>
              </a:ln>
            </a:endParaRPr>
          </a:p>
        </p:txBody>
      </p:sp>
      <p:sp>
        <p:nvSpPr>
          <p:cNvPr id="3" name="Content Placeholder 2"/>
          <p:cNvSpPr>
            <a:spLocks noGrp="1"/>
          </p:cNvSpPr>
          <p:nvPr>
            <p:ph sz="quarter" idx="13"/>
          </p:nvPr>
        </p:nvSpPr>
        <p:spPr>
          <a:xfrm>
            <a:off x="9982200" y="2209800"/>
            <a:ext cx="8229600" cy="5257800"/>
          </a:xfrm>
        </p:spPr>
        <p:txBody>
          <a:bodyPr>
            <a:normAutofit/>
          </a:bodyPr>
          <a:lstStyle/>
          <a:p>
            <a:pPr marL="45720" lvl="0" indent="0">
              <a:buNone/>
            </a:pPr>
            <a:r>
              <a:rPr lang="en-US" dirty="0"/>
              <a:t/>
            </a: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96</a:t>
            </a:fld>
            <a:endParaRPr lang="en-US" dirty="0"/>
          </a:p>
        </p:txBody>
      </p:sp>
      <p:sp>
        <p:nvSpPr>
          <p:cNvPr id="6" name="Rectangle 5"/>
          <p:cNvSpPr/>
          <p:nvPr/>
        </p:nvSpPr>
        <p:spPr>
          <a:xfrm>
            <a:off x="516038" y="1219200"/>
            <a:ext cx="8077200" cy="1200329"/>
          </a:xfrm>
          <a:prstGeom prst="rect">
            <a:avLst/>
          </a:prstGeom>
        </p:spPr>
        <p:txBody>
          <a:bodyPr wrap="square">
            <a:spAutoFit/>
          </a:bodyPr>
          <a:lstStyle/>
          <a:p>
            <a:endParaRPr lang="en-US" dirty="0" smtClean="0"/>
          </a:p>
          <a:p>
            <a:r>
              <a:rPr lang="en-US" dirty="0" smtClean="0"/>
              <a:t> </a:t>
            </a:r>
          </a:p>
          <a:p>
            <a:endParaRPr lang="en-US" dirty="0"/>
          </a:p>
          <a:p>
            <a:pPr lvl="0"/>
            <a:endParaRPr lang="en-US" dirty="0"/>
          </a:p>
        </p:txBody>
      </p:sp>
      <p:sp>
        <p:nvSpPr>
          <p:cNvPr id="7" name="Rectangle 6"/>
          <p:cNvSpPr/>
          <p:nvPr/>
        </p:nvSpPr>
        <p:spPr>
          <a:xfrm>
            <a:off x="588380" y="2209800"/>
            <a:ext cx="8077200" cy="1015663"/>
          </a:xfrm>
          <a:prstGeom prst="rect">
            <a:avLst/>
          </a:prstGeom>
        </p:spPr>
        <p:txBody>
          <a:bodyPr wrap="square">
            <a:spAutoFit/>
            <a:scene3d>
              <a:camera prst="orthographicFront"/>
              <a:lightRig rig="threePt" dir="t"/>
            </a:scene3d>
            <a:sp3d extrusionH="57150">
              <a:bevelT w="38100" h="38100"/>
            </a:sp3d>
          </a:bodyPr>
          <a:lstStyle/>
          <a:p>
            <a:pPr algn="ctr"/>
            <a:r>
              <a:rPr lang="en-US" sz="2000" dirty="0" smtClean="0">
                <a:solidFill>
                  <a:srgbClr val="0070C0"/>
                </a:solidFill>
              </a:rPr>
              <a:t>Let’s be sure that we realize </a:t>
            </a:r>
            <a:r>
              <a:rPr lang="en-US" sz="2000" b="1" dirty="0" smtClean="0">
                <a:solidFill>
                  <a:srgbClr val="8C4C64"/>
                </a:solidFill>
              </a:rPr>
              <a:t>the leaven requirement attached to the Peace Offering is unique</a:t>
            </a:r>
            <a:r>
              <a:rPr lang="en-US" sz="2000" dirty="0" smtClean="0">
                <a:solidFill>
                  <a:srgbClr val="8C4C64"/>
                </a:solidFill>
              </a:rPr>
              <a:t>, </a:t>
            </a:r>
            <a:r>
              <a:rPr lang="en-US" sz="2000" dirty="0" smtClean="0">
                <a:solidFill>
                  <a:srgbClr val="0070C0"/>
                </a:solidFill>
              </a:rPr>
              <a:t>and that this “leaven” was never offered on the Altar of Burnt Offering according to: </a:t>
            </a:r>
          </a:p>
        </p:txBody>
      </p:sp>
      <p:pic>
        <p:nvPicPr>
          <p:cNvPr id="1026" name="Picture 2" descr="C:\Users\Rae\Desktop\smiley remin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267075"/>
            <a:ext cx="1857375" cy="183832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5"/>
          <p:cNvSpPr txBox="1">
            <a:spLocks/>
          </p:cNvSpPr>
          <p:nvPr/>
        </p:nvSpPr>
        <p:spPr>
          <a:xfrm>
            <a:off x="291296" y="3225463"/>
            <a:ext cx="3352800" cy="94424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Lev </a:t>
            </a:r>
            <a:r>
              <a:rPr lang="en-US" u="sng" dirty="0" smtClean="0"/>
              <a:t>2:11</a:t>
            </a:r>
            <a:endParaRPr lang="en-US" u="sng" dirty="0"/>
          </a:p>
        </p:txBody>
      </p:sp>
      <p:sp>
        <p:nvSpPr>
          <p:cNvPr id="12" name="Content Placeholder 6"/>
          <p:cNvSpPr txBox="1">
            <a:spLocks/>
          </p:cNvSpPr>
          <p:nvPr/>
        </p:nvSpPr>
        <p:spPr>
          <a:xfrm>
            <a:off x="304800" y="4038600"/>
            <a:ext cx="8534400" cy="266700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b="1" dirty="0">
                <a:solidFill>
                  <a:schemeClr val="tx1">
                    <a:lumMod val="75000"/>
                    <a:lumOff val="25000"/>
                  </a:schemeClr>
                </a:solidFill>
              </a:rPr>
              <a:t> </a:t>
            </a:r>
            <a:r>
              <a:rPr lang="en-US" b="1" dirty="0" smtClean="0">
                <a:solidFill>
                  <a:schemeClr val="tx1">
                    <a:lumMod val="75000"/>
                    <a:lumOff val="25000"/>
                  </a:schemeClr>
                </a:solidFill>
              </a:rPr>
              <a:t>    </a:t>
            </a:r>
            <a:r>
              <a:rPr lang="en-US" b="1" u="sng" dirty="0" smtClean="0">
                <a:solidFill>
                  <a:srgbClr val="FF0000"/>
                </a:solidFill>
                <a:effectLst>
                  <a:outerShdw blurRad="38100" dist="38100" dir="2700000" algn="tl">
                    <a:srgbClr val="000000">
                      <a:alpha val="43137"/>
                    </a:srgbClr>
                  </a:outerShdw>
                </a:effectLst>
              </a:rPr>
              <a:t>No </a:t>
            </a:r>
            <a:r>
              <a:rPr lang="en-US" b="1" dirty="0" smtClean="0">
                <a:solidFill>
                  <a:srgbClr val="FF0000"/>
                </a:solidFill>
                <a:effectLst>
                  <a:outerShdw blurRad="38100" dist="38100" dir="2700000" algn="tl">
                    <a:srgbClr val="000000">
                      <a:alpha val="43137"/>
                    </a:srgbClr>
                  </a:outerShdw>
                </a:effectLst>
              </a:rPr>
              <a:t>g</a:t>
            </a:r>
            <a:r>
              <a:rPr lang="en-US" b="1" u="sng" dirty="0" smtClean="0">
                <a:solidFill>
                  <a:srgbClr val="FF0000"/>
                </a:solidFill>
                <a:effectLst>
                  <a:outerShdw blurRad="38100" dist="38100" dir="2700000" algn="tl">
                    <a:srgbClr val="000000">
                      <a:alpha val="43137"/>
                    </a:srgbClr>
                  </a:outerShdw>
                </a:effectLst>
              </a:rPr>
              <a:t>rain offerin</a:t>
            </a:r>
            <a:r>
              <a:rPr lang="en-US" b="1" dirty="0" smtClean="0">
                <a:solidFill>
                  <a:srgbClr val="FF0000"/>
                </a:solidFill>
                <a:effectLst>
                  <a:outerShdw blurRad="38100" dist="38100" dir="2700000" algn="tl">
                    <a:srgbClr val="000000">
                      <a:alpha val="43137"/>
                    </a:srgbClr>
                  </a:outerShdw>
                </a:effectLst>
              </a:rPr>
              <a:t>g</a:t>
            </a:r>
            <a:r>
              <a:rPr lang="en-US" dirty="0" smtClean="0">
                <a:solidFill>
                  <a:srgbClr val="FF0000"/>
                </a:solidFill>
                <a:effectLst>
                  <a:outerShdw blurRad="38100" dist="38100" dir="2700000" algn="tl">
                    <a:srgbClr val="000000">
                      <a:alpha val="43137"/>
                    </a:srgbClr>
                  </a:outerShdw>
                </a:effectLst>
              </a:rPr>
              <a:t> </a:t>
            </a:r>
            <a:r>
              <a:rPr lang="en-US" dirty="0" smtClean="0">
                <a:solidFill>
                  <a:srgbClr val="8C4C64"/>
                </a:solidFill>
              </a:rPr>
              <a:t>which you bring to </a:t>
            </a:r>
            <a:r>
              <a:rPr lang="en-US" b="1" dirty="0" smtClean="0">
                <a:solidFill>
                  <a:srgbClr val="0070C0"/>
                </a:solidFill>
              </a:rPr>
              <a:t>Yahuah</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u="sng" dirty="0" smtClean="0">
                <a:solidFill>
                  <a:srgbClr val="FF0000"/>
                </a:solidFill>
                <a:effectLst>
                  <a:outerShdw blurRad="38100" dist="38100" dir="2700000" algn="tl">
                    <a:srgbClr val="000000">
                      <a:alpha val="43137"/>
                    </a:srgbClr>
                  </a:outerShdw>
                </a:effectLst>
              </a:rPr>
              <a:t>shall be made with leaven</a:t>
            </a:r>
            <a:r>
              <a:rPr lang="en-US" dirty="0" smtClean="0">
                <a:solidFill>
                  <a:srgbClr val="C00000"/>
                </a:solidFill>
              </a:rPr>
              <a:t>,</a:t>
            </a:r>
            <a:r>
              <a:rPr lang="en-US" dirty="0" smtClean="0">
                <a:solidFill>
                  <a:srgbClr val="8C4C64"/>
                </a:solidFill>
              </a:rPr>
              <a:t> for </a:t>
            </a:r>
            <a:br>
              <a:rPr lang="en-US" dirty="0" smtClean="0">
                <a:solidFill>
                  <a:srgbClr val="8C4C64"/>
                </a:solidFill>
              </a:rPr>
            </a:br>
            <a:r>
              <a:rPr lang="en-US" dirty="0" smtClean="0">
                <a:solidFill>
                  <a:srgbClr val="8C4C64"/>
                </a:solidFill>
              </a:rPr>
              <a:t>     </a:t>
            </a:r>
            <a:r>
              <a:rPr lang="en-US" b="1" dirty="0" smtClean="0">
                <a:solidFill>
                  <a:srgbClr val="FF0000"/>
                </a:solidFill>
                <a:effectLst>
                  <a:outerShdw blurRad="38100" dist="38100" dir="2700000" algn="tl">
                    <a:srgbClr val="000000">
                      <a:alpha val="43137"/>
                    </a:srgbClr>
                  </a:outerShdw>
                </a:effectLst>
              </a:rPr>
              <a:t>y</a:t>
            </a:r>
            <a:r>
              <a:rPr lang="en-US" b="1" u="sng" dirty="0" smtClean="0">
                <a:solidFill>
                  <a:srgbClr val="FF0000"/>
                </a:solidFill>
                <a:effectLst>
                  <a:outerShdw blurRad="38100" dist="38100" dir="2700000" algn="tl">
                    <a:srgbClr val="000000">
                      <a:alpha val="43137"/>
                    </a:srgbClr>
                  </a:outerShdw>
                </a:effectLst>
              </a:rPr>
              <a:t>ou shall burn no leaven</a:t>
            </a:r>
            <a:r>
              <a:rPr lang="en-US" dirty="0" smtClean="0">
                <a:solidFill>
                  <a:srgbClr val="8C4C64"/>
                </a:solidFill>
              </a:rPr>
              <a:t> </a:t>
            </a:r>
            <a:r>
              <a:rPr lang="en-US" b="1" u="sng" dirty="0" smtClean="0">
                <a:solidFill>
                  <a:schemeClr val="accent6">
                    <a:lumMod val="75000"/>
                  </a:schemeClr>
                </a:solidFill>
              </a:rPr>
              <a:t>nor</a:t>
            </a:r>
            <a:r>
              <a:rPr lang="en-US" dirty="0" smtClean="0">
                <a:solidFill>
                  <a:srgbClr val="8C4C64"/>
                </a:solidFill>
              </a:rPr>
              <a:t> any </a:t>
            </a:r>
            <a:r>
              <a:rPr lang="en-US" b="1" u="sng" dirty="0" smtClean="0">
                <a:solidFill>
                  <a:schemeClr val="accent6">
                    <a:lumMod val="75000"/>
                  </a:schemeClr>
                </a:solidFill>
              </a:rPr>
              <a:t>hone</a:t>
            </a:r>
            <a:r>
              <a:rPr lang="en-US" b="1" dirty="0" smtClean="0">
                <a:solidFill>
                  <a:schemeClr val="accent6">
                    <a:lumMod val="75000"/>
                  </a:schemeClr>
                </a:solidFill>
              </a:rPr>
              <a:t>y</a:t>
            </a:r>
            <a:r>
              <a:rPr lang="en-US" dirty="0" smtClean="0">
                <a:solidFill>
                  <a:srgbClr val="8C4C64"/>
                </a:solidFill>
              </a:rPr>
              <a:t> </a:t>
            </a:r>
            <a:br>
              <a:rPr lang="en-US" dirty="0" smtClean="0">
                <a:solidFill>
                  <a:srgbClr val="8C4C64"/>
                </a:solidFill>
              </a:rPr>
            </a:br>
            <a:r>
              <a:rPr lang="en-US" dirty="0" smtClean="0">
                <a:solidFill>
                  <a:srgbClr val="8C4C64"/>
                </a:solidFill>
              </a:rPr>
              <a:t>     </a:t>
            </a:r>
            <a:r>
              <a:rPr lang="en-US" b="1" u="sng" dirty="0" smtClean="0">
                <a:solidFill>
                  <a:srgbClr val="8C4C64"/>
                </a:solidFill>
              </a:rPr>
              <a:t>in an</a:t>
            </a:r>
            <a:r>
              <a:rPr lang="en-US" b="1" dirty="0" smtClean="0">
                <a:solidFill>
                  <a:srgbClr val="8C4C64"/>
                </a:solidFill>
              </a:rPr>
              <a:t>y</a:t>
            </a:r>
            <a:r>
              <a:rPr lang="en-US" b="1" u="sng" dirty="0" smtClean="0">
                <a:solidFill>
                  <a:srgbClr val="8C4C64"/>
                </a:solidFill>
              </a:rPr>
              <a:t> offerin</a:t>
            </a:r>
            <a:r>
              <a:rPr lang="en-US" b="1" dirty="0" smtClean="0">
                <a:solidFill>
                  <a:srgbClr val="8C4C64"/>
                </a:solidFill>
              </a:rPr>
              <a:t>g</a:t>
            </a:r>
            <a:r>
              <a:rPr lang="en-US" b="1" u="sng" dirty="0" smtClean="0">
                <a:solidFill>
                  <a:srgbClr val="8C4C64"/>
                </a:solidFill>
              </a:rPr>
              <a:t> to </a:t>
            </a:r>
            <a:r>
              <a:rPr lang="en-US" b="1" u="sng" dirty="0" smtClean="0">
                <a:solidFill>
                  <a:srgbClr val="0070C0"/>
                </a:solidFill>
              </a:rPr>
              <a:t>Yahuah</a:t>
            </a:r>
            <a:r>
              <a:rPr lang="en-US" b="1" u="sng" dirty="0" smtClean="0">
                <a:solidFill>
                  <a:srgbClr val="8C4C64"/>
                </a:solidFill>
              </a:rPr>
              <a:t> made b</a:t>
            </a:r>
            <a:r>
              <a:rPr lang="en-US" b="1" dirty="0" smtClean="0">
                <a:solidFill>
                  <a:srgbClr val="8C4C64"/>
                </a:solidFill>
              </a:rPr>
              <a:t>y</a:t>
            </a:r>
            <a:r>
              <a:rPr lang="en-US" b="1" u="sng" dirty="0" smtClean="0">
                <a:solidFill>
                  <a:srgbClr val="8C4C64"/>
                </a:solidFill>
              </a:rPr>
              <a:t> fire</a:t>
            </a:r>
            <a:r>
              <a:rPr lang="en-US" dirty="0" smtClean="0">
                <a:solidFill>
                  <a:srgbClr val="8C4C64"/>
                </a:solidFill>
              </a:rPr>
              <a:t>.    </a:t>
            </a:r>
            <a:r>
              <a:rPr lang="en-US" sz="1700" i="1" dirty="0" smtClean="0">
                <a:solidFill>
                  <a:schemeClr val="tx1">
                    <a:lumMod val="75000"/>
                    <a:lumOff val="25000"/>
                  </a:schemeClr>
                </a:solidFill>
              </a:rPr>
              <a:t>NKJV</a:t>
            </a:r>
          </a:p>
          <a:p>
            <a:pPr marL="45720" indent="0">
              <a:buFont typeface="Georgia" pitchFamily="18" charset="0"/>
              <a:buNone/>
            </a:pPr>
            <a:endParaRPr lang="en-US" sz="500" dirty="0" smtClean="0">
              <a:solidFill>
                <a:schemeClr val="tx1">
                  <a:lumMod val="75000"/>
                  <a:lumOff val="25000"/>
                </a:schemeClr>
              </a:solidFill>
            </a:endParaRPr>
          </a:p>
          <a:p>
            <a:pPr marL="45720" indent="0">
              <a:buFont typeface="Georgia" pitchFamily="18" charset="0"/>
              <a:buNone/>
            </a:pPr>
            <a:r>
              <a:rPr lang="en-US" sz="2000" b="1" dirty="0" smtClean="0">
                <a:solidFill>
                  <a:srgbClr val="8C4C64"/>
                </a:solidFill>
              </a:rPr>
              <a:t>These detailed instructions are found in the Book of the Law.  </a:t>
            </a:r>
            <a:r>
              <a:rPr lang="en-US" sz="2000" b="1" dirty="0" smtClean="0">
                <a:solidFill>
                  <a:srgbClr val="00B0F0"/>
                </a:solidFill>
              </a:rPr>
              <a:t>However, they were first given in the Book of the Covenant.</a:t>
            </a:r>
            <a:endParaRPr lang="en-US" sz="1400" b="1" dirty="0" smtClean="0">
              <a:solidFill>
                <a:srgbClr val="00B0F0"/>
              </a:solidFill>
            </a:endParaRPr>
          </a:p>
          <a:p>
            <a:pPr marL="45720" indent="0">
              <a:buFont typeface="Georgia" pitchFamily="18" charset="0"/>
              <a:buNone/>
            </a:pPr>
            <a:endParaRPr lang="en-US" dirty="0">
              <a:solidFill>
                <a:srgbClr val="8C4C64"/>
              </a:solidFill>
            </a:endParaRPr>
          </a:p>
        </p:txBody>
      </p:sp>
    </p:spTree>
    <p:extLst>
      <p:ext uri="{BB962C8B-B14F-4D97-AF65-F5344CB8AC3E}">
        <p14:creationId xmlns:p14="http://schemas.microsoft.com/office/powerpoint/2010/main" val="2165836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12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97</a:t>
            </a:fld>
            <a:endParaRPr lang="en-US"/>
          </a:p>
        </p:txBody>
      </p:sp>
      <p:sp>
        <p:nvSpPr>
          <p:cNvPr id="6" name="Title 5"/>
          <p:cNvSpPr>
            <a:spLocks noGrp="1"/>
          </p:cNvSpPr>
          <p:nvPr>
            <p:ph type="title"/>
          </p:nvPr>
        </p:nvSpPr>
        <p:spPr>
          <a:xfrm>
            <a:off x="0" y="304800"/>
            <a:ext cx="9067800" cy="1981200"/>
          </a:xfrm>
        </p:spPr>
        <p:txBody>
          <a:bodyPr/>
          <a:lstStyle/>
          <a:p>
            <a:r>
              <a:rPr lang="en-US" sz="4000" dirty="0" err="1" smtClean="0">
                <a:ln w="11430">
                  <a:solidFill>
                    <a:srgbClr val="002060"/>
                  </a:solidFill>
                </a:ln>
              </a:rPr>
              <a:t>Exo</a:t>
            </a:r>
            <a:r>
              <a:rPr lang="en-US" sz="4000" dirty="0" smtClean="0">
                <a:ln w="11430">
                  <a:solidFill>
                    <a:srgbClr val="002060"/>
                  </a:solidFill>
                </a:ln>
              </a:rPr>
              <a:t> 23:18 – Book of the Covenant </a:t>
            </a:r>
            <a:br>
              <a:rPr lang="en-US" sz="4000" dirty="0" smtClean="0">
                <a:ln w="11430">
                  <a:solidFill>
                    <a:srgbClr val="002060"/>
                  </a:solidFill>
                </a:ln>
              </a:rPr>
            </a:br>
            <a:r>
              <a:rPr lang="en-US" sz="4000" dirty="0" smtClean="0">
                <a:ln w="11430">
                  <a:solidFill>
                    <a:srgbClr val="002060"/>
                  </a:solidFill>
                </a:ln>
              </a:rPr>
              <a:t>Instructions </a:t>
            </a:r>
            <a:br>
              <a:rPr lang="en-US" sz="4000" dirty="0" smtClean="0">
                <a:ln w="11430">
                  <a:solidFill>
                    <a:srgbClr val="002060"/>
                  </a:solidFill>
                </a:ln>
              </a:rPr>
            </a:br>
            <a:r>
              <a:rPr lang="en-US" sz="4000" dirty="0" smtClean="0">
                <a:ln w="11430">
                  <a:solidFill>
                    <a:srgbClr val="002060"/>
                  </a:solidFill>
                </a:ln>
              </a:rPr>
              <a:t>For Leaven:</a:t>
            </a:r>
            <a:endParaRPr lang="en-US" sz="4000" u="sng" dirty="0">
              <a:ln w="11430">
                <a:solidFill>
                  <a:srgbClr val="002060"/>
                </a:solidFill>
              </a:ln>
            </a:endParaRPr>
          </a:p>
        </p:txBody>
      </p:sp>
      <p:sp>
        <p:nvSpPr>
          <p:cNvPr id="7" name="Content Placeholder 6"/>
          <p:cNvSpPr>
            <a:spLocks noGrp="1"/>
          </p:cNvSpPr>
          <p:nvPr>
            <p:ph sz="quarter" idx="13"/>
          </p:nvPr>
        </p:nvSpPr>
        <p:spPr>
          <a:xfrm>
            <a:off x="304800" y="2209800"/>
            <a:ext cx="8534400" cy="4495800"/>
          </a:xfrm>
        </p:spPr>
        <p:txBody>
          <a:bodyPr>
            <a:normAutofit fontScale="77500" lnSpcReduction="20000"/>
            <a:scene3d>
              <a:camera prst="orthographicFront"/>
              <a:lightRig rig="threePt" dir="t"/>
            </a:scene3d>
            <a:sp3d extrusionH="57150">
              <a:bevelT w="38100" h="38100"/>
            </a:sp3d>
          </a:bodyPr>
          <a:lstStyle/>
          <a:p>
            <a:pPr marL="45720" indent="0">
              <a:buNone/>
            </a:pPr>
            <a:endParaRPr lang="en-US" sz="1400" b="1" dirty="0">
              <a:solidFill>
                <a:srgbClr val="0070C0"/>
              </a:solidFill>
            </a:endParaRPr>
          </a:p>
          <a:p>
            <a:pPr marL="45720" indent="0">
              <a:lnSpc>
                <a:spcPct val="120000"/>
              </a:lnSpc>
              <a:buNone/>
            </a:pPr>
            <a:r>
              <a:rPr lang="en-US" sz="3600" b="1" dirty="0" err="1">
                <a:solidFill>
                  <a:srgbClr val="0070C0"/>
                </a:solidFill>
              </a:rPr>
              <a:t>Exo</a:t>
            </a:r>
            <a:r>
              <a:rPr lang="en-US" sz="3600" b="1" dirty="0">
                <a:solidFill>
                  <a:srgbClr val="0070C0"/>
                </a:solidFill>
              </a:rPr>
              <a:t> 23:18  </a:t>
            </a:r>
            <a:r>
              <a:rPr lang="en-US" sz="3600" b="1" dirty="0">
                <a:solidFill>
                  <a:srgbClr val="FF0000"/>
                </a:solidFill>
              </a:rPr>
              <a:t>"You shall </a:t>
            </a:r>
            <a:r>
              <a:rPr lang="en-US" sz="3600" b="1" u="sng" dirty="0">
                <a:solidFill>
                  <a:srgbClr val="FF0000"/>
                </a:solidFill>
              </a:rPr>
              <a:t>not</a:t>
            </a:r>
            <a:r>
              <a:rPr lang="en-US" sz="3600" b="1" dirty="0">
                <a:solidFill>
                  <a:srgbClr val="FF0000"/>
                </a:solidFill>
              </a:rPr>
              <a:t> </a:t>
            </a:r>
            <a:r>
              <a:rPr lang="en-US" sz="3600" b="1" u="sng" dirty="0">
                <a:solidFill>
                  <a:srgbClr val="FF0000"/>
                </a:solidFill>
              </a:rPr>
              <a:t>offer</a:t>
            </a:r>
            <a:r>
              <a:rPr lang="en-US" sz="3600" b="1" dirty="0">
                <a:solidFill>
                  <a:srgbClr val="FF0000"/>
                </a:solidFill>
              </a:rPr>
              <a:t> the blood of </a:t>
            </a:r>
            <a:r>
              <a:rPr lang="en-US" sz="3600" b="1" u="sng" dirty="0" smtClean="0">
                <a:solidFill>
                  <a:srgbClr val="FF0000"/>
                </a:solidFill>
              </a:rPr>
              <a:t>M</a:t>
            </a:r>
            <a:r>
              <a:rPr lang="en-US" sz="2600" b="1" u="sng" dirty="0" smtClean="0">
                <a:solidFill>
                  <a:srgbClr val="FF0000"/>
                </a:solidFill>
              </a:rPr>
              <a:t>Y</a:t>
            </a:r>
            <a:r>
              <a:rPr lang="en-US" sz="3600" b="1" u="sng" dirty="0" smtClean="0">
                <a:solidFill>
                  <a:srgbClr val="FF0000"/>
                </a:solidFill>
              </a:rPr>
              <a:t> </a:t>
            </a:r>
            <a:br>
              <a:rPr lang="en-US" sz="3600" b="1" u="sng" dirty="0" smtClean="0">
                <a:solidFill>
                  <a:srgbClr val="FF0000"/>
                </a:solidFill>
              </a:rPr>
            </a:br>
            <a:r>
              <a:rPr lang="en-US" sz="3600" b="1" dirty="0" smtClean="0">
                <a:solidFill>
                  <a:srgbClr val="FF0000"/>
                </a:solidFill>
              </a:rPr>
              <a:t>                     </a:t>
            </a:r>
            <a:r>
              <a:rPr lang="en-US" sz="3600" b="1" u="sng" dirty="0" smtClean="0">
                <a:solidFill>
                  <a:srgbClr val="FF0000"/>
                </a:solidFill>
              </a:rPr>
              <a:t>sacrifice with </a:t>
            </a:r>
            <a:r>
              <a:rPr lang="en-US" sz="3600" b="1" u="sng" dirty="0">
                <a:solidFill>
                  <a:srgbClr val="FF0000"/>
                </a:solidFill>
              </a:rPr>
              <a:t>leavened bread</a:t>
            </a:r>
            <a:r>
              <a:rPr lang="en-US" sz="3600" b="1" dirty="0">
                <a:solidFill>
                  <a:srgbClr val="FF0000"/>
                </a:solidFill>
              </a:rPr>
              <a:t>;</a:t>
            </a:r>
            <a:r>
              <a:rPr lang="en-US" sz="2600" b="1" dirty="0">
                <a:solidFill>
                  <a:srgbClr val="8C4C64"/>
                </a:solidFill>
              </a:rPr>
              <a:t> nor </a:t>
            </a:r>
            <a:r>
              <a:rPr lang="en-US" sz="2600" b="1" dirty="0" smtClean="0">
                <a:solidFill>
                  <a:srgbClr val="8C4C64"/>
                </a:solidFill>
              </a:rPr>
              <a:t/>
            </a:r>
            <a:br>
              <a:rPr lang="en-US" sz="2600" b="1" dirty="0" smtClean="0">
                <a:solidFill>
                  <a:srgbClr val="8C4C64"/>
                </a:solidFill>
              </a:rPr>
            </a:br>
            <a:r>
              <a:rPr lang="en-US" sz="2600" b="1" dirty="0" smtClean="0">
                <a:solidFill>
                  <a:srgbClr val="8C4C64"/>
                </a:solidFill>
              </a:rPr>
              <a:t>                              shall </a:t>
            </a:r>
            <a:r>
              <a:rPr lang="en-US" sz="2600" b="1" dirty="0">
                <a:solidFill>
                  <a:srgbClr val="8C4C64"/>
                </a:solidFill>
              </a:rPr>
              <a:t>the fat of My sacrifice </a:t>
            </a:r>
            <a:r>
              <a:rPr lang="en-US" sz="2600" b="1" dirty="0" smtClean="0">
                <a:solidFill>
                  <a:srgbClr val="8C4C64"/>
                </a:solidFill>
              </a:rPr>
              <a:t>remain </a:t>
            </a:r>
            <a:r>
              <a:rPr lang="en-US" sz="2600" b="1" dirty="0">
                <a:solidFill>
                  <a:srgbClr val="8C4C64"/>
                </a:solidFill>
              </a:rPr>
              <a:t>until </a:t>
            </a:r>
            <a:r>
              <a:rPr lang="en-US" sz="2600" b="1" dirty="0" smtClean="0">
                <a:solidFill>
                  <a:srgbClr val="8C4C64"/>
                </a:solidFill>
              </a:rPr>
              <a:t>morning.</a:t>
            </a:r>
          </a:p>
          <a:p>
            <a:pPr marL="45720" indent="0">
              <a:buNone/>
            </a:pPr>
            <a:endParaRPr lang="en-US" sz="2600" b="1" dirty="0" smtClean="0">
              <a:ln w="1905"/>
              <a:solidFill>
                <a:srgbClr val="0070C0"/>
              </a:solidFill>
              <a:effectLst>
                <a:innerShdw blurRad="69850" dist="43180" dir="5400000">
                  <a:srgbClr val="000000">
                    <a:alpha val="65000"/>
                  </a:srgbClr>
                </a:innerShdw>
              </a:effectLst>
              <a:latin typeface="Comic Sans MS" pitchFamily="66" charset="0"/>
            </a:endParaRPr>
          </a:p>
          <a:p>
            <a:pPr marL="45720" indent="0" algn="ctr">
              <a:buNone/>
            </a:pPr>
            <a:r>
              <a:rPr lang="en-US" sz="5100" b="1" dirty="0" smtClean="0">
                <a:ln w="1905"/>
                <a:solidFill>
                  <a:srgbClr val="FF0000"/>
                </a:solidFill>
                <a:effectLst>
                  <a:innerShdw blurRad="69850" dist="43180" dir="5400000">
                    <a:srgbClr val="000000">
                      <a:alpha val="65000"/>
                    </a:srgbClr>
                  </a:innerShdw>
                </a:effectLst>
                <a:latin typeface="Comic Sans MS" pitchFamily="66" charset="0"/>
              </a:rPr>
              <a:t>Let </a:t>
            </a:r>
            <a:r>
              <a:rPr lang="en-US" sz="5100" b="1" dirty="0">
                <a:ln w="1905"/>
                <a:solidFill>
                  <a:srgbClr val="FF0000"/>
                </a:solidFill>
                <a:effectLst>
                  <a:innerShdw blurRad="69850" dist="43180" dir="5400000">
                    <a:srgbClr val="000000">
                      <a:alpha val="65000"/>
                    </a:srgbClr>
                  </a:innerShdw>
                </a:effectLst>
                <a:latin typeface="Comic Sans MS" pitchFamily="66" charset="0"/>
              </a:rPr>
              <a:t>us </a:t>
            </a:r>
            <a:r>
              <a:rPr lang="en-US" sz="5100" b="1" dirty="0" smtClean="0">
                <a:ln w="1905"/>
                <a:solidFill>
                  <a:srgbClr val="FF0000"/>
                </a:solidFill>
                <a:effectLst>
                  <a:innerShdw blurRad="69850" dist="43180" dir="5400000">
                    <a:srgbClr val="000000">
                      <a:alpha val="65000"/>
                    </a:srgbClr>
                  </a:innerShdw>
                </a:effectLst>
                <a:latin typeface="Comic Sans MS" pitchFamily="66" charset="0"/>
              </a:rPr>
              <a:t>never </a:t>
            </a:r>
            <a:r>
              <a:rPr lang="en-US" sz="5100" b="1" dirty="0">
                <a:ln w="1905"/>
                <a:solidFill>
                  <a:srgbClr val="FF0000"/>
                </a:solidFill>
                <a:effectLst>
                  <a:innerShdw blurRad="69850" dist="43180" dir="5400000">
                    <a:srgbClr val="000000">
                      <a:alpha val="65000"/>
                    </a:srgbClr>
                  </a:innerShdw>
                </a:effectLst>
                <a:latin typeface="Comic Sans MS" pitchFamily="66" charset="0"/>
              </a:rPr>
              <a:t>assume </a:t>
            </a:r>
            <a:r>
              <a:rPr lang="en-US" sz="5100" b="1" dirty="0">
                <a:ln w="1905"/>
                <a:solidFill>
                  <a:srgbClr val="0070C0"/>
                </a:solidFill>
                <a:effectLst>
                  <a:innerShdw blurRad="69850" dist="43180" dir="5400000">
                    <a:srgbClr val="000000">
                      <a:alpha val="65000"/>
                    </a:srgbClr>
                  </a:innerShdw>
                </a:effectLst>
                <a:latin typeface="Comic Sans MS" pitchFamily="66" charset="0"/>
              </a:rPr>
              <a:t>that </a:t>
            </a:r>
            <a:r>
              <a:rPr lang="en-US" sz="5100" b="1" dirty="0">
                <a:ln w="1905"/>
                <a:solidFill>
                  <a:srgbClr val="00B0F0"/>
                </a:solidFill>
                <a:effectLst>
                  <a:innerShdw blurRad="69850" dist="43180" dir="5400000">
                    <a:srgbClr val="000000">
                      <a:alpha val="65000"/>
                    </a:srgbClr>
                  </a:innerShdw>
                </a:effectLst>
                <a:latin typeface="Comic Sans MS" pitchFamily="66" charset="0"/>
              </a:rPr>
              <a:t>Yahusha</a:t>
            </a:r>
            <a:r>
              <a:rPr lang="en-US" sz="5100" b="1" dirty="0">
                <a:ln w="1905"/>
                <a:solidFill>
                  <a:srgbClr val="0070C0"/>
                </a:solidFill>
                <a:effectLst>
                  <a:innerShdw blurRad="69850" dist="43180" dir="5400000">
                    <a:srgbClr val="000000">
                      <a:alpha val="65000"/>
                    </a:srgbClr>
                  </a:innerShdw>
                </a:effectLst>
                <a:latin typeface="Comic Sans MS" pitchFamily="66" charset="0"/>
              </a:rPr>
              <a:t> would ever describe </a:t>
            </a:r>
            <a:r>
              <a:rPr lang="en-US" sz="5100" b="1" dirty="0" smtClean="0">
                <a:ln w="1905"/>
                <a:solidFill>
                  <a:srgbClr val="0070C0"/>
                </a:solidFill>
                <a:effectLst>
                  <a:innerShdw blurRad="69850" dist="43180" dir="5400000">
                    <a:srgbClr val="000000">
                      <a:alpha val="65000"/>
                    </a:srgbClr>
                  </a:innerShdw>
                </a:effectLst>
                <a:latin typeface="Comic Sans MS" pitchFamily="66" charset="0"/>
              </a:rPr>
              <a:t/>
            </a:r>
            <a:br>
              <a:rPr lang="en-US" sz="5100" b="1" dirty="0" smtClean="0">
                <a:ln w="1905"/>
                <a:solidFill>
                  <a:srgbClr val="0070C0"/>
                </a:solidFill>
                <a:effectLst>
                  <a:innerShdw blurRad="69850" dist="43180" dir="5400000">
                    <a:srgbClr val="000000">
                      <a:alpha val="65000"/>
                    </a:srgbClr>
                  </a:innerShdw>
                </a:effectLst>
                <a:latin typeface="Comic Sans MS" pitchFamily="66" charset="0"/>
              </a:rPr>
            </a:br>
            <a:r>
              <a:rPr lang="en-US" sz="5100" b="1" dirty="0" smtClean="0">
                <a:ln w="1905"/>
                <a:solidFill>
                  <a:srgbClr val="00B0F0"/>
                </a:solidFill>
                <a:effectLst>
                  <a:innerShdw blurRad="69850" dist="43180" dir="5400000">
                    <a:srgbClr val="000000">
                      <a:alpha val="65000"/>
                    </a:srgbClr>
                  </a:innerShdw>
                </a:effectLst>
                <a:latin typeface="Comic Sans MS" pitchFamily="66" charset="0"/>
              </a:rPr>
              <a:t>His </a:t>
            </a:r>
            <a:r>
              <a:rPr lang="en-US" sz="5100" b="1" dirty="0">
                <a:ln w="1905"/>
                <a:solidFill>
                  <a:srgbClr val="00B0F0"/>
                </a:solidFill>
                <a:effectLst>
                  <a:innerShdw blurRad="69850" dist="43180" dir="5400000">
                    <a:srgbClr val="000000">
                      <a:alpha val="65000"/>
                    </a:srgbClr>
                  </a:innerShdw>
                </a:effectLst>
                <a:latin typeface="Comic Sans MS" pitchFamily="66" charset="0"/>
              </a:rPr>
              <a:t>flesh </a:t>
            </a:r>
            <a:r>
              <a:rPr lang="en-US" sz="5100" b="1" dirty="0" smtClean="0">
                <a:ln w="1905"/>
                <a:solidFill>
                  <a:srgbClr val="00B0F0"/>
                </a:solidFill>
                <a:effectLst>
                  <a:innerShdw blurRad="69850" dist="43180" dir="5400000">
                    <a:srgbClr val="000000">
                      <a:alpha val="65000"/>
                    </a:srgbClr>
                  </a:innerShdw>
                </a:effectLst>
                <a:latin typeface="Comic Sans MS" pitchFamily="66" charset="0"/>
              </a:rPr>
              <a:t/>
            </a:r>
            <a:br>
              <a:rPr lang="en-US" sz="5100" b="1" dirty="0" smtClean="0">
                <a:ln w="1905"/>
                <a:solidFill>
                  <a:srgbClr val="00B0F0"/>
                </a:solidFill>
                <a:effectLst>
                  <a:innerShdw blurRad="69850" dist="43180" dir="5400000">
                    <a:srgbClr val="000000">
                      <a:alpha val="65000"/>
                    </a:srgbClr>
                  </a:innerShdw>
                </a:effectLst>
                <a:latin typeface="Comic Sans MS" pitchFamily="66" charset="0"/>
              </a:rPr>
            </a:br>
            <a:r>
              <a:rPr lang="en-US" sz="5100" b="1" dirty="0" smtClean="0">
                <a:ln w="1905"/>
                <a:solidFill>
                  <a:srgbClr val="0070C0"/>
                </a:solidFill>
                <a:effectLst>
                  <a:innerShdw blurRad="69850" dist="43180" dir="5400000">
                    <a:srgbClr val="000000">
                      <a:alpha val="65000"/>
                    </a:srgbClr>
                  </a:innerShdw>
                </a:effectLst>
                <a:latin typeface="Comic Sans MS" pitchFamily="66" charset="0"/>
              </a:rPr>
              <a:t>the </a:t>
            </a:r>
            <a:r>
              <a:rPr lang="en-US" sz="5100" b="1" dirty="0">
                <a:ln w="1905"/>
                <a:solidFill>
                  <a:srgbClr val="0070C0"/>
                </a:solidFill>
                <a:effectLst>
                  <a:innerShdw blurRad="69850" dist="43180" dir="5400000">
                    <a:srgbClr val="000000">
                      <a:alpha val="65000"/>
                    </a:srgbClr>
                  </a:innerShdw>
                </a:effectLst>
                <a:latin typeface="Comic Sans MS" pitchFamily="66" charset="0"/>
              </a:rPr>
              <a:t>same as </a:t>
            </a:r>
            <a:r>
              <a:rPr lang="en-US" sz="5100" b="1" dirty="0">
                <a:ln w="1905"/>
                <a:solidFill>
                  <a:srgbClr val="FF0000"/>
                </a:solidFill>
                <a:effectLst>
                  <a:innerShdw blurRad="69850" dist="43180" dir="5400000">
                    <a:srgbClr val="000000">
                      <a:alpha val="65000"/>
                    </a:srgbClr>
                  </a:innerShdw>
                </a:effectLst>
                <a:latin typeface="Comic Sans MS" pitchFamily="66" charset="0"/>
              </a:rPr>
              <a:t>leavened bread.</a:t>
            </a:r>
          </a:p>
          <a:p>
            <a:pPr marL="45720" indent="0">
              <a:buNone/>
            </a:pPr>
            <a:endParaRPr lang="en-US" sz="2800" b="1" strike="sngStrike" dirty="0" smtClean="0">
              <a:solidFill>
                <a:srgbClr val="8C4C64"/>
              </a:solidFill>
            </a:endParaRPr>
          </a:p>
        </p:txBody>
      </p:sp>
      <p:pic>
        <p:nvPicPr>
          <p:cNvPr id="8" name="Picture 2" descr="C:\Users\Rae\Desktop\smiley remin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25" y="990600"/>
            <a:ext cx="1400175" cy="138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938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400800"/>
            <a:ext cx="609600" cy="365125"/>
          </a:xfrm>
        </p:spPr>
        <p:txBody>
          <a:bodyPr/>
          <a:lstStyle/>
          <a:p>
            <a:fld id="{D18E6382-2566-492A-A2A1-417678E32A52}" type="slidenum">
              <a:rPr lang="en-US" smtClean="0">
                <a:solidFill>
                  <a:schemeClr val="accent6">
                    <a:lumMod val="20000"/>
                    <a:lumOff val="80000"/>
                  </a:schemeClr>
                </a:solidFill>
              </a:rPr>
              <a:pPr/>
              <a:t>98</a:t>
            </a:fld>
            <a:endParaRPr lang="en-US" dirty="0">
              <a:solidFill>
                <a:schemeClr val="accent6">
                  <a:lumMod val="20000"/>
                  <a:lumOff val="80000"/>
                </a:schemeClr>
              </a:solidFill>
            </a:endParaRPr>
          </a:p>
        </p:txBody>
      </p:sp>
      <p:sp>
        <p:nvSpPr>
          <p:cNvPr id="7" name="Content Placeholder 6"/>
          <p:cNvSpPr>
            <a:spLocks noGrp="1"/>
          </p:cNvSpPr>
          <p:nvPr>
            <p:ph sz="quarter" idx="13"/>
          </p:nvPr>
        </p:nvSpPr>
        <p:spPr>
          <a:xfrm>
            <a:off x="253602" y="762000"/>
            <a:ext cx="8814198" cy="3352800"/>
          </a:xfrm>
        </p:spPr>
        <p:txBody>
          <a:bodyPr>
            <a:normAutofit fontScale="92500" lnSpcReduction="20000"/>
          </a:bodyPr>
          <a:lstStyle/>
          <a:p>
            <a:pPr marL="45720" indent="0">
              <a:buNone/>
            </a:pP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Leavened</a:t>
            </a:r>
            <a:r>
              <a:rPr lang="en-US" sz="2400" b="1" dirty="0" smtClean="0">
                <a:solidFill>
                  <a:schemeClr val="accent4">
                    <a:lumMod val="40000"/>
                    <a:lumOff val="60000"/>
                  </a:schemeClr>
                </a:solidFill>
                <a:effectLst>
                  <a:outerShdw blurRad="38100" dist="38100" dir="2700000" algn="tl">
                    <a:srgbClr val="000000">
                      <a:alpha val="43137"/>
                    </a:srgbClr>
                  </a:outerShdw>
                </a:effectLst>
              </a:rPr>
              <a:t>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Bread should never be used when celebrating the ordinances of The Last Supper.  Three witnesses testify to this:</a:t>
            </a:r>
          </a:p>
          <a:p>
            <a:pPr marL="502920" indent="-457200">
              <a:buClr>
                <a:schemeClr val="accent6">
                  <a:lumMod val="20000"/>
                  <a:lumOff val="80000"/>
                </a:schemeClr>
              </a:buClr>
              <a:buAutoNum type="arabicParenR"/>
            </a:pPr>
            <a:r>
              <a:rPr lang="en-US" sz="2400" b="1" dirty="0" smtClean="0">
                <a:ln>
                  <a:solidFill>
                    <a:srgbClr val="002060"/>
                  </a:solidFill>
                </a:ln>
                <a:solidFill>
                  <a:srgbClr val="AFDDFF"/>
                </a:solidFill>
                <a:effectLst>
                  <a:outerShdw blurRad="38100" dist="38100" dir="2700000" algn="tl">
                    <a:srgbClr val="000000">
                      <a:alpha val="43137"/>
                    </a:srgbClr>
                  </a:outerShdw>
                </a:effectLst>
              </a:rPr>
              <a:t>Luke 24:30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 the bread in this verse was definitely “unleavened” despite the fact the Greek term</a:t>
            </a:r>
            <a:r>
              <a:rPr lang="en-US" sz="2400" b="1" dirty="0" smtClean="0">
                <a:solidFill>
                  <a:schemeClr val="accent4">
                    <a:lumMod val="40000"/>
                    <a:lumOff val="60000"/>
                  </a:schemeClr>
                </a:solidFill>
                <a:effectLst>
                  <a:outerShdw blurRad="38100" dist="38100" dir="2700000" algn="tl">
                    <a:srgbClr val="000000">
                      <a:alpha val="43137"/>
                    </a:srgbClr>
                  </a:outerShdw>
                </a:effectLst>
              </a:rPr>
              <a:t> </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&lt;</a:t>
            </a:r>
            <a:r>
              <a:rPr lang="en-US" sz="2400" b="1" dirty="0" err="1"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artos</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&gt; </a:t>
            </a:r>
            <a:r>
              <a:rPr lang="en-US" sz="2400" b="1" dirty="0" smtClean="0">
                <a:solidFill>
                  <a:schemeClr val="accent4">
                    <a:lumMod val="40000"/>
                    <a:lumOff val="60000"/>
                  </a:schemeClr>
                </a:solidFill>
                <a:effectLst>
                  <a:outerShdw blurRad="38100" dist="38100" dir="2700000" algn="tl">
                    <a:srgbClr val="000000">
                      <a:alpha val="43137"/>
                    </a:srgbClr>
                  </a:outerShdw>
                </a:effectLst>
              </a:rPr>
              <a:t/>
            </a:r>
            <a:br>
              <a:rPr lang="en-US" sz="2400" b="1" dirty="0" smtClean="0">
                <a:solidFill>
                  <a:schemeClr val="accent4">
                    <a:lumMod val="40000"/>
                    <a:lumOff val="60000"/>
                  </a:schemeClr>
                </a:solidFill>
                <a:effectLst>
                  <a:outerShdw blurRad="38100" dist="38100" dir="2700000" algn="tl">
                    <a:srgbClr val="000000">
                      <a:alpha val="43137"/>
                    </a:srgbClr>
                  </a:outerShdw>
                </a:effectLst>
              </a:rPr>
            </a:b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was used – representing leavened bread.  </a:t>
            </a:r>
            <a:b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br>
            <a:r>
              <a:rPr lang="en-US" sz="2400" b="1" dirty="0" smtClean="0">
                <a:ln>
                  <a:solidFill>
                    <a:srgbClr val="002060"/>
                  </a:solidFill>
                </a:ln>
                <a:solidFill>
                  <a:schemeClr val="accent2">
                    <a:lumMod val="20000"/>
                    <a:lumOff val="80000"/>
                  </a:schemeClr>
                </a:solidFill>
                <a:effectLst>
                  <a:outerShdw blurRad="38100" dist="38100" dir="2700000" algn="tl">
                    <a:srgbClr val="000000">
                      <a:alpha val="43137"/>
                    </a:srgbClr>
                  </a:outerShdw>
                </a:effectLst>
              </a:rPr>
              <a:t>Context was king!</a:t>
            </a:r>
          </a:p>
          <a:p>
            <a:pPr marL="502920" indent="-457200">
              <a:buClr>
                <a:schemeClr val="accent6">
                  <a:lumMod val="20000"/>
                  <a:lumOff val="80000"/>
                </a:schemeClr>
              </a:buClr>
              <a:buAutoNum type="arabicParenR"/>
            </a:pPr>
            <a:r>
              <a:rPr lang="en-US" sz="2400" b="1" dirty="0" smtClean="0">
                <a:ln>
                  <a:solidFill>
                    <a:srgbClr val="002060"/>
                  </a:solidFill>
                </a:ln>
                <a:solidFill>
                  <a:srgbClr val="AFDDFF"/>
                </a:solidFill>
                <a:effectLst>
                  <a:outerShdw blurRad="38100" dist="38100" dir="2700000" algn="tl">
                    <a:srgbClr val="000000">
                      <a:alpha val="43137"/>
                    </a:srgbClr>
                  </a:outerShdw>
                </a:effectLst>
              </a:rPr>
              <a:t>John 13:18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 the bread in this verse used the Greek term </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&lt;</a:t>
            </a:r>
            <a:r>
              <a:rPr lang="en-US" sz="2400" b="1" dirty="0" err="1"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artos</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&gt;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as well, but this is correct, as the context is in connection with the</a:t>
            </a:r>
            <a:r>
              <a:rPr lang="en-US" sz="2400" b="1" dirty="0" smtClean="0">
                <a:solidFill>
                  <a:schemeClr val="accent4">
                    <a:lumMod val="40000"/>
                    <a:lumOff val="60000"/>
                  </a:schemeClr>
                </a:solidFill>
                <a:effectLst>
                  <a:outerShdw blurRad="38100" dist="38100" dir="2700000" algn="tl">
                    <a:srgbClr val="000000">
                      <a:alpha val="43137"/>
                    </a:srgbClr>
                  </a:outerShdw>
                </a:effectLst>
              </a:rPr>
              <a:t> </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&lt;</a:t>
            </a:r>
            <a:r>
              <a:rPr lang="en-US" sz="2400" b="1" dirty="0" err="1"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artos</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&gt;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sop given to the </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“leavened” Judas.</a:t>
            </a:r>
          </a:p>
          <a:p>
            <a:pPr marL="502920" indent="-457200">
              <a:buAutoNum type="arabicParenR"/>
            </a:pPr>
            <a:endParaRPr lang="en-US" b="1" dirty="0">
              <a:solidFill>
                <a:schemeClr val="accent4">
                  <a:lumMod val="40000"/>
                  <a:lumOff val="60000"/>
                </a:schemeClr>
              </a:solidFill>
              <a:effectLst>
                <a:outerShdw blurRad="38100" dist="38100" dir="2700000" algn="tl">
                  <a:srgbClr val="000000">
                    <a:alpha val="43137"/>
                  </a:srgbClr>
                </a:outerShdw>
              </a:effectLst>
            </a:endParaRPr>
          </a:p>
        </p:txBody>
      </p:sp>
      <p:sp>
        <p:nvSpPr>
          <p:cNvPr id="2" name="Rectangle 1"/>
          <p:cNvSpPr/>
          <p:nvPr/>
        </p:nvSpPr>
        <p:spPr>
          <a:xfrm>
            <a:off x="1066800" y="4268327"/>
            <a:ext cx="1149629" cy="461665"/>
          </a:xfrm>
          <a:prstGeom prst="rect">
            <a:avLst/>
          </a:prstGeom>
          <a:noFill/>
        </p:spPr>
        <p:txBody>
          <a:bodyPr wrap="square" lIns="91440" tIns="45720" rIns="91440" bIns="45720">
            <a:spAutoFit/>
          </a:bodyPr>
          <a:lstStyle/>
          <a:p>
            <a:pPr algn="ctr"/>
            <a:r>
              <a:rPr lang="en-US" sz="2400" b="1" cap="none" spc="0" dirty="0" smtClean="0">
                <a:ln w="1905"/>
                <a:solidFill>
                  <a:srgbClr val="00B050"/>
                </a:solidFill>
                <a:effectLst>
                  <a:innerShdw blurRad="69850" dist="43180" dir="5400000">
                    <a:srgbClr val="000000">
                      <a:alpha val="65000"/>
                    </a:srgbClr>
                  </a:innerShdw>
                </a:effectLst>
              </a:rPr>
              <a:t>Luke</a:t>
            </a:r>
            <a:endParaRPr lang="en-US" sz="5400" b="1" cap="none" spc="0" dirty="0">
              <a:ln w="1905"/>
              <a:solidFill>
                <a:srgbClr val="00B050"/>
              </a:solidFill>
              <a:effectLst>
                <a:innerShdw blurRad="69850" dist="43180" dir="5400000">
                  <a:srgbClr val="000000">
                    <a:alpha val="65000"/>
                  </a:srgbClr>
                </a:innerShdw>
              </a:effectLst>
            </a:endParaRPr>
          </a:p>
        </p:txBody>
      </p:sp>
      <p:sp>
        <p:nvSpPr>
          <p:cNvPr id="8" name="Rectangle 7"/>
          <p:cNvSpPr/>
          <p:nvPr/>
        </p:nvSpPr>
        <p:spPr>
          <a:xfrm>
            <a:off x="685800" y="4683760"/>
            <a:ext cx="1149629" cy="461665"/>
          </a:xfrm>
          <a:prstGeom prst="rect">
            <a:avLst/>
          </a:prstGeom>
          <a:noFill/>
        </p:spPr>
        <p:txBody>
          <a:bodyPr wrap="square" lIns="91440" tIns="45720" rIns="91440" bIns="45720">
            <a:spAutoFit/>
          </a:bodyPr>
          <a:lstStyle/>
          <a:p>
            <a:pPr algn="ctr"/>
            <a:r>
              <a:rPr lang="en-US" sz="2400" b="1" dirty="0" smtClean="0">
                <a:ln w="1905"/>
                <a:solidFill>
                  <a:srgbClr val="00B0F0"/>
                </a:solidFill>
                <a:effectLst>
                  <a:innerShdw blurRad="69850" dist="43180" dir="5400000">
                    <a:srgbClr val="000000">
                      <a:alpha val="65000"/>
                    </a:srgbClr>
                  </a:innerShdw>
                </a:effectLst>
              </a:rPr>
              <a:t>John</a:t>
            </a:r>
            <a:endParaRPr lang="en-US" sz="5400" b="1" cap="none" spc="0" dirty="0">
              <a:ln w="1905"/>
              <a:solidFill>
                <a:srgbClr val="00B0F0"/>
              </a:solidFill>
              <a:effectLst>
                <a:innerShdw blurRad="69850" dist="43180" dir="5400000">
                  <a:srgbClr val="000000">
                    <a:alpha val="65000"/>
                  </a:srgbClr>
                </a:innerShdw>
              </a:effectLst>
            </a:endParaRPr>
          </a:p>
        </p:txBody>
      </p:sp>
      <p:sp>
        <p:nvSpPr>
          <p:cNvPr id="9" name="Rectangle 8"/>
          <p:cNvSpPr/>
          <p:nvPr/>
        </p:nvSpPr>
        <p:spPr>
          <a:xfrm>
            <a:off x="2133600" y="5208210"/>
            <a:ext cx="1219200" cy="400110"/>
          </a:xfrm>
          <a:prstGeom prst="rect">
            <a:avLst/>
          </a:prstGeom>
          <a:noFill/>
        </p:spPr>
        <p:txBody>
          <a:bodyPr wrap="square" lIns="91440" tIns="45720" rIns="91440" bIns="45720">
            <a:spAutoFit/>
          </a:bodyPr>
          <a:lstStyle/>
          <a:p>
            <a:pPr algn="ctr"/>
            <a:r>
              <a:rPr lang="en-US" sz="2000" b="1" dirty="0" smtClean="0">
                <a:ln w="1905"/>
                <a:solidFill>
                  <a:schemeClr val="accent2">
                    <a:lumMod val="20000"/>
                    <a:lumOff val="80000"/>
                  </a:schemeClr>
                </a:solidFill>
                <a:effectLst>
                  <a:innerShdw blurRad="69850" dist="43180" dir="5400000">
                    <a:srgbClr val="000000">
                      <a:alpha val="65000"/>
                    </a:srgbClr>
                  </a:innerShdw>
                </a:effectLst>
              </a:rPr>
              <a:t>antitype</a:t>
            </a:r>
            <a:endParaRPr lang="en-US" sz="5400" b="1" cap="none" spc="0" dirty="0">
              <a:ln w="1905"/>
              <a:solidFill>
                <a:schemeClr val="accent2">
                  <a:lumMod val="20000"/>
                  <a:lumOff val="80000"/>
                </a:schemeClr>
              </a:solidFill>
              <a:effectLst>
                <a:innerShdw blurRad="69850" dist="43180" dir="5400000">
                  <a:srgbClr val="000000">
                    <a:alpha val="65000"/>
                  </a:srgbClr>
                </a:innerShdw>
              </a:effectLst>
            </a:endParaRPr>
          </a:p>
        </p:txBody>
      </p:sp>
      <p:sp>
        <p:nvSpPr>
          <p:cNvPr id="10" name="Rectangle 9"/>
          <p:cNvSpPr/>
          <p:nvPr/>
        </p:nvSpPr>
        <p:spPr>
          <a:xfrm rot="21444879">
            <a:off x="914400" y="5638800"/>
            <a:ext cx="1149629" cy="400110"/>
          </a:xfrm>
          <a:prstGeom prst="rect">
            <a:avLst/>
          </a:prstGeom>
          <a:noFill/>
        </p:spPr>
        <p:txBody>
          <a:bodyPr wrap="square" lIns="91440" tIns="45720" rIns="91440" bIns="45720">
            <a:spAutoFit/>
          </a:bodyPr>
          <a:lstStyle/>
          <a:p>
            <a:pPr algn="ctr"/>
            <a:r>
              <a:rPr lang="en-US" sz="2000" b="1" dirty="0" smtClean="0">
                <a:ln w="1905"/>
                <a:solidFill>
                  <a:schemeClr val="accent2">
                    <a:lumMod val="20000"/>
                    <a:lumOff val="80000"/>
                  </a:schemeClr>
                </a:solidFill>
                <a:effectLst>
                  <a:innerShdw blurRad="69850" dist="43180" dir="5400000">
                    <a:srgbClr val="000000">
                      <a:alpha val="65000"/>
                    </a:srgbClr>
                  </a:innerShdw>
                </a:effectLst>
              </a:rPr>
              <a:t>type</a:t>
            </a:r>
            <a:endParaRPr lang="en-US" sz="5400" b="1" cap="none" spc="0" dirty="0">
              <a:ln w="1905"/>
              <a:solidFill>
                <a:schemeClr val="accent2">
                  <a:lumMod val="20000"/>
                  <a:lumOff val="80000"/>
                </a:schemeClr>
              </a:solidFill>
              <a:effectLst>
                <a:innerShdw blurRad="69850" dist="43180" dir="5400000">
                  <a:srgbClr val="000000">
                    <a:alpha val="65000"/>
                  </a:srgbClr>
                </a:innerShdw>
              </a:effectLst>
            </a:endParaRPr>
          </a:p>
        </p:txBody>
      </p:sp>
      <p:sp>
        <p:nvSpPr>
          <p:cNvPr id="11" name="Title 1"/>
          <p:cNvSpPr>
            <a:spLocks noGrp="1"/>
          </p:cNvSpPr>
          <p:nvPr>
            <p:ph type="title"/>
          </p:nvPr>
        </p:nvSpPr>
        <p:spPr>
          <a:xfrm>
            <a:off x="381000" y="5080"/>
            <a:ext cx="8305800" cy="762001"/>
          </a:xfrm>
        </p:spPr>
        <p:txBody>
          <a:bodyPr/>
          <a:lstStyle/>
          <a:p>
            <a:r>
              <a:rPr lang="en-US" dirty="0" smtClean="0">
                <a:ln w="11430">
                  <a:solidFill>
                    <a:srgbClr val="002060"/>
                  </a:solidFill>
                </a:ln>
                <a:solidFill>
                  <a:schemeClr val="accent4">
                    <a:lumMod val="60000"/>
                    <a:lumOff val="40000"/>
                  </a:schemeClr>
                </a:solidFill>
              </a:rPr>
              <a:t>Final Conclusions</a:t>
            </a:r>
            <a:endParaRPr lang="en-US" dirty="0">
              <a:ln w="11430">
                <a:solidFill>
                  <a:srgbClr val="002060"/>
                </a:solidFill>
              </a:ln>
              <a:solidFill>
                <a:schemeClr val="accent4">
                  <a:lumMod val="60000"/>
                  <a:lumOff val="40000"/>
                </a:schemeClr>
              </a:solidFill>
            </a:endParaRPr>
          </a:p>
        </p:txBody>
      </p:sp>
      <p:sp>
        <p:nvSpPr>
          <p:cNvPr id="12" name="Content Placeholder 6"/>
          <p:cNvSpPr txBox="1">
            <a:spLocks/>
          </p:cNvSpPr>
          <p:nvPr/>
        </p:nvSpPr>
        <p:spPr>
          <a:xfrm>
            <a:off x="3352800" y="3657600"/>
            <a:ext cx="5562600" cy="2559435"/>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02920" indent="-457200">
              <a:buClr>
                <a:schemeClr val="accent6">
                  <a:lumMod val="20000"/>
                  <a:lumOff val="80000"/>
                </a:schemeClr>
              </a:buClr>
              <a:buFont typeface="+mj-lt"/>
              <a:buAutoNum type="arabicParenR" startAt="3"/>
            </a:pPr>
            <a:r>
              <a:rPr lang="en-US" b="1" dirty="0" smtClean="0">
                <a:ln>
                  <a:solidFill>
                    <a:srgbClr val="002060"/>
                  </a:solidFill>
                </a:ln>
                <a:solidFill>
                  <a:srgbClr val="AFDDFF"/>
                </a:solidFill>
                <a:effectLst>
                  <a:outerShdw blurRad="38100" dist="38100" dir="2700000" algn="tl">
                    <a:srgbClr val="000000">
                      <a:alpha val="43137"/>
                    </a:srgbClr>
                  </a:outerShdw>
                </a:effectLst>
              </a:rPr>
              <a:t>Patterns of “type” and “antitype” -</a:t>
            </a:r>
            <a: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 </a:t>
            </a:r>
            <a:b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br>
            <a: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From both the </a:t>
            </a:r>
            <a:r>
              <a:rPr lang="en-US" b="1" dirty="0" smtClean="0">
                <a:ln>
                  <a:solidFill>
                    <a:srgbClr val="002060"/>
                  </a:solidFill>
                </a:ln>
                <a:solidFill>
                  <a:srgbClr val="00B0F0"/>
                </a:solidFill>
                <a:effectLst>
                  <a:glow rad="127000">
                    <a:schemeClr val="bg1"/>
                  </a:glow>
                  <a:outerShdw blurRad="38100" dist="38100" dir="2700000" algn="tl">
                    <a:srgbClr val="000000">
                      <a:alpha val="43137"/>
                    </a:srgbClr>
                  </a:outerShdw>
                </a:effectLst>
              </a:rPr>
              <a:t>Book of the Covenant,</a:t>
            </a:r>
            <a:r>
              <a:rPr lang="en-US" b="1" dirty="0" smtClean="0">
                <a:ln>
                  <a:solidFill>
                    <a:srgbClr val="002060"/>
                  </a:solidFill>
                </a:ln>
                <a:solidFill>
                  <a:srgbClr val="00B0F0"/>
                </a:solidFill>
                <a:effectLst>
                  <a:outerShdw blurRad="38100" dist="38100" dir="2700000" algn="tl">
                    <a:srgbClr val="000000">
                      <a:alpha val="43137"/>
                    </a:srgbClr>
                  </a:outerShdw>
                </a:effectLst>
              </a:rPr>
              <a:t> </a:t>
            </a:r>
            <a: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and </a:t>
            </a:r>
            <a:r>
              <a:rPr lang="en-US" b="1" dirty="0" smtClean="0">
                <a:ln>
                  <a:solidFill>
                    <a:srgbClr val="002060"/>
                  </a:solidFill>
                </a:ln>
                <a:solidFill>
                  <a:srgbClr val="00B050"/>
                </a:solidFill>
                <a:effectLst>
                  <a:glow rad="127000">
                    <a:schemeClr val="bg1"/>
                  </a:glow>
                  <a:outerShdw blurRad="38100" dist="38100" dir="2700000" algn="tl">
                    <a:srgbClr val="000000">
                      <a:alpha val="43137"/>
                    </a:srgbClr>
                  </a:outerShdw>
                </a:effectLst>
              </a:rPr>
              <a:t>Book of the Law, </a:t>
            </a:r>
            <a: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there are explicit instructions that no leaven is ever placed on the altar with the blood sacrifice to mar the identity of the true Messiah.</a:t>
            </a:r>
            <a:endParaRPr lang="en-US" b="1" dirty="0">
              <a:ln>
                <a:solidFill>
                  <a:srgbClr val="002060"/>
                </a:solidFill>
              </a:ln>
              <a:solidFill>
                <a:schemeClr val="accent4">
                  <a:lumMod val="40000"/>
                  <a:lumOff val="60000"/>
                </a:schemeClr>
              </a:solidFill>
              <a:effectLst>
                <a:outerShdw blurRad="38100" dist="38100" dir="2700000" algn="tl">
                  <a:srgbClr val="000000">
                    <a:alpha val="43137"/>
                  </a:srgbClr>
                </a:outerShdw>
              </a:effectLst>
            </a:endParaRPr>
          </a:p>
        </p:txBody>
      </p:sp>
      <p:sp>
        <p:nvSpPr>
          <p:cNvPr id="13" name="Title 1"/>
          <p:cNvSpPr txBox="1">
            <a:spLocks/>
          </p:cNvSpPr>
          <p:nvPr/>
        </p:nvSpPr>
        <p:spPr>
          <a:xfrm>
            <a:off x="3276600" y="5988435"/>
            <a:ext cx="54864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ln w="11430">
                  <a:solidFill>
                    <a:srgbClr val="002060"/>
                  </a:solidFill>
                </a:ln>
                <a:solidFill>
                  <a:srgbClr val="AFDDFF"/>
                </a:solidFill>
              </a:rPr>
              <a:t>Choose ye this day!</a:t>
            </a:r>
            <a:endParaRPr lang="en-US" sz="3600" dirty="0">
              <a:ln w="11430">
                <a:solidFill>
                  <a:srgbClr val="002060"/>
                </a:solidFill>
              </a:ln>
              <a:solidFill>
                <a:srgbClr val="AFDDFF"/>
              </a:solidFill>
            </a:endParaRPr>
          </a:p>
        </p:txBody>
      </p:sp>
      <p:sp>
        <p:nvSpPr>
          <p:cNvPr id="14" name="Rectangle 13"/>
          <p:cNvSpPr/>
          <p:nvPr/>
        </p:nvSpPr>
        <p:spPr>
          <a:xfrm>
            <a:off x="101202" y="6291590"/>
            <a:ext cx="174438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chemeClr val="tx2">
                    <a:lumMod val="50000"/>
                  </a:schemeClr>
                </a:solidFill>
                <a:effectLst>
                  <a:outerShdw blurRad="76200" dist="50800" dir="5400000" algn="tl" rotWithShape="0">
                    <a:srgbClr val="000000">
                      <a:alpha val="65000"/>
                    </a:srgbClr>
                  </a:outerShdw>
                </a:effectLst>
                <a:latin typeface="Segoe Print" pitchFamily="2" charset="0"/>
              </a:rPr>
              <a:t>The End</a:t>
            </a:r>
            <a:endParaRPr lang="en-US" sz="2800" b="1" cap="none" spc="50" dirty="0">
              <a:ln w="11430"/>
              <a:solidFill>
                <a:schemeClr val="tx2">
                  <a:lumMod val="50000"/>
                </a:schemeClr>
              </a:solidFill>
              <a:effectLst>
                <a:outerShdw blurRad="76200" dist="50800" dir="5400000" algn="tl" rotWithShape="0">
                  <a:srgbClr val="000000">
                    <a:alpha val="65000"/>
                  </a:srgbClr>
                </a:outerShdw>
              </a:effectLst>
              <a:latin typeface="Segoe Print" pitchFamily="2" charset="0"/>
            </a:endParaRPr>
          </a:p>
        </p:txBody>
      </p:sp>
    </p:spTree>
    <p:extLst>
      <p:ext uri="{BB962C8B-B14F-4D97-AF65-F5344CB8AC3E}">
        <p14:creationId xmlns:p14="http://schemas.microsoft.com/office/powerpoint/2010/main" val="3391299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25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125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99</a:t>
            </a:fld>
            <a:endParaRPr lang="en-US"/>
          </a:p>
        </p:txBody>
      </p:sp>
      <p:sp>
        <p:nvSpPr>
          <p:cNvPr id="6" name="Title 4"/>
          <p:cNvSpPr txBox="1">
            <a:spLocks/>
          </p:cNvSpPr>
          <p:nvPr/>
        </p:nvSpPr>
        <p:spPr>
          <a:xfrm>
            <a:off x="1211264" y="1828800"/>
            <a:ext cx="7780336" cy="3756076"/>
          </a:xfrm>
          <a:prstGeom prst="rect">
            <a:avLst/>
          </a:prstGeom>
        </p:spPr>
        <p:txBody>
          <a:bodyPr vert="horz" lIns="91440" tIns="45720" rIns="91440" bIns="45720" rtlCol="0" anchor="b" anchorCtr="0">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4100" b="1" spc="50" dirty="0" smtClean="0">
                <a:ln w="11430"/>
                <a:solidFill>
                  <a:srgbClr val="7030A0"/>
                </a:solidFill>
                <a:effectLst>
                  <a:outerShdw blurRad="76200" dist="50800" dir="5400000" algn="tl" rotWithShape="0">
                    <a:srgbClr val="000000">
                      <a:alpha val="65000"/>
                    </a:srgbClr>
                  </a:outerShdw>
                </a:effectLst>
                <a:latin typeface="Segoe Print" pitchFamily="2" charset="0"/>
              </a:rPr>
              <a:t>Charlene</a:t>
            </a:r>
            <a:r>
              <a:rPr lang="en-US" b="1" spc="50" dirty="0" smtClean="0">
                <a:ln w="11430"/>
                <a:solidFill>
                  <a:srgbClr val="7030A0"/>
                </a:solidFill>
                <a:effectLst>
                  <a:outerShdw blurRad="76200" dist="50800" dir="5400000" algn="tl" rotWithShape="0">
                    <a:srgbClr val="000000">
                      <a:alpha val="65000"/>
                    </a:srgbClr>
                  </a:outerShdw>
                </a:effectLst>
                <a:latin typeface="Segoe Print" pitchFamily="2" charset="0"/>
              </a:rPr>
              <a:t> </a:t>
            </a:r>
            <a:r>
              <a:rPr lang="en-US" sz="4100" b="1" spc="50" dirty="0" smtClean="0">
                <a:ln w="11430"/>
                <a:solidFill>
                  <a:srgbClr val="7030A0"/>
                </a:solidFill>
                <a:effectLst>
                  <a:outerShdw blurRad="76200" dist="50800" dir="5400000" algn="tl" rotWithShape="0">
                    <a:srgbClr val="000000">
                      <a:alpha val="65000"/>
                    </a:srgbClr>
                  </a:outerShdw>
                </a:effectLst>
                <a:latin typeface="Segoe Print" pitchFamily="2" charset="0"/>
              </a:rPr>
              <a:t>Fortsch</a:t>
            </a:r>
            <a:r>
              <a:rPr lang="en-US" b="1" spc="50" dirty="0" smtClean="0">
                <a:ln w="11430"/>
                <a:solidFill>
                  <a:srgbClr val="7030A0"/>
                </a:solidFill>
                <a:effectLst>
                  <a:outerShdw blurRad="76200" dist="50800" dir="5400000" algn="tl" rotWithShape="0">
                    <a:srgbClr val="000000">
                      <a:alpha val="65000"/>
                    </a:srgbClr>
                  </a:outerShdw>
                </a:effectLst>
                <a:latin typeface="Segoe Print" pitchFamily="2" charset="0"/>
              </a:rPr>
              <a:t/>
            </a:r>
            <a:br>
              <a:rPr lang="en-US" b="1" spc="50" dirty="0" smtClean="0">
                <a:ln w="11430"/>
                <a:solidFill>
                  <a:srgbClr val="7030A0"/>
                </a:solidFill>
                <a:effectLst>
                  <a:outerShdw blurRad="76200" dist="50800" dir="5400000" algn="tl" rotWithShape="0">
                    <a:srgbClr val="000000">
                      <a:alpha val="65000"/>
                    </a:srgbClr>
                  </a:outerShdw>
                </a:effectLst>
                <a:latin typeface="Segoe Print" pitchFamily="2" charset="0"/>
              </a:rPr>
            </a:br>
            <a:r>
              <a:rPr lang="en-US" b="1" spc="50" dirty="0" smtClean="0">
                <a:ln w="11430"/>
                <a:solidFill>
                  <a:srgbClr val="7030A0"/>
                </a:solidFill>
                <a:effectLst>
                  <a:outerShdw blurRad="76200" dist="50800" dir="5400000" algn="tl" rotWithShape="0">
                    <a:srgbClr val="000000">
                      <a:alpha val="65000"/>
                    </a:srgbClr>
                  </a:outerShdw>
                </a:effectLst>
                <a:latin typeface="Segoe Print" pitchFamily="2" charset="0"/>
              </a:rPr>
              <a:t>(BC, Canada)</a:t>
            </a:r>
          </a:p>
          <a:p>
            <a:pPr algn="ctr"/>
            <a:r>
              <a:rPr lang="en-US" b="1" spc="50" dirty="0" smtClean="0">
                <a:ln w="11430"/>
                <a:solidFill>
                  <a:schemeClr val="accent1">
                    <a:lumMod val="75000"/>
                  </a:schemeClr>
                </a:solidFill>
                <a:effectLst>
                  <a:outerShdw blurRad="76200" dist="50800" dir="5400000" algn="tl" rotWithShape="0">
                    <a:srgbClr val="000000">
                      <a:alpha val="65000"/>
                    </a:srgbClr>
                  </a:outerShdw>
                </a:effectLst>
                <a:latin typeface="Segoe Print" pitchFamily="2" charset="0"/>
              </a:rPr>
              <a:t> </a:t>
            </a:r>
            <a:br>
              <a:rPr lang="en-US" b="1" spc="50" dirty="0" smtClean="0">
                <a:ln w="11430"/>
                <a:solidFill>
                  <a:schemeClr val="accent1">
                    <a:lumMod val="75000"/>
                  </a:schemeClr>
                </a:solidFill>
                <a:effectLst>
                  <a:outerShdw blurRad="76200" dist="50800" dir="5400000" algn="tl" rotWithShape="0">
                    <a:srgbClr val="000000">
                      <a:alpha val="65000"/>
                    </a:srgbClr>
                  </a:outerShdw>
                </a:effectLst>
                <a:latin typeface="Segoe Print" pitchFamily="2" charset="0"/>
              </a:rPr>
            </a:br>
            <a:r>
              <a:rPr lang="en-US" b="1" spc="50" dirty="0" smtClean="0">
                <a:ln w="11430"/>
                <a:solidFill>
                  <a:srgbClr val="0070C0"/>
                </a:solidFill>
                <a:effectLst>
                  <a:outerShdw blurRad="76200" dist="50800" dir="5400000" algn="tl" rotWithShape="0">
                    <a:srgbClr val="000000">
                      <a:alpha val="65000"/>
                    </a:srgbClr>
                  </a:outerShdw>
                </a:effectLst>
                <a:latin typeface="Segoe Print" pitchFamily="2" charset="0"/>
              </a:rPr>
              <a:t>email: </a:t>
            </a:r>
            <a:r>
              <a:rPr lang="en-US" b="1" spc="50" dirty="0" smtClean="0">
                <a:ln w="11430"/>
                <a:solidFill>
                  <a:srgbClr val="7030A0"/>
                </a:solidFill>
                <a:effectLst>
                  <a:outerShdw blurRad="76200" dist="50800" dir="5400000" algn="tl" rotWithShape="0">
                    <a:srgbClr val="000000">
                      <a:alpha val="65000"/>
                    </a:srgbClr>
                  </a:outerShdw>
                </a:effectLst>
                <a:latin typeface="Segoe Print" pitchFamily="2" charset="0"/>
              </a:rPr>
              <a:t>charlene@studythecalendar.com </a:t>
            </a:r>
            <a:endParaRPr lang="en-US" b="1" spc="50" dirty="0">
              <a:ln w="11430"/>
              <a:solidFill>
                <a:srgbClr val="7030A0"/>
              </a:solidFill>
              <a:effectLst>
                <a:outerShdw blurRad="76200" dist="50800" dir="5400000" algn="tl" rotWithShape="0">
                  <a:srgbClr val="000000">
                    <a:alpha val="65000"/>
                  </a:srgbClr>
                </a:outerShdw>
              </a:effectLst>
              <a:latin typeface="Segoe Print" pitchFamily="2" charset="0"/>
            </a:endParaRPr>
          </a:p>
        </p:txBody>
      </p:sp>
      <p:sp>
        <p:nvSpPr>
          <p:cNvPr id="7" name="Rectangle 6"/>
          <p:cNvSpPr/>
          <p:nvPr/>
        </p:nvSpPr>
        <p:spPr>
          <a:xfrm>
            <a:off x="2743200" y="214245"/>
            <a:ext cx="5799137"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7030A0"/>
                </a:solidFill>
                <a:effectLst>
                  <a:glow rad="127000">
                    <a:schemeClr val="bg1"/>
                  </a:glow>
                  <a:outerShdw blurRad="50800" dist="39000" dir="5460000" algn="tl">
                    <a:srgbClr val="000000">
                      <a:alpha val="38000"/>
                    </a:srgbClr>
                  </a:outerShdw>
                </a:effectLst>
                <a:latin typeface="Segoe Print" pitchFamily="2" charset="0"/>
              </a:rPr>
              <a:t>Questions &amp; Comments </a:t>
            </a:r>
            <a:br>
              <a:rPr lang="en-US" sz="4400" b="1" dirty="0" smtClean="0">
                <a:ln w="11430"/>
                <a:solidFill>
                  <a:srgbClr val="7030A0"/>
                </a:solidFill>
                <a:effectLst>
                  <a:glow rad="127000">
                    <a:schemeClr val="bg1"/>
                  </a:glow>
                  <a:outerShdw blurRad="50800" dist="39000" dir="5460000" algn="tl">
                    <a:srgbClr val="000000">
                      <a:alpha val="38000"/>
                    </a:srgbClr>
                  </a:outerShdw>
                </a:effectLst>
                <a:latin typeface="Segoe Print" pitchFamily="2" charset="0"/>
              </a:rPr>
            </a:br>
            <a:r>
              <a:rPr lang="en-US" sz="4400" b="1" dirty="0" smtClean="0">
                <a:ln w="11430"/>
                <a:solidFill>
                  <a:srgbClr val="7030A0"/>
                </a:solidFill>
                <a:effectLst>
                  <a:glow rad="127000">
                    <a:schemeClr val="bg1"/>
                  </a:glow>
                  <a:outerShdw blurRad="50800" dist="39000" dir="5460000" algn="tl">
                    <a:srgbClr val="000000">
                      <a:alpha val="38000"/>
                    </a:srgbClr>
                  </a:outerShdw>
                </a:effectLst>
                <a:latin typeface="Segoe Print" pitchFamily="2" charset="0"/>
              </a:rPr>
              <a:t>can be sent to:</a:t>
            </a:r>
            <a:endParaRPr lang="en-US" sz="4400" b="1" dirty="0">
              <a:ln w="11430"/>
              <a:solidFill>
                <a:srgbClr val="7030A0"/>
              </a:solidFill>
              <a:effectLst>
                <a:glow rad="127000">
                  <a:schemeClr val="bg1"/>
                </a:glow>
                <a:outerShdw blurRad="50800" dist="39000" dir="5460000" algn="tl">
                  <a:srgbClr val="000000">
                    <a:alpha val="38000"/>
                  </a:srgbClr>
                </a:outerShdw>
              </a:effectLst>
              <a:latin typeface="Segoe Print" pitchFamily="2" charset="0"/>
            </a:endParaRPr>
          </a:p>
        </p:txBody>
      </p:sp>
      <p:sp>
        <p:nvSpPr>
          <p:cNvPr id="9" name="Rectangle 8"/>
          <p:cNvSpPr/>
          <p:nvPr/>
        </p:nvSpPr>
        <p:spPr>
          <a:xfrm>
            <a:off x="1897062" y="5731749"/>
            <a:ext cx="618013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7030A0"/>
                </a:solidFill>
                <a:effectLst>
                  <a:glow rad="127000">
                    <a:schemeClr val="tx2">
                      <a:lumMod val="20000"/>
                      <a:lumOff val="80000"/>
                    </a:schemeClr>
                  </a:glow>
                  <a:outerShdw blurRad="50800" dist="39000" dir="5460000" algn="tl">
                    <a:srgbClr val="000000">
                      <a:alpha val="38000"/>
                    </a:srgbClr>
                  </a:outerShdw>
                </a:effectLst>
                <a:latin typeface="Segoe Print" pitchFamily="2" charset="0"/>
              </a:rPr>
              <a:t>Thank you!</a:t>
            </a:r>
            <a:endParaRPr lang="en-US" sz="5400" b="1" dirty="0">
              <a:ln w="11430"/>
              <a:solidFill>
                <a:srgbClr val="7030A0"/>
              </a:solidFill>
              <a:effectLst>
                <a:glow rad="127000">
                  <a:schemeClr val="tx2">
                    <a:lumMod val="20000"/>
                    <a:lumOff val="80000"/>
                  </a:schemeClr>
                </a:glow>
                <a:outerShdw blurRad="50800" dist="39000" dir="5460000" algn="tl">
                  <a:srgbClr val="000000">
                    <a:alpha val="38000"/>
                  </a:srgbClr>
                </a:outerShdw>
              </a:effectLst>
              <a:latin typeface="Segoe Print" pitchFamily="2" charset="0"/>
            </a:endParaRPr>
          </a:p>
        </p:txBody>
      </p:sp>
      <p:pic>
        <p:nvPicPr>
          <p:cNvPr id="11" name="Picture 2" descr="C:\Users\Rae\Desktop\Grammar Art\email mouse best.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2743200" y="3933647"/>
            <a:ext cx="1384277" cy="100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47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5321</TotalTime>
  <Words>6088</Words>
  <Application>Microsoft Office PowerPoint</Application>
  <PresentationFormat>On-screen Show (4:3)</PresentationFormat>
  <Paragraphs>1069</Paragraphs>
  <Slides>99</Slides>
  <Notes>98</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Slipstream</vt:lpstr>
      <vt:lpstr>PowerPoint Presentation</vt:lpstr>
      <vt:lpstr>PowerPoint Presentation</vt:lpstr>
      <vt:lpstr>PowerPoint Presentation</vt:lpstr>
      <vt:lpstr>PowerPoint Presentation</vt:lpstr>
      <vt:lpstr>PowerPoint Presentation</vt:lpstr>
      <vt:lpstr>What is the Controversy? Part 1</vt:lpstr>
      <vt:lpstr>“bread” in Hebrew &amp; Greek </vt:lpstr>
      <vt:lpstr>Types of Unleavened Bread  in the Scriptures </vt:lpstr>
      <vt:lpstr>Different Qualities Between Leavened &amp; Unleavened Bread</vt:lpstr>
      <vt:lpstr>What About Breaking Bread?</vt:lpstr>
      <vt:lpstr>What About Dipping Bread?</vt:lpstr>
      <vt:lpstr>What Do We Know For Sure About This Night? </vt:lpstr>
      <vt:lpstr>Leavened versus Unleavened </vt:lpstr>
      <vt:lpstr>Reviewing the Strong’s Definitions for Bread</vt:lpstr>
      <vt:lpstr>A Serious Question</vt:lpstr>
      <vt:lpstr>Things to Remember for Study</vt:lpstr>
      <vt:lpstr>Introduction:  Study Topics </vt:lpstr>
      <vt:lpstr>1.  Manna:  Bread from Heaven</vt:lpstr>
      <vt:lpstr>Manna as Bread in the  Old Testament </vt:lpstr>
      <vt:lpstr>Hebrew Manna Summary </vt:lpstr>
      <vt:lpstr>Manna as Bread in the  New Testament </vt:lpstr>
      <vt:lpstr>Greek Manna Summary </vt:lpstr>
      <vt:lpstr>2.  The Shewbread</vt:lpstr>
      <vt:lpstr>Shewbread in the  Old Testament  </vt:lpstr>
      <vt:lpstr>Hebrew Shewbread Summary </vt:lpstr>
      <vt:lpstr>Shewbread in the  New Testament  </vt:lpstr>
      <vt:lpstr>Shewbread in the New Testament  (con’t)</vt:lpstr>
      <vt:lpstr>Greek Shewbread Summary</vt:lpstr>
      <vt:lpstr>3.  Consecration Bread for Priesthood</vt:lpstr>
      <vt:lpstr>Consecration Bread in the Old Testament (only)</vt:lpstr>
      <vt:lpstr>PowerPoint Presentation</vt:lpstr>
      <vt:lpstr>Note on Consecration Bread</vt:lpstr>
      <vt:lpstr>Hebrew Summary for Consecration Bread </vt:lpstr>
      <vt:lpstr>4.  The Loaves of Pentecost</vt:lpstr>
      <vt:lpstr>Hebrew Summary for Pentecost Loaves </vt:lpstr>
      <vt:lpstr>Hebrew Summary for Pentecost Loaves (con’t) </vt:lpstr>
      <vt:lpstr>Back to the Shewbread Question</vt:lpstr>
      <vt:lpstr>PowerPoint Presentation</vt:lpstr>
      <vt:lpstr>Conclusions for Shewbread?</vt:lpstr>
      <vt:lpstr>PowerPoint Presentation</vt:lpstr>
      <vt:lpstr>5.  Bread in the Emmaus Account</vt:lpstr>
      <vt:lpstr>PowerPoint Presentation</vt:lpstr>
      <vt:lpstr>Luke 24 Gospel Account</vt:lpstr>
      <vt:lpstr>The 1st Five Days of Passover </vt:lpstr>
      <vt:lpstr>The 1st Five Days of Passover </vt:lpstr>
      <vt:lpstr>The 1st Five Days of Passover </vt:lpstr>
      <vt:lpstr>Summary for Luke’s  Emmaus Account </vt:lpstr>
      <vt:lpstr>What is “koine” Greek?</vt:lpstr>
      <vt:lpstr>Summary for Luke’s Emmaus Account  (concluded) </vt:lpstr>
      <vt:lpstr>Conclusions Regarding “Bread” in Both Hebrew &amp; Greek </vt:lpstr>
      <vt:lpstr>General Summary for this Section </vt:lpstr>
      <vt:lpstr>PowerPoint Presentation</vt:lpstr>
      <vt:lpstr>Connecting the Emmaus Testimony to the Last Supper</vt:lpstr>
      <vt:lpstr>Things to Watch For in the Gospels</vt:lpstr>
      <vt:lpstr>John Has Other Information</vt:lpstr>
      <vt:lpstr>Questions to Ponder First</vt:lpstr>
      <vt:lpstr>Questions to Ponder First  (con’t)</vt:lpstr>
      <vt:lpstr>Matt 26:20-25  (11 vss)</vt:lpstr>
      <vt:lpstr>Matt 26:26-30  (11 vss)</vt:lpstr>
      <vt:lpstr>Mark 14:17-21  (10 vss)</vt:lpstr>
      <vt:lpstr>Mark 14:22-26  (10 vss)</vt:lpstr>
      <vt:lpstr>Luke 22:14-18  (10 vss) </vt:lpstr>
      <vt:lpstr>Luke 22:19-23  (10 vss) </vt:lpstr>
      <vt:lpstr>John 13:1-5  (31 vss) </vt:lpstr>
      <vt:lpstr>John 13:6-10  (31 vss) </vt:lpstr>
      <vt:lpstr>John 13:11-15  (31 vss) </vt:lpstr>
      <vt:lpstr>John 13:16-20  (31 vss) </vt:lpstr>
      <vt:lpstr>John 13:21-26  (31 vss) </vt:lpstr>
      <vt:lpstr>John 13:27-31  (31 vss) </vt:lpstr>
      <vt:lpstr>Luke 22:19  “bread” is &lt;artos&gt; </vt:lpstr>
      <vt:lpstr>Luke 22:19  “bread” is &lt;artos&gt; </vt:lpstr>
      <vt:lpstr>Not ALL are Clean</vt:lpstr>
      <vt:lpstr>John Will Be Different</vt:lpstr>
      <vt:lpstr>Time to Remember: </vt:lpstr>
      <vt:lpstr>Gospel Comparisons</vt:lpstr>
      <vt:lpstr>Gospel Comparisons  (con’t)</vt:lpstr>
      <vt:lpstr>A Closer Look at John</vt:lpstr>
      <vt:lpstr>Semi-Final Conclusions</vt:lpstr>
      <vt:lpstr>John Has the Final Word</vt:lpstr>
      <vt:lpstr>Two Supper Tables ~ Summary</vt:lpstr>
      <vt:lpstr>1st Supper Table</vt:lpstr>
      <vt:lpstr>2nd Sitting at the Supper Table</vt:lpstr>
      <vt:lpstr>2nd Supper Table</vt:lpstr>
      <vt:lpstr>Why is John’s Gospel so Different?</vt:lpstr>
      <vt:lpstr>Could it be …?</vt:lpstr>
      <vt:lpstr>PowerPoint Presentation</vt:lpstr>
      <vt:lpstr>Leavened Bread Conflicts</vt:lpstr>
      <vt:lpstr>Patterns:  “type” and “antitype”</vt:lpstr>
      <vt:lpstr>Exo 34:25  Book of the Law Instructions for “leaven”</vt:lpstr>
      <vt:lpstr>Scriptural Requirements for Grain Offerings – Lev 2</vt:lpstr>
      <vt:lpstr>Scriptural Requirements for Grain Offerings – Lev 2 (con’t)</vt:lpstr>
      <vt:lpstr>Scriptural Requirements for Grain Offerings – Lev 2:11</vt:lpstr>
      <vt:lpstr>Exo 23:18 – Book of the Covenant  Instructions  For Leaven:</vt:lpstr>
      <vt:lpstr>What About the Law of Peace Offerings?   Lev 7:11-14</vt:lpstr>
      <vt:lpstr>Unique Peace Offerings</vt:lpstr>
      <vt:lpstr>Strict Requirement for  Grain Offerings on the  Altar of Burnt Offering</vt:lpstr>
      <vt:lpstr>Exo 23:18 – Book of the Covenant  Instructions  For Leaven:</vt:lpstr>
      <vt:lpstr>Final 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Rae</cp:lastModifiedBy>
  <cp:revision>565</cp:revision>
  <dcterms:created xsi:type="dcterms:W3CDTF">2016-03-21T19:40:43Z</dcterms:created>
  <dcterms:modified xsi:type="dcterms:W3CDTF">2020-02-08T20:48:26Z</dcterms:modified>
</cp:coreProperties>
</file>