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slideshow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04"/>
  </p:notesMasterIdLst>
  <p:handoutMasterIdLst>
    <p:handoutMasterId r:id="rId105"/>
  </p:handoutMasterIdLst>
  <p:sldIdLst>
    <p:sldId id="639" r:id="rId5"/>
    <p:sldId id="723" r:id="rId6"/>
    <p:sldId id="826" r:id="rId7"/>
    <p:sldId id="832" r:id="rId8"/>
    <p:sldId id="756" r:id="rId9"/>
    <p:sldId id="678" r:id="rId10"/>
    <p:sldId id="772" r:id="rId11"/>
    <p:sldId id="755" r:id="rId12"/>
    <p:sldId id="785" r:id="rId13"/>
    <p:sldId id="763" r:id="rId14"/>
    <p:sldId id="760" r:id="rId15"/>
    <p:sldId id="770" r:id="rId16"/>
    <p:sldId id="791" r:id="rId17"/>
    <p:sldId id="776" r:id="rId18"/>
    <p:sldId id="777" r:id="rId19"/>
    <p:sldId id="790" r:id="rId20"/>
    <p:sldId id="779" r:id="rId21"/>
    <p:sldId id="761" r:id="rId22"/>
    <p:sldId id="801" r:id="rId23"/>
    <p:sldId id="728" r:id="rId24"/>
    <p:sldId id="722" r:id="rId25"/>
    <p:sldId id="725" r:id="rId26"/>
    <p:sldId id="741" r:id="rId27"/>
    <p:sldId id="742" r:id="rId28"/>
    <p:sldId id="793" r:id="rId29"/>
    <p:sldId id="794" r:id="rId30"/>
    <p:sldId id="744" r:id="rId31"/>
    <p:sldId id="735" r:id="rId32"/>
    <p:sldId id="736" r:id="rId33"/>
    <p:sldId id="834" r:id="rId34"/>
    <p:sldId id="773" r:id="rId35"/>
    <p:sldId id="780" r:id="rId36"/>
    <p:sldId id="783" r:id="rId37"/>
    <p:sldId id="796" r:id="rId38"/>
    <p:sldId id="774" r:id="rId39"/>
    <p:sldId id="831" r:id="rId40"/>
    <p:sldId id="743" r:id="rId41"/>
    <p:sldId id="799" r:id="rId42"/>
    <p:sldId id="836" r:id="rId43"/>
    <p:sldId id="837" r:id="rId44"/>
    <p:sldId id="838" r:id="rId45"/>
    <p:sldId id="839" r:id="rId46"/>
    <p:sldId id="840" r:id="rId47"/>
    <p:sldId id="841" r:id="rId48"/>
    <p:sldId id="842" r:id="rId49"/>
    <p:sldId id="843" r:id="rId50"/>
    <p:sldId id="844" r:id="rId51"/>
    <p:sldId id="845" r:id="rId52"/>
    <p:sldId id="846" r:id="rId53"/>
    <p:sldId id="847" r:id="rId54"/>
    <p:sldId id="848" r:id="rId55"/>
    <p:sldId id="849" r:id="rId56"/>
    <p:sldId id="850" r:id="rId57"/>
    <p:sldId id="851" r:id="rId58"/>
    <p:sldId id="852" r:id="rId59"/>
    <p:sldId id="853" r:id="rId60"/>
    <p:sldId id="854" r:id="rId61"/>
    <p:sldId id="855" r:id="rId62"/>
    <p:sldId id="856" r:id="rId63"/>
    <p:sldId id="857" r:id="rId64"/>
    <p:sldId id="858" r:id="rId65"/>
    <p:sldId id="859" r:id="rId66"/>
    <p:sldId id="860" r:id="rId67"/>
    <p:sldId id="753" r:id="rId68"/>
    <p:sldId id="771" r:id="rId69"/>
    <p:sldId id="821" r:id="rId70"/>
    <p:sldId id="740" r:id="rId71"/>
    <p:sldId id="738" r:id="rId72"/>
    <p:sldId id="737" r:id="rId73"/>
    <p:sldId id="747" r:id="rId74"/>
    <p:sldId id="746" r:id="rId75"/>
    <p:sldId id="749" r:id="rId76"/>
    <p:sldId id="750" r:id="rId77"/>
    <p:sldId id="748" r:id="rId78"/>
    <p:sldId id="751" r:id="rId79"/>
    <p:sldId id="752" r:id="rId80"/>
    <p:sldId id="754" r:id="rId81"/>
    <p:sldId id="822" r:id="rId82"/>
    <p:sldId id="825" r:id="rId83"/>
    <p:sldId id="802" r:id="rId84"/>
    <p:sldId id="731" r:id="rId85"/>
    <p:sldId id="808" r:id="rId86"/>
    <p:sldId id="810" r:id="rId87"/>
    <p:sldId id="811" r:id="rId88"/>
    <p:sldId id="812" r:id="rId89"/>
    <p:sldId id="813" r:id="rId90"/>
    <p:sldId id="814" r:id="rId91"/>
    <p:sldId id="815" r:id="rId92"/>
    <p:sldId id="816" r:id="rId93"/>
    <p:sldId id="828" r:id="rId94"/>
    <p:sldId id="704" r:id="rId95"/>
    <p:sldId id="827" r:id="rId96"/>
    <p:sldId id="823" r:id="rId97"/>
    <p:sldId id="829" r:id="rId98"/>
    <p:sldId id="805" r:id="rId99"/>
    <p:sldId id="824" r:id="rId100"/>
    <p:sldId id="803" r:id="rId101"/>
    <p:sldId id="806" r:id="rId102"/>
    <p:sldId id="807" r:id="rId103"/>
  </p:sldIdLst>
  <p:sldSz cx="12188825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pos="3839" userDrawn="1">
          <p15:clr>
            <a:srgbClr val="A4A3A4"/>
          </p15:clr>
        </p15:guide>
        <p15:guide id="2" orient="horz" pos="3521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928">
          <p15:clr>
            <a:srgbClr val="A4A3A4"/>
          </p15:clr>
        </p15:guide>
        <p15:guide id="4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imothy" initials="T" lastIdx="13" clrIdx="0">
    <p:extLst>
      <p:ext uri="{19B8F6BF-5375-455C-9EA6-DF929625EA0E}">
        <p15:presenceInfo xmlns="" xmlns:p15="http://schemas.microsoft.com/office/powerpoint/2012/main" userId="Timothy" providerId="None"/>
      </p:ext>
    </p:extLst>
  </p:cmAuthor>
  <p:cmAuthor id="2" name="Rae" initials="R" lastIdx="800" clrIdx="1"/>
  <p:cmAuthor id="3" name="timothy Astleford" initials="tA" lastIdx="163" clrIdx="2">
    <p:extLst>
      <p:ext uri="{19B8F6BF-5375-455C-9EA6-DF929625EA0E}">
        <p15:presenceInfo xmlns="" xmlns:p15="http://schemas.microsoft.com/office/powerpoint/2012/main" userId="6f70958e3069516c" providerId="Windows Live"/>
      </p:ext>
    </p:extLst>
  </p:cmAuthor>
  <p:cmAuthor id="4" name="Richard" initials="R" lastIdx="1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0033"/>
    <a:srgbClr val="235637"/>
    <a:srgbClr val="663300"/>
    <a:srgbClr val="FFCCFF"/>
    <a:srgbClr val="CC3300"/>
    <a:srgbClr val="FF99FF"/>
    <a:srgbClr val="CC00CC"/>
    <a:srgbClr val="864300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32" autoAdjust="0"/>
    <p:restoredTop sz="94257" autoAdjust="0"/>
  </p:normalViewPr>
  <p:slideViewPr>
    <p:cSldViewPr>
      <p:cViewPr varScale="1">
        <p:scale>
          <a:sx n="83" d="100"/>
          <a:sy n="83" d="100"/>
        </p:scale>
        <p:origin x="-149" y="-72"/>
      </p:cViewPr>
      <p:guideLst>
        <p:guide orient="horz" pos="3521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39974"/>
    </p:cViewPr>
  </p:sorter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2880"/>
        <p:guide orient="horz" pos="2928"/>
        <p:guide pos="2160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07" Type="http://schemas.openxmlformats.org/officeDocument/2006/relationships/presProps" Target="presProps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102" Type="http://schemas.openxmlformats.org/officeDocument/2006/relationships/slide" Target="slides/slide98.xml"/><Relationship Id="rId110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commentAuthors" Target="commentAuthors.xml"/><Relationship Id="rId275" Type="http://schemas.microsoft.com/office/2015/10/relationships/revisionInfo" Target="revisionInfo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theme" Target="theme/theme1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A5A207F-0F91-42F2-96D0-049C6003623B}" type="datetimeFigureOut">
              <a:rPr lang="en-US"/>
              <a:t>1/11/2020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C567D4A-04CB-4EDF-8FB1-342A02FC8EC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8CC13F5-F2B1-464B-BE8F-27ABFBD2FBDE}" type="datetimeFigureOut">
              <a:rPr lang="en-US"/>
              <a:t>1/11/2020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E61351F-DBB1-4664-ADA9-83BC7CB8848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77F8B735-9F03-41FD-BF3E-5ABA6AA9780D}" type="datetime1">
              <a:rPr lang="en-US" smtClean="0"/>
              <a:t>1/11/2020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600200">
              <a:defRPr/>
            </a:lvl6pPr>
            <a:lvl7pPr marL="1874520">
              <a:defRPr/>
            </a:lvl7pPr>
            <a:lvl8pPr marL="2148840">
              <a:defRPr/>
            </a:lvl8pPr>
            <a:lvl9pPr marL="2423160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2A4A37B2-8E9E-4DEC-B0C3-979D33C5F1E1}" type="datetime1">
              <a:rPr lang="en-US" smtClean="0"/>
              <a:t>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1C98F8BF-AFE3-4B27-A84C-EDB5F7CF92BC}" type="datetime1">
              <a:rPr lang="en-US" smtClean="0"/>
              <a:t>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9AD4D307-97E3-4172-A856-80BFA7EAB426}" type="datetime1">
              <a:rPr lang="en-US" smtClean="0"/>
              <a:t>1/11/2020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anchor="b">
            <a:normAutofit/>
          </a:bodyPr>
          <a:lstStyle>
            <a:lvl1pPr algn="l">
              <a:defRPr sz="4800" b="0" i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DD201E7B-C99B-4428-BA41-B75140349D1E}" type="datetime1">
              <a:rPr lang="en-US" smtClean="0"/>
              <a:t>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8ACBAB13-0E3C-4DC1-87A6-8CAFB9615F78}" type="datetime1">
              <a:rPr lang="en-US" smtClean="0"/>
              <a:t>1/11/2020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C181ED51-CBB1-46E7-B976-EA9DBB3FDC41}" type="datetime1">
              <a:rPr lang="en-US" smtClean="0"/>
              <a:t>1/11/2020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F1262753-8C73-434D-BCB7-5A3750E0DED4}" type="datetime1">
              <a:rPr lang="en-US" smtClean="0"/>
              <a:t>1/11/2020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70E1E528-80BB-4A3B-8DA8-E6317B107F9B}" type="datetime1">
              <a:rPr lang="en-US" smtClean="0"/>
              <a:t>1/11/2020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42FC0F4F-5C1D-439F-A6C4-705B6FAF5A5D}" type="datetime1">
              <a:rPr lang="en-US" smtClean="0"/>
              <a:t>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6614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DD8A71D9-5BF2-473F-9E8D-3B7D2B931257}" type="datetime1">
              <a:rPr lang="en-US" smtClean="0"/>
              <a:t>1/11/2020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Comic Sans MS" pitchFamily="66" charset="0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microsoft.com/office/2007/relationships/hdphoto" Target="../media/hdphoto14.wdp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5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microsoft.com/office/2007/relationships/hdphoto" Target="../media/hdphoto17.wdp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microsoft.com/office/2007/relationships/hdphoto" Target="../media/hdphoto16.wdp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61.jpeg"/><Relationship Id="rId7" Type="http://schemas.openxmlformats.org/officeDocument/2006/relationships/image" Target="../media/image63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Relationship Id="rId6" Type="http://schemas.microsoft.com/office/2007/relationships/hdphoto" Target="../media/hdphoto16.wdp"/><Relationship Id="rId5" Type="http://schemas.openxmlformats.org/officeDocument/2006/relationships/image" Target="../media/image62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8.png"/><Relationship Id="rId7" Type="http://schemas.microsoft.com/office/2007/relationships/hdphoto" Target="../media/hdphoto19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microsoft.com/office/2007/relationships/hdphoto" Target="../media/hdphoto18.wdp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microsoft.com/office/2007/relationships/hdphoto" Target="../media/hdphoto20.wdp"/><Relationship Id="rId7" Type="http://schemas.microsoft.com/office/2007/relationships/hdphoto" Target="../media/hdphoto18.wdp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microsoft.com/office/2007/relationships/hdphoto" Target="../media/hdphoto19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jpeg"/><Relationship Id="rId5" Type="http://schemas.openxmlformats.org/officeDocument/2006/relationships/image" Target="../media/image75.jpg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jpeg"/><Relationship Id="rId5" Type="http://schemas.openxmlformats.org/officeDocument/2006/relationships/image" Target="../media/image75.jp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microsoft.com/office/2007/relationships/hdphoto" Target="../media/hdphoto20.wdp"/><Relationship Id="rId7" Type="http://schemas.microsoft.com/office/2007/relationships/hdphoto" Target="../media/hdphoto18.wdp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microsoft.com/office/2007/relationships/hdphoto" Target="../media/hdphoto2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46.png"/><Relationship Id="rId4" Type="http://schemas.microsoft.com/office/2007/relationships/hdphoto" Target="../media/hdphoto13.wdp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35.jpeg"/><Relationship Id="rId7" Type="http://schemas.openxmlformats.org/officeDocument/2006/relationships/image" Target="../media/image79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Relationship Id="rId6" Type="http://schemas.microsoft.com/office/2007/relationships/hdphoto" Target="../media/hdphoto22.wdp"/><Relationship Id="rId5" Type="http://schemas.openxmlformats.org/officeDocument/2006/relationships/image" Target="../media/image78.png"/><Relationship Id="rId4" Type="http://schemas.openxmlformats.org/officeDocument/2006/relationships/image" Target="../media/image65.png"/><Relationship Id="rId9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Relationship Id="rId4" Type="http://schemas.microsoft.com/office/2007/relationships/hdphoto" Target="../media/hdphoto24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biblehub.com/genesis/8-3.htm" TargetMode="External"/><Relationship Id="rId3" Type="http://schemas.openxmlformats.org/officeDocument/2006/relationships/image" Target="../media/image82.png"/><Relationship Id="rId7" Type="http://schemas.openxmlformats.org/officeDocument/2006/relationships/hyperlink" Target="https://biblehub.com/genesis/7-24.htm" TargetMode="External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biblehub.com/exodus/23-15.htm" TargetMode="External"/><Relationship Id="rId5" Type="http://schemas.openxmlformats.org/officeDocument/2006/relationships/hyperlink" Target="https://biblehub.com/exodus/12-2.htm" TargetMode="External"/><Relationship Id="rId4" Type="http://schemas.microsoft.com/office/2007/relationships/hdphoto" Target="../media/hdphoto25.wdp"/><Relationship Id="rId9" Type="http://schemas.openxmlformats.org/officeDocument/2006/relationships/hyperlink" Target="https://biblehub.com/genesis/8-4.htm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biblehub.com/exodus/13-4.htm" TargetMode="External"/><Relationship Id="rId5" Type="http://schemas.openxmlformats.org/officeDocument/2006/relationships/hyperlink" Target="https://biblehub.com/exodus/23-16.htm" TargetMode="External"/><Relationship Id="rId4" Type="http://schemas.microsoft.com/office/2007/relationships/hdphoto" Target="../media/hdphoto25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4.jpeg"/><Relationship Id="rId4" Type="http://schemas.microsoft.com/office/2007/relationships/hdphoto" Target="../media/hdphoto26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8.wdp"/><Relationship Id="rId5" Type="http://schemas.openxmlformats.org/officeDocument/2006/relationships/image" Target="../media/image87.png"/><Relationship Id="rId4" Type="http://schemas.microsoft.com/office/2007/relationships/hdphoto" Target="../media/hdphoto27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Relationship Id="rId5" Type="http://schemas.microsoft.com/office/2007/relationships/hdphoto" Target="../media/hdphoto29.wdp"/><Relationship Id="rId4" Type="http://schemas.openxmlformats.org/officeDocument/2006/relationships/image" Target="../media/image10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Relationship Id="rId5" Type="http://schemas.microsoft.com/office/2007/relationships/hdphoto" Target="../media/hdphoto29.wdp"/><Relationship Id="rId4" Type="http://schemas.openxmlformats.org/officeDocument/2006/relationships/image" Target="../media/image10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2.png"/><Relationship Id="rId4" Type="http://schemas.openxmlformats.org/officeDocument/2006/relationships/image" Target="../media/image10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4.jpeg"/><Relationship Id="rId4" Type="http://schemas.microsoft.com/office/2007/relationships/hdphoto" Target="../media/hdphoto30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jpeg"/><Relationship Id="rId7" Type="http://schemas.openxmlformats.org/officeDocument/2006/relationships/image" Target="../media/image35.jpeg"/><Relationship Id="rId12" Type="http://schemas.microsoft.com/office/2007/relationships/hdphoto" Target="../media/hdphoto17.wdp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Relationship Id="rId6" Type="http://schemas.microsoft.com/office/2007/relationships/hdphoto" Target="../media/hdphoto16.wdp"/><Relationship Id="rId11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microsoft.com/office/2007/relationships/hdphoto" Target="../media/hdphoto31.wdp"/><Relationship Id="rId4" Type="http://schemas.openxmlformats.org/officeDocument/2006/relationships/image" Target="../media/image59.png"/><Relationship Id="rId9" Type="http://schemas.openxmlformats.org/officeDocument/2006/relationships/image" Target="../media/image10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63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3" Type="http://schemas.microsoft.com/office/2007/relationships/hdphoto" Target="../media/hdphoto32.wdp"/><Relationship Id="rId7" Type="http://schemas.openxmlformats.org/officeDocument/2006/relationships/image" Target="../media/image11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3.png"/><Relationship Id="rId5" Type="http://schemas.openxmlformats.org/officeDocument/2006/relationships/image" Target="../media/image35.jpeg"/><Relationship Id="rId4" Type="http://schemas.openxmlformats.org/officeDocument/2006/relationships/image" Target="../media/image11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Relationship Id="rId5" Type="http://schemas.microsoft.com/office/2007/relationships/hdphoto" Target="../media/hdphoto34.wdp"/><Relationship Id="rId4" Type="http://schemas.openxmlformats.org/officeDocument/2006/relationships/image" Target="../media/image11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7" Type="http://schemas.openxmlformats.org/officeDocument/2006/relationships/image" Target="../media/image59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17.wdp"/><Relationship Id="rId5" Type="http://schemas.openxmlformats.org/officeDocument/2006/relationships/image" Target="../media/image63.png"/><Relationship Id="rId4" Type="http://schemas.microsoft.com/office/2007/relationships/hdphoto" Target="../media/hdphoto16.wdp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12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7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7.jpeg"/></Relationships>
</file>

<file path=ppt/slides/_rels/slide76.xml.rels><?xml version="1.0" encoding="UTF-8" standalone="yes"?>
<Relationships xmlns="http://schemas.openxmlformats.org/package/2006/relationships"><Relationship Id="rId8" Type="http://schemas.microsoft.com/office/2007/relationships/hdphoto" Target="../media/hdphoto36.wdp"/><Relationship Id="rId3" Type="http://schemas.openxmlformats.org/officeDocument/2006/relationships/image" Target="../media/image126.jpeg"/><Relationship Id="rId7" Type="http://schemas.openxmlformats.org/officeDocument/2006/relationships/image" Target="../media/image129.pn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4.xml"/><Relationship Id="rId6" Type="http://schemas.microsoft.com/office/2007/relationships/hdphoto" Target="../media/hdphoto35.wdp"/><Relationship Id="rId5" Type="http://schemas.openxmlformats.org/officeDocument/2006/relationships/image" Target="../media/image128.png"/><Relationship Id="rId4" Type="http://schemas.openxmlformats.org/officeDocument/2006/relationships/image" Target="../media/image127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microsoft.com/office/2007/relationships/hdphoto" Target="../media/hdphoto5.wdp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5.jpeg"/><Relationship Id="rId7" Type="http://schemas.microsoft.com/office/2007/relationships/hdphoto" Target="../media/hdphoto38.wdp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5" Type="http://schemas.microsoft.com/office/2007/relationships/hdphoto" Target="../media/hdphoto37.wdp"/><Relationship Id="rId4" Type="http://schemas.openxmlformats.org/officeDocument/2006/relationships/image" Target="../media/image13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image" Target="../media/image80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3.wdp"/><Relationship Id="rId5" Type="http://schemas.openxmlformats.org/officeDocument/2006/relationships/image" Target="../media/image79.png"/><Relationship Id="rId4" Type="http://schemas.openxmlformats.org/officeDocument/2006/relationships/image" Target="../media/image14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5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7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50.png"/><Relationship Id="rId7" Type="http://schemas.microsoft.com/office/2007/relationships/hdphoto" Target="../media/hdphoto40.wdp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microsoft.com/office/2007/relationships/hdphoto" Target="../media/hdphoto39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7" Type="http://schemas.microsoft.com/office/2007/relationships/hdphoto" Target="../media/hdphoto8.wdp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0.png"/><Relationship Id="rId5" Type="http://schemas.microsoft.com/office/2007/relationships/hdphoto" Target="../media/hdphoto41.wdp"/><Relationship Id="rId4" Type="http://schemas.openxmlformats.org/officeDocument/2006/relationships/image" Target="../media/image159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3.png"/><Relationship Id="rId4" Type="http://schemas.microsoft.com/office/2007/relationships/hdphoto" Target="../media/hdphoto13.wdp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calendar@torahtothetribes.com" TargetMode="External"/><Relationship Id="rId5" Type="http://schemas.openxmlformats.org/officeDocument/2006/relationships/hyperlink" Target="mailto:tim@studythecalendar.com" TargetMode="External"/><Relationship Id="rId4" Type="http://schemas.microsoft.com/office/2007/relationships/hdphoto" Target="../media/hdphoto4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Rae\Desktop\wheat 2 png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371" y="3553527"/>
            <a:ext cx="12745415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771" y="5517232"/>
            <a:ext cx="1200513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dirty="0" smtClean="0">
                <a:ln w="5715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FFFF"/>
                </a:solidFill>
                <a:effectLst>
                  <a:glow rad="127000">
                    <a:schemeClr val="bg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ras Bold ITC" pitchFamily="34" charset="0"/>
              </a:rPr>
              <a:t>The </a:t>
            </a:r>
            <a:r>
              <a:rPr lang="en-US" sz="6600" b="1" dirty="0" smtClean="0">
                <a:ln w="5715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99FF"/>
                </a:solidFill>
                <a:effectLst>
                  <a:glow rad="127000">
                    <a:schemeClr val="bg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ras Bold ITC" pitchFamily="34" charset="0"/>
              </a:rPr>
              <a:t>Song</a:t>
            </a:r>
            <a:r>
              <a:rPr lang="en-US" sz="6600" b="1" dirty="0" smtClean="0">
                <a:ln w="5715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FFFF"/>
                </a:solidFill>
                <a:effectLst>
                  <a:glow rad="127000">
                    <a:schemeClr val="bg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ras Bold ITC" pitchFamily="34" charset="0"/>
              </a:rPr>
              <a:t> of Joshua’s </a:t>
            </a:r>
            <a:r>
              <a:rPr lang="en-US" sz="6600" b="1" dirty="0" smtClean="0">
                <a:ln w="5715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660033"/>
                </a:solidFill>
                <a:effectLst>
                  <a:glow rad="127000">
                    <a:schemeClr val="bg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ras Bold ITC" pitchFamily="34" charset="0"/>
              </a:rPr>
              <a:t>Sickle</a:t>
            </a:r>
            <a:endParaRPr lang="en-US" sz="6600" b="1" dirty="0">
              <a:ln w="57150">
                <a:solidFill>
                  <a:schemeClr val="accent1">
                    <a:lumMod val="75000"/>
                  </a:schemeClr>
                </a:solidFill>
              </a:ln>
              <a:solidFill>
                <a:srgbClr val="660033"/>
              </a:solidFill>
              <a:effectLst>
                <a:glow rad="127000">
                  <a:schemeClr val="bg1"/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ras Bold ITC" pitchFamily="34" charset="0"/>
            </a:endParaRPr>
          </a:p>
        </p:txBody>
      </p:sp>
      <p:pic>
        <p:nvPicPr>
          <p:cNvPr id="5" name="Picture 6" descr="C:\Users\Rae\Desktop\wheat 5 p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333" l="0" r="875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55" y="2708920"/>
            <a:ext cx="1457325" cy="314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0486899" y="4509119"/>
            <a:ext cx="1595003" cy="460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CA" sz="2800" b="1" dirty="0" smtClean="0">
                <a:ln>
                  <a:solidFill>
                    <a:srgbClr val="0000FF"/>
                  </a:solidFill>
                </a:ln>
                <a:solidFill>
                  <a:srgbClr val="FF99FF"/>
                </a:solidFill>
                <a:latin typeface="Comic Sans MS" panose="030F0702030302020204" pitchFamily="66" charset="0"/>
              </a:rPr>
              <a:t>Part </a:t>
            </a:r>
            <a:r>
              <a:rPr lang="en-CA" sz="2800" b="1" dirty="0" smtClean="0">
                <a:ln>
                  <a:solidFill>
                    <a:srgbClr val="0000FF"/>
                  </a:solidFill>
                </a:ln>
                <a:solidFill>
                  <a:srgbClr val="FF99FF"/>
                </a:solidFill>
                <a:effectLst>
                  <a:glow rad="127000">
                    <a:srgbClr val="FFFF00"/>
                  </a:glow>
                </a:effectLst>
                <a:latin typeface="Comic Sans MS" panose="030F0702030302020204" pitchFamily="66" charset="0"/>
              </a:rPr>
              <a:t>4</a:t>
            </a:r>
            <a:endParaRPr lang="en-CA" sz="2800" b="1" dirty="0">
              <a:ln>
                <a:solidFill>
                  <a:srgbClr val="0000FF"/>
                </a:solidFill>
              </a:ln>
              <a:solidFill>
                <a:srgbClr val="FF99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5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" descr="C:\Users\Rae\Desktop\wheat 5 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333" l="0" r="875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420" y="2124731"/>
            <a:ext cx="571321" cy="1232261"/>
          </a:xfrm>
          <a:prstGeom prst="rect">
            <a:avLst/>
          </a:prstGeom>
          <a:noFill/>
          <a:effectLst>
            <a:glow rad="127000">
              <a:schemeClr val="bg1">
                <a:alpha val="74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lide Number Placeholder 3"/>
          <p:cNvSpPr txBox="1">
            <a:spLocks/>
          </p:cNvSpPr>
          <p:nvPr/>
        </p:nvSpPr>
        <p:spPr>
          <a:xfrm>
            <a:off x="-98276" y="6500692"/>
            <a:ext cx="4777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FEFA0A-2F20-4B60-98C6-5FFDA469AA1C}" type="slidenum">
              <a:rPr lang="en-US" smtClean="0">
                <a:solidFill>
                  <a:srgbClr val="FFFFCC"/>
                </a:solidFill>
              </a:rPr>
              <a:pPr/>
              <a:t>10</a:t>
            </a:fld>
            <a:endParaRPr lang="en-US" dirty="0">
              <a:solidFill>
                <a:srgbClr val="FFFFCC"/>
              </a:solidFill>
            </a:endParaRPr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939462"/>
              </p:ext>
            </p:extLst>
          </p:nvPr>
        </p:nvGraphicFramePr>
        <p:xfrm>
          <a:off x="6663908" y="1332842"/>
          <a:ext cx="4261536" cy="245364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532692"/>
                <a:gridCol w="532692"/>
                <a:gridCol w="532692"/>
                <a:gridCol w="532692"/>
                <a:gridCol w="532692"/>
                <a:gridCol w="532692"/>
                <a:gridCol w="532692"/>
                <a:gridCol w="532692"/>
              </a:tblGrid>
              <a:tr h="33081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r>
                        <a:rPr lang="en-US" b="1" baseline="30000" dirty="0" smtClean="0"/>
                        <a:t>st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</a:t>
                      </a:r>
                      <a:r>
                        <a:rPr lang="en-US" b="1" baseline="30000" dirty="0" smtClean="0"/>
                        <a:t>nd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</a:t>
                      </a:r>
                      <a:r>
                        <a:rPr lang="en-US" b="1" baseline="30000" dirty="0" smtClean="0"/>
                        <a:t>rd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4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5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7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err="1" smtClean="0"/>
                        <a:t>Wk</a:t>
                      </a:r>
                      <a:r>
                        <a:rPr lang="en-US" sz="1100" b="1" baseline="0" dirty="0" smtClean="0"/>
                        <a:t> #6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14 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err="1" smtClean="0"/>
                        <a:t>Wk</a:t>
                      </a:r>
                      <a:r>
                        <a:rPr lang="en-US" sz="1100" b="1" baseline="0" dirty="0" smtClean="0"/>
                        <a:t> #7</a:t>
                      </a:r>
                      <a:endParaRPr lang="en-US" sz="11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15</a:t>
                      </a:r>
                      <a:r>
                        <a:rPr lang="en-US" sz="900" b="1" dirty="0" smtClean="0">
                          <a:solidFill>
                            <a:schemeClr val="bg1"/>
                          </a:solidFill>
                        </a:rPr>
                        <a:t> 50</a:t>
                      </a:r>
                      <a:r>
                        <a:rPr lang="en-US" sz="900" b="1" baseline="30000" dirty="0" smtClean="0">
                          <a:solidFill>
                            <a:schemeClr val="bg1"/>
                          </a:solidFill>
                        </a:rPr>
                        <a:t>th</a:t>
                      </a:r>
                      <a:r>
                        <a:rPr lang="en-US" sz="9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21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22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24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25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28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29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2" name="Rectangle 41"/>
          <p:cNvSpPr/>
          <p:nvPr/>
        </p:nvSpPr>
        <p:spPr>
          <a:xfrm>
            <a:off x="6663908" y="736339"/>
            <a:ext cx="42672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150" dirty="0" smtClean="0">
                <a:ln w="11430"/>
                <a:solidFill>
                  <a:srgbClr val="5D2D2D"/>
                </a:solidFill>
                <a:effectLst>
                  <a:glow rad="88900">
                    <a:srgbClr val="FF9933">
                      <a:alpha val="9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Enoch’s </a:t>
            </a:r>
            <a:r>
              <a:rPr lang="en-US" sz="3200" b="1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3</a:t>
            </a:r>
            <a:r>
              <a:rPr lang="en-US" sz="3200" b="1" baseline="30000" dirty="0" smtClean="0">
                <a:ln w="1905"/>
                <a:solidFill>
                  <a:srgbClr val="FF00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rd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Month</a:t>
            </a:r>
            <a:endParaRPr lang="en-US" sz="3200" b="1" cap="none" spc="0" dirty="0">
              <a:ln w="1905"/>
              <a:solidFill>
                <a:srgbClr val="FF0000"/>
              </a:solidFill>
              <a:effectLst>
                <a:glow rad="1270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</p:txBody>
      </p:sp>
      <p:graphicFrame>
        <p:nvGraphicFramePr>
          <p:cNvPr id="43" name="Table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8257502"/>
              </p:ext>
            </p:extLst>
          </p:nvPr>
        </p:nvGraphicFramePr>
        <p:xfrm>
          <a:off x="651619" y="4167222"/>
          <a:ext cx="4261536" cy="249936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532692"/>
                <a:gridCol w="532692"/>
                <a:gridCol w="532692"/>
                <a:gridCol w="532692"/>
                <a:gridCol w="532692"/>
                <a:gridCol w="532692"/>
                <a:gridCol w="532692"/>
                <a:gridCol w="532692"/>
              </a:tblGrid>
              <a:tr h="33081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r>
                        <a:rPr lang="en-US" b="1" baseline="30000" dirty="0" smtClean="0"/>
                        <a:t>st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</a:t>
                      </a:r>
                      <a:r>
                        <a:rPr lang="en-US" b="1" baseline="30000" dirty="0" smtClean="0"/>
                        <a:t>nd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</a:t>
                      </a:r>
                      <a:r>
                        <a:rPr lang="en-US" b="1" baseline="30000" dirty="0" smtClean="0"/>
                        <a:t>rd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164B4F"/>
                          </a:solidFill>
                        </a:rPr>
                        <a:t>26</a:t>
                      </a:r>
                      <a:endParaRPr lang="en-US" sz="12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164B4F"/>
                          </a:solidFill>
                        </a:rPr>
                        <a:t>27</a:t>
                      </a:r>
                      <a:endParaRPr lang="en-US" sz="12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164B4F"/>
                          </a:solidFill>
                        </a:rPr>
                        <a:t>28</a:t>
                      </a:r>
                      <a:endParaRPr lang="en-US" sz="12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164B4F"/>
                          </a:solidFill>
                        </a:rPr>
                        <a:t>29</a:t>
                      </a:r>
                      <a:endParaRPr lang="en-US" sz="12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164B4F"/>
                          </a:solidFill>
                        </a:rPr>
                        <a:t>30</a:t>
                      </a:r>
                      <a:endParaRPr lang="en-US" sz="12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Wk</a:t>
                      </a:r>
                      <a:r>
                        <a:rPr lang="en-US" sz="1100" b="1" dirty="0" smtClean="0"/>
                        <a:t> #1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4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5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9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Wk</a:t>
                      </a:r>
                      <a:r>
                        <a:rPr lang="en-US" sz="1100" b="1" dirty="0" smtClean="0"/>
                        <a:t> #2</a:t>
                      </a:r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10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11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14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16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Wk</a:t>
                      </a:r>
                      <a:r>
                        <a:rPr lang="en-US" sz="1100" b="1" dirty="0" smtClean="0"/>
                        <a:t> #3</a:t>
                      </a:r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17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23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Wk</a:t>
                      </a:r>
                      <a:r>
                        <a:rPr lang="en-US" sz="1100" b="1" baseline="0" dirty="0" smtClean="0"/>
                        <a:t> #4</a:t>
                      </a:r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24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25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30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err="1" smtClean="0"/>
                        <a:t>Wk</a:t>
                      </a:r>
                      <a:r>
                        <a:rPr lang="en-US" sz="1100" b="1" baseline="0" dirty="0" smtClean="0"/>
                        <a:t> #5</a:t>
                      </a:r>
                      <a:endParaRPr lang="en-US" sz="11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4" name="Rectangle 43"/>
          <p:cNvSpPr/>
          <p:nvPr/>
        </p:nvSpPr>
        <p:spPr>
          <a:xfrm>
            <a:off x="645956" y="3573016"/>
            <a:ext cx="42672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150" dirty="0" smtClean="0">
                <a:ln w="11430"/>
                <a:solidFill>
                  <a:srgbClr val="5D2D2D"/>
                </a:solidFill>
                <a:effectLst>
                  <a:glow rad="88900">
                    <a:srgbClr val="FF9933">
                      <a:alpha val="9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Enoch’s </a:t>
            </a:r>
            <a:r>
              <a:rPr lang="en-US" sz="3200" b="1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</a:t>
            </a:r>
            <a:r>
              <a:rPr lang="en-US" sz="3200" b="1" dirty="0" smtClean="0">
                <a:ln w="1905"/>
                <a:solidFill>
                  <a:srgbClr val="BA5306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2</a:t>
            </a:r>
            <a:r>
              <a:rPr lang="en-US" sz="3200" b="1" baseline="30000" dirty="0" smtClean="0">
                <a:ln w="1905"/>
                <a:solidFill>
                  <a:srgbClr val="BA5306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nd</a:t>
            </a:r>
            <a:r>
              <a:rPr lang="en-US" sz="3200" b="1" dirty="0" smtClean="0">
                <a:ln w="1905"/>
                <a:solidFill>
                  <a:srgbClr val="BA5306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Month</a:t>
            </a:r>
            <a:endParaRPr lang="en-US" sz="3200" b="1" dirty="0">
              <a:ln w="1905"/>
              <a:solidFill>
                <a:srgbClr val="BA5306"/>
              </a:solidFill>
              <a:effectLst>
                <a:glow rad="1270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24316" y="76200"/>
            <a:ext cx="589685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spc="150" dirty="0" smtClean="0">
                <a:ln w="11430"/>
                <a:solidFill>
                  <a:srgbClr val="5D2D2D"/>
                </a:solidFill>
                <a:effectLst>
                  <a:glow rad="88900">
                    <a:srgbClr val="FF9933">
                      <a:alpha val="9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Enoch’s </a:t>
            </a:r>
            <a:r>
              <a:rPr lang="en-US" sz="3200" b="1" cap="none" spc="150" dirty="0" smtClean="0">
                <a:ln w="11430"/>
                <a:solidFill>
                  <a:srgbClr val="FFFF00"/>
                </a:solidFill>
                <a:effectLst>
                  <a:glow rad="127000">
                    <a:srgbClr val="0070C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3200" b="1" spc="150" dirty="0" smtClean="0">
                <a:ln w="11430">
                  <a:solidFill>
                    <a:srgbClr val="002060"/>
                  </a:solidFill>
                </a:ln>
                <a:solidFill>
                  <a:srgbClr val="00FF00"/>
                </a:solidFill>
                <a:effectLst>
                  <a:glow rad="127000">
                    <a:schemeClr val="bg1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“Omer Count” </a:t>
            </a:r>
            <a:r>
              <a:rPr lang="en-US" sz="3200" b="1" cap="none" spc="150" dirty="0" smtClean="0">
                <a:ln w="11430"/>
                <a:solidFill>
                  <a:srgbClr val="FFFF00"/>
                </a:solidFill>
                <a:effectLst>
                  <a:glow rad="127000">
                    <a:srgbClr val="0070C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</a:t>
            </a:r>
            <a:endParaRPr lang="en-US" sz="3200" b="1" cap="none" spc="150" dirty="0">
              <a:ln w="11430"/>
              <a:solidFill>
                <a:srgbClr val="FFFF00"/>
              </a:solidFill>
              <a:effectLst>
                <a:glow rad="127000">
                  <a:srgbClr val="0070C0"/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Rounded MT Bold" pitchFamily="34" charset="0"/>
            </a:endParaRPr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3197076"/>
              </p:ext>
            </p:extLst>
          </p:nvPr>
        </p:nvGraphicFramePr>
        <p:xfrm>
          <a:off x="651620" y="1313721"/>
          <a:ext cx="4261536" cy="219456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532692"/>
                <a:gridCol w="538427"/>
                <a:gridCol w="526957"/>
                <a:gridCol w="532692"/>
                <a:gridCol w="532692"/>
                <a:gridCol w="532692"/>
                <a:gridCol w="532692"/>
                <a:gridCol w="532692"/>
              </a:tblGrid>
              <a:tr h="33081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r>
                        <a:rPr lang="en-US" b="1" baseline="30000" dirty="0" smtClean="0"/>
                        <a:t>st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</a:t>
                      </a:r>
                      <a:r>
                        <a:rPr lang="en-US" b="1" baseline="30000" dirty="0" smtClean="0"/>
                        <a:t>nd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</a:t>
                      </a:r>
                      <a:r>
                        <a:rPr lang="en-US" b="1" baseline="30000" dirty="0" smtClean="0"/>
                        <a:t>rd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</a:tr>
              <a:tr h="33081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4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11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12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14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15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16</a:t>
                      </a:r>
                      <a:endParaRPr lang="en-US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17</a:t>
                      </a:r>
                      <a:endParaRPr lang="en-US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18</a:t>
                      </a:r>
                      <a:endParaRPr lang="en-US" b="1" dirty="0"/>
                    </a:p>
                  </a:txBody>
                  <a:tcPr>
                    <a:gradFill flip="none" rotWithShape="1">
                      <a:gsLst>
                        <a:gs pos="47000">
                          <a:srgbClr val="CCFF99"/>
                        </a:gs>
                        <a:gs pos="61000">
                          <a:schemeClr val="bg2">
                            <a:lumMod val="75000"/>
                            <a:alpha val="78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20</a:t>
                      </a:r>
                      <a:endParaRPr lang="en-US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21</a:t>
                      </a:r>
                      <a:endParaRPr lang="en-US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24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25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26</a:t>
                      </a:r>
                      <a:endParaRPr lang="en-US" b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7" name="Rectangle 46"/>
          <p:cNvSpPr/>
          <p:nvPr/>
        </p:nvSpPr>
        <p:spPr>
          <a:xfrm>
            <a:off x="645957" y="719515"/>
            <a:ext cx="42672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150" dirty="0" smtClean="0">
                <a:ln w="11430"/>
                <a:solidFill>
                  <a:srgbClr val="5D2D2D"/>
                </a:solidFill>
                <a:effectLst>
                  <a:glow rad="88900">
                    <a:srgbClr val="FF9933">
                      <a:alpha val="9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Enoch’s </a:t>
            </a:r>
            <a:r>
              <a:rPr lang="en-US" sz="3200" b="1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1</a:t>
            </a:r>
            <a:r>
              <a:rPr lang="en-US" sz="3200" b="1" baseline="30000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st</a:t>
            </a:r>
            <a:r>
              <a:rPr lang="en-US" sz="3200" b="1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Month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270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2018531" y="1700808"/>
            <a:ext cx="0" cy="710193"/>
          </a:xfrm>
          <a:prstGeom prst="straightConnector1">
            <a:avLst/>
          </a:prstGeom>
          <a:ln w="57150">
            <a:solidFill>
              <a:srgbClr val="D60093"/>
            </a:solidFill>
            <a:tailEnd type="triangle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6452080" y="1880287"/>
            <a:ext cx="323763" cy="6764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477788" y="2420888"/>
            <a:ext cx="288032" cy="792088"/>
          </a:xfrm>
          <a:prstGeom prst="straightConnector1">
            <a:avLst/>
          </a:prstGeom>
          <a:ln w="57150">
            <a:solidFill>
              <a:srgbClr val="D60093"/>
            </a:solidFill>
            <a:tailEnd type="triangle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4150196" y="1456658"/>
            <a:ext cx="1438855" cy="190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056" y="1279560"/>
            <a:ext cx="908788" cy="150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7596" y="476673"/>
            <a:ext cx="1457081" cy="174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C:\Users\Rae\Desktop\wheat 5 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333" l="0" r="875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91" y="2700795"/>
            <a:ext cx="571321" cy="1232261"/>
          </a:xfrm>
          <a:prstGeom prst="rect">
            <a:avLst/>
          </a:prstGeom>
          <a:noFill/>
          <a:effectLst>
            <a:glow rad="127000">
              <a:schemeClr val="bg1">
                <a:alpha val="74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ounded Rectangular Callout 54"/>
          <p:cNvSpPr/>
          <p:nvPr/>
        </p:nvSpPr>
        <p:spPr>
          <a:xfrm>
            <a:off x="10342884" y="2700794"/>
            <a:ext cx="1728192" cy="1232261"/>
          </a:xfrm>
          <a:prstGeom prst="wedgeRoundRectCallout">
            <a:avLst>
              <a:gd name="adj1" fmla="val -235230"/>
              <a:gd name="adj2" fmla="val -37689"/>
              <a:gd name="adj3" fmla="val 16667"/>
            </a:avLst>
          </a:prstGeom>
          <a:solidFill>
            <a:srgbClr val="FF99FF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dirty="0" smtClean="0">
                <a:ln>
                  <a:solidFill>
                    <a:srgbClr val="2932E7"/>
                  </a:solidFill>
                </a:ln>
                <a:solidFill>
                  <a:srgbClr val="FF3399"/>
                </a:solidFill>
                <a:effectLst>
                  <a:glow rad="419100">
                    <a:srgbClr val="FFFF00"/>
                  </a:glow>
                </a:effectLst>
              </a:rPr>
              <a:t>11</a:t>
            </a:r>
            <a:r>
              <a:rPr lang="en-CA" sz="2400" dirty="0" smtClean="0"/>
              <a:t> </a:t>
            </a:r>
            <a:r>
              <a:rPr lang="en-CA" sz="2400" dirty="0" smtClean="0">
                <a:solidFill>
                  <a:schemeClr val="tx2"/>
                </a:solidFill>
              </a:rPr>
              <a:t>Days </a:t>
            </a:r>
            <a:r>
              <a:rPr lang="en-CA" sz="2400" dirty="0">
                <a:solidFill>
                  <a:schemeClr val="tx2"/>
                </a:solidFill>
              </a:rPr>
              <a:t>l</a:t>
            </a:r>
            <a:r>
              <a:rPr lang="en-CA" sz="2400" dirty="0" smtClean="0">
                <a:solidFill>
                  <a:schemeClr val="tx2"/>
                </a:solidFill>
              </a:rPr>
              <a:t>ater than Joshua!</a:t>
            </a:r>
            <a:endParaRPr lang="en-CA" sz="2400" dirty="0">
              <a:solidFill>
                <a:schemeClr val="tx2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097565" y="3777992"/>
            <a:ext cx="7091260" cy="298543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200" b="1" dirty="0" smtClean="0">
                <a:ln w="1905"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762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On Enoch’s calendar, </a:t>
            </a:r>
            <a:br>
              <a:rPr lang="en-US" sz="3200" b="1" dirty="0" smtClean="0">
                <a:ln w="1905"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762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200" b="1" dirty="0" smtClean="0">
                <a:ln w="1905"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762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“dates” </a:t>
            </a:r>
            <a:r>
              <a:rPr lang="en-US" sz="3200" b="1" u="sng" dirty="0" smtClean="0">
                <a:ln w="1905"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762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and</a:t>
            </a:r>
            <a:r>
              <a:rPr lang="en-US" sz="3200" b="1" dirty="0" smtClean="0">
                <a:ln w="1905"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762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“days” of Sabbaths and feasts never change.  </a:t>
            </a:r>
            <a:br>
              <a:rPr lang="en-US" sz="3200" b="1" dirty="0" smtClean="0">
                <a:ln w="1905"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762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200" b="1" dirty="0" smtClean="0">
                <a:ln w="1905"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762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Enoch’s Pentecost is </a:t>
            </a:r>
            <a:r>
              <a:rPr lang="en-US" sz="3200" b="1" u="sng" dirty="0" smtClean="0">
                <a:ln w="1905"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762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alwa</a:t>
            </a:r>
            <a:r>
              <a:rPr lang="en-US" sz="3200" b="1" dirty="0" smtClean="0">
                <a:ln w="1905"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762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</a:t>
            </a:r>
            <a:r>
              <a:rPr lang="en-US" sz="3200" b="1" u="sng" dirty="0" smtClean="0">
                <a:ln w="1905"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762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 on </a:t>
            </a:r>
            <a:br>
              <a:rPr lang="en-US" sz="3200" b="1" u="sng" dirty="0" smtClean="0">
                <a:ln w="1905"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762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200" b="1" u="sng" dirty="0" smtClean="0">
                <a:ln w="1905"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762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the 15</a:t>
            </a:r>
            <a:r>
              <a:rPr lang="en-US" sz="3200" b="1" u="sng" baseline="30000" dirty="0" smtClean="0">
                <a:ln w="1905"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762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3200" b="1" u="sng" dirty="0" smtClean="0">
                <a:ln w="1905"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762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day of the 3</a:t>
            </a:r>
            <a:r>
              <a:rPr lang="en-US" sz="3200" b="1" u="sng" baseline="30000" dirty="0" smtClean="0">
                <a:ln w="1905"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762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rd</a:t>
            </a:r>
            <a:r>
              <a:rPr lang="en-US" sz="3200" b="1" u="sng" dirty="0" smtClean="0">
                <a:ln w="1905"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762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month</a:t>
            </a:r>
            <a:r>
              <a:rPr lang="en-US" sz="3200" b="1" dirty="0" smtClean="0">
                <a:ln w="1905"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762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.</a:t>
            </a:r>
            <a:r>
              <a:rPr lang="en-US" sz="3200" b="1" dirty="0" smtClean="0">
                <a:ln w="190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762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 </a:t>
            </a:r>
            <a:r>
              <a:rPr lang="en-US" sz="2800" b="1" dirty="0" smtClean="0">
                <a:ln w="190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889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There are 2 distinct reasons for this.</a:t>
            </a:r>
            <a:endParaRPr lang="en-US" sz="2800" b="1" dirty="0">
              <a:ln w="1905">
                <a:solidFill>
                  <a:schemeClr val="bg1"/>
                </a:solidFill>
              </a:ln>
              <a:solidFill>
                <a:schemeClr val="bg2">
                  <a:lumMod val="25000"/>
                </a:schemeClr>
              </a:solidFill>
              <a:effectLst>
                <a:glow rad="889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6052965" y="144518"/>
            <a:ext cx="2143780" cy="448137"/>
          </a:xfrm>
          <a:prstGeom prst="roundRect">
            <a:avLst/>
          </a:prstGeom>
          <a:solidFill>
            <a:srgbClr val="BCFFDE"/>
          </a:solidFill>
          <a:ln w="5715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400" spc="300" dirty="0" smtClean="0">
                <a:ln w="28575">
                  <a:solidFill>
                    <a:srgbClr val="0000FF"/>
                  </a:solidFill>
                </a:ln>
                <a:solidFill>
                  <a:srgbClr val="00FF00"/>
                </a:solidFill>
                <a:latin typeface="Arial Rounded MT Bold" pitchFamily="34" charset="0"/>
              </a:rPr>
              <a:t>REVIEW</a:t>
            </a:r>
            <a:endParaRPr lang="en-CA" sz="2400" spc="300" dirty="0">
              <a:ln w="28575">
                <a:solidFill>
                  <a:srgbClr val="0000FF"/>
                </a:solidFill>
              </a:ln>
              <a:solidFill>
                <a:srgbClr val="00FF00"/>
              </a:solidFill>
              <a:latin typeface="Arial Rounded MT Bold" pitchFamily="34" charset="0"/>
            </a:endParaRPr>
          </a:p>
        </p:txBody>
      </p:sp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3752" y="3000598"/>
            <a:ext cx="829213" cy="116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29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1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5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49" presetClass="entr" presetSubtype="0" repeatCount="3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30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rgbClr val="FFFFCC"/>
            </a:gs>
            <a:gs pos="15000">
              <a:srgbClr val="FFFFCC"/>
            </a:gs>
            <a:gs pos="5000">
              <a:srgbClr val="400040"/>
            </a:gs>
            <a:gs pos="45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3"/>
          <p:cNvSpPr txBox="1">
            <a:spLocks/>
          </p:cNvSpPr>
          <p:nvPr/>
        </p:nvSpPr>
        <p:spPr>
          <a:xfrm>
            <a:off x="11639028" y="6453336"/>
            <a:ext cx="4777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FEFA0A-2F20-4B60-98C6-5FFDA469AA1C}" type="slidenum">
              <a:rPr lang="en-US" smtClean="0">
                <a:solidFill>
                  <a:srgbClr val="FFFFCC"/>
                </a:solidFill>
              </a:rPr>
              <a:pPr/>
              <a:t>11</a:t>
            </a:fld>
            <a:endParaRPr lang="en-US" dirty="0">
              <a:solidFill>
                <a:srgbClr val="FFFFCC"/>
              </a:solidFill>
            </a:endParaRP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1602018"/>
              </p:ext>
            </p:extLst>
          </p:nvPr>
        </p:nvGraphicFramePr>
        <p:xfrm>
          <a:off x="629361" y="623100"/>
          <a:ext cx="4952983" cy="3798933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707569"/>
                <a:gridCol w="707569"/>
                <a:gridCol w="707569"/>
                <a:gridCol w="707569"/>
                <a:gridCol w="707569"/>
                <a:gridCol w="707569"/>
                <a:gridCol w="707569"/>
              </a:tblGrid>
              <a:tr h="59591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r>
                        <a:rPr lang="en-US" b="1" baseline="30000" dirty="0" smtClean="0"/>
                        <a:t>st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</a:t>
                      </a:r>
                      <a:r>
                        <a:rPr lang="en-US" b="1" baseline="30000" dirty="0" smtClean="0"/>
                        <a:t>nd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</a:t>
                      </a:r>
                      <a:r>
                        <a:rPr lang="en-US" b="1" baseline="30000" dirty="0" smtClean="0"/>
                        <a:t>rd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99FF"/>
                    </a:solidFill>
                  </a:tcPr>
                </a:tc>
              </a:tr>
              <a:tr h="5959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4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5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7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19378">
                <a:tc>
                  <a:txBody>
                    <a:bodyPr/>
                    <a:lstStyle/>
                    <a:p>
                      <a:r>
                        <a:rPr lang="en-US" b="1" dirty="0" smtClean="0"/>
                        <a:t>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14 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P/O</a:t>
                      </a:r>
                      <a:endParaRPr lang="en-US" sz="3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>
                      <a:gsLst>
                        <a:gs pos="30000">
                          <a:srgbClr val="FF0000"/>
                        </a:gs>
                        <a:gs pos="6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</a:tr>
              <a:tr h="5959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FFFFCC"/>
                          </a:solidFill>
                        </a:rPr>
                        <a:t>15</a:t>
                      </a:r>
                      <a:r>
                        <a:rPr lang="en-US" sz="9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br>
                        <a:rPr lang="en-US" sz="9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</a:b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W/S</a:t>
                      </a:r>
                      <a:endParaRPr lang="en-US" sz="3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20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21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959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22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24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25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28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959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29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8" name="Rectangle 27"/>
          <p:cNvSpPr/>
          <p:nvPr/>
        </p:nvSpPr>
        <p:spPr>
          <a:xfrm>
            <a:off x="587079" y="48536"/>
            <a:ext cx="501083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905"/>
                <a:solidFill>
                  <a:srgbClr val="00B0F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Jo</a:t>
            </a:r>
            <a:r>
              <a:rPr lang="en-US" sz="3200" b="1" cap="none" spc="0" dirty="0" smtClean="0">
                <a:ln w="1905"/>
                <a:solidFill>
                  <a:srgbClr val="00B0F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shua’s</a:t>
            </a:r>
            <a:r>
              <a:rPr lang="en-US" sz="3200" b="1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1</a:t>
            </a:r>
            <a:r>
              <a:rPr lang="en-US" sz="3200" b="1" baseline="30000" dirty="0" smtClean="0">
                <a:ln w="1905"/>
                <a:solidFill>
                  <a:srgbClr val="FF00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st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Month </a:t>
            </a:r>
            <a:endParaRPr lang="en-US" sz="3200" b="1" cap="none" spc="0" dirty="0">
              <a:ln w="1905"/>
              <a:solidFill>
                <a:srgbClr val="FF0000"/>
              </a:solidFill>
              <a:effectLst>
                <a:glow rad="1270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7748" y="4484303"/>
            <a:ext cx="1195332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**Both calendars correctly place Passover on the 14</a:t>
            </a:r>
            <a:r>
              <a:rPr lang="en-US" sz="2400" b="1" baseline="3000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day of the month.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615924" y="44624"/>
            <a:ext cx="495109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Lunar  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1</a:t>
            </a:r>
            <a:r>
              <a:rPr lang="en-US" sz="3200" b="1" baseline="30000" dirty="0" smtClean="0">
                <a:ln w="1905"/>
                <a:solidFill>
                  <a:srgbClr val="FF00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st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Month </a:t>
            </a:r>
            <a:endParaRPr lang="en-US" sz="3200" b="1" dirty="0">
              <a:ln w="1905"/>
              <a:solidFill>
                <a:srgbClr val="FF0000"/>
              </a:solidFill>
              <a:effectLst>
                <a:glow rad="1270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69521" y="3820511"/>
            <a:ext cx="3528392" cy="590931"/>
          </a:xfrm>
          <a:prstGeom prst="rect">
            <a:avLst/>
          </a:prstGeom>
          <a:solidFill>
            <a:srgbClr val="00B0F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 Rounded MT Bold" pitchFamily="34" charset="0"/>
              </a:rPr>
              <a:t>Sabbath Count</a:t>
            </a:r>
            <a:endParaRPr lang="en-US" sz="3600" b="1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71055" y="4945968"/>
            <a:ext cx="449922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Joshua’s declares Passover </a:t>
            </a:r>
            <a:br>
              <a:rPr lang="en-US" sz="2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[the 14</a:t>
            </a:r>
            <a:r>
              <a:rPr lang="en-US" sz="2400" b="1" baseline="3000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2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] is on the </a:t>
            </a:r>
            <a:br>
              <a:rPr lang="en-US" sz="2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weekly Sabbath!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950396" y="4994251"/>
            <a:ext cx="616642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20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When the Lunar Sabbath calendar has Passover on the 7</a:t>
            </a:r>
            <a:r>
              <a:rPr lang="en-US" sz="20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20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cycle (</a:t>
            </a:r>
            <a:r>
              <a:rPr lang="en-US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to agree with Joshua</a:t>
            </a:r>
            <a:r>
              <a:rPr lang="en-US" sz="20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), </a:t>
            </a:r>
            <a:r>
              <a:rPr lang="en-US" sz="2000" b="1" dirty="0" smtClean="0">
                <a:ln w="1905"/>
                <a:solidFill>
                  <a:srgbClr val="00B050"/>
                </a:solidFill>
                <a:effectLst>
                  <a:glow rad="127000">
                    <a:srgbClr val="FFCCFF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Sunday</a:t>
            </a:r>
            <a:br>
              <a:rPr lang="en-US" sz="2000" b="1" dirty="0" smtClean="0">
                <a:ln w="1905"/>
                <a:solidFill>
                  <a:srgbClr val="00B050"/>
                </a:solidFill>
                <a:effectLst>
                  <a:glow rad="127000">
                    <a:srgbClr val="FFCCFF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0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the 15</a:t>
            </a:r>
            <a:r>
              <a:rPr lang="en-US" sz="20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20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is still the weekly lunar Sabbath.</a:t>
            </a:r>
          </a:p>
        </p:txBody>
      </p:sp>
      <p:pic>
        <p:nvPicPr>
          <p:cNvPr id="34" name="Picture 10" descr="C:\Users\Rae\Desktop\Art on Desktop\white man clip art\yellow-blue smiley faces\question face yellow p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54252" y="4936575"/>
            <a:ext cx="1351559" cy="95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477786" y="6165304"/>
            <a:ext cx="10801202" cy="584775"/>
          </a:xfrm>
          <a:prstGeom prst="rect">
            <a:avLst/>
          </a:prstGeom>
          <a:solidFill>
            <a:srgbClr val="002060"/>
          </a:solidFill>
          <a:ln w="57150">
            <a:solidFill>
              <a:srgbClr val="FFFFCC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lIns="91440" tIns="45720" rIns="91440" bIns="4572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 smtClean="0">
                <a:ln w="19050">
                  <a:solidFill>
                    <a:srgbClr val="FFFFCC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oper Black" pitchFamily="18" charset="0"/>
              </a:rPr>
              <a:t>This </a:t>
            </a:r>
            <a:r>
              <a:rPr lang="en-US" sz="3200" b="1" cap="none" spc="0" dirty="0" smtClean="0">
                <a:ln w="19050">
                  <a:solidFill>
                    <a:srgbClr val="FFFFCC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oper Black" pitchFamily="18" charset="0"/>
              </a:rPr>
              <a:t>ONE</a:t>
            </a:r>
            <a:r>
              <a:rPr lang="en-US" sz="3200" b="1" cap="none" spc="0" dirty="0" smtClean="0">
                <a:ln w="19050">
                  <a:solidFill>
                    <a:srgbClr val="FFFFCC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oper Black" pitchFamily="18" charset="0"/>
              </a:rPr>
              <a:t> error declares “lunar” as a </a:t>
            </a:r>
            <a:r>
              <a:rPr lang="en-US" sz="3200" b="1" cap="none" spc="0" dirty="0" smtClean="0">
                <a:ln w="19050">
                  <a:solidFill>
                    <a:srgbClr val="FFFFCC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oper Black" pitchFamily="18" charset="0"/>
              </a:rPr>
              <a:t>counterfeit</a:t>
            </a:r>
            <a:r>
              <a:rPr lang="en-US" sz="3200" b="1" dirty="0">
                <a:ln w="19050">
                  <a:solidFill>
                    <a:srgbClr val="FFFFCC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oper Black" pitchFamily="18" charset="0"/>
              </a:rPr>
              <a:t>!</a:t>
            </a:r>
            <a:endParaRPr lang="en-US" sz="3200" b="1" cap="none" spc="0" dirty="0">
              <a:ln w="19050">
                <a:solidFill>
                  <a:srgbClr val="FFFFCC"/>
                </a:solidFill>
              </a:ln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oper Black" pitchFamily="18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5854633" y="1976751"/>
            <a:ext cx="540085" cy="2415096"/>
          </a:xfrm>
          <a:prstGeom prst="roundRect">
            <a:avLst/>
          </a:prstGeom>
          <a:solidFill>
            <a:srgbClr val="BCFFDE"/>
          </a:solidFill>
          <a:ln w="5715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400" dirty="0" smtClean="0">
                <a:ln w="28575">
                  <a:solidFill>
                    <a:srgbClr val="0000FF"/>
                  </a:solidFill>
                </a:ln>
                <a:solidFill>
                  <a:srgbClr val="00FF00"/>
                </a:solidFill>
                <a:latin typeface="Arial Rounded MT Bold" pitchFamily="34" charset="0"/>
              </a:rPr>
              <a:t>REV</a:t>
            </a:r>
            <a:br>
              <a:rPr lang="en-CA" sz="2400" dirty="0" smtClean="0">
                <a:ln w="28575">
                  <a:solidFill>
                    <a:srgbClr val="0000FF"/>
                  </a:solidFill>
                </a:ln>
                <a:solidFill>
                  <a:srgbClr val="00FF00"/>
                </a:solidFill>
                <a:latin typeface="Arial Rounded MT Bold" pitchFamily="34" charset="0"/>
              </a:rPr>
            </a:br>
            <a:r>
              <a:rPr lang="en-CA" sz="2400" dirty="0" smtClean="0">
                <a:ln w="28575">
                  <a:solidFill>
                    <a:srgbClr val="0000FF"/>
                  </a:solidFill>
                </a:ln>
                <a:solidFill>
                  <a:srgbClr val="00FF00"/>
                </a:solidFill>
                <a:latin typeface="Arial Rounded MT Bold" pitchFamily="34" charset="0"/>
              </a:rPr>
              <a:t>I</a:t>
            </a:r>
            <a:br>
              <a:rPr lang="en-CA" sz="2400" dirty="0" smtClean="0">
                <a:ln w="28575">
                  <a:solidFill>
                    <a:srgbClr val="0000FF"/>
                  </a:solidFill>
                </a:ln>
                <a:solidFill>
                  <a:srgbClr val="00FF00"/>
                </a:solidFill>
                <a:latin typeface="Arial Rounded MT Bold" pitchFamily="34" charset="0"/>
              </a:rPr>
            </a:br>
            <a:r>
              <a:rPr lang="en-CA" sz="2400" dirty="0" smtClean="0">
                <a:ln w="28575">
                  <a:solidFill>
                    <a:srgbClr val="0000FF"/>
                  </a:solidFill>
                </a:ln>
                <a:solidFill>
                  <a:srgbClr val="00FF00"/>
                </a:solidFill>
                <a:latin typeface="Arial Rounded MT Bold" pitchFamily="34" charset="0"/>
              </a:rPr>
              <a:t>EW</a:t>
            </a:r>
            <a:endParaRPr lang="en-CA" sz="2400" dirty="0">
              <a:ln w="28575">
                <a:solidFill>
                  <a:srgbClr val="0000FF"/>
                </a:solidFill>
              </a:ln>
              <a:solidFill>
                <a:srgbClr val="00FF00"/>
              </a:solidFill>
              <a:latin typeface="Arial Rounded MT Bold" pitchFamily="34" charset="0"/>
            </a:endParaRP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2167310"/>
              </p:ext>
            </p:extLst>
          </p:nvPr>
        </p:nvGraphicFramePr>
        <p:xfrm>
          <a:off x="6670476" y="620688"/>
          <a:ext cx="4952983" cy="3798933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707569"/>
                <a:gridCol w="707569"/>
                <a:gridCol w="707569"/>
                <a:gridCol w="707569"/>
                <a:gridCol w="707569"/>
                <a:gridCol w="707569"/>
                <a:gridCol w="707569"/>
              </a:tblGrid>
              <a:tr h="59591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r>
                        <a:rPr lang="en-US" baseline="30000" dirty="0" smtClean="0"/>
                        <a:t>st</a:t>
                      </a:r>
                      <a:r>
                        <a:rPr lang="en-US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r>
                        <a:rPr lang="en-US" baseline="30000" dirty="0" smtClean="0"/>
                        <a:t>nd</a:t>
                      </a:r>
                      <a:r>
                        <a:rPr lang="en-US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r>
                        <a:rPr lang="en-US" baseline="30000" dirty="0" smtClean="0"/>
                        <a:t>rd</a:t>
                      </a:r>
                      <a:r>
                        <a:rPr lang="en-US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r>
                        <a:rPr lang="en-US" baseline="30000" dirty="0" smtClean="0"/>
                        <a:t>th</a:t>
                      </a:r>
                      <a:r>
                        <a:rPr lang="en-US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r>
                        <a:rPr lang="en-US" baseline="30000" dirty="0" smtClean="0"/>
                        <a:t>th</a:t>
                      </a:r>
                      <a:r>
                        <a:rPr lang="en-US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r>
                        <a:rPr lang="en-US" baseline="30000" dirty="0" smtClean="0"/>
                        <a:t>th</a:t>
                      </a:r>
                      <a:r>
                        <a:rPr lang="en-US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r>
                        <a:rPr lang="en-US" baseline="30000" dirty="0" smtClean="0"/>
                        <a:t>th</a:t>
                      </a:r>
                      <a:r>
                        <a:rPr lang="en-US" dirty="0" smtClean="0"/>
                        <a:t> </a:t>
                      </a:r>
                      <a:endParaRPr lang="en-US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</a:tr>
              <a:tr h="59591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819378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14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P/O</a:t>
                      </a:r>
                      <a:endParaRPr lang="en-US" sz="3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0000"/>
                    </a:solidFill>
                  </a:tcPr>
                </a:tc>
              </a:tr>
              <a:tr h="5959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15</a:t>
                      </a:r>
                      <a:r>
                        <a:rPr lang="en-US" sz="9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21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9591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22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23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27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28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9591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29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8084928" y="3820511"/>
            <a:ext cx="3528392" cy="590931"/>
          </a:xfrm>
          <a:prstGeom prst="rect">
            <a:avLst/>
          </a:prstGeom>
          <a:solidFill>
            <a:srgbClr val="00B05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 Rounded MT Bold" pitchFamily="34" charset="0"/>
              </a:rPr>
              <a:t>Sabbath Count</a:t>
            </a:r>
            <a:endParaRPr lang="en-US" sz="3600" b="1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670476" y="2597625"/>
            <a:ext cx="720081" cy="633457"/>
          </a:xfrm>
          <a:prstGeom prst="rect">
            <a:avLst/>
          </a:prstGeom>
          <a:noFill/>
          <a:ln w="76200">
            <a:solidFill>
              <a:srgbClr val="5D2D2D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40" name="Rectangle 39"/>
          <p:cNvSpPr/>
          <p:nvPr/>
        </p:nvSpPr>
        <p:spPr>
          <a:xfrm>
            <a:off x="10901149" y="607207"/>
            <a:ext cx="712171" cy="548905"/>
          </a:xfrm>
          <a:prstGeom prst="rect">
            <a:avLst/>
          </a:prstGeom>
          <a:noFill/>
          <a:ln w="57150">
            <a:solidFill>
              <a:srgbClr val="FF33CC"/>
            </a:solidFill>
          </a:ln>
          <a:effectLst>
            <a:glow rad="101600">
              <a:srgbClr val="FFFF00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11279311" y="1141614"/>
            <a:ext cx="8898" cy="631202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urved Left Arrow 41"/>
          <p:cNvSpPr/>
          <p:nvPr/>
        </p:nvSpPr>
        <p:spPr>
          <a:xfrm>
            <a:off x="5580441" y="894289"/>
            <a:ext cx="731520" cy="1362306"/>
          </a:xfrm>
          <a:prstGeom prst="curvedLeftArrow">
            <a:avLst/>
          </a:prstGeom>
          <a:solidFill>
            <a:srgbClr val="FFFF00"/>
          </a:solidFill>
          <a:ln>
            <a:solidFill>
              <a:srgbClr val="2932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86300" y="161558"/>
            <a:ext cx="2304257" cy="4257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24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omic Sans MS" pitchFamily="66" charset="0"/>
              </a:rPr>
              <a:t>Compare to -</a:t>
            </a:r>
            <a:endParaRPr lang="en-CA" sz="2400" b="1" dirty="0">
              <a:solidFill>
                <a:schemeClr val="tx2">
                  <a:lumMod val="75000"/>
                  <a:lumOff val="2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900000">
            <a:off x="11099148" y="5819410"/>
            <a:ext cx="653752" cy="92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43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75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250"/>
                            </p:stCondLst>
                            <p:childTnLst>
                              <p:par>
                                <p:cTn id="28" presetID="21" presetClass="entr" presetSubtype="1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25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1" presetClass="entr" presetSubtype="8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500"/>
                            </p:stCondLst>
                            <p:childTnLst>
                              <p:par>
                                <p:cTn id="4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3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6" grpId="0" animBg="1"/>
      <p:bldP spid="39" grpId="0" animBg="1"/>
      <p:bldP spid="40" grpId="0" animBg="1"/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8000">
              <a:srgbClr val="FFFFCC"/>
            </a:gs>
            <a:gs pos="15000">
              <a:srgbClr val="FFFFCC"/>
            </a:gs>
            <a:gs pos="5000">
              <a:srgbClr val="400040"/>
            </a:gs>
            <a:gs pos="45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3"/>
          <p:cNvSpPr txBox="1">
            <a:spLocks/>
          </p:cNvSpPr>
          <p:nvPr/>
        </p:nvSpPr>
        <p:spPr>
          <a:xfrm>
            <a:off x="11639028" y="6453336"/>
            <a:ext cx="4777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FEFA0A-2F20-4B60-98C6-5FFDA469AA1C}" type="slidenum">
              <a:rPr lang="en-US" smtClean="0">
                <a:solidFill>
                  <a:srgbClr val="FFFFCC"/>
                </a:solidFill>
              </a:rPr>
              <a:pPr/>
              <a:t>12</a:t>
            </a:fld>
            <a:endParaRPr lang="en-US" dirty="0">
              <a:solidFill>
                <a:srgbClr val="FFFFCC"/>
              </a:solidFill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395053"/>
              </p:ext>
            </p:extLst>
          </p:nvPr>
        </p:nvGraphicFramePr>
        <p:xfrm>
          <a:off x="736094" y="623100"/>
          <a:ext cx="4952983" cy="3798933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707569"/>
                <a:gridCol w="707569"/>
                <a:gridCol w="707569"/>
                <a:gridCol w="707569"/>
                <a:gridCol w="707569"/>
                <a:gridCol w="707569"/>
                <a:gridCol w="707569"/>
              </a:tblGrid>
              <a:tr h="59591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r>
                        <a:rPr lang="en-US" b="1" baseline="30000" dirty="0" smtClean="0"/>
                        <a:t>st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</a:t>
                      </a:r>
                      <a:r>
                        <a:rPr lang="en-US" b="1" baseline="30000" dirty="0" smtClean="0"/>
                        <a:t>nd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</a:t>
                      </a:r>
                      <a:r>
                        <a:rPr lang="en-US" b="1" baseline="30000" dirty="0" smtClean="0"/>
                        <a:t>rd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99FF"/>
                    </a:solidFill>
                  </a:tcPr>
                </a:tc>
              </a:tr>
              <a:tr h="5959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4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5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7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19378">
                <a:tc>
                  <a:txBody>
                    <a:bodyPr/>
                    <a:lstStyle/>
                    <a:p>
                      <a:r>
                        <a:rPr lang="en-US" b="1" dirty="0" smtClean="0"/>
                        <a:t>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14 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P/O</a:t>
                      </a:r>
                      <a:endParaRPr lang="en-US" sz="3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gradFill>
                      <a:gsLst>
                        <a:gs pos="30000">
                          <a:srgbClr val="FF0000"/>
                        </a:gs>
                        <a:gs pos="6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</a:tr>
              <a:tr h="59591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r>
                        <a:rPr lang="en-US" sz="9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20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21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959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22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24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25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28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959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29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5" name="Rectangle 24"/>
          <p:cNvSpPr/>
          <p:nvPr/>
        </p:nvSpPr>
        <p:spPr>
          <a:xfrm>
            <a:off x="693812" y="48536"/>
            <a:ext cx="501083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905"/>
                <a:solidFill>
                  <a:srgbClr val="00B0F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Jo</a:t>
            </a:r>
            <a:r>
              <a:rPr lang="en-US" sz="3200" b="1" cap="none" spc="0" dirty="0" smtClean="0">
                <a:ln w="1905"/>
                <a:solidFill>
                  <a:srgbClr val="00B0F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shua’s</a:t>
            </a:r>
            <a:r>
              <a:rPr lang="en-US" sz="3200" b="1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1</a:t>
            </a:r>
            <a:r>
              <a:rPr lang="en-US" sz="3200" b="1" baseline="30000" dirty="0" smtClean="0">
                <a:ln w="1905"/>
                <a:solidFill>
                  <a:srgbClr val="FF00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st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Month </a:t>
            </a:r>
            <a:endParaRPr lang="en-US" sz="3200" b="1" cap="none" spc="0" dirty="0">
              <a:ln w="1905"/>
              <a:solidFill>
                <a:srgbClr val="FF0000"/>
              </a:solidFill>
              <a:effectLst>
                <a:glow rad="1270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17748" y="4480992"/>
            <a:ext cx="1195332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**Note: Both calendars </a:t>
            </a:r>
            <a:r>
              <a:rPr lang="en-US" sz="2400" b="1" u="sng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still</a:t>
            </a:r>
            <a:r>
              <a:rPr lang="en-US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2400" b="1" u="sng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have</a:t>
            </a:r>
            <a:r>
              <a:rPr lang="en-US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Passover on the 14</a:t>
            </a:r>
            <a:r>
              <a:rPr lang="en-US" sz="2400" b="1" baseline="3000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day of the month.</a:t>
            </a:r>
          </a:p>
        </p:txBody>
      </p: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44005"/>
              </p:ext>
            </p:extLst>
          </p:nvPr>
        </p:nvGraphicFramePr>
        <p:xfrm>
          <a:off x="6598468" y="626285"/>
          <a:ext cx="4948222" cy="3798283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706889"/>
                <a:gridCol w="714499"/>
                <a:gridCol w="699278"/>
                <a:gridCol w="706889"/>
                <a:gridCol w="706889"/>
                <a:gridCol w="706889"/>
                <a:gridCol w="706889"/>
              </a:tblGrid>
              <a:tr h="512128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r>
                        <a:rPr lang="en-US" b="1" baseline="30000" dirty="0" smtClean="0"/>
                        <a:t>st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</a:t>
                      </a:r>
                      <a:r>
                        <a:rPr lang="en-US" b="1" baseline="30000" dirty="0" smtClean="0"/>
                        <a:t>nd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</a:t>
                      </a:r>
                      <a:r>
                        <a:rPr lang="en-US" b="1" baseline="30000" dirty="0" smtClean="0"/>
                        <a:t>rd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</a:tr>
              <a:tr h="512128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1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2128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2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3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4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5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6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7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8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5515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9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10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11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12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13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14</a:t>
                      </a:r>
                      <a:br>
                        <a:rPr lang="en-US" b="1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P/O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15</a:t>
                      </a:r>
                      <a:endParaRPr lang="en-US" sz="3600" b="1" dirty="0">
                        <a:ln>
                          <a:solidFill>
                            <a:srgbClr val="002060"/>
                          </a:solidFill>
                        </a:ln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12128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16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17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18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19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20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21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22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12128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23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24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25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26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27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28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29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12128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30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3" name="Rectangle 42"/>
          <p:cNvSpPr/>
          <p:nvPr/>
        </p:nvSpPr>
        <p:spPr>
          <a:xfrm>
            <a:off x="6742484" y="44624"/>
            <a:ext cx="482453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Lunar  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1</a:t>
            </a:r>
            <a:r>
              <a:rPr lang="en-US" sz="3200" b="1" baseline="30000" dirty="0" smtClean="0">
                <a:ln w="1905"/>
                <a:solidFill>
                  <a:srgbClr val="FF00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st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Month </a:t>
            </a:r>
            <a:endParaRPr lang="en-US" sz="3200" b="1" dirty="0">
              <a:ln w="1905"/>
              <a:solidFill>
                <a:srgbClr val="FF0000"/>
              </a:solidFill>
              <a:effectLst>
                <a:glow rad="1270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598468" y="1076104"/>
            <a:ext cx="3528392" cy="590931"/>
          </a:xfrm>
          <a:prstGeom prst="rect">
            <a:avLst/>
          </a:prstGeom>
          <a:solidFill>
            <a:srgbClr val="00B05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 Rounded MT Bold" pitchFamily="34" charset="0"/>
              </a:rPr>
              <a:t>Sabbath Count</a:t>
            </a:r>
            <a:endParaRPr lang="en-US" sz="3600" b="1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176254" y="3820511"/>
            <a:ext cx="3528392" cy="590931"/>
          </a:xfrm>
          <a:prstGeom prst="rect">
            <a:avLst/>
          </a:prstGeom>
          <a:solidFill>
            <a:srgbClr val="00B0F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 Rounded MT Bold" pitchFamily="34" charset="0"/>
              </a:rPr>
              <a:t>Sabbath Count</a:t>
            </a:r>
            <a:endParaRPr lang="en-US" sz="3600" b="1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79229" y="4910758"/>
            <a:ext cx="597666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Joshua’s Passover is on </a:t>
            </a:r>
            <a:br>
              <a:rPr lang="en-US" sz="2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the weekly Sabbath – </a:t>
            </a:r>
            <a:br>
              <a:rPr lang="en-US" sz="2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“the” 14</a:t>
            </a:r>
            <a:r>
              <a:rPr lang="en-US" sz="2400" b="1" baseline="3000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2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.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869906" y="4929965"/>
            <a:ext cx="512916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2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Lunar Sabbath calendar now has Passover on </a:t>
            </a:r>
            <a:r>
              <a:rPr lang="en-US" sz="2400" b="1" u="sng" dirty="0" smtClean="0">
                <a:ln w="1905"/>
                <a:solidFill>
                  <a:srgbClr val="CC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FRI</a:t>
            </a:r>
            <a:r>
              <a:rPr lang="en-US" sz="2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with the 15</a:t>
            </a:r>
            <a:r>
              <a:rPr lang="en-US" sz="24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2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listed as the weekly </a:t>
            </a:r>
            <a:r>
              <a:rPr lang="en-US" sz="2400" b="1" dirty="0" smtClean="0">
                <a:ln w="1905"/>
                <a:solidFill>
                  <a:srgbClr val="2932E7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Sabbath.</a:t>
            </a:r>
          </a:p>
        </p:txBody>
      </p:sp>
      <p:pic>
        <p:nvPicPr>
          <p:cNvPr id="48" name="Picture 10" descr="C:\Users\Rae\Desktop\Art on Desktop\white man clip art\yellow-blue smiley faces\question face yellow p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18347" y="5007695"/>
            <a:ext cx="1351559" cy="95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776108" y="6132904"/>
            <a:ext cx="10513168" cy="584775"/>
          </a:xfrm>
          <a:prstGeom prst="rect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lIns="91440" tIns="45720" rIns="91440" bIns="4572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 smtClean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oper Black" pitchFamily="18" charset="0"/>
              </a:rPr>
              <a:t>  It</a:t>
            </a:r>
            <a:r>
              <a:rPr lang="en-US" sz="3200" b="1" cap="none" dirty="0" smtClean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oper Black" pitchFamily="18" charset="0"/>
              </a:rPr>
              <a:t> takes only </a:t>
            </a:r>
            <a:r>
              <a:rPr lang="en-US" sz="3200" b="1" cap="none" dirty="0" smtClean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oper Black" pitchFamily="18" charset="0"/>
              </a:rPr>
              <a:t>ONE</a:t>
            </a:r>
            <a:r>
              <a:rPr lang="en-US" sz="3200" b="1" cap="none" dirty="0" smtClean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oper Black" pitchFamily="18" charset="0"/>
              </a:rPr>
              <a:t> error to declare a </a:t>
            </a:r>
            <a:r>
              <a:rPr lang="en-US" sz="3200" b="1" cap="none" dirty="0" smtClean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oper Black" pitchFamily="18" charset="0"/>
              </a:rPr>
              <a:t>counterfeit</a:t>
            </a:r>
            <a:r>
              <a:rPr lang="en-US" sz="3200" b="1" cap="none" dirty="0" smtClean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oper Black" pitchFamily="18" charset="0"/>
              </a:rPr>
              <a:t>!  </a:t>
            </a:r>
            <a:endParaRPr lang="en-US" sz="3200" b="1" cap="none" dirty="0">
              <a:ln w="19050">
                <a:solidFill>
                  <a:srgbClr val="002060"/>
                </a:solidFill>
              </a:ln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oper Black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0109061" y="618825"/>
            <a:ext cx="737879" cy="484711"/>
          </a:xfrm>
          <a:prstGeom prst="rect">
            <a:avLst/>
          </a:prstGeom>
          <a:noFill/>
          <a:ln w="57150">
            <a:solidFill>
              <a:srgbClr val="FF33CC"/>
            </a:solidFill>
          </a:ln>
          <a:effectLst>
            <a:glow rad="101600">
              <a:srgbClr val="FFFF00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51" name="Rectangle 50"/>
          <p:cNvSpPr/>
          <p:nvPr/>
        </p:nvSpPr>
        <p:spPr>
          <a:xfrm>
            <a:off x="4942299" y="579578"/>
            <a:ext cx="737879" cy="628297"/>
          </a:xfrm>
          <a:prstGeom prst="rect">
            <a:avLst/>
          </a:prstGeom>
          <a:noFill/>
          <a:ln w="57150">
            <a:solidFill>
              <a:srgbClr val="0000FF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52" name="Curved Left Arrow 51"/>
          <p:cNvSpPr/>
          <p:nvPr/>
        </p:nvSpPr>
        <p:spPr>
          <a:xfrm>
            <a:off x="5689077" y="894289"/>
            <a:ext cx="731520" cy="1362306"/>
          </a:xfrm>
          <a:prstGeom prst="curvedLeftArrow">
            <a:avLst/>
          </a:prstGeom>
          <a:solidFill>
            <a:srgbClr val="FFFF00"/>
          </a:solidFill>
          <a:ln>
            <a:solidFill>
              <a:srgbClr val="2932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>
              <a:solidFill>
                <a:schemeClr val="tx1"/>
              </a:solidFill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 rot="60000">
            <a:off x="10478001" y="1076104"/>
            <a:ext cx="8899" cy="1056752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10846939" y="2204864"/>
            <a:ext cx="720081" cy="633457"/>
          </a:xfrm>
          <a:prstGeom prst="rect">
            <a:avLst/>
          </a:prstGeom>
          <a:noFill/>
          <a:ln w="76200">
            <a:solidFill>
              <a:srgbClr val="5D2D2D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55" name="Bent Arrow 54"/>
          <p:cNvSpPr/>
          <p:nvPr/>
        </p:nvSpPr>
        <p:spPr>
          <a:xfrm rot="632463" flipH="1">
            <a:off x="11135918" y="2325424"/>
            <a:ext cx="748031" cy="4015496"/>
          </a:xfrm>
          <a:prstGeom prst="bentArrow">
            <a:avLst>
              <a:gd name="adj1" fmla="val 25000"/>
              <a:gd name="adj2" fmla="val 41390"/>
              <a:gd name="adj3" fmla="val 41058"/>
              <a:gd name="adj4" fmla="val 58942"/>
            </a:avLst>
          </a:prstGeom>
          <a:gradFill>
            <a:gsLst>
              <a:gs pos="0">
                <a:srgbClr val="FF3399">
                  <a:alpha val="47000"/>
                </a:srgbClr>
              </a:gs>
              <a:gs pos="22000">
                <a:srgbClr val="FF6633">
                  <a:alpha val="43000"/>
                </a:srgbClr>
              </a:gs>
              <a:gs pos="47000">
                <a:srgbClr val="FFFF00">
                  <a:alpha val="50000"/>
                </a:srgbClr>
              </a:gs>
              <a:gs pos="71000">
                <a:srgbClr val="01A78F">
                  <a:alpha val="51000"/>
                </a:srgbClr>
              </a:gs>
              <a:gs pos="88000">
                <a:srgbClr val="9900CC">
                  <a:alpha val="52000"/>
                </a:srgbClr>
              </a:gs>
            </a:gsLst>
            <a:lin ang="16200000" scaled="1"/>
          </a:gradFill>
          <a:ln>
            <a:solidFill>
              <a:srgbClr val="BCFFDE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>
              <a:solidFill>
                <a:schemeClr val="tx1"/>
              </a:solidFill>
            </a:endParaRPr>
          </a:p>
        </p:txBody>
      </p:sp>
      <p:sp>
        <p:nvSpPr>
          <p:cNvPr id="56" name="Bent Arrow 55"/>
          <p:cNvSpPr/>
          <p:nvPr/>
        </p:nvSpPr>
        <p:spPr>
          <a:xfrm rot="16200000">
            <a:off x="7421502" y="136986"/>
            <a:ext cx="424365" cy="4950753"/>
          </a:xfrm>
          <a:prstGeom prst="bentArrow">
            <a:avLst>
              <a:gd name="adj1" fmla="val 25000"/>
              <a:gd name="adj2" fmla="val 50000"/>
              <a:gd name="adj3" fmla="val 48012"/>
              <a:gd name="adj4" fmla="val 43750"/>
            </a:avLst>
          </a:prstGeom>
          <a:gradFill>
            <a:gsLst>
              <a:gs pos="5000">
                <a:schemeClr val="tx2">
                  <a:lumMod val="95000"/>
                  <a:lumOff val="5000"/>
                </a:schemeClr>
              </a:gs>
              <a:gs pos="63000">
                <a:srgbClr val="FFFF00"/>
              </a:gs>
              <a:gs pos="31000">
                <a:srgbClr val="FF0000"/>
              </a:gs>
              <a:gs pos="100000">
                <a:schemeClr val="tx2">
                  <a:lumMod val="85000"/>
                  <a:lumOff val="15000"/>
                </a:schemeClr>
              </a:gs>
            </a:gsLst>
            <a:lin ang="8100000" scaled="0"/>
          </a:gradFill>
          <a:ln>
            <a:solidFill>
              <a:srgbClr val="99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>
              <a:solidFill>
                <a:schemeClr val="tx1"/>
              </a:solidFill>
            </a:endParaRPr>
          </a:p>
        </p:txBody>
      </p:sp>
      <p:pic>
        <p:nvPicPr>
          <p:cNvPr id="22" name="Picture 9" descr="F:\Art on Desktop - 1\All white man clip art\reminder_ha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1764" y="5447560"/>
            <a:ext cx="864673" cy="141044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4942299" y="161558"/>
            <a:ext cx="2736274" cy="4257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2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omic Sans MS" pitchFamily="66" charset="0"/>
              </a:rPr>
              <a:t>Again, compare to -</a:t>
            </a:r>
            <a:endParaRPr lang="en-CA" sz="2000" dirty="0">
              <a:solidFill>
                <a:schemeClr val="tx2">
                  <a:lumMod val="75000"/>
                  <a:lumOff val="2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6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900000">
            <a:off x="11171137" y="5819410"/>
            <a:ext cx="653752" cy="92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66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1" presetClass="entr" presetSubtype="1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21" presetClass="entr" presetSubtype="8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3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50" grpId="0" animBg="1"/>
      <p:bldP spid="54" grpId="0" animBg="1"/>
      <p:bldP spid="55" grpId="0" animBg="1"/>
      <p:bldP spid="5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62764" y="6453336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rgbClr val="660033"/>
                </a:solidFill>
              </a:rPr>
              <a:pPr/>
              <a:t>13</a:t>
            </a:fld>
            <a:endParaRPr lang="en-US" b="1" dirty="0">
              <a:solidFill>
                <a:srgbClr val="660033"/>
              </a:solidFill>
            </a:endParaRPr>
          </a:p>
        </p:txBody>
      </p:sp>
      <p:pic>
        <p:nvPicPr>
          <p:cNvPr id="4098" name="Picture 2" descr="C:\Users\Rae\Desktop\lunar sabbath bkg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068" y="4418259"/>
            <a:ext cx="3333750" cy="21145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549341" y="4446843"/>
            <a:ext cx="2822003" cy="2239391"/>
            <a:chOff x="477788" y="2293563"/>
            <a:chExt cx="4694653" cy="3869183"/>
          </a:xfrm>
        </p:grpSpPr>
        <p:pic>
          <p:nvPicPr>
            <p:cNvPr id="5" name="Picture 3" descr="C:\Users\Rae\Desktop\bunny trail sign 2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940" y="2293563"/>
              <a:ext cx="4381501" cy="3286125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C:\Users\Rae\Desktop\bunny pn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788" y="3140968"/>
              <a:ext cx="3021778" cy="3021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1413892" y="3212976"/>
            <a:ext cx="9937104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4400" dirty="0" smtClean="0">
                <a:solidFill>
                  <a:srgbClr val="F4A77C"/>
                </a:solidFill>
                <a:effectLst>
                  <a:glow rad="127000">
                    <a:schemeClr val="tx2"/>
                  </a:glow>
                </a:effectLst>
                <a:latin typeface="Ravie" pitchFamily="82" charset="0"/>
              </a:rPr>
              <a:t>Next, we’re going on a …</a:t>
            </a:r>
            <a:r>
              <a:rPr lang="en-US" dirty="0" smtClean="0">
                <a:solidFill>
                  <a:srgbClr val="F4A77C"/>
                </a:solidFill>
                <a:effectLst>
                  <a:glow rad="127000">
                    <a:schemeClr val="tx2"/>
                  </a:glow>
                </a:effectLst>
                <a:latin typeface="Ravie" pitchFamily="82" charset="0"/>
              </a:rPr>
              <a:t>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371344" y="5301208"/>
            <a:ext cx="11240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5400" b="1" cap="none" spc="0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rgbClr val="FF99FF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 Extra Bold" pitchFamily="18" charset="0"/>
              </a:rPr>
              <a:t>#2</a:t>
            </a:r>
            <a:endParaRPr lang="en-US" sz="5400" b="1" cap="none" spc="0" dirty="0">
              <a:ln w="1905"/>
              <a:solidFill>
                <a:schemeClr val="accent1">
                  <a:lumMod val="75000"/>
                </a:schemeClr>
              </a:solidFill>
              <a:effectLst>
                <a:glow rad="127000">
                  <a:srgbClr val="FF99FF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12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62764" y="6453336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rgbClr val="FFFFCC"/>
                </a:solidFill>
              </a:rPr>
              <a:pPr/>
              <a:t>14</a:t>
            </a:fld>
            <a:endParaRPr lang="en-US" b="1" dirty="0">
              <a:solidFill>
                <a:srgbClr val="FFFFC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7828" y="332656"/>
            <a:ext cx="11089232" cy="5847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lIns="91440" tIns="45720" rIns="91440" bIns="45720">
            <a:spAutoFit/>
            <a:sp3d extrusionH="57150">
              <a:bevelT h="25400" prst="softRound"/>
            </a:sp3d>
          </a:bodyPr>
          <a:lstStyle/>
          <a:p>
            <a:pPr algn="ctr"/>
            <a:r>
              <a:rPr lang="en-US" sz="3200" b="1" dirty="0" smtClean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oper Black" pitchFamily="18" charset="0"/>
              </a:rPr>
              <a:t>Does the</a:t>
            </a:r>
            <a:r>
              <a:rPr lang="en-US" sz="3200" b="1" cap="none" spc="0" dirty="0" smtClean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oper Black" pitchFamily="18" charset="0"/>
              </a:rPr>
              <a:t> </a:t>
            </a:r>
            <a:r>
              <a:rPr lang="en-US" sz="3200" b="1" dirty="0" smtClean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oper Black" pitchFamily="18" charset="0"/>
              </a:rPr>
              <a:t>lunar-Sabbath calendar </a:t>
            </a:r>
            <a:r>
              <a:rPr lang="en-US" sz="3200" b="1" dirty="0" smtClean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oper Black" pitchFamily="18" charset="0"/>
              </a:rPr>
              <a:t>have more </a:t>
            </a:r>
            <a:r>
              <a:rPr lang="en-US" sz="3200" b="1" cap="none" spc="0" dirty="0" smtClean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oper Black" pitchFamily="18" charset="0"/>
              </a:rPr>
              <a:t>errors?</a:t>
            </a:r>
            <a:endParaRPr lang="en-US" sz="3200" b="1" cap="none" spc="0" dirty="0">
              <a:ln w="19050">
                <a:solidFill>
                  <a:srgbClr val="002060"/>
                </a:solidFill>
              </a:ln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oper Black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37828" y="2924944"/>
            <a:ext cx="9793088" cy="3744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New Information (with regards to </a:t>
            </a:r>
            <a:r>
              <a:rPr lang="en-US" b="1" u="sng" dirty="0" smtClean="0">
                <a:solidFill>
                  <a:schemeClr val="bg1"/>
                </a:solidFill>
                <a:latin typeface="Comic Sans MS" pitchFamily="66" charset="0"/>
              </a:rPr>
              <a:t>onl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y the Spring Festivals):</a:t>
            </a:r>
          </a:p>
          <a:p>
            <a:pPr marL="342900" indent="-342900">
              <a:lnSpc>
                <a:spcPct val="100000"/>
              </a:lnSpc>
            </a:pPr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tx2"/>
                  </a:glow>
                </a:effectLst>
                <a:latin typeface="Comic Sans MS" pitchFamily="66" charset="0"/>
              </a:rPr>
              <a:t>Many lunar-Sabbath observers </a:t>
            </a:r>
            <a:r>
              <a:rPr lang="en-US" dirty="0" smtClean="0">
                <a:solidFill>
                  <a:srgbClr val="FFFF00"/>
                </a:solidFill>
                <a:effectLst>
                  <a:glow rad="127000">
                    <a:schemeClr val="tx2"/>
                  </a:glow>
                </a:effectLst>
                <a:latin typeface="Comic Sans MS" pitchFamily="66" charset="0"/>
              </a:rPr>
              <a:t>do honor </a:t>
            </a:r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tx2"/>
                  </a:glow>
                </a:effectLst>
                <a:latin typeface="Comic Sans MS" pitchFamily="66" charset="0"/>
              </a:rPr>
              <a:t>the DAWN day-start truth.  Does this prove the whole lunar calendar as true?</a:t>
            </a:r>
          </a:p>
          <a:p>
            <a:pPr marL="342900" indent="-342900">
              <a:lnSpc>
                <a:spcPct val="100000"/>
              </a:lnSpc>
            </a:pPr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tx2"/>
                  </a:glow>
                </a:effectLst>
                <a:latin typeface="Comic Sans MS" pitchFamily="66" charset="0"/>
              </a:rPr>
              <a:t>Unfortunately the DAWN day-start truth is combined </a:t>
            </a:r>
            <a:br>
              <a:rPr lang="en-US" dirty="0" smtClean="0">
                <a:solidFill>
                  <a:schemeClr val="bg1"/>
                </a:solidFill>
                <a:effectLst>
                  <a:glow rad="127000">
                    <a:schemeClr val="tx2"/>
                  </a:glow>
                </a:effectLst>
                <a:latin typeface="Comic Sans MS" pitchFamily="66" charset="0"/>
              </a:rPr>
            </a:br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tx2"/>
                  </a:glow>
                </a:effectLst>
                <a:latin typeface="Comic Sans MS" pitchFamily="66" charset="0"/>
              </a:rPr>
              <a:t>with a lot of error around lunar worship statutes, because </a:t>
            </a:r>
            <a:br>
              <a:rPr lang="en-US" dirty="0" smtClean="0">
                <a:solidFill>
                  <a:schemeClr val="bg1"/>
                </a:solidFill>
                <a:effectLst>
                  <a:glow rad="127000">
                    <a:schemeClr val="tx2"/>
                  </a:glow>
                </a:effectLst>
                <a:latin typeface="Comic Sans MS" pitchFamily="66" charset="0"/>
              </a:rPr>
            </a:br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tx2"/>
                  </a:glow>
                </a:effectLst>
                <a:latin typeface="Comic Sans MS" pitchFamily="66" charset="0"/>
              </a:rPr>
              <a:t>this lunar-Sabbath calendar is tightly locked.</a:t>
            </a:r>
          </a:p>
          <a:p>
            <a:pPr marL="342900" indent="-342900">
              <a:lnSpc>
                <a:spcPct val="100000"/>
              </a:lnSpc>
            </a:pPr>
            <a:r>
              <a:rPr lang="en-US" sz="3200" dirty="0" smtClean="0">
                <a:solidFill>
                  <a:srgbClr val="F4A77C"/>
                </a:solidFill>
                <a:effectLst>
                  <a:glow rad="127000">
                    <a:schemeClr val="tx2"/>
                  </a:glow>
                </a:effectLst>
                <a:latin typeface="Ravie" pitchFamily="82" charset="0"/>
              </a:rPr>
              <a:t>How dangerous can this be?</a:t>
            </a:r>
            <a:endParaRPr lang="en-US" sz="3200" dirty="0">
              <a:solidFill>
                <a:srgbClr val="F4A77C"/>
              </a:solidFill>
              <a:effectLst>
                <a:glow rad="127000">
                  <a:schemeClr val="tx2"/>
                </a:glow>
              </a:effectLst>
              <a:latin typeface="Ravie" pitchFamily="82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83609" y="692697"/>
            <a:ext cx="540085" cy="5904656"/>
          </a:xfrm>
          <a:prstGeom prst="roundRect">
            <a:avLst/>
          </a:prstGeom>
          <a:solidFill>
            <a:srgbClr val="FFFFCC"/>
          </a:solidFill>
          <a:ln w="57150">
            <a:solidFill>
              <a:srgbClr val="FF9933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400" dirty="0" smtClean="0">
                <a:ln w="28575">
                  <a:solidFill>
                    <a:srgbClr val="990033"/>
                  </a:solidFill>
                </a:ln>
                <a:solidFill>
                  <a:srgbClr val="F4A77C"/>
                </a:solidFill>
                <a:latin typeface="Arial Rounded MT Bold" pitchFamily="34" charset="0"/>
              </a:rPr>
              <a:t>N E W  </a:t>
            </a:r>
          </a:p>
          <a:p>
            <a:pPr algn="ctr"/>
            <a:endParaRPr lang="en-CA" sz="1600" dirty="0">
              <a:ln w="28575">
                <a:solidFill>
                  <a:srgbClr val="0000FF"/>
                </a:solidFill>
              </a:ln>
              <a:solidFill>
                <a:srgbClr val="00FF00"/>
              </a:solidFill>
              <a:latin typeface="Arial Rounded MT Bold" pitchFamily="34" charset="0"/>
            </a:endParaRPr>
          </a:p>
          <a:p>
            <a:pPr algn="ctr"/>
            <a:r>
              <a:rPr lang="en-CA" sz="2400" dirty="0" smtClean="0">
                <a:ln w="28575">
                  <a:solidFill>
                    <a:srgbClr val="0000FF"/>
                  </a:solidFill>
                </a:ln>
                <a:solidFill>
                  <a:srgbClr val="00FF00"/>
                </a:solidFill>
                <a:latin typeface="Arial Rounded MT Bold" pitchFamily="34" charset="0"/>
              </a:rPr>
              <a:t>I</a:t>
            </a:r>
            <a:br>
              <a:rPr lang="en-CA" sz="2400" dirty="0" smtClean="0">
                <a:ln w="28575">
                  <a:solidFill>
                    <a:srgbClr val="0000FF"/>
                  </a:solidFill>
                </a:ln>
                <a:solidFill>
                  <a:srgbClr val="00FF00"/>
                </a:solidFill>
                <a:latin typeface="Arial Rounded MT Bold" pitchFamily="34" charset="0"/>
              </a:rPr>
            </a:br>
            <a:r>
              <a:rPr lang="en-CA" sz="2400" dirty="0" smtClean="0">
                <a:ln w="28575">
                  <a:solidFill>
                    <a:srgbClr val="0000FF"/>
                  </a:solidFill>
                </a:ln>
                <a:solidFill>
                  <a:srgbClr val="00FF00"/>
                </a:solidFill>
                <a:latin typeface="Arial Rounded MT Bold" pitchFamily="34" charset="0"/>
              </a:rPr>
              <a:t>NFORMAT</a:t>
            </a:r>
            <a:br>
              <a:rPr lang="en-CA" sz="2400" dirty="0" smtClean="0">
                <a:ln w="28575">
                  <a:solidFill>
                    <a:srgbClr val="0000FF"/>
                  </a:solidFill>
                </a:ln>
                <a:solidFill>
                  <a:srgbClr val="00FF00"/>
                </a:solidFill>
                <a:latin typeface="Arial Rounded MT Bold" pitchFamily="34" charset="0"/>
              </a:rPr>
            </a:br>
            <a:r>
              <a:rPr lang="en-CA" sz="2400" dirty="0" smtClean="0">
                <a:ln w="28575">
                  <a:solidFill>
                    <a:srgbClr val="0000FF"/>
                  </a:solidFill>
                </a:ln>
                <a:solidFill>
                  <a:srgbClr val="00FF00"/>
                </a:solidFill>
                <a:latin typeface="Arial Rounded MT Bold" pitchFamily="34" charset="0"/>
              </a:rPr>
              <a:t>ION</a:t>
            </a:r>
            <a:endParaRPr lang="en-CA" sz="2400" dirty="0">
              <a:ln w="28575">
                <a:solidFill>
                  <a:srgbClr val="0000FF"/>
                </a:solidFill>
              </a:ln>
              <a:solidFill>
                <a:srgbClr val="00FF00"/>
              </a:solidFill>
              <a:latin typeface="Arial Rounded MT Bold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699942" y="5614292"/>
            <a:ext cx="1872208" cy="0"/>
          </a:xfrm>
          <a:prstGeom prst="line">
            <a:avLst/>
          </a:prstGeom>
          <a:ln w="57150">
            <a:solidFill>
              <a:srgbClr val="00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9622804" y="4202624"/>
            <a:ext cx="1852726" cy="2538744"/>
            <a:chOff x="9622804" y="4202624"/>
            <a:chExt cx="1852726" cy="2538744"/>
          </a:xfrm>
        </p:grpSpPr>
        <p:pic>
          <p:nvPicPr>
            <p:cNvPr id="11" name="Picture 3" descr="C:\Users\Rae\Desktop\lock locked clea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22804" y="4202624"/>
              <a:ext cx="1800200" cy="2538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9717408" y="5437673"/>
              <a:ext cx="1758122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 prst="angle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2000" b="1" spc="150" dirty="0" smtClean="0">
                  <a:ln w="11430"/>
                  <a:solidFill>
                    <a:srgbClr val="990033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Tightly locked calendar!</a:t>
              </a:r>
              <a:endParaRPr lang="en-US" sz="2000" b="1" spc="150" dirty="0">
                <a:ln w="11430"/>
                <a:solidFill>
                  <a:srgbClr val="990033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132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0000"/>
            </a:gs>
            <a:gs pos="35000">
              <a:srgbClr val="0A128C"/>
            </a:gs>
            <a:gs pos="50000">
              <a:srgbClr val="181CC7"/>
            </a:gs>
            <a:gs pos="67000">
              <a:srgbClr val="7005D4"/>
            </a:gs>
            <a:gs pos="97000">
              <a:srgbClr val="874141"/>
            </a:gs>
            <a:gs pos="81000">
              <a:srgbClr val="87414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61764" y="413792"/>
            <a:ext cx="9793088" cy="1143000"/>
          </a:xfrm>
        </p:spPr>
        <p:txBody>
          <a:bodyPr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 Rounded MT Bold" pitchFamily="34" charset="0"/>
              </a:rPr>
              <a:t>The Lunar-Sabbath Calendar is </a:t>
            </a:r>
            <a:r>
              <a:rPr lang="en-US" b="1" dirty="0" smtClean="0">
                <a:ln/>
                <a:solidFill>
                  <a:srgbClr val="FF0000"/>
                </a:solidFill>
                <a:latin typeface="Arial Rounded MT Bold" pitchFamily="34" charset="0"/>
              </a:rPr>
              <a:t>“locked” </a:t>
            </a:r>
            <a:r>
              <a:rPr lang="en-US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 Rounded MT Bold" pitchFamily="34" charset="0"/>
              </a:rPr>
              <a:t>to </a:t>
            </a:r>
            <a:br>
              <a:rPr lang="en-US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 Rounded MT Bold" pitchFamily="34" charset="0"/>
              </a:rPr>
            </a:br>
            <a:r>
              <a:rPr lang="en-US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 Rounded MT Bold" pitchFamily="34" charset="0"/>
              </a:rPr>
              <a:t>the Moon Cycles for </a:t>
            </a:r>
            <a:r>
              <a:rPr lang="en-US" b="1" dirty="0" smtClean="0">
                <a:ln/>
                <a:solidFill>
                  <a:srgbClr val="C00000"/>
                </a:solidFill>
                <a:latin typeface="Arial Rounded MT Bold" pitchFamily="34" charset="0"/>
              </a:rPr>
              <a:t>“days” </a:t>
            </a:r>
            <a:r>
              <a:rPr lang="en-US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 Rounded MT Bold" pitchFamily="34" charset="0"/>
              </a:rPr>
              <a:t>and </a:t>
            </a:r>
            <a:r>
              <a:rPr lang="en-US" b="1" dirty="0" smtClean="0">
                <a:ln/>
                <a:solidFill>
                  <a:srgbClr val="C00000"/>
                </a:solidFill>
                <a:latin typeface="Arial Rounded MT Bold" pitchFamily="34" charset="0"/>
              </a:rPr>
              <a:t>“dates.”</a:t>
            </a:r>
            <a:endParaRPr lang="en-US" b="1" dirty="0">
              <a:ln/>
              <a:solidFill>
                <a:srgbClr val="C00000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89756" y="1997104"/>
            <a:ext cx="10166196" cy="539233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  <a:latin typeface="Comic Sans MS" pitchFamily="66" charset="0"/>
              </a:rPr>
              <a:t>Lunar-Sabbath facts for Passover on the 14th:  </a:t>
            </a:r>
          </a:p>
          <a:p>
            <a:pPr marL="342900" indent="-342900"/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There is </a:t>
            </a:r>
            <a:r>
              <a:rPr lang="en-US" dirty="0" smtClean="0">
                <a:ln w="63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rgbClr val="FF99FF"/>
                  </a:glow>
                </a:effectLst>
                <a:latin typeface="Comic Sans MS" pitchFamily="66" charset="0"/>
              </a:rPr>
              <a:t>never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 any allowance for Passover to be on the 4</a:t>
            </a:r>
            <a:r>
              <a:rPr lang="en-US" baseline="30000" dirty="0" smtClean="0">
                <a:solidFill>
                  <a:schemeClr val="bg1"/>
                </a:solidFill>
                <a:latin typeface="Comic Sans MS" pitchFamily="66" charset="0"/>
              </a:rPr>
              <a:t>th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 cycle </a:t>
            </a:r>
            <a:b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of the week (</a:t>
            </a:r>
            <a:r>
              <a:rPr lang="en-US" sz="2000" dirty="0" smtClean="0">
                <a:solidFill>
                  <a:schemeClr val="bg1"/>
                </a:solidFill>
                <a:latin typeface="Comic Sans MS" pitchFamily="66" charset="0"/>
              </a:rPr>
              <a:t>Wed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) unless the 15</a:t>
            </a:r>
            <a:r>
              <a:rPr lang="en-US" baseline="30000" dirty="0" smtClean="0">
                <a:solidFill>
                  <a:schemeClr val="bg1"/>
                </a:solidFill>
                <a:latin typeface="Comic Sans MS" pitchFamily="66" charset="0"/>
              </a:rPr>
              <a:t>th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 is on the 5</a:t>
            </a:r>
            <a:r>
              <a:rPr lang="en-US" baseline="30000" dirty="0" smtClean="0">
                <a:solidFill>
                  <a:schemeClr val="bg1"/>
                </a:solidFill>
                <a:latin typeface="Comic Sans MS" pitchFamily="66" charset="0"/>
              </a:rPr>
              <a:t>th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 cycle (</a:t>
            </a:r>
            <a:r>
              <a:rPr lang="en-US" sz="2000" dirty="0" smtClean="0">
                <a:solidFill>
                  <a:schemeClr val="bg1"/>
                </a:solidFill>
                <a:latin typeface="Comic Sans MS" pitchFamily="66" charset="0"/>
              </a:rPr>
              <a:t>Thurs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).</a:t>
            </a:r>
          </a:p>
          <a:p>
            <a:pPr marL="342900" indent="-342900"/>
            <a:r>
              <a:rPr lang="en-US" u="sng" dirty="0" smtClean="0">
                <a:solidFill>
                  <a:schemeClr val="bg1"/>
                </a:solidFill>
                <a:latin typeface="Comic Sans MS" pitchFamily="66" charset="0"/>
              </a:rPr>
              <a:t>WHEN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 the 15</a:t>
            </a:r>
            <a:r>
              <a:rPr lang="en-US" baseline="30000" dirty="0" smtClean="0">
                <a:solidFill>
                  <a:schemeClr val="bg1"/>
                </a:solidFill>
                <a:latin typeface="Comic Sans MS" pitchFamily="66" charset="0"/>
              </a:rPr>
              <a:t>th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 must represent the UNLEAVENED BREAD</a:t>
            </a:r>
            <a:b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Sabbath </a:t>
            </a:r>
            <a:r>
              <a:rPr lang="en-US" u="sng" dirty="0" smtClean="0">
                <a:solidFill>
                  <a:schemeClr val="bg1"/>
                </a:solidFill>
                <a:latin typeface="Comic Sans MS" pitchFamily="66" charset="0"/>
              </a:rPr>
              <a:t>AND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 the weekly Sabbath, there is:</a:t>
            </a:r>
          </a:p>
          <a:p>
            <a:pPr marL="621982" lvl="1" indent="-342900">
              <a:buFont typeface="Wingdings" pitchFamily="2" charset="2"/>
              <a:buChar char="v"/>
            </a:pPr>
            <a:r>
              <a:rPr lang="en-US" sz="2300" b="1" u="sng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27000">
                    <a:srgbClr val="FF99FF"/>
                  </a:glow>
                </a:effectLst>
                <a:latin typeface="Comic Sans MS" pitchFamily="66" charset="0"/>
              </a:rPr>
              <a:t>NEVER</a:t>
            </a:r>
            <a:r>
              <a:rPr lang="en-US" sz="2300" dirty="0" smtClean="0">
                <a:solidFill>
                  <a:schemeClr val="bg1"/>
                </a:solidFill>
                <a:latin typeface="Comic Sans MS" pitchFamily="66" charset="0"/>
              </a:rPr>
              <a:t> any allowance for the Roman guard to be asked for and 	granted 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(as the Rabbis certainly would not desecrate their weekly </a:t>
            </a:r>
            <a:b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	Sabbath with this activity);</a:t>
            </a:r>
          </a:p>
          <a:p>
            <a:pPr marL="621982" lvl="1" indent="-342900">
              <a:buFont typeface="Wingdings" pitchFamily="2" charset="2"/>
              <a:buChar char="v"/>
            </a:pPr>
            <a:r>
              <a:rPr lang="en-US" sz="2300" b="1" u="sng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27000">
                    <a:srgbClr val="FF99FF"/>
                  </a:glow>
                </a:effectLst>
                <a:latin typeface="Comic Sans MS" pitchFamily="66" charset="0"/>
              </a:rPr>
              <a:t>NEVER</a:t>
            </a:r>
            <a:r>
              <a:rPr lang="en-US" sz="2300" dirty="0" smtClean="0">
                <a:solidFill>
                  <a:schemeClr val="bg1"/>
                </a:solidFill>
                <a:latin typeface="Comic Sans MS" pitchFamily="66" charset="0"/>
              </a:rPr>
              <a:t> any </a:t>
            </a:r>
            <a:r>
              <a:rPr lang="en-US" sz="2300" dirty="0">
                <a:solidFill>
                  <a:schemeClr val="bg1"/>
                </a:solidFill>
                <a:latin typeface="Comic Sans MS" pitchFamily="66" charset="0"/>
              </a:rPr>
              <a:t>allowance for the women to purchase and prepare </a:t>
            </a:r>
            <a:r>
              <a:rPr lang="en-US" sz="2300" dirty="0" smtClean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en-US" sz="2300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US" sz="2300" dirty="0" smtClean="0">
                <a:solidFill>
                  <a:schemeClr val="bg1"/>
                </a:solidFill>
                <a:latin typeface="Comic Sans MS" pitchFamily="66" charset="0"/>
              </a:rPr>
              <a:t>	spices </a:t>
            </a:r>
            <a:r>
              <a:rPr lang="en-US" sz="2300" dirty="0">
                <a:solidFill>
                  <a:schemeClr val="bg1"/>
                </a:solidFill>
                <a:latin typeface="Comic Sans MS" pitchFamily="66" charset="0"/>
              </a:rPr>
              <a:t>according to the gospel </a:t>
            </a:r>
            <a:r>
              <a:rPr lang="en-US" sz="2300" dirty="0" smtClean="0">
                <a:solidFill>
                  <a:schemeClr val="bg1"/>
                </a:solidFill>
                <a:latin typeface="Comic Sans MS" pitchFamily="66" charset="0"/>
              </a:rPr>
              <a:t>records; (</a:t>
            </a:r>
            <a:r>
              <a:rPr lang="en-US" sz="2300" dirty="0" smtClean="0">
                <a:solidFill>
                  <a:srgbClr val="00FFCC"/>
                </a:solidFill>
                <a:latin typeface="Comic Sans MS" pitchFamily="66" charset="0"/>
              </a:rPr>
              <a:t>Mark 16:1</a:t>
            </a:r>
            <a:r>
              <a:rPr lang="en-US" sz="2300" dirty="0" smtClean="0">
                <a:solidFill>
                  <a:schemeClr val="bg1"/>
                </a:solidFill>
                <a:latin typeface="Comic Sans MS" pitchFamily="66" charset="0"/>
              </a:rPr>
              <a:t>)</a:t>
            </a:r>
          </a:p>
          <a:p>
            <a:pPr marL="621982" lvl="1" indent="-342900">
              <a:buFont typeface="Wingdings" pitchFamily="2" charset="2"/>
              <a:buChar char="v"/>
            </a:pPr>
            <a:r>
              <a:rPr lang="en-US" sz="2300" b="1" u="sng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27000">
                    <a:srgbClr val="FF99FF"/>
                  </a:glow>
                </a:effectLst>
                <a:latin typeface="Comic Sans MS" pitchFamily="66" charset="0"/>
              </a:rPr>
              <a:t>NEVER</a:t>
            </a:r>
            <a:r>
              <a:rPr lang="en-US" sz="2300" dirty="0" smtClean="0">
                <a:solidFill>
                  <a:schemeClr val="bg1"/>
                </a:solidFill>
                <a:latin typeface="Comic Sans MS" pitchFamily="66" charset="0"/>
              </a:rPr>
              <a:t> any allowance </a:t>
            </a:r>
            <a:r>
              <a:rPr lang="en-US" sz="2300" dirty="0">
                <a:solidFill>
                  <a:schemeClr val="bg1"/>
                </a:solidFill>
                <a:latin typeface="Comic Sans MS" pitchFamily="66" charset="0"/>
              </a:rPr>
              <a:t>for the “3 days &amp; 3 nights” Messianic </a:t>
            </a:r>
            <a:r>
              <a:rPr lang="en-US" sz="2300" dirty="0" smtClean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en-US" sz="2300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US" sz="2300" dirty="0" smtClean="0">
                <a:solidFill>
                  <a:schemeClr val="bg1"/>
                </a:solidFill>
                <a:latin typeface="Comic Sans MS" pitchFamily="66" charset="0"/>
              </a:rPr>
              <a:t>	prophecy to be fulfilled.</a:t>
            </a:r>
            <a:endParaRPr lang="en-US" sz="23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62764" y="6453336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chemeClr val="tx2"/>
                </a:solidFill>
              </a:rPr>
              <a:pPr/>
              <a:t>15</a:t>
            </a:fld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94812" y="4005064"/>
            <a:ext cx="1787107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loud Callout 13"/>
          <p:cNvSpPr/>
          <p:nvPr/>
        </p:nvSpPr>
        <p:spPr>
          <a:xfrm>
            <a:off x="9586799" y="1065818"/>
            <a:ext cx="2003131" cy="1300633"/>
          </a:xfrm>
          <a:prstGeom prst="cloudCallout">
            <a:avLst>
              <a:gd name="adj1" fmla="val -79364"/>
              <a:gd name="adj2" fmla="val 64626"/>
            </a:avLst>
          </a:prstGeom>
          <a:solidFill>
            <a:srgbClr val="874141"/>
          </a:solidFill>
          <a:ln>
            <a:solidFill>
              <a:srgbClr val="F4A77C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 b="1" dirty="0">
              <a:solidFill>
                <a:srgbClr val="00FF00"/>
              </a:solidFill>
            </a:endParaRPr>
          </a:p>
        </p:txBody>
      </p:sp>
      <p:pic>
        <p:nvPicPr>
          <p:cNvPr id="3074" name="Picture 2" descr="C:\Users\Rae\Desktop\crucifixion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428" y="971676"/>
            <a:ext cx="2189468" cy="1456223"/>
          </a:xfrm>
          <a:prstGeom prst="ellipse">
            <a:avLst/>
          </a:prstGeom>
          <a:ln w="63500" cap="rnd">
            <a:noFill/>
          </a:ln>
          <a:effectLst>
            <a:glow rad="127000">
              <a:srgbClr val="FFFFCC"/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717408" y="5246685"/>
            <a:ext cx="175812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000" b="1" spc="150" dirty="0" smtClean="0">
                <a:ln w="11430"/>
                <a:solidFill>
                  <a:srgbClr val="990033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This calendar </a:t>
            </a:r>
            <a:br>
              <a:rPr lang="en-US" sz="2000" b="1" spc="150" dirty="0" smtClean="0">
                <a:ln w="11430"/>
                <a:solidFill>
                  <a:srgbClr val="990033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2000" b="1" spc="150" dirty="0" smtClean="0">
                <a:ln w="11430"/>
                <a:solidFill>
                  <a:srgbClr val="990033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is locked!</a:t>
            </a:r>
            <a:endParaRPr lang="en-US" sz="2000" b="1" spc="150" dirty="0">
              <a:ln w="11430"/>
              <a:solidFill>
                <a:srgbClr val="990033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6" name="Picture 15" descr="C:\Users\Rae\Desktop\Yah's pasover up close 3 4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495" y="1916832"/>
            <a:ext cx="1521995" cy="2168842"/>
          </a:xfrm>
          <a:prstGeom prst="ellipse">
            <a:avLst/>
          </a:prstGeom>
          <a:ln>
            <a:noFill/>
          </a:ln>
          <a:effectLst>
            <a:glow rad="38100">
              <a:srgbClr val="FFFFCC"/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32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2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896E-7 2.22222E-6 C -0.01055 0.0368 -0.07411 0.01713 -0.14131 -0.04329 C -0.2205 -0.11505 -0.23952 -0.17454 -0.2459 -0.20579 L -0.25033 -0.24398 C -0.25671 -0.27523 -0.27755 -0.33588 -0.36702 -0.4169 C -0.42407 -0.46829 -0.49779 -0.49769 -0.5082 -0.46042 C -0.51888 -0.42338 -0.46249 -0.33449 -0.40557 -0.28264 C -0.3161 -0.20162 -0.27611 -0.20764 -0.25814 -0.21667 L -0.23808 -0.23287 C -0.22011 -0.2419 -0.18208 -0.24954 -0.10289 -0.17778 C -0.03569 -0.1169 0.01068 -0.03727 -4.81896E-7 2.22222E-6 Z " pathEditMode="relative" rAng="1620000" ptsTypes="AAAAAAAAAAA">
                                      <p:cBhvr>
                                        <p:cTn id="17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23" y="-2303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6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9315E-6 4.44444E-6 C -0.01055 0.0368 -0.07411 0.01713 -0.14131 -0.04329 C -0.2205 -0.11505 -0.23951 -0.17454 -0.2459 -0.20579 L -0.25032 -0.24399 C -0.25671 -0.27524 -0.27754 -0.33588 -0.36702 -0.4169 C -0.42407 -0.46829 -0.49778 -0.49769 -0.5082 -0.46042 C -0.51888 -0.42338 -0.46249 -0.3345 -0.40557 -0.28264 C -0.3161 -0.20162 -0.27611 -0.20764 -0.25814 -0.21667 L -0.23808 -0.23287 C -0.22011 -0.2419 -0.18208 -0.24954 -0.10289 -0.17778 C -0.03568 -0.1169 0.01068 -0.03727 -1.69315E-6 4.44444E-6 Z " pathEditMode="relative" rAng="1620000" ptsTypes="AAAAAAAAAAA">
                                      <p:cBhvr>
                                        <p:cTn id="19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23" y="-2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7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7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25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2" grpId="2"/>
      <p:bldP spid="2" grpId="3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0000"/>
            </a:gs>
            <a:gs pos="35000">
              <a:srgbClr val="0A128C"/>
            </a:gs>
            <a:gs pos="50000">
              <a:srgbClr val="181CC7"/>
            </a:gs>
            <a:gs pos="67000">
              <a:srgbClr val="7005D4"/>
            </a:gs>
            <a:gs pos="97000">
              <a:srgbClr val="F4A77C"/>
            </a:gs>
            <a:gs pos="81000">
              <a:srgbClr val="87414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C:\Users\Rae\Desktop\tomb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716" y="1015251"/>
            <a:ext cx="2838496" cy="21257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61764" y="188640"/>
            <a:ext cx="8928992" cy="1143000"/>
          </a:xfrm>
        </p:spPr>
        <p:txBody>
          <a:bodyPr>
            <a:norm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 Rounded MT Bold" pitchFamily="34" charset="0"/>
              </a:rPr>
              <a:t>The  </a:t>
            </a:r>
            <a:r>
              <a:rPr lang="en-US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 Rounded MT Bold" pitchFamily="34" charset="0"/>
              </a:rPr>
              <a:t>next unusual </a:t>
            </a:r>
            <a:r>
              <a:rPr lang="en-US" b="1" dirty="0" smtClean="0">
                <a:ln/>
                <a:solidFill>
                  <a:srgbClr val="FF0000"/>
                </a:solidFill>
                <a:latin typeface="Arial Rounded MT Bold" pitchFamily="34" charset="0"/>
              </a:rPr>
              <a:t>“lock”</a:t>
            </a:r>
            <a:r>
              <a:rPr lang="en-US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 Rounded MT Bold" pitchFamily="34" charset="0"/>
              </a:rPr>
              <a:t> for the </a:t>
            </a:r>
            <a:br>
              <a:rPr lang="en-US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 Rounded MT Bold" pitchFamily="34" charset="0"/>
              </a:rPr>
            </a:br>
            <a:r>
              <a:rPr lang="en-US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 Rounded MT Bold" pitchFamily="34" charset="0"/>
              </a:rPr>
              <a:t>Lunar-Sabbath Calendar … </a:t>
            </a:r>
            <a:endParaRPr lang="en-US" b="1" dirty="0">
              <a:ln/>
              <a:solidFill>
                <a:srgbClr val="C00000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89756" y="1465664"/>
            <a:ext cx="11808370" cy="539233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  <a:latin typeface="Comic Sans MS" pitchFamily="66" charset="0"/>
              </a:rPr>
              <a:t>For the Spring Feasts, this in turn also means:</a:t>
            </a:r>
          </a:p>
          <a:p>
            <a:pPr marL="342900" indent="-342900"/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The 15</a:t>
            </a:r>
            <a:r>
              <a:rPr lang="en-US" b="1" baseline="30000" dirty="0" smtClean="0">
                <a:solidFill>
                  <a:schemeClr val="bg1"/>
                </a:solidFill>
                <a:latin typeface="Comic Sans MS" pitchFamily="66" charset="0"/>
              </a:rPr>
              <a:t>th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 “lunar date” must also house the </a:t>
            </a:r>
            <a:r>
              <a:rPr lang="en-US" b="1" dirty="0" smtClean="0">
                <a:solidFill>
                  <a:srgbClr val="FFFF00"/>
                </a:solidFill>
                <a:effectLst>
                  <a:glow rad="114300">
                    <a:srgbClr val="002060"/>
                  </a:glow>
                </a:effectLst>
                <a:latin typeface="Comic Sans MS" pitchFamily="66" charset="0"/>
              </a:rPr>
              <a:t>resurrection “day” every year. 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  <a:latin typeface="Comic Sans MS" pitchFamily="66" charset="0"/>
              </a:rPr>
              <a:t>THAT Means …</a:t>
            </a:r>
          </a:p>
          <a:p>
            <a:pPr marL="342900" indent="-342900">
              <a:lnSpc>
                <a:spcPct val="120000"/>
              </a:lnSpc>
            </a:pPr>
            <a:r>
              <a:rPr lang="en-US" sz="3300" b="1" dirty="0" smtClean="0">
                <a:ln w="1905">
                  <a:solidFill>
                    <a:srgbClr val="002060"/>
                  </a:solidFill>
                </a:ln>
                <a:solidFill>
                  <a:srgbClr val="F4A77C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The 15</a:t>
            </a:r>
            <a:r>
              <a:rPr lang="en-US" sz="3300" b="1" baseline="30000" dirty="0" smtClean="0">
                <a:ln w="1905">
                  <a:solidFill>
                    <a:srgbClr val="002060"/>
                  </a:solidFill>
                </a:ln>
                <a:solidFill>
                  <a:srgbClr val="F4A77C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3300" b="1" dirty="0" smtClean="0">
                <a:ln w="1905">
                  <a:solidFill>
                    <a:srgbClr val="002060"/>
                  </a:solidFill>
                </a:ln>
                <a:solidFill>
                  <a:srgbClr val="F4A77C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can </a:t>
            </a:r>
            <a:r>
              <a:rPr lang="en-US" sz="3300" b="1" u="sng" dirty="0" smtClean="0">
                <a:ln w="1905">
                  <a:solidFill>
                    <a:srgbClr val="002060"/>
                  </a:solidFill>
                </a:ln>
                <a:solidFill>
                  <a:srgbClr val="F4A77C"/>
                </a:solidFill>
                <a:effectLst>
                  <a:glow rad="88900">
                    <a:srgbClr val="00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NEVER</a:t>
            </a:r>
            <a:r>
              <a:rPr lang="en-US" sz="3300" b="1" dirty="0" smtClean="0">
                <a:ln w="1905">
                  <a:solidFill>
                    <a:srgbClr val="002060"/>
                  </a:solidFill>
                </a:ln>
                <a:solidFill>
                  <a:srgbClr val="F4A77C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be the Wave Sheaf Festival </a:t>
            </a:r>
            <a:br>
              <a:rPr lang="en-US" sz="3300" b="1" dirty="0" smtClean="0">
                <a:ln w="1905">
                  <a:solidFill>
                    <a:srgbClr val="002060"/>
                  </a:solidFill>
                </a:ln>
                <a:solidFill>
                  <a:srgbClr val="F4A77C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300" b="1" dirty="0" smtClean="0">
                <a:ln w="1905">
                  <a:solidFill>
                    <a:srgbClr val="002060"/>
                  </a:solidFill>
                </a:ln>
                <a:solidFill>
                  <a:srgbClr val="F4A77C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as Joshua observed upon entrance into Canaan.</a:t>
            </a:r>
          </a:p>
          <a:p>
            <a:pPr marL="0" indent="0" algn="ctr">
              <a:buNone/>
            </a:pPr>
            <a:r>
              <a:rPr lang="en-US" sz="3600" dirty="0" smtClean="0">
                <a:ln>
                  <a:solidFill>
                    <a:schemeClr val="bg1"/>
                  </a:solidFill>
                </a:ln>
                <a:solidFill>
                  <a:srgbClr val="5D2D2D"/>
                </a:solidFill>
                <a:latin typeface="Ravie" pitchFamily="82" charset="0"/>
              </a:rPr>
              <a:t>This is only the beginning </a:t>
            </a:r>
            <a:br>
              <a:rPr lang="en-US" sz="3600" dirty="0" smtClean="0">
                <a:ln>
                  <a:solidFill>
                    <a:schemeClr val="bg1"/>
                  </a:solidFill>
                </a:ln>
                <a:solidFill>
                  <a:srgbClr val="5D2D2D"/>
                </a:solidFill>
                <a:latin typeface="Ravie" pitchFamily="82" charset="0"/>
              </a:rPr>
            </a:br>
            <a:r>
              <a:rPr lang="en-US" sz="3600" dirty="0" smtClean="0">
                <a:ln>
                  <a:solidFill>
                    <a:schemeClr val="bg1"/>
                  </a:solidFill>
                </a:ln>
                <a:solidFill>
                  <a:srgbClr val="5D2D2D"/>
                </a:solidFill>
                <a:latin typeface="Ravie" pitchFamily="82" charset="0"/>
              </a:rPr>
              <a:t>of the locked problems.  </a:t>
            </a:r>
          </a:p>
          <a:p>
            <a:pPr marL="0" indent="0" algn="ctr">
              <a:buNone/>
            </a:pPr>
            <a:r>
              <a:rPr lang="en-US" sz="3800" dirty="0" smtClean="0">
                <a:ln>
                  <a:solidFill>
                    <a:schemeClr val="bg1"/>
                  </a:solidFill>
                </a:ln>
                <a:solidFill>
                  <a:srgbClr val="5D2D2D"/>
                </a:solidFill>
                <a:latin typeface="Ravie" pitchFamily="82" charset="0"/>
              </a:rPr>
              <a:t>There are more!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62764" y="6453336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chemeClr val="tx2"/>
                </a:solidFill>
              </a:rPr>
              <a:pPr/>
              <a:t>16</a:t>
            </a:fld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66820" y="4293096"/>
            <a:ext cx="1787107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9888392" y="5553236"/>
            <a:ext cx="163655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000" b="1" spc="150" dirty="0" smtClean="0">
                <a:ln w="11430"/>
                <a:solidFill>
                  <a:srgbClr val="990033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More “locks” coming!</a:t>
            </a:r>
            <a:endParaRPr lang="en-US" sz="2000" b="1" spc="150" dirty="0">
              <a:ln w="11430"/>
              <a:solidFill>
                <a:srgbClr val="990033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621751" y="4538002"/>
            <a:ext cx="1989957" cy="1843326"/>
            <a:chOff x="10198868" y="1912681"/>
            <a:chExt cx="2552700" cy="2495550"/>
          </a:xfrm>
        </p:grpSpPr>
        <p:sp>
          <p:nvSpPr>
            <p:cNvPr id="2" name="Oval 1"/>
            <p:cNvSpPr/>
            <p:nvPr/>
          </p:nvSpPr>
          <p:spPr>
            <a:xfrm>
              <a:off x="10774932" y="2473408"/>
              <a:ext cx="1122671" cy="6675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8" name="Picture 17" descr="C:\Users\Rae\Desktop\blue face what clear.png"/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8868" y="1912681"/>
              <a:ext cx="2552700" cy="2495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Cloud Callout 18"/>
          <p:cNvSpPr/>
          <p:nvPr/>
        </p:nvSpPr>
        <p:spPr>
          <a:xfrm>
            <a:off x="117747" y="5108198"/>
            <a:ext cx="2435179" cy="1345137"/>
          </a:xfrm>
          <a:prstGeom prst="cloudCallout">
            <a:avLst>
              <a:gd name="adj1" fmla="val 83101"/>
              <a:gd name="adj2" fmla="val 15926"/>
            </a:avLst>
          </a:prstGeom>
          <a:solidFill>
            <a:srgbClr val="FFFFCC"/>
          </a:solidFill>
          <a:ln w="57150">
            <a:solidFill>
              <a:srgbClr val="87414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 b="1" dirty="0">
              <a:solidFill>
                <a:srgbClr val="00FF00"/>
              </a:solidFill>
            </a:endParaRPr>
          </a:p>
        </p:txBody>
      </p:sp>
      <p:pic>
        <p:nvPicPr>
          <p:cNvPr id="15" name="Picture 2" descr="C:\Users\Rae\Desktop\Yellow face shock edi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76" y="4564158"/>
            <a:ext cx="2088232" cy="184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00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0000"/>
            </a:gs>
            <a:gs pos="38000">
              <a:srgbClr val="0A128C"/>
            </a:gs>
            <a:gs pos="67000">
              <a:srgbClr val="181CC7"/>
            </a:gs>
            <a:gs pos="79000">
              <a:srgbClr val="7005D4"/>
            </a:gs>
            <a:gs pos="53000">
              <a:schemeClr val="tx1"/>
            </a:gs>
            <a:gs pos="87000">
              <a:srgbClr val="874141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32"/>
            <a:ext cx="12183356" cy="1143000"/>
          </a:xfrm>
          <a:solidFill>
            <a:schemeClr val="tx2"/>
          </a:solidFill>
          <a:ln w="76200">
            <a:solidFill>
              <a:srgbClr val="FF9933"/>
            </a:solidFill>
          </a:ln>
          <a:scene3d>
            <a:camera prst="orthographicFront"/>
            <a:lightRig rig="flat" dir="tl"/>
          </a:scene3d>
          <a:sp3d>
            <a:bevelT w="152400" h="50800" prst="softRound"/>
          </a:sp3d>
        </p:spPr>
        <p:txBody>
          <a:bodyPr>
            <a:normAutofit/>
            <a:sp3d extrusionH="57150" contourW="19050" prstMaterial="clear">
              <a:bevelT w="69850" h="69850" prst="divot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 Rounded MT Bold" pitchFamily="34" charset="0"/>
              </a:rPr>
              <a:t>The Lunar-Sabbath Calendar has another </a:t>
            </a:r>
            <a:r>
              <a:rPr lang="en-US" b="1" dirty="0" smtClean="0">
                <a:ln/>
                <a:solidFill>
                  <a:srgbClr val="FF0000"/>
                </a:solidFill>
                <a:latin typeface="Arial Rounded MT Bold" pitchFamily="34" charset="0"/>
              </a:rPr>
              <a:t>“locked” </a:t>
            </a:r>
            <a:r>
              <a:rPr lang="en-US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 Rounded MT Bold" pitchFamily="34" charset="0"/>
              </a:rPr>
              <a:t>problem connected to </a:t>
            </a:r>
            <a:r>
              <a:rPr lang="en-US" dirty="0">
                <a:ln w="28575">
                  <a:solidFill>
                    <a:srgbClr val="00FF00"/>
                  </a:solidFill>
                </a:ln>
                <a:solidFill>
                  <a:srgbClr val="00FF00"/>
                </a:solidFill>
              </a:rPr>
              <a:t>Wave Sheaf!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706" y="1412776"/>
            <a:ext cx="11808370" cy="2623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WHEN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 the 15</a:t>
            </a:r>
            <a:r>
              <a:rPr lang="en-US" b="1" baseline="30000" dirty="0" smtClean="0">
                <a:solidFill>
                  <a:schemeClr val="bg1"/>
                </a:solidFill>
                <a:latin typeface="Comic Sans MS" pitchFamily="66" charset="0"/>
              </a:rPr>
              <a:t>th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b="1" dirty="0" smtClean="0">
                <a:ln>
                  <a:solidFill>
                    <a:srgbClr val="00FF00"/>
                  </a:solidFill>
                </a:ln>
                <a:solidFill>
                  <a:schemeClr val="bg1"/>
                </a:solidFill>
                <a:latin typeface="Comic Sans MS" pitchFamily="66" charset="0"/>
              </a:rPr>
              <a:t>always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 houses the Unleavened Bread Sabbath </a:t>
            </a:r>
            <a:b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US" b="1" u="sng" dirty="0" smtClean="0">
                <a:solidFill>
                  <a:srgbClr val="FFFF00"/>
                </a:solidFill>
                <a:latin typeface="Comic Sans MS" pitchFamily="66" charset="0"/>
              </a:rPr>
              <a:t>and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 the weekly Sabbath, </a:t>
            </a:r>
            <a:r>
              <a:rPr lang="en-US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THEN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 Wave Sheaf must be </a:t>
            </a:r>
            <a:b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celebrated on the 16</a:t>
            </a:r>
            <a:r>
              <a:rPr lang="en-US" b="1" baseline="30000" dirty="0" smtClean="0">
                <a:solidFill>
                  <a:schemeClr val="bg1"/>
                </a:solidFill>
                <a:latin typeface="Comic Sans MS" pitchFamily="66" charset="0"/>
              </a:rPr>
              <a:t>th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 of the 1</a:t>
            </a:r>
            <a:r>
              <a:rPr lang="en-US" b="1" baseline="30000" dirty="0" smtClean="0">
                <a:solidFill>
                  <a:schemeClr val="bg1"/>
                </a:solidFill>
                <a:latin typeface="Comic Sans MS" pitchFamily="66" charset="0"/>
              </a:rPr>
              <a:t>st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 month. 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 turn this also means:</a:t>
            </a:r>
          </a:p>
          <a:p>
            <a:pPr marL="342900" indent="-342900"/>
            <a:r>
              <a:rPr lang="en-US" b="1" dirty="0">
                <a:solidFill>
                  <a:schemeClr val="bg1"/>
                </a:solidFill>
                <a:latin typeface="Comic Sans MS" pitchFamily="66" charset="0"/>
              </a:rPr>
              <a:t>T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he </a:t>
            </a:r>
            <a:r>
              <a:rPr lang="en-US" b="1" u="sng" dirty="0" smtClean="0">
                <a:ln>
                  <a:solidFill>
                    <a:srgbClr val="00FF00"/>
                  </a:solidFill>
                </a:ln>
                <a:solidFill>
                  <a:schemeClr val="bg1"/>
                </a:solidFill>
                <a:latin typeface="Comic Sans MS" pitchFamily="66" charset="0"/>
              </a:rPr>
              <a:t>Wave Sheaf</a:t>
            </a:r>
            <a:r>
              <a:rPr lang="en-US" b="1" dirty="0" smtClean="0">
                <a:ln>
                  <a:solidFill>
                    <a:srgbClr val="00FF00"/>
                  </a:solidFill>
                </a:ln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is forever </a:t>
            </a:r>
            <a:r>
              <a:rPr lang="en-US" b="1" dirty="0" smtClean="0">
                <a:solidFill>
                  <a:srgbClr val="FFFF00"/>
                </a:solidFill>
                <a:latin typeface="Comic Sans MS" pitchFamily="66" charset="0"/>
              </a:rPr>
              <a:t>“locked/married” 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to the 16</a:t>
            </a:r>
            <a:r>
              <a:rPr lang="en-US" b="1" baseline="30000" dirty="0" smtClean="0">
                <a:solidFill>
                  <a:schemeClr val="bg1"/>
                </a:solidFill>
                <a:latin typeface="Comic Sans MS" pitchFamily="66" charset="0"/>
              </a:rPr>
              <a:t>th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 just as many other counterfeit moon/month calendars. 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This now </a:t>
            </a:r>
            <a:r>
              <a:rPr lang="en-U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DIRECTLY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links to: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62764" y="6453336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rgbClr val="FFFFCC"/>
                </a:solidFill>
              </a:rPr>
              <a:pPr/>
              <a:t>17</a:t>
            </a:fld>
            <a:endParaRPr lang="en-US" b="1" dirty="0">
              <a:solidFill>
                <a:srgbClr val="FFFFCC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26860" y="620688"/>
            <a:ext cx="1653869" cy="233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Rae\Desktop\what is lag b omer eng onl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36" y="4138961"/>
            <a:ext cx="2302360" cy="73689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Rae\Desktop\Shimon_Bar_Yocha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0" y="4252487"/>
            <a:ext cx="1519064" cy="2202643"/>
          </a:xfrm>
          <a:prstGeom prst="rect">
            <a:avLst/>
          </a:prstGeom>
          <a:ln w="57150">
            <a:solidFill>
              <a:srgbClr val="8C4C6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205980" y="4725888"/>
            <a:ext cx="6120680" cy="1569660"/>
          </a:xfrm>
          <a:prstGeom prst="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CA" sz="2400" b="1" dirty="0" smtClean="0">
                <a:solidFill>
                  <a:srgbClr val="C00000"/>
                </a:solidFill>
              </a:rPr>
              <a:t>On the day of Rashbi’s death, he </a:t>
            </a:r>
            <a:r>
              <a:rPr lang="en-CA" sz="2400" b="1" dirty="0">
                <a:solidFill>
                  <a:srgbClr val="C00000"/>
                </a:solidFill>
              </a:rPr>
              <a:t>revealed the </a:t>
            </a:r>
            <a:r>
              <a:rPr lang="en-CA" sz="2400" b="1" dirty="0" smtClean="0">
                <a:solidFill>
                  <a:srgbClr val="C00000"/>
                </a:solidFill>
              </a:rPr>
              <a:t>mystical dimension </a:t>
            </a:r>
            <a:r>
              <a:rPr lang="en-CA" sz="2400" b="1" dirty="0">
                <a:solidFill>
                  <a:srgbClr val="C00000"/>
                </a:solidFill>
              </a:rPr>
              <a:t>of the Torah </a:t>
            </a:r>
            <a:r>
              <a:rPr lang="en-CA" sz="2400" b="1" dirty="0" smtClean="0">
                <a:solidFill>
                  <a:srgbClr val="C00000"/>
                </a:solidFill>
              </a:rPr>
              <a:t>known as the </a:t>
            </a:r>
            <a:r>
              <a:rPr lang="en-CA" sz="2400" b="1" u="sng" dirty="0" smtClean="0">
                <a:solidFill>
                  <a:srgbClr val="C00000"/>
                </a:solidFill>
              </a:rPr>
              <a:t>Kabbalah</a:t>
            </a:r>
            <a:r>
              <a:rPr lang="en-CA" sz="2400" b="1" dirty="0" smtClean="0">
                <a:solidFill>
                  <a:srgbClr val="C00000"/>
                </a:solidFill>
              </a:rPr>
              <a:t> </a:t>
            </a:r>
            <a:br>
              <a:rPr lang="en-CA" sz="2400" b="1" dirty="0" smtClean="0">
                <a:solidFill>
                  <a:srgbClr val="C00000"/>
                </a:solidFill>
              </a:rPr>
            </a:br>
            <a:r>
              <a:rPr lang="en-CA" sz="2400" b="1" dirty="0" smtClean="0">
                <a:solidFill>
                  <a:srgbClr val="C00000"/>
                </a:solidFill>
              </a:rPr>
              <a:t>(a form of Jewish </a:t>
            </a:r>
            <a:r>
              <a:rPr lang="en-CA" sz="2400" b="1" dirty="0">
                <a:solidFill>
                  <a:srgbClr val="C00000"/>
                </a:solidFill>
              </a:rPr>
              <a:t>mysticism</a:t>
            </a:r>
            <a:r>
              <a:rPr lang="en-CA" sz="2400" b="1" dirty="0" smtClean="0">
                <a:solidFill>
                  <a:srgbClr val="C00000"/>
                </a:solidFill>
              </a:rPr>
              <a:t>)!  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845940" y="4252487"/>
            <a:ext cx="10091047" cy="6233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The death of Rabbi Shimon bar </a:t>
            </a:r>
            <a:r>
              <a:rPr lang="en-US" dirty="0" err="1">
                <a:solidFill>
                  <a:schemeClr val="bg1"/>
                </a:solidFill>
                <a:latin typeface="Comic Sans MS" pitchFamily="66" charset="0"/>
              </a:rPr>
              <a:t>Yochai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 – on  </a:t>
            </a:r>
          </a:p>
        </p:txBody>
      </p:sp>
      <p:pic>
        <p:nvPicPr>
          <p:cNvPr id="10" name="Picture 3" descr="C:\Users\Rae\Desktop\omer 33 notepa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051" y="3730169"/>
            <a:ext cx="148018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398668" y="5013176"/>
            <a:ext cx="3615092" cy="156966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/>
                <a:solidFill>
                  <a:srgbClr val="C00000"/>
                </a:solidFill>
                <a:latin typeface="Ravie" pitchFamily="82" charset="0"/>
              </a:rPr>
              <a:t>The Occult! </a:t>
            </a:r>
            <a:br>
              <a:rPr lang="en-US" sz="3200" b="1" dirty="0" smtClean="0">
                <a:ln/>
                <a:solidFill>
                  <a:srgbClr val="C00000"/>
                </a:solidFill>
                <a:latin typeface="Ravie" pitchFamily="82" charset="0"/>
              </a:rPr>
            </a:br>
            <a:r>
              <a:rPr lang="en-US" sz="3200" b="1" dirty="0" smtClean="0">
                <a:ln/>
                <a:solidFill>
                  <a:srgbClr val="C00000"/>
                </a:solidFill>
                <a:latin typeface="Ravie" pitchFamily="82" charset="0"/>
              </a:rPr>
              <a:t>&amp;</a:t>
            </a:r>
          </a:p>
          <a:p>
            <a:pPr algn="ctr"/>
            <a:r>
              <a:rPr lang="en-US" sz="3200" b="1" dirty="0" smtClean="0">
                <a:ln/>
                <a:solidFill>
                  <a:srgbClr val="C00000"/>
                </a:solidFill>
                <a:latin typeface="Ravie" pitchFamily="82" charset="0"/>
              </a:rPr>
              <a:t>Witchcraft!</a:t>
            </a:r>
            <a:endParaRPr lang="en-US" sz="3200" b="1" dirty="0">
              <a:ln/>
              <a:solidFill>
                <a:srgbClr val="C00000"/>
              </a:solidFill>
              <a:latin typeface="Ravie" pitchFamily="8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144249" y="1786878"/>
            <a:ext cx="163655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000" b="1" spc="150" dirty="0" smtClean="0">
                <a:ln w="11430"/>
                <a:solidFill>
                  <a:srgbClr val="990033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Wave Sheaf Lock!</a:t>
            </a:r>
            <a:endParaRPr lang="en-US" sz="2000" b="1" spc="150" dirty="0">
              <a:ln w="11430"/>
              <a:solidFill>
                <a:srgbClr val="990033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14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9933">
                <a:alpha val="45000"/>
              </a:srgbClr>
            </a:gs>
            <a:gs pos="50000">
              <a:srgbClr val="CC00CC">
                <a:alpha val="53000"/>
              </a:srgbClr>
            </a:gs>
            <a:gs pos="100000">
              <a:srgbClr val="FFFF00">
                <a:alpha val="47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639028" y="6525344"/>
            <a:ext cx="480392" cy="260648"/>
          </a:xfrm>
        </p:spPr>
        <p:txBody>
          <a:bodyPr/>
          <a:lstStyle/>
          <a:p>
            <a:fld id="{81FEFA0A-2F20-4B60-98C6-5FFDA469AA1C}" type="slidenum">
              <a:rPr lang="en-US" smtClean="0">
                <a:solidFill>
                  <a:schemeClr val="tx2"/>
                </a:solidFill>
              </a:rPr>
              <a:pPr/>
              <a:t>18</a:t>
            </a:fld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9" name="Picture 4" descr="C:\Users\Rae\Desktop\lunar sabbath no w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268" y="404664"/>
            <a:ext cx="5608655" cy="59046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00338" y="116632"/>
            <a:ext cx="5850058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32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Many lunar-Sabbath keepers honour the DAWN </a:t>
            </a:r>
            <a:r>
              <a:rPr lang="en-US" sz="3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day-start but that </a:t>
            </a:r>
            <a:r>
              <a:rPr lang="en-US" sz="3200" b="1" dirty="0" smtClean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does not sanction the lunar-Sabbath calendar.</a:t>
            </a:r>
            <a:r>
              <a:rPr lang="en-US" sz="3200" b="1" dirty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/>
            </a:r>
            <a:br>
              <a:rPr lang="en-US" sz="3200" b="1" dirty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</a:br>
            <a:r>
              <a:rPr lang="en-US" sz="3200" b="1" cap="none" spc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According to the </a:t>
            </a:r>
            <a:br>
              <a:rPr lang="en-US" sz="3200" b="1" cap="none" spc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</a:br>
            <a:r>
              <a:rPr lang="en-US" sz="3200" b="1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calendar</a:t>
            </a:r>
            <a:r>
              <a:rPr lang="en-US" sz="3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</a:t>
            </a:r>
            <a:r>
              <a:rPr lang="en-US" sz="32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y</a:t>
            </a:r>
            <a:r>
              <a:rPr lang="en-US" sz="3200" b="1" u="sng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ear</a:t>
            </a:r>
            <a:r>
              <a:rPr lang="en-US" sz="3200" b="1" cap="none" spc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</a:t>
            </a:r>
            <a:r>
              <a:rPr lang="en-US" sz="3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when </a:t>
            </a:r>
            <a:r>
              <a:rPr lang="en-US" sz="32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Joshua, </a:t>
            </a:r>
            <a:r>
              <a:rPr lang="en-US" sz="3200" b="1" cap="none" spc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/>
            </a:r>
            <a:br>
              <a:rPr lang="en-US" sz="3200" b="1" cap="none" spc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</a:br>
            <a:r>
              <a:rPr lang="en-US" sz="3200" b="1" u="sng" cap="none" spc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entered Canaan</a:t>
            </a:r>
            <a:r>
              <a:rPr lang="en-US" sz="3200" b="1" cap="none" spc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these were</a:t>
            </a:r>
            <a:br>
              <a:rPr lang="en-US" sz="3200" b="1" cap="none" spc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</a:b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tx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NOT </a:t>
            </a:r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chemeClr val="tx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weekly Sabbaths:</a:t>
            </a:r>
            <a:endParaRPr lang="en-US" sz="4000" b="1" cap="none" spc="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2123" y="4319730"/>
            <a:ext cx="5563973" cy="837462"/>
          </a:xfrm>
          <a:prstGeom prst="snip2Diag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00206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  <a:sp3d extrusionH="57150">
              <a:bevelT w="82550" h="38100" prst="coolSlant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4400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8</a:t>
            </a:r>
            <a:r>
              <a:rPr lang="en-US" sz="4400" b="1" baseline="300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th</a:t>
            </a:r>
            <a:r>
              <a:rPr lang="en-US" sz="4400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, 15</a:t>
            </a:r>
            <a:r>
              <a:rPr lang="en-US" sz="4400" b="1" baseline="300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th</a:t>
            </a:r>
            <a:r>
              <a:rPr lang="en-US" sz="4400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, 22</a:t>
            </a:r>
            <a:r>
              <a:rPr lang="en-US" sz="4400" b="1" baseline="300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nd</a:t>
            </a:r>
            <a:r>
              <a:rPr lang="en-US" sz="4400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, 29</a:t>
            </a:r>
            <a:r>
              <a:rPr lang="en-US" sz="4400" b="1" baseline="300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th</a:t>
            </a:r>
            <a:r>
              <a:rPr lang="en-US" sz="4400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</a:t>
            </a:r>
            <a:endParaRPr lang="en-US" sz="4400" b="1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307399" y="5360600"/>
            <a:ext cx="3528392" cy="648072"/>
          </a:xfrm>
          <a:prstGeom prst="roundRect">
            <a:avLst/>
          </a:prstGeom>
          <a:solidFill>
            <a:srgbClr val="BCFFDE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Comic Sans MS" pitchFamily="66" charset="0"/>
              </a:rPr>
              <a:t>End of Review</a:t>
            </a:r>
            <a:endParaRPr lang="en-US" sz="32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3750" y="5171708"/>
            <a:ext cx="585005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chemeClr val="tx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The Joshua study teaches the correct  weekly Sabbath for those that will seek.</a:t>
            </a:r>
            <a:endParaRPr lang="en-US" sz="3200" b="1" cap="none" spc="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89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254924" y="3031742"/>
            <a:ext cx="3019232" cy="3695933"/>
            <a:chOff x="7102524" y="3031742"/>
            <a:chExt cx="3019232" cy="36959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4" t="6687" r="15851" b="1050"/>
            <a:stretch/>
          </p:blipFill>
          <p:spPr>
            <a:xfrm>
              <a:off x="7102524" y="3031742"/>
              <a:ext cx="3019232" cy="3695933"/>
            </a:xfrm>
            <a:prstGeom prst="rect">
              <a:avLst/>
            </a:prstGeom>
            <a:ln w="38100">
              <a:solidFill>
                <a:schemeClr val="tx1"/>
              </a:solidFill>
            </a:ln>
            <a:effectLst>
              <a:glow rad="127000">
                <a:schemeClr val="accent1">
                  <a:alpha val="95000"/>
                </a:schemeClr>
              </a:glow>
              <a:softEdge rad="266700"/>
            </a:effec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115" b="84211" l="17176" r="832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06" t="15826" r="17289" b="15828"/>
            <a:stretch/>
          </p:blipFill>
          <p:spPr>
            <a:xfrm>
              <a:off x="7757378" y="4335086"/>
              <a:ext cx="2051227" cy="1758210"/>
            </a:xfrm>
            <a:prstGeom prst="rect">
              <a:avLst/>
            </a:prstGeom>
            <a:ln w="190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</p:pic>
      </p:grpSp>
      <p:sp>
        <p:nvSpPr>
          <p:cNvPr id="11" name="Explosion 2 10"/>
          <p:cNvSpPr/>
          <p:nvPr/>
        </p:nvSpPr>
        <p:spPr>
          <a:xfrm rot="20966731">
            <a:off x="-218182" y="3115974"/>
            <a:ext cx="3912773" cy="2755117"/>
          </a:xfrm>
          <a:prstGeom prst="irregularSeal2">
            <a:avLst/>
          </a:prstGeom>
          <a:solidFill>
            <a:srgbClr val="BCFFDE"/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66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00FF00"/>
                </a:solidFill>
                <a:effectLst>
                  <a:glow rad="127000">
                    <a:srgbClr val="FFFF00"/>
                  </a:glow>
                </a:effectLst>
                <a:latin typeface="MV Boli" pitchFamily="2" charset="0"/>
                <a:cs typeface="MV Boli" pitchFamily="2" charset="0"/>
              </a:rPr>
              <a:t>The</a:t>
            </a:r>
            <a:endParaRPr lang="en-CA" sz="6600" b="1" u="sng" dirty="0">
              <a:ln>
                <a:solidFill>
                  <a:sysClr val="windowText" lastClr="000000"/>
                </a:solidFill>
              </a:ln>
              <a:solidFill>
                <a:srgbClr val="00FF00"/>
              </a:solidFill>
              <a:effectLst>
                <a:glow rad="127000">
                  <a:srgbClr val="FFFF00"/>
                </a:glo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98276" y="3034244"/>
            <a:ext cx="10441159" cy="34163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600" b="1" dirty="0" smtClean="0">
                <a:effectLst>
                  <a:glow rad="127000">
                    <a:schemeClr val="accent2">
                      <a:lumMod val="60000"/>
                      <a:lumOff val="40000"/>
                    </a:schemeClr>
                  </a:glow>
                </a:effectLst>
                <a:latin typeface="MV Boli" pitchFamily="2" charset="0"/>
                <a:cs typeface="MV Boli" pitchFamily="2" charset="0"/>
              </a:rPr>
              <a:t>If Wave Sheaf timing is </a:t>
            </a:r>
            <a:r>
              <a:rPr lang="en-US" sz="3600" b="1" dirty="0" smtClean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>
                  <a:glow rad="127000">
                    <a:srgbClr val="FF99FF"/>
                  </a:glow>
                </a:effectLst>
                <a:latin typeface="MV Boli" pitchFamily="2" charset="0"/>
                <a:cs typeface="MV Boli" pitchFamily="2" charset="0"/>
              </a:rPr>
              <a:t>misplaced in any way,</a:t>
            </a:r>
            <a:r>
              <a:rPr lang="en-US" sz="3600" b="1" dirty="0" smtClean="0">
                <a:effectLst>
                  <a:glow rad="127000">
                    <a:schemeClr val="accent2">
                      <a:lumMod val="60000"/>
                      <a:lumOff val="40000"/>
                    </a:schemeClr>
                  </a:glow>
                </a:effectLst>
                <a:latin typeface="MV Boli" pitchFamily="2" charset="0"/>
                <a:cs typeface="MV Boli" pitchFamily="2" charset="0"/>
              </a:rPr>
              <a:t> </a:t>
            </a:r>
          </a:p>
          <a:p>
            <a:pPr algn="ctr"/>
            <a:r>
              <a:rPr lang="en-US" sz="3600" b="1" dirty="0" smtClean="0">
                <a:effectLst>
                  <a:glow rad="127000">
                    <a:schemeClr val="accent2">
                      <a:lumMod val="60000"/>
                      <a:lumOff val="40000"/>
                    </a:schemeClr>
                  </a:glow>
                </a:effectLst>
                <a:latin typeface="MV Boli" pitchFamily="2" charset="0"/>
                <a:cs typeface="MV Boli" pitchFamily="2" charset="0"/>
              </a:rPr>
              <a:t/>
            </a:r>
            <a:br>
              <a:rPr lang="en-US" sz="3600" b="1" dirty="0" smtClean="0">
                <a:effectLst>
                  <a:glow rad="127000">
                    <a:schemeClr val="accent2">
                      <a:lumMod val="60000"/>
                      <a:lumOff val="40000"/>
                    </a:schemeClr>
                  </a:glow>
                </a:effectLst>
                <a:latin typeface="MV Boli" pitchFamily="2" charset="0"/>
                <a:cs typeface="MV Boli" pitchFamily="2" charset="0"/>
              </a:rPr>
            </a:br>
            <a:endParaRPr lang="en-US" sz="3600" b="1" dirty="0" smtClean="0">
              <a:effectLst>
                <a:glow rad="127000">
                  <a:schemeClr val="accent2">
                    <a:lumMod val="60000"/>
                    <a:lumOff val="40000"/>
                  </a:schemeClr>
                </a:glow>
              </a:effectLst>
              <a:latin typeface="MV Boli" pitchFamily="2" charset="0"/>
              <a:cs typeface="MV Boli" pitchFamily="2" charset="0"/>
            </a:endParaRPr>
          </a:p>
          <a:p>
            <a:pPr algn="ctr"/>
            <a:r>
              <a:rPr lang="en-US" sz="3600" b="1" dirty="0" smtClean="0">
                <a:effectLst>
                  <a:glow rad="127000">
                    <a:schemeClr val="accent2">
                      <a:lumMod val="60000"/>
                      <a:lumOff val="40000"/>
                    </a:schemeClr>
                  </a:glow>
                </a:effectLst>
                <a:latin typeface="MV Boli" pitchFamily="2" charset="0"/>
                <a:cs typeface="MV Boli" pitchFamily="2" charset="0"/>
              </a:rPr>
              <a:t>(our understanding of</a:t>
            </a:r>
            <a:br>
              <a:rPr lang="en-US" sz="3600" b="1" dirty="0" smtClean="0">
                <a:effectLst>
                  <a:glow rad="127000">
                    <a:schemeClr val="accent2">
                      <a:lumMod val="60000"/>
                      <a:lumOff val="40000"/>
                    </a:schemeClr>
                  </a:glow>
                </a:effectLst>
                <a:latin typeface="MV Boli" pitchFamily="2" charset="0"/>
                <a:cs typeface="MV Boli" pitchFamily="2" charset="0"/>
              </a:rPr>
            </a:br>
            <a:r>
              <a:rPr lang="en-US" sz="3600" b="1" dirty="0" smtClean="0">
                <a:effectLst>
                  <a:glow rad="127000">
                    <a:schemeClr val="accent2">
                      <a:lumMod val="60000"/>
                      <a:lumOff val="40000"/>
                    </a:schemeClr>
                  </a:glow>
                </a:effectLst>
                <a:latin typeface="MV Boli" pitchFamily="2" charset="0"/>
                <a:cs typeface="MV Boli" pitchFamily="2" charset="0"/>
              </a:rPr>
              <a:t>the “essence &amp; substance”) </a:t>
            </a:r>
            <a:br>
              <a:rPr lang="en-US" sz="3600" b="1" dirty="0" smtClean="0">
                <a:effectLst>
                  <a:glow rad="127000">
                    <a:schemeClr val="accent2">
                      <a:lumMod val="60000"/>
                      <a:lumOff val="40000"/>
                    </a:schemeClr>
                  </a:glow>
                </a:effectLst>
                <a:latin typeface="MV Boli" pitchFamily="2" charset="0"/>
                <a:cs typeface="MV Boli" pitchFamily="2" charset="0"/>
              </a:rPr>
            </a:br>
            <a:r>
              <a:rPr lang="en-US" sz="3600" b="1" dirty="0" smtClean="0">
                <a:effectLst>
                  <a:glow rad="127000">
                    <a:schemeClr val="accent2">
                      <a:lumMod val="60000"/>
                      <a:lumOff val="40000"/>
                    </a:schemeClr>
                  </a:glow>
                </a:effectLst>
                <a:latin typeface="MV Boli" pitchFamily="2" charset="0"/>
                <a:cs typeface="MV Boli" pitchFamily="2" charset="0"/>
              </a:rPr>
              <a:t>stands without statute!</a:t>
            </a:r>
            <a:endParaRPr lang="en-US" sz="3600" b="1" dirty="0">
              <a:effectLst>
                <a:glow rad="127000">
                  <a:schemeClr val="accent2">
                    <a:lumMod val="60000"/>
                    <a:lumOff val="40000"/>
                  </a:schemeClr>
                </a:glo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639028" y="6525344"/>
            <a:ext cx="480392" cy="260648"/>
          </a:xfrm>
        </p:spPr>
        <p:txBody>
          <a:bodyPr/>
          <a:lstStyle/>
          <a:p>
            <a:fld id="{81FEFA0A-2F20-4B60-98C6-5FFDA469AA1C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318732" y="260648"/>
            <a:ext cx="11517110" cy="864984"/>
          </a:xfrm>
          <a:prstGeom prst="snip2DiagRect">
            <a:avLst/>
          </a:prstGeom>
          <a:solidFill>
            <a:srgbClr val="FFFF66"/>
          </a:solidFill>
          <a:ln w="38100">
            <a:solidFill>
              <a:srgbClr val="00FFFF"/>
            </a:solidFill>
          </a:ln>
          <a:effectLst>
            <a:glow rad="127000">
              <a:srgbClr val="CC0099"/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tura MT Script Capitals" pitchFamily="66" charset="0"/>
              </a:rPr>
              <a:t>Serious </a:t>
            </a:r>
            <a:r>
              <a:rPr lang="en-US" sz="4400" b="1" i="1" dirty="0" smtClean="0">
                <a:ln w="1905">
                  <a:solidFill>
                    <a:schemeClr val="tx2"/>
                  </a:solidFill>
                </a:ln>
                <a:solidFill>
                  <a:srgbClr val="F4A77C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Wave Sheaf</a:t>
            </a:r>
            <a:r>
              <a:rPr lang="en-US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tura MT Script Capitals" pitchFamily="66" charset="0"/>
              </a:rPr>
              <a:t>	 Reminder from Part 3!</a:t>
            </a:r>
            <a:endParaRPr lang="en-CA" sz="4400" b="1" dirty="0">
              <a:solidFill>
                <a:srgbClr val="9900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5494" y="1348016"/>
            <a:ext cx="10075869" cy="1569660"/>
          </a:xfrm>
          <a:prstGeom prst="rect">
            <a:avLst/>
          </a:prstGeom>
          <a:solidFill>
            <a:srgbClr val="8F004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h="25400" prst="softRound"/>
            </a:sp3d>
          </a:bodyPr>
          <a:lstStyle/>
          <a:p>
            <a:pPr algn="ctr"/>
            <a:r>
              <a:rPr lang="en-US" sz="32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rgbClr val="002060"/>
                  </a:glow>
                </a:effectLst>
                <a:latin typeface="Comic Sans MS" pitchFamily="66" charset="0"/>
              </a:rPr>
              <a:t>Remember</a:t>
            </a:r>
            <a:r>
              <a:rPr lang="en-US" sz="32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rgbClr val="002060"/>
                  </a:glow>
                </a:effectLst>
                <a:latin typeface="Comic Sans MS" pitchFamily="66" charset="0"/>
              </a:rPr>
              <a:t>: Enoch’s 1 week delay of </a:t>
            </a:r>
            <a:r>
              <a:rPr lang="en-US" sz="3200" b="1" dirty="0" smtClean="0">
                <a:ln>
                  <a:solidFill>
                    <a:srgbClr val="2932E7"/>
                  </a:solidFill>
                </a:ln>
                <a:solidFill>
                  <a:srgbClr val="FF99FF"/>
                </a:solidFill>
                <a:effectLst>
                  <a:glow rad="101600">
                    <a:srgbClr val="BCFFDE"/>
                  </a:glow>
                </a:effectLst>
                <a:latin typeface="Comic Sans MS" pitchFamily="66" charset="0"/>
              </a:rPr>
              <a:t>Wave Sheaf </a:t>
            </a:r>
            <a:r>
              <a:rPr lang="en-US" sz="32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rgbClr val="002060"/>
                  </a:glow>
                </a:effectLst>
                <a:latin typeface="Comic Sans MS" pitchFamily="66" charset="0"/>
              </a:rPr>
              <a:t>removed the very </a:t>
            </a:r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rgbClr val="FFC000"/>
                  </a:glow>
                </a:effectLst>
                <a:latin typeface="Comic Sans MS" pitchFamily="66" charset="0"/>
              </a:rPr>
              <a:t>“essence &amp; substance” </a:t>
            </a:r>
            <a:b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rgbClr val="FFC000"/>
                  </a:glow>
                </a:effectLst>
                <a:latin typeface="Comic Sans MS" pitchFamily="66" charset="0"/>
              </a:rPr>
            </a:br>
            <a:r>
              <a:rPr lang="en-US" sz="32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rgbClr val="002060"/>
                  </a:glow>
                </a:effectLst>
                <a:latin typeface="Comic Sans MS" pitchFamily="66" charset="0"/>
              </a:rPr>
              <a:t>for the anti-type event &amp; man’s salvation!</a:t>
            </a:r>
            <a:endParaRPr lang="en-US" sz="3200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glow rad="101600">
                  <a:srgbClr val="002060"/>
                </a:glow>
              </a:effectLst>
              <a:latin typeface="Comic Sans MS" pitchFamily="66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36840" y="1348016"/>
            <a:ext cx="2350260" cy="546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962019" y="3747285"/>
            <a:ext cx="4082752" cy="914400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r>
              <a:rPr lang="en-CA" sz="6000" b="1" i="1" dirty="0" smtClean="0">
                <a:ln w="19050">
                  <a:solidFill>
                    <a:srgbClr val="0000FF"/>
                  </a:solidFill>
                </a:ln>
                <a:solidFill>
                  <a:srgbClr val="CCFF99"/>
                </a:solidFill>
                <a:latin typeface="Comic Sans MS" panose="030F0702030302020204" pitchFamily="66" charset="0"/>
              </a:rPr>
              <a:t>Eh-</a:t>
            </a:r>
            <a:r>
              <a:rPr lang="en-CA" sz="6000" b="1" i="1" dirty="0" err="1" smtClean="0">
                <a:ln w="19050">
                  <a:solidFill>
                    <a:srgbClr val="0000FF"/>
                  </a:solidFill>
                </a:ln>
                <a:solidFill>
                  <a:srgbClr val="CCFF99"/>
                </a:solidFill>
                <a:latin typeface="Comic Sans MS" panose="030F0702030302020204" pitchFamily="66" charset="0"/>
              </a:rPr>
              <a:t>Tzem</a:t>
            </a:r>
            <a:endParaRPr lang="en-CA" sz="6000" b="1" i="1" dirty="0">
              <a:ln w="19050">
                <a:solidFill>
                  <a:srgbClr val="0000FF"/>
                </a:solidFill>
              </a:ln>
              <a:solidFill>
                <a:srgbClr val="CCFF99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Notched Right Arrow 12"/>
          <p:cNvSpPr/>
          <p:nvPr/>
        </p:nvSpPr>
        <p:spPr>
          <a:xfrm rot="768067">
            <a:off x="6672032" y="4057971"/>
            <a:ext cx="1523311" cy="706240"/>
          </a:xfrm>
          <a:prstGeom prst="notchedRightArrow">
            <a:avLst>
              <a:gd name="adj1" fmla="val 38670"/>
              <a:gd name="adj2" fmla="val 67959"/>
            </a:avLst>
          </a:prstGeom>
          <a:solidFill>
            <a:srgbClr val="CCFF99"/>
          </a:solidFill>
          <a:ln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14" name="TextBox 13"/>
          <p:cNvSpPr txBox="1"/>
          <p:nvPr/>
        </p:nvSpPr>
        <p:spPr>
          <a:xfrm>
            <a:off x="1425905" y="6363069"/>
            <a:ext cx="7044771" cy="49090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rgbClr val="8F0040"/>
                </a:solidFill>
                <a:latin typeface="MV Boli" pitchFamily="2" charset="0"/>
                <a:cs typeface="MV Boli" pitchFamily="2" charset="0"/>
              </a:rPr>
              <a:t>There goes the           celebrations!</a:t>
            </a:r>
            <a:endParaRPr lang="en-US" sz="2800" b="1" dirty="0">
              <a:solidFill>
                <a:srgbClr val="8F0040"/>
              </a:solidFill>
              <a:latin typeface="MV Boli" pitchFamily="2" charset="0"/>
              <a:cs typeface="MV Boli" pitchFamily="2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334054" y="6396508"/>
            <a:ext cx="1708166" cy="356924"/>
          </a:xfrm>
          <a:prstGeom prst="roundRect">
            <a:avLst>
              <a:gd name="adj" fmla="val 50000"/>
            </a:avLst>
          </a:prstGeom>
          <a:gradFill>
            <a:gsLst>
              <a:gs pos="52000">
                <a:srgbClr val="FFFF00">
                  <a:lumMod val="89000"/>
                  <a:lumOff val="11000"/>
                </a:srgbClr>
              </a:gs>
              <a:gs pos="2000">
                <a:srgbClr val="6600FF"/>
              </a:gs>
              <a:gs pos="97000">
                <a:schemeClr val="accent6">
                  <a:lumMod val="40000"/>
                  <a:lumOff val="60000"/>
                </a:schemeClr>
              </a:gs>
            </a:gsLst>
            <a:lin ang="16200000" scaled="1"/>
          </a:gradFill>
          <a:ln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i="1" dirty="0" smtClean="0">
                <a:ln>
                  <a:solidFill>
                    <a:srgbClr val="D60093"/>
                  </a:solidFill>
                </a:ln>
                <a:solidFill>
                  <a:srgbClr val="00FFFF"/>
                </a:solidFill>
                <a:latin typeface="Comic Sans MS" panose="030F0702030302020204" pitchFamily="66" charset="0"/>
              </a:rPr>
              <a:t>Mo-edim  </a:t>
            </a:r>
            <a:endParaRPr lang="en-CA" sz="2400" b="1" i="1" dirty="0">
              <a:ln>
                <a:solidFill>
                  <a:srgbClr val="D60093"/>
                </a:solidFill>
              </a:ln>
              <a:solidFill>
                <a:srgbClr val="00FF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Picture 9" descr="F:\Art on Desktop - 1\All white man clip art\reminder_han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8" y="1420011"/>
            <a:ext cx="995019" cy="1523688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58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9" grpId="0" animBg="1"/>
      <p:bldP spid="13" grpId="0" animBg="1"/>
      <p:bldP spid="14" grpId="0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5000">
              <a:srgbClr val="00B050"/>
            </a:gs>
            <a:gs pos="58000">
              <a:srgbClr val="CC00CC">
                <a:alpha val="53000"/>
              </a:srgbClr>
            </a:gs>
            <a:gs pos="9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pictures of a sheaf of wheat"/>
          <p:cNvSpPr>
            <a:spLocks noChangeAspect="1" noChangeArrowheads="1"/>
          </p:cNvSpPr>
          <p:nvPr/>
        </p:nvSpPr>
        <p:spPr bwMode="auto">
          <a:xfrm>
            <a:off x="63500" y="-966788"/>
            <a:ext cx="2028825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 dirty="0"/>
          </a:p>
        </p:txBody>
      </p:sp>
      <p:sp>
        <p:nvSpPr>
          <p:cNvPr id="5" name="AutoShape 4" descr="Image result for pictures of a sheaf of wheat"/>
          <p:cNvSpPr>
            <a:spLocks noChangeAspect="1" noChangeArrowheads="1"/>
          </p:cNvSpPr>
          <p:nvPr/>
        </p:nvSpPr>
        <p:spPr bwMode="auto">
          <a:xfrm>
            <a:off x="215900" y="-814388"/>
            <a:ext cx="2028825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 dirty="0"/>
          </a:p>
        </p:txBody>
      </p:sp>
      <p:sp>
        <p:nvSpPr>
          <p:cNvPr id="1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374660" y="6552728"/>
            <a:ext cx="480392" cy="260648"/>
          </a:xfrm>
        </p:spPr>
        <p:txBody>
          <a:bodyPr/>
          <a:lstStyle/>
          <a:p>
            <a:fld id="{81FEFA0A-2F20-4B60-98C6-5FFDA469AA1C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15900" y="332656"/>
            <a:ext cx="11829032" cy="1017518"/>
          </a:xfrm>
          <a:prstGeom prst="roundRect">
            <a:avLst>
              <a:gd name="adj" fmla="val 50000"/>
            </a:avLst>
          </a:prstGeom>
          <a:blipFill>
            <a:blip r:embed="rId2"/>
            <a:stretch>
              <a:fillRect/>
            </a:stretch>
          </a:blipFill>
          <a:ln w="3810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00FF00"/>
                </a:solidFill>
                <a:effectLst>
                  <a:glow rad="127000">
                    <a:srgbClr val="FF6600"/>
                  </a:glow>
                </a:effectLst>
                <a:latin typeface="Comic Sans MS" pitchFamily="66" charset="0"/>
              </a:rPr>
              <a:t>Exposing the Counterfeit Sickle</a:t>
            </a:r>
            <a:endParaRPr lang="en-CA" sz="3600" b="1" dirty="0">
              <a:ln>
                <a:solidFill>
                  <a:sysClr val="windowText" lastClr="000000"/>
                </a:solidFill>
              </a:ln>
              <a:solidFill>
                <a:srgbClr val="00FF00"/>
              </a:solidFill>
              <a:effectLst>
                <a:glow rad="127000">
                  <a:srgbClr val="164B4F">
                    <a:lumMod val="50000"/>
                    <a:lumOff val="50000"/>
                  </a:srgbClr>
                </a:glo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5820" y="1631606"/>
            <a:ext cx="5688632" cy="482173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4A77C"/>
            </a:solidFill>
          </a:ln>
          <a:effectLst>
            <a:glow rad="330200">
              <a:srgbClr val="5D2D2D"/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 smtClean="0">
                <a:solidFill>
                  <a:srgbClr val="FF0000"/>
                </a:solidFill>
                <a:effectLst>
                  <a:glow rad="127000">
                    <a:srgbClr val="003366"/>
                  </a:glow>
                </a:effectLst>
                <a:latin typeface="Comic Sans MS" pitchFamily="66" charset="0"/>
              </a:rPr>
              <a:t>Whose </a:t>
            </a:r>
            <a:r>
              <a:rPr lang="en-US" sz="7200" b="1" dirty="0" smtClean="0">
                <a:solidFill>
                  <a:srgbClr val="00FF00"/>
                </a:solidFill>
                <a:effectLst>
                  <a:glow rad="127000">
                    <a:srgbClr val="003366"/>
                  </a:glow>
                </a:effectLst>
                <a:latin typeface="Comic Sans MS" pitchFamily="66" charset="0"/>
              </a:rPr>
              <a:t>Shavuot</a:t>
            </a:r>
            <a:r>
              <a:rPr lang="en-US" sz="7200" b="1" dirty="0" smtClean="0">
                <a:solidFill>
                  <a:srgbClr val="CC9900"/>
                </a:solidFill>
                <a:effectLst>
                  <a:glow rad="127000">
                    <a:srgbClr val="003366"/>
                  </a:glow>
                </a:effectLst>
                <a:latin typeface="Comic Sans MS" pitchFamily="66" charset="0"/>
              </a:rPr>
              <a:t> Connection</a:t>
            </a:r>
            <a:r>
              <a:rPr lang="en-US" sz="7200" b="1" dirty="0" smtClean="0">
                <a:solidFill>
                  <a:srgbClr val="FF0000"/>
                </a:solidFill>
                <a:effectLst>
                  <a:glow rad="127000">
                    <a:srgbClr val="003366"/>
                  </a:glow>
                </a:effectLst>
                <a:latin typeface="Comic Sans MS" pitchFamily="66" charset="0"/>
              </a:rPr>
              <a:t>?</a:t>
            </a:r>
            <a:endParaRPr lang="en-CA" sz="7200" b="1" dirty="0">
              <a:solidFill>
                <a:srgbClr val="FF0000"/>
              </a:solidFill>
              <a:effectLst>
                <a:glow rad="127000">
                  <a:srgbClr val="003366"/>
                </a:glow>
              </a:effectLst>
              <a:latin typeface="Comic Sans MS" pitchFamily="66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10436" y="1907426"/>
            <a:ext cx="5487673" cy="35377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5D2D2D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 prst="angle"/>
            <a:contourClr>
              <a:srgbClr val="C0C0C0"/>
            </a:contourClr>
          </a:sp3d>
          <a:extLst/>
        </p:spPr>
      </p:pic>
      <p:sp>
        <p:nvSpPr>
          <p:cNvPr id="16" name="Oval 15"/>
          <p:cNvSpPr/>
          <p:nvPr/>
        </p:nvSpPr>
        <p:spPr>
          <a:xfrm>
            <a:off x="7030516" y="5672268"/>
            <a:ext cx="3456384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4800" b="1" dirty="0" smtClean="0">
                <a:solidFill>
                  <a:srgbClr val="FF33CC"/>
                </a:solidFill>
                <a:effectLst>
                  <a:glow rad="127000">
                    <a:srgbClr val="003366"/>
                  </a:glow>
                </a:effectLst>
                <a:latin typeface="Comic Sans MS" pitchFamily="66" charset="0"/>
              </a:rPr>
              <a:t>(</a:t>
            </a:r>
            <a:r>
              <a:rPr lang="en-US" sz="4800" b="1" dirty="0" err="1" smtClean="0">
                <a:solidFill>
                  <a:srgbClr val="FF33CC"/>
                </a:solidFill>
                <a:effectLst>
                  <a:glow rad="127000">
                    <a:srgbClr val="003366"/>
                  </a:glow>
                </a:effectLst>
                <a:latin typeface="Comic Sans MS" pitchFamily="66" charset="0"/>
              </a:rPr>
              <a:t>con’t</a:t>
            </a:r>
            <a:r>
              <a:rPr lang="en-US" sz="4800" b="1" dirty="0" smtClean="0">
                <a:solidFill>
                  <a:srgbClr val="FF33CC"/>
                </a:solidFill>
                <a:effectLst>
                  <a:glow rad="127000">
                    <a:srgbClr val="003366"/>
                  </a:glow>
                </a:effectLst>
                <a:latin typeface="Comic Sans MS" pitchFamily="66" charset="0"/>
              </a:rPr>
              <a:t>)</a:t>
            </a:r>
            <a:endParaRPr lang="en-CA" sz="4800" u="sng" dirty="0">
              <a:solidFill>
                <a:srgbClr val="FF33CC"/>
              </a:solidFill>
            </a:endParaRPr>
          </a:p>
        </p:txBody>
      </p:sp>
      <p:pic>
        <p:nvPicPr>
          <p:cNvPr id="27" name="Picture 3" descr="C:\Users\Rae\Desktop\grain wheat clea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187" y="2727721"/>
            <a:ext cx="2560638" cy="415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98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5000" fill="remove" nodeType="withEffect">
                                  <p:stCondLst>
                                    <p:cond delay="1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190756" y="6381328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rgbClr val="FFFFCC"/>
                </a:solidFill>
              </a:rPr>
              <a:pPr/>
              <a:t>20</a:t>
            </a:fld>
            <a:endParaRPr lang="en-US" b="1" dirty="0">
              <a:solidFill>
                <a:srgbClr val="FFFFCC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-1" y="260648"/>
            <a:ext cx="12188825" cy="792088"/>
          </a:xfrm>
          <a:prstGeom prst="rect">
            <a:avLst/>
          </a:prstGeom>
        </p:spPr>
        <p:txBody>
          <a:bodyPr>
            <a:normAutofit fontScale="975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Comic Sans MS" pitchFamily="66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000" b="1" spc="150" dirty="0" smtClean="0">
                <a:ln w="11430">
                  <a:solidFill>
                    <a:srgbClr val="002060"/>
                  </a:solidFill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erlin Sans FB Demi" pitchFamily="34" charset="0"/>
              </a:rPr>
              <a:t>Mosheh &amp; the Exodus- Covenant Calendar Club</a:t>
            </a:r>
            <a:endParaRPr lang="en-US" sz="3100" spc="150" dirty="0">
              <a:ln w="11430">
                <a:solidFill>
                  <a:srgbClr val="002060"/>
                </a:solidFill>
              </a:ln>
              <a:solidFill>
                <a:srgbClr val="00FFFF"/>
              </a:solidFill>
              <a:latin typeface="Berlin Sans FB Demi" pitchFamily="34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086300" y="1052736"/>
            <a:ext cx="7030516" cy="5529478"/>
          </a:xfrm>
          <a:prstGeom prst="rect">
            <a:avLst/>
          </a:prstGeom>
        </p:spPr>
        <p:txBody>
          <a:bodyPr>
            <a:normAutofit fontScale="92500"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itchFamily="34" charset="0"/>
              <a:buNone/>
            </a:pPr>
            <a:r>
              <a:rPr lang="en-US" b="1" u="sng" dirty="0" smtClean="0">
                <a:solidFill>
                  <a:schemeClr val="bg1"/>
                </a:solidFill>
                <a:latin typeface="Comic Sans MS" pitchFamily="66" charset="0"/>
              </a:rPr>
              <a:t>Note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:  There are </a:t>
            </a:r>
            <a:r>
              <a:rPr lang="en-US" b="1" u="sng" dirty="0" smtClean="0">
                <a:solidFill>
                  <a:schemeClr val="bg1"/>
                </a:solidFill>
                <a:latin typeface="Comic Sans MS" pitchFamily="66" charset="0"/>
              </a:rPr>
              <a:t>man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y </a:t>
            </a:r>
            <a:r>
              <a:rPr lang="en-US" b="1" u="sng" dirty="0" smtClean="0">
                <a:solidFill>
                  <a:schemeClr val="bg1"/>
                </a:solidFill>
                <a:latin typeface="Comic Sans MS" pitchFamily="66" charset="0"/>
              </a:rPr>
              <a:t>details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in this study that are necessary to fully understand today’s study.</a:t>
            </a:r>
            <a:endParaRPr lang="en-US" sz="1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b="1" dirty="0" smtClean="0">
                <a:solidFill>
                  <a:srgbClr val="00FFFF"/>
                </a:solidFill>
                <a:latin typeface="Comic Sans MS" pitchFamily="66" charset="0"/>
              </a:rPr>
              <a:t>The first Passover out of Egypt proves: </a:t>
            </a:r>
          </a:p>
          <a:p>
            <a:pPr marL="452438" indent="-457200">
              <a:buClr>
                <a:srgbClr val="FF99FF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Abib 1 – New Year Day:  4</a:t>
            </a:r>
            <a:r>
              <a:rPr lang="en-US" baseline="30000" dirty="0" smtClean="0">
                <a:solidFill>
                  <a:schemeClr val="bg1"/>
                </a:solidFill>
                <a:latin typeface="Comic Sans MS" pitchFamily="66" charset="0"/>
              </a:rPr>
              <a:t>th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 cycle [</a:t>
            </a:r>
            <a:r>
              <a:rPr lang="en-US" sz="1900" dirty="0" smtClean="0">
                <a:solidFill>
                  <a:schemeClr val="bg1"/>
                </a:solidFill>
                <a:latin typeface="Comic Sans MS" pitchFamily="66" charset="0"/>
              </a:rPr>
              <a:t>Wed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].</a:t>
            </a:r>
          </a:p>
          <a:p>
            <a:pPr marL="452438" indent="-457200">
              <a:buClr>
                <a:srgbClr val="FF99FF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Abib 14 Passover:  3</a:t>
            </a:r>
            <a:r>
              <a:rPr lang="en-US" baseline="30000" dirty="0" smtClean="0">
                <a:solidFill>
                  <a:schemeClr val="bg1"/>
                </a:solidFill>
                <a:latin typeface="Comic Sans MS" pitchFamily="66" charset="0"/>
              </a:rPr>
              <a:t>rd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 cycle [</a:t>
            </a:r>
            <a:r>
              <a:rPr lang="en-US" sz="1900" dirty="0" smtClean="0">
                <a:solidFill>
                  <a:schemeClr val="bg1"/>
                </a:solidFill>
                <a:latin typeface="Comic Sans MS" pitchFamily="66" charset="0"/>
              </a:rPr>
              <a:t>Tues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].</a:t>
            </a:r>
          </a:p>
          <a:p>
            <a:pPr marL="452438" indent="-457200">
              <a:buClr>
                <a:srgbClr val="FF99FF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Red Sea Crossing:  Abib 17</a:t>
            </a:r>
            <a:r>
              <a:rPr lang="en-US" baseline="30000" dirty="0" smtClean="0">
                <a:solidFill>
                  <a:schemeClr val="bg1"/>
                </a:solidFill>
                <a:latin typeface="Comic Sans MS" pitchFamily="66" charset="0"/>
              </a:rPr>
              <a:t>th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 night [</a:t>
            </a:r>
            <a:r>
              <a:rPr lang="en-US" sz="1900" dirty="0" smtClean="0">
                <a:solidFill>
                  <a:schemeClr val="bg1"/>
                </a:solidFill>
                <a:latin typeface="Comic Sans MS" pitchFamily="66" charset="0"/>
              </a:rPr>
              <a:t>Fri - 6</a:t>
            </a:r>
            <a:r>
              <a:rPr lang="en-US" sz="1900" baseline="30000" dirty="0" smtClean="0">
                <a:solidFill>
                  <a:schemeClr val="bg1"/>
                </a:solidFill>
                <a:latin typeface="Comic Sans MS" pitchFamily="66" charset="0"/>
              </a:rPr>
              <a:t>th</a:t>
            </a:r>
            <a:r>
              <a:rPr lang="en-US" sz="1900" dirty="0" smtClean="0">
                <a:solidFill>
                  <a:schemeClr val="bg1"/>
                </a:solidFill>
                <a:latin typeface="Comic Sans MS" pitchFamily="66" charset="0"/>
              </a:rPr>
              <a:t> cycle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].</a:t>
            </a:r>
          </a:p>
          <a:p>
            <a:pPr marL="452438" indent="-457200">
              <a:buClr>
                <a:srgbClr val="FF99FF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If the Wave Sheaf Festival Pattern would 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have been 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celebrated, placement would have </a:t>
            </a:r>
            <a:b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been Abib 19</a:t>
            </a:r>
            <a:r>
              <a:rPr lang="en-US" baseline="30000" dirty="0" smtClean="0">
                <a:solidFill>
                  <a:schemeClr val="bg1"/>
                </a:solidFill>
                <a:latin typeface="Comic Sans MS" pitchFamily="66" charset="0"/>
              </a:rPr>
              <a:t>th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 [</a:t>
            </a:r>
            <a:r>
              <a:rPr lang="en-US" sz="1900" dirty="0" smtClean="0">
                <a:solidFill>
                  <a:schemeClr val="bg1"/>
                </a:solidFill>
                <a:latin typeface="Comic Sans MS" pitchFamily="66" charset="0"/>
              </a:rPr>
              <a:t>Sun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] – start of Omer count.</a:t>
            </a:r>
          </a:p>
          <a:p>
            <a:pPr marL="452438" indent="-457200">
              <a:buClr>
                <a:srgbClr val="FF99FF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Quail &amp; 1</a:t>
            </a:r>
            <a:r>
              <a:rPr lang="en-US" baseline="30000" dirty="0" smtClean="0">
                <a:solidFill>
                  <a:schemeClr val="bg1"/>
                </a:solidFill>
                <a:latin typeface="Comic Sans MS" pitchFamily="66" charset="0"/>
              </a:rPr>
              <a:t>st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 Manna week:  2</a:t>
            </a:r>
            <a:r>
              <a:rPr lang="en-US" baseline="30000" dirty="0" smtClean="0">
                <a:solidFill>
                  <a:schemeClr val="bg1"/>
                </a:solidFill>
                <a:latin typeface="Comic Sans MS" pitchFamily="66" charset="0"/>
              </a:rPr>
              <a:t>nd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 Month from </a:t>
            </a:r>
            <a:b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17</a:t>
            </a:r>
            <a:r>
              <a:rPr lang="en-US" baseline="30000" dirty="0" smtClean="0">
                <a:solidFill>
                  <a:schemeClr val="bg1"/>
                </a:solidFill>
                <a:latin typeface="Comic Sans MS" pitchFamily="66" charset="0"/>
              </a:rPr>
              <a:t>th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 – 23</a:t>
            </a:r>
            <a:r>
              <a:rPr lang="en-US" baseline="30000" dirty="0" smtClean="0">
                <a:solidFill>
                  <a:schemeClr val="bg1"/>
                </a:solidFill>
                <a:latin typeface="Comic Sans MS" pitchFamily="66" charset="0"/>
              </a:rPr>
              <a:t>rd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[</a:t>
            </a:r>
            <a:r>
              <a:rPr lang="en-US" sz="2200" dirty="0" smtClean="0">
                <a:solidFill>
                  <a:schemeClr val="bg1"/>
                </a:solidFill>
                <a:latin typeface="Comic Sans MS" pitchFamily="66" charset="0"/>
              </a:rPr>
              <a:t>1</a:t>
            </a:r>
            <a:r>
              <a:rPr lang="en-US" sz="2200" baseline="30000" dirty="0" smtClean="0">
                <a:solidFill>
                  <a:schemeClr val="bg1"/>
                </a:solidFill>
                <a:latin typeface="Comic Sans MS" pitchFamily="66" charset="0"/>
              </a:rPr>
              <a:t>st</a:t>
            </a:r>
            <a:r>
              <a:rPr lang="en-US" sz="2200" dirty="0" smtClean="0">
                <a:solidFill>
                  <a:schemeClr val="bg1"/>
                </a:solidFill>
                <a:latin typeface="Comic Sans MS" pitchFamily="66" charset="0"/>
              </a:rPr>
              <a:t> – 7</a:t>
            </a:r>
            <a:r>
              <a:rPr lang="en-US" sz="2200" baseline="30000" dirty="0" smtClean="0">
                <a:solidFill>
                  <a:schemeClr val="bg1"/>
                </a:solidFill>
                <a:latin typeface="Comic Sans MS" pitchFamily="66" charset="0"/>
              </a:rPr>
              <a:t>th</a:t>
            </a:r>
            <a:r>
              <a:rPr lang="en-US" sz="2200" dirty="0" smtClean="0">
                <a:solidFill>
                  <a:schemeClr val="bg1"/>
                </a:solidFill>
                <a:latin typeface="Comic Sans MS" pitchFamily="66" charset="0"/>
              </a:rPr>
              <a:t> cycles / </a:t>
            </a:r>
            <a:r>
              <a:rPr lang="en-US" sz="1900" dirty="0" smtClean="0">
                <a:solidFill>
                  <a:schemeClr val="bg1"/>
                </a:solidFill>
                <a:latin typeface="Comic Sans MS" pitchFamily="66" charset="0"/>
              </a:rPr>
              <a:t>Sunday - Sabbath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].</a:t>
            </a:r>
          </a:p>
          <a:p>
            <a:pPr marL="452438" indent="-457200">
              <a:buClr>
                <a:srgbClr val="FF99FF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Pentecost at Mt Sinai:  3</a:t>
            </a:r>
            <a:r>
              <a:rPr lang="en-US" baseline="30000" dirty="0" smtClean="0">
                <a:solidFill>
                  <a:schemeClr val="bg1"/>
                </a:solidFill>
                <a:latin typeface="Comic Sans MS" pitchFamily="66" charset="0"/>
              </a:rPr>
              <a:t>rd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 Month 8</a:t>
            </a:r>
            <a:r>
              <a:rPr lang="en-US" baseline="30000" dirty="0" smtClean="0">
                <a:solidFill>
                  <a:schemeClr val="bg1"/>
                </a:solidFill>
                <a:latin typeface="Comic Sans MS" pitchFamily="66" charset="0"/>
              </a:rPr>
              <a:t>th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 day [</a:t>
            </a:r>
            <a:r>
              <a:rPr lang="en-US" sz="1900" dirty="0" smtClean="0">
                <a:solidFill>
                  <a:schemeClr val="bg1"/>
                </a:solidFill>
                <a:latin typeface="Comic Sans MS" pitchFamily="66" charset="0"/>
              </a:rPr>
              <a:t>Sun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].</a:t>
            </a:r>
          </a:p>
          <a:p>
            <a:pPr marL="452438" indent="-457200">
              <a:buClr>
                <a:srgbClr val="FF99FF"/>
              </a:buClr>
              <a:buFont typeface="+mj-lt"/>
              <a:buAutoNum type="arabicPeriod"/>
            </a:pPr>
            <a:endParaRPr lang="en-US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marL="452438" indent="-457200">
              <a:buFont typeface="+mj-lt"/>
              <a:buAutoNum type="arabicPeriod"/>
            </a:pPr>
            <a:endParaRPr lang="en-US" sz="9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5780" y="1951062"/>
            <a:ext cx="5026170" cy="378219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 rot="21408847">
            <a:off x="248252" y="7444957"/>
            <a:ext cx="5341224" cy="609047"/>
          </a:xfrm>
          <a:prstGeom prst="rect">
            <a:avLst/>
          </a:prstGeom>
        </p:spPr>
        <p:txBody>
          <a:bodyPr>
            <a:normAutofit fontScale="97500"/>
            <a:scene3d>
              <a:camera prst="isometricOffAxis2Lef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Comic Sans MS" pitchFamily="66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400" spc="150" dirty="0" smtClean="0">
                <a:ln w="11430"/>
                <a:solidFill>
                  <a:srgbClr val="00FFFF"/>
                </a:solidFill>
                <a:latin typeface="Berlin Sans FB Demi" pitchFamily="34" charset="0"/>
              </a:rPr>
              <a:t>&lt;www.studythecalendar.com&gt;</a:t>
            </a:r>
            <a:endParaRPr lang="en-US" sz="2400" spc="150" dirty="0">
              <a:ln w="11430"/>
              <a:solidFill>
                <a:srgbClr val="00FFFF"/>
              </a:solidFill>
              <a:latin typeface="Berlin Sans FB Demi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 rot="21408847">
            <a:off x="-734812" y="6947130"/>
            <a:ext cx="6973346" cy="609047"/>
          </a:xfrm>
          <a:prstGeom prst="rect">
            <a:avLst/>
          </a:prstGeom>
        </p:spPr>
        <p:txBody>
          <a:bodyPr>
            <a:normAutofit fontScale="975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Comic Sans MS" pitchFamily="66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400" spc="150" dirty="0" smtClean="0">
                <a:ln w="11430"/>
                <a:solidFill>
                  <a:srgbClr val="00FFFF"/>
                </a:solidFill>
                <a:latin typeface="Berlin Sans FB Demi" pitchFamily="34" charset="0"/>
              </a:rPr>
              <a:t>&lt;www.studythecalendar.com&gt;</a:t>
            </a:r>
            <a:endParaRPr lang="en-US" sz="2400" spc="150" dirty="0">
              <a:ln w="11430"/>
              <a:solidFill>
                <a:srgbClr val="00FFFF"/>
              </a:solidFill>
              <a:latin typeface="Berlin Sans FB Demi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 rot="21377899">
            <a:off x="-392151" y="1250699"/>
            <a:ext cx="6151122" cy="576064"/>
          </a:xfrm>
          <a:prstGeom prst="rect">
            <a:avLst/>
          </a:prstGeom>
          <a:noFill/>
        </p:spPr>
        <p:txBody>
          <a:bodyPr>
            <a:normAutofit fontScale="97500"/>
            <a:scene3d>
              <a:camera prst="isometricOffAxis2Lef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Comic Sans MS" pitchFamily="66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800" spc="150" dirty="0" smtClean="0">
                <a:ln w="11430"/>
                <a:solidFill>
                  <a:schemeClr val="accent1">
                    <a:lumMod val="40000"/>
                    <a:lumOff val="60000"/>
                  </a:schemeClr>
                </a:solidFill>
                <a:latin typeface="Berlin Sans FB Demi" pitchFamily="34" charset="0"/>
              </a:rPr>
              <a:t>&lt;www.studythecalendar.com&gt;</a:t>
            </a:r>
            <a:endParaRPr lang="en-US" sz="2800" spc="150" dirty="0">
              <a:ln w="11430"/>
              <a:solidFill>
                <a:schemeClr val="accent1">
                  <a:lumMod val="40000"/>
                  <a:lumOff val="60000"/>
                </a:schemeClr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55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39028" y="6453336"/>
            <a:ext cx="47778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chemeClr val="tx2"/>
                </a:solidFill>
              </a:rPr>
              <a:pPr/>
              <a:t>21</a:t>
            </a:fld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-72008"/>
            <a:ext cx="12188825" cy="6669360"/>
          </a:xfrm>
          <a:noFill/>
          <a:ln>
            <a:noFill/>
          </a:ln>
          <a:effectLst/>
        </p:spPr>
        <p:txBody>
          <a:bodyPr anchor="ctr">
            <a:normAutofit fontScale="92500" lnSpcReduction="1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150000"/>
              </a:lnSpc>
            </a:pPr>
            <a:r>
              <a:rPr lang="en-CA" sz="40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Comic Sans MS" pitchFamily="66" charset="0"/>
              </a:rPr>
              <a:t>After a short review of Mosheh &amp; the Exodus</a:t>
            </a:r>
          </a:p>
          <a:p>
            <a:pPr algn="ctr">
              <a:lnSpc>
                <a:spcPct val="150000"/>
              </a:lnSpc>
            </a:pPr>
            <a:r>
              <a:rPr lang="en-CA" sz="4000" b="1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t</a:t>
            </a:r>
            <a:r>
              <a:rPr lang="en-CA" sz="40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Comic Sans MS" pitchFamily="66" charset="0"/>
              </a:rPr>
              <a:t>oday’s study will address:</a:t>
            </a:r>
            <a:r>
              <a:rPr lang="en-CA" sz="4000" b="1" dirty="0" smtClean="0">
                <a:solidFill>
                  <a:srgbClr val="99330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/>
            </a:r>
            <a:br>
              <a:rPr lang="en-CA" sz="4000" b="1" dirty="0" smtClean="0">
                <a:solidFill>
                  <a:srgbClr val="99330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</a:br>
            <a:endParaRPr lang="en-CA" sz="1100" b="1" dirty="0" smtClean="0">
              <a:solidFill>
                <a:srgbClr val="993300"/>
              </a:solidFill>
              <a:effectLst>
                <a:glow rad="127000">
                  <a:schemeClr val="bg1"/>
                </a:glow>
              </a:effectLst>
              <a:latin typeface="Comic Sans MS" pitchFamily="66" charset="0"/>
            </a:endParaRPr>
          </a:p>
          <a:p>
            <a:pPr marL="514350" indent="-514350" algn="ctr">
              <a:lnSpc>
                <a:spcPct val="150000"/>
              </a:lnSpc>
              <a:buAutoNum type="arabicParenR"/>
            </a:pPr>
            <a:r>
              <a:rPr lang="en-CA" sz="3300" b="1" dirty="0" smtClean="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Commentator Comments on the 2</a:t>
            </a:r>
            <a:r>
              <a:rPr lang="en-CA" sz="3300" b="1" baseline="30000" dirty="0" smtClean="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nd</a:t>
            </a:r>
            <a:r>
              <a:rPr lang="en-CA" sz="3300" b="1" dirty="0" smtClean="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 month of the civil year;</a:t>
            </a:r>
            <a:endParaRPr lang="en-CA" sz="3300" b="1" dirty="0">
              <a:solidFill>
                <a:srgbClr val="00B050"/>
              </a:solidFill>
              <a:effectLst>
                <a:glow rad="127000">
                  <a:schemeClr val="bg1"/>
                </a:glow>
              </a:effectLst>
              <a:latin typeface="Comic Sans MS" pitchFamily="66" charset="0"/>
            </a:endParaRPr>
          </a:p>
          <a:p>
            <a:pPr marL="514350" indent="-514350" algn="ctr">
              <a:lnSpc>
                <a:spcPct val="150000"/>
              </a:lnSpc>
              <a:buAutoNum type="arabicParenR"/>
            </a:pPr>
            <a:r>
              <a:rPr lang="en-CA" sz="3300" b="1" dirty="0" smtClean="0">
                <a:solidFill>
                  <a:srgbClr val="CC330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The Double Pentecost Count (</a:t>
            </a:r>
            <a:r>
              <a:rPr lang="en-CA" sz="3300" b="1" dirty="0" smtClean="0">
                <a:solidFill>
                  <a:srgbClr val="7030A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True</a:t>
            </a:r>
            <a:r>
              <a:rPr lang="en-CA" sz="3300" b="1" dirty="0" smtClean="0">
                <a:solidFill>
                  <a:srgbClr val="CC330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 or Counterfeit?)</a:t>
            </a:r>
          </a:p>
          <a:p>
            <a:pPr marL="514350" indent="-514350" algn="ctr">
              <a:lnSpc>
                <a:spcPct val="150000"/>
              </a:lnSpc>
              <a:buAutoNum type="arabicParenR"/>
            </a:pPr>
            <a:r>
              <a:rPr lang="en-CA" sz="3300" b="1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An “added” English letter and the </a:t>
            </a:r>
            <a:r>
              <a:rPr lang="en-CA" sz="3300" b="1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lingering effects.</a:t>
            </a:r>
          </a:p>
          <a:p>
            <a:pPr algn="ctr">
              <a:lnSpc>
                <a:spcPct val="150000"/>
              </a:lnSpc>
            </a:pPr>
            <a:r>
              <a:rPr lang="en-CA" sz="3600" b="1" dirty="0" smtClean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</a:schemeClr>
                  </a:glow>
                </a:effectLst>
                <a:latin typeface="Comic Sans MS" pitchFamily="66" charset="0"/>
              </a:rPr>
              <a:t>This information is important for the </a:t>
            </a:r>
            <a:r>
              <a:rPr lang="en-CA" sz="3600" b="1" u="sng" dirty="0" smtClean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</a:schemeClr>
                  </a:glow>
                </a:effectLst>
                <a:latin typeface="Comic Sans MS" pitchFamily="66" charset="0"/>
              </a:rPr>
              <a:t>future</a:t>
            </a:r>
            <a:r>
              <a:rPr lang="en-CA" sz="3600" b="1" dirty="0" smtClean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</a:schemeClr>
                  </a:glow>
                </a:effectLst>
                <a:latin typeface="Comic Sans MS" pitchFamily="66" charset="0"/>
              </a:rPr>
              <a:t> studies of:</a:t>
            </a:r>
            <a:endParaRPr lang="en-CA" sz="3300" b="1" dirty="0" smtClean="0">
              <a:solidFill>
                <a:schemeClr val="bg1"/>
              </a:solidFill>
              <a:effectLst>
                <a:glow rad="127000">
                  <a:schemeClr val="bg2">
                    <a:lumMod val="25000"/>
                  </a:schemeClr>
                </a:glow>
              </a:effectLst>
              <a:latin typeface="Comic Sans MS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CA" sz="3300" b="1" dirty="0" smtClean="0">
                <a:solidFill>
                  <a:srgbClr val="99330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4) </a:t>
            </a:r>
            <a:r>
              <a:rPr lang="en-CA" sz="3300" b="1" dirty="0">
                <a:solidFill>
                  <a:srgbClr val="99330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Enoch’s two main reasons for choosing Abib </a:t>
            </a:r>
            <a:r>
              <a:rPr lang="en-CA" sz="3300" b="1" dirty="0" smtClean="0">
                <a:solidFill>
                  <a:srgbClr val="99330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26;</a:t>
            </a:r>
            <a:r>
              <a:rPr lang="en-CA" sz="3300" b="1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/>
            </a:r>
            <a:br>
              <a:rPr lang="en-CA" sz="3300" b="1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</a:br>
            <a:r>
              <a:rPr lang="en-CA" sz="33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5) </a:t>
            </a:r>
            <a:r>
              <a:rPr lang="en-CA" sz="33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Paul’s </a:t>
            </a:r>
            <a:r>
              <a:rPr lang="en-CA" sz="33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witness on </a:t>
            </a:r>
            <a:r>
              <a:rPr lang="en-CA" sz="3300" b="1" dirty="0" smtClean="0">
                <a:solidFill>
                  <a:srgbClr val="00B0F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Yahuah’s</a:t>
            </a:r>
            <a:r>
              <a:rPr lang="en-CA" sz="33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 Pentecost Count. </a:t>
            </a:r>
            <a:br>
              <a:rPr lang="en-CA" sz="33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</a:br>
            <a:r>
              <a:rPr lang="en-CA" sz="3300" b="1" dirty="0" smtClean="0">
                <a:solidFill>
                  <a:srgbClr val="5D2D2D"/>
                </a:solidFill>
                <a:effectLst>
                  <a:glow rad="127000">
                    <a:srgbClr val="FF9933">
                      <a:alpha val="56000"/>
                    </a:srgbClr>
                  </a:glow>
                </a:effectLst>
                <a:latin typeface="Comic Sans MS" panose="030F0702030302020204" pitchFamily="66" charset="0"/>
              </a:rPr>
              <a:t>Note: There will be many calendar slides for comparison!</a:t>
            </a:r>
          </a:p>
        </p:txBody>
      </p:sp>
    </p:spTree>
    <p:extLst>
      <p:ext uri="{BB962C8B-B14F-4D97-AF65-F5344CB8AC3E}">
        <p14:creationId xmlns:p14="http://schemas.microsoft.com/office/powerpoint/2010/main" val="334158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475409" y="3201357"/>
            <a:ext cx="4394867" cy="3323987"/>
          </a:xfrm>
          <a:prstGeom prst="rect">
            <a:avLst/>
          </a:prstGeom>
          <a:solidFill>
            <a:schemeClr val="tx2">
              <a:alpha val="32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  <a:sp3d extrusionH="57150">
              <a:bevelT h="25400" prst="softRound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JOSHUA</a:t>
            </a:r>
            <a:r>
              <a:rPr lang="en-US" sz="2000" b="1" dirty="0" smtClean="0"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 </a:t>
            </a: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has solidly exposed the correct feast “</a:t>
            </a: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99FF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day and date</a:t>
            </a: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” </a:t>
            </a:r>
            <a:b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</a:b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for the Wave Sheaf and the beginning of the Omer Count. </a:t>
            </a:r>
          </a:p>
          <a:p>
            <a:pPr algn="ctr">
              <a:lnSpc>
                <a:spcPct val="150000"/>
              </a:lnSpc>
            </a:pP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This study will now compare </a:t>
            </a:r>
            <a:b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</a:b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the evidence with </a:t>
            </a:r>
            <a:r>
              <a:rPr lang="en-US" sz="2000" b="1" dirty="0" err="1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Moshehs</a:t>
            </a: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’ </a:t>
            </a:r>
            <a:b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</a:b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Omer Count to that of:</a:t>
            </a:r>
            <a:endParaRPr lang="en-US" sz="2000" b="1" dirty="0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glow rad="177800">
                  <a:schemeClr val="tx2"/>
                </a:glow>
              </a:effectLst>
              <a:latin typeface="Comic Sans MS" pitchFamily="66" charset="0"/>
            </a:endParaRPr>
          </a:p>
        </p:txBody>
      </p:sp>
      <p:sp>
        <p:nvSpPr>
          <p:cNvPr id="16" name="Slide Number Placeholder 3"/>
          <p:cNvSpPr txBox="1">
            <a:spLocks/>
          </p:cNvSpPr>
          <p:nvPr/>
        </p:nvSpPr>
        <p:spPr>
          <a:xfrm>
            <a:off x="11580153" y="6456069"/>
            <a:ext cx="5497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FEFA0A-2F20-4B60-98C6-5FFDA469AA1C}" type="slidenum">
              <a:rPr lang="en-US" b="1" smtClean="0">
                <a:solidFill>
                  <a:srgbClr val="FFFFCC"/>
                </a:solidFill>
              </a:rPr>
              <a:pPr/>
              <a:t>22</a:t>
            </a:fld>
            <a:endParaRPr lang="en-US" b="1" dirty="0">
              <a:solidFill>
                <a:srgbClr val="FFFFCC"/>
              </a:solidFill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475409" y="1039962"/>
            <a:ext cx="9651451" cy="3024336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rgbClr val="002060"/>
                </a:solidFill>
                <a:effectLst>
                  <a:glow rad="127000">
                    <a:srgbClr val="FFFFCC"/>
                  </a:glow>
                </a:effectLst>
              </a:rPr>
              <a:t>Isa </a:t>
            </a:r>
            <a:r>
              <a:rPr lang="en-US" sz="3200" b="1" dirty="0" smtClean="0">
                <a:solidFill>
                  <a:srgbClr val="002060"/>
                </a:solidFill>
                <a:effectLst>
                  <a:glow rad="127000">
                    <a:srgbClr val="FFFFCC"/>
                  </a:glow>
                </a:effectLst>
              </a:rPr>
              <a:t>46:9-10  </a:t>
            </a:r>
            <a:r>
              <a:rPr lang="en-US" b="1" dirty="0" smtClean="0">
                <a:solidFill>
                  <a:srgbClr val="FFFFCC"/>
                </a:solidFill>
                <a:effectLst>
                  <a:glow rad="1270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Remember </a:t>
            </a:r>
            <a:r>
              <a:rPr lang="en-US" b="1" dirty="0">
                <a:solidFill>
                  <a:srgbClr val="FFFFCC"/>
                </a:solidFill>
                <a:effectLst>
                  <a:glow rad="1270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former things of old: for I am </a:t>
            </a:r>
            <a:r>
              <a:rPr lang="en-US" b="1" dirty="0" smtClean="0">
                <a:solidFill>
                  <a:srgbClr val="FFFFCC"/>
                </a:solidFill>
                <a:effectLst>
                  <a:glow rad="1270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Elohim, </a:t>
            </a:r>
            <a:r>
              <a:rPr lang="en-US" b="1" dirty="0">
                <a:solidFill>
                  <a:srgbClr val="FFFFCC"/>
                </a:solidFill>
                <a:effectLst>
                  <a:glow rad="1270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there is none else; I am </a:t>
            </a:r>
            <a:r>
              <a:rPr lang="en-US" b="1" dirty="0" smtClean="0">
                <a:solidFill>
                  <a:srgbClr val="FFFFCC"/>
                </a:solidFill>
                <a:effectLst>
                  <a:glow rad="1270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Yahuah, </a:t>
            </a:r>
            <a:r>
              <a:rPr lang="en-US" b="1" dirty="0">
                <a:solidFill>
                  <a:srgbClr val="FFFFCC"/>
                </a:solidFill>
                <a:effectLst>
                  <a:glow rad="1270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there is </a:t>
            </a:r>
            <a:r>
              <a:rPr lang="en-US" b="1" dirty="0" smtClean="0">
                <a:solidFill>
                  <a:srgbClr val="FFFFCC"/>
                </a:solidFill>
                <a:effectLst>
                  <a:glow rad="1270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solidFill>
                  <a:srgbClr val="FFFFCC"/>
                </a:solidFill>
                <a:effectLst>
                  <a:glow rad="1270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rgbClr val="FFFFCC"/>
                </a:solidFill>
                <a:effectLst>
                  <a:glow rad="1270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none </a:t>
            </a:r>
            <a:r>
              <a:rPr lang="en-US" b="1" dirty="0">
                <a:solidFill>
                  <a:srgbClr val="FFFFCC"/>
                </a:solidFill>
                <a:effectLst>
                  <a:glow rad="1270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 me</a:t>
            </a:r>
            <a:r>
              <a:rPr lang="en-US" b="1" dirty="0" smtClean="0">
                <a:solidFill>
                  <a:srgbClr val="FFFFCC"/>
                </a:solidFill>
                <a:effectLst>
                  <a:glow rad="1270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b="1" dirty="0" smtClean="0">
                <a:solidFill>
                  <a:srgbClr val="002060"/>
                </a:solidFill>
                <a:effectLst>
                  <a:glow rad="127000">
                    <a:srgbClr val="FFFFC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 </a:t>
            </a:r>
            <a:r>
              <a:rPr lang="en-US" b="1" u="sng" dirty="0">
                <a:solidFill>
                  <a:srgbClr val="FF99FF"/>
                </a:solidFill>
                <a:effectLst>
                  <a:glow rad="1270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Declarin</a:t>
            </a:r>
            <a:r>
              <a:rPr lang="en-US" b="1" dirty="0">
                <a:solidFill>
                  <a:srgbClr val="FF99FF"/>
                </a:solidFill>
                <a:effectLst>
                  <a:glow rad="1270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b="1" u="sng" dirty="0">
                <a:solidFill>
                  <a:srgbClr val="FF99FF"/>
                </a:solidFill>
                <a:effectLst>
                  <a:glow rad="1270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end from the be</a:t>
            </a:r>
            <a:r>
              <a:rPr lang="en-US" b="1" dirty="0">
                <a:solidFill>
                  <a:srgbClr val="FF99FF"/>
                </a:solidFill>
                <a:effectLst>
                  <a:glow rad="1270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b="1" u="sng" dirty="0">
                <a:solidFill>
                  <a:srgbClr val="FF99FF"/>
                </a:solidFill>
                <a:effectLst>
                  <a:glow rad="1270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innin</a:t>
            </a:r>
            <a:r>
              <a:rPr lang="en-US" b="1" dirty="0">
                <a:solidFill>
                  <a:srgbClr val="FF99FF"/>
                </a:solidFill>
                <a:effectLst>
                  <a:glow rad="1270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g, </a:t>
            </a:r>
            <a:r>
              <a:rPr lang="en-US" b="1" dirty="0">
                <a:solidFill>
                  <a:srgbClr val="FFFFCC"/>
                </a:solidFill>
                <a:effectLst>
                  <a:glow rad="1270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b="1" dirty="0" smtClean="0">
                <a:solidFill>
                  <a:srgbClr val="FFFFCC"/>
                </a:solidFill>
                <a:effectLst>
                  <a:glow rad="1270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solidFill>
                  <a:srgbClr val="FFFFCC"/>
                </a:solidFill>
                <a:effectLst>
                  <a:glow rad="1270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rgbClr val="FFFFCC"/>
                </a:solidFill>
                <a:effectLst>
                  <a:glow rad="1270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</a:t>
            </a:r>
            <a:r>
              <a:rPr lang="en-US" b="1" dirty="0">
                <a:solidFill>
                  <a:srgbClr val="FFFFCC"/>
                </a:solidFill>
                <a:effectLst>
                  <a:glow rad="1270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ancient times the things that are not yet done, saying, </a:t>
            </a:r>
            <a:r>
              <a:rPr lang="en-US" b="1" dirty="0" smtClean="0">
                <a:solidFill>
                  <a:srgbClr val="FFFFCC"/>
                </a:solidFill>
                <a:effectLst>
                  <a:glow rad="1270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solidFill>
                  <a:srgbClr val="FFFFCC"/>
                </a:solidFill>
                <a:effectLst>
                  <a:glow rad="1270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rgbClr val="FFFFCC"/>
                </a:solidFill>
                <a:effectLst>
                  <a:glow rad="1270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</a:t>
            </a:r>
            <a:r>
              <a:rPr lang="en-US" b="1" dirty="0">
                <a:solidFill>
                  <a:srgbClr val="FFFFCC"/>
                </a:solidFill>
                <a:effectLst>
                  <a:glow rad="1270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counsel shall stand, and I will do all my </a:t>
            </a:r>
            <a:r>
              <a:rPr lang="en-US" b="1" dirty="0" smtClean="0">
                <a:solidFill>
                  <a:srgbClr val="FFFFCC"/>
                </a:solidFill>
                <a:effectLst>
                  <a:glow rad="1270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pleasure.</a:t>
            </a:r>
            <a:endParaRPr lang="en-US" b="1" dirty="0">
              <a:solidFill>
                <a:srgbClr val="FFFFCC"/>
              </a:solidFill>
              <a:effectLst>
                <a:glow rad="127000">
                  <a:srgbClr val="00206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2" descr="C:\Users\Rae\Desktop\pentecost do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57947" y="44624"/>
            <a:ext cx="2358869" cy="273630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-1" y="116632"/>
            <a:ext cx="1211681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5400" b="1" dirty="0" smtClean="0">
                <a:ln w="1905">
                  <a:solidFill>
                    <a:srgbClr val="5D2D2D"/>
                  </a:solidFill>
                </a:ln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 </a:t>
            </a:r>
            <a:r>
              <a:rPr lang="en-US" sz="4800" b="1" dirty="0" smtClean="0">
                <a:ln w="1905">
                  <a:solidFill>
                    <a:srgbClr val="5D2D2D"/>
                  </a:solidFill>
                </a:ln>
                <a:solidFill>
                  <a:srgbClr val="F4A77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Rockwell" pitchFamily="18" charset="0"/>
              </a:rPr>
              <a:t>Knowing the End </a:t>
            </a:r>
            <a:r>
              <a:rPr lang="en-US" sz="48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Rockwell" pitchFamily="18" charset="0"/>
              </a:rPr>
              <a:t>From the </a:t>
            </a:r>
            <a:r>
              <a:rPr lang="en-US" sz="48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Rockwell" pitchFamily="18" charset="0"/>
              </a:rPr>
              <a:t>Beginning</a:t>
            </a:r>
            <a:endParaRPr lang="en-US" sz="4800" b="1" cap="none" spc="0" dirty="0">
              <a:ln w="1905">
                <a:solidFill>
                  <a:schemeClr val="accent2">
                    <a:lumMod val="50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55000" endA="300" endPos="45500" dir="5400000" sy="-100000" algn="bl" rotWithShape="0"/>
              </a:effectLst>
              <a:latin typeface="Rockwell" pitchFamily="18" charset="0"/>
            </a:endParaRPr>
          </a:p>
        </p:txBody>
      </p:sp>
      <p:pic>
        <p:nvPicPr>
          <p:cNvPr id="22" name="Picture 6" descr="C:\Users\Rae\Desktop\wolf sheep 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783" y="4350695"/>
            <a:ext cx="2432269" cy="2010569"/>
          </a:xfrm>
          <a:prstGeom prst="rect">
            <a:avLst/>
          </a:prstGeom>
          <a:noFill/>
          <a:ln>
            <a:noFill/>
          </a:ln>
          <a:effectLst>
            <a:glow rad="177800">
              <a:srgbClr val="F4A77C">
                <a:alpha val="97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5088361" y="3201356"/>
            <a:ext cx="4174403" cy="3323987"/>
          </a:xfrm>
          <a:prstGeom prst="rect">
            <a:avLst/>
          </a:prstGeom>
          <a:solidFill>
            <a:schemeClr val="tx2">
              <a:alpha val="32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  <a:sp3d extrusionH="57150">
              <a:bevelT h="25400" prst="softRound"/>
            </a:sp3d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b="1" dirty="0" smtClean="0">
                <a:ln w="1905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77800">
                    <a:schemeClr val="tx2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 popular Omer Count to </a:t>
            </a: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0000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99.</a:t>
            </a:r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Next: </a:t>
            </a: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The Enoch Omer Count.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F</a:t>
            </a: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indings will be compared to:</a:t>
            </a:r>
            <a:endParaRPr lang="en-US" sz="2000" b="1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glow rad="177800">
                  <a:schemeClr val="tx2"/>
                </a:glow>
              </a:effectLst>
              <a:latin typeface="Comic Sans MS" pitchFamily="66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PAUL’S</a:t>
            </a:r>
            <a:r>
              <a:rPr lang="en-US" sz="2000" b="1" dirty="0" smtClean="0"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 </a:t>
            </a: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witness in the NT.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How many of these three examples will agree with what is found in the beginning? </a:t>
            </a:r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OR…</a:t>
            </a: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  </a:t>
            </a:r>
            <a:endParaRPr lang="en-US" sz="2000" b="1" dirty="0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glow rad="177800">
                  <a:schemeClr val="tx2"/>
                </a:glow>
              </a:effectLst>
              <a:latin typeface="Comic Sans MS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472848" y="2697301"/>
            <a:ext cx="2310196" cy="1477328"/>
          </a:xfrm>
          <a:prstGeom prst="rect">
            <a:avLst/>
          </a:prstGeom>
          <a:solidFill>
            <a:schemeClr val="tx2">
              <a:alpha val="32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  <a:sp3d extrusionH="57150">
              <a:bevelT h="25400" prst="softRound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9933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Will we find a wolf pretending </a:t>
            </a: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to be a sheep?</a:t>
            </a:r>
            <a:endParaRPr lang="en-US" sz="2000" b="1" dirty="0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glow rad="177800">
                  <a:schemeClr val="tx2"/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95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1764" y="116632"/>
            <a:ext cx="1173730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5400" b="1" cap="none" spc="0" dirty="0" smtClean="0">
                <a:ln w="1905"/>
                <a:solidFill>
                  <a:srgbClr val="5D2D2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tura MT Script Capitals" pitchFamily="66" charset="0"/>
              </a:rPr>
              <a:t>  Reviewing the</a:t>
            </a:r>
          </a:p>
          <a:p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tura MT Script Capitals" pitchFamily="66" charset="0"/>
              </a:rPr>
              <a:t> 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tura MT Script Capitals" pitchFamily="66" charset="0"/>
              </a:rPr>
              <a:t> 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tura MT Script Capitals" pitchFamily="66" charset="0"/>
              </a:rPr>
              <a:t>Omer Count   </a:t>
            </a:r>
            <a:b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tura MT Script Capitals" pitchFamily="66" charset="0"/>
              </a:rPr>
            </a:b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tura MT Script Capitals" pitchFamily="66" charset="0"/>
              </a:rPr>
              <a:t>  from Egypt to                Mt Sinai: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atura MT Script Capitals" pitchFamily="66" charset="0"/>
            </a:endParaRP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62764" y="6453336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z="1200" b="1" smtClean="0">
                <a:solidFill>
                  <a:schemeClr val="bg1"/>
                </a:solidFill>
              </a:rPr>
              <a:pPr/>
              <a:t>23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866602"/>
            <a:ext cx="1218416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9600" b="1" dirty="0" smtClean="0">
                <a:ln w="1905"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ura MT Script Capitals" pitchFamily="66" charset="0"/>
              </a:rPr>
              <a:t>Exodus 12 - 16 - 20</a:t>
            </a:r>
            <a:endParaRPr lang="en-US" sz="9600" b="1" cap="none" spc="0" dirty="0">
              <a:ln w="1905"/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ura MT Script Capitals" pitchFamily="66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205980" y="2924944"/>
            <a:ext cx="8712968" cy="1584176"/>
          </a:xfrm>
          <a:prstGeom prst="roundRect">
            <a:avLst/>
          </a:prstGeom>
          <a:solidFill>
            <a:srgbClr val="FC3520"/>
          </a:solidFill>
          <a:ln w="349250"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</p:spTree>
    <p:extLst>
      <p:ext uri="{BB962C8B-B14F-4D97-AF65-F5344CB8AC3E}">
        <p14:creationId xmlns:p14="http://schemas.microsoft.com/office/powerpoint/2010/main" val="109473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765" y="620688"/>
            <a:ext cx="11881320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4800" b="1" cap="none" spc="0" dirty="0" smtClean="0">
                <a:ln w="1905">
                  <a:solidFill>
                    <a:srgbClr val="0000FF"/>
                  </a:solidFill>
                </a:ln>
                <a:solidFill>
                  <a:srgbClr val="5D2D2D"/>
                </a:solidFill>
                <a:effectLst>
                  <a:glow rad="127000">
                    <a:srgbClr val="FF99FF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tura MT Script Capitals" pitchFamily="66" charset="0"/>
              </a:rPr>
              <a:t>Three </a:t>
            </a:r>
            <a:r>
              <a:rPr lang="en-US" sz="4800" b="1" cap="none" spc="0" dirty="0" smtClean="0">
                <a:ln w="1905">
                  <a:solidFill>
                    <a:srgbClr val="0000FF"/>
                  </a:solidFill>
                </a:ln>
                <a:solidFill>
                  <a:srgbClr val="5D2D2D"/>
                </a:solidFill>
                <a:effectLst>
                  <a:glow rad="127000">
                    <a:srgbClr val="FF99FF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tura MT Script Capitals" pitchFamily="66" charset="0"/>
              </a:rPr>
              <a:t>days’</a:t>
            </a:r>
            <a:r>
              <a:rPr lang="en-US" sz="4800" b="1" cap="none" spc="0" dirty="0" smtClean="0">
                <a:ln w="1905"/>
                <a:solidFill>
                  <a:srgbClr val="5D2D2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tura MT Script Capitals" pitchFamily="66" charset="0"/>
              </a:rPr>
              <a:t> </a:t>
            </a:r>
            <a:r>
              <a:rPr lang="en-US" sz="4800" b="1" cap="none" spc="0" dirty="0" smtClean="0">
                <a:ln w="1905"/>
                <a:solidFill>
                  <a:srgbClr val="5D2D2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tura MT Script Capitals" pitchFamily="66" charset="0"/>
              </a:rPr>
              <a:t>journey into the wilderness ~</a:t>
            </a:r>
          </a:p>
          <a:p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tura MT Script Capitals" pitchFamily="66" charset="0"/>
              </a:rPr>
              <a:t> 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tura MT Script Capitals" pitchFamily="66" charset="0"/>
              </a:rPr>
              <a:t> 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tura MT Script Capitals" pitchFamily="66" charset="0"/>
              </a:rPr>
              <a:t>A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tura MT Script Capitals" pitchFamily="66" charset="0"/>
              </a:rPr>
              <a:t> command recorded three times in: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270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atura MT Script Capitals" pitchFamily="66" charset="0"/>
            </a:endParaRP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62764" y="6453336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chemeClr val="bg1"/>
                </a:solidFill>
              </a:rPr>
              <a:pPr/>
              <a:t>24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57" y="4437112"/>
            <a:ext cx="1218416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9600" b="1" dirty="0" err="1" smtClean="0">
                <a:ln w="1905"/>
                <a:solidFill>
                  <a:srgbClr val="00B0F0"/>
                </a:solidFill>
                <a:effectLst>
                  <a:glow rad="889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ura MT Script Capitals" pitchFamily="66" charset="0"/>
              </a:rPr>
              <a:t>Exo</a:t>
            </a:r>
            <a:r>
              <a:rPr lang="en-US" sz="9600" b="1" dirty="0" smtClean="0">
                <a:ln w="1905"/>
                <a:solidFill>
                  <a:srgbClr val="00B0F0"/>
                </a:solidFill>
                <a:effectLst>
                  <a:glow rad="889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ura MT Script Capitals" pitchFamily="66" charset="0"/>
              </a:rPr>
              <a:t> 3:18; 5:3 &amp; 8:27. </a:t>
            </a:r>
            <a:endParaRPr lang="en-US" sz="9600" b="1" cap="none" spc="0" dirty="0">
              <a:ln w="1905"/>
              <a:solidFill>
                <a:srgbClr val="00B0F0"/>
              </a:solidFill>
              <a:effectLst>
                <a:glow rad="889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ura MT Script Capital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81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12979" y="6462671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rgbClr val="FFFFCC"/>
                </a:solidFill>
              </a:rPr>
              <a:pPr/>
              <a:t>25</a:t>
            </a:fld>
            <a:endParaRPr lang="en-US" b="1" dirty="0">
              <a:solidFill>
                <a:srgbClr val="FFFFCC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30116" y="212878"/>
            <a:ext cx="8424936" cy="4016484"/>
          </a:xfrm>
          <a:prstGeom prst="rect">
            <a:avLst/>
          </a:prstGeom>
          <a:solidFill>
            <a:schemeClr val="tx2">
              <a:alpha val="32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  <a:sp3d extrusionH="57150">
              <a:bevelT h="25400" prst="softRound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omic Sans MS" pitchFamily="66" charset="0"/>
              </a:rPr>
              <a:t>#1)  </a:t>
            </a:r>
            <a:r>
              <a:rPr lang="en-US" sz="24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omic Sans MS" pitchFamily="66" charset="0"/>
              </a:rPr>
              <a:t>Exo</a:t>
            </a:r>
            <a:r>
              <a:rPr lang="en-US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omic Sans MS" pitchFamily="66" charset="0"/>
              </a:rPr>
              <a:t> 3:18  </a:t>
            </a: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/>
                <a:latin typeface="Comic Sans MS" pitchFamily="66" charset="0"/>
              </a:rPr>
              <a:t>The Elohim of </a:t>
            </a:r>
            <a:r>
              <a:rPr lang="en-US" sz="2000" b="1" dirty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/>
                <a:latin typeface="Comic Sans MS" pitchFamily="66" charset="0"/>
              </a:rPr>
              <a:t>the Hebrews hath met with us: and now </a:t>
            </a:r>
            <a:r>
              <a:rPr lang="en-US" sz="2000" b="1" dirty="0">
                <a:ln>
                  <a:solidFill>
                    <a:srgbClr val="FF9933"/>
                  </a:solidFill>
                </a:ln>
                <a:solidFill>
                  <a:srgbClr val="FF0000"/>
                </a:solidFill>
                <a:effectLst/>
                <a:latin typeface="Comic Sans MS" pitchFamily="66" charset="0"/>
              </a:rPr>
              <a:t>let us go, </a:t>
            </a:r>
            <a:r>
              <a:rPr lang="en-US" sz="2000" b="1" dirty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/>
                <a:latin typeface="Comic Sans MS" pitchFamily="66" charset="0"/>
              </a:rPr>
              <a:t>we beseech thee, </a:t>
            </a:r>
            <a:r>
              <a:rPr lang="en-US" sz="2000" b="1" dirty="0">
                <a:ln>
                  <a:solidFill>
                    <a:srgbClr val="0000FF"/>
                  </a:solidFill>
                </a:ln>
                <a:solidFill>
                  <a:srgbClr val="00B0F0"/>
                </a:solidFill>
                <a:effectLst>
                  <a:glow rad="127000">
                    <a:srgbClr val="00FF00"/>
                  </a:glow>
                </a:effectLst>
                <a:latin typeface="Comic Sans MS" pitchFamily="66" charset="0"/>
              </a:rPr>
              <a:t>three days' journey </a:t>
            </a:r>
            <a:r>
              <a:rPr lang="en-US" sz="2000" b="1" dirty="0">
                <a:ln>
                  <a:solidFill>
                    <a:srgbClr val="FF9933"/>
                  </a:solidFill>
                </a:ln>
                <a:solidFill>
                  <a:srgbClr val="00B0F0"/>
                </a:solidFill>
                <a:effectLst/>
                <a:latin typeface="Comic Sans MS" pitchFamily="66" charset="0"/>
              </a:rPr>
              <a:t>into </a:t>
            </a: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00B0F0"/>
                </a:solidFill>
                <a:effectLst/>
                <a:latin typeface="Comic Sans MS" pitchFamily="66" charset="0"/>
              </a:rPr>
              <a:t/>
            </a:r>
            <a:b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00B0F0"/>
                </a:solidFill>
                <a:effectLst/>
                <a:latin typeface="Comic Sans MS" pitchFamily="66" charset="0"/>
              </a:rPr>
            </a:b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00B0F0"/>
                </a:solidFill>
                <a:effectLst/>
                <a:latin typeface="Comic Sans MS" pitchFamily="66" charset="0"/>
              </a:rPr>
              <a:t>the </a:t>
            </a:r>
            <a:r>
              <a:rPr lang="en-US" sz="2000" b="1" dirty="0">
                <a:ln>
                  <a:solidFill>
                    <a:srgbClr val="FF9933"/>
                  </a:solidFill>
                </a:ln>
                <a:solidFill>
                  <a:srgbClr val="00B0F0"/>
                </a:solidFill>
                <a:effectLst/>
                <a:latin typeface="Comic Sans MS" pitchFamily="66" charset="0"/>
              </a:rPr>
              <a:t>wilderness, </a:t>
            </a:r>
            <a:r>
              <a:rPr lang="en-US" sz="2000" b="1" dirty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/>
                <a:latin typeface="Comic Sans MS" pitchFamily="66" charset="0"/>
              </a:rPr>
              <a:t>that we may sacrifice to </a:t>
            </a: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/>
                <a:latin typeface="Comic Sans MS" pitchFamily="66" charset="0"/>
              </a:rPr>
              <a:t>Yahuah our Elohim.</a:t>
            </a:r>
          </a:p>
          <a:p>
            <a:pPr algn="ctr">
              <a:lnSpc>
                <a:spcPct val="150000"/>
              </a:lnSpc>
            </a:pPr>
            <a:endParaRPr lang="en-US" sz="1100" b="1" dirty="0">
              <a:ln>
                <a:solidFill>
                  <a:srgbClr val="FF9933"/>
                </a:solidFill>
              </a:ln>
              <a:solidFill>
                <a:srgbClr val="FFFFCC"/>
              </a:solidFill>
              <a:effectLst/>
              <a:latin typeface="Comic Sans MS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omic Sans MS" pitchFamily="66" charset="0"/>
              </a:rPr>
              <a:t>#2)  </a:t>
            </a:r>
            <a:r>
              <a:rPr lang="en-US" sz="24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omic Sans MS" pitchFamily="66" charset="0"/>
              </a:rPr>
              <a:t>Exo</a:t>
            </a:r>
            <a:r>
              <a:rPr lang="en-US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omic Sans MS" pitchFamily="66" charset="0"/>
              </a:rPr>
              <a:t> 5:3  </a:t>
            </a: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/>
                <a:latin typeface="Comic Sans MS" pitchFamily="66" charset="0"/>
              </a:rPr>
              <a:t>The Elohim </a:t>
            </a:r>
            <a:r>
              <a:rPr lang="en-US" sz="2000" b="1" dirty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/>
                <a:latin typeface="Comic Sans MS" pitchFamily="66" charset="0"/>
              </a:rPr>
              <a:t>of the Hebrews hath met with us: </a:t>
            </a:r>
            <a:r>
              <a:rPr lang="en-US" sz="2000" b="1" dirty="0">
                <a:ln>
                  <a:solidFill>
                    <a:srgbClr val="FF9933"/>
                  </a:solidFill>
                </a:ln>
                <a:solidFill>
                  <a:srgbClr val="FF0000"/>
                </a:solidFill>
                <a:effectLst/>
                <a:latin typeface="Comic Sans MS" pitchFamily="66" charset="0"/>
              </a:rPr>
              <a:t>let us go, </a:t>
            </a:r>
            <a:r>
              <a:rPr lang="en-US" sz="2000" b="1" dirty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/>
                <a:latin typeface="Comic Sans MS" pitchFamily="66" charset="0"/>
              </a:rPr>
              <a:t>we pray thee, </a:t>
            </a:r>
            <a:r>
              <a:rPr lang="en-US" sz="2000" b="1" dirty="0">
                <a:ln>
                  <a:solidFill>
                    <a:srgbClr val="0000FF"/>
                  </a:solidFill>
                </a:ln>
                <a:solidFill>
                  <a:srgbClr val="00B0F0"/>
                </a:solidFill>
                <a:effectLst>
                  <a:glow rad="127000">
                    <a:srgbClr val="00FF00"/>
                  </a:glow>
                </a:effectLst>
                <a:latin typeface="Comic Sans MS" pitchFamily="66" charset="0"/>
              </a:rPr>
              <a:t>three days' journey </a:t>
            </a:r>
            <a:r>
              <a:rPr lang="en-US" sz="2000" b="1" dirty="0">
                <a:ln>
                  <a:solidFill>
                    <a:srgbClr val="FF9933"/>
                  </a:solidFill>
                </a:ln>
                <a:solidFill>
                  <a:srgbClr val="00B0F0"/>
                </a:solidFill>
                <a:effectLst/>
                <a:latin typeface="Comic Sans MS" pitchFamily="66" charset="0"/>
              </a:rPr>
              <a:t>into the desert, </a:t>
            </a: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00B0F0"/>
                </a:solidFill>
                <a:effectLst/>
                <a:latin typeface="Comic Sans MS" pitchFamily="66" charset="0"/>
              </a:rPr>
              <a:t/>
            </a:r>
            <a:b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00B0F0"/>
                </a:solidFill>
                <a:effectLst/>
                <a:latin typeface="Comic Sans MS" pitchFamily="66" charset="0"/>
              </a:rPr>
            </a:b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/>
                <a:latin typeface="Comic Sans MS" pitchFamily="66" charset="0"/>
              </a:rPr>
              <a:t>and </a:t>
            </a:r>
            <a:r>
              <a:rPr lang="en-US" sz="2000" b="1" dirty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/>
                <a:latin typeface="Comic Sans MS" pitchFamily="66" charset="0"/>
              </a:rPr>
              <a:t>sacrifice unto </a:t>
            </a: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/>
                <a:latin typeface="Comic Sans MS" pitchFamily="66" charset="0"/>
              </a:rPr>
              <a:t>Yahuah our Elohim; </a:t>
            </a:r>
            <a:r>
              <a:rPr lang="en-US" sz="2000" b="1" dirty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/>
                <a:latin typeface="Comic Sans MS" pitchFamily="66" charset="0"/>
              </a:rPr>
              <a:t>lest he fall upon us </a:t>
            </a: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/>
                <a:latin typeface="Comic Sans MS" pitchFamily="66" charset="0"/>
              </a:rPr>
              <a:t/>
            </a:r>
            <a:b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/>
                <a:latin typeface="Comic Sans MS" pitchFamily="66" charset="0"/>
              </a:rPr>
            </a:b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/>
                <a:latin typeface="Comic Sans MS" pitchFamily="66" charset="0"/>
              </a:rPr>
              <a:t>with </a:t>
            </a:r>
            <a:r>
              <a:rPr lang="en-US" sz="2000" b="1" dirty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/>
                <a:latin typeface="Comic Sans MS" pitchFamily="66" charset="0"/>
              </a:rPr>
              <a:t>pestilence, or with the sword</a:t>
            </a: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/>
                <a:latin typeface="Comic Sans MS" pitchFamily="66" charset="0"/>
              </a:rPr>
              <a:t>.</a:t>
            </a:r>
            <a:endParaRPr lang="en-US" sz="2000" b="1" dirty="0">
              <a:ln>
                <a:solidFill>
                  <a:srgbClr val="FF9933"/>
                </a:solidFill>
              </a:ln>
              <a:solidFill>
                <a:srgbClr val="FFFFCC"/>
              </a:solidFill>
              <a:effectLst/>
              <a:latin typeface="Comic Sans MS" pitchFamily="66" charset="0"/>
            </a:endParaRPr>
          </a:p>
          <a:p>
            <a:pPr algn="ctr">
              <a:lnSpc>
                <a:spcPct val="150000"/>
              </a:lnSpc>
            </a:pPr>
            <a:endParaRPr lang="en-US" sz="1100" b="1" dirty="0">
              <a:ln>
                <a:solidFill>
                  <a:srgbClr val="FF9933"/>
                </a:solidFill>
              </a:ln>
              <a:solidFill>
                <a:srgbClr val="FFFFCC"/>
              </a:solidFill>
              <a:effectLst/>
              <a:latin typeface="Comic Sans MS" pitchFamily="66" charset="0"/>
            </a:endParaRPr>
          </a:p>
        </p:txBody>
      </p:sp>
      <p:pic>
        <p:nvPicPr>
          <p:cNvPr id="5122" name="Picture 2" descr="C:\Users\Rae\Desktop\moses &amp; pharao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45" y="919437"/>
            <a:ext cx="2926935" cy="237626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64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12979" y="6462671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chemeClr val="tx2"/>
                </a:solidFill>
              </a:rPr>
              <a:pPr/>
              <a:t>26</a:t>
            </a:fld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9756" y="116632"/>
            <a:ext cx="10585176" cy="1431161"/>
          </a:xfrm>
          <a:prstGeom prst="rect">
            <a:avLst/>
          </a:prstGeom>
          <a:solidFill>
            <a:schemeClr val="tx2">
              <a:alpha val="32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  <a:sp3d extrusionH="57150">
              <a:bevelT h="25400" prst="softRound"/>
            </a:sp3d>
          </a:bodyPr>
          <a:lstStyle/>
          <a:p>
            <a:pPr algn="ctr">
              <a:lnSpc>
                <a:spcPct val="150000"/>
              </a:lnSpc>
            </a:pPr>
            <a:endParaRPr lang="en-US" sz="1000" b="1" dirty="0">
              <a:ln>
                <a:solidFill>
                  <a:srgbClr val="FF9933"/>
                </a:solidFill>
              </a:ln>
              <a:solidFill>
                <a:srgbClr val="FFFFCC"/>
              </a:solidFill>
              <a:effectLst>
                <a:glow rad="177800">
                  <a:schemeClr val="tx2"/>
                </a:glow>
              </a:effectLst>
              <a:latin typeface="Comic Sans MS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#3)  Exo 8:27  </a:t>
            </a:r>
            <a:r>
              <a:rPr lang="en-US" sz="2400" b="1" dirty="0" smtClean="0">
                <a:ln>
                  <a:solidFill>
                    <a:srgbClr val="FF9933"/>
                  </a:solidFill>
                </a:ln>
                <a:solidFill>
                  <a:srgbClr val="FF0000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We </a:t>
            </a:r>
            <a:r>
              <a:rPr lang="en-US" sz="2400" b="1" dirty="0">
                <a:ln>
                  <a:solidFill>
                    <a:srgbClr val="FF9933"/>
                  </a:solidFill>
                </a:ln>
                <a:solidFill>
                  <a:srgbClr val="FF0000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will go </a:t>
            </a:r>
            <a:r>
              <a:rPr lang="en-US" sz="2400" b="1" dirty="0">
                <a:ln>
                  <a:solidFill>
                    <a:srgbClr val="0000FF"/>
                  </a:solidFill>
                </a:ln>
                <a:solidFill>
                  <a:srgbClr val="00B0F0"/>
                </a:solidFill>
                <a:effectLst>
                  <a:glow rad="127000">
                    <a:srgbClr val="00FF00"/>
                  </a:glow>
                </a:effectLst>
                <a:latin typeface="Comic Sans MS" pitchFamily="66" charset="0"/>
              </a:rPr>
              <a:t>three days' journey </a:t>
            </a:r>
            <a:r>
              <a:rPr lang="en-US" sz="2400" b="1" dirty="0">
                <a:ln>
                  <a:solidFill>
                    <a:srgbClr val="FF9933"/>
                  </a:solidFill>
                </a:ln>
                <a:solidFill>
                  <a:srgbClr val="00B0F0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into the wilderness, </a:t>
            </a:r>
            <a:r>
              <a:rPr lang="en-US" sz="2400" b="1" dirty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and sacrifice to </a:t>
            </a:r>
            <a:r>
              <a:rPr lang="en-US" sz="24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Yahuah our Elohim, </a:t>
            </a:r>
            <a:r>
              <a:rPr lang="en-US" sz="2400" b="1" dirty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as </a:t>
            </a:r>
            <a:r>
              <a:rPr lang="en-US" sz="24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He </a:t>
            </a:r>
            <a:r>
              <a:rPr lang="en-US" sz="2400" b="1" dirty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shall command us</a:t>
            </a:r>
            <a:r>
              <a:rPr lang="en-US" sz="24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.</a:t>
            </a:r>
            <a:endParaRPr lang="en-US" sz="2400" b="1" dirty="0">
              <a:ln>
                <a:solidFill>
                  <a:srgbClr val="FF9933"/>
                </a:solidFill>
              </a:ln>
              <a:solidFill>
                <a:srgbClr val="FFFFCC"/>
              </a:solidFill>
              <a:effectLst>
                <a:glow rad="127000">
                  <a:srgbClr val="002060"/>
                </a:glow>
              </a:effectLst>
              <a:latin typeface="Comic Sans MS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3753" y="4898102"/>
            <a:ext cx="11881320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4800" b="1" dirty="0" smtClean="0">
                <a:ln w="1905"/>
                <a:solidFill>
                  <a:srgbClr val="00B0F0"/>
                </a:solidFill>
                <a:effectLst>
                  <a:glow rad="228600">
                    <a:srgbClr val="FFFF00"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tura MT Script Capitals" pitchFamily="66" charset="0"/>
              </a:rPr>
              <a:t>Yah’s</a:t>
            </a:r>
            <a:r>
              <a:rPr lang="en-U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rgbClr val="FFFF00"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tura MT Script Capitals" pitchFamily="66" charset="0"/>
              </a:rPr>
              <a:t> Omer count begins in the wilderness!</a:t>
            </a:r>
            <a:br>
              <a:rPr lang="en-U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rgbClr val="FFFF00"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tura MT Script Capitals" pitchFamily="66" charset="0"/>
              </a:rPr>
            </a:b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rgbClr val="FFFF00"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As </a:t>
            </a:r>
            <a:r>
              <a:rPr lang="en-US" sz="3200" b="1" dirty="0" smtClean="0">
                <a:ln w="1905"/>
                <a:solidFill>
                  <a:srgbClr val="00B0F0"/>
                </a:solidFill>
                <a:effectLst>
                  <a:glow rad="228600">
                    <a:srgbClr val="FFFF00"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Yah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rgbClr val="FFFF00"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 does not change, neither does His </a:t>
            </a:r>
            <a:r>
              <a:rPr lang="en-US" sz="3200" b="1" dirty="0" smtClean="0">
                <a:ln w="1905"/>
                <a:solidFill>
                  <a:srgbClr val="FF0066"/>
                </a:solidFill>
                <a:effectLst>
                  <a:glow rad="228600">
                    <a:srgbClr val="FFFF00"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Pattern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rgbClr val="FFFF00"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 of the Set-Apart Appointment – or Omer Count - to </a:t>
            </a:r>
            <a:r>
              <a:rPr lang="en-US" sz="3200" b="1" dirty="0" smtClean="0">
                <a:ln w="1905"/>
                <a:solidFill>
                  <a:srgbClr val="FF0066"/>
                </a:solidFill>
                <a:effectLst>
                  <a:glow rad="228600">
                    <a:srgbClr val="FFFF00"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Shavuot. </a:t>
            </a:r>
            <a:endParaRPr lang="en-US" sz="3200" b="1" cap="none" spc="0" dirty="0">
              <a:ln w="1905"/>
              <a:solidFill>
                <a:srgbClr val="FF0066"/>
              </a:solidFill>
              <a:effectLst>
                <a:glow rad="228600">
                  <a:srgbClr val="FFFF00">
                    <a:alpha val="40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04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7748" y="116632"/>
            <a:ext cx="1188132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dirty="0" smtClean="0">
                <a:ln w="1905">
                  <a:solidFill>
                    <a:srgbClr val="5D2D2D"/>
                  </a:solidFill>
                </a:ln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 </a:t>
            </a:r>
            <a:r>
              <a:rPr lang="en-US" sz="5400" b="1" dirty="0" smtClean="0">
                <a:ln w="1905">
                  <a:solidFill>
                    <a:srgbClr val="5D2D2D"/>
                  </a:solidFill>
                </a:ln>
                <a:solidFill>
                  <a:srgbClr val="F4A77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Rockwell" pitchFamily="18" charset="0"/>
              </a:rPr>
              <a:t>Pentecost </a:t>
            </a:r>
            <a:r>
              <a:rPr lang="en-US" sz="54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Rockwell" pitchFamily="18" charset="0"/>
              </a:rPr>
              <a:t>Torah Count</a:t>
            </a:r>
            <a:r>
              <a:rPr lang="en-US" sz="5400" b="1" dirty="0" smtClean="0">
                <a:ln w="1905">
                  <a:solidFill>
                    <a:srgbClr val="5D2D2D"/>
                  </a:solidFill>
                </a:ln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Rockwell" pitchFamily="18" charset="0"/>
              </a:rPr>
              <a:t> </a:t>
            </a:r>
            <a:r>
              <a:rPr lang="en-US" sz="54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Rockwell" pitchFamily="18" charset="0"/>
              </a:rPr>
              <a:t>of  </a:t>
            </a:r>
            <a:r>
              <a:rPr lang="en-US" sz="54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Rockwell" pitchFamily="18" charset="0"/>
              </a:rPr>
              <a:t>Yahuah</a:t>
            </a:r>
            <a:endParaRPr lang="en-US" sz="5400" b="1" cap="none" spc="0" dirty="0">
              <a:ln w="1905">
                <a:solidFill>
                  <a:schemeClr val="accent2">
                    <a:lumMod val="50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55000" endA="300" endPos="45500" dir="5400000" sy="-100000" algn="bl" rotWithShape="0"/>
              </a:effectLst>
              <a:latin typeface="Rockwell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3772" y="1039962"/>
            <a:ext cx="5670640" cy="5413020"/>
          </a:xfrm>
          <a:prstGeom prst="rect">
            <a:avLst/>
          </a:prstGeom>
          <a:solidFill>
            <a:schemeClr val="tx2">
              <a:alpha val="32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itchFamily="66" charset="0"/>
              </a:rPr>
              <a:t>Lev </a:t>
            </a: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itchFamily="66" charset="0"/>
              </a:rPr>
              <a:t>23:10-11, 15-16  </a:t>
            </a:r>
            <a:r>
              <a:rPr lang="en-US" sz="2000" b="1" dirty="0" smtClean="0">
                <a:solidFill>
                  <a:srgbClr val="FFFFCC"/>
                </a:solidFill>
                <a:latin typeface="Comic Sans MS" pitchFamily="66" charset="0"/>
              </a:rPr>
              <a:t/>
            </a:r>
            <a:br>
              <a:rPr lang="en-US" sz="2000" b="1" dirty="0" smtClean="0">
                <a:solidFill>
                  <a:srgbClr val="FFFFCC"/>
                </a:solidFill>
                <a:latin typeface="Comic Sans MS" pitchFamily="66" charset="0"/>
              </a:rPr>
            </a:br>
            <a:r>
              <a:rPr lang="en-US" sz="1050" b="1" dirty="0" smtClean="0">
                <a:solidFill>
                  <a:srgbClr val="FFFFCC"/>
                </a:solidFill>
                <a:latin typeface="Comic Sans MS" pitchFamily="66" charset="0"/>
              </a:rPr>
              <a:t/>
            </a:r>
            <a:br>
              <a:rPr lang="en-US" sz="1050" b="1" dirty="0" smtClean="0">
                <a:solidFill>
                  <a:srgbClr val="FFFFCC"/>
                </a:solidFill>
                <a:latin typeface="Comic Sans MS" pitchFamily="66" charset="0"/>
              </a:rPr>
            </a:br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10</a:t>
            </a:r>
            <a:r>
              <a:rPr lang="en-US" sz="2000" b="1" dirty="0" smtClean="0"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 </a:t>
            </a: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When </a:t>
            </a:r>
            <a:r>
              <a:rPr lang="en-US" sz="2000" b="1" dirty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ye be come into the land which I give unto you, and shall reap the harvest thereof, then ye shall bring a sheaf of the </a:t>
            </a:r>
            <a:r>
              <a:rPr lang="en-US" sz="2000" b="1" dirty="0" err="1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firstfruits</a:t>
            </a:r>
            <a:r>
              <a:rPr lang="en-US" sz="2000" b="1" dirty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 of your harvest unto the priest</a:t>
            </a: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:</a:t>
            </a:r>
          </a:p>
          <a:p>
            <a:pPr>
              <a:lnSpc>
                <a:spcPct val="150000"/>
              </a:lnSpc>
            </a:pPr>
            <a:endParaRPr lang="en-US" sz="1200" b="1" dirty="0">
              <a:solidFill>
                <a:srgbClr val="FFFFCC"/>
              </a:solidFill>
              <a:effectLst>
                <a:glow rad="177800">
                  <a:schemeClr val="tx2"/>
                </a:glow>
              </a:effectLst>
              <a:latin typeface="Comic Sans MS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11</a:t>
            </a:r>
            <a:r>
              <a:rPr lang="en-US" sz="2000" b="1" dirty="0"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 </a:t>
            </a: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And </a:t>
            </a:r>
            <a:r>
              <a:rPr lang="en-US" sz="2000" b="1" dirty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he shall wave the sheaf before </a:t>
            </a:r>
            <a:r>
              <a:rPr lang="en-US" sz="2000" b="1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Yahuah, </a:t>
            </a:r>
            <a:r>
              <a:rPr lang="en-US" sz="2000" b="1" dirty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to be accepted for you: </a:t>
            </a:r>
            <a:r>
              <a:rPr lang="en-US" sz="2000" b="1" u="sng" dirty="0">
                <a:ln>
                  <a:solidFill>
                    <a:srgbClr val="0000FF"/>
                  </a:solidFill>
                </a:ln>
                <a:solidFill>
                  <a:srgbClr val="FFFFCC"/>
                </a:solidFill>
                <a:effectLst>
                  <a:glow rad="101600">
                    <a:srgbClr val="FF99FF"/>
                  </a:glow>
                </a:effectLst>
                <a:latin typeface="Comic Sans MS" pitchFamily="66" charset="0"/>
              </a:rPr>
              <a:t>on the morrow after</a:t>
            </a:r>
            <a:r>
              <a:rPr lang="en-US" sz="2000" b="1" dirty="0">
                <a:ln>
                  <a:solidFill>
                    <a:srgbClr val="0000FF"/>
                  </a:solidFill>
                </a:ln>
                <a:solidFill>
                  <a:srgbClr val="FFFFCC"/>
                </a:solidFill>
                <a:effectLst>
                  <a:glow rad="101600">
                    <a:srgbClr val="FF99FF"/>
                  </a:glow>
                </a:effectLst>
                <a:latin typeface="Comic Sans MS" pitchFamily="66" charset="0"/>
              </a:rPr>
              <a:t> the </a:t>
            </a:r>
            <a:r>
              <a:rPr lang="en-US" sz="2000" b="1" dirty="0" err="1">
                <a:ln>
                  <a:solidFill>
                    <a:srgbClr val="0000FF"/>
                  </a:solidFill>
                </a:ln>
                <a:solidFill>
                  <a:srgbClr val="FFFFCC"/>
                </a:solidFill>
                <a:effectLst>
                  <a:glow rad="101600">
                    <a:srgbClr val="FF99FF"/>
                  </a:glow>
                </a:effectLst>
                <a:latin typeface="Comic Sans MS" pitchFamily="66" charset="0"/>
              </a:rPr>
              <a:t>sabbath</a:t>
            </a:r>
            <a:r>
              <a:rPr lang="en-US" sz="2000" b="1" dirty="0">
                <a:ln>
                  <a:solidFill>
                    <a:srgbClr val="0000FF"/>
                  </a:solidFill>
                </a:ln>
                <a:solidFill>
                  <a:srgbClr val="FFFFCC"/>
                </a:solidFill>
                <a:effectLst>
                  <a:glow rad="101600">
                    <a:srgbClr val="FF99FF"/>
                  </a:glow>
                </a:effectLst>
                <a:latin typeface="Comic Sans MS" pitchFamily="66" charset="0"/>
              </a:rPr>
              <a:t> </a:t>
            </a:r>
            <a:r>
              <a:rPr lang="en-US" sz="1600" b="1" dirty="0" smtClean="0">
                <a:ln>
                  <a:solidFill>
                    <a:srgbClr val="0000FF"/>
                  </a:solidFill>
                </a:ln>
                <a:solidFill>
                  <a:srgbClr val="FFFFCC"/>
                </a:solidFill>
                <a:effectLst>
                  <a:glow rad="101600">
                    <a:schemeClr val="accent1">
                      <a:lumMod val="20000"/>
                      <a:lumOff val="80000"/>
                    </a:schemeClr>
                  </a:glow>
                </a:effectLst>
                <a:latin typeface="Comic Sans MS" pitchFamily="66" charset="0"/>
              </a:rPr>
              <a:t>[H7676] </a:t>
            </a: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the </a:t>
            </a:r>
            <a:r>
              <a:rPr lang="en-US" sz="2000" b="1" dirty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priest shall wave it</a:t>
            </a: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.  </a:t>
            </a:r>
            <a:r>
              <a:rPr lang="en-US" sz="2000" b="1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(Note:  Yahuah was keeping track of the count </a:t>
            </a:r>
            <a:r>
              <a:rPr lang="en-US" sz="2000" b="1" dirty="0" err="1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enroute</a:t>
            </a:r>
            <a:r>
              <a:rPr lang="en-US" sz="2000" b="1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 to Mt Sinai.)</a:t>
            </a:r>
            <a:endParaRPr lang="en-US" sz="2000" b="1" dirty="0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glow rad="177800">
                  <a:schemeClr val="tx2"/>
                </a:glow>
              </a:effectLst>
              <a:latin typeface="Comic Sans MS" pitchFamily="66" charset="0"/>
            </a:endParaRPr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>
          <a:xfrm>
            <a:off x="11580153" y="6456069"/>
            <a:ext cx="5497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FEFA0A-2F20-4B60-98C6-5FFDA469AA1C}" type="slidenum">
              <a:rPr lang="en-US" b="1" smtClean="0">
                <a:solidFill>
                  <a:srgbClr val="FFFFCC"/>
                </a:solidFill>
              </a:rPr>
              <a:pPr/>
              <a:t>27</a:t>
            </a:fld>
            <a:endParaRPr lang="en-US" b="1" dirty="0">
              <a:solidFill>
                <a:srgbClr val="FFFFC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30100" y="1037590"/>
            <a:ext cx="5670640" cy="5447645"/>
          </a:xfrm>
          <a:prstGeom prst="rect">
            <a:avLst/>
          </a:prstGeom>
          <a:solidFill>
            <a:schemeClr val="tx2">
              <a:alpha val="32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AutoNum type="arabicPlain" startAt="15"/>
            </a:pPr>
            <a:r>
              <a:rPr lang="en-US" sz="2000" b="1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 </a:t>
            </a: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And </a:t>
            </a:r>
            <a:r>
              <a:rPr lang="en-US" sz="2000" b="1" dirty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ye shall count unto you from the </a:t>
            </a:r>
            <a:r>
              <a:rPr lang="en-US" sz="2000" b="1" u="sng" dirty="0">
                <a:ln>
                  <a:solidFill>
                    <a:srgbClr val="0000FF"/>
                  </a:solidFill>
                </a:ln>
                <a:solidFill>
                  <a:srgbClr val="FFFFCC"/>
                </a:solidFill>
                <a:effectLst>
                  <a:glow rad="139700">
                    <a:srgbClr val="FF99FF"/>
                  </a:glow>
                </a:effectLst>
                <a:latin typeface="Comic Sans MS" pitchFamily="66" charset="0"/>
              </a:rPr>
              <a:t>morrow after</a:t>
            </a:r>
            <a:r>
              <a:rPr lang="en-US" sz="2000" b="1" dirty="0">
                <a:ln>
                  <a:solidFill>
                    <a:srgbClr val="0000FF"/>
                  </a:solidFill>
                </a:ln>
                <a:solidFill>
                  <a:srgbClr val="FFFFCC"/>
                </a:solidFill>
                <a:effectLst>
                  <a:glow rad="139700">
                    <a:srgbClr val="FF99FF"/>
                  </a:glow>
                </a:effectLst>
                <a:latin typeface="Comic Sans MS" pitchFamily="66" charset="0"/>
              </a:rPr>
              <a:t> the </a:t>
            </a:r>
            <a:r>
              <a:rPr lang="en-US" sz="2000" b="1" dirty="0" err="1">
                <a:ln>
                  <a:solidFill>
                    <a:srgbClr val="0000FF"/>
                  </a:solidFill>
                </a:ln>
                <a:solidFill>
                  <a:srgbClr val="FFFFCC"/>
                </a:solidFill>
                <a:effectLst>
                  <a:glow rad="139700">
                    <a:srgbClr val="FF99FF"/>
                  </a:glow>
                </a:effectLst>
                <a:latin typeface="Comic Sans MS" pitchFamily="66" charset="0"/>
              </a:rPr>
              <a:t>sabbath</a:t>
            </a:r>
            <a:r>
              <a:rPr lang="en-US" sz="2000" b="1" dirty="0">
                <a:ln>
                  <a:solidFill>
                    <a:srgbClr val="0000FF"/>
                  </a:solidFill>
                </a:ln>
                <a:solidFill>
                  <a:srgbClr val="FFFFCC"/>
                </a:solidFill>
                <a:effectLst>
                  <a:glow rad="139700">
                    <a:srgbClr val="FF99FF"/>
                  </a:glow>
                </a:effectLst>
                <a:latin typeface="Comic Sans MS" pitchFamily="66" charset="0"/>
              </a:rPr>
              <a:t>, </a:t>
            </a:r>
            <a:r>
              <a:rPr lang="en-US" sz="2000" b="1" dirty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from the day that ye brought the sheaf of the wave offering; </a:t>
            </a:r>
            <a:r>
              <a:rPr lang="en-US" sz="2000" b="1" u="sng" dirty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seven sabbaths shall be com</a:t>
            </a:r>
            <a:r>
              <a:rPr lang="en-US" sz="2000" b="1" dirty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p</a:t>
            </a:r>
            <a:r>
              <a:rPr lang="en-US" sz="2000" b="1" u="sng" dirty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lete</a:t>
            </a: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: </a:t>
            </a:r>
            <a:r>
              <a:rPr lang="en-US" sz="2000" b="1" dirty="0" smtClean="0">
                <a:ln>
                  <a:solidFill>
                    <a:srgbClr val="5D2D2D"/>
                  </a:solidFill>
                </a:ln>
                <a:solidFill>
                  <a:srgbClr val="FFFF00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(7 completed weeks with </a:t>
            </a:r>
            <a:br>
              <a:rPr lang="en-US" sz="2000" b="1" dirty="0" smtClean="0">
                <a:ln>
                  <a:solidFill>
                    <a:srgbClr val="5D2D2D"/>
                  </a:solidFill>
                </a:ln>
                <a:solidFill>
                  <a:srgbClr val="FFFF00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</a:br>
            <a:r>
              <a:rPr lang="en-US" sz="2000" b="1" dirty="0" smtClean="0">
                <a:ln>
                  <a:solidFill>
                    <a:srgbClr val="5D2D2D"/>
                  </a:solidFill>
                </a:ln>
                <a:solidFill>
                  <a:srgbClr val="FFFF00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7 Sabbaths = 49 days.)</a:t>
            </a:r>
            <a:endParaRPr lang="en-US" sz="2000" b="1" dirty="0">
              <a:ln>
                <a:solidFill>
                  <a:srgbClr val="FF9933"/>
                </a:solidFill>
              </a:ln>
              <a:solidFill>
                <a:srgbClr val="FFFFCC"/>
              </a:solidFill>
              <a:effectLst>
                <a:glow rad="177800">
                  <a:schemeClr val="tx2"/>
                </a:glow>
              </a:effectLst>
              <a:latin typeface="Comic Sans MS" pitchFamily="66" charset="0"/>
            </a:endParaRPr>
          </a:p>
          <a:p>
            <a:pPr>
              <a:lnSpc>
                <a:spcPct val="150000"/>
              </a:lnSpc>
            </a:pPr>
            <a:endParaRPr lang="en-US" sz="1200" b="1" dirty="0">
              <a:solidFill>
                <a:srgbClr val="FFFFCC"/>
              </a:solidFill>
              <a:effectLst>
                <a:glow rad="177800">
                  <a:schemeClr val="tx2"/>
                </a:glow>
              </a:effectLst>
              <a:latin typeface="Comic Sans MS" pitchFamily="66" charset="0"/>
            </a:endParaRPr>
          </a:p>
          <a:p>
            <a:pPr marL="457200" indent="-457200">
              <a:lnSpc>
                <a:spcPct val="150000"/>
              </a:lnSpc>
              <a:buFontTx/>
              <a:buAutoNum type="arabicPlain" startAt="16"/>
            </a:pPr>
            <a:r>
              <a:rPr lang="en-US" sz="2000" b="1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 </a:t>
            </a: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Even </a:t>
            </a:r>
            <a:r>
              <a:rPr lang="en-US" sz="2000" b="1" dirty="0">
                <a:ln>
                  <a:solidFill>
                    <a:srgbClr val="0000FF"/>
                  </a:solidFill>
                </a:ln>
                <a:solidFill>
                  <a:srgbClr val="FFFFCC"/>
                </a:solidFill>
                <a:effectLst>
                  <a:glow rad="177800">
                    <a:srgbClr val="FF99FF"/>
                  </a:glow>
                </a:effectLst>
                <a:latin typeface="Comic Sans MS" pitchFamily="66" charset="0"/>
              </a:rPr>
              <a:t>unto</a:t>
            </a:r>
            <a:r>
              <a:rPr lang="en-US" sz="2000" b="1" dirty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 the morrow </a:t>
            </a:r>
            <a:r>
              <a:rPr lang="en-US" sz="2000" b="1" u="sng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after</a:t>
            </a:r>
            <a:r>
              <a:rPr lang="en-US" sz="2000" b="1" dirty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 the seventh </a:t>
            </a: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Sabbath shall </a:t>
            </a:r>
            <a:r>
              <a:rPr lang="en-US" sz="2000" b="1" dirty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ye number fifty </a:t>
            </a:r>
            <a:r>
              <a:rPr 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FFFFCC"/>
                </a:solidFill>
                <a:effectLst/>
                <a:latin typeface="Comic Sans MS" pitchFamily="66" charset="0"/>
              </a:rPr>
              <a:t>day</a:t>
            </a:r>
            <a:r>
              <a:rPr 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FFFFCC"/>
                </a:solidFill>
                <a:effectLst>
                  <a:glow rad="177800">
                    <a:srgbClr val="FFCCFF"/>
                  </a:glow>
                </a:effectLst>
                <a:latin typeface="Comic Sans MS" pitchFamily="66" charset="0"/>
              </a:rPr>
              <a:t>s</a:t>
            </a:r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CC"/>
                </a:solidFill>
                <a:effectLst/>
                <a:latin typeface="Comic Sans MS" pitchFamily="66" charset="0"/>
              </a:rPr>
              <a:t>;</a:t>
            </a: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 </a:t>
            </a:r>
            <a:r>
              <a:rPr lang="en-US" sz="2000" b="1" dirty="0" smtClean="0">
                <a:ln>
                  <a:solidFill>
                    <a:srgbClr val="5D2D2D"/>
                  </a:solidFill>
                </a:ln>
                <a:solidFill>
                  <a:srgbClr val="FFFF00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(The count after Wave Sheaf </a:t>
            </a:r>
            <a:r>
              <a:rPr lang="en-US" sz="2000" b="1" dirty="0" smtClean="0">
                <a:ln>
                  <a:solidFill>
                    <a:srgbClr val="5D2D2D"/>
                  </a:solidFill>
                </a:ln>
                <a:solidFill>
                  <a:srgbClr val="FFFF00"/>
                </a:solidFill>
                <a:effectLst>
                  <a:glow rad="177800">
                    <a:srgbClr val="99FFCC"/>
                  </a:glow>
                </a:effectLst>
                <a:latin typeface="Arial Black" panose="020B0A04020102020204" pitchFamily="34" charset="0"/>
              </a:rPr>
              <a:t>MUST</a:t>
            </a:r>
            <a:r>
              <a:rPr lang="en-US" sz="2000" b="1" dirty="0" smtClean="0">
                <a:ln>
                  <a:solidFill>
                    <a:srgbClr val="5D2D2D"/>
                  </a:solidFill>
                </a:ln>
                <a:solidFill>
                  <a:srgbClr val="FFFF00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 reach to 50, which is the morrow after the 7</a:t>
            </a:r>
            <a:r>
              <a:rPr lang="en-US" sz="2000" b="1" baseline="30000" dirty="0" smtClean="0">
                <a:ln>
                  <a:solidFill>
                    <a:srgbClr val="5D2D2D"/>
                  </a:solidFill>
                </a:ln>
                <a:solidFill>
                  <a:srgbClr val="FFFF00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th</a:t>
            </a:r>
            <a:r>
              <a:rPr lang="en-US" sz="2000" b="1" dirty="0" smtClean="0">
                <a:ln>
                  <a:solidFill>
                    <a:srgbClr val="5D2D2D"/>
                  </a:solidFill>
                </a:ln>
                <a:solidFill>
                  <a:srgbClr val="FFFF00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 Sabbath.)</a:t>
            </a:r>
            <a:endParaRPr lang="en-US" sz="2000" b="1" dirty="0">
              <a:ln>
                <a:solidFill>
                  <a:srgbClr val="FF9933"/>
                </a:solidFill>
              </a:ln>
              <a:solidFill>
                <a:srgbClr val="FFFFCC"/>
              </a:solidFill>
              <a:effectLst>
                <a:glow rad="177800">
                  <a:schemeClr val="tx2"/>
                </a:glow>
              </a:effectLst>
              <a:latin typeface="Comic Sans MS" pitchFamily="66" charset="0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8326660" y="3832473"/>
            <a:ext cx="3011437" cy="360040"/>
          </a:xfrm>
          <a:prstGeom prst="wedgeRoundRectCallout">
            <a:avLst>
              <a:gd name="adj1" fmla="val -58350"/>
              <a:gd name="adj2" fmla="val 51336"/>
              <a:gd name="adj3" fmla="val 16667"/>
            </a:avLst>
          </a:prstGeom>
          <a:solidFill>
            <a:srgbClr val="FF99FF"/>
          </a:solidFill>
          <a:ln>
            <a:solidFill>
              <a:srgbClr val="5ED8E8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400" b="1" dirty="0" smtClean="0">
                <a:ln>
                  <a:solidFill>
                    <a:srgbClr val="0000FF"/>
                  </a:solidFill>
                </a:ln>
                <a:solidFill>
                  <a:srgbClr val="00FF00"/>
                </a:solidFill>
                <a:latin typeface="Comic Sans MS" pitchFamily="66" charset="0"/>
              </a:rPr>
              <a:t>“Up to this point”</a:t>
            </a:r>
            <a:endParaRPr lang="en-CA" sz="2400" b="1" dirty="0">
              <a:ln>
                <a:solidFill>
                  <a:srgbClr val="0000FF"/>
                </a:solidFill>
              </a:ln>
              <a:solidFill>
                <a:srgbClr val="00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52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19764629"/>
              </p:ext>
            </p:extLst>
          </p:nvPr>
        </p:nvGraphicFramePr>
        <p:xfrm>
          <a:off x="2233337" y="395098"/>
          <a:ext cx="9505054" cy="491236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419586"/>
                <a:gridCol w="1347578"/>
                <a:gridCol w="1347578"/>
                <a:gridCol w="1347578"/>
                <a:gridCol w="1347578"/>
                <a:gridCol w="1347578"/>
                <a:gridCol w="1347578"/>
              </a:tblGrid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1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st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[Sun]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2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nd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[Mon]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3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rd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[Tues]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4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[Wed]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5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</a:t>
                      </a:r>
                      <a:r>
                        <a:rPr lang="en-US" dirty="0" err="1" smtClean="0">
                          <a:latin typeface="Comic Sans MS" pitchFamily="66" charset="0"/>
                        </a:rPr>
                        <a:t>Thur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6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[Prep]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u="sng" dirty="0" smtClean="0">
                          <a:solidFill>
                            <a:srgbClr val="3333FF"/>
                          </a:solidFill>
                          <a:latin typeface="Comic Sans MS" pitchFamily="66" charset="0"/>
                        </a:rPr>
                        <a:t>Sabbath</a:t>
                      </a:r>
                      <a:endParaRPr lang="en-US" b="1" u="sng" dirty="0">
                        <a:solidFill>
                          <a:srgbClr val="3333FF"/>
                        </a:solidFill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/>
                      <a:lightRig rig="flood" dir="t"/>
                    </a:cell3D>
                    <a:solidFill>
                      <a:srgbClr val="FF99FF">
                        <a:alpha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en-US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  New Year Day</a:t>
                      </a:r>
                      <a:endParaRPr lang="en-US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</a:t>
                      </a:r>
                      <a:endParaRPr lang="en-US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</a:t>
                      </a:r>
                      <a:endParaRPr lang="en-US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</a:t>
                      </a:r>
                      <a:endParaRPr lang="en-US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</a:t>
                      </a:r>
                      <a:endParaRPr lang="en-US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>
                      <a:gsLst>
                        <a:gs pos="44000">
                          <a:schemeClr val="accent2">
                            <a:lumMod val="20000"/>
                            <a:lumOff val="80000"/>
                          </a:schemeClr>
                        </a:gs>
                        <a:gs pos="86000">
                          <a:schemeClr val="accent2">
                            <a:lumMod val="20000"/>
                            <a:lumOff val="8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6</a:t>
                      </a:r>
                      <a:endParaRPr lang="en-US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>
                      <a:gsLst>
                        <a:gs pos="44000">
                          <a:schemeClr val="accent2">
                            <a:lumMod val="20000"/>
                            <a:lumOff val="80000"/>
                          </a:schemeClr>
                        </a:gs>
                        <a:gs pos="86000">
                          <a:schemeClr val="accent2">
                            <a:lumMod val="20000"/>
                            <a:lumOff val="8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7</a:t>
                      </a:r>
                      <a:endParaRPr lang="en-US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>
                      <a:gsLst>
                        <a:gs pos="44000">
                          <a:schemeClr val="accent2">
                            <a:lumMod val="20000"/>
                            <a:lumOff val="80000"/>
                          </a:schemeClr>
                        </a:gs>
                        <a:gs pos="86000">
                          <a:schemeClr val="accent2">
                            <a:lumMod val="20000"/>
                            <a:lumOff val="8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</a:t>
                      </a:r>
                      <a:endParaRPr lang="en-US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>
                      <a:gsLst>
                        <a:gs pos="44000">
                          <a:schemeClr val="accent2">
                            <a:lumMod val="20000"/>
                            <a:lumOff val="80000"/>
                          </a:schemeClr>
                        </a:gs>
                        <a:gs pos="86000">
                          <a:schemeClr val="accent2">
                            <a:lumMod val="20000"/>
                            <a:lumOff val="8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</a:t>
                      </a:r>
                      <a:endParaRPr lang="en-US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>
                      <a:gsLst>
                        <a:gs pos="44000">
                          <a:schemeClr val="accent2">
                            <a:lumMod val="20000"/>
                            <a:lumOff val="80000"/>
                          </a:schemeClr>
                        </a:gs>
                        <a:gs pos="86000">
                          <a:schemeClr val="accent2">
                            <a:lumMod val="20000"/>
                            <a:lumOff val="8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10  </a:t>
                      </a:r>
                      <a:r>
                        <a:rPr lang="en-US" b="1" dirty="0" smtClean="0">
                          <a:solidFill>
                            <a:srgbClr val="C00000"/>
                          </a:solidFill>
                          <a:latin typeface="Comic Sans MS" pitchFamily="66" charset="0"/>
                        </a:rPr>
                        <a:t>Lamb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b="1" dirty="0" smtClean="0">
                          <a:solidFill>
                            <a:srgbClr val="C00000"/>
                          </a:solidFill>
                          <a:latin typeface="Comic Sans MS" pitchFamily="66" charset="0"/>
                        </a:rPr>
                        <a:t>Chosen</a:t>
                      </a:r>
                      <a:endParaRPr lang="en-US" b="1" dirty="0">
                        <a:solidFill>
                          <a:srgbClr val="C00000"/>
                        </a:solidFill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chemeClr val="bg1">
                        <a:lumMod val="5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11</a:t>
                      </a:r>
                      <a:endParaRPr lang="en-US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12</a:t>
                      </a:r>
                      <a:endParaRPr lang="en-US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13</a:t>
                      </a:r>
                      <a:endParaRPr lang="en-US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14 </a:t>
                      </a:r>
                    </a:p>
                    <a:p>
                      <a:pPr algn="ctr"/>
                      <a:endParaRPr lang="en-US" b="1" dirty="0" smtClean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Passover</a:t>
                      </a:r>
                      <a:endParaRPr lang="en-US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15 </a:t>
                      </a:r>
                      <a:r>
                        <a:rPr lang="en-US" sz="12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[ULB #1]</a:t>
                      </a:r>
                    </a:p>
                    <a:p>
                      <a:pPr algn="l"/>
                      <a:endParaRPr lang="en-US" sz="12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1</a:t>
                      </a:r>
                      <a:r>
                        <a:rPr lang="en-US" sz="1600" b="1" baseline="30000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ST</a:t>
                      </a:r>
                      <a:r>
                        <a:rPr lang="en-US" sz="16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Day Journey</a:t>
                      </a:r>
                      <a:endParaRPr lang="en-US" sz="1800" b="1" dirty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gradFill flip="none" rotWithShape="1">
                      <a:gsLst>
                        <a:gs pos="86000">
                          <a:srgbClr val="F4A77C"/>
                        </a:gs>
                        <a:gs pos="41000">
                          <a:schemeClr val="tx1">
                            <a:lumMod val="50000"/>
                            <a:lumOff val="50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16 </a:t>
                      </a:r>
                      <a:r>
                        <a:rPr lang="en-US" sz="12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[ULB #2]</a:t>
                      </a:r>
                    </a:p>
                    <a:p>
                      <a:pPr algn="l"/>
                      <a:endParaRPr lang="en-US" sz="12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2</a:t>
                      </a:r>
                      <a:r>
                        <a:rPr lang="en-US" sz="1600" b="1" baseline="30000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nd</a:t>
                      </a:r>
                      <a:r>
                        <a:rPr lang="en-US" sz="16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Day Journey</a:t>
                      </a:r>
                      <a:endParaRPr lang="en-US" b="1" dirty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F4A77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17 </a:t>
                      </a:r>
                      <a:r>
                        <a:rPr lang="en-US" sz="12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[ULB #3]</a:t>
                      </a:r>
                    </a:p>
                    <a:p>
                      <a:pPr algn="l"/>
                      <a:endParaRPr lang="en-US" sz="12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3</a:t>
                      </a:r>
                      <a:r>
                        <a:rPr lang="en-US" sz="1600" b="1" baseline="30000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rd</a:t>
                      </a:r>
                      <a:r>
                        <a:rPr lang="en-US" sz="16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Day Journey</a:t>
                      </a:r>
                      <a:endParaRPr lang="en-US" b="1" dirty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F4A77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18 </a:t>
                      </a:r>
                      <a:r>
                        <a:rPr lang="en-US" sz="12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[</a:t>
                      </a:r>
                      <a:r>
                        <a:rPr lang="en-US" sz="1200" b="1" u="none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ULB</a:t>
                      </a:r>
                      <a:r>
                        <a:rPr lang="en-US" sz="1200" b="1" u="none" baseline="0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#4]</a:t>
                      </a:r>
                      <a:r>
                        <a:rPr lang="en-US" sz="1600" b="1" u="none" baseline="0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</a:p>
                    <a:p>
                      <a:pPr algn="ctr"/>
                      <a:endParaRPr lang="en-US" sz="1200" b="1" u="none" baseline="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600" b="1" u="none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Day of</a:t>
                      </a:r>
                    </a:p>
                    <a:p>
                      <a:pPr algn="ctr"/>
                      <a:r>
                        <a:rPr lang="en-US" sz="1600" b="1" u="none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Praise!</a:t>
                      </a:r>
                      <a:endParaRPr lang="en-US" b="1" u="none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gradFill flip="none" rotWithShape="1">
                      <a:gsLst>
                        <a:gs pos="42000">
                          <a:schemeClr val="tx1">
                            <a:lumMod val="50000"/>
                            <a:lumOff val="50000"/>
                          </a:schemeClr>
                        </a:gs>
                        <a:gs pos="55000">
                          <a:srgbClr val="F4A77C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19 </a:t>
                      </a:r>
                      <a:r>
                        <a:rPr lang="en-US" sz="12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[ULB #5] </a:t>
                      </a:r>
                      <a:endParaRPr lang="en-US" sz="16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WAVE SHEAF</a:t>
                      </a: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Omer #1</a:t>
                      </a:r>
                      <a:endParaRPr lang="en-US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gradFill>
                      <a:gsLst>
                        <a:gs pos="44000">
                          <a:srgbClr val="92D050"/>
                        </a:gs>
                        <a:gs pos="55000">
                          <a:srgbClr val="F4A77C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20 </a:t>
                      </a:r>
                      <a:r>
                        <a:rPr lang="en-US" sz="12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[ULB #6]</a:t>
                      </a:r>
                    </a:p>
                    <a:p>
                      <a:pPr algn="l"/>
                      <a:r>
                        <a:rPr lang="en-US" sz="12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sz="1600" b="0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#2</a:t>
                      </a:r>
                      <a:endParaRPr lang="en-US" b="1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gradFill>
                      <a:gsLst>
                        <a:gs pos="44000">
                          <a:srgbClr val="F4A77C"/>
                        </a:gs>
                        <a:gs pos="55000">
                          <a:srgbClr val="F4A77C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21 </a:t>
                      </a:r>
                      <a:r>
                        <a:rPr lang="en-US" sz="12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[ULB #7] </a:t>
                      </a:r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r>
                        <a:rPr lang="en-US" sz="12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sz="1200" b="0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#3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gradFill flip="none" rotWithShape="1">
                      <a:gsLst>
                        <a:gs pos="44000">
                          <a:schemeClr val="tx1">
                            <a:lumMod val="50000"/>
                            <a:lumOff val="50000"/>
                            <a:alpha val="0"/>
                          </a:schemeClr>
                        </a:gs>
                        <a:gs pos="86000">
                          <a:srgbClr val="F4A77C"/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22</a:t>
                      </a:r>
                      <a:endParaRPr lang="en-US" sz="12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2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#4</a:t>
                      </a:r>
                      <a:endParaRPr lang="en-US" sz="16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gradFill>
                      <a:gsLst>
                        <a:gs pos="44000">
                          <a:schemeClr val="accent2">
                            <a:lumMod val="20000"/>
                            <a:lumOff val="80000"/>
                          </a:schemeClr>
                        </a:gs>
                        <a:gs pos="86000">
                          <a:schemeClr val="accent2">
                            <a:lumMod val="20000"/>
                            <a:lumOff val="8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23 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2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#5</a:t>
                      </a:r>
                    </a:p>
                  </a:txBody>
                  <a:tcPr>
                    <a:gradFill>
                      <a:gsLst>
                        <a:gs pos="44000">
                          <a:schemeClr val="accent2">
                            <a:lumMod val="20000"/>
                            <a:lumOff val="80000"/>
                          </a:schemeClr>
                        </a:gs>
                        <a:gs pos="86000">
                          <a:schemeClr val="accent2">
                            <a:lumMod val="20000"/>
                            <a:lumOff val="8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24 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2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#6</a:t>
                      </a:r>
                      <a:endParaRPr lang="en-US" sz="16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gradFill>
                      <a:gsLst>
                        <a:gs pos="44000">
                          <a:schemeClr val="accent2">
                            <a:lumMod val="20000"/>
                            <a:lumOff val="80000"/>
                          </a:schemeClr>
                        </a:gs>
                        <a:gs pos="86000">
                          <a:schemeClr val="accent2">
                            <a:lumMod val="20000"/>
                            <a:lumOff val="8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25 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2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#7</a:t>
                      </a:r>
                      <a:endParaRPr lang="en-US" sz="16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26 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2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#8</a:t>
                      </a:r>
                      <a:endParaRPr lang="en-US" sz="16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gradFill>
                      <a:gsLst>
                        <a:gs pos="47000">
                          <a:schemeClr val="accent2">
                            <a:lumMod val="20000"/>
                            <a:lumOff val="80000"/>
                          </a:schemeClr>
                        </a:gs>
                        <a:gs pos="86000">
                          <a:schemeClr val="accent2">
                            <a:lumMod val="20000"/>
                            <a:lumOff val="8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27 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2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#9</a:t>
                      </a:r>
                      <a:endParaRPr lang="en-US" sz="16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gradFill>
                      <a:gsLst>
                        <a:gs pos="47000">
                          <a:schemeClr val="accent2">
                            <a:lumMod val="20000"/>
                            <a:lumOff val="80000"/>
                          </a:schemeClr>
                        </a:gs>
                        <a:gs pos="86000">
                          <a:schemeClr val="accent2">
                            <a:lumMod val="20000"/>
                            <a:lumOff val="8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28 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2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#10</a:t>
                      </a:r>
                      <a:endParaRPr lang="en-US" sz="16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gradFill>
                      <a:gsLst>
                        <a:gs pos="47000">
                          <a:schemeClr val="accent2">
                            <a:lumMod val="20000"/>
                            <a:lumOff val="80000"/>
                          </a:schemeClr>
                        </a:gs>
                        <a:gs pos="86000">
                          <a:schemeClr val="accent2">
                            <a:lumMod val="20000"/>
                            <a:lumOff val="8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29 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2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#11</a:t>
                      </a:r>
                      <a:endParaRPr lang="en-US" sz="16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gradFill>
                      <a:gsLst>
                        <a:gs pos="47000">
                          <a:schemeClr val="accent2">
                            <a:lumMod val="20000"/>
                            <a:lumOff val="80000"/>
                          </a:schemeClr>
                        </a:gs>
                        <a:gs pos="86000">
                          <a:schemeClr val="accent2">
                            <a:lumMod val="20000"/>
                            <a:lumOff val="8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30 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2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#12</a:t>
                      </a:r>
                      <a:endParaRPr lang="en-US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gradFill>
                      <a:gsLst>
                        <a:gs pos="47000">
                          <a:schemeClr val="accent2">
                            <a:lumMod val="20000"/>
                            <a:lumOff val="80000"/>
                          </a:schemeClr>
                        </a:gs>
                        <a:gs pos="86000">
                          <a:schemeClr val="accent2">
                            <a:lumMod val="20000"/>
                            <a:lumOff val="8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</a:t>
                      </a:r>
                      <a:endParaRPr lang="en-US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</a:t>
                      </a:r>
                      <a:endParaRPr lang="en-US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99025" y="6448251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rgbClr val="5D2D2D"/>
                </a:solidFill>
              </a:rPr>
              <a:pPr/>
              <a:t>28</a:t>
            </a:fld>
            <a:endParaRPr lang="en-US" b="1" dirty="0">
              <a:solidFill>
                <a:srgbClr val="5D2D2D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77830" y="332656"/>
            <a:ext cx="9623688" cy="707886"/>
          </a:xfrm>
          <a:prstGeom prst="rect">
            <a:avLst/>
          </a:prstGeom>
          <a:noFill/>
          <a:scene3d>
            <a:camera prst="orthographicFront"/>
            <a:lightRig rig="soft" dir="t">
              <a:rot lat="0" lon="0" rev="10800000"/>
            </a:lightRig>
          </a:scene3d>
          <a:sp3d>
            <a:bevelT/>
          </a:sp3d>
        </p:spPr>
        <p:txBody>
          <a:bodyPr wrap="square" lIns="91440" tIns="45720" rIns="91440" bIns="45720">
            <a:spAutoFit/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4000" b="1" spc="150" dirty="0" smtClean="0">
                <a:ln w="19050">
                  <a:solidFill>
                    <a:srgbClr val="0000FF"/>
                  </a:solidFill>
                </a:ln>
                <a:solidFill>
                  <a:srgbClr val="F8F8F8"/>
                </a:solidFill>
                <a:effectLst>
                  <a:glow rad="127000">
                    <a:srgbClr val="FF99FF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1</a:t>
            </a:r>
            <a:r>
              <a:rPr lang="en-US" sz="4000" b="1" spc="150" baseline="30000" dirty="0" smtClean="0">
                <a:ln w="19050">
                  <a:solidFill>
                    <a:srgbClr val="0000FF"/>
                  </a:solidFill>
                </a:ln>
                <a:solidFill>
                  <a:srgbClr val="F8F8F8"/>
                </a:solidFill>
                <a:effectLst>
                  <a:glow rad="127000">
                    <a:srgbClr val="FF99FF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st</a:t>
            </a:r>
            <a:r>
              <a:rPr lang="en-US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Month </a:t>
            </a:r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(Passover in Egypt)</a:t>
            </a:r>
            <a:endParaRPr lang="en-US" sz="3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10344068" y="2757576"/>
            <a:ext cx="45719" cy="907544"/>
          </a:xfrm>
          <a:custGeom>
            <a:avLst/>
            <a:gdLst>
              <a:gd name="connsiteX0" fmla="*/ 30480 w 42672"/>
              <a:gd name="connsiteY0" fmla="*/ 0 h 1011936"/>
              <a:gd name="connsiteX1" fmla="*/ 18288 w 42672"/>
              <a:gd name="connsiteY1" fmla="*/ 30480 h 1011936"/>
              <a:gd name="connsiteX2" fmla="*/ 12192 w 42672"/>
              <a:gd name="connsiteY2" fmla="*/ 48768 h 1011936"/>
              <a:gd name="connsiteX3" fmla="*/ 0 w 42672"/>
              <a:gd name="connsiteY3" fmla="*/ 67056 h 1011936"/>
              <a:gd name="connsiteX4" fmla="*/ 12192 w 42672"/>
              <a:gd name="connsiteY4" fmla="*/ 128016 h 1011936"/>
              <a:gd name="connsiteX5" fmla="*/ 30480 w 42672"/>
              <a:gd name="connsiteY5" fmla="*/ 146304 h 1011936"/>
              <a:gd name="connsiteX6" fmla="*/ 42672 w 42672"/>
              <a:gd name="connsiteY6" fmla="*/ 164592 h 1011936"/>
              <a:gd name="connsiteX7" fmla="*/ 30480 w 42672"/>
              <a:gd name="connsiteY7" fmla="*/ 213360 h 1011936"/>
              <a:gd name="connsiteX8" fmla="*/ 12192 w 42672"/>
              <a:gd name="connsiteY8" fmla="*/ 225552 h 1011936"/>
              <a:gd name="connsiteX9" fmla="*/ 30480 w 42672"/>
              <a:gd name="connsiteY9" fmla="*/ 304800 h 1011936"/>
              <a:gd name="connsiteX10" fmla="*/ 36576 w 42672"/>
              <a:gd name="connsiteY10" fmla="*/ 323088 h 1011936"/>
              <a:gd name="connsiteX11" fmla="*/ 30480 w 42672"/>
              <a:gd name="connsiteY11" fmla="*/ 426720 h 1011936"/>
              <a:gd name="connsiteX12" fmla="*/ 18288 w 42672"/>
              <a:gd name="connsiteY12" fmla="*/ 463296 h 1011936"/>
              <a:gd name="connsiteX13" fmla="*/ 12192 w 42672"/>
              <a:gd name="connsiteY13" fmla="*/ 481584 h 1011936"/>
              <a:gd name="connsiteX14" fmla="*/ 30480 w 42672"/>
              <a:gd name="connsiteY14" fmla="*/ 542544 h 1011936"/>
              <a:gd name="connsiteX15" fmla="*/ 36576 w 42672"/>
              <a:gd name="connsiteY15" fmla="*/ 560832 h 1011936"/>
              <a:gd name="connsiteX16" fmla="*/ 42672 w 42672"/>
              <a:gd name="connsiteY16" fmla="*/ 579120 h 1011936"/>
              <a:gd name="connsiteX17" fmla="*/ 30480 w 42672"/>
              <a:gd name="connsiteY17" fmla="*/ 627888 h 1011936"/>
              <a:gd name="connsiteX18" fmla="*/ 24384 w 42672"/>
              <a:gd name="connsiteY18" fmla="*/ 652272 h 1011936"/>
              <a:gd name="connsiteX19" fmla="*/ 12192 w 42672"/>
              <a:gd name="connsiteY19" fmla="*/ 670560 h 1011936"/>
              <a:gd name="connsiteX20" fmla="*/ 0 w 42672"/>
              <a:gd name="connsiteY20" fmla="*/ 707136 h 1011936"/>
              <a:gd name="connsiteX21" fmla="*/ 12192 w 42672"/>
              <a:gd name="connsiteY21" fmla="*/ 762000 h 1011936"/>
              <a:gd name="connsiteX22" fmla="*/ 18288 w 42672"/>
              <a:gd name="connsiteY22" fmla="*/ 780288 h 1011936"/>
              <a:gd name="connsiteX23" fmla="*/ 24384 w 42672"/>
              <a:gd name="connsiteY23" fmla="*/ 1011936 h 1011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2672" h="1011936">
                <a:moveTo>
                  <a:pt x="30480" y="0"/>
                </a:moveTo>
                <a:cubicBezTo>
                  <a:pt x="26416" y="10160"/>
                  <a:pt x="22130" y="20234"/>
                  <a:pt x="18288" y="30480"/>
                </a:cubicBezTo>
                <a:cubicBezTo>
                  <a:pt x="16032" y="36497"/>
                  <a:pt x="15066" y="43021"/>
                  <a:pt x="12192" y="48768"/>
                </a:cubicBezTo>
                <a:cubicBezTo>
                  <a:pt x="8915" y="55321"/>
                  <a:pt x="4064" y="60960"/>
                  <a:pt x="0" y="67056"/>
                </a:cubicBezTo>
                <a:cubicBezTo>
                  <a:pt x="516" y="70670"/>
                  <a:pt x="4454" y="116409"/>
                  <a:pt x="12192" y="128016"/>
                </a:cubicBezTo>
                <a:cubicBezTo>
                  <a:pt x="16974" y="135189"/>
                  <a:pt x="24961" y="139681"/>
                  <a:pt x="30480" y="146304"/>
                </a:cubicBezTo>
                <a:cubicBezTo>
                  <a:pt x="35170" y="151932"/>
                  <a:pt x="38608" y="158496"/>
                  <a:pt x="42672" y="164592"/>
                </a:cubicBezTo>
                <a:cubicBezTo>
                  <a:pt x="42368" y="166110"/>
                  <a:pt x="35479" y="207112"/>
                  <a:pt x="30480" y="213360"/>
                </a:cubicBezTo>
                <a:cubicBezTo>
                  <a:pt x="25903" y="219081"/>
                  <a:pt x="18288" y="221488"/>
                  <a:pt x="12192" y="225552"/>
                </a:cubicBezTo>
                <a:cubicBezTo>
                  <a:pt x="20105" y="280946"/>
                  <a:pt x="13744" y="254593"/>
                  <a:pt x="30480" y="304800"/>
                </a:cubicBezTo>
                <a:lnTo>
                  <a:pt x="36576" y="323088"/>
                </a:lnTo>
                <a:cubicBezTo>
                  <a:pt x="34544" y="357632"/>
                  <a:pt x="34956" y="392407"/>
                  <a:pt x="30480" y="426720"/>
                </a:cubicBezTo>
                <a:cubicBezTo>
                  <a:pt x="28818" y="439464"/>
                  <a:pt x="22352" y="451104"/>
                  <a:pt x="18288" y="463296"/>
                </a:cubicBezTo>
                <a:lnTo>
                  <a:pt x="12192" y="481584"/>
                </a:lnTo>
                <a:cubicBezTo>
                  <a:pt x="21405" y="518436"/>
                  <a:pt x="15639" y="498020"/>
                  <a:pt x="30480" y="542544"/>
                </a:cubicBezTo>
                <a:lnTo>
                  <a:pt x="36576" y="560832"/>
                </a:lnTo>
                <a:lnTo>
                  <a:pt x="42672" y="579120"/>
                </a:lnTo>
                <a:cubicBezTo>
                  <a:pt x="30278" y="641089"/>
                  <a:pt x="42977" y="584150"/>
                  <a:pt x="30480" y="627888"/>
                </a:cubicBezTo>
                <a:cubicBezTo>
                  <a:pt x="28178" y="635944"/>
                  <a:pt x="27684" y="644571"/>
                  <a:pt x="24384" y="652272"/>
                </a:cubicBezTo>
                <a:cubicBezTo>
                  <a:pt x="21498" y="659006"/>
                  <a:pt x="15168" y="663865"/>
                  <a:pt x="12192" y="670560"/>
                </a:cubicBezTo>
                <a:cubicBezTo>
                  <a:pt x="6973" y="682304"/>
                  <a:pt x="0" y="707136"/>
                  <a:pt x="0" y="707136"/>
                </a:cubicBezTo>
                <a:cubicBezTo>
                  <a:pt x="4190" y="728087"/>
                  <a:pt x="6453" y="741912"/>
                  <a:pt x="12192" y="762000"/>
                </a:cubicBezTo>
                <a:cubicBezTo>
                  <a:pt x="13957" y="768179"/>
                  <a:pt x="16256" y="774192"/>
                  <a:pt x="18288" y="780288"/>
                </a:cubicBezTo>
                <a:cubicBezTo>
                  <a:pt x="26211" y="938738"/>
                  <a:pt x="24384" y="861517"/>
                  <a:pt x="24384" y="1011936"/>
                </a:cubicBezTo>
              </a:path>
            </a:pathLst>
          </a:custGeom>
          <a:ln w="57150">
            <a:solidFill>
              <a:srgbClr val="00B0F0"/>
            </a:solidFill>
          </a:ln>
          <a:effectLst>
            <a:glow rad="127000">
              <a:srgbClr val="FF0000"/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1362861" y="4158047"/>
            <a:ext cx="648073" cy="372614"/>
          </a:xfrm>
          <a:prstGeom prst="ellipse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2400" b="1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1</a:t>
            </a:r>
            <a:endParaRPr lang="en-CA" sz="2400" b="1" dirty="0">
              <a:solidFill>
                <a:schemeClr val="accent2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917948" y="6362494"/>
            <a:ext cx="1014845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400" b="1" cap="none" spc="0" dirty="0" smtClean="0">
                <a:ln w="1905"/>
                <a:solidFill>
                  <a:srgbClr val="5D2D2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There are 15 days of journey to the 30</a:t>
            </a:r>
            <a:r>
              <a:rPr lang="en-US" sz="2400" b="1" cap="none" spc="0" baseline="30000" dirty="0" smtClean="0">
                <a:ln w="1905"/>
                <a:solidFill>
                  <a:srgbClr val="5D2D2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2400" b="1" cap="none" spc="0" dirty="0" smtClean="0">
                <a:ln w="1905"/>
                <a:solidFill>
                  <a:srgbClr val="5D2D2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day of the 1</a:t>
            </a:r>
            <a:r>
              <a:rPr lang="en-US" sz="2400" b="1" cap="none" spc="0" baseline="30000" dirty="0" smtClean="0">
                <a:ln w="1905"/>
                <a:solidFill>
                  <a:srgbClr val="5D2D2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st</a:t>
            </a:r>
            <a:r>
              <a:rPr lang="en-US" sz="2400" b="1" cap="none" spc="0" dirty="0" smtClean="0">
                <a:ln w="1905"/>
                <a:solidFill>
                  <a:srgbClr val="5D2D2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month.</a:t>
            </a:r>
            <a:endParaRPr lang="en-US" sz="2400" b="1" cap="none" spc="0" dirty="0">
              <a:ln w="1905"/>
              <a:solidFill>
                <a:srgbClr val="5D2D2D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pic>
        <p:nvPicPr>
          <p:cNvPr id="21" name="Picture 2" descr="C:\Users\Rae\Desktop\Passover flower the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72" y="1547341"/>
            <a:ext cx="1905000" cy="38258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117748" y="356381"/>
            <a:ext cx="540085" cy="2415096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 w="57150">
            <a:solidFill>
              <a:srgbClr val="5D2D2D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400" dirty="0" smtClean="0">
                <a:ln w="28575">
                  <a:solidFill>
                    <a:srgbClr val="5D2D2D"/>
                  </a:solidFill>
                </a:ln>
                <a:solidFill>
                  <a:srgbClr val="5D2D2D"/>
                </a:solidFill>
                <a:latin typeface="Arial Rounded MT Bold" pitchFamily="34" charset="0"/>
              </a:rPr>
              <a:t>REV</a:t>
            </a:r>
            <a:br>
              <a:rPr lang="en-CA" sz="2400" dirty="0" smtClean="0">
                <a:ln w="28575">
                  <a:solidFill>
                    <a:srgbClr val="5D2D2D"/>
                  </a:solidFill>
                </a:ln>
                <a:solidFill>
                  <a:srgbClr val="5D2D2D"/>
                </a:solidFill>
                <a:latin typeface="Arial Rounded MT Bold" pitchFamily="34" charset="0"/>
              </a:rPr>
            </a:br>
            <a:r>
              <a:rPr lang="en-CA" sz="2400" dirty="0" smtClean="0">
                <a:ln w="28575">
                  <a:solidFill>
                    <a:srgbClr val="5D2D2D"/>
                  </a:solidFill>
                </a:ln>
                <a:solidFill>
                  <a:srgbClr val="5D2D2D"/>
                </a:solidFill>
                <a:latin typeface="Arial Rounded MT Bold" pitchFamily="34" charset="0"/>
              </a:rPr>
              <a:t>I</a:t>
            </a:r>
            <a:br>
              <a:rPr lang="en-CA" sz="2400" dirty="0" smtClean="0">
                <a:ln w="28575">
                  <a:solidFill>
                    <a:srgbClr val="5D2D2D"/>
                  </a:solidFill>
                </a:ln>
                <a:solidFill>
                  <a:srgbClr val="5D2D2D"/>
                </a:solidFill>
                <a:latin typeface="Arial Rounded MT Bold" pitchFamily="34" charset="0"/>
              </a:rPr>
            </a:br>
            <a:r>
              <a:rPr lang="en-CA" sz="2400" dirty="0" smtClean="0">
                <a:ln w="28575">
                  <a:solidFill>
                    <a:srgbClr val="5D2D2D"/>
                  </a:solidFill>
                </a:ln>
                <a:solidFill>
                  <a:srgbClr val="5D2D2D"/>
                </a:solidFill>
                <a:latin typeface="Arial Rounded MT Bold" pitchFamily="34" charset="0"/>
              </a:rPr>
              <a:t>EW</a:t>
            </a:r>
            <a:endParaRPr lang="en-CA" sz="2400" dirty="0">
              <a:ln w="28575">
                <a:solidFill>
                  <a:srgbClr val="5D2D2D"/>
                </a:solidFill>
              </a:ln>
              <a:solidFill>
                <a:srgbClr val="5D2D2D"/>
              </a:solidFill>
              <a:latin typeface="Arial Rounded MT Bold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266413" y="5426990"/>
            <a:ext cx="9451521" cy="9543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p3d extrusionH="57150">
              <a:bevelT w="38100" h="38100"/>
            </a:sp3d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b="1" dirty="0" smtClean="0">
                <a:solidFill>
                  <a:srgbClr val="008080"/>
                </a:solidFill>
                <a:effectLst/>
                <a:latin typeface="Comic Sans MS" pitchFamily="66" charset="0"/>
                <a:ea typeface="Calibri"/>
                <a:cs typeface="Calibri"/>
              </a:rPr>
              <a:t>Num 33:3</a:t>
            </a:r>
            <a:r>
              <a:rPr lang="en-US" sz="2400" dirty="0" smtClean="0">
                <a:solidFill>
                  <a:srgbClr val="008080"/>
                </a:solidFill>
                <a:effectLst/>
                <a:latin typeface="Comic Sans MS" pitchFamily="66" charset="0"/>
                <a:ea typeface="Calibri"/>
                <a:cs typeface="Calibri"/>
              </a:rPr>
              <a:t>  </a:t>
            </a:r>
            <a:r>
              <a:rPr lang="en-US" sz="2000" b="1" dirty="0">
                <a:ln>
                  <a:noFill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/>
                <a:cs typeface="Calibri"/>
              </a:rPr>
              <a:t>And they </a:t>
            </a:r>
            <a:r>
              <a:rPr lang="en-US" sz="2000" b="1" dirty="0" smtClean="0">
                <a:ln>
                  <a:noFill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/>
                <a:cs typeface="Calibri"/>
              </a:rPr>
              <a:t>departed from </a:t>
            </a:r>
            <a:r>
              <a:rPr lang="en-US" sz="2000" b="1" dirty="0" err="1" smtClean="0">
                <a:ln>
                  <a:noFill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/>
                <a:cs typeface="Calibri"/>
              </a:rPr>
              <a:t>Rameses</a:t>
            </a:r>
            <a:r>
              <a:rPr lang="en-US" sz="2000" b="1" dirty="0" smtClean="0">
                <a:ln>
                  <a:noFill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/>
                <a:cs typeface="Calibri"/>
              </a:rPr>
              <a:t> in the first month</a:t>
            </a:r>
            <a:r>
              <a:rPr lang="en-US" sz="2000" b="1" dirty="0" smtClean="0">
                <a:solidFill>
                  <a:srgbClr val="943634"/>
                </a:solidFill>
                <a:effectLst/>
                <a:latin typeface="Comic Sans MS" pitchFamily="66" charset="0"/>
                <a:ea typeface="Calibri"/>
                <a:cs typeface="Calibri"/>
              </a:rPr>
              <a:t>, </a:t>
            </a:r>
            <a:r>
              <a:rPr lang="en-US" sz="2000" b="1" dirty="0" smtClean="0">
                <a:ln>
                  <a:noFill/>
                </a:ln>
                <a:solidFill>
                  <a:srgbClr val="943634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/>
                <a:cs typeface="Calibri"/>
              </a:rPr>
              <a:t>on </a:t>
            </a:r>
            <a:r>
              <a:rPr lang="en-US" sz="2000" b="1" dirty="0">
                <a:ln>
                  <a:noFill/>
                </a:ln>
                <a:solidFill>
                  <a:srgbClr val="943634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/>
                <a:cs typeface="Calibri"/>
              </a:rPr>
              <a:t>the </a:t>
            </a:r>
            <a:r>
              <a:rPr lang="en-US" sz="2000" b="1" dirty="0" smtClean="0">
                <a:ln>
                  <a:noFill/>
                </a:ln>
                <a:solidFill>
                  <a:srgbClr val="943634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/>
                <a:cs typeface="Calibri"/>
              </a:rPr>
              <a:t/>
            </a:r>
            <a:br>
              <a:rPr lang="en-US" sz="2000" b="1" dirty="0" smtClean="0">
                <a:ln>
                  <a:noFill/>
                </a:ln>
                <a:solidFill>
                  <a:srgbClr val="943634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/>
                <a:cs typeface="Calibri"/>
              </a:rPr>
            </a:br>
            <a:r>
              <a:rPr lang="en-US" sz="2000" b="1" u="sng" dirty="0" smtClean="0">
                <a:ln>
                  <a:noFill/>
                </a:ln>
                <a:solidFill>
                  <a:srgbClr val="943634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00B050"/>
                  </a:solidFill>
                </a:uFill>
                <a:latin typeface="Comic Sans MS" pitchFamily="66" charset="0"/>
                <a:ea typeface="Calibri"/>
                <a:cs typeface="Calibri"/>
              </a:rPr>
              <a:t>fifteenth </a:t>
            </a:r>
            <a:r>
              <a:rPr lang="en-US" sz="2000" b="1" u="sng" dirty="0">
                <a:ln>
                  <a:noFill/>
                </a:ln>
                <a:solidFill>
                  <a:srgbClr val="943634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00B050"/>
                  </a:solidFill>
                </a:uFill>
                <a:latin typeface="Comic Sans MS" pitchFamily="66" charset="0"/>
                <a:ea typeface="Calibri"/>
                <a:cs typeface="Calibri"/>
              </a:rPr>
              <a:t>day</a:t>
            </a:r>
            <a:r>
              <a:rPr lang="en-US" sz="2000" b="1" dirty="0">
                <a:ln>
                  <a:noFill/>
                </a:ln>
                <a:solidFill>
                  <a:srgbClr val="943634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/>
                <a:cs typeface="Calibri"/>
              </a:rPr>
              <a:t> of the </a:t>
            </a:r>
            <a:r>
              <a:rPr lang="en-US" sz="2000" b="1" dirty="0" smtClean="0">
                <a:solidFill>
                  <a:srgbClr val="943634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/>
                <a:cs typeface="Calibri"/>
              </a:rPr>
              <a:t>first</a:t>
            </a:r>
            <a:r>
              <a:rPr lang="en-US" sz="2000" b="1" dirty="0" smtClean="0">
                <a:ln>
                  <a:noFill/>
                </a:ln>
                <a:solidFill>
                  <a:srgbClr val="943634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/>
                <a:cs typeface="Calibri"/>
              </a:rPr>
              <a:t> month; </a:t>
            </a:r>
            <a:r>
              <a:rPr lang="en-US" sz="2000" b="1" u="sng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/>
                <a:cs typeface="Calibri"/>
              </a:rPr>
              <a:t>on the morrow after the </a:t>
            </a:r>
            <a:r>
              <a:rPr lang="en-US" sz="2000" b="1" u="sng" dirty="0" err="1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/>
                <a:cs typeface="Calibri"/>
              </a:rPr>
              <a:t>passover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/>
                <a:cs typeface="Calibri"/>
              </a:rPr>
              <a:t> … </a:t>
            </a:r>
            <a:endParaRPr lang="en-US" sz="2000" dirty="0">
              <a:effectLst/>
              <a:latin typeface="Comic Sans MS" pitchFamily="66" charset="0"/>
              <a:ea typeface="Calibri"/>
              <a:cs typeface="Times New Roman"/>
            </a:endParaRPr>
          </a:p>
        </p:txBody>
      </p:sp>
      <p:pic>
        <p:nvPicPr>
          <p:cNvPr id="28" name="Picture 3" descr="C:\Users\Rae\Desktop\Passover banner edi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12" y="332656"/>
            <a:ext cx="1464587" cy="10081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loud Callout 28"/>
          <p:cNvSpPr/>
          <p:nvPr/>
        </p:nvSpPr>
        <p:spPr>
          <a:xfrm>
            <a:off x="10826189" y="1547341"/>
            <a:ext cx="1308010" cy="1130550"/>
          </a:xfrm>
          <a:prstGeom prst="cloudCallout">
            <a:avLst>
              <a:gd name="adj1" fmla="val -82142"/>
              <a:gd name="adj2" fmla="val 55826"/>
            </a:avLst>
          </a:prstGeom>
          <a:gradFill flip="none" rotWithShape="1">
            <a:gsLst>
              <a:gs pos="27000">
                <a:srgbClr val="000000"/>
              </a:gs>
              <a:gs pos="81000">
                <a:srgbClr val="FFFFCC"/>
              </a:gs>
              <a:gs pos="48000">
                <a:srgbClr val="FFFFCC"/>
              </a:gs>
              <a:gs pos="95000">
                <a:srgbClr val="181CC7"/>
              </a:gs>
            </a:gsLst>
            <a:lin ang="0" scaled="1"/>
            <a:tileRect/>
          </a:gra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000" b="1" dirty="0">
              <a:ln>
                <a:solidFill>
                  <a:srgbClr val="0000FF"/>
                </a:solidFill>
              </a:ln>
              <a:solidFill>
                <a:srgbClr val="FF99FF"/>
              </a:solidFill>
            </a:endParaRPr>
          </a:p>
        </p:txBody>
      </p:sp>
      <p:sp>
        <p:nvSpPr>
          <p:cNvPr id="30" name="Cloud Callout 29"/>
          <p:cNvSpPr/>
          <p:nvPr/>
        </p:nvSpPr>
        <p:spPr>
          <a:xfrm>
            <a:off x="0" y="3928597"/>
            <a:ext cx="2133972" cy="2895562"/>
          </a:xfrm>
          <a:prstGeom prst="cloudCallout">
            <a:avLst>
              <a:gd name="adj1" fmla="val 60185"/>
              <a:gd name="adj2" fmla="val -40777"/>
            </a:avLst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5000">
                <a:srgbClr val="92D050"/>
              </a:gs>
              <a:gs pos="61000">
                <a:srgbClr val="F4A77C"/>
              </a:gs>
              <a:gs pos="82001">
                <a:schemeClr val="accent1">
                  <a:lumMod val="20000"/>
                  <a:lumOff val="80000"/>
                </a:schemeClr>
              </a:gs>
              <a:gs pos="100000">
                <a:srgbClr val="FEE7F2"/>
              </a:gs>
            </a:gsLst>
            <a:lin ang="5400000" scaled="0"/>
          </a:gradFill>
          <a:ln w="38100"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 b="1" dirty="0">
              <a:ln>
                <a:solidFill>
                  <a:srgbClr val="0000FF"/>
                </a:solidFill>
              </a:ln>
              <a:solidFill>
                <a:srgbClr val="FF99FF"/>
              </a:solidFill>
              <a:latin typeface="Comic Sans MS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40" y="4221088"/>
            <a:ext cx="1800201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CA" sz="2400" b="1" dirty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  <a:latin typeface="Comic Sans MS" pitchFamily="66" charset="0"/>
              </a:rPr>
              <a:t>Qodesh</a:t>
            </a:r>
            <a:r>
              <a:rPr lang="en-CA" sz="2400" b="1" dirty="0">
                <a:ln>
                  <a:solidFill>
                    <a:srgbClr val="0000FF"/>
                  </a:solidFill>
                </a:ln>
                <a:solidFill>
                  <a:srgbClr val="FF99FF"/>
                </a:solidFill>
                <a:latin typeface="Comic Sans MS" pitchFamily="66" charset="0"/>
              </a:rPr>
              <a:t> Omer Count </a:t>
            </a:r>
            <a:r>
              <a:rPr lang="en-CA" sz="2400" b="1" dirty="0">
                <a:ln>
                  <a:solidFill>
                    <a:srgbClr val="0000FF"/>
                  </a:solidFill>
                </a:ln>
                <a:solidFill>
                  <a:srgbClr val="FF99FF"/>
                </a:solidFill>
                <a:effectLst>
                  <a:glow rad="127000">
                    <a:srgbClr val="00FFFF"/>
                  </a:glow>
                </a:effectLst>
                <a:latin typeface="Comic Sans MS" pitchFamily="66" charset="0"/>
              </a:rPr>
              <a:t>PATTERN</a:t>
            </a:r>
            <a:r>
              <a:rPr lang="en-CA" sz="2400" b="1" dirty="0">
                <a:ln>
                  <a:solidFill>
                    <a:srgbClr val="0000FF"/>
                  </a:solidFill>
                </a:ln>
                <a:solidFill>
                  <a:srgbClr val="FF99FF"/>
                </a:solidFill>
                <a:latin typeface="Comic Sans MS" pitchFamily="66" charset="0"/>
              </a:rPr>
              <a:t> begins here!</a:t>
            </a:r>
          </a:p>
        </p:txBody>
      </p:sp>
      <p:sp>
        <p:nvSpPr>
          <p:cNvPr id="3" name="Rectangle 2"/>
          <p:cNvSpPr/>
          <p:nvPr/>
        </p:nvSpPr>
        <p:spPr>
          <a:xfrm>
            <a:off x="10826189" y="1772816"/>
            <a:ext cx="1368152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CA" b="1" dirty="0">
                <a:solidFill>
                  <a:srgbClr val="990033"/>
                </a:solidFill>
                <a:latin typeface="Comic Sans MS" pitchFamily="66" charset="0"/>
              </a:rPr>
              <a:t>Red Sea Night 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518348" y="1772816"/>
            <a:ext cx="958823" cy="905075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  <a:effectLst>
            <a:glow rad="88900">
              <a:srgbClr val="FFFF00"/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loud Callout 22"/>
          <p:cNvSpPr/>
          <p:nvPr/>
        </p:nvSpPr>
        <p:spPr>
          <a:xfrm>
            <a:off x="630079" y="1422562"/>
            <a:ext cx="1980196" cy="1993170"/>
          </a:xfrm>
          <a:prstGeom prst="cloudCallout">
            <a:avLst>
              <a:gd name="adj1" fmla="val -16707"/>
              <a:gd name="adj2" fmla="val 86372"/>
            </a:avLst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5000">
                <a:srgbClr val="92D050"/>
              </a:gs>
              <a:gs pos="61000">
                <a:srgbClr val="F4A77C"/>
              </a:gs>
              <a:gs pos="82001">
                <a:schemeClr val="accent1">
                  <a:lumMod val="20000"/>
                  <a:lumOff val="80000"/>
                </a:schemeClr>
              </a:gs>
              <a:gs pos="100000">
                <a:srgbClr val="FEE7F2"/>
              </a:gs>
            </a:gsLst>
            <a:lin ang="5400000" scaled="0"/>
          </a:gradFill>
          <a:ln w="38100"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2400" b="1" dirty="0" smtClean="0">
                <a:ln>
                  <a:solidFill>
                    <a:srgbClr val="0000FF"/>
                  </a:solidFill>
                </a:ln>
                <a:solidFill>
                  <a:srgbClr val="FF99FF"/>
                </a:solidFill>
                <a:latin typeface="Comic Sans MS" pitchFamily="66" charset="0"/>
              </a:rPr>
              <a:t>Only </a:t>
            </a:r>
            <a:r>
              <a:rPr lang="en-CA" sz="2000" b="1" dirty="0" smtClean="0">
                <a:ln>
                  <a:solidFill>
                    <a:srgbClr val="0000FF"/>
                  </a:solidFill>
                </a:ln>
                <a:solidFill>
                  <a:srgbClr val="FF99FF"/>
                </a:solidFill>
                <a:latin typeface="Comic Sans MS" pitchFamily="66" charset="0"/>
              </a:rPr>
              <a:t>IF </a:t>
            </a:r>
            <a:r>
              <a:rPr lang="en-CA" sz="2000" b="1" dirty="0" smtClean="0">
                <a:ln>
                  <a:solidFill>
                    <a:srgbClr val="0000FF"/>
                  </a:solidFill>
                </a:ln>
                <a:solidFill>
                  <a:srgbClr val="0070C0"/>
                </a:solidFill>
                <a:latin typeface="Comic Sans MS" pitchFamily="66" charset="0"/>
              </a:rPr>
              <a:t>Yahuah </a:t>
            </a:r>
            <a:r>
              <a:rPr lang="en-CA" sz="2000" b="1" dirty="0" smtClean="0">
                <a:ln>
                  <a:solidFill>
                    <a:srgbClr val="0000FF"/>
                  </a:solidFill>
                </a:ln>
                <a:solidFill>
                  <a:srgbClr val="FF99FF"/>
                </a:solidFill>
                <a:latin typeface="Comic Sans MS" pitchFamily="66" charset="0"/>
              </a:rPr>
              <a:t>does not change!</a:t>
            </a:r>
            <a:endParaRPr lang="en-CA" sz="2000" b="1" dirty="0">
              <a:ln>
                <a:solidFill>
                  <a:srgbClr val="0000FF"/>
                </a:solidFill>
              </a:ln>
              <a:solidFill>
                <a:srgbClr val="FF99FF"/>
              </a:solidFill>
              <a:latin typeface="Comic Sans MS" pitchFamily="66" charset="0"/>
            </a:endParaRPr>
          </a:p>
        </p:txBody>
      </p:sp>
      <p:sp>
        <p:nvSpPr>
          <p:cNvPr id="7" name="Curved Left Arrow 6"/>
          <p:cNvSpPr/>
          <p:nvPr/>
        </p:nvSpPr>
        <p:spPr>
          <a:xfrm>
            <a:off x="11571698" y="1202995"/>
            <a:ext cx="571386" cy="2271444"/>
          </a:xfrm>
          <a:prstGeom prst="curvedLeftArrow">
            <a:avLst>
              <a:gd name="adj1" fmla="val 25000"/>
              <a:gd name="adj2" fmla="val 99757"/>
              <a:gd name="adj3" fmla="val 40827"/>
            </a:avLst>
          </a:prstGeom>
          <a:gradFill>
            <a:gsLst>
              <a:gs pos="13000">
                <a:srgbClr val="FFFF00"/>
              </a:gs>
              <a:gs pos="44000">
                <a:srgbClr val="21D6E0"/>
              </a:gs>
              <a:gs pos="78000">
                <a:srgbClr val="FF99FF"/>
              </a:gs>
            </a:gsLst>
            <a:lin ang="16200000" scaled="0"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1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1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/>
      <p:bldP spid="22" grpId="0" animBg="1"/>
      <p:bldP spid="29" grpId="0" animBg="1"/>
      <p:bldP spid="30" grpId="0" animBg="1"/>
      <p:bldP spid="3" grpId="0"/>
      <p:bldP spid="23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53545213"/>
              </p:ext>
            </p:extLst>
          </p:nvPr>
        </p:nvGraphicFramePr>
        <p:xfrm>
          <a:off x="2089321" y="697744"/>
          <a:ext cx="9505054" cy="466852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419586"/>
                <a:gridCol w="1347578"/>
                <a:gridCol w="1347578"/>
                <a:gridCol w="1347578"/>
                <a:gridCol w="1347578"/>
                <a:gridCol w="1347578"/>
                <a:gridCol w="1347578"/>
              </a:tblGrid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1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st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[Sun]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2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nd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[Mon]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3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rd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[Tues]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4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[Wed]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5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</a:t>
                      </a:r>
                      <a:r>
                        <a:rPr lang="en-US" dirty="0" err="1" smtClean="0">
                          <a:latin typeface="Comic Sans MS" pitchFamily="66" charset="0"/>
                        </a:rPr>
                        <a:t>Thur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6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[Prep]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u="sng" dirty="0" smtClean="0">
                          <a:solidFill>
                            <a:srgbClr val="3333FF"/>
                          </a:solidFill>
                          <a:latin typeface="Comic Sans MS" pitchFamily="66" charset="0"/>
                        </a:rPr>
                        <a:t>Sabbath</a:t>
                      </a:r>
                      <a:endParaRPr lang="en-US" b="1" u="sng" dirty="0">
                        <a:solidFill>
                          <a:srgbClr val="3333FF"/>
                        </a:solidFill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prst="convex"/>
                      <a:lightRig rig="flood" dir="t"/>
                    </a:cell3D>
                    <a:solidFill>
                      <a:srgbClr val="FF99FF">
                        <a:alpha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26 </a:t>
                      </a:r>
                      <a:endParaRPr lang="en-US" sz="12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1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#8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27 </a:t>
                      </a:r>
                      <a:endParaRPr lang="en-US" sz="12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1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#9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28 </a:t>
                      </a:r>
                      <a:endParaRPr lang="en-US" sz="12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1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#10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29 </a:t>
                      </a:r>
                      <a:endParaRPr lang="en-US" sz="12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1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#11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30 </a:t>
                      </a:r>
                      <a:endParaRPr lang="en-US" sz="12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1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#12</a:t>
                      </a:r>
                      <a:endParaRPr lang="en-US" sz="16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#13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#14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#15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#16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#17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6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#18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7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#19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#20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 </a:t>
                      </a:r>
                    </a:p>
                    <a:p>
                      <a:pPr algn="l"/>
                      <a:endParaRPr lang="en-US" sz="1400" b="1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#21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10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#22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11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#23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12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#24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13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#25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14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#26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15   </a:t>
                      </a:r>
                      <a:r>
                        <a:rPr lang="en-US" sz="14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Sin</a:t>
                      </a:r>
                      <a:br>
                        <a:rPr lang="en-US" sz="14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</a:br>
                      <a:r>
                        <a:rPr lang="en-US" sz="14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  Wilderness</a:t>
                      </a:r>
                    </a:p>
                    <a:p>
                      <a:pPr algn="l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     #27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F4A77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smtClean="0">
                          <a:solidFill>
                            <a:schemeClr val="tx1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16</a:t>
                      </a:r>
                      <a:r>
                        <a:rPr lang="en-US" sz="1400" b="1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FF0000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/>
                      </a:r>
                      <a:br>
                        <a:rPr lang="en-US" sz="1400" b="1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FF0000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</a:br>
                      <a:r>
                        <a:rPr lang="en-US" sz="1400" b="1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FF0000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  Murmuring</a:t>
                      </a:r>
                    </a:p>
                    <a:p>
                      <a:pPr algn="ctr"/>
                      <a:r>
                        <a:rPr lang="en-US" sz="1400" b="1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#28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990033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17 </a:t>
                      </a: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1</a:t>
                      </a:r>
                      <a:r>
                        <a:rPr lang="en-US" sz="1400" b="1" baseline="30000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st</a:t>
                      </a: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Manna</a:t>
                      </a:r>
                      <a:b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</a:b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      Day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#29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18 </a:t>
                      </a: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2</a:t>
                      </a:r>
                      <a:r>
                        <a:rPr lang="en-US" sz="1400" b="1" baseline="30000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nd</a:t>
                      </a:r>
                      <a:r>
                        <a:rPr lang="en-US" sz="1400" b="1" baseline="0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Manna</a:t>
                      </a:r>
                      <a:b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</a:b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     Day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#30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19 </a:t>
                      </a: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3</a:t>
                      </a:r>
                      <a:r>
                        <a:rPr lang="en-US" sz="1400" b="1" baseline="30000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rd</a:t>
                      </a: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Manna</a:t>
                      </a:r>
                      <a:b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</a:b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     Day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#31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20 </a:t>
                      </a: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4</a:t>
                      </a:r>
                      <a:r>
                        <a:rPr lang="en-US" sz="1400" b="1" baseline="30000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sz="1400" b="1" baseline="0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Manna</a:t>
                      </a:r>
                      <a:b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</a:b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     Day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#32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21 </a:t>
                      </a: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5</a:t>
                      </a:r>
                      <a:r>
                        <a:rPr lang="en-US" sz="1400" b="1" baseline="30000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Manna</a:t>
                      </a:r>
                      <a:b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</a:b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     Day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#33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22 </a:t>
                      </a: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6</a:t>
                      </a:r>
                      <a:r>
                        <a:rPr lang="en-US" sz="1400" b="1" baseline="30000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Manna</a:t>
                      </a:r>
                      <a:b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</a:b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     Day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#34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23   </a:t>
                      </a:r>
                      <a:r>
                        <a:rPr lang="en-US" sz="1400" b="1" dirty="0" smtClean="0">
                          <a:ln>
                            <a:solidFill>
                              <a:srgbClr val="F4A77C"/>
                            </a:solidFill>
                          </a:ln>
                          <a:solidFill>
                            <a:srgbClr val="FFFFCC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No</a:t>
                      </a:r>
                      <a:br>
                        <a:rPr lang="en-US" sz="1400" b="1" dirty="0" smtClean="0">
                          <a:ln>
                            <a:solidFill>
                              <a:srgbClr val="F4A77C"/>
                            </a:solidFill>
                          </a:ln>
                          <a:solidFill>
                            <a:srgbClr val="FFFFCC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</a:br>
                      <a:r>
                        <a:rPr lang="en-US" sz="1400" b="1" dirty="0" smtClean="0">
                          <a:ln>
                            <a:solidFill>
                              <a:srgbClr val="F4A77C"/>
                            </a:solidFill>
                          </a:ln>
                          <a:solidFill>
                            <a:srgbClr val="FFFFCC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    Manna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#35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24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#36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25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#37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26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#38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27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#39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28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#40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29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#41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30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#42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27017" y="6359787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rgbClr val="5D2D2D"/>
                </a:solidFill>
              </a:rPr>
              <a:pPr/>
              <a:t>29</a:t>
            </a:fld>
            <a:endParaRPr lang="en-US" b="1" dirty="0">
              <a:solidFill>
                <a:srgbClr val="5D2D2D"/>
              </a:solidFill>
            </a:endParaRPr>
          </a:p>
        </p:txBody>
      </p:sp>
      <p:pic>
        <p:nvPicPr>
          <p:cNvPr id="40" name="Picture 2" descr="C:\Users\Rae\Desktop\Passover flower them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72" y="1499398"/>
            <a:ext cx="1905000" cy="38258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41"/>
          <p:cNvSpPr/>
          <p:nvPr/>
        </p:nvSpPr>
        <p:spPr>
          <a:xfrm>
            <a:off x="11334292" y="2105637"/>
            <a:ext cx="648073" cy="372614"/>
          </a:xfrm>
          <a:prstGeom prst="ellipse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2400" b="1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2</a:t>
            </a:r>
            <a:endParaRPr lang="en-CA" sz="2400" b="1" dirty="0">
              <a:solidFill>
                <a:schemeClr val="accent2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11345271" y="3540794"/>
            <a:ext cx="648073" cy="372614"/>
          </a:xfrm>
          <a:prstGeom prst="ellipse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2400" b="1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4</a:t>
            </a:r>
            <a:endParaRPr lang="en-CA" sz="2400" b="1" dirty="0">
              <a:solidFill>
                <a:schemeClr val="accent2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11345271" y="4265877"/>
            <a:ext cx="648073" cy="372614"/>
          </a:xfrm>
          <a:prstGeom prst="ellipse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2400" b="1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5</a:t>
            </a:r>
            <a:endParaRPr lang="en-CA" sz="2400" b="1" dirty="0">
              <a:solidFill>
                <a:schemeClr val="accent2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11350995" y="4985957"/>
            <a:ext cx="648073" cy="372614"/>
          </a:xfrm>
          <a:prstGeom prst="ellipse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2400" b="1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6</a:t>
            </a:r>
            <a:endParaRPr lang="en-CA" sz="2400" b="1" dirty="0">
              <a:solidFill>
                <a:schemeClr val="accent2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17748" y="308438"/>
            <a:ext cx="540085" cy="2415096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 w="57150">
            <a:solidFill>
              <a:srgbClr val="5D2D2D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400" dirty="0" smtClean="0">
                <a:ln w="28575">
                  <a:solidFill>
                    <a:srgbClr val="5D2D2D"/>
                  </a:solidFill>
                </a:ln>
                <a:solidFill>
                  <a:srgbClr val="5D2D2D"/>
                </a:solidFill>
                <a:latin typeface="Arial Rounded MT Bold" pitchFamily="34" charset="0"/>
              </a:rPr>
              <a:t>REV</a:t>
            </a:r>
            <a:br>
              <a:rPr lang="en-CA" sz="2400" dirty="0" smtClean="0">
                <a:ln w="28575">
                  <a:solidFill>
                    <a:srgbClr val="5D2D2D"/>
                  </a:solidFill>
                </a:ln>
                <a:solidFill>
                  <a:srgbClr val="5D2D2D"/>
                </a:solidFill>
                <a:latin typeface="Arial Rounded MT Bold" pitchFamily="34" charset="0"/>
              </a:rPr>
            </a:br>
            <a:r>
              <a:rPr lang="en-CA" sz="2400" dirty="0" smtClean="0">
                <a:ln w="28575">
                  <a:solidFill>
                    <a:srgbClr val="5D2D2D"/>
                  </a:solidFill>
                </a:ln>
                <a:solidFill>
                  <a:srgbClr val="5D2D2D"/>
                </a:solidFill>
                <a:latin typeface="Arial Rounded MT Bold" pitchFamily="34" charset="0"/>
              </a:rPr>
              <a:t>I</a:t>
            </a:r>
            <a:br>
              <a:rPr lang="en-CA" sz="2400" dirty="0" smtClean="0">
                <a:ln w="28575">
                  <a:solidFill>
                    <a:srgbClr val="5D2D2D"/>
                  </a:solidFill>
                </a:ln>
                <a:solidFill>
                  <a:srgbClr val="5D2D2D"/>
                </a:solidFill>
                <a:latin typeface="Arial Rounded MT Bold" pitchFamily="34" charset="0"/>
              </a:rPr>
            </a:br>
            <a:r>
              <a:rPr lang="en-CA" sz="2400" dirty="0" smtClean="0">
                <a:ln w="28575">
                  <a:solidFill>
                    <a:srgbClr val="5D2D2D"/>
                  </a:solidFill>
                </a:ln>
                <a:solidFill>
                  <a:srgbClr val="5D2D2D"/>
                </a:solidFill>
                <a:latin typeface="Arial Rounded MT Bold" pitchFamily="34" charset="0"/>
              </a:rPr>
              <a:t>EW</a:t>
            </a:r>
            <a:endParaRPr lang="en-CA" sz="2400" dirty="0">
              <a:ln w="28575">
                <a:solidFill>
                  <a:srgbClr val="5D2D2D"/>
                </a:solidFill>
              </a:ln>
              <a:solidFill>
                <a:srgbClr val="5D2D2D"/>
              </a:solidFill>
              <a:latin typeface="Arial Rounded MT Bold" pitchFamily="34" charset="0"/>
            </a:endParaRPr>
          </a:p>
        </p:txBody>
      </p:sp>
      <p:pic>
        <p:nvPicPr>
          <p:cNvPr id="47" name="il_fi" descr="http://api.ning.com/files/fyF8vA6MOxqoNGB6w2UlU5bnhvf9Fn*O1tDlTCBsJIMX6mLmgK4KRASsZ3Bjjtjg*limWS0hw0lP2sXtNMlii-PWrqyJP6xY/quail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28" y="311179"/>
            <a:ext cx="1106756" cy="10533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8" name="Rectangle 47"/>
          <p:cNvSpPr/>
          <p:nvPr/>
        </p:nvSpPr>
        <p:spPr>
          <a:xfrm>
            <a:off x="583140" y="5531846"/>
            <a:ext cx="11036261" cy="10983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p3d extrusionH="57150">
              <a:bevelT w="38100" h="38100"/>
            </a:sp3d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b="1" dirty="0" err="1" smtClean="0">
                <a:solidFill>
                  <a:srgbClr val="008080"/>
                </a:solidFill>
                <a:effectLst/>
                <a:latin typeface="Comic Sans MS" pitchFamily="66" charset="0"/>
                <a:ea typeface="Calibri"/>
                <a:cs typeface="Calibri"/>
              </a:rPr>
              <a:t>Exo</a:t>
            </a:r>
            <a:r>
              <a:rPr lang="en-US" sz="2000" b="1" dirty="0" smtClean="0">
                <a:solidFill>
                  <a:srgbClr val="008080"/>
                </a:solidFill>
                <a:effectLst/>
                <a:latin typeface="Comic Sans MS" pitchFamily="66" charset="0"/>
                <a:ea typeface="Calibri"/>
                <a:cs typeface="Calibri"/>
              </a:rPr>
              <a:t> </a:t>
            </a:r>
            <a:r>
              <a:rPr lang="en-US" sz="2000" b="1" dirty="0">
                <a:solidFill>
                  <a:srgbClr val="008080"/>
                </a:solidFill>
                <a:effectLst/>
                <a:latin typeface="Comic Sans MS" pitchFamily="66" charset="0"/>
                <a:ea typeface="Calibri"/>
                <a:cs typeface="Calibri"/>
              </a:rPr>
              <a:t>16:1</a:t>
            </a:r>
            <a:r>
              <a:rPr lang="en-US" sz="2000" dirty="0">
                <a:solidFill>
                  <a:srgbClr val="008080"/>
                </a:solidFill>
                <a:effectLst/>
                <a:latin typeface="Comic Sans MS" pitchFamily="66" charset="0"/>
                <a:ea typeface="Calibri"/>
                <a:cs typeface="Calibri"/>
              </a:rPr>
              <a:t>  </a:t>
            </a:r>
            <a:r>
              <a:rPr lang="en-US" b="1" dirty="0">
                <a:ln>
                  <a:noFill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/>
                <a:cs typeface="Calibri"/>
              </a:rPr>
              <a:t>And they took their journey from </a:t>
            </a:r>
            <a:r>
              <a:rPr lang="en-US" b="1" dirty="0" err="1">
                <a:ln>
                  <a:noFill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/>
                <a:cs typeface="Calibri"/>
              </a:rPr>
              <a:t>Elim</a:t>
            </a:r>
            <a:r>
              <a:rPr lang="en-US" b="1" dirty="0">
                <a:ln>
                  <a:noFill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/>
                <a:cs typeface="Calibri"/>
              </a:rPr>
              <a:t>, and all </a:t>
            </a:r>
            <a:r>
              <a:rPr lang="en-US" b="1" dirty="0" smtClean="0">
                <a:ln>
                  <a:noFill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/>
                <a:cs typeface="Calibri"/>
              </a:rPr>
              <a:t>the congregation of </a:t>
            </a:r>
            <a:r>
              <a:rPr lang="en-US" b="1" dirty="0">
                <a:ln>
                  <a:noFill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/>
                <a:cs typeface="Calibri"/>
              </a:rPr>
              <a:t>the children </a:t>
            </a:r>
            <a:r>
              <a:rPr lang="en-US" b="1" dirty="0" smtClean="0">
                <a:ln>
                  <a:noFill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/>
                <a:cs typeface="Calibri"/>
              </a:rPr>
              <a:t/>
            </a:r>
            <a:br>
              <a:rPr lang="en-US" b="1" dirty="0" smtClean="0">
                <a:ln>
                  <a:noFill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/>
                <a:cs typeface="Calibri"/>
              </a:rPr>
            </a:br>
            <a:r>
              <a:rPr lang="en-US" b="1" dirty="0" smtClean="0">
                <a:ln>
                  <a:noFill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/>
                <a:cs typeface="Calibri"/>
              </a:rPr>
              <a:t>of Israel </a:t>
            </a:r>
            <a:r>
              <a:rPr lang="en-US" b="1" dirty="0" smtClean="0">
                <a:ln>
                  <a:noFill/>
                </a:ln>
                <a:solidFill>
                  <a:srgbClr val="943634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/>
                <a:cs typeface="Calibri"/>
              </a:rPr>
              <a:t>came </a:t>
            </a:r>
            <a:r>
              <a:rPr lang="en-US" b="1" dirty="0">
                <a:ln>
                  <a:noFill/>
                </a:ln>
                <a:solidFill>
                  <a:srgbClr val="943634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/>
                <a:cs typeface="Calibri"/>
              </a:rPr>
              <a:t>unto </a:t>
            </a:r>
            <a:r>
              <a:rPr lang="en-US" sz="1400" dirty="0">
                <a:solidFill>
                  <a:srgbClr val="FF0066"/>
                </a:solidFill>
                <a:effectLst/>
                <a:latin typeface="Comic Sans MS" pitchFamily="66" charset="0"/>
                <a:ea typeface="Calibri"/>
                <a:cs typeface="Calibri"/>
              </a:rPr>
              <a:t>[travelled into]</a:t>
            </a:r>
            <a:r>
              <a:rPr lang="en-US" sz="1400" b="1" dirty="0">
                <a:solidFill>
                  <a:srgbClr val="FF0066"/>
                </a:solidFill>
                <a:effectLst/>
                <a:latin typeface="Comic Sans MS" pitchFamily="66" charset="0"/>
                <a:ea typeface="Calibri"/>
                <a:cs typeface="Calibri"/>
              </a:rPr>
              <a:t> </a:t>
            </a:r>
            <a:r>
              <a:rPr lang="en-US" b="1" dirty="0" smtClean="0">
                <a:solidFill>
                  <a:srgbClr val="943634"/>
                </a:solidFill>
                <a:effectLst/>
                <a:latin typeface="Comic Sans MS" pitchFamily="66" charset="0"/>
                <a:ea typeface="Calibri"/>
                <a:cs typeface="Calibri"/>
              </a:rPr>
              <a:t>the </a:t>
            </a:r>
            <a:r>
              <a:rPr lang="en-US" b="1" dirty="0">
                <a:solidFill>
                  <a:srgbClr val="943634"/>
                </a:solidFill>
                <a:effectLst/>
                <a:latin typeface="Comic Sans MS" pitchFamily="66" charset="0"/>
                <a:ea typeface="Calibri"/>
                <a:cs typeface="Calibri"/>
              </a:rPr>
              <a:t>wilderness of Sin</a:t>
            </a:r>
            <a:r>
              <a:rPr lang="en-US" b="1" dirty="0" smtClean="0">
                <a:solidFill>
                  <a:srgbClr val="943634"/>
                </a:solidFill>
                <a:effectLst/>
                <a:latin typeface="Comic Sans MS" pitchFamily="66" charset="0"/>
                <a:ea typeface="Calibri"/>
                <a:cs typeface="Calibri"/>
              </a:rPr>
              <a:t>, </a:t>
            </a:r>
            <a:r>
              <a:rPr lang="en-US" b="1" dirty="0" smtClean="0">
                <a:ln>
                  <a:noFill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/>
                <a:cs typeface="Calibri"/>
              </a:rPr>
              <a:t>which </a:t>
            </a:r>
            <a:r>
              <a:rPr lang="en-US" b="1" dirty="0">
                <a:ln>
                  <a:noFill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/>
                <a:cs typeface="Calibri"/>
              </a:rPr>
              <a:t>is between </a:t>
            </a:r>
            <a:r>
              <a:rPr lang="en-US" b="1" dirty="0" err="1">
                <a:ln>
                  <a:noFill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/>
                <a:cs typeface="Calibri"/>
              </a:rPr>
              <a:t>Elim</a:t>
            </a:r>
            <a:r>
              <a:rPr lang="en-US" b="1" dirty="0">
                <a:ln>
                  <a:noFill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/>
                <a:cs typeface="Calibri"/>
              </a:rPr>
              <a:t> and Sinai,</a:t>
            </a:r>
            <a:r>
              <a:rPr lang="en-US" dirty="0">
                <a:solidFill>
                  <a:srgbClr val="E36C0A"/>
                </a:solidFill>
                <a:effectLst/>
                <a:latin typeface="Comic Sans MS" pitchFamily="66" charset="0"/>
                <a:ea typeface="Calibri"/>
                <a:cs typeface="Calibri"/>
              </a:rPr>
              <a:t> </a:t>
            </a:r>
            <a:r>
              <a:rPr lang="en-US" dirty="0" smtClean="0">
                <a:solidFill>
                  <a:srgbClr val="E36C0A"/>
                </a:solidFill>
                <a:effectLst/>
                <a:latin typeface="Comic Sans MS" pitchFamily="66" charset="0"/>
                <a:ea typeface="Calibri"/>
                <a:cs typeface="Calibri"/>
              </a:rPr>
              <a:t/>
            </a:r>
            <a:br>
              <a:rPr lang="en-US" dirty="0" smtClean="0">
                <a:solidFill>
                  <a:srgbClr val="E36C0A"/>
                </a:solidFill>
                <a:effectLst/>
                <a:latin typeface="Comic Sans MS" pitchFamily="66" charset="0"/>
                <a:ea typeface="Calibri"/>
                <a:cs typeface="Calibri"/>
              </a:rPr>
            </a:br>
            <a:r>
              <a:rPr lang="en-US" b="1" dirty="0" smtClean="0">
                <a:ln>
                  <a:noFill/>
                </a:ln>
                <a:solidFill>
                  <a:srgbClr val="943634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/>
                <a:cs typeface="Calibri"/>
              </a:rPr>
              <a:t>on </a:t>
            </a:r>
            <a:r>
              <a:rPr lang="en-US" b="1" dirty="0">
                <a:ln>
                  <a:noFill/>
                </a:ln>
                <a:solidFill>
                  <a:srgbClr val="943634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/>
                <a:cs typeface="Calibri"/>
              </a:rPr>
              <a:t>the </a:t>
            </a:r>
            <a:r>
              <a:rPr lang="en-US" b="1" u="sng" dirty="0">
                <a:ln>
                  <a:noFill/>
                </a:ln>
                <a:solidFill>
                  <a:srgbClr val="943634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00B050"/>
                  </a:solidFill>
                </a:uFill>
                <a:latin typeface="Comic Sans MS" pitchFamily="66" charset="0"/>
                <a:ea typeface="Calibri"/>
                <a:cs typeface="Calibri"/>
              </a:rPr>
              <a:t>fifteenth da</a:t>
            </a:r>
            <a:r>
              <a:rPr lang="en-US" b="1" dirty="0">
                <a:ln>
                  <a:noFill/>
                </a:ln>
                <a:solidFill>
                  <a:srgbClr val="943634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00B050"/>
                  </a:solidFill>
                </a:uFill>
                <a:latin typeface="Comic Sans MS" pitchFamily="66" charset="0"/>
                <a:ea typeface="Calibri"/>
                <a:cs typeface="Calibri"/>
              </a:rPr>
              <a:t>y</a:t>
            </a:r>
            <a:r>
              <a:rPr lang="en-US" b="1" dirty="0">
                <a:ln>
                  <a:noFill/>
                </a:ln>
                <a:solidFill>
                  <a:srgbClr val="943634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/>
                <a:cs typeface="Calibri"/>
              </a:rPr>
              <a:t> of the second month </a:t>
            </a:r>
            <a:r>
              <a:rPr lang="en-US" b="1" u="sng" dirty="0" smtClean="0">
                <a:ln>
                  <a:noFill/>
                </a:ln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/>
                <a:cs typeface="Calibri"/>
              </a:rPr>
              <a:t>after </a:t>
            </a:r>
            <a:r>
              <a:rPr lang="en-US" b="1" u="sng" dirty="0">
                <a:ln>
                  <a:noFill/>
                </a:ln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/>
                <a:cs typeface="Calibri"/>
              </a:rPr>
              <a:t>their departin</a:t>
            </a:r>
            <a:r>
              <a:rPr lang="en-US" b="1" dirty="0">
                <a:ln>
                  <a:noFill/>
                </a:ln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/>
                <a:cs typeface="Calibri"/>
              </a:rPr>
              <a:t>g</a:t>
            </a:r>
            <a:r>
              <a:rPr lang="en-US" b="1" u="sng" dirty="0">
                <a:ln>
                  <a:noFill/>
                </a:ln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/>
                <a:cs typeface="Calibri"/>
              </a:rPr>
              <a:t> out of the </a:t>
            </a:r>
            <a:r>
              <a:rPr lang="en-US" b="1" u="sng" dirty="0" smtClean="0">
                <a:ln>
                  <a:noFill/>
                </a:ln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/>
                <a:cs typeface="Calibri"/>
              </a:rPr>
              <a:t>land</a:t>
            </a:r>
            <a:r>
              <a:rPr lang="en-US" b="1" dirty="0" smtClean="0">
                <a:ln>
                  <a:noFill/>
                </a:ln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/>
                <a:cs typeface="Calibri"/>
              </a:rPr>
              <a:t> of </a:t>
            </a:r>
            <a:r>
              <a:rPr lang="en-US" b="1" dirty="0">
                <a:ln>
                  <a:noFill/>
                </a:ln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/>
                <a:cs typeface="Calibri"/>
              </a:rPr>
              <a:t>Egypt</a:t>
            </a:r>
            <a:r>
              <a:rPr lang="en-US" dirty="0" smtClean="0">
                <a:solidFill>
                  <a:srgbClr val="FF0000"/>
                </a:solidFill>
                <a:effectLst/>
                <a:latin typeface="Comic Sans MS" pitchFamily="66" charset="0"/>
                <a:ea typeface="Calibri"/>
                <a:cs typeface="Calibri"/>
              </a:rPr>
              <a:t>.</a:t>
            </a:r>
            <a:endParaRPr lang="en-US" dirty="0">
              <a:solidFill>
                <a:srgbClr val="FF0000"/>
              </a:solidFill>
              <a:effectLst/>
              <a:latin typeface="Comic Sans MS" pitchFamily="66" charset="0"/>
              <a:ea typeface="Calibri"/>
              <a:cs typeface="Times New Roman"/>
            </a:endParaRPr>
          </a:p>
        </p:txBody>
      </p:sp>
      <p:pic>
        <p:nvPicPr>
          <p:cNvPr id="49" name="Picture 2" descr="C:\Users\Rae\Desktop\ul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4" b="83002" l="3250" r="9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125" y="419278"/>
            <a:ext cx="1345232" cy="1015650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Oval 49"/>
          <p:cNvSpPr/>
          <p:nvPr/>
        </p:nvSpPr>
        <p:spPr>
          <a:xfrm>
            <a:off x="11337848" y="2825717"/>
            <a:ext cx="648073" cy="372614"/>
          </a:xfrm>
          <a:prstGeom prst="ellipse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24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3</a:t>
            </a:r>
          </a:p>
        </p:txBody>
      </p:sp>
      <p:sp>
        <p:nvSpPr>
          <p:cNvPr id="51" name="Rectangle 50"/>
          <p:cNvSpPr/>
          <p:nvPr/>
        </p:nvSpPr>
        <p:spPr>
          <a:xfrm>
            <a:off x="8902724" y="3138049"/>
            <a:ext cx="1368152" cy="775360"/>
          </a:xfrm>
          <a:prstGeom prst="rect">
            <a:avLst/>
          </a:prstGeom>
          <a:noFill/>
          <a:ln w="57150">
            <a:solidFill>
              <a:srgbClr val="3333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52" name="Rectangle 51"/>
          <p:cNvSpPr/>
          <p:nvPr/>
        </p:nvSpPr>
        <p:spPr>
          <a:xfrm>
            <a:off x="8869624" y="1330277"/>
            <a:ext cx="1368152" cy="354917"/>
          </a:xfrm>
          <a:prstGeom prst="rect">
            <a:avLst/>
          </a:prstGeom>
          <a:noFill/>
          <a:ln w="57150">
            <a:solidFill>
              <a:srgbClr val="3333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9227017" y="1685194"/>
            <a:ext cx="0" cy="1452855"/>
          </a:xfrm>
          <a:prstGeom prst="straightConnector1">
            <a:avLst/>
          </a:prstGeom>
          <a:ln w="76200">
            <a:solidFill>
              <a:srgbClr val="3333FF"/>
            </a:solidFill>
            <a:headEnd type="triangle"/>
            <a:tailEnd type="triangle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2854052" y="188640"/>
            <a:ext cx="7416824" cy="445117"/>
          </a:xfrm>
          <a:prstGeom prst="roundRect">
            <a:avLst/>
          </a:prstGeom>
          <a:gradFill>
            <a:gsLst>
              <a:gs pos="0">
                <a:srgbClr val="03D4A8"/>
              </a:gs>
              <a:gs pos="44000">
                <a:srgbClr val="FFFF00"/>
              </a:gs>
              <a:gs pos="75000">
                <a:srgbClr val="FF99FF"/>
              </a:gs>
            </a:gsLst>
            <a:lin ang="16200000" scaled="0"/>
          </a:gradFill>
          <a:ln w="38100">
            <a:solidFill>
              <a:srgbClr val="99FFCC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2400" b="1" dirty="0" smtClean="0">
                <a:ln>
                  <a:solidFill>
                    <a:srgbClr val="3333FF"/>
                  </a:solidFill>
                </a:ln>
                <a:solidFill>
                  <a:srgbClr val="D60093"/>
                </a:solidFill>
                <a:latin typeface="Comic Sans MS" panose="030F0702030302020204" pitchFamily="66" charset="0"/>
              </a:rPr>
              <a:t>Please note which Cycle of the Week this was!</a:t>
            </a:r>
            <a:endParaRPr lang="en-CA" sz="2400" b="1" dirty="0">
              <a:ln>
                <a:solidFill>
                  <a:srgbClr val="3333FF"/>
                </a:solidFill>
              </a:ln>
              <a:solidFill>
                <a:srgbClr val="D60093"/>
              </a:solidFill>
              <a:latin typeface="Comic Sans MS" panose="030F0702030302020204" pitchFamily="66" charset="0"/>
            </a:endParaRPr>
          </a:p>
        </p:txBody>
      </p:sp>
      <p:sp>
        <p:nvSpPr>
          <p:cNvPr id="55" name="Down Arrow 54"/>
          <p:cNvSpPr/>
          <p:nvPr/>
        </p:nvSpPr>
        <p:spPr>
          <a:xfrm>
            <a:off x="9029053" y="731169"/>
            <a:ext cx="467795" cy="583602"/>
          </a:xfrm>
          <a:prstGeom prst="downArrow">
            <a:avLst>
              <a:gd name="adj1" fmla="val 40801"/>
              <a:gd name="adj2" fmla="val 50000"/>
            </a:avLst>
          </a:prstGeom>
          <a:gradFill>
            <a:gsLst>
              <a:gs pos="0">
                <a:srgbClr val="FFFF00"/>
              </a:gs>
              <a:gs pos="69000">
                <a:srgbClr val="21D6E0"/>
              </a:gs>
              <a:gs pos="100000">
                <a:schemeClr val="tx2"/>
              </a:gs>
            </a:gsLst>
            <a:lin ang="16200000" scaled="0"/>
          </a:gradFill>
          <a:ln>
            <a:solidFill>
              <a:srgbClr val="9933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56" name="Notched Right Arrow 55"/>
          <p:cNvSpPr/>
          <p:nvPr/>
        </p:nvSpPr>
        <p:spPr>
          <a:xfrm rot="20526284">
            <a:off x="339986" y="4353973"/>
            <a:ext cx="2115672" cy="563816"/>
          </a:xfrm>
          <a:prstGeom prst="notchedRightArrow">
            <a:avLst>
              <a:gd name="adj1" fmla="val 39532"/>
              <a:gd name="adj2" fmla="val 109586"/>
            </a:avLst>
          </a:prstGeom>
          <a:gradFill flip="none" rotWithShape="1">
            <a:gsLst>
              <a:gs pos="53000">
                <a:srgbClr val="FFFF00"/>
              </a:gs>
              <a:gs pos="36000">
                <a:srgbClr val="FF0000"/>
              </a:gs>
              <a:gs pos="76000">
                <a:srgbClr val="00FF00"/>
              </a:gs>
              <a:gs pos="91000">
                <a:schemeClr val="tx2"/>
              </a:gs>
            </a:gsLst>
            <a:path path="rect">
              <a:fillToRect l="100000" t="100000"/>
            </a:path>
            <a:tileRect r="-100000" b="-100000"/>
          </a:gradFill>
          <a:ln w="38100">
            <a:solidFill>
              <a:srgbClr val="3333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2" name="Rectangle 1"/>
          <p:cNvSpPr/>
          <p:nvPr/>
        </p:nvSpPr>
        <p:spPr>
          <a:xfrm>
            <a:off x="10537171" y="3157099"/>
            <a:ext cx="934511" cy="2831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 err="1" smtClean="0">
                <a:latin typeface="Comic Sans MS" pitchFamily="66" charset="0"/>
              </a:rPr>
              <a:t>Exo</a:t>
            </a:r>
            <a:r>
              <a:rPr lang="en-CA" sz="1200" b="1" dirty="0" smtClean="0">
                <a:latin typeface="Comic Sans MS" pitchFamily="66" charset="0"/>
              </a:rPr>
              <a:t> 16:2</a:t>
            </a:r>
            <a:endParaRPr lang="en-CA" sz="1200" b="1" dirty="0">
              <a:latin typeface="Comic Sans MS" pitchFamily="66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033814" y="635302"/>
            <a:ext cx="9623688" cy="707886"/>
          </a:xfrm>
          <a:prstGeom prst="rect">
            <a:avLst/>
          </a:prstGeom>
          <a:noFill/>
          <a:scene3d>
            <a:camera prst="orthographicFront"/>
            <a:lightRig rig="soft" dir="t">
              <a:rot lat="0" lon="0" rev="10800000"/>
            </a:lightRig>
          </a:scene3d>
          <a:sp3d>
            <a:bevelT/>
          </a:sp3d>
        </p:spPr>
        <p:txBody>
          <a:bodyPr wrap="square" lIns="91440" tIns="45720" rIns="91440" bIns="45720">
            <a:spAutoFit/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4000" b="1" spc="150" dirty="0" smtClean="0">
                <a:ln w="11430"/>
                <a:solidFill>
                  <a:srgbClr val="874141"/>
                </a:solidFill>
                <a:effectLst>
                  <a:glow rad="127000">
                    <a:srgbClr val="FFFF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2</a:t>
            </a:r>
            <a:r>
              <a:rPr lang="en-US" sz="4000" b="1" spc="150" baseline="30000" dirty="0" smtClean="0">
                <a:ln w="11430"/>
                <a:solidFill>
                  <a:srgbClr val="874141"/>
                </a:solidFill>
                <a:effectLst>
                  <a:glow rad="127000">
                    <a:srgbClr val="FFFF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nd</a:t>
            </a:r>
            <a:r>
              <a:rPr lang="en-US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Month </a:t>
            </a:r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(Quail &amp; Manna) 		</a:t>
            </a:r>
            <a:endParaRPr lang="en-US" sz="3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53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1" presetClass="entr" presetSubtype="4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4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3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4952E-6 2.59259E-6 C -0.00885 0.05231 0.06851 0.13981 0.17231 0.19676 C 0.29487 0.26273 0.34775 0.24074 0.37093 0.22291 L 0.39607 0.1956 C 0.42017 0.17754 0.475 0.15717 0.61292 0.23171 C 0.70123 0.28032 0.79474 0.37615 0.78589 0.42801 C 0.77729 0.47916 0.66945 0.4662 0.58101 0.41852 C 0.44283 0.34352 0.40323 0.2706 0.38969 0.23264 L 0.37719 0.18541 C 0.36338 0.14676 0.32704 0.07639 0.20448 0.01018 C 0.10055 -0.04607 0.00899 -0.05116 -4.14952E-6 2.59259E-6 Z " pathEditMode="relative" rAng="1020000" ptsTypes="AAAAAAAAAAA">
                                      <p:cBhvr>
                                        <p:cTn id="53" dur="4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81" y="2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3699E-6 4.81481E-6 L -0.8049 0.46759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45" y="2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50" grpId="0" animBg="1"/>
      <p:bldP spid="51" grpId="0" animBg="1"/>
      <p:bldP spid="52" grpId="0" animBg="1"/>
      <p:bldP spid="54" grpId="0" animBg="1"/>
      <p:bldP spid="55" grpId="0" animBg="1"/>
      <p:bldP spid="56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516424" y="2920872"/>
            <a:ext cx="5577988" cy="3643018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Mark 4:22-23  </a:t>
            </a:r>
            <a:r>
              <a:rPr lang="en-US" sz="2800" b="1" dirty="0" smtClean="0">
                <a:ln w="1905"/>
                <a:solidFill>
                  <a:srgbClr val="C00000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For </a:t>
            </a:r>
            <a:r>
              <a:rPr lang="en-US" sz="2800" b="1" dirty="0">
                <a:ln w="1905"/>
                <a:solidFill>
                  <a:srgbClr val="C00000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there is nothing hid, </a:t>
            </a:r>
            <a:r>
              <a:rPr lang="en-US" sz="2800" b="1" dirty="0" smtClean="0">
                <a:ln w="1905"/>
                <a:solidFill>
                  <a:srgbClr val="C00000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which </a:t>
            </a:r>
            <a:r>
              <a:rPr lang="en-US" sz="2800" b="1" dirty="0">
                <a:ln w="1905"/>
                <a:solidFill>
                  <a:srgbClr val="C00000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shall not be manifested; neither was any thing kept secret, but that it should come abroad</a:t>
            </a:r>
            <a:r>
              <a:rPr lang="en-US" sz="2800" b="1" dirty="0" smtClean="0">
                <a:ln w="1905"/>
                <a:solidFill>
                  <a:srgbClr val="C00000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.  </a:t>
            </a:r>
            <a:br>
              <a:rPr lang="en-US" sz="2800" b="1" dirty="0" smtClean="0">
                <a:ln w="1905"/>
                <a:solidFill>
                  <a:srgbClr val="C00000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23</a:t>
            </a:r>
            <a:r>
              <a:rPr lang="en-US" sz="2800" b="1" dirty="0" smtClean="0">
                <a:ln w="1905"/>
                <a:solidFill>
                  <a:srgbClr val="C00000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If any </a:t>
            </a:r>
            <a:r>
              <a:rPr lang="en-US" sz="2800" b="1" dirty="0">
                <a:ln w="1905"/>
                <a:solidFill>
                  <a:srgbClr val="C00000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man have ears to hear, let him hear</a:t>
            </a:r>
            <a:r>
              <a:rPr lang="en-US" sz="2800" b="1" dirty="0" smtClean="0">
                <a:ln w="1905"/>
                <a:solidFill>
                  <a:srgbClr val="C00000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.</a:t>
            </a:r>
            <a:endParaRPr lang="en-US" sz="2800" b="1" dirty="0">
              <a:ln w="1905"/>
              <a:solidFill>
                <a:srgbClr val="C00000"/>
              </a:solidFill>
              <a:effectLst>
                <a:glow rad="1016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"/>
            <a:ext cx="12188824" cy="836712"/>
          </a:xfrm>
          <a:prstGeom prst="rect">
            <a:avLst/>
          </a:prstGeom>
          <a:solidFill>
            <a:srgbClr val="002060"/>
          </a:solidFill>
          <a:ln>
            <a:noFill/>
          </a:ln>
          <a:scene3d>
            <a:camera prst="orthographicFront"/>
            <a:lightRig rig="flat" dir="t">
              <a:rot lat="0" lon="0" rev="18900000"/>
            </a:lightRig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endParaRPr lang="en-CA" sz="3200" b="1" dirty="0" smtClean="0">
              <a:ln/>
              <a:solidFill>
                <a:schemeClr val="accent3"/>
              </a:solidFill>
              <a:latin typeface="Comic Sans MS" pitchFamily="66" charset="0"/>
            </a:endParaRPr>
          </a:p>
          <a:p>
            <a:pPr algn="ctr"/>
            <a:r>
              <a:rPr lang="en-CA" sz="3600" b="1" dirty="0" smtClean="0">
                <a:ln/>
                <a:solidFill>
                  <a:schemeClr val="accent3"/>
                </a:solidFill>
                <a:latin typeface="Comic Sans MS" pitchFamily="66" charset="0"/>
              </a:rPr>
              <a:t>Covenant Calendar Studies Reveal Profound Secrets</a:t>
            </a:r>
          </a:p>
          <a:p>
            <a:pPr algn="ctr"/>
            <a:endParaRPr lang="en-CA" sz="3200" b="1" dirty="0">
              <a:ln/>
              <a:solidFill>
                <a:schemeClr val="accent3"/>
              </a:solidFill>
              <a:latin typeface="Comic Sans MS" pitchFamily="66" charset="0"/>
            </a:endParaRPr>
          </a:p>
        </p:txBody>
      </p:sp>
      <p:pic>
        <p:nvPicPr>
          <p:cNvPr id="6" name="Picture 2" descr="F:\Art on Desktop - 1\All white man clip art\3d white people\puzzle 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4" b="100000" l="6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72" t="8128" r="14837" b="11383"/>
          <a:stretch/>
        </p:blipFill>
        <p:spPr bwMode="auto">
          <a:xfrm flipH="1">
            <a:off x="5734372" y="5241972"/>
            <a:ext cx="1615323" cy="1496032"/>
          </a:xfrm>
          <a:prstGeom prst="rect">
            <a:avLst/>
          </a:prstGeom>
          <a:noFill/>
          <a:effectLst>
            <a:glow rad="127000">
              <a:srgbClr val="00206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F:\Art on Desktop - 1\All white man clip art\3d white people\puzzle color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899" l="0" r="89899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59860" y="2791976"/>
            <a:ext cx="2530302" cy="2445961"/>
          </a:xfrm>
          <a:prstGeom prst="rect">
            <a:avLst/>
          </a:prstGeom>
          <a:noFill/>
          <a:effectLst>
            <a:glow rad="127000">
              <a:srgbClr val="00206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3"/>
          <p:cNvSpPr txBox="1">
            <a:spLocks/>
          </p:cNvSpPr>
          <p:nvPr/>
        </p:nvSpPr>
        <p:spPr>
          <a:xfrm>
            <a:off x="9190756" y="6381328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FEFA0A-2F20-4B60-98C6-5FFDA469AA1C}" type="slidenum">
              <a:rPr lang="en-US" sz="1200" b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pPr/>
              <a:t>3</a:t>
            </a:fld>
            <a:endParaRPr lang="en-US" sz="12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Content Placeholder 8"/>
          <p:cNvSpPr txBox="1">
            <a:spLocks/>
          </p:cNvSpPr>
          <p:nvPr/>
        </p:nvSpPr>
        <p:spPr>
          <a:xfrm>
            <a:off x="516424" y="930052"/>
            <a:ext cx="7378188" cy="1844824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Prov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25:2  </a:t>
            </a:r>
            <a:r>
              <a:rPr lang="en-US" sz="2800" b="1" dirty="0" smtClean="0">
                <a:ln w="1905"/>
                <a:solidFill>
                  <a:srgbClr val="0070C0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It is the glory of </a:t>
            </a:r>
            <a:r>
              <a:rPr lang="en-US" sz="2800" b="1" dirty="0" smtClean="0">
                <a:ln w="1905"/>
                <a:solidFill>
                  <a:srgbClr val="0000FF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Yahuah</a:t>
            </a:r>
            <a:r>
              <a:rPr lang="en-US" sz="2800" b="1" dirty="0" smtClean="0">
                <a:ln w="1905"/>
                <a:solidFill>
                  <a:srgbClr val="0070C0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br>
              <a:rPr lang="en-US" sz="2800" b="1" dirty="0" smtClean="0">
                <a:ln w="1905"/>
                <a:solidFill>
                  <a:srgbClr val="0070C0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800" b="1" dirty="0" smtClean="0">
                <a:ln w="1905"/>
                <a:solidFill>
                  <a:srgbClr val="0070C0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to conceal a thing: but the honour of kings </a:t>
            </a:r>
            <a:r>
              <a:rPr lang="en-US" dirty="0" smtClean="0">
                <a:ln w="1905"/>
                <a:solidFill>
                  <a:srgbClr val="0070C0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[</a:t>
            </a:r>
            <a:r>
              <a:rPr lang="en-US" dirty="0" err="1" smtClean="0">
                <a:ln w="1905"/>
                <a:solidFill>
                  <a:srgbClr val="0070C0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Malki’s</a:t>
            </a:r>
            <a:r>
              <a:rPr lang="en-US" dirty="0" smtClean="0">
                <a:ln w="1905"/>
                <a:solidFill>
                  <a:srgbClr val="0070C0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]</a:t>
            </a:r>
            <a:r>
              <a:rPr lang="en-US" b="1" dirty="0" smtClean="0">
                <a:ln w="1905"/>
                <a:solidFill>
                  <a:srgbClr val="0070C0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2800" b="1" dirty="0" smtClean="0">
                <a:ln w="1905"/>
                <a:solidFill>
                  <a:srgbClr val="0070C0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is to search out a matter.</a:t>
            </a:r>
          </a:p>
        </p:txBody>
      </p:sp>
      <p:sp>
        <p:nvSpPr>
          <p:cNvPr id="3" name="Rectangle 2"/>
          <p:cNvSpPr/>
          <p:nvPr/>
        </p:nvSpPr>
        <p:spPr>
          <a:xfrm>
            <a:off x="7955310" y="1916832"/>
            <a:ext cx="397175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>
                  <a:solidFill>
                    <a:srgbClr val="660033"/>
                  </a:solidFill>
                </a:ln>
                <a:solidFill>
                  <a:srgbClr val="660033"/>
                </a:solidFill>
                <a:effectLst>
                  <a:glow rad="127000">
                    <a:srgbClr val="FFFFCC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Rounded MT Bold" pitchFamily="34" charset="0"/>
              </a:rPr>
              <a:t>What</a:t>
            </a:r>
            <a:r>
              <a:rPr lang="en-US" sz="3200" b="1" dirty="0" smtClean="0">
                <a:ln w="11430">
                  <a:solidFill>
                    <a:srgbClr val="660033"/>
                  </a:solidFill>
                </a:ln>
                <a:solidFill>
                  <a:srgbClr val="663300"/>
                </a:solidFill>
                <a:effectLst>
                  <a:glow rad="127000">
                    <a:srgbClr val="FFFFCC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Rounded MT Bold" pitchFamily="34" charset="0"/>
              </a:rPr>
              <a:t> </a:t>
            </a:r>
            <a:r>
              <a:rPr lang="en-US" sz="3200" b="1" dirty="0" smtClean="0">
                <a:ln w="11430">
                  <a:solidFill>
                    <a:srgbClr val="660033"/>
                  </a:solidFill>
                </a:ln>
                <a:solidFill>
                  <a:srgbClr val="660033"/>
                </a:solidFill>
                <a:effectLst>
                  <a:glow rad="127000">
                    <a:srgbClr val="FFFFCC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Rounded MT Bold" pitchFamily="34" charset="0"/>
              </a:rPr>
              <a:t>is the secret to detecting a counterfeit?</a:t>
            </a:r>
            <a:endParaRPr lang="en-US" sz="3200" b="1" dirty="0">
              <a:ln w="11430">
                <a:solidFill>
                  <a:srgbClr val="660033"/>
                </a:solidFill>
              </a:ln>
              <a:solidFill>
                <a:srgbClr val="660033"/>
              </a:solidFill>
              <a:effectLst>
                <a:glow rad="127000">
                  <a:srgbClr val="FFFFCC"/>
                </a:glow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Arial Rounded MT Bold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110636" y="3573016"/>
            <a:ext cx="356829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glow rad="127000">
                    <a:srgbClr val="FFFFCC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Rounded MT Bold" pitchFamily="34" charset="0"/>
              </a:rPr>
              <a:t>A truth must be found first!</a:t>
            </a:r>
            <a:endParaRPr lang="en-US" sz="3200" b="1" dirty="0">
              <a:ln w="11430">
                <a:solidFill>
                  <a:srgbClr val="002060"/>
                </a:solidFill>
              </a:ln>
              <a:solidFill>
                <a:srgbClr val="0070C0"/>
              </a:solidFill>
              <a:effectLst>
                <a:glow rad="127000">
                  <a:srgbClr val="FFFFCC"/>
                </a:glow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Arial Rounded MT Bol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96719" y="5445224"/>
            <a:ext cx="4014317" cy="10895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 smtClean="0">
                <a:latin typeface="Comic Sans MS" pitchFamily="66" charset="0"/>
              </a:rPr>
              <a:t>Today’s study will reveal some interesting secrets for our ears to hear.</a:t>
            </a:r>
            <a:endParaRPr lang="en-US" sz="2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19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3" grpId="0"/>
      <p:bldP spid="1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8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Content Placeholder 5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2089321" y="697744"/>
          <a:ext cx="9505054" cy="466852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419586"/>
                <a:gridCol w="1347578"/>
                <a:gridCol w="1347578"/>
                <a:gridCol w="1347578"/>
                <a:gridCol w="1347578"/>
                <a:gridCol w="1347578"/>
                <a:gridCol w="1347578"/>
              </a:tblGrid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1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st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[Sun]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2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nd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[Mon]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3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rd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[Tues]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4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[Wed]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5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</a:t>
                      </a:r>
                      <a:r>
                        <a:rPr lang="en-US" dirty="0" err="1" smtClean="0">
                          <a:latin typeface="Comic Sans MS" pitchFamily="66" charset="0"/>
                        </a:rPr>
                        <a:t>Thur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6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[Prep]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u="sng" dirty="0" smtClean="0">
                          <a:solidFill>
                            <a:srgbClr val="3333FF"/>
                          </a:solidFill>
                          <a:latin typeface="Comic Sans MS" pitchFamily="66" charset="0"/>
                        </a:rPr>
                        <a:t>Sabbath</a:t>
                      </a:r>
                      <a:endParaRPr lang="en-US" b="1" u="sng" dirty="0">
                        <a:solidFill>
                          <a:srgbClr val="3333FF"/>
                        </a:solidFill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prst="convex"/>
                      <a:lightRig rig="flood" dir="t"/>
                    </a:cell3D>
                    <a:solidFill>
                      <a:srgbClr val="FF99FF">
                        <a:alpha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26 </a:t>
                      </a:r>
                      <a:endParaRPr lang="en-US" sz="12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1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#8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27 </a:t>
                      </a:r>
                      <a:endParaRPr lang="en-US" sz="12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1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#9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28 </a:t>
                      </a:r>
                      <a:endParaRPr lang="en-US" sz="12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1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#10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29 </a:t>
                      </a:r>
                      <a:endParaRPr lang="en-US" sz="12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1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#11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30 </a:t>
                      </a:r>
                      <a:endParaRPr lang="en-US" sz="12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1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#12</a:t>
                      </a:r>
                      <a:endParaRPr lang="en-US" sz="16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#13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#14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#15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#16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#17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6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#18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7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#19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#20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#21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10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#22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11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#23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12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#24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13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#25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14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#26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15   </a:t>
                      </a:r>
                      <a:r>
                        <a:rPr lang="en-US" sz="14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Sin</a:t>
                      </a:r>
                      <a:br>
                        <a:rPr lang="en-US" sz="14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</a:br>
                      <a:r>
                        <a:rPr lang="en-US" sz="14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  Wilderness</a:t>
                      </a:r>
                    </a:p>
                    <a:p>
                      <a:pPr algn="l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     #27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F4A77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smtClean="0">
                          <a:solidFill>
                            <a:schemeClr val="tx1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16</a:t>
                      </a:r>
                      <a:r>
                        <a:rPr lang="en-US" sz="1400" b="1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FF0000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/>
                      </a:r>
                      <a:br>
                        <a:rPr lang="en-US" sz="1400" b="1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FF0000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</a:br>
                      <a:r>
                        <a:rPr lang="en-US" sz="1400" b="1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FF0000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  Murmuring</a:t>
                      </a:r>
                    </a:p>
                    <a:p>
                      <a:pPr algn="ctr"/>
                      <a:r>
                        <a:rPr lang="en-US" sz="1400" b="1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#28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990033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17 </a:t>
                      </a: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1</a:t>
                      </a:r>
                      <a:r>
                        <a:rPr lang="en-US" sz="1400" b="1" baseline="30000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st</a:t>
                      </a: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Manna</a:t>
                      </a:r>
                      <a:b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</a:b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      Day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#29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18 </a:t>
                      </a: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2</a:t>
                      </a:r>
                      <a:r>
                        <a:rPr lang="en-US" sz="1400" b="1" baseline="30000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nd</a:t>
                      </a:r>
                      <a:r>
                        <a:rPr lang="en-US" sz="1400" b="1" baseline="0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Manna</a:t>
                      </a:r>
                      <a:b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</a:b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     Day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#30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19 </a:t>
                      </a: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3</a:t>
                      </a:r>
                      <a:r>
                        <a:rPr lang="en-US" sz="1400" b="1" baseline="30000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rd</a:t>
                      </a: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Manna</a:t>
                      </a:r>
                      <a:b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</a:b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     Day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#31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20 </a:t>
                      </a: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4</a:t>
                      </a:r>
                      <a:r>
                        <a:rPr lang="en-US" sz="1400" b="1" baseline="30000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sz="1400" b="1" baseline="0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Manna</a:t>
                      </a:r>
                      <a:b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</a:b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     Day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#32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21 </a:t>
                      </a: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5</a:t>
                      </a:r>
                      <a:r>
                        <a:rPr lang="en-US" sz="1400" b="1" baseline="30000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Manna</a:t>
                      </a:r>
                      <a:b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</a:b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     Day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#33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22 </a:t>
                      </a: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6</a:t>
                      </a:r>
                      <a:r>
                        <a:rPr lang="en-US" sz="1400" b="1" baseline="30000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Manna</a:t>
                      </a:r>
                      <a:b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</a:b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     Day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#34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23   </a:t>
                      </a:r>
                      <a:r>
                        <a:rPr lang="en-US" sz="1400" b="1" dirty="0" smtClean="0">
                          <a:ln>
                            <a:solidFill>
                              <a:srgbClr val="F4A77C"/>
                            </a:solidFill>
                          </a:ln>
                          <a:solidFill>
                            <a:srgbClr val="FFFFCC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No</a:t>
                      </a:r>
                      <a:br>
                        <a:rPr lang="en-US" sz="1400" b="1" dirty="0" smtClean="0">
                          <a:ln>
                            <a:solidFill>
                              <a:srgbClr val="F4A77C"/>
                            </a:solidFill>
                          </a:ln>
                          <a:solidFill>
                            <a:srgbClr val="FFFFCC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</a:br>
                      <a:r>
                        <a:rPr lang="en-US" sz="1400" b="1" dirty="0" smtClean="0">
                          <a:ln>
                            <a:solidFill>
                              <a:srgbClr val="F4A77C"/>
                            </a:solidFill>
                          </a:ln>
                          <a:solidFill>
                            <a:srgbClr val="FFFFCC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    Manna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#35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24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#36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25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#37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26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#38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27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#39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28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#40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29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#41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30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#42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27017" y="6359787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rgbClr val="5D2D2D"/>
                </a:solidFill>
              </a:rPr>
              <a:pPr/>
              <a:t>30</a:t>
            </a:fld>
            <a:endParaRPr lang="en-US" b="1" dirty="0">
              <a:solidFill>
                <a:srgbClr val="5D2D2D"/>
              </a:solidFill>
            </a:endParaRPr>
          </a:p>
        </p:txBody>
      </p:sp>
      <p:pic>
        <p:nvPicPr>
          <p:cNvPr id="40" name="Picture 2" descr="C:\Users\Rae\Desktop\Passover flower them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72" y="1499398"/>
            <a:ext cx="1905000" cy="38258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il_fi" descr="http://api.ning.com/files/fyF8vA6MOxqoNGB6w2UlU5bnhvf9Fn*O1tDlTCBsJIMX6mLmgK4KRASsZ3Bjjtjg*limWS0hw0lP2sXtNMlii-PWrqyJP6xY/quail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28" y="311179"/>
            <a:ext cx="1106756" cy="10533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9" name="Picture 2" descr="C:\Users\Rae\Desktop\ul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4" b="83002" l="3250" r="9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125" y="419278"/>
            <a:ext cx="1345232" cy="1015650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/>
          <p:cNvSpPr/>
          <p:nvPr/>
        </p:nvSpPr>
        <p:spPr>
          <a:xfrm>
            <a:off x="8902724" y="3138049"/>
            <a:ext cx="1368152" cy="775360"/>
          </a:xfrm>
          <a:prstGeom prst="rect">
            <a:avLst/>
          </a:prstGeom>
          <a:noFill/>
          <a:ln w="57150">
            <a:solidFill>
              <a:srgbClr val="3333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>
              <a:solidFill>
                <a:prstClr val="white"/>
              </a:solidFill>
            </a:endParaRPr>
          </a:p>
        </p:txBody>
      </p:sp>
      <p:sp>
        <p:nvSpPr>
          <p:cNvPr id="55" name="Down Arrow 54"/>
          <p:cNvSpPr/>
          <p:nvPr/>
        </p:nvSpPr>
        <p:spPr>
          <a:xfrm rot="16200000">
            <a:off x="2586036" y="551398"/>
            <a:ext cx="467795" cy="939872"/>
          </a:xfrm>
          <a:prstGeom prst="downArrow">
            <a:avLst>
              <a:gd name="adj1" fmla="val 40801"/>
              <a:gd name="adj2" fmla="val 50000"/>
            </a:avLst>
          </a:prstGeom>
          <a:gradFill>
            <a:gsLst>
              <a:gs pos="0">
                <a:srgbClr val="FFFF00"/>
              </a:gs>
              <a:gs pos="69000">
                <a:srgbClr val="21D6E0"/>
              </a:gs>
              <a:gs pos="100000">
                <a:schemeClr val="tx2"/>
              </a:gs>
            </a:gsLst>
            <a:lin ang="16200000" scaled="0"/>
          </a:gradFill>
          <a:ln>
            <a:solidFill>
              <a:srgbClr val="9933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537171" y="3157099"/>
            <a:ext cx="934511" cy="2831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 err="1" smtClean="0">
                <a:solidFill>
                  <a:prstClr val="white"/>
                </a:solidFill>
                <a:latin typeface="Comic Sans MS" pitchFamily="66" charset="0"/>
              </a:rPr>
              <a:t>Exo</a:t>
            </a:r>
            <a:r>
              <a:rPr lang="en-CA" sz="1200" b="1" dirty="0" smtClean="0">
                <a:solidFill>
                  <a:prstClr val="white"/>
                </a:solidFill>
                <a:latin typeface="Comic Sans MS" pitchFamily="66" charset="0"/>
              </a:rPr>
              <a:t> 16:2</a:t>
            </a:r>
            <a:endParaRPr lang="en-CA" sz="1200" b="1" dirty="0">
              <a:solidFill>
                <a:prstClr val="white"/>
              </a:solidFill>
              <a:latin typeface="Comic Sans MS" pitchFamily="66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998068" y="667391"/>
            <a:ext cx="6914012" cy="707886"/>
          </a:xfrm>
          <a:prstGeom prst="rect">
            <a:avLst/>
          </a:prstGeom>
          <a:noFill/>
          <a:scene3d>
            <a:camera prst="orthographicFront"/>
            <a:lightRig rig="soft" dir="t">
              <a:rot lat="0" lon="0" rev="10800000"/>
            </a:lightRig>
          </a:scene3d>
          <a:sp3d>
            <a:bevelT/>
          </a:sp3d>
        </p:spPr>
        <p:txBody>
          <a:bodyPr wrap="square" lIns="91440" tIns="45720" rIns="91440" bIns="45720">
            <a:spAutoFit/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4000" b="1" spc="150" dirty="0" smtClean="0">
                <a:ln w="11430"/>
                <a:solidFill>
                  <a:srgbClr val="874141"/>
                </a:solidFill>
                <a:effectLst>
                  <a:glow rad="127000">
                    <a:srgbClr val="FFFF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2</a:t>
            </a:r>
            <a:r>
              <a:rPr lang="en-US" sz="4000" b="1" spc="150" baseline="30000" dirty="0" smtClean="0">
                <a:ln w="11430"/>
                <a:solidFill>
                  <a:srgbClr val="874141"/>
                </a:solidFill>
                <a:effectLst>
                  <a:glow rad="127000">
                    <a:srgbClr val="FFFF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nd</a:t>
            </a:r>
            <a:r>
              <a:rPr lang="en-US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Month </a:t>
            </a:r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(Quail &amp; Manna)</a:t>
            </a:r>
            <a:endParaRPr lang="en-US" sz="3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2058965" y="1363906"/>
            <a:ext cx="8211911" cy="1374469"/>
          </a:xfrm>
          <a:prstGeom prst="roundRect">
            <a:avLst/>
          </a:prstGeom>
          <a:gradFill>
            <a:gsLst>
              <a:gs pos="0">
                <a:srgbClr val="03D4A8"/>
              </a:gs>
              <a:gs pos="44000">
                <a:srgbClr val="FFFF00"/>
              </a:gs>
              <a:gs pos="75000">
                <a:srgbClr val="FF99FF"/>
              </a:gs>
            </a:gsLst>
            <a:lin ang="16200000" scaled="0"/>
          </a:gradFill>
          <a:ln w="38100">
            <a:solidFill>
              <a:srgbClr val="99FFCC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4000" b="1" dirty="0" smtClean="0">
                <a:ln>
                  <a:solidFill>
                    <a:srgbClr val="3333FF"/>
                  </a:solidFill>
                </a:ln>
                <a:solidFill>
                  <a:srgbClr val="D60093"/>
                </a:solidFill>
                <a:latin typeface="Ravie" pitchFamily="82" charset="0"/>
              </a:rPr>
              <a:t>Huge important note for quail/manna:</a:t>
            </a:r>
            <a:endParaRPr lang="en-CA" sz="4800" b="1" dirty="0">
              <a:ln>
                <a:solidFill>
                  <a:srgbClr val="3333FF"/>
                </a:solidFill>
              </a:ln>
              <a:solidFill>
                <a:srgbClr val="D60093"/>
              </a:solidFill>
              <a:latin typeface="Ravie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93780" y="2790976"/>
            <a:ext cx="6808944" cy="1089529"/>
          </a:xfrm>
          <a:prstGeom prst="rect">
            <a:avLst/>
          </a:prstGeom>
          <a:solidFill>
            <a:srgbClr val="660033"/>
          </a:solidFill>
          <a:scene3d>
            <a:camera prst="orthographicFront"/>
            <a:lightRig rig="soft" dir="t">
              <a:rot lat="0" lon="0" rev="10800000"/>
            </a:lightRig>
          </a:scene3d>
          <a:sp3d>
            <a:bevelT w="152400" h="50800" prst="softRound"/>
          </a:sp3d>
        </p:spPr>
        <p:txBody>
          <a:bodyPr wrap="square" rtlCol="0">
            <a:spAutoFit/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lnSpc>
                <a:spcPct val="90000"/>
              </a:lnSpc>
            </a:pPr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Some claim this “quail/manna” event did NOT occur in the 2</a:t>
            </a:r>
            <a:r>
              <a:rPr lang="en-US" b="1" spc="150" baseline="3000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nd</a:t>
            </a:r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month of </a:t>
            </a:r>
            <a:r>
              <a:rPr lang="en-US" b="1" spc="150" dirty="0" smtClean="0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Yahuah’s</a:t>
            </a:r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Festal Year of Covenant Calendar.  This is another “</a:t>
            </a:r>
            <a:r>
              <a:rPr lang="en-US" b="1" i="1" spc="150" dirty="0" smtClean="0">
                <a:ln w="11430"/>
                <a:solidFill>
                  <a:srgbClr val="00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Fault Line</a:t>
            </a:r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” that will be addressed at the end of this section.</a:t>
            </a:r>
            <a:endParaRPr 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11453" y="2958094"/>
            <a:ext cx="2016224" cy="1748933"/>
            <a:chOff x="477788" y="2293563"/>
            <a:chExt cx="4694653" cy="3869183"/>
          </a:xfrm>
          <a:effectLst>
            <a:glow rad="127000">
              <a:srgbClr val="FFFFCC"/>
            </a:glow>
          </a:effectLst>
        </p:grpSpPr>
        <p:pic>
          <p:nvPicPr>
            <p:cNvPr id="24" name="Picture 23" descr="C:\Users\Rae\Desktop\bunny trail sign 2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940" y="2293563"/>
              <a:ext cx="4381501" cy="3286125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4" descr="C:\Users\Rae\Desktop\bunny png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788" y="3140968"/>
              <a:ext cx="3021778" cy="3021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6" name="Notched Right Arrow 55"/>
          <p:cNvSpPr/>
          <p:nvPr/>
        </p:nvSpPr>
        <p:spPr>
          <a:xfrm rot="20526284">
            <a:off x="339986" y="4353973"/>
            <a:ext cx="2115672" cy="563816"/>
          </a:xfrm>
          <a:prstGeom prst="notchedRightArrow">
            <a:avLst>
              <a:gd name="adj1" fmla="val 39532"/>
              <a:gd name="adj2" fmla="val 109586"/>
            </a:avLst>
          </a:prstGeom>
          <a:gradFill flip="none" rotWithShape="1">
            <a:gsLst>
              <a:gs pos="53000">
                <a:srgbClr val="FFFF00"/>
              </a:gs>
              <a:gs pos="36000">
                <a:srgbClr val="FF0000"/>
              </a:gs>
              <a:gs pos="76000">
                <a:srgbClr val="00FF00"/>
              </a:gs>
              <a:gs pos="91000">
                <a:schemeClr val="tx2"/>
              </a:gs>
            </a:gsLst>
            <a:path path="rect">
              <a:fillToRect l="100000" t="100000"/>
            </a:path>
            <a:tileRect r="-100000" b="-100000"/>
          </a:gradFill>
          <a:ln w="38100">
            <a:solidFill>
              <a:srgbClr val="660033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00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97489" y="6453336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chemeClr val="tx2"/>
                </a:solidFill>
              </a:rPr>
              <a:pPr/>
              <a:t>31</a:t>
            </a:fld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9" name="Content Placeholder 5"/>
          <p:cNvSpPr>
            <a:spLocks noGrp="1"/>
          </p:cNvSpPr>
          <p:nvPr>
            <p:ph sz="half" idx="1"/>
          </p:nvPr>
        </p:nvSpPr>
        <p:spPr>
          <a:xfrm>
            <a:off x="621208" y="1628800"/>
            <a:ext cx="10945812" cy="1067632"/>
          </a:xfrm>
          <a:prstGeom prst="rect">
            <a:avLst/>
          </a:prstGeom>
          <a:solidFill>
            <a:srgbClr val="ECE7F1"/>
          </a:solidFill>
          <a:ln w="38100" cap="flat" cmpd="sng" algn="ctr">
            <a:solidFill>
              <a:srgbClr val="7030A0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p3d extrusionH="57150">
              <a:bevelT w="38100" h="38100"/>
            </a:sp3d>
          </a:bodyPr>
          <a:lstStyle/>
          <a:p>
            <a:pPr marL="0" marR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400" b="1" dirty="0" smtClean="0">
                <a:solidFill>
                  <a:srgbClr val="008080"/>
                </a:solidFill>
                <a:effectLst/>
                <a:latin typeface="Calibri"/>
                <a:ea typeface="Calibri"/>
                <a:cs typeface="Calibri"/>
              </a:rPr>
              <a:t>Exo </a:t>
            </a:r>
            <a:r>
              <a:rPr lang="en-US" sz="2400" b="1" dirty="0">
                <a:solidFill>
                  <a:srgbClr val="008080"/>
                </a:solidFill>
                <a:effectLst/>
                <a:latin typeface="Calibri"/>
                <a:ea typeface="Calibri"/>
                <a:cs typeface="Calibri"/>
              </a:rPr>
              <a:t>19:1</a:t>
            </a:r>
            <a:r>
              <a:rPr lang="en-US" sz="2400" dirty="0">
                <a:effectLst/>
                <a:latin typeface="Calibri"/>
                <a:ea typeface="Calibri"/>
                <a:cs typeface="Calibri"/>
              </a:rPr>
              <a:t>  </a:t>
            </a:r>
            <a:r>
              <a:rPr lang="en-US" sz="2400" dirty="0" smtClean="0">
                <a:effectLst/>
                <a:latin typeface="Calibri"/>
                <a:ea typeface="Calibri"/>
                <a:cs typeface="Calibri"/>
              </a:rPr>
              <a:t>	</a:t>
            </a:r>
            <a:r>
              <a:rPr lang="en-US" sz="3200" b="1" dirty="0" smtClean="0">
                <a:ln>
                  <a:noFill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In </a:t>
            </a:r>
            <a:r>
              <a:rPr lang="en-US" sz="3200" b="1" dirty="0">
                <a:ln>
                  <a:noFill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the </a:t>
            </a:r>
            <a:r>
              <a:rPr lang="en-US" sz="3200" b="1" u="sng" dirty="0">
                <a:ln>
                  <a:noFill/>
                </a:ln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third month</a:t>
            </a:r>
            <a:r>
              <a:rPr lang="en-US" sz="3200" b="1" dirty="0">
                <a:ln>
                  <a:noFill/>
                </a:ln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 </a:t>
            </a:r>
            <a:r>
              <a:rPr lang="en-US" sz="3200" b="1" dirty="0" smtClean="0">
                <a:ln>
                  <a:noFill/>
                </a:ln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-</a:t>
            </a:r>
            <a:br>
              <a:rPr lang="en-US" sz="3200" b="1" dirty="0" smtClean="0">
                <a:ln>
                  <a:noFill/>
                </a:ln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</a:br>
            <a:r>
              <a:rPr lang="en-US" sz="3200" b="1" u="sng" dirty="0" smtClean="0"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0070C0"/>
                  </a:solidFill>
                </a:uFill>
                <a:latin typeface="Calibri"/>
                <a:ea typeface="Calibri"/>
                <a:cs typeface="Calibri"/>
              </a:rPr>
              <a:t>after</a:t>
            </a:r>
            <a:r>
              <a:rPr lang="en-US" sz="3200" b="1" dirty="0" smtClean="0"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0070C0"/>
                  </a:solidFill>
                </a:uFill>
                <a:latin typeface="Calibri"/>
                <a:ea typeface="Calibri"/>
                <a:cs typeface="Calibri"/>
              </a:rPr>
              <a:t> </a:t>
            </a:r>
            <a:r>
              <a:rPr lang="en-US" sz="3200" b="1" dirty="0" smtClean="0">
                <a:ln>
                  <a:noFill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the </a:t>
            </a:r>
            <a:r>
              <a:rPr lang="en-US" sz="3200" b="1" dirty="0">
                <a:ln>
                  <a:noFill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children of </a:t>
            </a:r>
            <a:r>
              <a:rPr lang="en-US" sz="3200" b="1" dirty="0" smtClean="0"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Israe</a:t>
            </a:r>
            <a:r>
              <a:rPr lang="en-US" sz="3200" b="1" dirty="0" smtClean="0">
                <a:ln>
                  <a:noFill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l </a:t>
            </a:r>
            <a:r>
              <a:rPr lang="en-US" sz="3200" b="1" dirty="0">
                <a:ln>
                  <a:noFill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had come out of the land </a:t>
            </a:r>
            <a:r>
              <a:rPr lang="en-US" sz="3200" b="1" dirty="0" smtClean="0">
                <a:ln>
                  <a:noFill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of </a:t>
            </a:r>
            <a:r>
              <a:rPr lang="en-US" sz="3200" b="1" dirty="0" smtClean="0"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Egypt …</a:t>
            </a:r>
            <a:endParaRPr lang="en-US" sz="3200" b="1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>
                <a:outerShdw blurRad="69850" dist="43180" dir="5400000" sx="0" sy="0">
                  <a:srgbClr val="000000">
                    <a:alpha val="65000"/>
                  </a:srgbClr>
                </a:outerShdw>
              </a:effectLst>
              <a:latin typeface="Calibri"/>
              <a:ea typeface="Calibri"/>
              <a:cs typeface="Calibri"/>
            </a:endParaRPr>
          </a:p>
        </p:txBody>
      </p:sp>
      <p:sp>
        <p:nvSpPr>
          <p:cNvPr id="20" name="Content Placeholder 5"/>
          <p:cNvSpPr>
            <a:spLocks noGrp="1"/>
          </p:cNvSpPr>
          <p:nvPr>
            <p:ph sz="half" idx="1"/>
          </p:nvPr>
        </p:nvSpPr>
        <p:spPr>
          <a:xfrm>
            <a:off x="0" y="332656"/>
            <a:ext cx="12183724" cy="1008112"/>
          </a:xfrm>
          <a:prstGeom prst="rect">
            <a:avLst/>
          </a:prstGeom>
          <a:solidFill>
            <a:srgbClr val="ECE7F1"/>
          </a:solidFill>
          <a:ln w="38100" cap="flat" cmpd="sng" algn="ctr">
            <a:solidFill>
              <a:srgbClr val="7030A0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p3d extrusionH="57150">
              <a:bevelT w="38100" h="38100"/>
            </a:sp3d>
          </a:bodyPr>
          <a:lstStyle/>
          <a:p>
            <a:pPr marL="0" marR="0" indent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5400" b="1" dirty="0" smtClean="0">
                <a:solidFill>
                  <a:srgbClr val="008080"/>
                </a:solidFill>
                <a:effectLst/>
                <a:latin typeface="Calibri"/>
                <a:ea typeface="Calibri"/>
                <a:cs typeface="Calibri"/>
              </a:rPr>
              <a:t>Moving to the </a:t>
            </a:r>
            <a:r>
              <a:rPr lang="en-US" sz="5400" b="1" dirty="0" smtClean="0">
                <a:solidFill>
                  <a:srgbClr val="874141"/>
                </a:solidFill>
                <a:effectLst>
                  <a:glow rad="127000">
                    <a:srgbClr val="FFFF00"/>
                  </a:glow>
                </a:effectLst>
                <a:latin typeface="Calibri"/>
                <a:ea typeface="Calibri"/>
                <a:cs typeface="Calibri"/>
              </a:rPr>
              <a:t>3</a:t>
            </a:r>
            <a:r>
              <a:rPr lang="en-US" sz="5400" b="1" baseline="30000" dirty="0" smtClean="0">
                <a:solidFill>
                  <a:srgbClr val="874141"/>
                </a:solidFill>
                <a:effectLst>
                  <a:glow rad="127000">
                    <a:srgbClr val="FFFF00"/>
                  </a:glow>
                </a:effectLst>
                <a:latin typeface="Calibri"/>
                <a:ea typeface="Calibri"/>
                <a:cs typeface="Calibri"/>
              </a:rPr>
              <a:t>rd</a:t>
            </a:r>
            <a:r>
              <a:rPr lang="en-US" sz="5400" b="1" dirty="0" smtClean="0">
                <a:solidFill>
                  <a:srgbClr val="008080"/>
                </a:solidFill>
                <a:effectLst/>
                <a:latin typeface="Calibri"/>
                <a:ea typeface="Calibri"/>
                <a:cs typeface="Calibri"/>
              </a:rPr>
              <a:t> Month - in </a:t>
            </a:r>
            <a:r>
              <a:rPr lang="en-US" sz="6000" b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glow rad="127000">
                    <a:srgbClr val="FFFF00"/>
                  </a:glow>
                </a:effectLst>
                <a:latin typeface="Calibri"/>
                <a:ea typeface="Calibri"/>
                <a:cs typeface="Calibri"/>
              </a:rPr>
              <a:t>CONTEXT!</a:t>
            </a:r>
            <a:r>
              <a:rPr lang="en-US" sz="60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endParaRPr lang="en-US" sz="6000" b="1" dirty="0" smtClean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69850" dist="43180" dir="5400000" sx="0" sy="0">
                  <a:srgbClr val="000000">
                    <a:alpha val="65000"/>
                  </a:srgbClr>
                </a:outerShdw>
              </a:effectLst>
              <a:latin typeface="Calibri"/>
              <a:ea typeface="Calibri"/>
              <a:cs typeface="Calibri"/>
            </a:endParaRPr>
          </a:p>
        </p:txBody>
      </p:sp>
      <p:sp>
        <p:nvSpPr>
          <p:cNvPr id="21" name="Content Placeholder 5"/>
          <p:cNvSpPr>
            <a:spLocks noGrp="1"/>
          </p:cNvSpPr>
          <p:nvPr>
            <p:ph sz="half" idx="1"/>
          </p:nvPr>
        </p:nvSpPr>
        <p:spPr>
          <a:xfrm>
            <a:off x="1485900" y="2852936"/>
            <a:ext cx="9217026" cy="720080"/>
          </a:xfrm>
          <a:prstGeom prst="rect">
            <a:avLst/>
          </a:prstGeom>
          <a:solidFill>
            <a:srgbClr val="ECE7F1"/>
          </a:solidFill>
          <a:ln w="38100" cap="flat" cmpd="sng" algn="ctr">
            <a:solidFill>
              <a:srgbClr val="7030A0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p3d extrusionH="57150">
              <a:bevelT w="38100" h="38100"/>
            </a:sp3d>
          </a:bodyPr>
          <a:lstStyle/>
          <a:p>
            <a:pPr marL="0" marR="0" indent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200" b="1" u="sng" dirty="0" smtClean="0">
                <a:ln>
                  <a:noFill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0070C0"/>
                  </a:solidFill>
                </a:uFill>
                <a:latin typeface="Calibri"/>
                <a:ea typeface="Calibri"/>
                <a:cs typeface="Calibri"/>
              </a:rPr>
              <a:t>on </a:t>
            </a:r>
            <a:r>
              <a:rPr lang="en-US" sz="3200" b="1" u="sng" dirty="0">
                <a:ln>
                  <a:noFill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0070C0"/>
                  </a:solidFill>
                </a:uFill>
                <a:latin typeface="Calibri"/>
                <a:ea typeface="Calibri"/>
                <a:cs typeface="Calibri"/>
              </a:rPr>
              <a:t>this</a:t>
            </a:r>
            <a:r>
              <a:rPr lang="en-US" sz="3200" b="1" dirty="0">
                <a:ln>
                  <a:noFill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 </a:t>
            </a:r>
            <a:r>
              <a:rPr lang="en-US" sz="3200" dirty="0">
                <a:ln>
                  <a:noFill/>
                </a:ln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[same]</a:t>
            </a:r>
            <a:r>
              <a:rPr lang="en-US" sz="3200" b="1" dirty="0">
                <a:ln>
                  <a:noFill/>
                </a:ln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 </a:t>
            </a:r>
            <a:r>
              <a:rPr lang="en-US" sz="3200" b="1" dirty="0" smtClean="0">
                <a:ln>
                  <a:solidFill>
                    <a:srgbClr val="3333FF"/>
                  </a:solidFill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glow rad="114300">
                    <a:srgbClr val="0000FF"/>
                  </a:glow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0070C0"/>
                  </a:solidFill>
                </a:uFill>
                <a:latin typeface="Arial Black" panose="020B0A04020102020204" pitchFamily="34" charset="0"/>
                <a:ea typeface="Calibri"/>
                <a:cs typeface="Calibri"/>
              </a:rPr>
              <a:t>DAY</a:t>
            </a:r>
            <a:r>
              <a:rPr lang="en-US" sz="3200" b="1" dirty="0" smtClean="0">
                <a:ln>
                  <a:solidFill>
                    <a:srgbClr val="3333FF"/>
                  </a:solidFill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glow rad="127000">
                    <a:srgbClr val="FFFF00"/>
                  </a:glow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0070C0"/>
                  </a:solidFill>
                </a:uFill>
                <a:latin typeface="Calibri"/>
                <a:ea typeface="Calibri"/>
                <a:cs typeface="Calibri"/>
              </a:rPr>
              <a:t>  </a:t>
            </a:r>
            <a:r>
              <a:rPr lang="en-US" sz="3200" b="1" dirty="0" smtClean="0">
                <a:ln>
                  <a:solidFill>
                    <a:srgbClr val="3333FF"/>
                  </a:solidFill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0070C0"/>
                  </a:solidFill>
                </a:uFill>
                <a:latin typeface="Calibri"/>
                <a:ea typeface="Calibri"/>
                <a:cs typeface="Calibri"/>
              </a:rPr>
              <a:t>[yowm]  </a:t>
            </a:r>
            <a:r>
              <a:rPr lang="en-US" sz="3200" b="1" dirty="0" smtClean="0">
                <a:ln>
                  <a:solidFill>
                    <a:srgbClr val="3333FF"/>
                  </a:solidFill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glow rad="127000">
                    <a:srgbClr val="FFFF00"/>
                  </a:glow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0070C0"/>
                  </a:solidFill>
                </a:uFill>
                <a:latin typeface="Calibri"/>
                <a:ea typeface="Calibri"/>
                <a:cs typeface="Calibri"/>
              </a:rPr>
              <a:t>- </a:t>
            </a:r>
            <a:r>
              <a:rPr lang="en-US" sz="3200" dirty="0" smtClean="0">
                <a:solidFill>
                  <a:srgbClr val="7F7F7F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 </a:t>
            </a:r>
            <a:r>
              <a:rPr lang="en-US" sz="3200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Ravie" pitchFamily="82" charset="0"/>
                <a:ea typeface="Calibri"/>
                <a:cs typeface="Calibri"/>
              </a:rPr>
              <a:t>[Not “</a:t>
            </a:r>
            <a:r>
              <a:rPr lang="en-US" sz="3200" b="1" u="sng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glow rad="127000">
                    <a:srgbClr val="00FF00"/>
                  </a:glow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Ravie" pitchFamily="82" charset="0"/>
                <a:ea typeface="Calibri"/>
                <a:cs typeface="Calibri"/>
              </a:rPr>
              <a:t>DATE</a:t>
            </a:r>
            <a:r>
              <a:rPr lang="en-US" sz="3200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Ravie" pitchFamily="82" charset="0"/>
                <a:ea typeface="Calibri"/>
                <a:cs typeface="Calibri"/>
              </a:rPr>
              <a:t>”]</a:t>
            </a:r>
            <a:endParaRPr lang="en-US" sz="3200" b="1" dirty="0" smtClean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69850" dist="43180" dir="5400000" sx="0" sy="0">
                  <a:srgbClr val="000000">
                    <a:alpha val="65000"/>
                  </a:srgbClr>
                </a:outerShdw>
              </a:effectLst>
              <a:latin typeface="Ravie" pitchFamily="82" charset="0"/>
              <a:ea typeface="Calibri"/>
              <a:cs typeface="Calibri"/>
            </a:endParaRPr>
          </a:p>
        </p:txBody>
      </p:sp>
      <p:sp>
        <p:nvSpPr>
          <p:cNvPr id="22" name="Content Placeholder 5"/>
          <p:cNvSpPr>
            <a:spLocks noGrp="1"/>
          </p:cNvSpPr>
          <p:nvPr>
            <p:ph sz="half" idx="1"/>
          </p:nvPr>
        </p:nvSpPr>
        <p:spPr>
          <a:xfrm>
            <a:off x="2638028" y="5075313"/>
            <a:ext cx="6912770" cy="732569"/>
          </a:xfrm>
          <a:prstGeom prst="rect">
            <a:avLst/>
          </a:prstGeom>
          <a:solidFill>
            <a:srgbClr val="ECE7F1"/>
          </a:solidFill>
          <a:ln w="38100" cap="flat" cmpd="sng" algn="ctr">
            <a:solidFill>
              <a:srgbClr val="7030A0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p3d extrusionH="57150">
              <a:bevelT w="38100" h="38100" prst="angle"/>
            </a:sp3d>
          </a:bodyPr>
          <a:lstStyle/>
          <a:p>
            <a:pPr marL="0" marR="0" indent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200" b="1" u="sng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they </a:t>
            </a:r>
            <a:r>
              <a:rPr lang="en-US" sz="3200" b="1" u="sng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came to the Wilderness of Sinai</a:t>
            </a:r>
            <a:r>
              <a:rPr lang="en-US" sz="32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.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09836" y="3707321"/>
            <a:ext cx="10368556" cy="123425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3D4A8"/>
              </a:gs>
              <a:gs pos="44000">
                <a:srgbClr val="FFFF00"/>
              </a:gs>
              <a:gs pos="75000">
                <a:srgbClr val="FF99FF"/>
              </a:gs>
            </a:gsLst>
            <a:lin ang="16200000" scaled="0"/>
          </a:gradFill>
          <a:ln w="38100">
            <a:solidFill>
              <a:srgbClr val="9933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marL="274320" lvl="0" indent="-274320" algn="ctr">
              <a:spcAft>
                <a:spcPts val="1000"/>
              </a:spcAft>
            </a:pPr>
            <a:r>
              <a:rPr lang="en-US" sz="2000" b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Calibri"/>
                <a:cs typeface="Calibri"/>
              </a:rPr>
              <a:t>The same 24 Hr. cycle of the week as the </a:t>
            </a:r>
            <a:r>
              <a:rPr lang="en-US" sz="2000" b="1" u="sng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Calibri"/>
                <a:cs typeface="Calibri"/>
              </a:rPr>
              <a:t>actual EXIT</a:t>
            </a:r>
            <a:r>
              <a:rPr lang="en-US" sz="2000" b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Calibri"/>
                <a:cs typeface="Calibri"/>
              </a:rPr>
              <a:t> from Mitsrayim</a:t>
            </a:r>
            <a:r>
              <a:rPr lang="en-US" sz="2400" b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.</a:t>
            </a:r>
          </a:p>
          <a:p>
            <a:pPr marL="274320" lvl="0" indent="-274320" algn="ctr">
              <a:spcAft>
                <a:spcPts val="1000"/>
              </a:spcAft>
            </a:pPr>
            <a:r>
              <a:rPr lang="en-US" sz="3600" b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- The </a:t>
            </a:r>
            <a:r>
              <a:rPr lang="en-US" sz="3600" b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Calibri"/>
                <a:cs typeface="Calibri"/>
              </a:rPr>
              <a:t>EXIT</a:t>
            </a:r>
            <a:r>
              <a:rPr lang="en-US" sz="3600" b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 occurred on a </a:t>
            </a:r>
            <a:r>
              <a:rPr lang="en-US" sz="3600" b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glow rad="228600">
                    <a:srgbClr val="5ED8E8"/>
                  </a:glow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4</a:t>
            </a:r>
            <a:r>
              <a:rPr lang="en-US" sz="3600" b="1" baseline="30000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glow rad="228600">
                    <a:srgbClr val="5ED8E8"/>
                  </a:glow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th</a:t>
            </a:r>
            <a:r>
              <a:rPr lang="en-US" sz="3600" b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glow rad="228600">
                    <a:srgbClr val="5ED8E8"/>
                  </a:glow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 cycle </a:t>
            </a:r>
            <a:r>
              <a:rPr lang="en-US" sz="3600" b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of the week! </a:t>
            </a:r>
            <a:endParaRPr lang="en-US" sz="3600" dirty="0">
              <a:solidFill>
                <a:schemeClr val="tx2">
                  <a:lumMod val="75000"/>
                  <a:lumOff val="25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24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86900" y="2492896"/>
            <a:ext cx="1367253" cy="140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ontent Placeholder 5"/>
          <p:cNvSpPr>
            <a:spLocks noGrp="1"/>
          </p:cNvSpPr>
          <p:nvPr>
            <p:ph sz="half" idx="1"/>
          </p:nvPr>
        </p:nvSpPr>
        <p:spPr>
          <a:xfrm>
            <a:off x="428430" y="5933600"/>
            <a:ext cx="11326246" cy="732569"/>
          </a:xfrm>
          <a:prstGeom prst="rect">
            <a:avLst/>
          </a:prstGeom>
          <a:solidFill>
            <a:srgbClr val="99FFCC"/>
          </a:solidFill>
          <a:ln w="38100" cap="flat" cmpd="sng" algn="ctr">
            <a:solidFill>
              <a:srgbClr val="7030A0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p3d extrusionH="57150">
              <a:bevelT w="38100" h="38100" prst="angle"/>
            </a:sp3d>
          </a:bodyPr>
          <a:lstStyle/>
          <a:p>
            <a:pPr marL="0" marR="0" indent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200" b="1" u="sng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Now let’s apply this to some charts and see how it fits Scripture</a:t>
            </a:r>
            <a:r>
              <a:rPr lang="en-US" sz="32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!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58388" y="3070768"/>
            <a:ext cx="540085" cy="2415096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 w="57150">
            <a:solidFill>
              <a:srgbClr val="5D2D2D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400" dirty="0" smtClean="0">
                <a:ln w="28575">
                  <a:solidFill>
                    <a:srgbClr val="5D2D2D"/>
                  </a:solidFill>
                </a:ln>
                <a:solidFill>
                  <a:srgbClr val="5D2D2D"/>
                </a:solidFill>
                <a:latin typeface="Arial Rounded MT Bold" pitchFamily="34" charset="0"/>
              </a:rPr>
              <a:t>REV</a:t>
            </a:r>
            <a:br>
              <a:rPr lang="en-CA" sz="2400" dirty="0" smtClean="0">
                <a:ln w="28575">
                  <a:solidFill>
                    <a:srgbClr val="5D2D2D"/>
                  </a:solidFill>
                </a:ln>
                <a:solidFill>
                  <a:srgbClr val="5D2D2D"/>
                </a:solidFill>
                <a:latin typeface="Arial Rounded MT Bold" pitchFamily="34" charset="0"/>
              </a:rPr>
            </a:br>
            <a:r>
              <a:rPr lang="en-CA" sz="2400" dirty="0" smtClean="0">
                <a:ln w="28575">
                  <a:solidFill>
                    <a:srgbClr val="5D2D2D"/>
                  </a:solidFill>
                </a:ln>
                <a:solidFill>
                  <a:srgbClr val="5D2D2D"/>
                </a:solidFill>
                <a:latin typeface="Arial Rounded MT Bold" pitchFamily="34" charset="0"/>
              </a:rPr>
              <a:t>I</a:t>
            </a:r>
            <a:br>
              <a:rPr lang="en-CA" sz="2400" dirty="0" smtClean="0">
                <a:ln w="28575">
                  <a:solidFill>
                    <a:srgbClr val="5D2D2D"/>
                  </a:solidFill>
                </a:ln>
                <a:solidFill>
                  <a:srgbClr val="5D2D2D"/>
                </a:solidFill>
                <a:latin typeface="Arial Rounded MT Bold" pitchFamily="34" charset="0"/>
              </a:rPr>
            </a:br>
            <a:r>
              <a:rPr lang="en-CA" sz="2400" dirty="0" smtClean="0">
                <a:ln w="28575">
                  <a:solidFill>
                    <a:srgbClr val="5D2D2D"/>
                  </a:solidFill>
                </a:ln>
                <a:solidFill>
                  <a:srgbClr val="5D2D2D"/>
                </a:solidFill>
                <a:latin typeface="Arial Rounded MT Bold" pitchFamily="34" charset="0"/>
              </a:rPr>
              <a:t>EW</a:t>
            </a:r>
            <a:endParaRPr lang="en-CA" sz="2400" dirty="0">
              <a:ln w="28575">
                <a:solidFill>
                  <a:srgbClr val="5D2D2D"/>
                </a:solidFill>
              </a:ln>
              <a:solidFill>
                <a:srgbClr val="5D2D2D"/>
              </a:solidFill>
              <a:latin typeface="Arial Rounded MT Bold" pitchFamily="34" charset="0"/>
            </a:endParaRPr>
          </a:p>
        </p:txBody>
      </p:sp>
      <p:sp>
        <p:nvSpPr>
          <p:cNvPr id="2" name="Notched Right Arrow 1"/>
          <p:cNvSpPr/>
          <p:nvPr/>
        </p:nvSpPr>
        <p:spPr>
          <a:xfrm rot="8979916">
            <a:off x="4912268" y="1357599"/>
            <a:ext cx="4079646" cy="1187841"/>
          </a:xfrm>
          <a:prstGeom prst="notchedRightArrow">
            <a:avLst>
              <a:gd name="adj1" fmla="val 50000"/>
              <a:gd name="adj2" fmla="val 125331"/>
            </a:avLst>
          </a:prstGeom>
          <a:solidFill>
            <a:srgbClr val="FF99FF">
              <a:alpha val="37000"/>
            </a:srgbClr>
          </a:solidFill>
          <a:ln w="28575"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</p:spTree>
    <p:extLst>
      <p:ext uri="{BB962C8B-B14F-4D97-AF65-F5344CB8AC3E}">
        <p14:creationId xmlns:p14="http://schemas.microsoft.com/office/powerpoint/2010/main" val="42646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8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8" grpId="0" animBg="1"/>
      <p:bldP spid="2" grpId="0" animBg="1"/>
      <p:bldP spid="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0000"/>
            </a:gs>
            <a:gs pos="38000">
              <a:srgbClr val="0A128C"/>
            </a:gs>
            <a:gs pos="67000">
              <a:srgbClr val="181CC7"/>
            </a:gs>
            <a:gs pos="79000">
              <a:srgbClr val="7005D4"/>
            </a:gs>
            <a:gs pos="49000">
              <a:srgbClr val="F4A77C"/>
            </a:gs>
            <a:gs pos="87000">
              <a:srgbClr val="874141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39665" y="6499956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mtClean="0">
                <a:solidFill>
                  <a:schemeClr val="tx2"/>
                </a:solidFill>
              </a:rPr>
              <a:pPr/>
              <a:t>32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Content Placeholder 5"/>
          <p:cNvSpPr>
            <a:spLocks noGrp="1"/>
          </p:cNvSpPr>
          <p:nvPr>
            <p:ph sz="half" idx="1"/>
          </p:nvPr>
        </p:nvSpPr>
        <p:spPr>
          <a:xfrm>
            <a:off x="333772" y="43742"/>
            <a:ext cx="11665295" cy="604846"/>
          </a:xfrm>
          <a:prstGeom prst="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p3d extrusionH="57150">
              <a:bevelT w="38100" h="38100"/>
            </a:sp3d>
          </a:bodyPr>
          <a:lstStyle/>
          <a:p>
            <a:pPr marL="0" marR="0" indent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Comic Sans MS" pitchFamily="66" charset="0"/>
                <a:ea typeface="Calibri"/>
                <a:cs typeface="Calibri"/>
              </a:rPr>
              <a:t>Which set of calendars demonstrate the </a:t>
            </a:r>
            <a:r>
              <a:rPr lang="en-US" b="1" dirty="0" smtClean="0">
                <a:solidFill>
                  <a:srgbClr val="874141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  <a:ea typeface="Calibri"/>
                <a:cs typeface="Calibri"/>
              </a:rPr>
              <a:t>SAME DAY</a:t>
            </a:r>
            <a:r>
              <a:rPr lang="en-US" sz="3200" b="1" dirty="0" smtClean="0">
                <a:solidFill>
                  <a:srgbClr val="874141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  <a:ea typeface="Calibri"/>
                <a:cs typeface="Calibri"/>
              </a:rPr>
              <a:t>?</a:t>
            </a:r>
            <a:r>
              <a:rPr lang="en-US" sz="3200" b="1" dirty="0" smtClean="0">
                <a:solidFill>
                  <a:srgbClr val="008080"/>
                </a:solidFill>
                <a:effectLst/>
                <a:latin typeface="Comic Sans MS" pitchFamily="66" charset="0"/>
                <a:ea typeface="Calibri"/>
                <a:cs typeface="Calibri"/>
              </a:rPr>
              <a:t> </a:t>
            </a:r>
            <a:endParaRPr lang="en-US" sz="3600" b="1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>
                <a:outerShdw blurRad="69850" dist="43180" dir="5400000" sx="0" sy="0">
                  <a:srgbClr val="000000">
                    <a:alpha val="65000"/>
                  </a:srgbClr>
                </a:outerShdw>
              </a:effectLst>
              <a:latin typeface="Comic Sans MS" pitchFamily="66" charset="0"/>
              <a:ea typeface="Calibri"/>
              <a:cs typeface="Calibri"/>
            </a:endParaRPr>
          </a:p>
        </p:txBody>
      </p:sp>
      <p:pic>
        <p:nvPicPr>
          <p:cNvPr id="8195" name="Picture 3" descr="C:\Users\Rae\Desktop\Month 1 - Leaving Egyp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72" y="590713"/>
            <a:ext cx="5688632" cy="3053689"/>
          </a:xfrm>
          <a:prstGeom prst="rect">
            <a:avLst/>
          </a:prstGeom>
          <a:noFill/>
          <a:ln w="762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Rae\Desktop\Month 3 entering sina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72" y="3873169"/>
            <a:ext cx="5688631" cy="2597413"/>
          </a:xfrm>
          <a:prstGeom prst="rect">
            <a:avLst/>
          </a:prstGeom>
          <a:noFill/>
          <a:ln w="762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Rae\Desktop\Month 1 - Leaving Egyp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436" y="588775"/>
            <a:ext cx="5688632" cy="3053689"/>
          </a:xfrm>
          <a:prstGeom prst="rect">
            <a:avLst/>
          </a:prstGeom>
          <a:noFill/>
          <a:ln w="76200">
            <a:solidFill>
              <a:srgbClr val="FF9933"/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C:\Users\Rae\Desktop\Month 3 entering sina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436" y="3881391"/>
            <a:ext cx="5688631" cy="2597413"/>
          </a:xfrm>
          <a:prstGeom prst="rect">
            <a:avLst/>
          </a:prstGeom>
          <a:noFill/>
          <a:ln w="76200">
            <a:solidFill>
              <a:srgbClr val="FF9933"/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799824" y="1997567"/>
            <a:ext cx="792088" cy="625212"/>
          </a:xfrm>
          <a:prstGeom prst="rect">
            <a:avLst/>
          </a:prstGeom>
          <a:noFill/>
          <a:ln w="762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9" name="Rectangle 28"/>
          <p:cNvSpPr/>
          <p:nvPr/>
        </p:nvSpPr>
        <p:spPr>
          <a:xfrm>
            <a:off x="8729863" y="1997567"/>
            <a:ext cx="344800" cy="227853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</a:ln>
          <a:effectLst>
            <a:glow rad="50800">
              <a:srgbClr val="00FF00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 w="19050">
                <a:solidFill>
                  <a:schemeClr val="tx1"/>
                </a:solidFill>
              </a:ln>
            </a:endParaRPr>
          </a:p>
        </p:txBody>
      </p:sp>
      <p:pic>
        <p:nvPicPr>
          <p:cNvPr id="20" name="Picture 7" descr="F:\Art on Desktop - 1\All white man clip art\3d white people\white man 320 binoculars purple clipart_14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7" b="100000" l="28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975" y="2335035"/>
            <a:ext cx="2219573" cy="312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Slide Number Placeholder 1"/>
          <p:cNvSpPr txBox="1">
            <a:spLocks/>
          </p:cNvSpPr>
          <p:nvPr/>
        </p:nvSpPr>
        <p:spPr>
          <a:xfrm>
            <a:off x="9299025" y="6482976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FEFA0A-2F20-4B60-98C6-5FFDA469AA1C}" type="slidenum">
              <a:rPr lang="en-US" b="1" smtClean="0">
                <a:solidFill>
                  <a:srgbClr val="FFFFCC"/>
                </a:solidFill>
              </a:rPr>
              <a:pPr/>
              <a:t>32</a:t>
            </a:fld>
            <a:endParaRPr lang="en-US" b="1" dirty="0">
              <a:solidFill>
                <a:srgbClr val="FFFFCC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797284" y="4331646"/>
            <a:ext cx="792088" cy="777596"/>
          </a:xfrm>
          <a:prstGeom prst="rect">
            <a:avLst/>
          </a:prstGeom>
          <a:noFill/>
          <a:ln w="762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4" name="Up-Down Arrow 33"/>
          <p:cNvSpPr/>
          <p:nvPr/>
        </p:nvSpPr>
        <p:spPr>
          <a:xfrm>
            <a:off x="2895037" y="2707844"/>
            <a:ext cx="600482" cy="1538736"/>
          </a:xfrm>
          <a:prstGeom prst="upDownArrow">
            <a:avLst/>
          </a:prstGeom>
          <a:solidFill>
            <a:srgbClr val="FFFFCC">
              <a:alpha val="64000"/>
            </a:srgbClr>
          </a:solidFill>
          <a:ln w="5715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7" name="Rounded Rectangle 36"/>
          <p:cNvSpPr/>
          <p:nvPr/>
        </p:nvSpPr>
        <p:spPr>
          <a:xfrm>
            <a:off x="5091775" y="6442007"/>
            <a:ext cx="2143780" cy="323501"/>
          </a:xfrm>
          <a:prstGeom prst="roundRect">
            <a:avLst/>
          </a:prstGeom>
          <a:solidFill>
            <a:srgbClr val="BCFFDE"/>
          </a:solidFill>
          <a:ln w="5715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3200" spc="300" dirty="0" smtClean="0">
                <a:ln w="28575">
                  <a:solidFill>
                    <a:srgbClr val="0000FF"/>
                  </a:solidFill>
                </a:ln>
                <a:solidFill>
                  <a:srgbClr val="00FF00"/>
                </a:solidFill>
                <a:latin typeface="Arial Rounded MT Bold" pitchFamily="34" charset="0"/>
              </a:rPr>
              <a:t>REVIEW</a:t>
            </a:r>
            <a:endParaRPr lang="en-CA" sz="3200" spc="300" dirty="0">
              <a:ln w="28575">
                <a:solidFill>
                  <a:srgbClr val="0000FF"/>
                </a:solidFill>
              </a:ln>
              <a:solidFill>
                <a:srgbClr val="00FF00"/>
              </a:solidFill>
              <a:latin typeface="Arial Rounded MT Bold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90108" y="4583725"/>
            <a:ext cx="1721930" cy="2008572"/>
            <a:chOff x="0" y="4927035"/>
            <a:chExt cx="1721930" cy="2008572"/>
          </a:xfrm>
        </p:grpSpPr>
        <p:sp>
          <p:nvSpPr>
            <p:cNvPr id="25" name="Oval 24"/>
            <p:cNvSpPr/>
            <p:nvPr/>
          </p:nvSpPr>
          <p:spPr>
            <a:xfrm>
              <a:off x="154169" y="5373216"/>
              <a:ext cx="1341891" cy="690811"/>
            </a:xfrm>
            <a:prstGeom prst="ellipse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0" y="4927035"/>
              <a:ext cx="1721930" cy="2008572"/>
              <a:chOff x="7166834" y="211520"/>
              <a:chExt cx="2301891" cy="2709372"/>
            </a:xfrm>
          </p:grpSpPr>
          <p:pic>
            <p:nvPicPr>
              <p:cNvPr id="31" name="Picture 10" descr="C:\Users\Rae\Desktop\yellow face writing edit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4000" b="89905" l="5157" r="9529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66834" y="211520"/>
                <a:ext cx="2301891" cy="27093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Freeform 34"/>
              <p:cNvSpPr/>
              <p:nvPr/>
            </p:nvSpPr>
            <p:spPr>
              <a:xfrm>
                <a:off x="8177564" y="2315984"/>
                <a:ext cx="711200" cy="223520"/>
              </a:xfrm>
              <a:custGeom>
                <a:avLst/>
                <a:gdLst>
                  <a:gd name="connsiteX0" fmla="*/ 40640 w 711200"/>
                  <a:gd name="connsiteY0" fmla="*/ 0 h 223520"/>
                  <a:gd name="connsiteX1" fmla="*/ 55880 w 711200"/>
                  <a:gd name="connsiteY1" fmla="*/ 25400 h 223520"/>
                  <a:gd name="connsiteX2" fmla="*/ 60960 w 711200"/>
                  <a:gd name="connsiteY2" fmla="*/ 40640 h 223520"/>
                  <a:gd name="connsiteX3" fmla="*/ 40640 w 711200"/>
                  <a:gd name="connsiteY3" fmla="*/ 45720 h 223520"/>
                  <a:gd name="connsiteX4" fmla="*/ 0 w 711200"/>
                  <a:gd name="connsiteY4" fmla="*/ 50800 h 223520"/>
                  <a:gd name="connsiteX5" fmla="*/ 15240 w 711200"/>
                  <a:gd name="connsiteY5" fmla="*/ 60960 h 223520"/>
                  <a:gd name="connsiteX6" fmla="*/ 50800 w 711200"/>
                  <a:gd name="connsiteY6" fmla="*/ 71120 h 223520"/>
                  <a:gd name="connsiteX7" fmla="*/ 66040 w 711200"/>
                  <a:gd name="connsiteY7" fmla="*/ 81280 h 223520"/>
                  <a:gd name="connsiteX8" fmla="*/ 147320 w 711200"/>
                  <a:gd name="connsiteY8" fmla="*/ 101600 h 223520"/>
                  <a:gd name="connsiteX9" fmla="*/ 187960 w 711200"/>
                  <a:gd name="connsiteY9" fmla="*/ 106680 h 223520"/>
                  <a:gd name="connsiteX10" fmla="*/ 279400 w 711200"/>
                  <a:gd name="connsiteY10" fmla="*/ 121920 h 223520"/>
                  <a:gd name="connsiteX11" fmla="*/ 279400 w 711200"/>
                  <a:gd name="connsiteY11" fmla="*/ 157480 h 223520"/>
                  <a:gd name="connsiteX12" fmla="*/ 248920 w 711200"/>
                  <a:gd name="connsiteY12" fmla="*/ 167640 h 223520"/>
                  <a:gd name="connsiteX13" fmla="*/ 233680 w 711200"/>
                  <a:gd name="connsiteY13" fmla="*/ 172720 h 223520"/>
                  <a:gd name="connsiteX14" fmla="*/ 238760 w 711200"/>
                  <a:gd name="connsiteY14" fmla="*/ 187960 h 223520"/>
                  <a:gd name="connsiteX15" fmla="*/ 279400 w 711200"/>
                  <a:gd name="connsiteY15" fmla="*/ 203200 h 223520"/>
                  <a:gd name="connsiteX16" fmla="*/ 325120 w 711200"/>
                  <a:gd name="connsiteY16" fmla="*/ 198120 h 223520"/>
                  <a:gd name="connsiteX17" fmla="*/ 340360 w 711200"/>
                  <a:gd name="connsiteY17" fmla="*/ 193040 h 223520"/>
                  <a:gd name="connsiteX18" fmla="*/ 375920 w 711200"/>
                  <a:gd name="connsiteY18" fmla="*/ 187960 h 223520"/>
                  <a:gd name="connsiteX19" fmla="*/ 391160 w 711200"/>
                  <a:gd name="connsiteY19" fmla="*/ 182880 h 223520"/>
                  <a:gd name="connsiteX20" fmla="*/ 411480 w 711200"/>
                  <a:gd name="connsiteY20" fmla="*/ 177800 h 223520"/>
                  <a:gd name="connsiteX21" fmla="*/ 441960 w 711200"/>
                  <a:gd name="connsiteY21" fmla="*/ 167640 h 223520"/>
                  <a:gd name="connsiteX22" fmla="*/ 574040 w 711200"/>
                  <a:gd name="connsiteY22" fmla="*/ 177800 h 223520"/>
                  <a:gd name="connsiteX23" fmla="*/ 604520 w 711200"/>
                  <a:gd name="connsiteY23" fmla="*/ 187960 h 223520"/>
                  <a:gd name="connsiteX24" fmla="*/ 655320 w 711200"/>
                  <a:gd name="connsiteY24" fmla="*/ 198120 h 223520"/>
                  <a:gd name="connsiteX25" fmla="*/ 675640 w 711200"/>
                  <a:gd name="connsiteY25" fmla="*/ 208280 h 223520"/>
                  <a:gd name="connsiteX26" fmla="*/ 711200 w 711200"/>
                  <a:gd name="connsiteY26" fmla="*/ 223520 h 22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11200" h="223520">
                    <a:moveTo>
                      <a:pt x="40640" y="0"/>
                    </a:moveTo>
                    <a:cubicBezTo>
                      <a:pt x="45720" y="8467"/>
                      <a:pt x="51464" y="16569"/>
                      <a:pt x="55880" y="25400"/>
                    </a:cubicBezTo>
                    <a:cubicBezTo>
                      <a:pt x="58275" y="30189"/>
                      <a:pt x="64173" y="36356"/>
                      <a:pt x="60960" y="40640"/>
                    </a:cubicBezTo>
                    <a:cubicBezTo>
                      <a:pt x="56771" y="46225"/>
                      <a:pt x="47527" y="44572"/>
                      <a:pt x="40640" y="45720"/>
                    </a:cubicBezTo>
                    <a:cubicBezTo>
                      <a:pt x="27174" y="47964"/>
                      <a:pt x="13547" y="49107"/>
                      <a:pt x="0" y="50800"/>
                    </a:cubicBezTo>
                    <a:cubicBezTo>
                      <a:pt x="5080" y="54187"/>
                      <a:pt x="9779" y="58230"/>
                      <a:pt x="15240" y="60960"/>
                    </a:cubicBezTo>
                    <a:cubicBezTo>
                      <a:pt x="22528" y="64604"/>
                      <a:pt x="44289" y="69492"/>
                      <a:pt x="50800" y="71120"/>
                    </a:cubicBezTo>
                    <a:cubicBezTo>
                      <a:pt x="55880" y="74507"/>
                      <a:pt x="60461" y="78800"/>
                      <a:pt x="66040" y="81280"/>
                    </a:cubicBezTo>
                    <a:cubicBezTo>
                      <a:pt x="87677" y="90896"/>
                      <a:pt x="126694" y="99022"/>
                      <a:pt x="147320" y="101600"/>
                    </a:cubicBezTo>
                    <a:cubicBezTo>
                      <a:pt x="160867" y="103293"/>
                      <a:pt x="174494" y="104436"/>
                      <a:pt x="187960" y="106680"/>
                    </a:cubicBezTo>
                    <a:cubicBezTo>
                      <a:pt x="303497" y="125936"/>
                      <a:pt x="181029" y="109624"/>
                      <a:pt x="279400" y="121920"/>
                    </a:cubicBezTo>
                    <a:cubicBezTo>
                      <a:pt x="282702" y="131825"/>
                      <a:pt x="290976" y="147558"/>
                      <a:pt x="279400" y="157480"/>
                    </a:cubicBezTo>
                    <a:cubicBezTo>
                      <a:pt x="271269" y="164450"/>
                      <a:pt x="259080" y="164253"/>
                      <a:pt x="248920" y="167640"/>
                    </a:cubicBezTo>
                    <a:lnTo>
                      <a:pt x="233680" y="172720"/>
                    </a:lnTo>
                    <a:cubicBezTo>
                      <a:pt x="235373" y="177800"/>
                      <a:pt x="235415" y="183779"/>
                      <a:pt x="238760" y="187960"/>
                    </a:cubicBezTo>
                    <a:cubicBezTo>
                      <a:pt x="248726" y="200418"/>
                      <a:pt x="265631" y="200446"/>
                      <a:pt x="279400" y="203200"/>
                    </a:cubicBezTo>
                    <a:cubicBezTo>
                      <a:pt x="294640" y="201507"/>
                      <a:pt x="309995" y="200641"/>
                      <a:pt x="325120" y="198120"/>
                    </a:cubicBezTo>
                    <a:cubicBezTo>
                      <a:pt x="330402" y="197240"/>
                      <a:pt x="335109" y="194090"/>
                      <a:pt x="340360" y="193040"/>
                    </a:cubicBezTo>
                    <a:cubicBezTo>
                      <a:pt x="352101" y="190692"/>
                      <a:pt x="364067" y="189653"/>
                      <a:pt x="375920" y="187960"/>
                    </a:cubicBezTo>
                    <a:cubicBezTo>
                      <a:pt x="381000" y="186267"/>
                      <a:pt x="386011" y="184351"/>
                      <a:pt x="391160" y="182880"/>
                    </a:cubicBezTo>
                    <a:cubicBezTo>
                      <a:pt x="397873" y="180962"/>
                      <a:pt x="404793" y="179806"/>
                      <a:pt x="411480" y="177800"/>
                    </a:cubicBezTo>
                    <a:cubicBezTo>
                      <a:pt x="421738" y="174723"/>
                      <a:pt x="441960" y="167640"/>
                      <a:pt x="441960" y="167640"/>
                    </a:cubicBezTo>
                    <a:cubicBezTo>
                      <a:pt x="460866" y="168635"/>
                      <a:pt x="539875" y="169916"/>
                      <a:pt x="574040" y="177800"/>
                    </a:cubicBezTo>
                    <a:cubicBezTo>
                      <a:pt x="584475" y="180208"/>
                      <a:pt x="594018" y="185860"/>
                      <a:pt x="604520" y="187960"/>
                    </a:cubicBezTo>
                    <a:lnTo>
                      <a:pt x="655320" y="198120"/>
                    </a:lnTo>
                    <a:cubicBezTo>
                      <a:pt x="662093" y="201507"/>
                      <a:pt x="668609" y="205468"/>
                      <a:pt x="675640" y="208280"/>
                    </a:cubicBezTo>
                    <a:cubicBezTo>
                      <a:pt x="712031" y="222836"/>
                      <a:pt x="697733" y="210053"/>
                      <a:pt x="711200" y="22352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6" name="Rectangle 35"/>
          <p:cNvSpPr/>
          <p:nvPr/>
        </p:nvSpPr>
        <p:spPr>
          <a:xfrm>
            <a:off x="6426636" y="4320693"/>
            <a:ext cx="792088" cy="289927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6531684" y="4717648"/>
            <a:ext cx="152946" cy="738662"/>
          </a:xfrm>
          <a:prstGeom prst="straightConnector1">
            <a:avLst/>
          </a:prstGeom>
          <a:ln w="76200">
            <a:solidFill>
              <a:srgbClr val="FC3520"/>
            </a:solidFill>
            <a:tailEnd type="triangle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2820554" y="1052736"/>
            <a:ext cx="792088" cy="202153"/>
          </a:xfrm>
          <a:prstGeom prst="rect">
            <a:avLst/>
          </a:prstGeom>
          <a:noFill/>
          <a:ln w="19050">
            <a:solidFill>
              <a:srgbClr val="7030A0"/>
            </a:solidFill>
          </a:ln>
          <a:effectLst>
            <a:glow rad="76200">
              <a:srgbClr val="FFFF00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ounded Rectangular Callout 5"/>
          <p:cNvSpPr/>
          <p:nvPr/>
        </p:nvSpPr>
        <p:spPr>
          <a:xfrm>
            <a:off x="2186878" y="5710824"/>
            <a:ext cx="3741814" cy="612648"/>
          </a:xfrm>
          <a:prstGeom prst="wedgeRoundRectCallout">
            <a:avLst>
              <a:gd name="adj1" fmla="val -23322"/>
              <a:gd name="adj2" fmla="val -140651"/>
              <a:gd name="adj3" fmla="val 16667"/>
            </a:avLst>
          </a:prstGeom>
          <a:solidFill>
            <a:srgbClr val="7030A0"/>
          </a:solidFill>
          <a:ln>
            <a:solidFill>
              <a:srgbClr val="FF9933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3600" b="1" dirty="0" smtClean="0">
                <a:solidFill>
                  <a:srgbClr val="FFFF00"/>
                </a:solidFill>
                <a:latin typeface="Comic Sans MS" pitchFamily="66" charset="0"/>
              </a:rPr>
              <a:t>The</a:t>
            </a:r>
            <a:r>
              <a:rPr lang="en-CA" sz="36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CA" sz="3600" b="1" dirty="0" smtClean="0">
                <a:solidFill>
                  <a:srgbClr val="FFFF00"/>
                </a:solidFill>
                <a:latin typeface="Comic Sans MS" pitchFamily="66" charset="0"/>
              </a:rPr>
              <a:t>Same</a:t>
            </a:r>
            <a:r>
              <a:rPr lang="en-CA" sz="36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CA" sz="3600" dirty="0" smtClean="0">
                <a:ln w="28575">
                  <a:solidFill>
                    <a:srgbClr val="0000FF"/>
                  </a:solidFill>
                </a:ln>
                <a:solidFill>
                  <a:srgbClr val="FFFF00"/>
                </a:solidFill>
                <a:effectLst>
                  <a:glow rad="127000">
                    <a:srgbClr val="5ED8E8"/>
                  </a:glow>
                </a:effectLst>
                <a:latin typeface="Comic Sans MS" pitchFamily="66" charset="0"/>
              </a:rPr>
              <a:t>D</a:t>
            </a:r>
            <a:r>
              <a:rPr lang="en-CA" sz="2800" dirty="0" smtClean="0">
                <a:ln w="28575">
                  <a:solidFill>
                    <a:srgbClr val="0000FF"/>
                  </a:solidFill>
                </a:ln>
                <a:solidFill>
                  <a:srgbClr val="FFFF00"/>
                </a:solidFill>
                <a:effectLst>
                  <a:glow rad="127000">
                    <a:srgbClr val="5ED8E8"/>
                  </a:glow>
                </a:effectLst>
                <a:latin typeface="Comic Sans MS" pitchFamily="66" charset="0"/>
              </a:rPr>
              <a:t>AY</a:t>
            </a:r>
            <a:r>
              <a:rPr lang="en-CA" sz="3600" dirty="0" smtClean="0">
                <a:ln w="28575">
                  <a:solidFill>
                    <a:srgbClr val="0000FF"/>
                  </a:solidFill>
                </a:ln>
                <a:solidFill>
                  <a:srgbClr val="FFFF00"/>
                </a:solidFill>
                <a:effectLst>
                  <a:glow rad="127000">
                    <a:srgbClr val="5ED8E8"/>
                  </a:glow>
                </a:effectLst>
                <a:latin typeface="Comic Sans MS" pitchFamily="66" charset="0"/>
              </a:rPr>
              <a:t>!</a:t>
            </a:r>
            <a:endParaRPr lang="en-CA" sz="3600" dirty="0">
              <a:ln w="28575">
                <a:solidFill>
                  <a:srgbClr val="0000FF"/>
                </a:solidFill>
              </a:ln>
              <a:solidFill>
                <a:srgbClr val="FFFF00"/>
              </a:solidFill>
              <a:effectLst>
                <a:glow rad="127000">
                  <a:srgbClr val="5ED8E8"/>
                </a:glow>
              </a:effectLst>
              <a:latin typeface="Comic Sans MS" pitchFamily="66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378739" y="5421539"/>
            <a:ext cx="305891" cy="289626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Up-Down Arrow 15"/>
          <p:cNvSpPr/>
          <p:nvPr/>
        </p:nvSpPr>
        <p:spPr>
          <a:xfrm rot="1922009">
            <a:off x="7507152" y="1972452"/>
            <a:ext cx="484354" cy="3702646"/>
          </a:xfrm>
          <a:prstGeom prst="upDownArrow">
            <a:avLst>
              <a:gd name="adj1" fmla="val 42480"/>
              <a:gd name="adj2" fmla="val 124750"/>
            </a:avLst>
          </a:prstGeom>
          <a:solidFill>
            <a:srgbClr val="FFFFCC">
              <a:alpha val="64000"/>
            </a:srgbClr>
          </a:solidFill>
          <a:ln w="57150">
            <a:solidFill>
              <a:srgbClr val="FC352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142084" y="1277363"/>
            <a:ext cx="0" cy="654846"/>
          </a:xfrm>
          <a:prstGeom prst="straightConnector1">
            <a:avLst/>
          </a:prstGeom>
          <a:ln w="57150">
            <a:solidFill>
              <a:schemeClr val="tx2">
                <a:lumMod val="75000"/>
                <a:lumOff val="25000"/>
              </a:schemeClr>
            </a:solidFill>
            <a:tailEnd type="triangle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ular Callout 12"/>
          <p:cNvSpPr/>
          <p:nvPr/>
        </p:nvSpPr>
        <p:spPr>
          <a:xfrm>
            <a:off x="909836" y="1255503"/>
            <a:ext cx="1800200" cy="355709"/>
          </a:xfrm>
          <a:prstGeom prst="wedgeRoundRectCallout">
            <a:avLst>
              <a:gd name="adj1" fmla="val 59042"/>
              <a:gd name="adj2" fmla="val 150204"/>
              <a:gd name="adj3" fmla="val 16667"/>
            </a:avLst>
          </a:prstGeom>
          <a:solidFill>
            <a:srgbClr val="FF99FF"/>
          </a:solidFill>
          <a:ln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dirty="0" smtClean="0">
                <a:ln>
                  <a:solidFill>
                    <a:srgbClr val="0000FF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The Exit!</a:t>
            </a:r>
            <a:endParaRPr lang="en-CA" sz="2400" b="1" dirty="0">
              <a:ln>
                <a:solidFill>
                  <a:srgbClr val="0000FF"/>
                </a:solidFill>
              </a:ln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41" name="Rounded Rectangular Callout 40"/>
          <p:cNvSpPr/>
          <p:nvPr/>
        </p:nvSpPr>
        <p:spPr>
          <a:xfrm>
            <a:off x="6421060" y="5753449"/>
            <a:ext cx="5467382" cy="612648"/>
          </a:xfrm>
          <a:prstGeom prst="wedgeRoundRectCallout">
            <a:avLst>
              <a:gd name="adj1" fmla="val -46098"/>
              <a:gd name="adj2" fmla="val -76706"/>
              <a:gd name="adj3" fmla="val 16667"/>
            </a:avLst>
          </a:prstGeom>
          <a:solidFill>
            <a:schemeClr val="accent2">
              <a:lumMod val="50000"/>
            </a:schemeClr>
          </a:solidFill>
          <a:ln>
            <a:solidFill>
              <a:srgbClr val="00FF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2800" b="1" dirty="0" smtClean="0">
                <a:solidFill>
                  <a:schemeClr val="bg1"/>
                </a:solidFill>
                <a:latin typeface="Comic Sans MS" pitchFamily="66" charset="0"/>
              </a:rPr>
              <a:t>Same</a:t>
            </a:r>
            <a:r>
              <a:rPr lang="en-CA" sz="32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CA" sz="3200" dirty="0" smtClean="0">
                <a:ln w="28575">
                  <a:solidFill>
                    <a:srgbClr val="0000FF"/>
                  </a:solidFill>
                </a:ln>
                <a:solidFill>
                  <a:srgbClr val="00FF00"/>
                </a:solidFill>
                <a:effectLst>
                  <a:glow rad="101600">
                    <a:srgbClr val="FF99FF"/>
                  </a:glow>
                </a:effectLst>
                <a:latin typeface="Comic Sans MS" pitchFamily="66" charset="0"/>
              </a:rPr>
              <a:t>DATE, </a:t>
            </a:r>
            <a:r>
              <a:rPr lang="en-CA" sz="2800" b="1" dirty="0" smtClean="0">
                <a:solidFill>
                  <a:schemeClr val="bg1"/>
                </a:solidFill>
                <a:latin typeface="Comic Sans MS" pitchFamily="66" charset="0"/>
              </a:rPr>
              <a:t>different day!</a:t>
            </a:r>
            <a:endParaRPr lang="en-CA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4101" name="Picture 5" descr="C:\Users\Rae\Desktop\yellow face head scratch clea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5665">
            <a:off x="10789123" y="4649129"/>
            <a:ext cx="1368452" cy="126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que 3"/>
          <p:cNvSpPr/>
          <p:nvPr/>
        </p:nvSpPr>
        <p:spPr>
          <a:xfrm>
            <a:off x="46300" y="46300"/>
            <a:ext cx="690108" cy="764704"/>
          </a:xfrm>
          <a:prstGeom prst="plaque">
            <a:avLst>
              <a:gd name="adj" fmla="val 14990"/>
            </a:avLst>
          </a:prstGeom>
          <a:solidFill>
            <a:srgbClr val="FFFFCC"/>
          </a:solidFill>
          <a:ln>
            <a:solidFill>
              <a:srgbClr val="6633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663300"/>
                </a:solidFill>
                <a:latin typeface="Comic Sans MS" pitchFamily="66" charset="0"/>
              </a:rPr>
              <a:t>#1</a:t>
            </a:r>
            <a:endParaRPr lang="en-US" b="1" dirty="0">
              <a:solidFill>
                <a:srgbClr val="663300"/>
              </a:solidFill>
              <a:latin typeface="Comic Sans MS" pitchFamily="66" charset="0"/>
            </a:endParaRPr>
          </a:p>
        </p:txBody>
      </p:sp>
      <p:sp>
        <p:nvSpPr>
          <p:cNvPr id="44" name="Plaque 43"/>
          <p:cNvSpPr/>
          <p:nvPr/>
        </p:nvSpPr>
        <p:spPr>
          <a:xfrm>
            <a:off x="11450199" y="72008"/>
            <a:ext cx="690108" cy="764704"/>
          </a:xfrm>
          <a:prstGeom prst="plaque">
            <a:avLst>
              <a:gd name="adj" fmla="val 14990"/>
            </a:avLst>
          </a:prstGeom>
          <a:solidFill>
            <a:srgbClr val="FFFFCC"/>
          </a:solidFill>
          <a:ln>
            <a:solidFill>
              <a:srgbClr val="6633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663300"/>
                </a:solidFill>
                <a:latin typeface="Comic Sans MS" pitchFamily="66" charset="0"/>
              </a:rPr>
              <a:t>#2</a:t>
            </a:r>
            <a:endParaRPr lang="en-US" b="1" dirty="0">
              <a:solidFill>
                <a:srgbClr val="663300"/>
              </a:solidFill>
              <a:latin typeface="Comic Sans MS" pitchFamily="66" charset="0"/>
            </a:endParaRPr>
          </a:p>
        </p:txBody>
      </p:sp>
      <p:sp>
        <p:nvSpPr>
          <p:cNvPr id="40" name="Rounded Rectangular Callout 39"/>
          <p:cNvSpPr/>
          <p:nvPr/>
        </p:nvSpPr>
        <p:spPr>
          <a:xfrm>
            <a:off x="7738407" y="5040885"/>
            <a:ext cx="2951263" cy="480781"/>
          </a:xfrm>
          <a:prstGeom prst="wedgeRoundRectCallout">
            <a:avLst>
              <a:gd name="adj1" fmla="val 61347"/>
              <a:gd name="adj2" fmla="val 87266"/>
              <a:gd name="adj3" fmla="val 16667"/>
            </a:avLst>
          </a:prstGeom>
          <a:solidFill>
            <a:srgbClr val="FC3520"/>
          </a:solidFill>
          <a:ln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3200" b="1" dirty="0" smtClean="0">
                <a:ln>
                  <a:solidFill>
                    <a:srgbClr val="0000FF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#1 or #2 ??</a:t>
            </a:r>
            <a:endParaRPr lang="en-CA" sz="3200" b="1" dirty="0">
              <a:ln>
                <a:solidFill>
                  <a:srgbClr val="0000FF"/>
                </a:solidFill>
              </a:ln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91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000"/>
                            </p:stCondLst>
                            <p:childTnLst>
                              <p:par>
                                <p:cTn id="8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1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9" grpId="0" animBg="1"/>
      <p:bldP spid="33" grpId="0" animBg="1"/>
      <p:bldP spid="34" grpId="0" animBg="1"/>
      <p:bldP spid="37" grpId="0" animBg="1"/>
      <p:bldP spid="36" grpId="0" animBg="1"/>
      <p:bldP spid="38" grpId="0" animBg="1"/>
      <p:bldP spid="6" grpId="0" animBg="1"/>
      <p:bldP spid="30" grpId="0" animBg="1"/>
      <p:bldP spid="16" grpId="0" animBg="1"/>
      <p:bldP spid="13" grpId="0" animBg="1"/>
      <p:bldP spid="41" grpId="0" animBg="1"/>
      <p:bldP spid="4" grpId="0" animBg="1"/>
      <p:bldP spid="44" grpId="0" animBg="1"/>
      <p:bldP spid="4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0000"/>
            </a:gs>
            <a:gs pos="38000">
              <a:srgbClr val="0A128C"/>
            </a:gs>
            <a:gs pos="67000">
              <a:srgbClr val="181CC7"/>
            </a:gs>
            <a:gs pos="79000">
              <a:srgbClr val="7005D4"/>
            </a:gs>
            <a:gs pos="49000">
              <a:srgbClr val="F4A77C"/>
            </a:gs>
            <a:gs pos="87000">
              <a:srgbClr val="874141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C:\Users\Rae\Desktop\wilderness of sinai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069" y="2517595"/>
            <a:ext cx="5904655" cy="271114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39665" y="6499956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mtClean="0">
                <a:solidFill>
                  <a:schemeClr val="tx2"/>
                </a:solidFill>
              </a:rPr>
              <a:pPr/>
              <a:t>33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Content Placeholder 5"/>
          <p:cNvSpPr>
            <a:spLocks noGrp="1"/>
          </p:cNvSpPr>
          <p:nvPr>
            <p:ph sz="half" idx="1"/>
          </p:nvPr>
        </p:nvSpPr>
        <p:spPr>
          <a:xfrm>
            <a:off x="6670475" y="332656"/>
            <a:ext cx="5328591" cy="6154507"/>
          </a:xfrm>
          <a:prstGeom prst="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p3d extrusionH="57150">
              <a:bevelT w="38100" h="38100"/>
            </a:sp3d>
          </a:bodyPr>
          <a:lstStyle/>
          <a:p>
            <a:pPr marL="0" marR="0" indent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Comic Sans MS" pitchFamily="66" charset="0"/>
                <a:ea typeface="Calibri"/>
                <a:cs typeface="Calibri"/>
              </a:rPr>
              <a:t>This is the ONLY combination that will satisfy </a:t>
            </a:r>
            <a:r>
              <a:rPr lang="en-US" sz="3200" b="1" dirty="0" smtClean="0">
                <a:ln w="38100">
                  <a:solidFill>
                    <a:srgbClr val="0000FF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glow rad="127000">
                    <a:srgbClr val="00FFCC"/>
                  </a:glow>
                </a:effectLst>
                <a:latin typeface="Arial Black" panose="020B0A04020102020204" pitchFamily="34" charset="0"/>
                <a:ea typeface="Calibri"/>
                <a:cs typeface="Calibri"/>
              </a:rPr>
              <a:t>EVERY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Comic Sans MS" pitchFamily="66" charset="0"/>
                <a:ea typeface="Calibri"/>
                <a:cs typeface="Calibri"/>
              </a:rPr>
              <a:t> requirement of this calendar puzzle.</a:t>
            </a:r>
          </a:p>
          <a:p>
            <a:pPr marL="0" marR="0" indent="0" algn="ctr">
              <a:spcBef>
                <a:spcPts val="0"/>
              </a:spcBef>
              <a:spcAft>
                <a:spcPts val="1000"/>
              </a:spcAft>
              <a:buNone/>
            </a:pPr>
            <a:endParaRPr lang="en-US" sz="2000" b="1" dirty="0" smtClean="0">
              <a:solidFill>
                <a:schemeClr val="bg1">
                  <a:lumMod val="95000"/>
                </a:schemeClr>
              </a:solidFill>
              <a:effectLst/>
              <a:latin typeface="Comic Sans MS" pitchFamily="66" charset="0"/>
              <a:ea typeface="Calibri"/>
              <a:cs typeface="Calibri"/>
            </a:endParaRPr>
          </a:p>
          <a:p>
            <a:pPr marL="0" marR="0" indent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200" b="1" dirty="0" smtClean="0">
                <a:ln>
                  <a:noFill/>
                </a:ln>
                <a:solidFill>
                  <a:srgbClr val="5D2D2D"/>
                </a:solidFill>
                <a:effectLst>
                  <a:glow rad="139700">
                    <a:srgbClr val="7030A0">
                      <a:alpha val="40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Israel entered the wilderness of Sinai on the same 4</a:t>
            </a:r>
            <a:r>
              <a:rPr lang="en-US" sz="3200" b="1" baseline="30000" dirty="0" smtClean="0">
                <a:ln>
                  <a:noFill/>
                </a:ln>
                <a:solidFill>
                  <a:srgbClr val="5D2D2D"/>
                </a:solidFill>
                <a:effectLst>
                  <a:glow rad="139700">
                    <a:srgbClr val="7030A0">
                      <a:alpha val="40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th</a:t>
            </a:r>
            <a:r>
              <a:rPr lang="en-US" sz="3200" b="1" dirty="0" smtClean="0">
                <a:ln>
                  <a:noFill/>
                </a:ln>
                <a:solidFill>
                  <a:srgbClr val="5D2D2D"/>
                </a:solidFill>
                <a:effectLst>
                  <a:glow rad="139700">
                    <a:srgbClr val="7030A0">
                      <a:alpha val="40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 cycle of the week as they left Egypt.</a:t>
            </a:r>
          </a:p>
          <a:p>
            <a:pPr marL="0" marR="0" indent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/>
                <a:cs typeface="Calibri"/>
              </a:rPr>
              <a:t/>
            </a:r>
            <a:br>
              <a:rPr lang="en-US" sz="3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/>
                <a:cs typeface="Calibri"/>
              </a:rPr>
            </a:b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/>
                <a:cs typeface="Calibri"/>
              </a:rPr>
              <a:t>(It was not the same “date” of the month; specifically the 15</a:t>
            </a:r>
            <a:r>
              <a:rPr lang="en-US" sz="3200" b="1" baseline="30000" dirty="0" smtClean="0">
                <a:solidFill>
                  <a:schemeClr val="bg1">
                    <a:lumMod val="9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/>
                <a:cs typeface="Calibri"/>
              </a:rPr>
              <a:t>th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/>
                <a:cs typeface="Calibri"/>
              </a:rPr>
              <a:t>!)</a:t>
            </a:r>
            <a:endParaRPr lang="en-US" sz="3600" b="1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>
                <a:outerShdw blurRad="69850" dist="43180" dir="5400000" sx="0" sy="0">
                  <a:srgbClr val="000000">
                    <a:alpha val="65000"/>
                  </a:srgbClr>
                </a:outerShdw>
              </a:effectLst>
              <a:latin typeface="Comic Sans MS" pitchFamily="66" charset="0"/>
              <a:ea typeface="Calibri"/>
              <a:cs typeface="Calibri"/>
            </a:endParaRPr>
          </a:p>
        </p:txBody>
      </p:sp>
      <p:pic>
        <p:nvPicPr>
          <p:cNvPr id="8195" name="Picture 3" descr="C:\Users\Rae\Desktop\Month 1 - Leaving Egyp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88" y="590713"/>
            <a:ext cx="5688632" cy="3053689"/>
          </a:xfrm>
          <a:prstGeom prst="rect">
            <a:avLst/>
          </a:prstGeom>
          <a:noFill/>
          <a:ln w="762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Rae\Desktop\Month 3 entering sina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88" y="3873169"/>
            <a:ext cx="5688631" cy="2597413"/>
          </a:xfrm>
          <a:prstGeom prst="rect">
            <a:avLst/>
          </a:prstGeom>
          <a:noFill/>
          <a:ln w="762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943840" y="1997567"/>
            <a:ext cx="792088" cy="625212"/>
          </a:xfrm>
          <a:prstGeom prst="rect">
            <a:avLst/>
          </a:prstGeom>
          <a:noFill/>
          <a:ln w="762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0" name="Picture 7" descr="F:\Art on Desktop - 1\All white man clip art\3d white people\white man 320 binoculars purple clipart_14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7" b="100000" l="28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285" y="2031250"/>
            <a:ext cx="2592288" cy="364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Slide Number Placeholder 1"/>
          <p:cNvSpPr txBox="1">
            <a:spLocks/>
          </p:cNvSpPr>
          <p:nvPr/>
        </p:nvSpPr>
        <p:spPr>
          <a:xfrm>
            <a:off x="9262764" y="6453336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FEFA0A-2F20-4B60-98C6-5FFDA469AA1C}" type="slidenum">
              <a:rPr lang="en-US" b="1" smtClean="0">
                <a:solidFill>
                  <a:srgbClr val="FFFFCC"/>
                </a:solidFill>
              </a:rPr>
              <a:pPr/>
              <a:t>33</a:t>
            </a:fld>
            <a:endParaRPr lang="en-US" b="1" dirty="0">
              <a:solidFill>
                <a:srgbClr val="FFFFCC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941300" y="4570080"/>
            <a:ext cx="792088" cy="539161"/>
          </a:xfrm>
          <a:prstGeom prst="rect">
            <a:avLst/>
          </a:prstGeom>
          <a:noFill/>
          <a:ln w="762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4" name="Up-Down Arrow 33"/>
          <p:cNvSpPr/>
          <p:nvPr/>
        </p:nvSpPr>
        <p:spPr>
          <a:xfrm>
            <a:off x="3039053" y="2707843"/>
            <a:ext cx="600482" cy="1777801"/>
          </a:xfrm>
          <a:prstGeom prst="upDownArrow">
            <a:avLst/>
          </a:prstGeom>
          <a:solidFill>
            <a:srgbClr val="FFFFCC">
              <a:alpha val="64000"/>
            </a:srgbClr>
          </a:solidFill>
          <a:ln w="5715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Rounded Rectangle 23"/>
          <p:cNvSpPr/>
          <p:nvPr/>
        </p:nvSpPr>
        <p:spPr>
          <a:xfrm>
            <a:off x="6454452" y="140040"/>
            <a:ext cx="540085" cy="1977517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 w="57150">
            <a:solidFill>
              <a:srgbClr val="5D2D2D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000" dirty="0" smtClean="0">
                <a:ln w="28575">
                  <a:solidFill>
                    <a:srgbClr val="5D2D2D"/>
                  </a:solidFill>
                </a:ln>
                <a:solidFill>
                  <a:srgbClr val="5D2D2D"/>
                </a:solidFill>
                <a:latin typeface="Arial Rounded MT Bold" pitchFamily="34" charset="0"/>
              </a:rPr>
              <a:t>REV</a:t>
            </a:r>
            <a:br>
              <a:rPr lang="en-CA" sz="2000" dirty="0" smtClean="0">
                <a:ln w="28575">
                  <a:solidFill>
                    <a:srgbClr val="5D2D2D"/>
                  </a:solidFill>
                </a:ln>
                <a:solidFill>
                  <a:srgbClr val="5D2D2D"/>
                </a:solidFill>
                <a:latin typeface="Arial Rounded MT Bold" pitchFamily="34" charset="0"/>
              </a:rPr>
            </a:br>
            <a:r>
              <a:rPr lang="en-CA" sz="2000" dirty="0" smtClean="0">
                <a:ln w="28575">
                  <a:solidFill>
                    <a:srgbClr val="5D2D2D"/>
                  </a:solidFill>
                </a:ln>
                <a:solidFill>
                  <a:srgbClr val="5D2D2D"/>
                </a:solidFill>
                <a:latin typeface="Arial Rounded MT Bold" pitchFamily="34" charset="0"/>
              </a:rPr>
              <a:t>I</a:t>
            </a:r>
            <a:br>
              <a:rPr lang="en-CA" sz="2000" dirty="0" smtClean="0">
                <a:ln w="28575">
                  <a:solidFill>
                    <a:srgbClr val="5D2D2D"/>
                  </a:solidFill>
                </a:ln>
                <a:solidFill>
                  <a:srgbClr val="5D2D2D"/>
                </a:solidFill>
                <a:latin typeface="Arial Rounded MT Bold" pitchFamily="34" charset="0"/>
              </a:rPr>
            </a:br>
            <a:r>
              <a:rPr lang="en-CA" sz="2000" dirty="0" smtClean="0">
                <a:ln w="28575">
                  <a:solidFill>
                    <a:srgbClr val="5D2D2D"/>
                  </a:solidFill>
                </a:ln>
                <a:solidFill>
                  <a:srgbClr val="5D2D2D"/>
                </a:solidFill>
                <a:latin typeface="Arial Rounded MT Bold" pitchFamily="34" charset="0"/>
              </a:rPr>
              <a:t>EW</a:t>
            </a:r>
            <a:endParaRPr lang="en-CA" sz="2000" dirty="0">
              <a:ln w="28575">
                <a:solidFill>
                  <a:srgbClr val="5D2D2D"/>
                </a:solidFill>
              </a:ln>
              <a:solidFill>
                <a:srgbClr val="5D2D2D"/>
              </a:solidFill>
              <a:latin typeface="Arial Rounded MT Bold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93812" y="4570080"/>
            <a:ext cx="1721930" cy="2008572"/>
            <a:chOff x="0" y="4927035"/>
            <a:chExt cx="1721930" cy="2008572"/>
          </a:xfrm>
        </p:grpSpPr>
        <p:sp>
          <p:nvSpPr>
            <p:cNvPr id="21" name="Oval 20"/>
            <p:cNvSpPr/>
            <p:nvPr/>
          </p:nvSpPr>
          <p:spPr>
            <a:xfrm>
              <a:off x="154169" y="5373216"/>
              <a:ext cx="1341891" cy="690811"/>
            </a:xfrm>
            <a:prstGeom prst="ellipse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0" y="4927035"/>
              <a:ext cx="1721930" cy="2008572"/>
              <a:chOff x="7166834" y="211520"/>
              <a:chExt cx="2301891" cy="2709372"/>
            </a:xfrm>
          </p:grpSpPr>
          <p:pic>
            <p:nvPicPr>
              <p:cNvPr id="26" name="Picture 10" descr="C:\Users\Rae\Desktop\yellow face writing edit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000" b="89905" l="5157" r="9529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66834" y="211520"/>
                <a:ext cx="2301891" cy="27093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Freeform 26"/>
              <p:cNvSpPr/>
              <p:nvPr/>
            </p:nvSpPr>
            <p:spPr>
              <a:xfrm>
                <a:off x="8177564" y="2315984"/>
                <a:ext cx="711200" cy="223520"/>
              </a:xfrm>
              <a:custGeom>
                <a:avLst/>
                <a:gdLst>
                  <a:gd name="connsiteX0" fmla="*/ 40640 w 711200"/>
                  <a:gd name="connsiteY0" fmla="*/ 0 h 223520"/>
                  <a:gd name="connsiteX1" fmla="*/ 55880 w 711200"/>
                  <a:gd name="connsiteY1" fmla="*/ 25400 h 223520"/>
                  <a:gd name="connsiteX2" fmla="*/ 60960 w 711200"/>
                  <a:gd name="connsiteY2" fmla="*/ 40640 h 223520"/>
                  <a:gd name="connsiteX3" fmla="*/ 40640 w 711200"/>
                  <a:gd name="connsiteY3" fmla="*/ 45720 h 223520"/>
                  <a:gd name="connsiteX4" fmla="*/ 0 w 711200"/>
                  <a:gd name="connsiteY4" fmla="*/ 50800 h 223520"/>
                  <a:gd name="connsiteX5" fmla="*/ 15240 w 711200"/>
                  <a:gd name="connsiteY5" fmla="*/ 60960 h 223520"/>
                  <a:gd name="connsiteX6" fmla="*/ 50800 w 711200"/>
                  <a:gd name="connsiteY6" fmla="*/ 71120 h 223520"/>
                  <a:gd name="connsiteX7" fmla="*/ 66040 w 711200"/>
                  <a:gd name="connsiteY7" fmla="*/ 81280 h 223520"/>
                  <a:gd name="connsiteX8" fmla="*/ 147320 w 711200"/>
                  <a:gd name="connsiteY8" fmla="*/ 101600 h 223520"/>
                  <a:gd name="connsiteX9" fmla="*/ 187960 w 711200"/>
                  <a:gd name="connsiteY9" fmla="*/ 106680 h 223520"/>
                  <a:gd name="connsiteX10" fmla="*/ 279400 w 711200"/>
                  <a:gd name="connsiteY10" fmla="*/ 121920 h 223520"/>
                  <a:gd name="connsiteX11" fmla="*/ 279400 w 711200"/>
                  <a:gd name="connsiteY11" fmla="*/ 157480 h 223520"/>
                  <a:gd name="connsiteX12" fmla="*/ 248920 w 711200"/>
                  <a:gd name="connsiteY12" fmla="*/ 167640 h 223520"/>
                  <a:gd name="connsiteX13" fmla="*/ 233680 w 711200"/>
                  <a:gd name="connsiteY13" fmla="*/ 172720 h 223520"/>
                  <a:gd name="connsiteX14" fmla="*/ 238760 w 711200"/>
                  <a:gd name="connsiteY14" fmla="*/ 187960 h 223520"/>
                  <a:gd name="connsiteX15" fmla="*/ 279400 w 711200"/>
                  <a:gd name="connsiteY15" fmla="*/ 203200 h 223520"/>
                  <a:gd name="connsiteX16" fmla="*/ 325120 w 711200"/>
                  <a:gd name="connsiteY16" fmla="*/ 198120 h 223520"/>
                  <a:gd name="connsiteX17" fmla="*/ 340360 w 711200"/>
                  <a:gd name="connsiteY17" fmla="*/ 193040 h 223520"/>
                  <a:gd name="connsiteX18" fmla="*/ 375920 w 711200"/>
                  <a:gd name="connsiteY18" fmla="*/ 187960 h 223520"/>
                  <a:gd name="connsiteX19" fmla="*/ 391160 w 711200"/>
                  <a:gd name="connsiteY19" fmla="*/ 182880 h 223520"/>
                  <a:gd name="connsiteX20" fmla="*/ 411480 w 711200"/>
                  <a:gd name="connsiteY20" fmla="*/ 177800 h 223520"/>
                  <a:gd name="connsiteX21" fmla="*/ 441960 w 711200"/>
                  <a:gd name="connsiteY21" fmla="*/ 167640 h 223520"/>
                  <a:gd name="connsiteX22" fmla="*/ 574040 w 711200"/>
                  <a:gd name="connsiteY22" fmla="*/ 177800 h 223520"/>
                  <a:gd name="connsiteX23" fmla="*/ 604520 w 711200"/>
                  <a:gd name="connsiteY23" fmla="*/ 187960 h 223520"/>
                  <a:gd name="connsiteX24" fmla="*/ 655320 w 711200"/>
                  <a:gd name="connsiteY24" fmla="*/ 198120 h 223520"/>
                  <a:gd name="connsiteX25" fmla="*/ 675640 w 711200"/>
                  <a:gd name="connsiteY25" fmla="*/ 208280 h 223520"/>
                  <a:gd name="connsiteX26" fmla="*/ 711200 w 711200"/>
                  <a:gd name="connsiteY26" fmla="*/ 223520 h 22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11200" h="223520">
                    <a:moveTo>
                      <a:pt x="40640" y="0"/>
                    </a:moveTo>
                    <a:cubicBezTo>
                      <a:pt x="45720" y="8467"/>
                      <a:pt x="51464" y="16569"/>
                      <a:pt x="55880" y="25400"/>
                    </a:cubicBezTo>
                    <a:cubicBezTo>
                      <a:pt x="58275" y="30189"/>
                      <a:pt x="64173" y="36356"/>
                      <a:pt x="60960" y="40640"/>
                    </a:cubicBezTo>
                    <a:cubicBezTo>
                      <a:pt x="56771" y="46225"/>
                      <a:pt x="47527" y="44572"/>
                      <a:pt x="40640" y="45720"/>
                    </a:cubicBezTo>
                    <a:cubicBezTo>
                      <a:pt x="27174" y="47964"/>
                      <a:pt x="13547" y="49107"/>
                      <a:pt x="0" y="50800"/>
                    </a:cubicBezTo>
                    <a:cubicBezTo>
                      <a:pt x="5080" y="54187"/>
                      <a:pt x="9779" y="58230"/>
                      <a:pt x="15240" y="60960"/>
                    </a:cubicBezTo>
                    <a:cubicBezTo>
                      <a:pt x="22528" y="64604"/>
                      <a:pt x="44289" y="69492"/>
                      <a:pt x="50800" y="71120"/>
                    </a:cubicBezTo>
                    <a:cubicBezTo>
                      <a:pt x="55880" y="74507"/>
                      <a:pt x="60461" y="78800"/>
                      <a:pt x="66040" y="81280"/>
                    </a:cubicBezTo>
                    <a:cubicBezTo>
                      <a:pt x="87677" y="90896"/>
                      <a:pt x="126694" y="99022"/>
                      <a:pt x="147320" y="101600"/>
                    </a:cubicBezTo>
                    <a:cubicBezTo>
                      <a:pt x="160867" y="103293"/>
                      <a:pt x="174494" y="104436"/>
                      <a:pt x="187960" y="106680"/>
                    </a:cubicBezTo>
                    <a:cubicBezTo>
                      <a:pt x="303497" y="125936"/>
                      <a:pt x="181029" y="109624"/>
                      <a:pt x="279400" y="121920"/>
                    </a:cubicBezTo>
                    <a:cubicBezTo>
                      <a:pt x="282702" y="131825"/>
                      <a:pt x="290976" y="147558"/>
                      <a:pt x="279400" y="157480"/>
                    </a:cubicBezTo>
                    <a:cubicBezTo>
                      <a:pt x="271269" y="164450"/>
                      <a:pt x="259080" y="164253"/>
                      <a:pt x="248920" y="167640"/>
                    </a:cubicBezTo>
                    <a:lnTo>
                      <a:pt x="233680" y="172720"/>
                    </a:lnTo>
                    <a:cubicBezTo>
                      <a:pt x="235373" y="177800"/>
                      <a:pt x="235415" y="183779"/>
                      <a:pt x="238760" y="187960"/>
                    </a:cubicBezTo>
                    <a:cubicBezTo>
                      <a:pt x="248726" y="200418"/>
                      <a:pt x="265631" y="200446"/>
                      <a:pt x="279400" y="203200"/>
                    </a:cubicBezTo>
                    <a:cubicBezTo>
                      <a:pt x="294640" y="201507"/>
                      <a:pt x="309995" y="200641"/>
                      <a:pt x="325120" y="198120"/>
                    </a:cubicBezTo>
                    <a:cubicBezTo>
                      <a:pt x="330402" y="197240"/>
                      <a:pt x="335109" y="194090"/>
                      <a:pt x="340360" y="193040"/>
                    </a:cubicBezTo>
                    <a:cubicBezTo>
                      <a:pt x="352101" y="190692"/>
                      <a:pt x="364067" y="189653"/>
                      <a:pt x="375920" y="187960"/>
                    </a:cubicBezTo>
                    <a:cubicBezTo>
                      <a:pt x="381000" y="186267"/>
                      <a:pt x="386011" y="184351"/>
                      <a:pt x="391160" y="182880"/>
                    </a:cubicBezTo>
                    <a:cubicBezTo>
                      <a:pt x="397873" y="180962"/>
                      <a:pt x="404793" y="179806"/>
                      <a:pt x="411480" y="177800"/>
                    </a:cubicBezTo>
                    <a:cubicBezTo>
                      <a:pt x="421738" y="174723"/>
                      <a:pt x="441960" y="167640"/>
                      <a:pt x="441960" y="167640"/>
                    </a:cubicBezTo>
                    <a:cubicBezTo>
                      <a:pt x="460866" y="168635"/>
                      <a:pt x="539875" y="169916"/>
                      <a:pt x="574040" y="177800"/>
                    </a:cubicBezTo>
                    <a:cubicBezTo>
                      <a:pt x="584475" y="180208"/>
                      <a:pt x="594018" y="185860"/>
                      <a:pt x="604520" y="187960"/>
                    </a:cubicBezTo>
                    <a:lnTo>
                      <a:pt x="655320" y="198120"/>
                    </a:lnTo>
                    <a:cubicBezTo>
                      <a:pt x="662093" y="201507"/>
                      <a:pt x="668609" y="205468"/>
                      <a:pt x="675640" y="208280"/>
                    </a:cubicBezTo>
                    <a:cubicBezTo>
                      <a:pt x="712031" y="222836"/>
                      <a:pt x="697733" y="210053"/>
                      <a:pt x="711200" y="22352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" name="Plaque 21"/>
          <p:cNvSpPr/>
          <p:nvPr/>
        </p:nvSpPr>
        <p:spPr>
          <a:xfrm>
            <a:off x="46300" y="46300"/>
            <a:ext cx="690108" cy="764704"/>
          </a:xfrm>
          <a:prstGeom prst="plaque">
            <a:avLst>
              <a:gd name="adj" fmla="val 14990"/>
            </a:avLst>
          </a:prstGeom>
          <a:solidFill>
            <a:srgbClr val="FFFFCC"/>
          </a:solidFill>
          <a:ln>
            <a:solidFill>
              <a:srgbClr val="6633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663300"/>
                </a:solidFill>
                <a:latin typeface="Comic Sans MS" pitchFamily="66" charset="0"/>
              </a:rPr>
              <a:t>#1</a:t>
            </a:r>
            <a:endParaRPr lang="en-US" b="1" dirty="0">
              <a:solidFill>
                <a:srgbClr val="663300"/>
              </a:solidFill>
              <a:latin typeface="Comic Sans MS" pitchFamily="66" charset="0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2186878" y="5710824"/>
            <a:ext cx="3741814" cy="612648"/>
          </a:xfrm>
          <a:prstGeom prst="wedgeRoundRectCallout">
            <a:avLst>
              <a:gd name="adj1" fmla="val -19400"/>
              <a:gd name="adj2" fmla="val -142494"/>
              <a:gd name="adj3" fmla="val 16667"/>
            </a:avLst>
          </a:prstGeom>
          <a:solidFill>
            <a:srgbClr val="7030A0"/>
          </a:solidFill>
          <a:ln>
            <a:solidFill>
              <a:srgbClr val="FF9933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3600" b="1" dirty="0" smtClean="0">
                <a:solidFill>
                  <a:srgbClr val="FFFF00"/>
                </a:solidFill>
                <a:latin typeface="Comic Sans MS" pitchFamily="66" charset="0"/>
              </a:rPr>
              <a:t>The</a:t>
            </a:r>
            <a:r>
              <a:rPr lang="en-CA" sz="36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CA" sz="3600" b="1" dirty="0" smtClean="0">
                <a:solidFill>
                  <a:srgbClr val="FFFF00"/>
                </a:solidFill>
                <a:latin typeface="Comic Sans MS" pitchFamily="66" charset="0"/>
              </a:rPr>
              <a:t>Same</a:t>
            </a:r>
            <a:r>
              <a:rPr lang="en-CA" sz="36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CA" sz="3600" dirty="0" smtClean="0">
                <a:ln w="28575">
                  <a:solidFill>
                    <a:srgbClr val="0000FF"/>
                  </a:solidFill>
                </a:ln>
                <a:solidFill>
                  <a:srgbClr val="FFFF00"/>
                </a:solidFill>
                <a:effectLst>
                  <a:glow rad="127000">
                    <a:srgbClr val="5ED8E8"/>
                  </a:glow>
                </a:effectLst>
                <a:latin typeface="Comic Sans MS" pitchFamily="66" charset="0"/>
              </a:rPr>
              <a:t>D</a:t>
            </a:r>
            <a:r>
              <a:rPr lang="en-CA" sz="2800" dirty="0" smtClean="0">
                <a:ln w="28575">
                  <a:solidFill>
                    <a:srgbClr val="0000FF"/>
                  </a:solidFill>
                </a:ln>
                <a:solidFill>
                  <a:srgbClr val="FFFF00"/>
                </a:solidFill>
                <a:effectLst>
                  <a:glow rad="127000">
                    <a:srgbClr val="5ED8E8"/>
                  </a:glow>
                </a:effectLst>
                <a:latin typeface="Comic Sans MS" pitchFamily="66" charset="0"/>
              </a:rPr>
              <a:t>AY</a:t>
            </a:r>
            <a:r>
              <a:rPr lang="en-CA" sz="3600" dirty="0" smtClean="0">
                <a:ln w="28575">
                  <a:solidFill>
                    <a:srgbClr val="0000FF"/>
                  </a:solidFill>
                </a:ln>
                <a:solidFill>
                  <a:srgbClr val="FFFF00"/>
                </a:solidFill>
                <a:effectLst>
                  <a:glow rad="127000">
                    <a:srgbClr val="5ED8E8"/>
                  </a:glow>
                </a:effectLst>
                <a:latin typeface="Comic Sans MS" pitchFamily="66" charset="0"/>
              </a:rPr>
              <a:t>!</a:t>
            </a:r>
            <a:endParaRPr lang="en-CA" sz="3600" dirty="0">
              <a:ln w="28575">
                <a:solidFill>
                  <a:srgbClr val="0000FF"/>
                </a:solidFill>
              </a:ln>
              <a:solidFill>
                <a:srgbClr val="FFFF00"/>
              </a:solidFill>
              <a:effectLst>
                <a:glow rad="127000">
                  <a:srgbClr val="5ED8E8"/>
                </a:glow>
              </a:effectLst>
              <a:latin typeface="Comic Sans MS" pitchFamily="66" charset="0"/>
            </a:endParaRPr>
          </a:p>
        </p:txBody>
      </p:sp>
      <p:sp>
        <p:nvSpPr>
          <p:cNvPr id="28" name="Rounded Rectangular Callout 27"/>
          <p:cNvSpPr/>
          <p:nvPr/>
        </p:nvSpPr>
        <p:spPr>
          <a:xfrm>
            <a:off x="909836" y="1255503"/>
            <a:ext cx="1800200" cy="355709"/>
          </a:xfrm>
          <a:prstGeom prst="wedgeRoundRectCallout">
            <a:avLst>
              <a:gd name="adj1" fmla="val 59042"/>
              <a:gd name="adj2" fmla="val 150204"/>
              <a:gd name="adj3" fmla="val 16667"/>
            </a:avLst>
          </a:prstGeom>
          <a:solidFill>
            <a:srgbClr val="FF99FF"/>
          </a:solidFill>
          <a:ln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dirty="0" smtClean="0">
                <a:ln>
                  <a:solidFill>
                    <a:srgbClr val="0000FF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The Exit!</a:t>
            </a:r>
            <a:endParaRPr lang="en-CA" sz="2400" b="1" dirty="0">
              <a:ln>
                <a:solidFill>
                  <a:srgbClr val="0000FF"/>
                </a:solidFill>
              </a:ln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52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2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27382451"/>
              </p:ext>
            </p:extLst>
          </p:nvPr>
        </p:nvGraphicFramePr>
        <p:xfrm>
          <a:off x="2189480" y="1433198"/>
          <a:ext cx="9505054" cy="436372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419586"/>
                <a:gridCol w="1347578"/>
                <a:gridCol w="1347578"/>
                <a:gridCol w="1347578"/>
                <a:gridCol w="1347578"/>
                <a:gridCol w="1347578"/>
                <a:gridCol w="1347578"/>
              </a:tblGrid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1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st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[Sun]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2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nd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[Mon]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3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rd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[Tues]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4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[Wed]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prst="convex"/>
                      <a:lightRig rig="flood" dir="t"/>
                    </a:cell3D>
                    <a:solidFill>
                      <a:srgbClr val="FF99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5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</a:t>
                      </a:r>
                      <a:r>
                        <a:rPr lang="en-US" dirty="0" err="1" smtClean="0">
                          <a:latin typeface="Comic Sans MS" pitchFamily="66" charset="0"/>
                        </a:rPr>
                        <a:t>Thur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6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[Prep]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u="sng" dirty="0" smtClean="0">
                          <a:solidFill>
                            <a:srgbClr val="3333FF"/>
                          </a:solidFill>
                          <a:latin typeface="Comic Sans MS" pitchFamily="66" charset="0"/>
                        </a:rPr>
                        <a:t>Sabbath</a:t>
                      </a:r>
                      <a:endParaRPr lang="en-US" b="1" u="sng" dirty="0">
                        <a:solidFill>
                          <a:srgbClr val="3333FF"/>
                        </a:solidFill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/>
                      <a:lightRig rig="flood" dir="t"/>
                    </a:cell3D>
                    <a:solidFill>
                      <a:srgbClr val="FF99FF">
                        <a:alpha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 </a:t>
                      </a:r>
                      <a:endParaRPr lang="en-US" sz="12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sz="105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  <a:p>
                      <a:pPr algn="ctr"/>
                      <a:endParaRPr lang="en-US" sz="10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#43</a:t>
                      </a:r>
                      <a:endParaRPr lang="en-US" sz="16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 </a:t>
                      </a:r>
                      <a:endParaRPr lang="en-US" sz="12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sz="105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  <a:p>
                      <a:pPr algn="ctr"/>
                      <a:endParaRPr lang="en-US" sz="10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#44</a:t>
                      </a:r>
                      <a:endParaRPr lang="en-US" sz="16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 </a:t>
                      </a:r>
                      <a:endParaRPr lang="en-US" sz="12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sz="105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  <a:p>
                      <a:pPr algn="ctr"/>
                      <a:endParaRPr lang="en-US" sz="10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#45</a:t>
                      </a:r>
                      <a:endParaRPr lang="en-US" sz="16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 </a:t>
                      </a:r>
                      <a:r>
                        <a:rPr lang="en-US" sz="12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Wilderness</a:t>
                      </a:r>
                      <a:br>
                        <a:rPr lang="en-US" sz="12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</a:br>
                      <a:r>
                        <a:rPr lang="en-US" sz="12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    of Sinai</a:t>
                      </a:r>
                      <a:br>
                        <a:rPr lang="en-US" sz="12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</a:br>
                      <a:r>
                        <a:rPr lang="en-US" sz="12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   </a:t>
                      </a:r>
                      <a:r>
                        <a:rPr lang="en-US" sz="1200" b="1" dirty="0" err="1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Exo</a:t>
                      </a:r>
                      <a:r>
                        <a:rPr lang="en-US" sz="12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 19:1</a:t>
                      </a:r>
                      <a:endParaRPr lang="en-US" sz="10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#46</a:t>
                      </a:r>
                      <a:endParaRPr lang="en-US" sz="16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 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Trip #2</a:t>
                      </a:r>
                      <a:endParaRPr lang="en-US" sz="12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2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 Mt Sinai</a:t>
                      </a:r>
                      <a:br>
                        <a:rPr lang="en-US" sz="12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</a:br>
                      <a:r>
                        <a:rPr lang="en-US" sz="1200" b="1" dirty="0" err="1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Exo</a:t>
                      </a:r>
                      <a:r>
                        <a:rPr lang="en-US" sz="12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 19:2</a:t>
                      </a:r>
                      <a:endParaRPr lang="en-US" sz="10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#47</a:t>
                      </a:r>
                      <a:endParaRPr lang="en-US" sz="16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6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 Trip #3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Comic Sans MS" pitchFamily="66" charset="0"/>
                        </a:rPr>
                        <a:t>“</a:t>
                      </a:r>
                      <a:r>
                        <a:rPr lang="en-US" sz="1400" b="1" u="sng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Comic Sans MS" pitchFamily="66" charset="0"/>
                        </a:rPr>
                        <a:t>toda</a:t>
                      </a:r>
                      <a:r>
                        <a:rPr lang="en-US" sz="1400" b="1" u="none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Comic Sans MS" pitchFamily="66" charset="0"/>
                        </a:rPr>
                        <a:t>y”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err="1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Exo</a:t>
                      </a:r>
                      <a:r>
                        <a:rPr lang="en-US" sz="10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 19:10-11</a:t>
                      </a:r>
                      <a:endParaRPr lang="en-US" sz="8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#48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7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“</a:t>
                      </a:r>
                      <a:r>
                        <a:rPr lang="en-US" sz="1400" b="1" u="sng" dirty="0" smtClean="0">
                          <a:solidFill>
                            <a:schemeClr val="bg1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tomorrow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”</a:t>
                      </a:r>
                    </a:p>
                    <a:p>
                      <a:pPr algn="ctr"/>
                      <a:endParaRPr lang="en-US" sz="1000" b="1" dirty="0" smtClean="0">
                        <a:solidFill>
                          <a:schemeClr val="bg1"/>
                        </a:solidFill>
                        <a:effectLst>
                          <a:glow rad="127000">
                            <a:srgbClr val="002060"/>
                          </a:glow>
                        </a:effectLst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#49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latin typeface="Comic Sans MS" pitchFamily="66" charset="0"/>
                        </a:rPr>
                        <a:t>8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“3</a:t>
                      </a:r>
                      <a:r>
                        <a:rPr lang="en-US" sz="1600" b="1" baseline="30000" dirty="0" smtClean="0">
                          <a:solidFill>
                            <a:schemeClr val="bg1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rd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 Day”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&amp; </a:t>
                      </a:r>
                      <a:r>
                        <a:rPr lang="en-US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50</a:t>
                      </a:r>
                      <a:r>
                        <a:rPr lang="en-US" sz="1600" b="1" baseline="30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th</a:t>
                      </a:r>
                      <a:r>
                        <a:rPr lang="en-US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Day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!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[Shavuot]</a:t>
                      </a: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9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10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11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12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13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15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16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17</a:t>
                      </a:r>
                    </a:p>
                    <a:p>
                      <a:pPr algn="l"/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18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19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20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21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22</a:t>
                      </a:r>
                    </a:p>
                    <a:p>
                      <a:pPr algn="l"/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23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24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25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26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27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28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29</a:t>
                      </a:r>
                    </a:p>
                    <a:p>
                      <a:pPr algn="l"/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30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34772" y="6453336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z="1200" b="1" smtClean="0">
                <a:solidFill>
                  <a:srgbClr val="5D2D2D"/>
                </a:solidFill>
              </a:rPr>
              <a:pPr/>
              <a:t>34</a:t>
            </a:fld>
            <a:endParaRPr lang="en-US" b="1" dirty="0">
              <a:solidFill>
                <a:srgbClr val="5D2D2D"/>
              </a:solidFill>
            </a:endParaRPr>
          </a:p>
        </p:txBody>
      </p:sp>
      <p:pic>
        <p:nvPicPr>
          <p:cNvPr id="33" name="Picture 2" descr="C:\Users\Rae\Desktop\Passover flower them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04" y="2039307"/>
            <a:ext cx="1905000" cy="38258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2133973" y="1370756"/>
            <a:ext cx="9623688" cy="707886"/>
          </a:xfrm>
          <a:prstGeom prst="rect">
            <a:avLst/>
          </a:prstGeom>
          <a:noFill/>
          <a:scene3d>
            <a:camera prst="orthographicFront"/>
            <a:lightRig rig="soft" dir="t">
              <a:rot lat="0" lon="0" rev="10800000"/>
            </a:lightRig>
          </a:scene3d>
          <a:sp3d>
            <a:bevelT/>
          </a:sp3d>
        </p:spPr>
        <p:txBody>
          <a:bodyPr wrap="square" lIns="91440" tIns="45720" rIns="91440" bIns="45720">
            <a:spAutoFit/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4000" b="1" spc="150" dirty="0" smtClean="0">
                <a:ln w="11430"/>
                <a:solidFill>
                  <a:srgbClr val="874141"/>
                </a:solidFill>
                <a:effectLst>
                  <a:glow rad="127000">
                    <a:srgbClr val="FFFF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3</a:t>
            </a:r>
            <a:r>
              <a:rPr lang="en-US" sz="4000" b="1" spc="150" baseline="30000" dirty="0" smtClean="0">
                <a:ln w="11430"/>
                <a:solidFill>
                  <a:srgbClr val="874141"/>
                </a:solidFill>
                <a:effectLst>
                  <a:glow rad="127000">
                    <a:srgbClr val="FFFF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rd</a:t>
            </a:r>
            <a:r>
              <a:rPr lang="en-US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Month </a:t>
            </a:r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(</a:t>
            </a:r>
            <a:r>
              <a:rPr lang="en-US" sz="3200" b="1" spc="150" dirty="0" smtClean="0">
                <a:ln w="11430">
                  <a:solidFill>
                    <a:srgbClr val="0000FF"/>
                  </a:solidFill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Pentecost</a:t>
            </a:r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at Mt Sinai)</a:t>
            </a:r>
            <a:endParaRPr lang="en-US" sz="3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7655051" y="2688441"/>
            <a:ext cx="360040" cy="504056"/>
          </a:xfrm>
          <a:prstGeom prst="straightConnector1">
            <a:avLst/>
          </a:prstGeom>
          <a:ln w="38100"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 flipV="1">
            <a:off x="8663163" y="2718921"/>
            <a:ext cx="288032" cy="504056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ounded Rectangle 44"/>
          <p:cNvSpPr/>
          <p:nvPr/>
        </p:nvSpPr>
        <p:spPr>
          <a:xfrm>
            <a:off x="109870" y="188640"/>
            <a:ext cx="540085" cy="2415096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 w="57150">
            <a:solidFill>
              <a:srgbClr val="5D2D2D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400" dirty="0" smtClean="0">
                <a:ln w="28575">
                  <a:solidFill>
                    <a:srgbClr val="5D2D2D"/>
                  </a:solidFill>
                </a:ln>
                <a:solidFill>
                  <a:srgbClr val="5D2D2D"/>
                </a:solidFill>
                <a:latin typeface="Arial Rounded MT Bold" pitchFamily="34" charset="0"/>
              </a:rPr>
              <a:t>REV</a:t>
            </a:r>
            <a:br>
              <a:rPr lang="en-CA" sz="2400" dirty="0" smtClean="0">
                <a:ln w="28575">
                  <a:solidFill>
                    <a:srgbClr val="5D2D2D"/>
                  </a:solidFill>
                </a:ln>
                <a:solidFill>
                  <a:srgbClr val="5D2D2D"/>
                </a:solidFill>
                <a:latin typeface="Arial Rounded MT Bold" pitchFamily="34" charset="0"/>
              </a:rPr>
            </a:br>
            <a:r>
              <a:rPr lang="en-CA" sz="2400" dirty="0" smtClean="0">
                <a:ln w="28575">
                  <a:solidFill>
                    <a:srgbClr val="5D2D2D"/>
                  </a:solidFill>
                </a:ln>
                <a:solidFill>
                  <a:srgbClr val="5D2D2D"/>
                </a:solidFill>
                <a:latin typeface="Arial Rounded MT Bold" pitchFamily="34" charset="0"/>
              </a:rPr>
              <a:t>I</a:t>
            </a:r>
            <a:br>
              <a:rPr lang="en-CA" sz="2400" dirty="0" smtClean="0">
                <a:ln w="28575">
                  <a:solidFill>
                    <a:srgbClr val="5D2D2D"/>
                  </a:solidFill>
                </a:ln>
                <a:solidFill>
                  <a:srgbClr val="5D2D2D"/>
                </a:solidFill>
                <a:latin typeface="Arial Rounded MT Bold" pitchFamily="34" charset="0"/>
              </a:rPr>
            </a:br>
            <a:r>
              <a:rPr lang="en-CA" sz="2400" dirty="0" smtClean="0">
                <a:ln w="28575">
                  <a:solidFill>
                    <a:srgbClr val="5D2D2D"/>
                  </a:solidFill>
                </a:ln>
                <a:solidFill>
                  <a:srgbClr val="5D2D2D"/>
                </a:solidFill>
                <a:latin typeface="Arial Rounded MT Bold" pitchFamily="34" charset="0"/>
              </a:rPr>
              <a:t>EW</a:t>
            </a:r>
            <a:endParaRPr lang="en-CA" sz="2400" dirty="0">
              <a:ln w="28575">
                <a:solidFill>
                  <a:srgbClr val="5D2D2D"/>
                </a:solidFill>
              </a:ln>
              <a:solidFill>
                <a:srgbClr val="5D2D2D"/>
              </a:solidFill>
              <a:latin typeface="Arial Rounded MT Bold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94" y="762206"/>
            <a:ext cx="1447800" cy="9700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glow rad="127000">
              <a:srgbClr val="7030A0"/>
            </a:glow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8" name="Rectangle 47"/>
          <p:cNvSpPr/>
          <p:nvPr/>
        </p:nvSpPr>
        <p:spPr>
          <a:xfrm>
            <a:off x="2422004" y="44624"/>
            <a:ext cx="9061746" cy="760496"/>
          </a:xfrm>
          <a:prstGeom prst="rect">
            <a:avLst/>
          </a:prstGeom>
          <a:solidFill>
            <a:srgbClr val="ECE7F1"/>
          </a:solidFill>
          <a:ln w="38100" cap="flat" cmpd="sng" algn="ctr">
            <a:solidFill>
              <a:srgbClr val="7030A0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p3d extrusionH="57150">
              <a:bevelT w="38100" h="38100"/>
            </a:sp3d>
          </a:bodyPr>
          <a:lstStyle/>
          <a:p>
            <a:pPr marL="274320" marR="0" indent="-274320" algn="ctr">
              <a:spcBef>
                <a:spcPts val="0"/>
              </a:spcBef>
              <a:spcAft>
                <a:spcPts val="1000"/>
              </a:spcAft>
            </a:pPr>
            <a:r>
              <a:rPr lang="en-US" sz="2400" b="1" dirty="0" smtClean="0">
                <a:solidFill>
                  <a:srgbClr val="008080"/>
                </a:solidFill>
                <a:effectLst/>
                <a:latin typeface="Calibri"/>
                <a:ea typeface="Calibri"/>
                <a:cs typeface="Calibri"/>
              </a:rPr>
              <a:t>Exo </a:t>
            </a:r>
            <a:r>
              <a:rPr lang="en-US" sz="2400" b="1" dirty="0">
                <a:solidFill>
                  <a:srgbClr val="008080"/>
                </a:solidFill>
                <a:effectLst/>
                <a:latin typeface="Calibri"/>
                <a:ea typeface="Calibri"/>
                <a:cs typeface="Calibri"/>
              </a:rPr>
              <a:t>19:1</a:t>
            </a:r>
            <a:r>
              <a:rPr lang="en-US" sz="2400" dirty="0">
                <a:effectLst/>
                <a:latin typeface="Calibri"/>
                <a:ea typeface="Calibri"/>
                <a:cs typeface="Calibri"/>
              </a:rPr>
              <a:t>  </a:t>
            </a:r>
            <a:r>
              <a:rPr lang="en-US" sz="2000" b="1" dirty="0">
                <a:ln>
                  <a:noFill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In the </a:t>
            </a:r>
            <a:r>
              <a:rPr lang="en-US" sz="2000" b="1" dirty="0">
                <a:ln>
                  <a:noFill/>
                </a:ln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third month </a:t>
            </a:r>
            <a:r>
              <a:rPr lang="en-US" sz="2000" b="1" u="sng" dirty="0" smtClean="0"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0070C0"/>
                  </a:solidFill>
                </a:uFill>
                <a:latin typeface="Calibri"/>
                <a:ea typeface="Calibri"/>
                <a:cs typeface="Calibri"/>
              </a:rPr>
              <a:t>after</a:t>
            </a:r>
            <a:r>
              <a:rPr lang="en-US" sz="2000" b="1" dirty="0" smtClean="0"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0070C0"/>
                  </a:solidFill>
                </a:uFill>
                <a:latin typeface="Calibri"/>
                <a:ea typeface="Calibri"/>
                <a:cs typeface="Calibri"/>
              </a:rPr>
              <a:t> </a:t>
            </a:r>
            <a:r>
              <a:rPr lang="en-US" sz="2000" b="1" dirty="0" smtClean="0">
                <a:ln>
                  <a:noFill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the </a:t>
            </a:r>
            <a:r>
              <a:rPr lang="en-US" sz="2000" b="1" dirty="0">
                <a:ln>
                  <a:noFill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children of </a:t>
            </a:r>
            <a:r>
              <a:rPr lang="en-US" sz="2000" b="1" dirty="0" smtClean="0"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Israe</a:t>
            </a:r>
            <a:r>
              <a:rPr lang="en-US" sz="2000" b="1" dirty="0" smtClean="0">
                <a:ln>
                  <a:noFill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l </a:t>
            </a:r>
            <a:r>
              <a:rPr lang="en-US" sz="2000" b="1" dirty="0">
                <a:ln>
                  <a:noFill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had come out of the land </a:t>
            </a:r>
            <a:r>
              <a:rPr lang="en-US" sz="2000" b="1" dirty="0" smtClean="0">
                <a:ln>
                  <a:noFill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     of </a:t>
            </a:r>
            <a:r>
              <a:rPr lang="en-US" sz="2000" b="1" dirty="0" smtClean="0"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Egypt</a:t>
            </a:r>
            <a:r>
              <a:rPr lang="en-US" sz="2000" b="1" dirty="0" smtClean="0">
                <a:ln>
                  <a:noFill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, </a:t>
            </a:r>
            <a:r>
              <a:rPr lang="en-US" sz="2000" b="1" u="sng" dirty="0">
                <a:ln>
                  <a:noFill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0070C0"/>
                  </a:solidFill>
                </a:uFill>
                <a:latin typeface="Calibri"/>
                <a:ea typeface="Calibri"/>
                <a:cs typeface="Calibri"/>
              </a:rPr>
              <a:t>on this</a:t>
            </a:r>
            <a:r>
              <a:rPr lang="en-US" sz="2000" b="1" dirty="0">
                <a:ln>
                  <a:noFill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 </a:t>
            </a:r>
            <a:r>
              <a:rPr lang="en-US" dirty="0">
                <a:ln>
                  <a:noFill/>
                </a:ln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[same]</a:t>
            </a:r>
            <a:r>
              <a:rPr lang="en-US" b="1" dirty="0">
                <a:ln>
                  <a:noFill/>
                </a:ln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 </a:t>
            </a:r>
            <a:r>
              <a:rPr lang="en-US" sz="2000" b="1" dirty="0" smtClean="0">
                <a:ln>
                  <a:solidFill>
                    <a:srgbClr val="3333FF"/>
                  </a:solidFill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glow rad="127000">
                    <a:srgbClr val="00FF00"/>
                  </a:glow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0070C0"/>
                  </a:solidFill>
                </a:uFill>
                <a:latin typeface="Calibri"/>
                <a:ea typeface="Calibri"/>
                <a:cs typeface="Calibri"/>
              </a:rPr>
              <a:t>DAY</a:t>
            </a:r>
            <a:r>
              <a:rPr lang="en-US" dirty="0" smtClean="0">
                <a:solidFill>
                  <a:srgbClr val="7F7F7F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 </a:t>
            </a:r>
            <a:r>
              <a:rPr lang="en-US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[NOT “</a:t>
            </a:r>
            <a:r>
              <a:rPr lang="en-US" b="1" u="sng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DATE</a:t>
            </a:r>
            <a:r>
              <a:rPr lang="en-US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”]</a:t>
            </a:r>
            <a:r>
              <a:rPr lang="en-US" b="1" dirty="0" smtClean="0">
                <a:ln>
                  <a:noFill/>
                </a:ln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 </a:t>
            </a:r>
            <a:r>
              <a:rPr lang="en-US" sz="2000" b="1" u="sng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they came to the Wilderness of Sinai</a:t>
            </a:r>
            <a:r>
              <a:rPr lang="en-US" sz="20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.</a:t>
            </a:r>
          </a:p>
        </p:txBody>
      </p:sp>
      <p:pic>
        <p:nvPicPr>
          <p:cNvPr id="50" name="Picture 2" descr="C:\Users\Rae\Desktop\Mt sina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244" y="3359663"/>
            <a:ext cx="7118074" cy="242721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/>
          <p:cNvSpPr/>
          <p:nvPr/>
        </p:nvSpPr>
        <p:spPr>
          <a:xfrm>
            <a:off x="4582244" y="3391252"/>
            <a:ext cx="4710272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Entering the Wilderness of Sinai </a:t>
            </a:r>
            <a:r>
              <a:rPr lang="en-US" b="1" u="sng" cap="none" spc="0" dirty="0" smtClean="0">
                <a:ln w="1905"/>
                <a:solidFill>
                  <a:srgbClr val="9933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&amp;</a:t>
            </a:r>
          </a:p>
          <a:p>
            <a:r>
              <a:rPr lang="en-US" sz="11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11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en-US" b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C</a:t>
            </a:r>
            <a:r>
              <a:rPr lang="en-US" b="1" cap="none" spc="0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amping at the foot of Mt Sinai – </a:t>
            </a:r>
          </a:p>
          <a:p>
            <a:endParaRPr lang="en-US" sz="11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en-US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are</a:t>
            </a:r>
            <a:r>
              <a:rPr lang="en-US" b="1" cap="none" spc="0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2 </a:t>
            </a:r>
            <a:r>
              <a:rPr lang="en-US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separate events on</a:t>
            </a:r>
            <a:r>
              <a:rPr lang="en-US" b="1" cap="none" spc="0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2 </a:t>
            </a:r>
            <a:r>
              <a:rPr lang="en-US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different days!</a:t>
            </a:r>
            <a:endParaRPr lang="en-US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itle 2"/>
          <p:cNvSpPr>
            <a:spLocks noGrp="1"/>
          </p:cNvSpPr>
          <p:nvPr>
            <p:ph type="title"/>
          </p:nvPr>
        </p:nvSpPr>
        <p:spPr>
          <a:xfrm>
            <a:off x="4582244" y="4573268"/>
            <a:ext cx="7118074" cy="1273484"/>
          </a:xfr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2000" b="1" dirty="0" err="1" smtClean="0">
                <a:solidFill>
                  <a:srgbClr val="D60093"/>
                </a:solidFill>
                <a:effectLst>
                  <a:glow rad="127000">
                    <a:srgbClr val="FFFFCC"/>
                  </a:glow>
                </a:effectLst>
              </a:rPr>
              <a:t>Exo</a:t>
            </a:r>
            <a:r>
              <a:rPr lang="en-US" sz="2000" b="1" dirty="0" smtClean="0">
                <a:solidFill>
                  <a:srgbClr val="D60093"/>
                </a:solidFill>
                <a:effectLst>
                  <a:glow rad="127000">
                    <a:srgbClr val="FFFFCC"/>
                  </a:glow>
                </a:effectLst>
              </a:rPr>
              <a:t> 19:2</a:t>
            </a:r>
            <a:r>
              <a:rPr lang="en-US" sz="2000" b="1" dirty="0" smtClean="0">
                <a:effectLst>
                  <a:glow rad="127000">
                    <a:srgbClr val="FFFFCC"/>
                  </a:glow>
                </a:effectLst>
              </a:rPr>
              <a:t>  For they </a:t>
            </a:r>
            <a:r>
              <a:rPr lang="en-US" sz="2000" b="1" dirty="0" smtClean="0">
                <a:effectLst>
                  <a:glow rad="127000">
                    <a:srgbClr val="FFFF00"/>
                  </a:glow>
                </a:effectLst>
              </a:rPr>
              <a:t>were departed </a:t>
            </a:r>
            <a:r>
              <a:rPr lang="en-US" sz="2000" b="1" dirty="0" smtClean="0">
                <a:effectLst>
                  <a:glow rad="127000">
                    <a:srgbClr val="FFFFCC"/>
                  </a:glow>
                </a:effectLst>
              </a:rPr>
              <a:t>from </a:t>
            </a:r>
            <a:r>
              <a:rPr lang="en-US" sz="2000" b="1" dirty="0" err="1" smtClean="0">
                <a:effectLst>
                  <a:glow rad="127000">
                    <a:srgbClr val="FFFFCC"/>
                  </a:glow>
                </a:effectLst>
              </a:rPr>
              <a:t>Rephidim</a:t>
            </a:r>
            <a:r>
              <a:rPr lang="en-US" sz="2000" b="1" dirty="0" smtClean="0">
                <a:effectLst>
                  <a:glow rad="127000">
                    <a:srgbClr val="FFFFCC"/>
                  </a:glow>
                </a:effectLst>
              </a:rPr>
              <a:t>, and come to the desert of Sinai, and </a:t>
            </a:r>
            <a:r>
              <a:rPr lang="en-US" sz="2000" b="1" dirty="0" smtClean="0">
                <a:effectLst>
                  <a:glow rad="127000">
                    <a:srgbClr val="FFFF00"/>
                  </a:glow>
                </a:effectLst>
              </a:rPr>
              <a:t>had pitched </a:t>
            </a:r>
            <a:r>
              <a:rPr lang="en-US" sz="2000" b="1" dirty="0" smtClean="0">
                <a:effectLst>
                  <a:glow rad="127000">
                    <a:srgbClr val="FFFFCC"/>
                  </a:glow>
                </a:effectLst>
              </a:rPr>
              <a:t>in the wilderness; and there Israel camped before the mount.  </a:t>
            </a:r>
            <a:br>
              <a:rPr lang="en-US" sz="2000" b="1" dirty="0" smtClean="0">
                <a:effectLst>
                  <a:glow rad="127000">
                    <a:srgbClr val="FFFFCC"/>
                  </a:glow>
                </a:effectLst>
              </a:rPr>
            </a:br>
            <a:endParaRPr lang="en-US" sz="2000" b="1" dirty="0">
              <a:effectLst>
                <a:glow rad="127000">
                  <a:srgbClr val="FFFFCC"/>
                </a:glow>
              </a:effectLst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2175388" y="895651"/>
            <a:ext cx="9541633" cy="445117"/>
          </a:xfrm>
          <a:prstGeom prst="roundRect">
            <a:avLst/>
          </a:prstGeom>
          <a:gradFill>
            <a:gsLst>
              <a:gs pos="0">
                <a:srgbClr val="03D4A8"/>
              </a:gs>
              <a:gs pos="44000">
                <a:srgbClr val="FFFF00"/>
              </a:gs>
              <a:gs pos="75000">
                <a:srgbClr val="FF99FF"/>
              </a:gs>
            </a:gsLst>
            <a:lin ang="16200000" scaled="0"/>
          </a:gradFill>
          <a:ln w="38100">
            <a:solidFill>
              <a:srgbClr val="9933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marL="274320" lvl="0" indent="-274320" algn="ctr">
              <a:spcAft>
                <a:spcPts val="1000"/>
              </a:spcAft>
            </a:pP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Calibri"/>
                <a:cs typeface="Calibri"/>
              </a:rPr>
              <a:t>Note: 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Left Egypt on a </a:t>
            </a:r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4</a:t>
            </a:r>
            <a:r>
              <a:rPr lang="en-US" sz="2400" b="1" baseline="30000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th</a:t>
            </a:r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 cycle;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entered Wilderness of Sinai on a </a:t>
            </a:r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4</a:t>
            </a:r>
            <a:r>
              <a:rPr lang="en-US" sz="2400" b="1" baseline="30000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th</a:t>
            </a:r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 cycle.</a:t>
            </a:r>
            <a:endParaRPr lang="en-US" sz="2400" dirty="0">
              <a:solidFill>
                <a:schemeClr val="tx2">
                  <a:lumMod val="75000"/>
                  <a:lumOff val="25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55" name="Right Brace 54"/>
          <p:cNvSpPr/>
          <p:nvPr/>
        </p:nvSpPr>
        <p:spPr>
          <a:xfrm rot="16200000">
            <a:off x="5576188" y="335680"/>
            <a:ext cx="208713" cy="1044473"/>
          </a:xfrm>
          <a:prstGeom prst="rightBrace">
            <a:avLst>
              <a:gd name="adj1" fmla="val 43096"/>
              <a:gd name="adj2" fmla="val 50000"/>
            </a:avLst>
          </a:prstGeom>
          <a:solidFill>
            <a:srgbClr val="FFFF00"/>
          </a:solidFill>
          <a:ln w="12700">
            <a:solidFill>
              <a:srgbClr val="00FF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6" name="Rectangle 55"/>
          <p:cNvSpPr/>
          <p:nvPr/>
        </p:nvSpPr>
        <p:spPr>
          <a:xfrm>
            <a:off x="6255826" y="2019959"/>
            <a:ext cx="1370290" cy="1382867"/>
          </a:xfrm>
          <a:prstGeom prst="rect">
            <a:avLst/>
          </a:prstGeom>
          <a:noFill/>
          <a:ln w="76200">
            <a:solidFill>
              <a:srgbClr val="9933FF"/>
            </a:solidFill>
          </a:ln>
          <a:effectLst>
            <a:glow rad="127000">
              <a:srgbClr val="00FF00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57" name="Cloud Callout 56"/>
          <p:cNvSpPr/>
          <p:nvPr/>
        </p:nvSpPr>
        <p:spPr>
          <a:xfrm>
            <a:off x="9057678" y="3456902"/>
            <a:ext cx="2426072" cy="1124226"/>
          </a:xfrm>
          <a:prstGeom prst="cloudCallout">
            <a:avLst>
              <a:gd name="adj1" fmla="val -68574"/>
              <a:gd name="adj2" fmla="val -26711"/>
            </a:avLst>
          </a:prstGeom>
          <a:solidFill>
            <a:schemeClr val="bg1">
              <a:alpha val="39000"/>
            </a:schemeClr>
          </a:solidFill>
          <a:ln w="38100">
            <a:solidFill>
              <a:srgbClr val="9933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2000" b="1" dirty="0" smtClean="0">
                <a:ln>
                  <a:solidFill>
                    <a:srgbClr val="002060"/>
                  </a:solidFill>
                </a:ln>
                <a:solidFill>
                  <a:srgbClr val="9933FF"/>
                </a:solidFill>
                <a:latin typeface="Berlin Sans FB" pitchFamily="34" charset="0"/>
              </a:rPr>
              <a:t>Note the </a:t>
            </a:r>
            <a:r>
              <a:rPr lang="en-CA" sz="2000" b="1" dirty="0" smtClean="0">
                <a:ln>
                  <a:solidFill>
                    <a:srgbClr val="002060"/>
                  </a:solidFill>
                </a:ln>
                <a:solidFill>
                  <a:srgbClr val="9933FF"/>
                </a:solidFill>
                <a:effectLst>
                  <a:glow rad="127000">
                    <a:srgbClr val="FFFF00"/>
                  </a:glow>
                </a:effectLst>
                <a:latin typeface="Berlin Sans FB" pitchFamily="34" charset="0"/>
              </a:rPr>
              <a:t>past tense</a:t>
            </a:r>
            <a:r>
              <a:rPr lang="en-CA" sz="2000" b="1" dirty="0" smtClean="0">
                <a:ln>
                  <a:solidFill>
                    <a:srgbClr val="002060"/>
                  </a:solidFill>
                </a:ln>
                <a:solidFill>
                  <a:srgbClr val="9933FF"/>
                </a:solidFill>
                <a:latin typeface="Berlin Sans FB" pitchFamily="34" charset="0"/>
              </a:rPr>
              <a:t> </a:t>
            </a:r>
            <a:br>
              <a:rPr lang="en-CA" sz="2000" b="1" dirty="0" smtClean="0">
                <a:ln>
                  <a:solidFill>
                    <a:srgbClr val="002060"/>
                  </a:solidFill>
                </a:ln>
                <a:solidFill>
                  <a:srgbClr val="9933FF"/>
                </a:solidFill>
                <a:latin typeface="Berlin Sans FB" pitchFamily="34" charset="0"/>
              </a:rPr>
            </a:br>
            <a:r>
              <a:rPr lang="en-CA" sz="2000" b="1" dirty="0" smtClean="0">
                <a:ln>
                  <a:solidFill>
                    <a:srgbClr val="002060"/>
                  </a:solidFill>
                </a:ln>
                <a:solidFill>
                  <a:srgbClr val="9933FF"/>
                </a:solidFill>
                <a:latin typeface="Berlin Sans FB" pitchFamily="34" charset="0"/>
              </a:rPr>
              <a:t>in vs. 2.</a:t>
            </a:r>
            <a:endParaRPr lang="en-CA" sz="2000" b="1" dirty="0">
              <a:ln>
                <a:solidFill>
                  <a:srgbClr val="002060"/>
                </a:solidFill>
              </a:ln>
              <a:solidFill>
                <a:srgbClr val="9933FF"/>
              </a:solidFill>
              <a:latin typeface="Berlin Sans FB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5740" y="5865182"/>
            <a:ext cx="1180891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400" b="1" cap="none" spc="0" dirty="0" smtClean="0">
                <a:ln w="1905"/>
                <a:solidFill>
                  <a:srgbClr val="5D2D2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On the 5</a:t>
            </a:r>
            <a:r>
              <a:rPr lang="en-US" sz="2400" b="1" cap="none" spc="0" baseline="30000" dirty="0" smtClean="0">
                <a:ln w="1905"/>
                <a:solidFill>
                  <a:srgbClr val="5D2D2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2400" b="1" cap="none" spc="0" dirty="0" smtClean="0">
                <a:ln w="1905"/>
                <a:solidFill>
                  <a:srgbClr val="5D2D2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cycle of the month, they camped before Mt Sinai. </a:t>
            </a:r>
            <a:br>
              <a:rPr lang="en-US" sz="2400" b="1" cap="none" spc="0" dirty="0" smtClean="0">
                <a:ln w="1905"/>
                <a:solidFill>
                  <a:srgbClr val="5D2D2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400" b="1" cap="none" spc="0" dirty="0" smtClean="0">
                <a:ln w="1905"/>
                <a:solidFill>
                  <a:srgbClr val="5D2D2D"/>
                </a:solidFill>
                <a:effectLst>
                  <a:glow rad="88900">
                    <a:srgbClr val="00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Moses makes a trip up the mount</a:t>
            </a:r>
            <a:r>
              <a:rPr lang="en-US" sz="2400" b="1" cap="none" spc="0" dirty="0" smtClean="0">
                <a:ln w="1905"/>
                <a:solidFill>
                  <a:srgbClr val="5D2D2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; then delivers </a:t>
            </a:r>
            <a:r>
              <a:rPr lang="en-US" sz="2400" b="1" cap="none" spc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Yah’s</a:t>
            </a:r>
            <a:r>
              <a:rPr lang="en-US" sz="2400" b="1" cap="none" spc="0" dirty="0" smtClean="0">
                <a:ln w="1905"/>
                <a:solidFill>
                  <a:srgbClr val="5D2D2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message to the people.</a:t>
            </a:r>
            <a:endParaRPr lang="en-US" sz="2400" b="1" cap="none" spc="0" dirty="0">
              <a:ln w="1905"/>
              <a:solidFill>
                <a:srgbClr val="5D2D2D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648060" y="5912704"/>
            <a:ext cx="1368152" cy="316366"/>
          </a:xfrm>
          <a:prstGeom prst="rect">
            <a:avLst/>
          </a:prstGeom>
          <a:solidFill>
            <a:srgbClr val="00FFCC"/>
          </a:solidFill>
          <a:ln>
            <a:solidFill>
              <a:schemeClr val="tx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Exo</a:t>
            </a:r>
            <a:r>
              <a:rPr lang="en-CA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19:3-6</a:t>
            </a:r>
            <a:r>
              <a:rPr lang="en-CA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en-CA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5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25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25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250"/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7" presetClass="entr" presetSubtype="0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8" grpId="0" animBg="1"/>
      <p:bldP spid="53" grpId="0"/>
      <p:bldP spid="54" grpId="0" animBg="1"/>
      <p:bldP spid="55" grpId="0" animBg="1"/>
      <p:bldP spid="56" grpId="0" animBg="1"/>
      <p:bldP spid="57" grpId="0" animBg="1"/>
      <p:bldP spid="34" grpId="0"/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2216028" y="5872388"/>
            <a:ext cx="9639024" cy="914400"/>
          </a:xfrm>
          <a:prstGeom prst="rect">
            <a:avLst/>
          </a:prstGeom>
          <a:solidFill>
            <a:srgbClr val="F7EAE9"/>
          </a:solidFill>
          <a:ln w="38100" cap="flat" cmpd="sng" algn="ctr">
            <a:solidFill>
              <a:schemeClr val="tx1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74320" marR="0" indent="-27432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008080"/>
                </a:solidFill>
                <a:effectLst/>
                <a:latin typeface="Calibri"/>
                <a:ea typeface="Calibri"/>
                <a:cs typeface="Calibri"/>
              </a:rPr>
              <a:t>Exo </a:t>
            </a:r>
            <a:r>
              <a:rPr lang="en-US" sz="1600" b="1" dirty="0">
                <a:solidFill>
                  <a:srgbClr val="008080"/>
                </a:solidFill>
                <a:effectLst/>
                <a:latin typeface="Calibri"/>
                <a:ea typeface="Calibri"/>
                <a:cs typeface="Calibri"/>
              </a:rPr>
              <a:t>19:10-11</a:t>
            </a:r>
            <a:r>
              <a:rPr lang="en-US" sz="1600" dirty="0">
                <a:effectLst/>
                <a:latin typeface="Calibri"/>
                <a:ea typeface="Calibri"/>
                <a:cs typeface="Calibri"/>
              </a:rPr>
              <a:t>  </a:t>
            </a:r>
            <a:r>
              <a:rPr lang="en-US" sz="1600" b="1" dirty="0">
                <a:ln>
                  <a:noFill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And</a:t>
            </a:r>
            <a:r>
              <a:rPr lang="en-US" sz="1600" dirty="0">
                <a:solidFill>
                  <a:srgbClr val="0D0D0D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  <a:effectLst/>
                <a:latin typeface="Calibri"/>
                <a:ea typeface="Calibri"/>
                <a:cs typeface="Calibri"/>
              </a:rPr>
              <a:t>Yahuah </a:t>
            </a:r>
            <a:r>
              <a:rPr lang="en-US" sz="1600" b="1" dirty="0">
                <a:ln>
                  <a:noFill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said to </a:t>
            </a:r>
            <a:r>
              <a:rPr lang="en-US" sz="1600" b="1" dirty="0" smtClean="0">
                <a:ln>
                  <a:noFill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Mosheh, </a:t>
            </a:r>
            <a:r>
              <a:rPr lang="en-US" sz="1600" b="1" dirty="0">
                <a:solidFill>
                  <a:srgbClr val="CC00CC"/>
                </a:solidFill>
                <a:effectLst/>
                <a:latin typeface="Calibri"/>
                <a:ea typeface="Calibri"/>
                <a:cs typeface="Calibri"/>
              </a:rPr>
              <a:t>“</a:t>
            </a:r>
            <a:r>
              <a:rPr lang="en-US" sz="1600" b="1" dirty="0">
                <a:solidFill>
                  <a:srgbClr val="CC00CC"/>
                </a:solidFill>
                <a:effectLst>
                  <a:glow rad="127000">
                    <a:srgbClr val="00FF00"/>
                  </a:glow>
                </a:effectLst>
                <a:latin typeface="Calibri"/>
                <a:ea typeface="Calibri"/>
                <a:cs typeface="Calibri"/>
              </a:rPr>
              <a:t>Go</a:t>
            </a:r>
            <a:r>
              <a:rPr lang="en-US" sz="1600" dirty="0">
                <a:solidFill>
                  <a:srgbClr val="E36C0A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US" sz="1600" b="1" dirty="0">
                <a:ln>
                  <a:noFill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to the people and set them apart </a:t>
            </a:r>
            <a:r>
              <a:rPr lang="en-US" sz="1600" b="1" u="sng" dirty="0">
                <a:ln>
                  <a:noFill/>
                </a:ln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toda</a:t>
            </a:r>
            <a:r>
              <a:rPr lang="en-US" sz="1600" b="1" dirty="0">
                <a:ln>
                  <a:noFill/>
                </a:ln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y</a:t>
            </a:r>
            <a:r>
              <a:rPr lang="en-US" sz="1600" b="1" dirty="0">
                <a:solidFill>
                  <a:srgbClr val="76923C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US" sz="1600" dirty="0" smtClean="0">
                <a:solidFill>
                  <a:srgbClr val="7F7F7F"/>
                </a:solidFill>
                <a:effectLst/>
                <a:latin typeface="Calibri"/>
                <a:ea typeface="Calibri"/>
                <a:cs typeface="Calibri"/>
              </a:rPr>
              <a:t>[</a:t>
            </a:r>
            <a:r>
              <a:rPr lang="en-US" sz="1600" b="1" dirty="0" smtClean="0">
                <a:solidFill>
                  <a:srgbClr val="FF0000"/>
                </a:solidFill>
                <a:effectLst/>
                <a:latin typeface="Calibri"/>
                <a:ea typeface="Calibri"/>
                <a:cs typeface="Calibri"/>
              </a:rPr>
              <a:t>6</a:t>
            </a:r>
            <a:r>
              <a:rPr lang="en-US" sz="1600" b="1" baseline="30000" dirty="0" smtClean="0">
                <a:solidFill>
                  <a:srgbClr val="FF0000"/>
                </a:solidFill>
                <a:effectLst/>
                <a:latin typeface="Calibri"/>
                <a:ea typeface="Calibri"/>
                <a:cs typeface="Calibri"/>
              </a:rPr>
              <a:t>th</a:t>
            </a:r>
            <a:r>
              <a:rPr lang="en-US" sz="1600" b="1" dirty="0" smtClean="0">
                <a:solidFill>
                  <a:srgbClr val="FF0000"/>
                </a:solidFill>
                <a:effectLst/>
                <a:latin typeface="Calibri"/>
                <a:ea typeface="Calibri"/>
                <a:cs typeface="Calibri"/>
              </a:rPr>
              <a:t> day</a:t>
            </a:r>
            <a:r>
              <a:rPr lang="en-US" sz="1600" dirty="0" smtClean="0">
                <a:solidFill>
                  <a:srgbClr val="7F7F7F"/>
                </a:solidFill>
                <a:effectLst/>
                <a:latin typeface="Calibri"/>
                <a:ea typeface="Calibri"/>
                <a:cs typeface="Calibri"/>
              </a:rPr>
              <a:t>]</a:t>
            </a:r>
            <a:r>
              <a:rPr lang="en-US" sz="1600" dirty="0" smtClean="0">
                <a:solidFill>
                  <a:srgbClr val="0D0D0D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US" sz="1600" b="1" dirty="0">
                <a:ln>
                  <a:noFill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and</a:t>
            </a:r>
            <a:r>
              <a:rPr lang="en-US" sz="1600" dirty="0">
                <a:solidFill>
                  <a:srgbClr val="0D0D0D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US" sz="1600" b="1" u="sng" dirty="0">
                <a:ln>
                  <a:noFill/>
                </a:ln>
                <a:solidFill>
                  <a:srgbClr val="31849B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tomorrow</a:t>
            </a:r>
            <a:r>
              <a:rPr lang="en-US" sz="1600" b="1" dirty="0">
                <a:ln>
                  <a:noFill/>
                </a:ln>
                <a:solidFill>
                  <a:srgbClr val="31849B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 </a:t>
            </a:r>
            <a:r>
              <a:rPr lang="en-US" sz="1600" dirty="0" smtClean="0">
                <a:solidFill>
                  <a:srgbClr val="7F7F7F"/>
                </a:solidFill>
                <a:effectLst/>
                <a:latin typeface="Calibri"/>
                <a:ea typeface="Calibri"/>
                <a:cs typeface="Calibri"/>
              </a:rPr>
              <a:t>[</a:t>
            </a:r>
            <a:r>
              <a:rPr lang="en-US" sz="1600" b="1" dirty="0" smtClean="0">
                <a:solidFill>
                  <a:srgbClr val="FF0000"/>
                </a:solidFill>
                <a:effectLst/>
                <a:latin typeface="Calibri"/>
                <a:ea typeface="Calibri"/>
                <a:cs typeface="Calibri"/>
              </a:rPr>
              <a:t>7</a:t>
            </a:r>
            <a:r>
              <a:rPr lang="en-US" sz="1600" b="1" baseline="30000" dirty="0" smtClean="0">
                <a:solidFill>
                  <a:srgbClr val="FF0000"/>
                </a:solidFill>
                <a:effectLst/>
                <a:latin typeface="Calibri"/>
                <a:ea typeface="Calibri"/>
                <a:cs typeface="Calibri"/>
              </a:rPr>
              <a:t>th</a:t>
            </a:r>
            <a:r>
              <a:rPr lang="en-US" sz="1600" b="1" dirty="0" smtClean="0">
                <a:solidFill>
                  <a:srgbClr val="FF0000"/>
                </a:solidFill>
                <a:effectLst/>
                <a:latin typeface="Calibri"/>
                <a:ea typeface="Calibri"/>
                <a:cs typeface="Calibri"/>
              </a:rPr>
              <a:t> day</a:t>
            </a:r>
            <a:r>
              <a:rPr lang="en-US" sz="1600" dirty="0" smtClean="0">
                <a:solidFill>
                  <a:srgbClr val="7F7F7F"/>
                </a:solidFill>
                <a:effectLst/>
                <a:latin typeface="Calibri"/>
                <a:ea typeface="Calibri"/>
                <a:cs typeface="Calibri"/>
              </a:rPr>
              <a:t>].</a:t>
            </a:r>
          </a:p>
          <a:p>
            <a:pPr marL="274320" marR="0" indent="-27432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600" dirty="0">
              <a:effectLst/>
              <a:latin typeface="Calibri"/>
              <a:ea typeface="Calibri"/>
              <a:cs typeface="Times New Roman"/>
            </a:endParaRPr>
          </a:p>
        </p:txBody>
      </p:sp>
      <p:graphicFrame>
        <p:nvGraphicFramePr>
          <p:cNvPr id="31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36037532"/>
              </p:ext>
            </p:extLst>
          </p:nvPr>
        </p:nvGraphicFramePr>
        <p:xfrm>
          <a:off x="2189480" y="1433198"/>
          <a:ext cx="9505054" cy="436372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419586"/>
                <a:gridCol w="1347578"/>
                <a:gridCol w="1347578"/>
                <a:gridCol w="1347578"/>
                <a:gridCol w="1347578"/>
                <a:gridCol w="1347578"/>
                <a:gridCol w="1347578"/>
              </a:tblGrid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1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st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[Sun]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2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nd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[Mon]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3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rd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[Tues]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4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[Wed]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prst="convex"/>
                      <a:lightRig rig="flood" dir="t"/>
                    </a:cell3D>
                    <a:solidFill>
                      <a:srgbClr val="FF99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5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</a:t>
                      </a:r>
                      <a:r>
                        <a:rPr lang="en-US" dirty="0" err="1" smtClean="0">
                          <a:latin typeface="Comic Sans MS" pitchFamily="66" charset="0"/>
                        </a:rPr>
                        <a:t>Thur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6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[Prep]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u="sng" dirty="0" smtClean="0">
                          <a:solidFill>
                            <a:srgbClr val="3333FF"/>
                          </a:solidFill>
                          <a:latin typeface="Comic Sans MS" pitchFamily="66" charset="0"/>
                        </a:rPr>
                        <a:t>Sabbath</a:t>
                      </a:r>
                      <a:endParaRPr lang="en-US" b="1" u="sng" dirty="0">
                        <a:solidFill>
                          <a:srgbClr val="3333FF"/>
                        </a:solidFill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/>
                      <a:lightRig rig="flood" dir="t"/>
                    </a:cell3D>
                    <a:solidFill>
                      <a:srgbClr val="FF99FF">
                        <a:alpha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 </a:t>
                      </a:r>
                      <a:endParaRPr lang="en-US" sz="12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sz="105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  <a:p>
                      <a:pPr algn="ctr"/>
                      <a:endParaRPr lang="en-US" sz="10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#43</a:t>
                      </a:r>
                      <a:endParaRPr lang="en-US" sz="16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 </a:t>
                      </a:r>
                      <a:endParaRPr lang="en-US" sz="12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sz="105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  <a:p>
                      <a:pPr algn="ctr"/>
                      <a:endParaRPr lang="en-US" sz="10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#44</a:t>
                      </a:r>
                      <a:endParaRPr lang="en-US" sz="16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 </a:t>
                      </a:r>
                      <a:endParaRPr lang="en-US" sz="12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sz="105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  <a:p>
                      <a:pPr algn="ctr"/>
                      <a:endParaRPr lang="en-US" sz="10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#45</a:t>
                      </a:r>
                      <a:endParaRPr lang="en-US" sz="16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 </a:t>
                      </a:r>
                      <a:r>
                        <a:rPr lang="en-US" sz="12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Wilderness</a:t>
                      </a:r>
                      <a:br>
                        <a:rPr lang="en-US" sz="12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</a:br>
                      <a:r>
                        <a:rPr lang="en-US" sz="12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    of Sinai</a:t>
                      </a:r>
                      <a:br>
                        <a:rPr lang="en-US" sz="12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</a:br>
                      <a:r>
                        <a:rPr lang="en-US" sz="12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   </a:t>
                      </a:r>
                      <a:r>
                        <a:rPr lang="en-US" sz="1200" b="1" dirty="0" err="1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Exo</a:t>
                      </a:r>
                      <a:r>
                        <a:rPr lang="en-US" sz="12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 19:1</a:t>
                      </a:r>
                      <a:endParaRPr lang="en-US" sz="10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#46</a:t>
                      </a:r>
                      <a:endParaRPr lang="en-US" sz="16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 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Trip #2</a:t>
                      </a:r>
                      <a:endParaRPr lang="en-US" sz="12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2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 Mt Sinai</a:t>
                      </a:r>
                      <a:br>
                        <a:rPr lang="en-US" sz="12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</a:br>
                      <a:r>
                        <a:rPr lang="en-US" sz="1200" b="1" dirty="0" err="1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Exo</a:t>
                      </a:r>
                      <a:r>
                        <a:rPr lang="en-US" sz="12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 19:2</a:t>
                      </a:r>
                      <a:endParaRPr lang="en-US" sz="10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#47</a:t>
                      </a:r>
                      <a:endParaRPr lang="en-US" sz="16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6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 Trip #3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Comic Sans MS" pitchFamily="66" charset="0"/>
                        </a:rPr>
                        <a:t>“</a:t>
                      </a:r>
                      <a:r>
                        <a:rPr lang="en-US" sz="1400" b="1" u="sng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Comic Sans MS" pitchFamily="66" charset="0"/>
                        </a:rPr>
                        <a:t>toda</a:t>
                      </a:r>
                      <a:r>
                        <a:rPr lang="en-US" sz="1400" b="1" u="none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Comic Sans MS" pitchFamily="66" charset="0"/>
                        </a:rPr>
                        <a:t>y”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err="1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Exo</a:t>
                      </a:r>
                      <a:r>
                        <a:rPr lang="en-US" sz="10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 19:10-11</a:t>
                      </a:r>
                      <a:endParaRPr lang="en-US" sz="8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#48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7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“</a:t>
                      </a:r>
                      <a:r>
                        <a:rPr lang="en-US" sz="1400" b="1" u="sng" dirty="0" smtClean="0">
                          <a:solidFill>
                            <a:schemeClr val="bg1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tomorrow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”</a:t>
                      </a:r>
                    </a:p>
                    <a:p>
                      <a:pPr algn="ctr"/>
                      <a:endParaRPr lang="en-US" sz="1000" b="1" dirty="0" smtClean="0">
                        <a:solidFill>
                          <a:schemeClr val="bg1"/>
                        </a:solidFill>
                        <a:effectLst>
                          <a:glow rad="127000">
                            <a:srgbClr val="002060"/>
                          </a:glow>
                        </a:effectLst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#49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latin typeface="Comic Sans MS" pitchFamily="66" charset="0"/>
                        </a:rPr>
                        <a:t>8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“3</a:t>
                      </a:r>
                      <a:r>
                        <a:rPr lang="en-US" sz="1600" b="1" baseline="30000" dirty="0" smtClean="0">
                          <a:solidFill>
                            <a:schemeClr val="bg1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rd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 Day”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&amp; </a:t>
                      </a:r>
                      <a:r>
                        <a:rPr lang="en-US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50</a:t>
                      </a:r>
                      <a:r>
                        <a:rPr lang="en-US" sz="1600" b="1" baseline="30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th</a:t>
                      </a:r>
                      <a:r>
                        <a:rPr lang="en-US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Day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!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[Shavuot]</a:t>
                      </a: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9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10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11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12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13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15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16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17</a:t>
                      </a:r>
                    </a:p>
                    <a:p>
                      <a:pPr algn="l"/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18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19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20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21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22</a:t>
                      </a:r>
                    </a:p>
                    <a:p>
                      <a:pPr algn="l"/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23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24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25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26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27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28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29</a:t>
                      </a:r>
                    </a:p>
                    <a:p>
                      <a:pPr algn="l"/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30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71033" y="6448251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rgbClr val="5D2D2D"/>
                </a:solidFill>
              </a:rPr>
              <a:pPr/>
              <a:t>35</a:t>
            </a:fld>
            <a:endParaRPr lang="en-US" b="1" dirty="0">
              <a:solidFill>
                <a:srgbClr val="5D2D2D"/>
              </a:solidFill>
            </a:endParaRPr>
          </a:p>
        </p:txBody>
      </p:sp>
      <p:pic>
        <p:nvPicPr>
          <p:cNvPr id="33" name="Picture 2" descr="C:\Users\Rae\Desktop\Passover flower them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04" y="2039307"/>
            <a:ext cx="1905000" cy="38258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2133973" y="1370756"/>
            <a:ext cx="9623688" cy="707886"/>
          </a:xfrm>
          <a:prstGeom prst="rect">
            <a:avLst/>
          </a:prstGeom>
          <a:noFill/>
          <a:scene3d>
            <a:camera prst="orthographicFront"/>
            <a:lightRig rig="soft" dir="t">
              <a:rot lat="0" lon="0" rev="10800000"/>
            </a:lightRig>
          </a:scene3d>
          <a:sp3d>
            <a:bevelT/>
          </a:sp3d>
        </p:spPr>
        <p:txBody>
          <a:bodyPr wrap="square" lIns="91440" tIns="45720" rIns="91440" bIns="45720">
            <a:spAutoFit/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4000" b="1" spc="150" dirty="0" smtClean="0">
                <a:ln w="11430"/>
                <a:solidFill>
                  <a:srgbClr val="874141"/>
                </a:solidFill>
                <a:effectLst>
                  <a:glow rad="127000">
                    <a:srgbClr val="FFFF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3</a:t>
            </a:r>
            <a:r>
              <a:rPr lang="en-US" sz="4000" b="1" spc="150" baseline="30000" dirty="0" smtClean="0">
                <a:ln w="11430"/>
                <a:solidFill>
                  <a:srgbClr val="874141"/>
                </a:solidFill>
                <a:effectLst>
                  <a:glow rad="127000">
                    <a:srgbClr val="FFFF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rd</a:t>
            </a:r>
            <a:r>
              <a:rPr lang="en-US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Month </a:t>
            </a:r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(Pentecost at Mt Sinai)</a:t>
            </a:r>
            <a:endParaRPr lang="en-US" sz="3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926060" y="3949787"/>
            <a:ext cx="1397635" cy="1474958"/>
            <a:chOff x="113947" y="135536"/>
            <a:chExt cx="1398256" cy="1365078"/>
          </a:xfrm>
        </p:grpSpPr>
        <p:sp>
          <p:nvSpPr>
            <p:cNvPr id="40" name="Explosion 1 39"/>
            <p:cNvSpPr/>
            <p:nvPr/>
          </p:nvSpPr>
          <p:spPr>
            <a:xfrm rot="21014840">
              <a:off x="113947" y="135536"/>
              <a:ext cx="1398256" cy="1365078"/>
            </a:xfrm>
            <a:prstGeom prst="irregularSeal1">
              <a:avLst/>
            </a:prstGeom>
            <a:solidFill>
              <a:srgbClr val="FFFF99"/>
            </a:solidFill>
            <a:ln w="76200">
              <a:solidFill>
                <a:srgbClr val="009999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  <a:sp3d extrusionH="57150">
                <a:bevelT w="38100" h="38100"/>
              </a:sp3d>
            </a:bodyPr>
            <a:lstStyle/>
            <a:p>
              <a:endParaRPr lang="en-US"/>
            </a:p>
          </p:txBody>
        </p:sp>
        <p:sp>
          <p:nvSpPr>
            <p:cNvPr id="41" name="Text Box 24"/>
            <p:cNvSpPr txBox="1"/>
            <p:nvPr/>
          </p:nvSpPr>
          <p:spPr>
            <a:xfrm>
              <a:off x="276459" y="645398"/>
              <a:ext cx="1118977" cy="440266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400" b="1" i="1" dirty="0" smtClean="0">
                  <a:ln>
                    <a:noFill/>
                  </a:ln>
                  <a:solidFill>
                    <a:srgbClr val="D60093"/>
                  </a:solidFill>
                  <a:effectLst>
                    <a:outerShdw blurRad="69850" dist="43180" dir="5400000" sx="0" sy="0">
                      <a:srgbClr val="000000">
                        <a:alpha val="65000"/>
                      </a:srgbClr>
                    </a:outerShdw>
                  </a:effectLst>
                  <a:latin typeface="Comic Sans MS"/>
                  <a:ea typeface="Calibri"/>
                  <a:cs typeface="Calibri"/>
                </a:rPr>
                <a:t>50</a:t>
              </a:r>
              <a:r>
                <a:rPr lang="en-US" sz="1400" b="1" i="1" cap="small" baseline="30000" dirty="0" smtClean="0">
                  <a:ln>
                    <a:noFill/>
                  </a:ln>
                  <a:solidFill>
                    <a:srgbClr val="D60093"/>
                  </a:solidFill>
                  <a:effectLst>
                    <a:outerShdw blurRad="69850" dist="43180" dir="5400000" sx="0" sy="0">
                      <a:srgbClr val="000000">
                        <a:alpha val="65000"/>
                      </a:srgbClr>
                    </a:outerShdw>
                  </a:effectLst>
                  <a:latin typeface="Comic Sans MS"/>
                  <a:ea typeface="Calibri"/>
                  <a:cs typeface="Calibri"/>
                </a:rPr>
                <a:t>th </a:t>
              </a:r>
              <a:r>
                <a:rPr lang="en-US" sz="1400" b="1" i="1" cap="small" dirty="0" smtClean="0">
                  <a:ln>
                    <a:noFill/>
                  </a:ln>
                  <a:solidFill>
                    <a:srgbClr val="D60093"/>
                  </a:solidFill>
                  <a:effectLst>
                    <a:outerShdw blurRad="69850" dist="43180" dir="5400000" sx="0" sy="0">
                      <a:srgbClr val="000000">
                        <a:alpha val="65000"/>
                      </a:srgbClr>
                    </a:outerShdw>
                  </a:effectLst>
                  <a:latin typeface="Comic Sans MS"/>
                  <a:ea typeface="Calibri"/>
                  <a:cs typeface="Calibri"/>
                </a:rPr>
                <a:t>Day</a:t>
              </a:r>
              <a:endParaRPr lang="en-US" sz="1200" dirty="0">
                <a:solidFill>
                  <a:srgbClr val="D60093"/>
                </a:solidFill>
                <a:effectLst/>
                <a:ea typeface="Calibri"/>
                <a:cs typeface="Times New Roman"/>
              </a:endParaRPr>
            </a:p>
          </p:txBody>
        </p:sp>
      </p:grpSp>
      <p:cxnSp>
        <p:nvCxnSpPr>
          <p:cNvPr id="42" name="Straight Arrow Connector 41"/>
          <p:cNvCxnSpPr/>
          <p:nvPr/>
        </p:nvCxnSpPr>
        <p:spPr>
          <a:xfrm flipV="1">
            <a:off x="7655051" y="2688441"/>
            <a:ext cx="360040" cy="504056"/>
          </a:xfrm>
          <a:prstGeom prst="straightConnector1">
            <a:avLst/>
          </a:prstGeom>
          <a:ln w="38100"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9002883" y="2688441"/>
            <a:ext cx="288032" cy="504056"/>
          </a:xfrm>
          <a:prstGeom prst="straightConnector1">
            <a:avLst/>
          </a:prstGeom>
          <a:ln w="38100"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 flipV="1">
            <a:off x="8663163" y="2718921"/>
            <a:ext cx="288032" cy="504056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ounded Rectangle 44"/>
          <p:cNvSpPr/>
          <p:nvPr/>
        </p:nvSpPr>
        <p:spPr>
          <a:xfrm>
            <a:off x="109870" y="188640"/>
            <a:ext cx="540085" cy="2415096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 w="57150">
            <a:solidFill>
              <a:srgbClr val="5D2D2D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400" dirty="0" smtClean="0">
                <a:ln w="28575">
                  <a:solidFill>
                    <a:srgbClr val="5D2D2D"/>
                  </a:solidFill>
                </a:ln>
                <a:solidFill>
                  <a:srgbClr val="5D2D2D"/>
                </a:solidFill>
                <a:latin typeface="Arial Rounded MT Bold" pitchFamily="34" charset="0"/>
              </a:rPr>
              <a:t>REV</a:t>
            </a:r>
            <a:br>
              <a:rPr lang="en-CA" sz="2400" dirty="0" smtClean="0">
                <a:ln w="28575">
                  <a:solidFill>
                    <a:srgbClr val="5D2D2D"/>
                  </a:solidFill>
                </a:ln>
                <a:solidFill>
                  <a:srgbClr val="5D2D2D"/>
                </a:solidFill>
                <a:latin typeface="Arial Rounded MT Bold" pitchFamily="34" charset="0"/>
              </a:rPr>
            </a:br>
            <a:r>
              <a:rPr lang="en-CA" sz="2400" dirty="0" smtClean="0">
                <a:ln w="28575">
                  <a:solidFill>
                    <a:srgbClr val="5D2D2D"/>
                  </a:solidFill>
                </a:ln>
                <a:solidFill>
                  <a:srgbClr val="5D2D2D"/>
                </a:solidFill>
                <a:latin typeface="Arial Rounded MT Bold" pitchFamily="34" charset="0"/>
              </a:rPr>
              <a:t>I</a:t>
            </a:r>
            <a:br>
              <a:rPr lang="en-CA" sz="2400" dirty="0" smtClean="0">
                <a:ln w="28575">
                  <a:solidFill>
                    <a:srgbClr val="5D2D2D"/>
                  </a:solidFill>
                </a:ln>
                <a:solidFill>
                  <a:srgbClr val="5D2D2D"/>
                </a:solidFill>
                <a:latin typeface="Arial Rounded MT Bold" pitchFamily="34" charset="0"/>
              </a:rPr>
            </a:br>
            <a:r>
              <a:rPr lang="en-CA" sz="2400" dirty="0" smtClean="0">
                <a:ln w="28575">
                  <a:solidFill>
                    <a:srgbClr val="5D2D2D"/>
                  </a:solidFill>
                </a:ln>
                <a:solidFill>
                  <a:srgbClr val="5D2D2D"/>
                </a:solidFill>
                <a:latin typeface="Arial Rounded MT Bold" pitchFamily="34" charset="0"/>
              </a:rPr>
              <a:t>EW</a:t>
            </a:r>
            <a:endParaRPr lang="en-CA" sz="2400" dirty="0">
              <a:ln w="28575">
                <a:solidFill>
                  <a:srgbClr val="5D2D2D"/>
                </a:solidFill>
              </a:ln>
              <a:solidFill>
                <a:srgbClr val="5D2D2D"/>
              </a:solidFill>
              <a:latin typeface="Arial Rounded MT Bold" pitchFamily="34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 flipV="1">
            <a:off x="10030427" y="2708761"/>
            <a:ext cx="288032" cy="504056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94" y="762206"/>
            <a:ext cx="1447800" cy="9700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glow rad="127000">
              <a:srgbClr val="7030A0"/>
            </a:glow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8" name="Rectangle 47"/>
          <p:cNvSpPr/>
          <p:nvPr/>
        </p:nvSpPr>
        <p:spPr>
          <a:xfrm>
            <a:off x="2422004" y="44624"/>
            <a:ext cx="9061746" cy="760496"/>
          </a:xfrm>
          <a:prstGeom prst="rect">
            <a:avLst/>
          </a:prstGeom>
          <a:solidFill>
            <a:srgbClr val="ECE7F1"/>
          </a:solidFill>
          <a:ln w="38100" cap="flat" cmpd="sng" algn="ctr">
            <a:solidFill>
              <a:srgbClr val="7030A0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p3d extrusionH="57150">
              <a:bevelT w="38100" h="38100"/>
            </a:sp3d>
          </a:bodyPr>
          <a:lstStyle/>
          <a:p>
            <a:pPr marL="274320" marR="0" indent="-274320" algn="ctr">
              <a:spcBef>
                <a:spcPts val="0"/>
              </a:spcBef>
              <a:spcAft>
                <a:spcPts val="1000"/>
              </a:spcAft>
            </a:pPr>
            <a:r>
              <a:rPr lang="en-US" sz="2400" b="1" dirty="0" smtClean="0">
                <a:solidFill>
                  <a:srgbClr val="008080"/>
                </a:solidFill>
                <a:effectLst/>
                <a:latin typeface="Calibri"/>
                <a:ea typeface="Calibri"/>
                <a:cs typeface="Calibri"/>
              </a:rPr>
              <a:t>Exo </a:t>
            </a:r>
            <a:r>
              <a:rPr lang="en-US" sz="2400" b="1" dirty="0">
                <a:solidFill>
                  <a:srgbClr val="008080"/>
                </a:solidFill>
                <a:effectLst/>
                <a:latin typeface="Calibri"/>
                <a:ea typeface="Calibri"/>
                <a:cs typeface="Calibri"/>
              </a:rPr>
              <a:t>19:1</a:t>
            </a:r>
            <a:r>
              <a:rPr lang="en-US" sz="2400" dirty="0">
                <a:effectLst/>
                <a:latin typeface="Calibri"/>
                <a:ea typeface="Calibri"/>
                <a:cs typeface="Calibri"/>
              </a:rPr>
              <a:t>  </a:t>
            </a:r>
            <a:r>
              <a:rPr lang="en-US" sz="2000" b="1" dirty="0">
                <a:ln>
                  <a:noFill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In the </a:t>
            </a:r>
            <a:r>
              <a:rPr lang="en-US" sz="2000" b="1" dirty="0">
                <a:ln>
                  <a:noFill/>
                </a:ln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third month </a:t>
            </a:r>
            <a:r>
              <a:rPr lang="en-US" sz="2000" b="1" u="sng" dirty="0" smtClean="0"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0070C0"/>
                  </a:solidFill>
                </a:uFill>
                <a:latin typeface="Calibri"/>
                <a:ea typeface="Calibri"/>
                <a:cs typeface="Calibri"/>
              </a:rPr>
              <a:t>after</a:t>
            </a:r>
            <a:r>
              <a:rPr lang="en-US" sz="2000" b="1" dirty="0" smtClean="0"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0070C0"/>
                  </a:solidFill>
                </a:uFill>
                <a:latin typeface="Calibri"/>
                <a:ea typeface="Calibri"/>
                <a:cs typeface="Calibri"/>
              </a:rPr>
              <a:t> </a:t>
            </a:r>
            <a:r>
              <a:rPr lang="en-US" sz="2000" b="1" dirty="0" smtClean="0">
                <a:ln>
                  <a:noFill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the </a:t>
            </a:r>
            <a:r>
              <a:rPr lang="en-US" sz="2000" b="1" dirty="0">
                <a:ln>
                  <a:noFill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children of </a:t>
            </a:r>
            <a:r>
              <a:rPr lang="en-US" sz="2000" b="1" dirty="0" smtClean="0"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Israe</a:t>
            </a:r>
            <a:r>
              <a:rPr lang="en-US" sz="2000" b="1" dirty="0" smtClean="0">
                <a:ln>
                  <a:noFill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l </a:t>
            </a:r>
            <a:r>
              <a:rPr lang="en-US" sz="2000" b="1" dirty="0">
                <a:ln>
                  <a:noFill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had come out of the land </a:t>
            </a:r>
            <a:r>
              <a:rPr lang="en-US" sz="2000" b="1" dirty="0" smtClean="0">
                <a:ln>
                  <a:noFill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     of </a:t>
            </a:r>
            <a:r>
              <a:rPr lang="en-US" sz="2000" b="1" dirty="0" smtClean="0"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Egypt</a:t>
            </a:r>
            <a:r>
              <a:rPr lang="en-US" sz="2000" b="1" dirty="0" smtClean="0">
                <a:ln>
                  <a:noFill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, </a:t>
            </a:r>
            <a:r>
              <a:rPr lang="en-US" sz="2000" b="1" u="sng" dirty="0">
                <a:ln>
                  <a:noFill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0070C0"/>
                  </a:solidFill>
                </a:uFill>
                <a:latin typeface="Calibri"/>
                <a:ea typeface="Calibri"/>
                <a:cs typeface="Calibri"/>
              </a:rPr>
              <a:t>on this</a:t>
            </a:r>
            <a:r>
              <a:rPr lang="en-US" sz="2000" b="1" dirty="0">
                <a:ln>
                  <a:noFill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 </a:t>
            </a:r>
            <a:r>
              <a:rPr lang="en-US" dirty="0">
                <a:ln>
                  <a:noFill/>
                </a:ln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[same]</a:t>
            </a:r>
            <a:r>
              <a:rPr lang="en-US" b="1" dirty="0">
                <a:ln>
                  <a:noFill/>
                </a:ln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 </a:t>
            </a:r>
            <a:r>
              <a:rPr lang="en-US" sz="2000" b="1" dirty="0" smtClean="0">
                <a:ln>
                  <a:solidFill>
                    <a:srgbClr val="3333FF"/>
                  </a:solidFill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glow rad="127000">
                    <a:srgbClr val="00FF00"/>
                  </a:glow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0070C0"/>
                  </a:solidFill>
                </a:uFill>
                <a:latin typeface="Calibri"/>
                <a:ea typeface="Calibri"/>
                <a:cs typeface="Calibri"/>
              </a:rPr>
              <a:t>DAY</a:t>
            </a:r>
            <a:r>
              <a:rPr lang="en-US" dirty="0" smtClean="0">
                <a:solidFill>
                  <a:srgbClr val="7F7F7F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 </a:t>
            </a:r>
            <a:r>
              <a:rPr lang="en-US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[NOT “</a:t>
            </a:r>
            <a:r>
              <a:rPr lang="en-US" b="1" u="sng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DATE</a:t>
            </a:r>
            <a:r>
              <a:rPr lang="en-US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”]</a:t>
            </a:r>
            <a:r>
              <a:rPr lang="en-US" b="1" dirty="0" smtClean="0">
                <a:ln>
                  <a:noFill/>
                </a:ln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 </a:t>
            </a:r>
            <a:r>
              <a:rPr lang="en-US" sz="2000" b="1" u="sng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they came to the Wilderness of Sinai</a:t>
            </a:r>
            <a:r>
              <a:rPr lang="en-US" sz="20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.</a:t>
            </a:r>
          </a:p>
        </p:txBody>
      </p:sp>
      <p:pic>
        <p:nvPicPr>
          <p:cNvPr id="50" name="Picture 2" descr="C:\Users\Rae\Desktop\Mt sina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284" y="3359663"/>
            <a:ext cx="6758034" cy="242721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Oval 51"/>
          <p:cNvSpPr/>
          <p:nvPr/>
        </p:nvSpPr>
        <p:spPr>
          <a:xfrm>
            <a:off x="11350995" y="2940468"/>
            <a:ext cx="720081" cy="632547"/>
          </a:xfrm>
          <a:prstGeom prst="ellipse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b="1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7</a:t>
            </a:r>
            <a:r>
              <a:rPr lang="en-CA" b="1" baseline="30000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th</a:t>
            </a:r>
            <a:r>
              <a:rPr lang="en-CA" b="1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en-CA" sz="1200" b="1" dirty="0" err="1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Wk</a:t>
            </a:r>
            <a:endParaRPr lang="en-CA" sz="1600" b="1" dirty="0">
              <a:solidFill>
                <a:schemeClr val="accent2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53" name="Title 2"/>
          <p:cNvSpPr>
            <a:spLocks noGrp="1"/>
          </p:cNvSpPr>
          <p:nvPr>
            <p:ph type="title"/>
          </p:nvPr>
        </p:nvSpPr>
        <p:spPr>
          <a:xfrm>
            <a:off x="4942284" y="3952244"/>
            <a:ext cx="6758034" cy="1614336"/>
          </a:xfr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2000" b="1" dirty="0" smtClean="0">
                <a:solidFill>
                  <a:srgbClr val="D60093"/>
                </a:solidFill>
                <a:effectLst>
                  <a:glow rad="127000">
                    <a:srgbClr val="FFFFCC"/>
                  </a:glow>
                </a:effectLst>
              </a:rPr>
              <a:t>Question:</a:t>
            </a:r>
            <a:r>
              <a:rPr lang="en-US" sz="2000" b="1" dirty="0" smtClean="0">
                <a:effectLst>
                  <a:glow rad="127000">
                    <a:srgbClr val="FFFFCC"/>
                  </a:glow>
                </a:effectLst>
              </a:rPr>
              <a:t> How can this 8</a:t>
            </a:r>
            <a:r>
              <a:rPr lang="en-US" sz="2000" b="1" baseline="30000" dirty="0" smtClean="0">
                <a:effectLst>
                  <a:glow rad="127000">
                    <a:srgbClr val="FFFFCC"/>
                  </a:glow>
                </a:effectLst>
              </a:rPr>
              <a:t>th</a:t>
            </a:r>
            <a:r>
              <a:rPr lang="en-US" sz="2000" b="1" dirty="0" smtClean="0">
                <a:effectLst>
                  <a:glow rad="127000">
                    <a:srgbClr val="FFFFCC"/>
                  </a:glow>
                </a:effectLst>
              </a:rPr>
              <a:t> day be proven </a:t>
            </a:r>
            <a:br>
              <a:rPr lang="en-US" sz="2000" b="1" dirty="0" smtClean="0">
                <a:effectLst>
                  <a:glow rad="127000">
                    <a:srgbClr val="FFFFCC"/>
                  </a:glow>
                </a:effectLst>
              </a:rPr>
            </a:br>
            <a:r>
              <a:rPr lang="en-US" sz="2000" b="1" dirty="0" smtClean="0">
                <a:effectLst>
                  <a:glow rad="127000">
                    <a:srgbClr val="FFFFCC"/>
                  </a:glow>
                </a:effectLst>
              </a:rPr>
              <a:t>to be </a:t>
            </a:r>
            <a:r>
              <a:rPr lang="en-US" sz="2000" b="1" dirty="0" smtClean="0">
                <a:solidFill>
                  <a:srgbClr val="0000FF"/>
                </a:solidFill>
                <a:effectLst>
                  <a:glow rad="127000">
                    <a:srgbClr val="FFFFCC"/>
                  </a:glow>
                </a:effectLst>
              </a:rPr>
              <a:t>Yahuah’s</a:t>
            </a:r>
            <a:r>
              <a:rPr lang="en-US" sz="2000" b="1" dirty="0" smtClean="0">
                <a:effectLst>
                  <a:glow rad="127000">
                    <a:srgbClr val="FFFFCC"/>
                  </a:glow>
                </a:effectLst>
              </a:rPr>
              <a:t> Pentecost?</a:t>
            </a:r>
            <a:br>
              <a:rPr lang="en-US" sz="2000" b="1" dirty="0" smtClean="0">
                <a:effectLst>
                  <a:glow rad="127000">
                    <a:srgbClr val="FFFFCC"/>
                  </a:glow>
                </a:effectLst>
              </a:rPr>
            </a:br>
            <a:r>
              <a:rPr lang="en-US" sz="2000" b="1" dirty="0" smtClean="0">
                <a:effectLst>
                  <a:glow rad="127000">
                    <a:srgbClr val="FFFFCC"/>
                  </a:glow>
                </a:effectLst>
              </a:rPr>
              <a:t>  </a:t>
            </a:r>
            <a:br>
              <a:rPr lang="en-US" sz="2000" b="1" dirty="0" smtClean="0">
                <a:effectLst>
                  <a:glow rad="127000">
                    <a:srgbClr val="FFFFCC"/>
                  </a:glow>
                </a:effectLst>
              </a:rPr>
            </a:br>
            <a:r>
              <a:rPr lang="en-US" sz="2000" b="1" dirty="0" smtClean="0">
                <a:solidFill>
                  <a:srgbClr val="D60093"/>
                </a:solidFill>
                <a:effectLst>
                  <a:glow rad="127000">
                    <a:srgbClr val="FFFFCC"/>
                  </a:glow>
                </a:effectLst>
              </a:rPr>
              <a:t>Answer:</a:t>
            </a:r>
            <a:r>
              <a:rPr lang="en-US" sz="2000" b="1" dirty="0" smtClean="0">
                <a:effectLst>
                  <a:glow rad="127000">
                    <a:srgbClr val="FFFFCC"/>
                  </a:glow>
                </a:effectLst>
              </a:rPr>
              <a:t> It links back to Torah’s Wave Sheaf </a:t>
            </a:r>
            <a:br>
              <a:rPr lang="en-US" sz="2000" b="1" dirty="0" smtClean="0">
                <a:effectLst>
                  <a:glow rad="127000">
                    <a:srgbClr val="FFFFCC"/>
                  </a:glow>
                </a:effectLst>
              </a:rPr>
            </a:br>
            <a:r>
              <a:rPr lang="en-US" sz="2000" b="1" dirty="0" smtClean="0">
                <a:effectLst>
                  <a:glow rad="127000">
                    <a:srgbClr val="FFFFCC"/>
                  </a:glow>
                </a:effectLst>
              </a:rPr>
              <a:t>according to </a:t>
            </a:r>
            <a:r>
              <a:rPr lang="en-US" sz="2000" b="1" dirty="0" smtClean="0">
                <a:solidFill>
                  <a:srgbClr val="0000FF"/>
                </a:solidFill>
                <a:effectLst>
                  <a:glow rad="127000">
                    <a:srgbClr val="FFFFCC"/>
                  </a:glow>
                </a:effectLst>
              </a:rPr>
              <a:t>Yahuah’s</a:t>
            </a:r>
            <a:r>
              <a:rPr lang="en-US" sz="2000" b="1" dirty="0" smtClean="0">
                <a:effectLst>
                  <a:glow rad="127000">
                    <a:srgbClr val="FFFFCC"/>
                  </a:glow>
                </a:effectLst>
              </a:rPr>
              <a:t> Omer Count.</a:t>
            </a:r>
            <a:endParaRPr lang="en-US" sz="2000" b="1" dirty="0">
              <a:effectLst>
                <a:glow rad="127000">
                  <a:srgbClr val="FFFFCC"/>
                </a:glow>
              </a:effectLst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2175388" y="895651"/>
            <a:ext cx="9541633" cy="445117"/>
          </a:xfrm>
          <a:prstGeom prst="roundRect">
            <a:avLst/>
          </a:prstGeom>
          <a:gradFill>
            <a:gsLst>
              <a:gs pos="0">
                <a:srgbClr val="03D4A8"/>
              </a:gs>
              <a:gs pos="44000">
                <a:srgbClr val="FFFF00"/>
              </a:gs>
              <a:gs pos="75000">
                <a:srgbClr val="FF99FF"/>
              </a:gs>
            </a:gsLst>
            <a:lin ang="16200000" scaled="0"/>
          </a:gradFill>
          <a:ln w="38100">
            <a:solidFill>
              <a:srgbClr val="9933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marL="274320" lvl="0" indent="-274320" algn="ctr">
              <a:spcAft>
                <a:spcPts val="1000"/>
              </a:spcAft>
            </a:pP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Calibri"/>
                <a:cs typeface="Calibri"/>
              </a:rPr>
              <a:t>Note: 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Left Egypt on a </a:t>
            </a:r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4</a:t>
            </a:r>
            <a:r>
              <a:rPr lang="en-US" sz="2400" b="1" baseline="30000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th</a:t>
            </a:r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 cycle;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entered Wilderness of Sinai on a </a:t>
            </a:r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4</a:t>
            </a:r>
            <a:r>
              <a:rPr lang="en-US" sz="2400" b="1" baseline="30000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th</a:t>
            </a:r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 cycle.</a:t>
            </a:r>
            <a:endParaRPr lang="en-US" sz="2400" dirty="0">
              <a:solidFill>
                <a:schemeClr val="tx2">
                  <a:lumMod val="75000"/>
                  <a:lumOff val="25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55" name="Right Brace 54"/>
          <p:cNvSpPr/>
          <p:nvPr/>
        </p:nvSpPr>
        <p:spPr>
          <a:xfrm rot="16200000">
            <a:off x="5576188" y="335680"/>
            <a:ext cx="208713" cy="1044473"/>
          </a:xfrm>
          <a:prstGeom prst="rightBrace">
            <a:avLst>
              <a:gd name="adj1" fmla="val 43096"/>
              <a:gd name="adj2" fmla="val 50000"/>
            </a:avLst>
          </a:prstGeom>
          <a:solidFill>
            <a:srgbClr val="FFFF00"/>
          </a:solidFill>
          <a:ln w="12700">
            <a:solidFill>
              <a:srgbClr val="00FF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6" name="Rectangle 55"/>
          <p:cNvSpPr/>
          <p:nvPr/>
        </p:nvSpPr>
        <p:spPr>
          <a:xfrm>
            <a:off x="6255826" y="2019959"/>
            <a:ext cx="1370290" cy="1382867"/>
          </a:xfrm>
          <a:prstGeom prst="rect">
            <a:avLst/>
          </a:prstGeom>
          <a:noFill/>
          <a:ln w="76200">
            <a:solidFill>
              <a:srgbClr val="9933FF"/>
            </a:solidFill>
          </a:ln>
          <a:effectLst>
            <a:glow rad="127000">
              <a:srgbClr val="00FF00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59" name="Curved Right Arrow 58"/>
          <p:cNvSpPr/>
          <p:nvPr/>
        </p:nvSpPr>
        <p:spPr>
          <a:xfrm flipV="1">
            <a:off x="477788" y="3102988"/>
            <a:ext cx="1746250" cy="3695422"/>
          </a:xfrm>
          <a:prstGeom prst="curvedRightArrow">
            <a:avLst/>
          </a:prstGeom>
          <a:gradFill>
            <a:gsLst>
              <a:gs pos="23000">
                <a:srgbClr val="FFFF00"/>
              </a:gs>
              <a:gs pos="38000">
                <a:srgbClr val="0A128C"/>
              </a:gs>
              <a:gs pos="67000">
                <a:srgbClr val="181CC7"/>
              </a:gs>
              <a:gs pos="79000">
                <a:srgbClr val="7005D4"/>
              </a:gs>
              <a:gs pos="49000">
                <a:srgbClr val="F4A77C"/>
              </a:gs>
              <a:gs pos="87000">
                <a:srgbClr val="874141"/>
              </a:gs>
            </a:gsLst>
            <a:lin ang="10800000" scaled="1"/>
          </a:gra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>
              <a:solidFill>
                <a:schemeClr val="tx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2164440" y="6127319"/>
            <a:ext cx="9469050" cy="3860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4320" lvl="0" indent="-274320">
              <a:lnSpc>
                <a:spcPct val="115000"/>
              </a:lnSpc>
            </a:pPr>
            <a:r>
              <a:rPr lang="en-US" sz="1600" b="1" dirty="0" smtClean="0"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		     And </a:t>
            </a:r>
            <a:r>
              <a:rPr lang="en-US" sz="1600" b="1" dirty="0"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they shall wash their garments, </a:t>
            </a:r>
            <a:r>
              <a:rPr lang="en-US" sz="1600" dirty="0">
                <a:solidFill>
                  <a:srgbClr val="008080"/>
                </a:solidFill>
                <a:latin typeface="Calibri"/>
                <a:ea typeface="Calibri"/>
                <a:cs typeface="Calibri"/>
              </a:rPr>
              <a:t>[</a:t>
            </a:r>
            <a:r>
              <a:rPr lang="en-US" sz="1600" b="1" dirty="0">
                <a:solidFill>
                  <a:srgbClr val="008080"/>
                </a:solidFill>
                <a:latin typeface="Calibri"/>
                <a:ea typeface="Calibri"/>
                <a:cs typeface="Calibri"/>
              </a:rPr>
              <a:t>11</a:t>
            </a:r>
            <a:r>
              <a:rPr lang="en-US" sz="1600" dirty="0">
                <a:solidFill>
                  <a:srgbClr val="008080"/>
                </a:solidFill>
                <a:latin typeface="Calibri"/>
                <a:ea typeface="Calibri"/>
                <a:cs typeface="Calibri"/>
              </a:rPr>
              <a:t>]</a:t>
            </a:r>
            <a:r>
              <a:rPr lang="en-US" sz="1600" dirty="0">
                <a:solidFill>
                  <a:srgbClr val="164B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600" b="1" dirty="0"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and shall be prepared by </a:t>
            </a:r>
            <a:r>
              <a:rPr lang="en-US" sz="1600" b="1" u="sng" dirty="0">
                <a:solidFill>
                  <a:srgbClr val="00B05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the third da</a:t>
            </a:r>
            <a:r>
              <a:rPr lang="en-US" sz="1600" b="1" dirty="0">
                <a:solidFill>
                  <a:srgbClr val="00B05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y. </a:t>
            </a:r>
            <a:endParaRPr lang="en-US" sz="1600" dirty="0">
              <a:solidFill>
                <a:srgbClr val="164B4F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9057677" y="3147243"/>
            <a:ext cx="456482" cy="345266"/>
          </a:xfrm>
          <a:prstGeom prst="ellipse">
            <a:avLst/>
          </a:prstGeom>
          <a:gradFill>
            <a:gsLst>
              <a:gs pos="22000">
                <a:srgbClr val="FFFF00"/>
              </a:gs>
              <a:gs pos="49000">
                <a:srgbClr val="0A128C"/>
              </a:gs>
              <a:gs pos="77000">
                <a:srgbClr val="F4A77C"/>
              </a:gs>
            </a:gsLst>
            <a:lin ang="10800000" scaled="1"/>
          </a:gradFill>
          <a:ln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dirty="0" smtClean="0"/>
              <a:t>1</a:t>
            </a:r>
            <a:endParaRPr lang="en-CA" sz="2000" dirty="0"/>
          </a:p>
        </p:txBody>
      </p:sp>
      <p:sp>
        <p:nvSpPr>
          <p:cNvPr id="62" name="Oval 61"/>
          <p:cNvSpPr/>
          <p:nvPr/>
        </p:nvSpPr>
        <p:spPr>
          <a:xfrm>
            <a:off x="10368435" y="3149295"/>
            <a:ext cx="456482" cy="345266"/>
          </a:xfrm>
          <a:prstGeom prst="ellipse">
            <a:avLst/>
          </a:prstGeom>
          <a:gradFill>
            <a:gsLst>
              <a:gs pos="22000">
                <a:srgbClr val="FFFF00"/>
              </a:gs>
              <a:gs pos="49000">
                <a:srgbClr val="0A128C"/>
              </a:gs>
              <a:gs pos="77000">
                <a:srgbClr val="F4A77C"/>
              </a:gs>
            </a:gsLst>
            <a:lin ang="10800000" scaled="1"/>
          </a:gradFill>
          <a:ln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dirty="0" smtClean="0"/>
              <a:t>2</a:t>
            </a:r>
            <a:endParaRPr lang="en-CA" sz="2000" dirty="0"/>
          </a:p>
        </p:txBody>
      </p:sp>
      <p:sp>
        <p:nvSpPr>
          <p:cNvPr id="63" name="Oval 62"/>
          <p:cNvSpPr/>
          <p:nvPr/>
        </p:nvSpPr>
        <p:spPr>
          <a:xfrm>
            <a:off x="10168853" y="6149419"/>
            <a:ext cx="456482" cy="345266"/>
          </a:xfrm>
          <a:prstGeom prst="ellipse">
            <a:avLst/>
          </a:prstGeom>
          <a:gradFill>
            <a:gsLst>
              <a:gs pos="22000">
                <a:srgbClr val="FFFF00"/>
              </a:gs>
              <a:gs pos="49000">
                <a:srgbClr val="0A128C"/>
              </a:gs>
              <a:gs pos="77000">
                <a:srgbClr val="F4A77C"/>
              </a:gs>
            </a:gsLst>
            <a:lin ang="10800000" scaled="1"/>
          </a:gradFill>
          <a:ln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dirty="0" smtClean="0"/>
              <a:t>3</a:t>
            </a:r>
            <a:endParaRPr lang="en-CA" sz="2000" dirty="0"/>
          </a:p>
        </p:txBody>
      </p:sp>
      <p:sp>
        <p:nvSpPr>
          <p:cNvPr id="64" name="Rectangle 63"/>
          <p:cNvSpPr/>
          <p:nvPr/>
        </p:nvSpPr>
        <p:spPr>
          <a:xfrm>
            <a:off x="2133973" y="6346004"/>
            <a:ext cx="9461040" cy="4579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B05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For on the third day </a:t>
            </a:r>
            <a:r>
              <a:rPr lang="en-US" sz="1600" dirty="0">
                <a:solidFill>
                  <a:srgbClr val="7F7F7F"/>
                </a:solidFill>
                <a:latin typeface="Calibri"/>
                <a:ea typeface="Calibri"/>
                <a:cs typeface="Calibri"/>
              </a:rPr>
              <a:t>[</a:t>
            </a:r>
            <a:r>
              <a:rPr lang="en-US" sz="1600" b="1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8</a:t>
            </a:r>
            <a:r>
              <a:rPr lang="en-US" sz="1600" b="1" baseline="30000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th</a:t>
            </a:r>
            <a:r>
              <a:rPr lang="en-US" sz="1600" b="1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 day</a:t>
            </a:r>
            <a:r>
              <a:rPr lang="en-US" sz="1600" dirty="0">
                <a:solidFill>
                  <a:srgbClr val="7F7F7F"/>
                </a:solidFill>
                <a:latin typeface="Calibri"/>
                <a:ea typeface="Calibri"/>
                <a:cs typeface="Calibri"/>
              </a:rPr>
              <a:t>],</a:t>
            </a:r>
            <a:r>
              <a:rPr lang="en-US" sz="1600" b="1" dirty="0"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 </a:t>
            </a:r>
            <a:r>
              <a:rPr lang="en-US" sz="1600" b="1" dirty="0">
                <a:solidFill>
                  <a:srgbClr val="0000FF"/>
                </a:solidFill>
                <a:latin typeface="Calibri"/>
                <a:ea typeface="Calibri"/>
                <a:cs typeface="Calibri"/>
              </a:rPr>
              <a:t>Yahuah</a:t>
            </a:r>
            <a:r>
              <a:rPr lang="en-US" sz="1600" dirty="0">
                <a:solidFill>
                  <a:srgbClr val="0D0D0D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600" b="1" dirty="0"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shall come down upon Mount Sinai before the eyes of all the </a:t>
            </a:r>
            <a:r>
              <a:rPr lang="en-US" sz="1600" b="1" dirty="0" smtClean="0"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people.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398734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5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75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750"/>
                            </p:stCondLst>
                            <p:childTnLst>
                              <p:par>
                                <p:cTn id="37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0" presetClass="path" presetSubtype="0" accel="50000" decel="5000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00013 -0.00949 L -0.28906 -0.00949 C -0.41953 -0.00949 -0.57734 -0.13264 -0.57734 -0.23264 L -0.57734 -0.45324 " pathEditMode="relative" rAng="0" ptsTypes="AAAA">
                                      <p:cBhvr>
                                        <p:cTn id="54" dur="5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80" y="-2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25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750"/>
                            </p:stCondLst>
                            <p:childTnLst>
                              <p:par>
                                <p:cTn id="6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/>
      <p:bldP spid="59" grpId="0" animBg="1"/>
      <p:bldP spid="60" grpId="0"/>
      <p:bldP spid="61" grpId="0" animBg="1"/>
      <p:bldP spid="62" grpId="0" animBg="1"/>
      <p:bldP spid="63" grpId="0" animBg="1"/>
      <p:bldP spid="63" grpId="1" animBg="1"/>
      <p:bldP spid="6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0000"/>
            </a:gs>
            <a:gs pos="42000">
              <a:srgbClr val="0A128C"/>
            </a:gs>
            <a:gs pos="67000">
              <a:srgbClr val="181CC7"/>
            </a:gs>
            <a:gs pos="79000">
              <a:srgbClr val="7005D4"/>
            </a:gs>
            <a:gs pos="55000">
              <a:srgbClr val="F4A77C"/>
            </a:gs>
            <a:gs pos="87000">
              <a:srgbClr val="874141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C:\Users\Rae\Desktop\wilderness of sinai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045" y="1484784"/>
            <a:ext cx="6125780" cy="344946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5"/>
          <p:cNvSpPr>
            <a:spLocks noGrp="1"/>
          </p:cNvSpPr>
          <p:nvPr>
            <p:ph sz="half" idx="1"/>
          </p:nvPr>
        </p:nvSpPr>
        <p:spPr>
          <a:xfrm>
            <a:off x="6244660" y="1598320"/>
            <a:ext cx="5970432" cy="3199771"/>
          </a:xfrm>
          <a:prstGeom prst="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p3d extrusionH="57150">
              <a:bevelT w="38100" h="38100"/>
            </a:sp3d>
          </a:bodyPr>
          <a:lstStyle/>
          <a:p>
            <a:pPr marL="514350" marR="0" indent="-51435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AutoNum type="alphaLcParenR"/>
            </a:pPr>
            <a:r>
              <a:rPr lang="en-US" sz="2000" b="1" dirty="0" smtClean="0">
                <a:solidFill>
                  <a:srgbClr val="5D2D2D"/>
                </a:solidFill>
                <a:effectLst>
                  <a:glow rad="139700">
                    <a:srgbClr val="FFFF00">
                      <a:alpha val="49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1</a:t>
            </a:r>
            <a:r>
              <a:rPr lang="en-US" sz="2000" b="1" baseline="30000" dirty="0" smtClean="0">
                <a:solidFill>
                  <a:srgbClr val="5D2D2D"/>
                </a:solidFill>
                <a:effectLst>
                  <a:glow rad="139700">
                    <a:srgbClr val="FFFF00">
                      <a:alpha val="49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st</a:t>
            </a:r>
            <a:r>
              <a:rPr lang="en-US" sz="2000" b="1" dirty="0" smtClean="0">
                <a:solidFill>
                  <a:srgbClr val="5D2D2D"/>
                </a:solidFill>
                <a:effectLst>
                  <a:glow rad="139700">
                    <a:srgbClr val="FFFF00">
                      <a:alpha val="49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 </a:t>
            </a:r>
            <a:r>
              <a:rPr lang="en-US" sz="2000" b="1" dirty="0">
                <a:solidFill>
                  <a:srgbClr val="5D2D2D"/>
                </a:solidFill>
                <a:effectLst>
                  <a:glow rad="139700">
                    <a:srgbClr val="FFFF00">
                      <a:alpha val="49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M</a:t>
            </a:r>
            <a:r>
              <a:rPr lang="en-US" sz="2000" b="1" dirty="0" smtClean="0">
                <a:solidFill>
                  <a:srgbClr val="5D2D2D"/>
                </a:solidFill>
                <a:effectLst>
                  <a:glow rad="139700">
                    <a:srgbClr val="FFFF00">
                      <a:alpha val="49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onth:  Leave Egypt </a:t>
            </a:r>
            <a:r>
              <a:rPr lang="en-US" sz="1600" b="1" dirty="0" smtClean="0">
                <a:solidFill>
                  <a:srgbClr val="5D2D2D"/>
                </a:solidFill>
                <a:effectLst>
                  <a:glow rad="139700">
                    <a:srgbClr val="FFFF00">
                      <a:alpha val="49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[Wed</a:t>
            </a:r>
            <a:r>
              <a:rPr lang="en-US" sz="1600" b="1" dirty="0">
                <a:solidFill>
                  <a:srgbClr val="5D2D2D"/>
                </a:solidFill>
                <a:effectLst>
                  <a:glow rad="139700">
                    <a:srgbClr val="FFFF00">
                      <a:alpha val="49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]</a:t>
            </a:r>
            <a:r>
              <a:rPr lang="en-US" sz="1600" b="1" dirty="0" smtClean="0">
                <a:solidFill>
                  <a:srgbClr val="5D2D2D"/>
                </a:solidFill>
                <a:effectLst>
                  <a:glow rad="139700">
                    <a:srgbClr val="FFFF00">
                      <a:alpha val="49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 </a:t>
            </a:r>
            <a:r>
              <a:rPr lang="en-US" sz="2000" b="1" dirty="0" smtClean="0">
                <a:solidFill>
                  <a:srgbClr val="5D2D2D"/>
                </a:solidFill>
                <a:effectLst>
                  <a:glow rad="139700">
                    <a:srgbClr val="FFFF00">
                      <a:alpha val="49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15</a:t>
            </a:r>
            <a:r>
              <a:rPr lang="en-US" sz="2000" b="1" baseline="30000" dirty="0" smtClean="0">
                <a:solidFill>
                  <a:srgbClr val="5D2D2D"/>
                </a:solidFill>
                <a:effectLst>
                  <a:glow rad="139700">
                    <a:srgbClr val="FFFF00">
                      <a:alpha val="49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th</a:t>
            </a:r>
            <a:r>
              <a:rPr lang="en-US" sz="2000" b="1" dirty="0" smtClean="0">
                <a:solidFill>
                  <a:srgbClr val="5D2D2D"/>
                </a:solidFill>
                <a:effectLst>
                  <a:glow rad="139700">
                    <a:srgbClr val="FFFF00">
                      <a:alpha val="49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 day.</a:t>
            </a:r>
          </a:p>
          <a:p>
            <a:pPr marL="514350" marR="0" indent="-51435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AutoNum type="alphaLcParenR"/>
            </a:pPr>
            <a:r>
              <a:rPr lang="en-US" sz="2000" b="1" dirty="0" smtClean="0">
                <a:solidFill>
                  <a:srgbClr val="FFFFCC"/>
                </a:solidFill>
                <a:effectLst>
                  <a:glow rad="114300">
                    <a:srgbClr val="002060">
                      <a:alpha val="86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2</a:t>
            </a:r>
            <a:r>
              <a:rPr lang="en-US" sz="2000" b="1" baseline="30000" dirty="0" smtClean="0">
                <a:solidFill>
                  <a:srgbClr val="FFFFCC"/>
                </a:solidFill>
                <a:effectLst>
                  <a:glow rad="114300">
                    <a:srgbClr val="002060">
                      <a:alpha val="86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nd</a:t>
            </a:r>
            <a:r>
              <a:rPr lang="en-US" sz="2000" b="1" dirty="0" smtClean="0">
                <a:solidFill>
                  <a:srgbClr val="FFFFCC"/>
                </a:solidFill>
                <a:effectLst>
                  <a:glow rad="114300">
                    <a:srgbClr val="002060">
                      <a:alpha val="86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 Month:  Enter Wilderness of Sin on </a:t>
            </a:r>
            <a:r>
              <a:rPr lang="en-US" sz="1600" b="1" dirty="0" smtClean="0">
                <a:solidFill>
                  <a:srgbClr val="FFFFCC"/>
                </a:solidFill>
                <a:effectLst>
                  <a:glow rad="114300">
                    <a:srgbClr val="002060">
                      <a:alpha val="86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[Fri]</a:t>
            </a:r>
            <a:r>
              <a:rPr lang="en-US" sz="2000" b="1" dirty="0" smtClean="0">
                <a:solidFill>
                  <a:srgbClr val="FFFFCC"/>
                </a:solidFill>
                <a:effectLst>
                  <a:glow rad="114300">
                    <a:srgbClr val="002060">
                      <a:alpha val="86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 15</a:t>
            </a:r>
            <a:r>
              <a:rPr lang="en-US" sz="2000" b="1" baseline="30000" dirty="0" smtClean="0">
                <a:solidFill>
                  <a:srgbClr val="FFFFCC"/>
                </a:solidFill>
                <a:effectLst>
                  <a:glow rad="114300">
                    <a:srgbClr val="002060">
                      <a:alpha val="86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th</a:t>
            </a:r>
            <a:r>
              <a:rPr lang="en-US" sz="2000" b="1" dirty="0" smtClean="0">
                <a:solidFill>
                  <a:srgbClr val="FFFFCC"/>
                </a:solidFill>
                <a:effectLst>
                  <a:glow rad="114300">
                    <a:srgbClr val="002060">
                      <a:alpha val="86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; Quail sent </a:t>
            </a:r>
            <a:r>
              <a:rPr lang="en-US" sz="1600" b="1" dirty="0" smtClean="0">
                <a:solidFill>
                  <a:srgbClr val="FFFFCC"/>
                </a:solidFill>
                <a:effectLst>
                  <a:glow rad="114300">
                    <a:srgbClr val="002060">
                      <a:alpha val="86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[Sabbath `ereb]</a:t>
            </a:r>
            <a:r>
              <a:rPr lang="en-US" sz="2000" b="1" dirty="0" smtClean="0">
                <a:solidFill>
                  <a:srgbClr val="FFFFCC"/>
                </a:solidFill>
                <a:effectLst>
                  <a:glow rad="114300">
                    <a:srgbClr val="002060">
                      <a:alpha val="86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 16</a:t>
            </a:r>
            <a:r>
              <a:rPr lang="en-US" sz="2000" b="1" baseline="30000" dirty="0" smtClean="0">
                <a:solidFill>
                  <a:srgbClr val="FFFFCC"/>
                </a:solidFill>
                <a:effectLst>
                  <a:glow rad="114300">
                    <a:srgbClr val="002060">
                      <a:alpha val="86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th</a:t>
            </a:r>
            <a:r>
              <a:rPr lang="en-US" sz="2000" b="1" dirty="0" smtClean="0">
                <a:solidFill>
                  <a:srgbClr val="FFFFCC"/>
                </a:solidFill>
                <a:effectLst>
                  <a:glow rad="114300">
                    <a:srgbClr val="002060">
                      <a:alpha val="86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; </a:t>
            </a:r>
            <a:br>
              <a:rPr lang="en-US" sz="2000" b="1" dirty="0" smtClean="0">
                <a:solidFill>
                  <a:srgbClr val="FFFFCC"/>
                </a:solidFill>
                <a:effectLst>
                  <a:glow rad="114300">
                    <a:srgbClr val="002060">
                      <a:alpha val="86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</a:br>
            <a:r>
              <a:rPr lang="en-US" sz="2000" b="1" dirty="0" smtClean="0">
                <a:solidFill>
                  <a:srgbClr val="FFFFCC"/>
                </a:solidFill>
                <a:effectLst>
                  <a:glow rad="114300">
                    <a:srgbClr val="002060">
                      <a:alpha val="86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Manna sent </a:t>
            </a:r>
            <a:r>
              <a:rPr lang="en-US" sz="1600" b="1" dirty="0" smtClean="0">
                <a:solidFill>
                  <a:srgbClr val="FFFFCC"/>
                </a:solidFill>
                <a:effectLst>
                  <a:glow rad="114300">
                    <a:srgbClr val="002060">
                      <a:alpha val="86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[Sunday boqer]</a:t>
            </a:r>
            <a:r>
              <a:rPr lang="en-US" sz="2000" b="1" dirty="0" smtClean="0">
                <a:solidFill>
                  <a:srgbClr val="FFFFCC"/>
                </a:solidFill>
                <a:effectLst>
                  <a:glow rad="114300">
                    <a:srgbClr val="002060">
                      <a:alpha val="86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 17</a:t>
            </a:r>
            <a:r>
              <a:rPr lang="en-US" sz="2000" b="1" baseline="30000" dirty="0" smtClean="0">
                <a:solidFill>
                  <a:srgbClr val="FFFFCC"/>
                </a:solidFill>
                <a:effectLst>
                  <a:glow rad="114300">
                    <a:srgbClr val="002060">
                      <a:alpha val="86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th</a:t>
            </a:r>
            <a:r>
              <a:rPr lang="en-US" sz="2000" b="1" dirty="0" smtClean="0">
                <a:solidFill>
                  <a:srgbClr val="FFFFCC"/>
                </a:solidFill>
                <a:effectLst>
                  <a:glow rad="114300">
                    <a:srgbClr val="002060">
                      <a:alpha val="86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. </a:t>
            </a:r>
            <a:endParaRPr lang="en-US" sz="2000" b="1" dirty="0">
              <a:solidFill>
                <a:srgbClr val="FFFFCC"/>
              </a:solidFill>
              <a:effectLst>
                <a:glow rad="114300">
                  <a:srgbClr val="002060">
                    <a:alpha val="86000"/>
                  </a:srgbClr>
                </a:glow>
              </a:effectLst>
              <a:latin typeface="Comic Sans MS" pitchFamily="66" charset="0"/>
              <a:ea typeface="Calibri"/>
              <a:cs typeface="Calibri"/>
            </a:endParaRPr>
          </a:p>
          <a:p>
            <a:pPr marL="514350" marR="0" indent="-51435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AutoNum type="alphaLcParenR"/>
            </a:pPr>
            <a:r>
              <a:rPr lang="en-US" sz="2000" b="1" dirty="0" smtClean="0">
                <a:ln>
                  <a:noFill/>
                </a:ln>
                <a:solidFill>
                  <a:srgbClr val="660033"/>
                </a:solidFill>
                <a:effectLst>
                  <a:glow rad="139700">
                    <a:schemeClr val="accent1">
                      <a:lumMod val="40000"/>
                      <a:lumOff val="60000"/>
                      <a:alpha val="64000"/>
                    </a:schemeClr>
                  </a:glow>
                </a:effectLst>
                <a:latin typeface="Comic Sans MS" pitchFamily="66" charset="0"/>
                <a:ea typeface="Calibri"/>
                <a:cs typeface="Calibri"/>
              </a:rPr>
              <a:t>3</a:t>
            </a:r>
            <a:r>
              <a:rPr lang="en-US" sz="2000" b="1" baseline="30000" dirty="0" smtClean="0">
                <a:ln>
                  <a:noFill/>
                </a:ln>
                <a:solidFill>
                  <a:srgbClr val="660033"/>
                </a:solidFill>
                <a:effectLst>
                  <a:glow rad="139700">
                    <a:schemeClr val="accent1">
                      <a:lumMod val="40000"/>
                      <a:lumOff val="60000"/>
                      <a:alpha val="64000"/>
                    </a:schemeClr>
                  </a:glow>
                </a:effectLst>
                <a:latin typeface="Comic Sans MS" pitchFamily="66" charset="0"/>
                <a:ea typeface="Calibri"/>
                <a:cs typeface="Calibri"/>
              </a:rPr>
              <a:t>rd</a:t>
            </a:r>
            <a:r>
              <a:rPr lang="en-US" sz="2000" b="1" dirty="0" smtClean="0">
                <a:ln>
                  <a:noFill/>
                </a:ln>
                <a:solidFill>
                  <a:srgbClr val="660033"/>
                </a:solidFill>
                <a:effectLst>
                  <a:glow rad="139700">
                    <a:schemeClr val="accent1">
                      <a:lumMod val="40000"/>
                      <a:lumOff val="60000"/>
                      <a:alpha val="64000"/>
                    </a:schemeClr>
                  </a:glow>
                </a:effectLst>
                <a:latin typeface="Comic Sans MS" pitchFamily="66" charset="0"/>
                <a:ea typeface="Calibri"/>
                <a:cs typeface="Calibri"/>
              </a:rPr>
              <a:t> Month:  Enter </a:t>
            </a:r>
            <a:r>
              <a:rPr lang="en-US" sz="2000" b="1" dirty="0">
                <a:solidFill>
                  <a:srgbClr val="660033"/>
                </a:solidFill>
                <a:effectLst>
                  <a:glow rad="139700">
                    <a:schemeClr val="accent1">
                      <a:lumMod val="40000"/>
                      <a:lumOff val="60000"/>
                      <a:alpha val="64000"/>
                    </a:schemeClr>
                  </a:glow>
                </a:effectLst>
                <a:latin typeface="Comic Sans MS" pitchFamily="66" charset="0"/>
                <a:ea typeface="Calibri"/>
                <a:cs typeface="Calibri"/>
              </a:rPr>
              <a:t>W</a:t>
            </a:r>
            <a:r>
              <a:rPr lang="en-US" sz="2000" b="1" dirty="0" smtClean="0">
                <a:ln>
                  <a:noFill/>
                </a:ln>
                <a:solidFill>
                  <a:srgbClr val="660033"/>
                </a:solidFill>
                <a:effectLst>
                  <a:glow rad="139700">
                    <a:schemeClr val="accent1">
                      <a:lumMod val="40000"/>
                      <a:lumOff val="60000"/>
                      <a:alpha val="64000"/>
                    </a:schemeClr>
                  </a:glow>
                </a:effectLst>
                <a:latin typeface="Comic Sans MS" pitchFamily="66" charset="0"/>
                <a:ea typeface="Calibri"/>
                <a:cs typeface="Calibri"/>
              </a:rPr>
              <a:t>ilderness of Sinai </a:t>
            </a:r>
            <a:br>
              <a:rPr lang="en-US" sz="2000" b="1" dirty="0" smtClean="0">
                <a:ln>
                  <a:noFill/>
                </a:ln>
                <a:solidFill>
                  <a:srgbClr val="660033"/>
                </a:solidFill>
                <a:effectLst>
                  <a:glow rad="139700">
                    <a:schemeClr val="accent1">
                      <a:lumMod val="40000"/>
                      <a:lumOff val="60000"/>
                      <a:alpha val="64000"/>
                    </a:schemeClr>
                  </a:glow>
                </a:effectLst>
                <a:latin typeface="Comic Sans MS" pitchFamily="66" charset="0"/>
                <a:ea typeface="Calibri"/>
                <a:cs typeface="Calibri"/>
              </a:rPr>
            </a:br>
            <a:r>
              <a:rPr lang="en-US" sz="2000" b="1" dirty="0" smtClean="0">
                <a:ln>
                  <a:noFill/>
                </a:ln>
                <a:solidFill>
                  <a:srgbClr val="660033"/>
                </a:solidFill>
                <a:effectLst>
                  <a:glow rad="139700">
                    <a:schemeClr val="accent1">
                      <a:lumMod val="40000"/>
                      <a:lumOff val="60000"/>
                      <a:alpha val="64000"/>
                    </a:schemeClr>
                  </a:glow>
                </a:effectLst>
                <a:latin typeface="Comic Sans MS" pitchFamily="66" charset="0"/>
                <a:ea typeface="Calibri"/>
                <a:cs typeface="Calibri"/>
              </a:rPr>
              <a:t>on </a:t>
            </a:r>
            <a:r>
              <a:rPr lang="en-US" sz="1600" b="1" dirty="0" smtClean="0">
                <a:solidFill>
                  <a:srgbClr val="660033"/>
                </a:solidFill>
                <a:effectLst>
                  <a:glow rad="139700">
                    <a:schemeClr val="accent1">
                      <a:lumMod val="40000"/>
                      <a:lumOff val="60000"/>
                      <a:alpha val="64000"/>
                    </a:schemeClr>
                  </a:glow>
                </a:effectLst>
                <a:latin typeface="Comic Sans MS" pitchFamily="66" charset="0"/>
                <a:ea typeface="Calibri"/>
                <a:cs typeface="Calibri"/>
              </a:rPr>
              <a:t>[Wed] </a:t>
            </a:r>
            <a:r>
              <a:rPr lang="en-US" sz="2000" b="1" dirty="0">
                <a:solidFill>
                  <a:srgbClr val="660033"/>
                </a:solidFill>
                <a:effectLst>
                  <a:glow rad="139700">
                    <a:schemeClr val="accent1">
                      <a:lumMod val="40000"/>
                      <a:lumOff val="60000"/>
                      <a:alpha val="64000"/>
                    </a:schemeClr>
                  </a:glow>
                </a:effectLst>
                <a:latin typeface="Comic Sans MS" pitchFamily="66" charset="0"/>
                <a:ea typeface="Calibri"/>
                <a:cs typeface="Calibri"/>
              </a:rPr>
              <a:t>4</a:t>
            </a:r>
            <a:r>
              <a:rPr lang="en-US" sz="2000" b="1" baseline="30000" dirty="0">
                <a:solidFill>
                  <a:srgbClr val="660033"/>
                </a:solidFill>
                <a:effectLst>
                  <a:glow rad="139700">
                    <a:schemeClr val="accent1">
                      <a:lumMod val="40000"/>
                      <a:lumOff val="60000"/>
                      <a:alpha val="64000"/>
                    </a:schemeClr>
                  </a:glow>
                </a:effectLst>
                <a:latin typeface="Comic Sans MS" pitchFamily="66" charset="0"/>
                <a:ea typeface="Calibri"/>
                <a:cs typeface="Calibri"/>
              </a:rPr>
              <a:t>th</a:t>
            </a:r>
            <a:r>
              <a:rPr lang="en-US" sz="2000" b="1" dirty="0">
                <a:solidFill>
                  <a:srgbClr val="660033"/>
                </a:solidFill>
                <a:effectLst>
                  <a:glow rad="139700">
                    <a:schemeClr val="accent1">
                      <a:lumMod val="40000"/>
                      <a:lumOff val="60000"/>
                      <a:alpha val="64000"/>
                    </a:schemeClr>
                  </a:glow>
                </a:effectLst>
                <a:latin typeface="Comic Sans MS" pitchFamily="66" charset="0"/>
                <a:ea typeface="Calibri"/>
                <a:cs typeface="Calibri"/>
              </a:rPr>
              <a:t> </a:t>
            </a:r>
            <a:r>
              <a:rPr lang="en-US" sz="2000" b="1" dirty="0" smtClean="0">
                <a:solidFill>
                  <a:srgbClr val="660033"/>
                </a:solidFill>
                <a:effectLst>
                  <a:glow rad="139700">
                    <a:schemeClr val="accent1">
                      <a:lumMod val="40000"/>
                      <a:lumOff val="60000"/>
                      <a:alpha val="64000"/>
                    </a:schemeClr>
                  </a:glow>
                </a:effectLst>
                <a:latin typeface="Comic Sans MS" pitchFamily="66" charset="0"/>
                <a:ea typeface="Calibri"/>
                <a:cs typeface="Calibri"/>
              </a:rPr>
              <a:t>day </a:t>
            </a:r>
            <a:r>
              <a:rPr lang="en-US" sz="1600" b="1" dirty="0" smtClean="0">
                <a:solidFill>
                  <a:srgbClr val="660033"/>
                </a:solidFill>
                <a:effectLst>
                  <a:glow rad="139700">
                    <a:schemeClr val="accent1">
                      <a:lumMod val="40000"/>
                      <a:lumOff val="60000"/>
                      <a:alpha val="64000"/>
                    </a:schemeClr>
                  </a:glow>
                </a:effectLst>
                <a:latin typeface="Comic Sans MS" pitchFamily="66" charset="0"/>
                <a:ea typeface="Calibri"/>
                <a:cs typeface="Calibri"/>
              </a:rPr>
              <a:t>[Omer </a:t>
            </a:r>
            <a:r>
              <a:rPr lang="en-US" sz="1600" b="1" dirty="0">
                <a:solidFill>
                  <a:srgbClr val="660033"/>
                </a:solidFill>
                <a:effectLst>
                  <a:glow rad="139700">
                    <a:schemeClr val="accent1">
                      <a:lumMod val="40000"/>
                      <a:lumOff val="60000"/>
                      <a:alpha val="64000"/>
                    </a:schemeClr>
                  </a:glow>
                </a:effectLst>
                <a:latin typeface="Comic Sans MS" pitchFamily="66" charset="0"/>
                <a:ea typeface="Calibri"/>
                <a:cs typeface="Calibri"/>
              </a:rPr>
              <a:t>#</a:t>
            </a:r>
            <a:r>
              <a:rPr lang="en-US" sz="1600" b="1" dirty="0" smtClean="0">
                <a:solidFill>
                  <a:srgbClr val="660033"/>
                </a:solidFill>
                <a:effectLst>
                  <a:glow rad="139700">
                    <a:schemeClr val="accent1">
                      <a:lumMod val="40000"/>
                      <a:lumOff val="60000"/>
                      <a:alpha val="64000"/>
                    </a:schemeClr>
                  </a:glow>
                </a:effectLst>
                <a:latin typeface="Comic Sans MS" pitchFamily="66" charset="0"/>
                <a:ea typeface="Calibri"/>
                <a:cs typeface="Calibri"/>
              </a:rPr>
              <a:t>46].</a:t>
            </a:r>
            <a:endParaRPr lang="en-US" sz="2000" b="1" dirty="0" smtClean="0">
              <a:ln>
                <a:noFill/>
              </a:ln>
              <a:solidFill>
                <a:srgbClr val="660033"/>
              </a:solidFill>
              <a:effectLst>
                <a:glow rad="139700">
                  <a:schemeClr val="accent1">
                    <a:lumMod val="40000"/>
                    <a:lumOff val="60000"/>
                    <a:alpha val="64000"/>
                  </a:schemeClr>
                </a:glow>
              </a:effectLst>
              <a:latin typeface="Comic Sans MS" pitchFamily="66" charset="0"/>
              <a:ea typeface="Calibri"/>
              <a:cs typeface="Calibri"/>
            </a:endParaRPr>
          </a:p>
          <a:p>
            <a:pPr marL="514350" marR="0" indent="-51435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AutoNum type="alphaLcParenR"/>
            </a:pPr>
            <a:r>
              <a:rPr lang="en-US" sz="2000" b="1" dirty="0" smtClean="0">
                <a:ln>
                  <a:noFill/>
                </a:ln>
                <a:solidFill>
                  <a:srgbClr val="002060"/>
                </a:solidFill>
                <a:effectLst>
                  <a:glow rad="139700">
                    <a:schemeClr val="bg1">
                      <a:alpha val="64000"/>
                    </a:schemeClr>
                  </a:glow>
                </a:effectLst>
                <a:latin typeface="Comic Sans MS" pitchFamily="66" charset="0"/>
                <a:ea typeface="Calibri"/>
                <a:cs typeface="Calibri"/>
              </a:rPr>
              <a:t>50</a:t>
            </a:r>
            <a:r>
              <a:rPr lang="en-US" sz="2000" b="1" baseline="30000" dirty="0" smtClean="0">
                <a:ln>
                  <a:noFill/>
                </a:ln>
                <a:solidFill>
                  <a:srgbClr val="002060"/>
                </a:solidFill>
                <a:effectLst>
                  <a:glow rad="139700">
                    <a:schemeClr val="bg1">
                      <a:alpha val="64000"/>
                    </a:schemeClr>
                  </a:glow>
                </a:effectLst>
                <a:latin typeface="Comic Sans MS" pitchFamily="66" charset="0"/>
                <a:ea typeface="Calibri"/>
                <a:cs typeface="Calibri"/>
              </a:rPr>
              <a:t>th</a:t>
            </a:r>
            <a:r>
              <a:rPr lang="en-US" sz="2000" b="1" dirty="0" smtClean="0">
                <a:ln>
                  <a:noFill/>
                </a:ln>
                <a:solidFill>
                  <a:srgbClr val="002060"/>
                </a:solidFill>
                <a:effectLst>
                  <a:glow rad="139700">
                    <a:schemeClr val="bg1">
                      <a:alpha val="64000"/>
                    </a:schemeClr>
                  </a:glow>
                </a:effectLst>
                <a:latin typeface="Comic Sans MS" pitchFamily="66" charset="0"/>
                <a:ea typeface="Calibri"/>
                <a:cs typeface="Calibri"/>
              </a:rPr>
              <a:t> Omer count &amp; Shavuot: </a:t>
            </a:r>
            <a:r>
              <a:rPr lang="en-US" sz="1600" b="1" dirty="0" smtClean="0">
                <a:ln>
                  <a:noFill/>
                </a:ln>
                <a:solidFill>
                  <a:srgbClr val="002060"/>
                </a:solidFill>
                <a:effectLst>
                  <a:glow rad="139700">
                    <a:schemeClr val="bg1">
                      <a:alpha val="64000"/>
                    </a:schemeClr>
                  </a:glow>
                </a:effectLst>
                <a:latin typeface="Comic Sans MS" pitchFamily="66" charset="0"/>
                <a:ea typeface="Calibri"/>
                <a:cs typeface="Calibri"/>
              </a:rPr>
              <a:t>[Sun] </a:t>
            </a:r>
            <a:r>
              <a:rPr lang="en-US" sz="2000" b="1" dirty="0" smtClean="0">
                <a:ln>
                  <a:noFill/>
                </a:ln>
                <a:solidFill>
                  <a:srgbClr val="002060"/>
                </a:solidFill>
                <a:effectLst>
                  <a:glow rad="139700">
                    <a:schemeClr val="bg1">
                      <a:alpha val="64000"/>
                    </a:schemeClr>
                  </a:glow>
                </a:effectLst>
                <a:latin typeface="Comic Sans MS" pitchFamily="66" charset="0"/>
                <a:ea typeface="Calibri"/>
                <a:cs typeface="Calibri"/>
              </a:rPr>
              <a:t>8</a:t>
            </a:r>
            <a:r>
              <a:rPr lang="en-US" sz="2000" b="1" baseline="30000" dirty="0" smtClean="0">
                <a:ln>
                  <a:noFill/>
                </a:ln>
                <a:solidFill>
                  <a:srgbClr val="002060"/>
                </a:solidFill>
                <a:effectLst>
                  <a:glow rad="139700">
                    <a:schemeClr val="bg1">
                      <a:alpha val="64000"/>
                    </a:schemeClr>
                  </a:glow>
                </a:effectLst>
                <a:latin typeface="Comic Sans MS" pitchFamily="66" charset="0"/>
                <a:ea typeface="Calibri"/>
                <a:cs typeface="Calibri"/>
              </a:rPr>
              <a:t>th</a:t>
            </a:r>
            <a:r>
              <a:rPr lang="en-US" sz="2000" b="1" dirty="0" smtClean="0">
                <a:ln>
                  <a:noFill/>
                </a:ln>
                <a:solidFill>
                  <a:srgbClr val="002060"/>
                </a:solidFill>
                <a:effectLst>
                  <a:glow rad="139700">
                    <a:schemeClr val="bg1">
                      <a:alpha val="64000"/>
                    </a:schemeClr>
                  </a:glow>
                </a:effectLst>
                <a:latin typeface="Comic Sans MS" pitchFamily="66" charset="0"/>
                <a:ea typeface="Calibri"/>
                <a:cs typeface="Calibri"/>
              </a:rPr>
              <a:t> day. </a:t>
            </a:r>
          </a:p>
        </p:txBody>
      </p:sp>
      <p:pic>
        <p:nvPicPr>
          <p:cNvPr id="8195" name="Picture 3" descr="C:\Users\Rae\Desktop\Month 1 - Leaving Egyp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72" y="734729"/>
            <a:ext cx="5688632" cy="3053689"/>
          </a:xfrm>
          <a:prstGeom prst="rect">
            <a:avLst/>
          </a:prstGeom>
          <a:noFill/>
          <a:ln w="762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Rae\Desktop\Month 3 entering sina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72" y="4017185"/>
            <a:ext cx="5688631" cy="2597413"/>
          </a:xfrm>
          <a:prstGeom prst="rect">
            <a:avLst/>
          </a:prstGeom>
          <a:noFill/>
          <a:ln w="762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F:\Art on Desktop - 1\All white man clip art\3d white people\white man 320 binoculars purple clipart_14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7" b="100000" l="28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58308" y="2518434"/>
            <a:ext cx="1512168" cy="219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Slide Number Placeholder 1"/>
          <p:cNvSpPr txBox="1">
            <a:spLocks/>
          </p:cNvSpPr>
          <p:nvPr/>
        </p:nvSpPr>
        <p:spPr>
          <a:xfrm>
            <a:off x="9262764" y="6453336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FEFA0A-2F20-4B60-98C6-5FFDA469AA1C}" type="slidenum">
              <a:rPr lang="en-US" b="1" smtClean="0">
                <a:solidFill>
                  <a:srgbClr val="FFFFCC"/>
                </a:solidFill>
              </a:rPr>
              <a:pPr/>
              <a:t>36</a:t>
            </a:fld>
            <a:endParaRPr lang="en-US" b="1" dirty="0">
              <a:solidFill>
                <a:srgbClr val="FFFFCC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797284" y="4714096"/>
            <a:ext cx="792088" cy="539161"/>
          </a:xfrm>
          <a:prstGeom prst="rect">
            <a:avLst/>
          </a:prstGeom>
          <a:noFill/>
          <a:ln w="762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5581" y="5189130"/>
            <a:ext cx="62388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1905"/>
                <a:solidFill>
                  <a:srgbClr val="46AC6F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cs typeface="Aharoni" pitchFamily="2" charset="-79"/>
              </a:rPr>
              <a:t>50</a:t>
            </a:r>
            <a:r>
              <a:rPr lang="en-US" sz="2000" b="1" baseline="30000" dirty="0" smtClean="0">
                <a:ln w="1905"/>
                <a:solidFill>
                  <a:srgbClr val="46AC6F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cs typeface="Aharoni" pitchFamily="2" charset="-79"/>
              </a:rPr>
              <a:t>th</a:t>
            </a:r>
            <a:r>
              <a:rPr lang="en-US" sz="2000" b="1" dirty="0" smtClean="0">
                <a:ln w="1905"/>
                <a:solidFill>
                  <a:srgbClr val="46AC6F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cs typeface="Aharoni" pitchFamily="2" charset="-79"/>
              </a:rPr>
              <a:t> </a:t>
            </a:r>
            <a:endParaRPr lang="en-US" sz="2000" b="1" dirty="0">
              <a:ln w="1905"/>
              <a:solidFill>
                <a:srgbClr val="46AC6F">
                  <a:lumMod val="50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3978" y="5530861"/>
            <a:ext cx="62389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cs typeface="Aharoni" pitchFamily="2" charset="-79"/>
              </a:rPr>
              <a:t>57</a:t>
            </a:r>
            <a:r>
              <a:rPr lang="en-US" sz="2000" b="1" baseline="30000" dirty="0" smtClean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cs typeface="Aharoni" pitchFamily="2" charset="-79"/>
              </a:rPr>
              <a:t>th</a:t>
            </a:r>
            <a:r>
              <a:rPr lang="en-US" sz="2000" b="1" dirty="0" smtClean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cs typeface="Aharoni" pitchFamily="2" charset="-79"/>
              </a:rPr>
              <a:t> </a:t>
            </a:r>
            <a:endParaRPr lang="en-US" sz="2000" b="1" dirty="0">
              <a:ln w="1905"/>
              <a:solidFill>
                <a:srgbClr val="9900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25860" y="5433609"/>
            <a:ext cx="3888432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cs typeface="Aharoni" pitchFamily="2" charset="-79"/>
              </a:rPr>
              <a:t>Note:</a:t>
            </a:r>
            <a:r>
              <a:rPr lang="en-US" b="1" dirty="0" smtClean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cs typeface="Aharoni" pitchFamily="2" charset="-79"/>
              </a:rPr>
              <a:t> Using the combination </a:t>
            </a:r>
            <a:br>
              <a:rPr lang="en-US" b="1" dirty="0" smtClean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cs typeface="Aharoni" pitchFamily="2" charset="-79"/>
              </a:rPr>
            </a:br>
            <a:r>
              <a:rPr lang="en-US" b="1" dirty="0" smtClean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cs typeface="Aharoni" pitchFamily="2" charset="-79"/>
              </a:rPr>
              <a:t>of the same </a:t>
            </a:r>
            <a:r>
              <a:rPr lang="en-US" b="1" dirty="0" smtClean="0">
                <a:ln w="1905"/>
                <a:solidFill>
                  <a:srgbClr val="990033"/>
                </a:solidFill>
                <a:effectLst>
                  <a:glow rad="127000">
                    <a:srgbClr val="00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cs typeface="Aharoni" pitchFamily="2" charset="-79"/>
              </a:rPr>
              <a:t>date</a:t>
            </a:r>
            <a:r>
              <a:rPr lang="en-US" b="1" dirty="0" smtClean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cs typeface="Aharoni" pitchFamily="2" charset="-79"/>
              </a:rPr>
              <a:t> of the 15</a:t>
            </a:r>
            <a:r>
              <a:rPr lang="en-US" b="1" baseline="30000" dirty="0" smtClean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cs typeface="Aharoni" pitchFamily="2" charset="-79"/>
              </a:rPr>
              <a:t>th</a:t>
            </a:r>
            <a:r>
              <a:rPr lang="en-US" b="1" dirty="0" smtClean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cs typeface="Aharoni" pitchFamily="2" charset="-79"/>
              </a:rPr>
              <a:t> for both months, does not work!</a:t>
            </a:r>
            <a:endParaRPr lang="en-US" b="1" dirty="0">
              <a:ln w="1905"/>
              <a:solidFill>
                <a:srgbClr val="9900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3" name="Group 2"/>
          <p:cNvGrpSpPr/>
          <p:nvPr/>
        </p:nvGrpSpPr>
        <p:grpSpPr>
          <a:xfrm flipH="1">
            <a:off x="3979759" y="4365104"/>
            <a:ext cx="1466581" cy="1698939"/>
            <a:chOff x="1" y="4927035"/>
            <a:chExt cx="1721930" cy="2097472"/>
          </a:xfrm>
        </p:grpSpPr>
        <p:sp>
          <p:nvSpPr>
            <p:cNvPr id="2" name="Oval 1"/>
            <p:cNvSpPr/>
            <p:nvPr/>
          </p:nvSpPr>
          <p:spPr>
            <a:xfrm>
              <a:off x="154169" y="5373216"/>
              <a:ext cx="1341891" cy="690811"/>
            </a:xfrm>
            <a:prstGeom prst="ellipse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" y="4927035"/>
              <a:ext cx="1721930" cy="2097472"/>
              <a:chOff x="7166836" y="211520"/>
              <a:chExt cx="2301891" cy="2829289"/>
            </a:xfrm>
          </p:grpSpPr>
          <p:pic>
            <p:nvPicPr>
              <p:cNvPr id="22" name="Picture 10" descr="C:\Users\Rae\Desktop\yellow face writing edit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000" b="89905" l="5157" r="9529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66836" y="211520"/>
                <a:ext cx="2301891" cy="28292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Freeform 22"/>
              <p:cNvSpPr/>
              <p:nvPr/>
            </p:nvSpPr>
            <p:spPr>
              <a:xfrm>
                <a:off x="8177564" y="2315984"/>
                <a:ext cx="711200" cy="223520"/>
              </a:xfrm>
              <a:custGeom>
                <a:avLst/>
                <a:gdLst>
                  <a:gd name="connsiteX0" fmla="*/ 40640 w 711200"/>
                  <a:gd name="connsiteY0" fmla="*/ 0 h 223520"/>
                  <a:gd name="connsiteX1" fmla="*/ 55880 w 711200"/>
                  <a:gd name="connsiteY1" fmla="*/ 25400 h 223520"/>
                  <a:gd name="connsiteX2" fmla="*/ 60960 w 711200"/>
                  <a:gd name="connsiteY2" fmla="*/ 40640 h 223520"/>
                  <a:gd name="connsiteX3" fmla="*/ 40640 w 711200"/>
                  <a:gd name="connsiteY3" fmla="*/ 45720 h 223520"/>
                  <a:gd name="connsiteX4" fmla="*/ 0 w 711200"/>
                  <a:gd name="connsiteY4" fmla="*/ 50800 h 223520"/>
                  <a:gd name="connsiteX5" fmla="*/ 15240 w 711200"/>
                  <a:gd name="connsiteY5" fmla="*/ 60960 h 223520"/>
                  <a:gd name="connsiteX6" fmla="*/ 50800 w 711200"/>
                  <a:gd name="connsiteY6" fmla="*/ 71120 h 223520"/>
                  <a:gd name="connsiteX7" fmla="*/ 66040 w 711200"/>
                  <a:gd name="connsiteY7" fmla="*/ 81280 h 223520"/>
                  <a:gd name="connsiteX8" fmla="*/ 147320 w 711200"/>
                  <a:gd name="connsiteY8" fmla="*/ 101600 h 223520"/>
                  <a:gd name="connsiteX9" fmla="*/ 187960 w 711200"/>
                  <a:gd name="connsiteY9" fmla="*/ 106680 h 223520"/>
                  <a:gd name="connsiteX10" fmla="*/ 279400 w 711200"/>
                  <a:gd name="connsiteY10" fmla="*/ 121920 h 223520"/>
                  <a:gd name="connsiteX11" fmla="*/ 279400 w 711200"/>
                  <a:gd name="connsiteY11" fmla="*/ 157480 h 223520"/>
                  <a:gd name="connsiteX12" fmla="*/ 248920 w 711200"/>
                  <a:gd name="connsiteY12" fmla="*/ 167640 h 223520"/>
                  <a:gd name="connsiteX13" fmla="*/ 233680 w 711200"/>
                  <a:gd name="connsiteY13" fmla="*/ 172720 h 223520"/>
                  <a:gd name="connsiteX14" fmla="*/ 238760 w 711200"/>
                  <a:gd name="connsiteY14" fmla="*/ 187960 h 223520"/>
                  <a:gd name="connsiteX15" fmla="*/ 279400 w 711200"/>
                  <a:gd name="connsiteY15" fmla="*/ 203200 h 223520"/>
                  <a:gd name="connsiteX16" fmla="*/ 325120 w 711200"/>
                  <a:gd name="connsiteY16" fmla="*/ 198120 h 223520"/>
                  <a:gd name="connsiteX17" fmla="*/ 340360 w 711200"/>
                  <a:gd name="connsiteY17" fmla="*/ 193040 h 223520"/>
                  <a:gd name="connsiteX18" fmla="*/ 375920 w 711200"/>
                  <a:gd name="connsiteY18" fmla="*/ 187960 h 223520"/>
                  <a:gd name="connsiteX19" fmla="*/ 391160 w 711200"/>
                  <a:gd name="connsiteY19" fmla="*/ 182880 h 223520"/>
                  <a:gd name="connsiteX20" fmla="*/ 411480 w 711200"/>
                  <a:gd name="connsiteY20" fmla="*/ 177800 h 223520"/>
                  <a:gd name="connsiteX21" fmla="*/ 441960 w 711200"/>
                  <a:gd name="connsiteY21" fmla="*/ 167640 h 223520"/>
                  <a:gd name="connsiteX22" fmla="*/ 574040 w 711200"/>
                  <a:gd name="connsiteY22" fmla="*/ 177800 h 223520"/>
                  <a:gd name="connsiteX23" fmla="*/ 604520 w 711200"/>
                  <a:gd name="connsiteY23" fmla="*/ 187960 h 223520"/>
                  <a:gd name="connsiteX24" fmla="*/ 655320 w 711200"/>
                  <a:gd name="connsiteY24" fmla="*/ 198120 h 223520"/>
                  <a:gd name="connsiteX25" fmla="*/ 675640 w 711200"/>
                  <a:gd name="connsiteY25" fmla="*/ 208280 h 223520"/>
                  <a:gd name="connsiteX26" fmla="*/ 711200 w 711200"/>
                  <a:gd name="connsiteY26" fmla="*/ 223520 h 22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11200" h="223520">
                    <a:moveTo>
                      <a:pt x="40640" y="0"/>
                    </a:moveTo>
                    <a:cubicBezTo>
                      <a:pt x="45720" y="8467"/>
                      <a:pt x="51464" y="16569"/>
                      <a:pt x="55880" y="25400"/>
                    </a:cubicBezTo>
                    <a:cubicBezTo>
                      <a:pt x="58275" y="30189"/>
                      <a:pt x="64173" y="36356"/>
                      <a:pt x="60960" y="40640"/>
                    </a:cubicBezTo>
                    <a:cubicBezTo>
                      <a:pt x="56771" y="46225"/>
                      <a:pt x="47527" y="44572"/>
                      <a:pt x="40640" y="45720"/>
                    </a:cubicBezTo>
                    <a:cubicBezTo>
                      <a:pt x="27174" y="47964"/>
                      <a:pt x="13547" y="49107"/>
                      <a:pt x="0" y="50800"/>
                    </a:cubicBezTo>
                    <a:cubicBezTo>
                      <a:pt x="5080" y="54187"/>
                      <a:pt x="9779" y="58230"/>
                      <a:pt x="15240" y="60960"/>
                    </a:cubicBezTo>
                    <a:cubicBezTo>
                      <a:pt x="22528" y="64604"/>
                      <a:pt x="44289" y="69492"/>
                      <a:pt x="50800" y="71120"/>
                    </a:cubicBezTo>
                    <a:cubicBezTo>
                      <a:pt x="55880" y="74507"/>
                      <a:pt x="60461" y="78800"/>
                      <a:pt x="66040" y="81280"/>
                    </a:cubicBezTo>
                    <a:cubicBezTo>
                      <a:pt x="87677" y="90896"/>
                      <a:pt x="126694" y="99022"/>
                      <a:pt x="147320" y="101600"/>
                    </a:cubicBezTo>
                    <a:cubicBezTo>
                      <a:pt x="160867" y="103293"/>
                      <a:pt x="174494" y="104436"/>
                      <a:pt x="187960" y="106680"/>
                    </a:cubicBezTo>
                    <a:cubicBezTo>
                      <a:pt x="303497" y="125936"/>
                      <a:pt x="181029" y="109624"/>
                      <a:pt x="279400" y="121920"/>
                    </a:cubicBezTo>
                    <a:cubicBezTo>
                      <a:pt x="282702" y="131825"/>
                      <a:pt x="290976" y="147558"/>
                      <a:pt x="279400" y="157480"/>
                    </a:cubicBezTo>
                    <a:cubicBezTo>
                      <a:pt x="271269" y="164450"/>
                      <a:pt x="259080" y="164253"/>
                      <a:pt x="248920" y="167640"/>
                    </a:cubicBezTo>
                    <a:lnTo>
                      <a:pt x="233680" y="172720"/>
                    </a:lnTo>
                    <a:cubicBezTo>
                      <a:pt x="235373" y="177800"/>
                      <a:pt x="235415" y="183779"/>
                      <a:pt x="238760" y="187960"/>
                    </a:cubicBezTo>
                    <a:cubicBezTo>
                      <a:pt x="248726" y="200418"/>
                      <a:pt x="265631" y="200446"/>
                      <a:pt x="279400" y="203200"/>
                    </a:cubicBezTo>
                    <a:cubicBezTo>
                      <a:pt x="294640" y="201507"/>
                      <a:pt x="309995" y="200641"/>
                      <a:pt x="325120" y="198120"/>
                    </a:cubicBezTo>
                    <a:cubicBezTo>
                      <a:pt x="330402" y="197240"/>
                      <a:pt x="335109" y="194090"/>
                      <a:pt x="340360" y="193040"/>
                    </a:cubicBezTo>
                    <a:cubicBezTo>
                      <a:pt x="352101" y="190692"/>
                      <a:pt x="364067" y="189653"/>
                      <a:pt x="375920" y="187960"/>
                    </a:cubicBezTo>
                    <a:cubicBezTo>
                      <a:pt x="381000" y="186267"/>
                      <a:pt x="386011" y="184351"/>
                      <a:pt x="391160" y="182880"/>
                    </a:cubicBezTo>
                    <a:cubicBezTo>
                      <a:pt x="397873" y="180962"/>
                      <a:pt x="404793" y="179806"/>
                      <a:pt x="411480" y="177800"/>
                    </a:cubicBezTo>
                    <a:cubicBezTo>
                      <a:pt x="421738" y="174723"/>
                      <a:pt x="441960" y="167640"/>
                      <a:pt x="441960" y="167640"/>
                    </a:cubicBezTo>
                    <a:cubicBezTo>
                      <a:pt x="460866" y="168635"/>
                      <a:pt x="539875" y="169916"/>
                      <a:pt x="574040" y="177800"/>
                    </a:cubicBezTo>
                    <a:cubicBezTo>
                      <a:pt x="584475" y="180208"/>
                      <a:pt x="594018" y="185860"/>
                      <a:pt x="604520" y="187960"/>
                    </a:cubicBezTo>
                    <a:lnTo>
                      <a:pt x="655320" y="198120"/>
                    </a:lnTo>
                    <a:cubicBezTo>
                      <a:pt x="662093" y="201507"/>
                      <a:pt x="668609" y="205468"/>
                      <a:pt x="675640" y="208280"/>
                    </a:cubicBezTo>
                    <a:cubicBezTo>
                      <a:pt x="712031" y="222836"/>
                      <a:pt x="697733" y="210053"/>
                      <a:pt x="711200" y="22352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64B4F"/>
                  </a:solidFill>
                </a:endParaRPr>
              </a:p>
            </p:txBody>
          </p:sp>
        </p:grpSp>
      </p:grpSp>
      <p:sp>
        <p:nvSpPr>
          <p:cNvPr id="24" name="Content Placeholder 5"/>
          <p:cNvSpPr>
            <a:spLocks noGrp="1"/>
          </p:cNvSpPr>
          <p:nvPr>
            <p:ph sz="half" idx="1"/>
          </p:nvPr>
        </p:nvSpPr>
        <p:spPr>
          <a:xfrm>
            <a:off x="573978" y="144016"/>
            <a:ext cx="11614846" cy="576064"/>
          </a:xfrm>
          <a:prstGeom prst="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p3d extrusionH="57150">
              <a:bevelT w="38100" h="38100"/>
            </a:sp3d>
          </a:bodyPr>
          <a:lstStyle/>
          <a:p>
            <a:pPr marL="0" marR="0" indent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Comic Sans MS" pitchFamily="66" charset="0"/>
                <a:ea typeface="Calibri"/>
                <a:cs typeface="Calibri"/>
              </a:rPr>
              <a:t>The Torah Commands for the Omer count from: </a:t>
            </a:r>
            <a:endParaRPr lang="en-US" sz="4400" b="1" dirty="0">
              <a:solidFill>
                <a:schemeClr val="bg2">
                  <a:lumMod val="25000"/>
                </a:schemeClr>
              </a:solidFill>
              <a:effectLst>
                <a:outerShdw blurRad="69850" dist="43180" dir="5400000" sx="0" sy="0">
                  <a:srgbClr val="000000">
                    <a:alpha val="65000"/>
                  </a:srgbClr>
                </a:outerShdw>
              </a:effectLst>
              <a:latin typeface="Comic Sans MS" pitchFamily="66" charset="0"/>
              <a:ea typeface="Calibri"/>
              <a:cs typeface="Calibri"/>
            </a:endParaRPr>
          </a:p>
        </p:txBody>
      </p:sp>
      <p:sp>
        <p:nvSpPr>
          <p:cNvPr id="27" name="Content Placeholder 5"/>
          <p:cNvSpPr>
            <a:spLocks noGrp="1"/>
          </p:cNvSpPr>
          <p:nvPr>
            <p:ph sz="half" idx="1"/>
          </p:nvPr>
        </p:nvSpPr>
        <p:spPr>
          <a:xfrm>
            <a:off x="6472582" y="692695"/>
            <a:ext cx="5166446" cy="762113"/>
          </a:xfrm>
          <a:prstGeom prst="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p3d extrusionH="57150">
              <a:bevelT w="38100" h="38100"/>
            </a:sp3d>
          </a:bodyPr>
          <a:lstStyle/>
          <a:p>
            <a:pPr marL="0" marR="0" indent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Comic Sans MS" pitchFamily="66" charset="0"/>
                <a:ea typeface="Calibri"/>
                <a:cs typeface="Calibri"/>
              </a:rPr>
              <a:t>Wave Sheaf </a:t>
            </a:r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  <a:ea typeface="Calibri"/>
                <a:cs typeface="Calibri"/>
              </a:rPr>
              <a:t>[1</a:t>
            </a:r>
            <a:r>
              <a:rPr lang="en-US" sz="2000" b="1" baseline="30000" dirty="0" smtClean="0">
                <a:solidFill>
                  <a:schemeClr val="bg1">
                    <a:lumMod val="95000"/>
                  </a:schemeClr>
                </a:solidFill>
                <a:effectLst/>
                <a:latin typeface="Comic Sans MS" pitchFamily="66" charset="0"/>
                <a:ea typeface="Calibri"/>
                <a:cs typeface="Calibri"/>
              </a:rPr>
              <a:t>st</a:t>
            </a:r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Comic Sans MS" pitchFamily="66" charset="0"/>
                <a:ea typeface="Calibri"/>
                <a:cs typeface="Calibri"/>
              </a:rPr>
              <a:t> Month]</a:t>
            </a: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Comic Sans MS" pitchFamily="66" charset="0"/>
                <a:ea typeface="Calibri"/>
                <a:cs typeface="Calibri"/>
              </a:rPr>
              <a:t> </a:t>
            </a:r>
            <a:br>
              <a:rPr lang="en-US" sz="28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Comic Sans MS" pitchFamily="66" charset="0"/>
                <a:ea typeface="Calibri"/>
                <a:cs typeface="Calibri"/>
              </a:rPr>
            </a:b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Comic Sans MS" pitchFamily="66" charset="0"/>
                <a:ea typeface="Calibri"/>
                <a:cs typeface="Calibri"/>
              </a:rPr>
              <a:t>to Shavuot </a:t>
            </a:r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Comic Sans MS" pitchFamily="66" charset="0"/>
                <a:ea typeface="Calibri"/>
                <a:cs typeface="Calibri"/>
              </a:rPr>
              <a:t>[3</a:t>
            </a:r>
            <a:r>
              <a:rPr lang="en-US" sz="2000" b="1" baseline="30000" dirty="0" smtClean="0">
                <a:solidFill>
                  <a:schemeClr val="bg1">
                    <a:lumMod val="95000"/>
                  </a:schemeClr>
                </a:solidFill>
                <a:effectLst/>
                <a:latin typeface="Comic Sans MS" pitchFamily="66" charset="0"/>
                <a:ea typeface="Calibri"/>
                <a:cs typeface="Calibri"/>
              </a:rPr>
              <a:t>rd</a:t>
            </a:r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Comic Sans MS" pitchFamily="66" charset="0"/>
                <a:ea typeface="Calibri"/>
                <a:cs typeface="Calibri"/>
              </a:rPr>
              <a:t> Month]</a:t>
            </a:r>
            <a:endParaRPr lang="en-US" sz="3600" b="1" dirty="0">
              <a:solidFill>
                <a:schemeClr val="bg2">
                  <a:lumMod val="25000"/>
                </a:schemeClr>
              </a:solidFill>
              <a:effectLst>
                <a:outerShdw blurRad="69850" dist="43180" dir="5400000" sx="0" sy="0">
                  <a:srgbClr val="000000">
                    <a:alpha val="65000"/>
                  </a:srgbClr>
                </a:outerShdw>
              </a:effectLst>
              <a:latin typeface="Comic Sans MS" pitchFamily="66" charset="0"/>
              <a:ea typeface="Calibri"/>
              <a:cs typeface="Calibri"/>
            </a:endParaRPr>
          </a:p>
        </p:txBody>
      </p:sp>
      <p:sp>
        <p:nvSpPr>
          <p:cNvPr id="28" name="Content Placeholder 5"/>
          <p:cNvSpPr>
            <a:spLocks noGrp="1"/>
          </p:cNvSpPr>
          <p:nvPr>
            <p:ph sz="half" idx="1"/>
          </p:nvPr>
        </p:nvSpPr>
        <p:spPr>
          <a:xfrm>
            <a:off x="6073145" y="4925072"/>
            <a:ext cx="5904657" cy="1888304"/>
          </a:xfrm>
          <a:prstGeom prst="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p3d extrusionH="57150">
              <a:bevelT w="38100" h="38100"/>
            </a:sp3d>
          </a:bodyPr>
          <a:lstStyle/>
          <a:p>
            <a:pPr marL="0" marR="0" indent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/>
                <a:cs typeface="Calibri"/>
              </a:rPr>
              <a:t>This documented accuracy &amp; precision  as found in the </a:t>
            </a:r>
            <a:r>
              <a:rPr lang="en-US" sz="1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/>
                <a:cs typeface="Calibri"/>
              </a:rPr>
              <a:t>EXODUS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/>
                <a:cs typeface="Calibri"/>
              </a:rPr>
              <a:t> is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/>
                <a:cs typeface="Calibri"/>
              </a:rPr>
              <a:t>the ONLY combination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/>
                <a:cs typeface="Calibri"/>
              </a:rPr>
              <a:t> that will allow Mosheh to receive the </a:t>
            </a:r>
            <a:r>
              <a:rPr lang="en-US" b="1" dirty="0" smtClean="0">
                <a:solidFill>
                  <a:srgbClr val="FF99FF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/>
                <a:cs typeface="Calibri"/>
              </a:rPr>
              <a:t>10 Debarim 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/>
                <a:cs typeface="Calibri"/>
              </a:rPr>
              <a:t>on Mt Sinai in full alignment with Torah.</a:t>
            </a:r>
            <a:endParaRPr lang="en-US" sz="2800" b="1" dirty="0">
              <a:solidFill>
                <a:schemeClr val="bg2">
                  <a:lumMod val="25000"/>
                </a:schemeClr>
              </a:solidFill>
              <a:effectLst>
                <a:outerShdw blurRad="69850" dist="43180" dir="5400000" sx="0" sy="0">
                  <a:srgbClr val="000000">
                    <a:alpha val="65000"/>
                  </a:srgbClr>
                </a:outerShdw>
              </a:effectLst>
              <a:latin typeface="Comic Sans MS" pitchFamily="66" charset="0"/>
              <a:ea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54092" y="5553193"/>
            <a:ext cx="895065" cy="355447"/>
          </a:xfrm>
          <a:prstGeom prst="rect">
            <a:avLst/>
          </a:prstGeom>
          <a:noFill/>
          <a:ln w="76200">
            <a:solidFill>
              <a:srgbClr val="990033"/>
            </a:solidFill>
          </a:ln>
          <a:effectLst>
            <a:glow rad="101600">
              <a:schemeClr val="tx2">
                <a:alpha val="77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4" name="Lightning Bolt 3"/>
          <p:cNvSpPr/>
          <p:nvPr/>
        </p:nvSpPr>
        <p:spPr>
          <a:xfrm rot="11764341" flipV="1">
            <a:off x="1614797" y="2327804"/>
            <a:ext cx="1119332" cy="3500169"/>
          </a:xfrm>
          <a:prstGeom prst="lightningBolt">
            <a:avLst/>
          </a:prstGeom>
          <a:gradFill flip="none" rotWithShape="1">
            <a:gsLst>
              <a:gs pos="24000">
                <a:srgbClr val="FFF200"/>
              </a:gs>
              <a:gs pos="40000">
                <a:srgbClr val="FF7A00"/>
              </a:gs>
              <a:gs pos="58000">
                <a:srgbClr val="FF0300"/>
              </a:gs>
              <a:gs pos="80000">
                <a:srgbClr val="4D0808"/>
              </a:gs>
            </a:gsLst>
            <a:lin ang="10800000" scaled="1"/>
            <a:tileRect/>
          </a:gradFill>
          <a:ln w="38100"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9" name="Plaque 28"/>
          <p:cNvSpPr/>
          <p:nvPr/>
        </p:nvSpPr>
        <p:spPr>
          <a:xfrm>
            <a:off x="46300" y="46300"/>
            <a:ext cx="690108" cy="764704"/>
          </a:xfrm>
          <a:prstGeom prst="plaque">
            <a:avLst>
              <a:gd name="adj" fmla="val 14990"/>
            </a:avLst>
          </a:prstGeom>
          <a:solidFill>
            <a:srgbClr val="FFFFCC"/>
          </a:solidFill>
          <a:ln>
            <a:solidFill>
              <a:srgbClr val="6633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663300"/>
                </a:solidFill>
                <a:latin typeface="Comic Sans MS" pitchFamily="66" charset="0"/>
              </a:rPr>
              <a:t>#1</a:t>
            </a:r>
            <a:endParaRPr lang="en-US" b="1" dirty="0">
              <a:solidFill>
                <a:srgbClr val="663300"/>
              </a:solidFill>
              <a:latin typeface="Comic Sans MS" pitchFamily="66" charset="0"/>
            </a:endParaRPr>
          </a:p>
        </p:txBody>
      </p:sp>
      <p:sp>
        <p:nvSpPr>
          <p:cNvPr id="34" name="Up-Down Arrow 33"/>
          <p:cNvSpPr/>
          <p:nvPr/>
        </p:nvSpPr>
        <p:spPr>
          <a:xfrm>
            <a:off x="2895037" y="2851859"/>
            <a:ext cx="600482" cy="1777801"/>
          </a:xfrm>
          <a:prstGeom prst="upDownArrow">
            <a:avLst/>
          </a:prstGeom>
          <a:solidFill>
            <a:srgbClr val="FFFFCC">
              <a:alpha val="64000"/>
            </a:srgbClr>
          </a:solidFill>
          <a:ln w="5715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99824" y="2141583"/>
            <a:ext cx="792088" cy="625212"/>
          </a:xfrm>
          <a:prstGeom prst="rect">
            <a:avLst/>
          </a:prstGeom>
          <a:noFill/>
          <a:ln w="762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23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/>
      <p:bldP spid="26" grpId="0" animBg="1"/>
      <p:bldP spid="21" grpId="0" animBg="1"/>
      <p:bldP spid="4" grpId="0" animBg="1"/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632"/>
            <a:ext cx="1223096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tabLst>
                <a:tab pos="9956800" algn="l"/>
              </a:tabLst>
            </a:pPr>
            <a:r>
              <a:rPr lang="en-US" sz="4400" b="1" cap="none" spc="0" dirty="0" smtClean="0">
                <a:ln w="1905"/>
                <a:solidFill>
                  <a:srgbClr val="5D2D2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tura MT Script Capitals" pitchFamily="66" charset="0"/>
              </a:rPr>
              <a:t>The </a:t>
            </a:r>
            <a:r>
              <a:rPr lang="en-US" sz="4400" b="1" cap="none" spc="0" dirty="0" smtClean="0">
                <a:ln w="1905"/>
                <a:solidFill>
                  <a:srgbClr val="5D2D2D"/>
                </a:solidFill>
                <a:effectLst>
                  <a:glow rad="1270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tura MT Script Capitals" pitchFamily="66" charset="0"/>
              </a:rPr>
              <a:t>8</a:t>
            </a:r>
            <a:r>
              <a:rPr lang="en-US" sz="4400" b="1" cap="none" spc="0" baseline="30000" dirty="0" smtClean="0">
                <a:ln w="1905"/>
                <a:solidFill>
                  <a:srgbClr val="5D2D2D"/>
                </a:solidFill>
                <a:effectLst>
                  <a:glow rad="1270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tura MT Script Capitals" pitchFamily="66" charset="0"/>
              </a:rPr>
              <a:t>th</a:t>
            </a:r>
            <a:r>
              <a:rPr lang="en-US" sz="4400" b="1" cap="none" spc="0" dirty="0" smtClean="0">
                <a:ln w="1905"/>
                <a:solidFill>
                  <a:srgbClr val="5D2D2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tura MT Script Capitals" pitchFamily="66" charset="0"/>
              </a:rPr>
              <a:t> day of the 3</a:t>
            </a:r>
            <a:r>
              <a:rPr lang="en-US" sz="4400" b="1" cap="none" spc="0" baseline="30000" dirty="0" smtClean="0">
                <a:ln w="1905"/>
                <a:solidFill>
                  <a:srgbClr val="5D2D2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tura MT Script Capitals" pitchFamily="66" charset="0"/>
              </a:rPr>
              <a:t>rd</a:t>
            </a:r>
            <a:r>
              <a:rPr lang="en-US" sz="4400" b="1" cap="none" spc="0" dirty="0" smtClean="0">
                <a:ln w="1905"/>
                <a:solidFill>
                  <a:srgbClr val="5D2D2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tura MT Script Capitals" pitchFamily="66" charset="0"/>
              </a:rPr>
              <a:t> month fulfills</a:t>
            </a:r>
            <a:br>
              <a:rPr lang="en-US" sz="4400" b="1" cap="none" spc="0" dirty="0" smtClean="0">
                <a:ln w="1905"/>
                <a:solidFill>
                  <a:srgbClr val="5D2D2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tura MT Script Capitals" pitchFamily="66" charset="0"/>
              </a:rPr>
            </a:br>
            <a:r>
              <a:rPr lang="en-US" sz="600" b="1" cap="none" spc="0" dirty="0" smtClean="0">
                <a:ln w="1905"/>
                <a:solidFill>
                  <a:srgbClr val="5D2D2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tura MT Script Capitals" pitchFamily="66" charset="0"/>
              </a:rPr>
              <a:t> </a:t>
            </a:r>
            <a:r>
              <a:rPr lang="en-US" sz="4400" b="1" cap="none" spc="0" dirty="0" smtClean="0">
                <a:ln w="1905"/>
                <a:solidFill>
                  <a:srgbClr val="5D2D2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tura MT Script Capitals" pitchFamily="66" charset="0"/>
              </a:rPr>
              <a:t>the </a:t>
            </a:r>
            <a:r>
              <a:rPr lang="en-US" sz="4400" b="1" cap="none" spc="0" dirty="0" smtClean="0">
                <a:ln w="1905">
                  <a:solidFill>
                    <a:srgbClr val="0000FF"/>
                  </a:solidFill>
                </a:ln>
                <a:solidFill>
                  <a:srgbClr val="00FF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tura MT Script Capitals" pitchFamily="66" charset="0"/>
              </a:rPr>
              <a:t>statute</a:t>
            </a:r>
            <a:r>
              <a:rPr lang="en-US" sz="4400" b="1" cap="none" spc="0" dirty="0" smtClean="0">
                <a:ln w="1905"/>
                <a:solidFill>
                  <a:srgbClr val="5D2D2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tura MT Script Capitals" pitchFamily="66" charset="0"/>
              </a:rPr>
              <a:t> command for Shavuot!</a:t>
            </a: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62764" y="6453336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chemeClr val="bg1"/>
                </a:solidFill>
              </a:rPr>
              <a:pPr/>
              <a:t>37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89756" y="1844824"/>
            <a:ext cx="540085" cy="3960440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 w="57150">
            <a:solidFill>
              <a:srgbClr val="5D2D2D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200" dirty="0" smtClean="0">
                <a:ln w="28575">
                  <a:solidFill>
                    <a:srgbClr val="5D2D2D"/>
                  </a:solidFill>
                </a:ln>
                <a:solidFill>
                  <a:srgbClr val="5D2D2D"/>
                </a:solidFill>
                <a:latin typeface="Arial Rounded MT Bold" pitchFamily="34" charset="0"/>
              </a:rPr>
              <a:t>REV</a:t>
            </a:r>
            <a:br>
              <a:rPr lang="en-CA" sz="2200" dirty="0" smtClean="0">
                <a:ln w="28575">
                  <a:solidFill>
                    <a:srgbClr val="5D2D2D"/>
                  </a:solidFill>
                </a:ln>
                <a:solidFill>
                  <a:srgbClr val="5D2D2D"/>
                </a:solidFill>
                <a:latin typeface="Arial Rounded MT Bold" pitchFamily="34" charset="0"/>
              </a:rPr>
            </a:br>
            <a:r>
              <a:rPr lang="en-CA" sz="2200" dirty="0" smtClean="0">
                <a:ln w="28575">
                  <a:solidFill>
                    <a:srgbClr val="5D2D2D"/>
                  </a:solidFill>
                </a:ln>
                <a:solidFill>
                  <a:srgbClr val="5D2D2D"/>
                </a:solidFill>
                <a:latin typeface="Arial Rounded MT Bold" pitchFamily="34" charset="0"/>
              </a:rPr>
              <a:t>I</a:t>
            </a:r>
            <a:br>
              <a:rPr lang="en-CA" sz="2200" dirty="0" smtClean="0">
                <a:ln w="28575">
                  <a:solidFill>
                    <a:srgbClr val="5D2D2D"/>
                  </a:solidFill>
                </a:ln>
                <a:solidFill>
                  <a:srgbClr val="5D2D2D"/>
                </a:solidFill>
                <a:latin typeface="Arial Rounded MT Bold" pitchFamily="34" charset="0"/>
              </a:rPr>
            </a:br>
            <a:r>
              <a:rPr lang="en-CA" sz="2200" dirty="0" smtClean="0">
                <a:ln w="28575">
                  <a:solidFill>
                    <a:srgbClr val="5D2D2D"/>
                  </a:solidFill>
                </a:ln>
                <a:solidFill>
                  <a:srgbClr val="5D2D2D"/>
                </a:solidFill>
                <a:latin typeface="Arial Rounded MT Bold" pitchFamily="34" charset="0"/>
              </a:rPr>
              <a:t>EW</a:t>
            </a:r>
          </a:p>
          <a:p>
            <a:pPr algn="ctr"/>
            <a:endParaRPr lang="en-CA" sz="1600" dirty="0">
              <a:ln w="28575">
                <a:solidFill>
                  <a:srgbClr val="5D2D2D"/>
                </a:solidFill>
              </a:ln>
              <a:solidFill>
                <a:srgbClr val="5D2D2D"/>
              </a:solidFill>
              <a:latin typeface="Arial Rounded MT Bold" pitchFamily="34" charset="0"/>
            </a:endParaRPr>
          </a:p>
          <a:p>
            <a:pPr algn="ctr"/>
            <a:r>
              <a:rPr lang="en-CA" sz="2200" dirty="0" smtClean="0">
                <a:ln w="28575">
                  <a:solidFill>
                    <a:srgbClr val="5D2D2D"/>
                  </a:solidFill>
                </a:ln>
                <a:solidFill>
                  <a:srgbClr val="5D2D2D"/>
                </a:solidFill>
                <a:latin typeface="Arial Rounded MT Bold" pitchFamily="34" charset="0"/>
              </a:rPr>
              <a:t>ENDS</a:t>
            </a:r>
            <a:endParaRPr lang="en-CA" sz="2200" dirty="0">
              <a:ln w="28575">
                <a:solidFill>
                  <a:srgbClr val="5D2D2D"/>
                </a:solidFill>
              </a:ln>
              <a:solidFill>
                <a:srgbClr val="5D2D2D"/>
              </a:solidFill>
              <a:latin typeface="Arial Rounded MT Bold" pitchFamily="34" charset="0"/>
            </a:endParaRPr>
          </a:p>
        </p:txBody>
      </p:sp>
      <p:sp>
        <p:nvSpPr>
          <p:cNvPr id="13" name="Content Placeholder 5"/>
          <p:cNvSpPr txBox="1">
            <a:spLocks/>
          </p:cNvSpPr>
          <p:nvPr/>
        </p:nvSpPr>
        <p:spPr>
          <a:xfrm>
            <a:off x="925128" y="1507198"/>
            <a:ext cx="10945216" cy="4896544"/>
          </a:xfrm>
          <a:prstGeom prst="rect">
            <a:avLst/>
          </a:prstGeom>
          <a:solidFill>
            <a:schemeClr val="tx1">
              <a:lumMod val="10000"/>
              <a:lumOff val="90000"/>
              <a:alpha val="55000"/>
            </a:schemeClr>
          </a:solidFill>
          <a:ln w="76200" cap="flat" cmpd="sng" algn="ctr">
            <a:solidFill>
              <a:schemeClr val="tx1">
                <a:lumMod val="10000"/>
                <a:lumOff val="9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p3d extrusionH="57150">
              <a:bevelT w="38100" h="38100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Aft>
                <a:spcPts val="1000"/>
              </a:spcAft>
            </a:pPr>
            <a:r>
              <a:rPr lang="en-US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27000">
                    <a:srgbClr val="002060">
                      <a:alpha val="60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Covenant Calendar is not “locked” </a:t>
            </a:r>
            <a:br>
              <a:rPr lang="en-US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27000">
                    <a:srgbClr val="002060">
                      <a:alpha val="60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</a:br>
            <a:r>
              <a:rPr lang="en-US" sz="3200" b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27000">
                    <a:srgbClr val="002060">
                      <a:alpha val="60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to</a:t>
            </a:r>
            <a:r>
              <a:rPr lang="en-US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27000">
                    <a:srgbClr val="002060">
                      <a:alpha val="60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g</a:t>
            </a:r>
            <a:r>
              <a:rPr lang="en-US" sz="3200" b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27000">
                    <a:srgbClr val="002060">
                      <a:alpha val="60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ether </a:t>
            </a:r>
            <a:r>
              <a:rPr lang="en-US" sz="3200" b="1" u="sng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27000">
                    <a:srgbClr val="002060">
                      <a:alpha val="60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with</a:t>
            </a:r>
            <a:r>
              <a:rPr lang="en-US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27000">
                    <a:srgbClr val="002060">
                      <a:alpha val="60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 “days” </a:t>
            </a:r>
            <a:r>
              <a:rPr lang="en-US" sz="3200" b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27000">
                    <a:srgbClr val="002060">
                      <a:alpha val="60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and</a:t>
            </a:r>
            <a:r>
              <a:rPr lang="en-US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27000">
                    <a:srgbClr val="002060">
                      <a:alpha val="60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 “dates” </a:t>
            </a:r>
            <a:br>
              <a:rPr lang="en-US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27000">
                    <a:srgbClr val="002060">
                      <a:alpha val="60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</a:br>
            <a:r>
              <a:rPr lang="en-US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27000">
                    <a:srgbClr val="002060">
                      <a:alpha val="60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for weekly Sabbaths and feasts/festivals.</a:t>
            </a:r>
          </a:p>
          <a:p>
            <a:pPr algn="ctr">
              <a:lnSpc>
                <a:spcPct val="100000"/>
              </a:lnSpc>
              <a:spcAft>
                <a:spcPts val="1000"/>
              </a:spcAft>
            </a:pPr>
            <a:endParaRPr lang="en-US" sz="1050" b="1" dirty="0" smtClean="0">
              <a:solidFill>
                <a:schemeClr val="accent1">
                  <a:lumMod val="60000"/>
                  <a:lumOff val="40000"/>
                </a:schemeClr>
              </a:solidFill>
              <a:effectLst>
                <a:glow rad="127000">
                  <a:srgbClr val="002060">
                    <a:alpha val="60000"/>
                  </a:srgbClr>
                </a:glow>
              </a:effectLst>
              <a:latin typeface="Comic Sans MS" pitchFamily="66" charset="0"/>
              <a:ea typeface="Calibri"/>
              <a:cs typeface="Calibri"/>
            </a:endParaRPr>
          </a:p>
          <a:p>
            <a:pPr algn="ctr">
              <a:lnSpc>
                <a:spcPct val="100000"/>
              </a:lnSpc>
              <a:spcAft>
                <a:spcPts val="1000"/>
              </a:spcAft>
            </a:pPr>
            <a:r>
              <a:rPr lang="en-US" sz="3200" b="1" dirty="0" smtClean="0">
                <a:solidFill>
                  <a:srgbClr val="874141"/>
                </a:solidFill>
                <a:effectLst>
                  <a:glow rad="127000">
                    <a:srgbClr val="FFFFCC">
                      <a:alpha val="50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Example #1:  Wave Sheaf, Shavuot &amp; the weekly Sabbath are fixed to a “cycle” but </a:t>
            </a:r>
            <a:r>
              <a:rPr lang="en-US" sz="3200" b="1" u="sng" dirty="0" smtClean="0">
                <a:ln>
                  <a:solidFill>
                    <a:srgbClr val="0000FF"/>
                  </a:solidFill>
                </a:ln>
                <a:solidFill>
                  <a:srgbClr val="FF99FF"/>
                </a:solidFill>
                <a:effectLst>
                  <a:glow rad="127000">
                    <a:srgbClr val="FFFFCC">
                      <a:alpha val="50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not</a:t>
            </a:r>
            <a:r>
              <a:rPr lang="en-US" sz="3200" b="1" dirty="0" smtClean="0">
                <a:ln>
                  <a:solidFill>
                    <a:srgbClr val="0000FF"/>
                  </a:solidFill>
                </a:ln>
                <a:solidFill>
                  <a:srgbClr val="FF99FF"/>
                </a:solidFill>
                <a:effectLst>
                  <a:glow rad="127000">
                    <a:srgbClr val="FFFFCC">
                      <a:alpha val="50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 </a:t>
            </a:r>
            <a:r>
              <a:rPr lang="en-US" sz="3200" b="1" u="sng" dirty="0" smtClean="0">
                <a:ln>
                  <a:solidFill>
                    <a:srgbClr val="0000FF"/>
                  </a:solidFill>
                </a:ln>
                <a:solidFill>
                  <a:srgbClr val="FF99FF"/>
                </a:solidFill>
                <a:effectLst>
                  <a:glow rad="127000">
                    <a:srgbClr val="FFFFCC">
                      <a:alpha val="50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to</a:t>
            </a:r>
            <a:r>
              <a:rPr lang="en-US" sz="3200" b="1" dirty="0" smtClean="0">
                <a:ln>
                  <a:solidFill>
                    <a:srgbClr val="0000FF"/>
                  </a:solidFill>
                </a:ln>
                <a:solidFill>
                  <a:srgbClr val="FF99FF"/>
                </a:solidFill>
                <a:effectLst>
                  <a:glow rad="127000">
                    <a:srgbClr val="FFFFCC">
                      <a:alpha val="50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 </a:t>
            </a:r>
            <a:r>
              <a:rPr lang="en-US" sz="3200" b="1" u="sng" dirty="0" smtClean="0">
                <a:ln>
                  <a:solidFill>
                    <a:srgbClr val="0000FF"/>
                  </a:solidFill>
                </a:ln>
                <a:solidFill>
                  <a:srgbClr val="FF99FF"/>
                </a:solidFill>
                <a:effectLst>
                  <a:glow rad="127000">
                    <a:srgbClr val="FFFFCC">
                      <a:alpha val="50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a</a:t>
            </a:r>
            <a:r>
              <a:rPr lang="en-US" sz="3200" b="1" dirty="0" smtClean="0">
                <a:ln>
                  <a:solidFill>
                    <a:srgbClr val="0000FF"/>
                  </a:solidFill>
                </a:ln>
                <a:solidFill>
                  <a:srgbClr val="FF99FF"/>
                </a:solidFill>
                <a:effectLst>
                  <a:glow rad="127000">
                    <a:srgbClr val="FFFFCC">
                      <a:alpha val="50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 “</a:t>
            </a:r>
            <a:r>
              <a:rPr lang="en-US" sz="3200" b="1" u="sng" dirty="0" smtClean="0">
                <a:ln>
                  <a:solidFill>
                    <a:srgbClr val="0000FF"/>
                  </a:solidFill>
                </a:ln>
                <a:solidFill>
                  <a:srgbClr val="FF99FF"/>
                </a:solidFill>
                <a:effectLst>
                  <a:glow rad="127000">
                    <a:srgbClr val="FFFFCC">
                      <a:alpha val="50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date</a:t>
            </a:r>
            <a:r>
              <a:rPr lang="en-US" sz="3200" b="1" dirty="0" smtClean="0">
                <a:ln>
                  <a:solidFill>
                    <a:srgbClr val="0000FF"/>
                  </a:solidFill>
                </a:ln>
                <a:solidFill>
                  <a:srgbClr val="FF99FF"/>
                </a:solidFill>
                <a:effectLst>
                  <a:glow rad="127000">
                    <a:srgbClr val="FFFFCC">
                      <a:alpha val="50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.”</a:t>
            </a:r>
          </a:p>
          <a:p>
            <a:pPr algn="ctr">
              <a:lnSpc>
                <a:spcPct val="100000"/>
              </a:lnSpc>
              <a:spcAft>
                <a:spcPts val="1000"/>
              </a:spcAft>
            </a:pPr>
            <a:endParaRPr lang="en-US" sz="1400" b="1" dirty="0" smtClean="0">
              <a:ln>
                <a:solidFill>
                  <a:srgbClr val="0000FF"/>
                </a:solidFill>
              </a:ln>
              <a:solidFill>
                <a:srgbClr val="FF99FF"/>
              </a:solidFill>
              <a:effectLst>
                <a:glow rad="127000">
                  <a:srgbClr val="FFFFCC">
                    <a:alpha val="50000"/>
                  </a:srgbClr>
                </a:glow>
              </a:effectLst>
              <a:latin typeface="Comic Sans MS" pitchFamily="66" charset="0"/>
              <a:ea typeface="Calibri"/>
              <a:cs typeface="Calibri"/>
            </a:endParaRPr>
          </a:p>
          <a:p>
            <a:pPr algn="ctr">
              <a:lnSpc>
                <a:spcPct val="100000"/>
              </a:lnSpc>
              <a:spcAft>
                <a:spcPts val="1000"/>
              </a:spcAft>
            </a:pPr>
            <a:r>
              <a:rPr lang="en-US" sz="3200" b="1" dirty="0" smtClean="0">
                <a:solidFill>
                  <a:srgbClr val="00206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  <a:ea typeface="Calibri"/>
                <a:cs typeface="Calibri"/>
              </a:rPr>
              <a:t>Example #2: Other festival commands are </a:t>
            </a:r>
            <a:br>
              <a:rPr lang="en-US" sz="3200" b="1" dirty="0" smtClean="0">
                <a:solidFill>
                  <a:srgbClr val="00206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  <a:ea typeface="Calibri"/>
                <a:cs typeface="Calibri"/>
              </a:rPr>
            </a:br>
            <a:r>
              <a:rPr lang="en-US" sz="3200" b="1" dirty="0" smtClean="0">
                <a:solidFill>
                  <a:srgbClr val="00206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  <a:ea typeface="Calibri"/>
                <a:cs typeface="Calibri"/>
              </a:rPr>
              <a:t>fixed to a “date” but not to a “cycle.” </a:t>
            </a:r>
            <a:endParaRPr lang="en-US" sz="3600" b="1" dirty="0" smtClean="0">
              <a:solidFill>
                <a:srgbClr val="00206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Comic Sans MS" pitchFamily="66" charset="0"/>
              <a:ea typeface="Calibri"/>
              <a:cs typeface="Calibri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30916" y="1507198"/>
            <a:ext cx="1129423" cy="170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95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254924" y="1944766"/>
            <a:ext cx="3019232" cy="3695933"/>
            <a:chOff x="7102524" y="3031742"/>
            <a:chExt cx="3019232" cy="36959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4" t="6687" r="15851" b="1050"/>
            <a:stretch/>
          </p:blipFill>
          <p:spPr>
            <a:xfrm>
              <a:off x="7102524" y="3031742"/>
              <a:ext cx="3019232" cy="3695933"/>
            </a:xfrm>
            <a:prstGeom prst="rect">
              <a:avLst/>
            </a:prstGeom>
            <a:ln w="38100">
              <a:solidFill>
                <a:schemeClr val="tx1"/>
              </a:solidFill>
            </a:ln>
            <a:effectLst>
              <a:glow rad="127000">
                <a:schemeClr val="accent1">
                  <a:alpha val="95000"/>
                </a:schemeClr>
              </a:glow>
              <a:softEdge rad="266700"/>
            </a:effec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115" b="84211" l="17176" r="832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06" t="15826" r="17289" b="15828"/>
            <a:stretch/>
          </p:blipFill>
          <p:spPr>
            <a:xfrm>
              <a:off x="7757378" y="4335086"/>
              <a:ext cx="2051227" cy="1758210"/>
            </a:xfrm>
            <a:prstGeom prst="rect">
              <a:avLst/>
            </a:prstGeom>
            <a:ln w="190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</p:pic>
      </p:grp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639028" y="6525344"/>
            <a:ext cx="480392" cy="260648"/>
          </a:xfrm>
        </p:spPr>
        <p:txBody>
          <a:bodyPr/>
          <a:lstStyle/>
          <a:p>
            <a:fld id="{81FEFA0A-2F20-4B60-98C6-5FFDA469AA1C}" type="slidenum">
              <a:rPr lang="en-US" sz="1200" b="1" smtClean="0">
                <a:solidFill>
                  <a:srgbClr val="000000"/>
                </a:solidFill>
              </a:rPr>
              <a:pPr/>
              <a:t>38</a:t>
            </a:fld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1641298" y="260648"/>
            <a:ext cx="7294092" cy="792088"/>
          </a:xfrm>
          <a:prstGeom prst="snip2DiagRect">
            <a:avLst/>
          </a:prstGeom>
          <a:solidFill>
            <a:srgbClr val="FFFF66"/>
          </a:solidFill>
          <a:ln w="38100">
            <a:solidFill>
              <a:srgbClr val="00FFFF"/>
            </a:solidFill>
          </a:ln>
          <a:effectLst>
            <a:glow rad="127000">
              <a:srgbClr val="CC0099"/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tura MT Script Capitals" pitchFamily="66" charset="0"/>
              </a:rPr>
              <a:t>Anything else is simply … </a:t>
            </a:r>
            <a:endParaRPr lang="en-CA" sz="4400" b="1" dirty="0">
              <a:solidFill>
                <a:srgbClr val="9900CC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66820" y="14675"/>
            <a:ext cx="2299926" cy="609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962019" y="2523149"/>
            <a:ext cx="4082752" cy="914400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r>
              <a:rPr lang="en-CA" sz="6000" b="1" i="1" dirty="0" smtClean="0">
                <a:ln w="19050">
                  <a:solidFill>
                    <a:srgbClr val="0000FF"/>
                  </a:solidFill>
                </a:ln>
                <a:solidFill>
                  <a:srgbClr val="CCFF99"/>
                </a:solidFill>
                <a:latin typeface="Comic Sans MS" panose="030F0702030302020204" pitchFamily="66" charset="0"/>
              </a:rPr>
              <a:t>Eh-</a:t>
            </a:r>
            <a:r>
              <a:rPr lang="en-CA" sz="6000" b="1" i="1" dirty="0" err="1" smtClean="0">
                <a:ln w="19050">
                  <a:solidFill>
                    <a:srgbClr val="0000FF"/>
                  </a:solidFill>
                </a:ln>
                <a:solidFill>
                  <a:srgbClr val="CCFF99"/>
                </a:solidFill>
                <a:latin typeface="Comic Sans MS" panose="030F0702030302020204" pitchFamily="66" charset="0"/>
              </a:rPr>
              <a:t>Tzem</a:t>
            </a:r>
            <a:endParaRPr lang="en-CA" sz="6000" b="1" i="1" dirty="0">
              <a:ln w="19050">
                <a:solidFill>
                  <a:srgbClr val="0000FF"/>
                </a:solidFill>
              </a:ln>
              <a:solidFill>
                <a:srgbClr val="CCFF99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Notched Right Arrow 12"/>
          <p:cNvSpPr/>
          <p:nvPr/>
        </p:nvSpPr>
        <p:spPr>
          <a:xfrm rot="1114534">
            <a:off x="6599270" y="2789138"/>
            <a:ext cx="1523311" cy="706240"/>
          </a:xfrm>
          <a:prstGeom prst="notchedRightArrow">
            <a:avLst>
              <a:gd name="adj1" fmla="val 38670"/>
              <a:gd name="adj2" fmla="val 67959"/>
            </a:avLst>
          </a:prstGeom>
          <a:solidFill>
            <a:srgbClr val="CCFF99"/>
          </a:solidFill>
          <a:ln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14" name="TextBox 13"/>
          <p:cNvSpPr txBox="1"/>
          <p:nvPr/>
        </p:nvSpPr>
        <p:spPr>
          <a:xfrm>
            <a:off x="1433324" y="5845811"/>
            <a:ext cx="10297144" cy="87870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rgbClr val="8F0040"/>
                </a:solidFill>
                <a:latin typeface="MV Boli" pitchFamily="2" charset="0"/>
                <a:cs typeface="MV Boli" pitchFamily="2" charset="0"/>
              </a:rPr>
              <a:t>A </a:t>
            </a:r>
            <a:r>
              <a:rPr lang="en-US" sz="28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MV Boli" pitchFamily="2" charset="0"/>
                <a:cs typeface="MV Boli" pitchFamily="2" charset="0"/>
              </a:rPr>
              <a:t>MISPLACEMENT</a:t>
            </a:r>
            <a:r>
              <a:rPr lang="en-US" sz="2800" b="1" dirty="0" smtClean="0">
                <a:solidFill>
                  <a:srgbClr val="8F0040"/>
                </a:solidFill>
                <a:latin typeface="MV Boli" pitchFamily="2" charset="0"/>
                <a:cs typeface="MV Boli" pitchFamily="2" charset="0"/>
              </a:rPr>
              <a:t> includes any Wave Sheaf </a:t>
            </a:r>
            <a:br>
              <a:rPr lang="en-US" sz="2800" b="1" dirty="0" smtClean="0">
                <a:solidFill>
                  <a:srgbClr val="8F0040"/>
                </a:solidFill>
                <a:latin typeface="MV Boli" pitchFamily="2" charset="0"/>
                <a:cs typeface="MV Boli" pitchFamily="2" charset="0"/>
              </a:rPr>
            </a:br>
            <a:r>
              <a:rPr lang="en-US" sz="2800" b="1" dirty="0" smtClean="0">
                <a:solidFill>
                  <a:srgbClr val="8F0040"/>
                </a:solidFill>
                <a:latin typeface="MV Boli" pitchFamily="2" charset="0"/>
                <a:cs typeface="MV Boli" pitchFamily="2" charset="0"/>
              </a:rPr>
              <a:t>celebration married to </a:t>
            </a:r>
            <a:r>
              <a:rPr lang="en-US" sz="28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MV Boli" pitchFamily="2" charset="0"/>
                <a:cs typeface="MV Boli" pitchFamily="2" charset="0"/>
              </a:rPr>
              <a:t>Abib 16 </a:t>
            </a:r>
            <a:r>
              <a:rPr lang="en-US" sz="2800" b="1" dirty="0" smtClean="0">
                <a:solidFill>
                  <a:srgbClr val="8F0040"/>
                </a:solidFill>
                <a:latin typeface="MV Boli" pitchFamily="2" charset="0"/>
                <a:cs typeface="MV Boli" pitchFamily="2" charset="0"/>
              </a:rPr>
              <a:t>on “locked” calendars!</a:t>
            </a:r>
            <a:endParaRPr lang="en-US" sz="2800" b="1" dirty="0">
              <a:solidFill>
                <a:srgbClr val="8F0040"/>
              </a:solidFill>
              <a:latin typeface="MV Boli" pitchFamily="2" charset="0"/>
              <a:cs typeface="MV Boli" pitchFamily="2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443111" y="5282553"/>
            <a:ext cx="2685858" cy="356924"/>
          </a:xfrm>
          <a:prstGeom prst="roundRect">
            <a:avLst>
              <a:gd name="adj" fmla="val 50000"/>
            </a:avLst>
          </a:prstGeom>
          <a:gradFill>
            <a:gsLst>
              <a:gs pos="52000">
                <a:srgbClr val="FFFF00">
                  <a:lumMod val="89000"/>
                  <a:lumOff val="11000"/>
                </a:srgbClr>
              </a:gs>
              <a:gs pos="2000">
                <a:srgbClr val="6600FF"/>
              </a:gs>
              <a:gs pos="97000">
                <a:schemeClr val="accent6">
                  <a:lumMod val="40000"/>
                  <a:lumOff val="60000"/>
                </a:schemeClr>
              </a:gs>
            </a:gsLst>
            <a:lin ang="16200000" scaled="1"/>
          </a:gradFill>
          <a:ln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i="1" dirty="0" smtClean="0">
                <a:ln>
                  <a:solidFill>
                    <a:srgbClr val="D60093"/>
                  </a:solidFill>
                </a:ln>
                <a:solidFill>
                  <a:srgbClr val="00FFFF"/>
                </a:solidFill>
                <a:latin typeface="Comic Sans MS" panose="030F0702030302020204" pitchFamily="66" charset="0"/>
              </a:rPr>
              <a:t>Mo-</a:t>
            </a:r>
            <a:r>
              <a:rPr lang="en-CA" sz="2400" b="1" i="1" dirty="0" err="1" smtClean="0">
                <a:ln>
                  <a:solidFill>
                    <a:srgbClr val="D60093"/>
                  </a:solidFill>
                </a:ln>
                <a:solidFill>
                  <a:srgbClr val="00FFFF"/>
                </a:solidFill>
                <a:latin typeface="Comic Sans MS" panose="030F0702030302020204" pitchFamily="66" charset="0"/>
              </a:rPr>
              <a:t>ed</a:t>
            </a:r>
            <a:r>
              <a:rPr lang="en-CA" sz="2400" b="1" i="1" dirty="0" smtClean="0">
                <a:ln>
                  <a:solidFill>
                    <a:srgbClr val="D60093"/>
                  </a:solidFill>
                </a:ln>
                <a:solidFill>
                  <a:srgbClr val="00FFFF"/>
                </a:solidFill>
                <a:latin typeface="Comic Sans MS" panose="030F0702030302020204" pitchFamily="66" charset="0"/>
              </a:rPr>
              <a:t> </a:t>
            </a:r>
            <a:r>
              <a:rPr lang="en-CA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00FFCC"/>
                </a:solidFill>
                <a:latin typeface="Comic Sans MS" panose="030F0702030302020204" pitchFamily="66" charset="0"/>
              </a:rPr>
              <a:t>&amp;</a:t>
            </a:r>
            <a:r>
              <a:rPr lang="en-CA" sz="2400" b="1" i="1" dirty="0" smtClean="0">
                <a:ln>
                  <a:solidFill>
                    <a:srgbClr val="D60093"/>
                  </a:solidFill>
                </a:ln>
                <a:solidFill>
                  <a:srgbClr val="00FFFF"/>
                </a:solidFill>
                <a:latin typeface="Comic Sans MS" panose="030F0702030302020204" pitchFamily="66" charset="0"/>
              </a:rPr>
              <a:t> </a:t>
            </a:r>
            <a:r>
              <a:rPr lang="en-CA" sz="2400" b="1" i="1" dirty="0" err="1" smtClean="0">
                <a:ln>
                  <a:solidFill>
                    <a:srgbClr val="D60093"/>
                  </a:solidFill>
                </a:ln>
                <a:solidFill>
                  <a:srgbClr val="00FFFF"/>
                </a:solidFill>
                <a:latin typeface="Comic Sans MS" panose="030F0702030302020204" pitchFamily="66" charset="0"/>
              </a:rPr>
              <a:t>Chag</a:t>
            </a:r>
            <a:endParaRPr lang="en-CA" sz="2400" b="1" i="1" dirty="0">
              <a:ln>
                <a:solidFill>
                  <a:srgbClr val="D60093"/>
                </a:solidFill>
              </a:ln>
              <a:solidFill>
                <a:srgbClr val="00FF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9756" y="4437112"/>
            <a:ext cx="1653869" cy="233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207145" y="5603302"/>
            <a:ext cx="163655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000" b="1" spc="150" dirty="0" smtClean="0">
                <a:ln w="11430"/>
                <a:solidFill>
                  <a:srgbClr val="990033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Wave Sheaf Lock!</a:t>
            </a:r>
            <a:endParaRPr lang="en-US" sz="2000" b="1" spc="150" dirty="0">
              <a:ln w="11430"/>
              <a:solidFill>
                <a:srgbClr val="990033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98068" y="3977870"/>
            <a:ext cx="3744417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600" b="1" dirty="0" smtClean="0">
                <a:effectLst>
                  <a:glow rad="127000">
                    <a:schemeClr val="accent2">
                      <a:lumMod val="60000"/>
                      <a:lumOff val="40000"/>
                    </a:schemeClr>
                  </a:glow>
                </a:effectLst>
                <a:latin typeface="MV Boli" pitchFamily="2" charset="0"/>
                <a:cs typeface="MV Boli" pitchFamily="2" charset="0"/>
              </a:rPr>
              <a:t>~ Salvation’s</a:t>
            </a:r>
            <a:br>
              <a:rPr lang="en-US" sz="3600" b="1" dirty="0" smtClean="0">
                <a:effectLst>
                  <a:glow rad="127000">
                    <a:schemeClr val="accent2">
                      <a:lumMod val="60000"/>
                      <a:lumOff val="40000"/>
                    </a:schemeClr>
                  </a:glow>
                </a:effectLst>
                <a:latin typeface="MV Boli" pitchFamily="2" charset="0"/>
                <a:cs typeface="MV Boli" pitchFamily="2" charset="0"/>
              </a:rPr>
            </a:br>
            <a:r>
              <a:rPr lang="en-US" sz="3600" b="1" dirty="0" smtClean="0">
                <a:effectLst>
                  <a:glow rad="127000">
                    <a:schemeClr val="accent2">
                      <a:lumMod val="60000"/>
                      <a:lumOff val="40000"/>
                    </a:schemeClr>
                  </a:glow>
                </a:effectLst>
                <a:latin typeface="MV Boli" pitchFamily="2" charset="0"/>
                <a:cs typeface="MV Boli" pitchFamily="2" charset="0"/>
              </a:rPr>
              <a:t>“essence &amp; </a:t>
            </a:r>
            <a:br>
              <a:rPr lang="en-US" sz="3600" b="1" dirty="0" smtClean="0">
                <a:effectLst>
                  <a:glow rad="127000">
                    <a:schemeClr val="accent2">
                      <a:lumMod val="60000"/>
                      <a:lumOff val="40000"/>
                    </a:schemeClr>
                  </a:glow>
                </a:effectLst>
                <a:latin typeface="MV Boli" pitchFamily="2" charset="0"/>
                <a:cs typeface="MV Boli" pitchFamily="2" charset="0"/>
              </a:rPr>
            </a:br>
            <a:r>
              <a:rPr lang="en-US" sz="3600" b="1" dirty="0" smtClean="0">
                <a:effectLst>
                  <a:glow rad="127000">
                    <a:schemeClr val="accent2">
                      <a:lumMod val="60000"/>
                      <a:lumOff val="40000"/>
                    </a:schemeClr>
                  </a:glow>
                </a:effectLst>
                <a:latin typeface="MV Boli" pitchFamily="2" charset="0"/>
                <a:cs typeface="MV Boli" pitchFamily="2" charset="0"/>
              </a:rPr>
              <a:t>substance”! </a:t>
            </a:r>
            <a:endParaRPr lang="en-US" sz="3600" b="1" dirty="0">
              <a:effectLst>
                <a:glow rad="127000">
                  <a:schemeClr val="accent2">
                    <a:lumMod val="60000"/>
                    <a:lumOff val="40000"/>
                  </a:schemeClr>
                </a:glo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893064" y="3479304"/>
            <a:ext cx="4274881" cy="5202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2400" dirty="0" smtClean="0"/>
              <a:t> </a:t>
            </a:r>
            <a:r>
              <a:rPr lang="en-CA" sz="2200" b="1" dirty="0" smtClean="0">
                <a:ln>
                  <a:solidFill>
                    <a:srgbClr val="0000FF"/>
                  </a:solidFill>
                </a:ln>
                <a:solidFill>
                  <a:srgbClr val="FF0066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Feast of Wave Sheaf </a:t>
            </a:r>
            <a:r>
              <a:rPr lang="en-CA" sz="2200" b="1" dirty="0" smtClean="0">
                <a:ln>
                  <a:solidFill>
                    <a:srgbClr val="0000FF"/>
                  </a:solidFill>
                </a:ln>
                <a:solidFill>
                  <a:schemeClr val="tx2">
                    <a:lumMod val="75000"/>
                    <a:lumOff val="25000"/>
                  </a:schemeClr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(</a:t>
            </a:r>
            <a:r>
              <a:rPr lang="en-CA" sz="2200" b="1" dirty="0" smtClean="0">
                <a:ln>
                  <a:solidFill>
                    <a:srgbClr val="0000FF"/>
                  </a:solidFill>
                </a:ln>
                <a:solidFill>
                  <a:srgbClr val="FF0066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Day</a:t>
            </a:r>
            <a:r>
              <a:rPr lang="en-CA" sz="2200" b="1" dirty="0" smtClean="0">
                <a:ln>
                  <a:solidFill>
                    <a:srgbClr val="0000FF"/>
                  </a:solidFill>
                </a:ln>
                <a:solidFill>
                  <a:schemeClr val="tx2">
                    <a:lumMod val="75000"/>
                    <a:lumOff val="25000"/>
                  </a:schemeClr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)</a:t>
            </a:r>
            <a:endParaRPr lang="en-CA" sz="2200" b="1" dirty="0">
              <a:ln>
                <a:solidFill>
                  <a:srgbClr val="0000FF"/>
                </a:solidFill>
              </a:ln>
              <a:solidFill>
                <a:schemeClr val="tx2">
                  <a:lumMod val="75000"/>
                  <a:lumOff val="25000"/>
                </a:schemeClr>
              </a:solidFill>
              <a:effectLst>
                <a:glow rad="127000">
                  <a:srgbClr val="FFFF00"/>
                </a:glow>
              </a:effectLst>
              <a:latin typeface="Comic Sans MS" pitchFamily="66" charset="0"/>
            </a:endParaRPr>
          </a:p>
        </p:txBody>
      </p:sp>
      <p:sp>
        <p:nvSpPr>
          <p:cNvPr id="11" name="Explosion 2 10"/>
          <p:cNvSpPr/>
          <p:nvPr/>
        </p:nvSpPr>
        <p:spPr>
          <a:xfrm rot="20966731">
            <a:off x="-218182" y="1891838"/>
            <a:ext cx="3912773" cy="2755117"/>
          </a:xfrm>
          <a:prstGeom prst="irregularSeal2">
            <a:avLst/>
          </a:prstGeom>
          <a:solidFill>
            <a:srgbClr val="BCFFDE"/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66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00FF00"/>
                </a:solidFill>
                <a:effectLst>
                  <a:glow rad="127000">
                    <a:srgbClr val="FFFF00"/>
                  </a:glow>
                </a:effectLst>
                <a:latin typeface="MV Boli" pitchFamily="2" charset="0"/>
                <a:cs typeface="MV Boli" pitchFamily="2" charset="0"/>
              </a:rPr>
              <a:t>The</a:t>
            </a:r>
            <a:endParaRPr lang="en-CA" sz="6600" b="1" u="sng" dirty="0">
              <a:ln>
                <a:solidFill>
                  <a:sysClr val="windowText" lastClr="000000"/>
                </a:solidFill>
              </a:ln>
              <a:solidFill>
                <a:srgbClr val="00FF00"/>
              </a:solidFill>
              <a:effectLst>
                <a:glow rad="127000">
                  <a:srgbClr val="FFFF00"/>
                </a:glo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3580" y="1233626"/>
            <a:ext cx="959324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600" b="1" dirty="0" smtClean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>
                  <a:glow rad="127000">
                    <a:srgbClr val="FF99FF"/>
                  </a:glow>
                </a:effectLst>
                <a:latin typeface="MV Boli" pitchFamily="2" charset="0"/>
                <a:cs typeface="MV Boli" pitchFamily="2" charset="0"/>
              </a:rPr>
              <a:t>an </a:t>
            </a:r>
            <a:r>
              <a:rPr lang="en-US" sz="3600" b="1" u="sng" dirty="0" smtClean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>
                  <a:glow rad="127000">
                    <a:srgbClr val="FF99FF"/>
                  </a:glow>
                </a:effectLst>
                <a:latin typeface="MV Boli" pitchFamily="2" charset="0"/>
                <a:cs typeface="MV Boli" pitchFamily="2" charset="0"/>
              </a:rPr>
              <a:t>UNAUTHORIZED</a:t>
            </a:r>
            <a:r>
              <a:rPr lang="en-US" sz="3600" b="1" dirty="0" smtClean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>
                  <a:glow rad="127000">
                    <a:srgbClr val="FF99FF"/>
                  </a:glow>
                </a:effectLst>
                <a:latin typeface="MV Boli" pitchFamily="2" charset="0"/>
                <a:cs typeface="MV Boli" pitchFamily="2" charset="0"/>
              </a:rPr>
              <a:t> </a:t>
            </a:r>
            <a:r>
              <a:rPr lang="en-US" sz="3600" b="1" u="sng" dirty="0" smtClean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>
                  <a:glow rad="127000">
                    <a:srgbClr val="FF99FF"/>
                  </a:glow>
                </a:effectLst>
                <a:latin typeface="MV Boli" pitchFamily="2" charset="0"/>
                <a:cs typeface="MV Boli" pitchFamily="2" charset="0"/>
              </a:rPr>
              <a:t>MISPLACEMENT</a:t>
            </a:r>
            <a:r>
              <a:rPr lang="en-US" sz="3600" b="1" dirty="0" smtClean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>
                  <a:glow rad="127000">
                    <a:srgbClr val="FF99FF"/>
                  </a:glow>
                </a:effectLst>
                <a:latin typeface="MV Boli" pitchFamily="2" charset="0"/>
                <a:cs typeface="MV Boli" pitchFamily="2" charset="0"/>
              </a:rPr>
              <a:t> of</a:t>
            </a:r>
            <a:endParaRPr lang="en-US" sz="3600" b="1" dirty="0">
              <a:effectLst>
                <a:glow rad="127000">
                  <a:schemeClr val="accent2">
                    <a:lumMod val="60000"/>
                    <a:lumOff val="40000"/>
                  </a:schemeClr>
                </a:glo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3" name="Curved Right Arrow 2"/>
          <p:cNvSpPr/>
          <p:nvPr/>
        </p:nvSpPr>
        <p:spPr>
          <a:xfrm>
            <a:off x="2510492" y="3003462"/>
            <a:ext cx="603131" cy="861726"/>
          </a:xfrm>
          <a:prstGeom prst="curvedRightArrow">
            <a:avLst/>
          </a:prstGeom>
          <a:gradFill>
            <a:gsLst>
              <a:gs pos="0">
                <a:srgbClr val="CC00CC"/>
              </a:gs>
              <a:gs pos="38000">
                <a:srgbClr val="FFFF00"/>
              </a:gs>
              <a:gs pos="67000">
                <a:srgbClr val="181CC7"/>
              </a:gs>
              <a:gs pos="79000">
                <a:srgbClr val="7005D4"/>
              </a:gs>
              <a:gs pos="49000">
                <a:srgbClr val="F4A77C"/>
              </a:gs>
              <a:gs pos="87000">
                <a:srgbClr val="874141"/>
              </a:gs>
            </a:gsLst>
            <a:lin ang="10800000" scaled="1"/>
          </a:gradFill>
          <a:ln>
            <a:solidFill>
              <a:srgbClr val="7030A0"/>
            </a:solidFill>
          </a:ln>
          <a:effectLst>
            <a:glow rad="63500">
              <a:srgbClr val="FFCCFF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60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2" presetClass="entr" presetSubtype="1" repeatCount="500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7" grpId="0" animBg="1"/>
      <p:bldP spid="21" grpId="0"/>
      <p:bldP spid="16" grpId="0"/>
      <p:bldP spid="2" grpId="0"/>
      <p:bldP spid="11" grpId="0" animBg="1"/>
      <p:bldP spid="18" grpId="0"/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8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99025" y="6448251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z="1200" b="1" smtClean="0">
                <a:solidFill>
                  <a:srgbClr val="5D2D2D"/>
                </a:solidFill>
              </a:rPr>
              <a:pPr/>
              <a:t>39</a:t>
            </a:fld>
            <a:endParaRPr lang="en-US" b="1" dirty="0">
              <a:solidFill>
                <a:srgbClr val="5D2D2D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2563022" y="286124"/>
            <a:ext cx="9076006" cy="1374469"/>
          </a:xfrm>
          <a:prstGeom prst="roundRect">
            <a:avLst/>
          </a:prstGeom>
          <a:gradFill>
            <a:gsLst>
              <a:gs pos="0">
                <a:srgbClr val="03D4A8"/>
              </a:gs>
              <a:gs pos="44000">
                <a:srgbClr val="FFFF00"/>
              </a:gs>
              <a:gs pos="75000">
                <a:srgbClr val="FF99FF"/>
              </a:gs>
            </a:gsLst>
            <a:lin ang="16200000" scaled="0"/>
          </a:gradFill>
          <a:ln w="38100">
            <a:solidFill>
              <a:srgbClr val="99FFCC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4000" b="1" dirty="0" smtClean="0">
                <a:ln>
                  <a:solidFill>
                    <a:srgbClr val="3333FF"/>
                  </a:solidFill>
                </a:ln>
                <a:solidFill>
                  <a:srgbClr val="D60093"/>
                </a:solidFill>
                <a:latin typeface="Ravie" pitchFamily="82" charset="0"/>
              </a:rPr>
              <a:t>Back to the quail/manna </a:t>
            </a:r>
            <a:br>
              <a:rPr lang="en-CA" sz="4000" b="1" dirty="0" smtClean="0">
                <a:ln>
                  <a:solidFill>
                    <a:srgbClr val="3333FF"/>
                  </a:solidFill>
                </a:ln>
                <a:solidFill>
                  <a:srgbClr val="D60093"/>
                </a:solidFill>
                <a:latin typeface="Ravie" pitchFamily="82" charset="0"/>
              </a:rPr>
            </a:br>
            <a:r>
              <a:rPr lang="en-CA" sz="4000" b="1" dirty="0" smtClean="0">
                <a:ln>
                  <a:solidFill>
                    <a:srgbClr val="3333FF"/>
                  </a:solidFill>
                </a:ln>
                <a:solidFill>
                  <a:srgbClr val="D60093"/>
                </a:solidFill>
                <a:latin typeface="Ravie" pitchFamily="82" charset="0"/>
              </a:rPr>
              <a:t>of  the      </a:t>
            </a:r>
            <a:r>
              <a:rPr lang="en-CA" sz="2800" b="1" dirty="0" smtClean="0">
                <a:ln>
                  <a:solidFill>
                    <a:srgbClr val="3333FF"/>
                  </a:solidFill>
                </a:ln>
                <a:solidFill>
                  <a:srgbClr val="D60093"/>
                </a:solidFill>
                <a:latin typeface="Ravie" pitchFamily="82" charset="0"/>
              </a:rPr>
              <a:t>  </a:t>
            </a:r>
            <a:r>
              <a:rPr lang="en-US" sz="4000" b="1" spc="150" dirty="0" smtClean="0">
                <a:ln w="11430"/>
                <a:solidFill>
                  <a:srgbClr val="874141"/>
                </a:solidFill>
                <a:effectLst>
                  <a:glow rad="127000">
                    <a:srgbClr val="FFFF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2</a:t>
            </a:r>
            <a:r>
              <a:rPr lang="en-US" sz="4000" b="1" spc="150" baseline="30000" dirty="0" smtClean="0">
                <a:ln w="11430"/>
                <a:solidFill>
                  <a:srgbClr val="874141"/>
                </a:solidFill>
                <a:effectLst>
                  <a:glow rad="127000">
                    <a:srgbClr val="FFFF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nd</a:t>
            </a:r>
            <a:r>
              <a:rPr lang="en-US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CA" sz="4000" b="1" dirty="0" smtClean="0">
                <a:ln>
                  <a:solidFill>
                    <a:srgbClr val="3333FF"/>
                  </a:solidFill>
                </a:ln>
                <a:solidFill>
                  <a:srgbClr val="D60093"/>
                </a:solidFill>
                <a:latin typeface="Ravie" pitchFamily="82" charset="0"/>
              </a:rPr>
              <a:t>month:</a:t>
            </a:r>
            <a:endParaRPr lang="en-CA" sz="4800" b="1" dirty="0">
              <a:ln>
                <a:solidFill>
                  <a:srgbClr val="3333FF"/>
                </a:solidFill>
              </a:ln>
              <a:solidFill>
                <a:srgbClr val="D60093"/>
              </a:solidFill>
              <a:latin typeface="Ravie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22004" y="1916832"/>
            <a:ext cx="7632848" cy="2424232"/>
          </a:xfrm>
          <a:prstGeom prst="snip2DiagRect">
            <a:avLst/>
          </a:prstGeom>
          <a:solidFill>
            <a:srgbClr val="660033"/>
          </a:solidFill>
          <a:scene3d>
            <a:camera prst="orthographicFront"/>
            <a:lightRig rig="soft" dir="t">
              <a:rot lat="0" lon="0" rev="10800000"/>
            </a:lightRig>
          </a:scene3d>
          <a:sp3d>
            <a:bevelT w="152400" h="50800" prst="softRound"/>
          </a:sp3d>
        </p:spPr>
        <p:txBody>
          <a:bodyPr wrap="square" rtlCol="0">
            <a:spAutoFit/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The Exodus 12 – 16 – 20 Torah witnesses demonstrate beyond a shadow of any doubt that the Quail/Manna event was in the 2</a:t>
            </a:r>
            <a:r>
              <a:rPr lang="en-US" sz="2800" b="1" spc="150" baseline="3000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nd</a:t>
            </a:r>
            <a:r>
              <a:rPr lang="en-U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month of </a:t>
            </a:r>
            <a:r>
              <a:rPr lang="en-US" sz="2800" b="1" spc="150" dirty="0" smtClean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Yahuah’s</a:t>
            </a:r>
            <a:r>
              <a:rPr lang="en-U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Festal calendar.</a:t>
            </a:r>
            <a:endParaRPr lang="en-US" sz="28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50706" y="383923"/>
            <a:ext cx="2016224" cy="1748933"/>
            <a:chOff x="477788" y="2293563"/>
            <a:chExt cx="4694653" cy="3869183"/>
          </a:xfrm>
          <a:effectLst>
            <a:glow rad="127000">
              <a:srgbClr val="660033"/>
            </a:glow>
          </a:effectLst>
        </p:grpSpPr>
        <p:pic>
          <p:nvPicPr>
            <p:cNvPr id="24" name="Picture 23" descr="C:\Users\Rae\Desktop\bunny trail sign 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940" y="2293563"/>
              <a:ext cx="4381501" cy="3286125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4" descr="C:\Users\Rae\Desktop\bunny pn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788" y="3140968"/>
              <a:ext cx="3021778" cy="3021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6" name="Notched Right Arrow 55"/>
          <p:cNvSpPr/>
          <p:nvPr/>
        </p:nvSpPr>
        <p:spPr>
          <a:xfrm rot="20526284">
            <a:off x="725961" y="3109225"/>
            <a:ext cx="2115672" cy="563816"/>
          </a:xfrm>
          <a:prstGeom prst="notchedRightArrow">
            <a:avLst>
              <a:gd name="adj1" fmla="val 39532"/>
              <a:gd name="adj2" fmla="val 109586"/>
            </a:avLst>
          </a:prstGeom>
          <a:gradFill flip="none" rotWithShape="1">
            <a:gsLst>
              <a:gs pos="53000">
                <a:srgbClr val="FFFF00"/>
              </a:gs>
              <a:gs pos="36000">
                <a:srgbClr val="FF0000"/>
              </a:gs>
              <a:gs pos="76000">
                <a:srgbClr val="00FF00"/>
              </a:gs>
              <a:gs pos="91000">
                <a:schemeClr val="tx2"/>
              </a:gs>
            </a:gsLst>
            <a:path path="rect">
              <a:fillToRect l="100000" t="100000"/>
            </a:path>
            <a:tileRect r="-100000" b="-100000"/>
          </a:gradFill>
          <a:ln w="38100">
            <a:solidFill>
              <a:srgbClr val="660033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>
              <a:solidFill>
                <a:prstClr val="white"/>
              </a:solidFill>
            </a:endParaRPr>
          </a:p>
        </p:txBody>
      </p:sp>
      <p:sp>
        <p:nvSpPr>
          <p:cNvPr id="55" name="Down Arrow 54"/>
          <p:cNvSpPr/>
          <p:nvPr/>
        </p:nvSpPr>
        <p:spPr>
          <a:xfrm rot="16200000">
            <a:off x="6322700" y="816698"/>
            <a:ext cx="467795" cy="939872"/>
          </a:xfrm>
          <a:prstGeom prst="downArrow">
            <a:avLst>
              <a:gd name="adj1" fmla="val 40801"/>
              <a:gd name="adj2" fmla="val 50000"/>
            </a:avLst>
          </a:prstGeom>
          <a:gradFill>
            <a:gsLst>
              <a:gs pos="0">
                <a:srgbClr val="FFFF00"/>
              </a:gs>
              <a:gs pos="69000">
                <a:srgbClr val="21D6E0"/>
              </a:gs>
              <a:gs pos="100000">
                <a:schemeClr val="tx2"/>
              </a:gs>
            </a:gsLst>
            <a:lin ang="16200000" scaled="0"/>
          </a:gradFill>
          <a:ln>
            <a:solidFill>
              <a:srgbClr val="9933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2041" y="1943932"/>
            <a:ext cx="11240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5400" b="1" dirty="0" smtClean="0">
                <a:ln w="1905"/>
                <a:solidFill>
                  <a:srgbClr val="1B91A1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 Extra Bold" pitchFamily="18" charset="0"/>
              </a:rPr>
              <a:t>#3</a:t>
            </a:r>
            <a:endParaRPr lang="en-US" sz="5400" b="1" dirty="0">
              <a:ln w="1905"/>
              <a:solidFill>
                <a:srgbClr val="1B91A1">
                  <a:lumMod val="75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ockwell Extra Bold" pitchFamily="18" charset="0"/>
            </a:endParaRPr>
          </a:p>
        </p:txBody>
      </p:sp>
      <p:pic>
        <p:nvPicPr>
          <p:cNvPr id="26" name="Picture 4" descr="F:\Art on Desktop - 1\All white man clip art\3d white people\ques mark tigh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087" y="4340693"/>
            <a:ext cx="1656965" cy="242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92041" y="4485615"/>
            <a:ext cx="972285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4000" b="1" dirty="0" smtClean="0">
                <a:ln w="1905"/>
                <a:gradFill>
                  <a:gsLst>
                    <a:gs pos="0">
                      <a:srgbClr val="389066">
                        <a:shade val="20000"/>
                        <a:satMod val="200000"/>
                      </a:srgbClr>
                    </a:gs>
                    <a:gs pos="78000">
                      <a:srgbClr val="389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89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What does Exo 16 have to do with the </a:t>
            </a:r>
            <a:r>
              <a:rPr lang="en-US" sz="4000" b="1" u="sng" dirty="0" smtClean="0">
                <a:ln w="1905"/>
                <a:solidFill>
                  <a:srgbClr val="CC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flood account</a:t>
            </a:r>
            <a:r>
              <a:rPr lang="en-US" sz="4000" b="1" dirty="0" smtClean="0">
                <a:ln w="1905"/>
                <a:solidFill>
                  <a:srgbClr val="CC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</a:t>
            </a:r>
            <a:r>
              <a:rPr lang="en-US" sz="4000" b="1" dirty="0" smtClean="0">
                <a:ln w="1905"/>
                <a:gradFill>
                  <a:gsLst>
                    <a:gs pos="0">
                      <a:srgbClr val="389066">
                        <a:shade val="20000"/>
                        <a:satMod val="200000"/>
                      </a:srgbClr>
                    </a:gs>
                    <a:gs pos="78000">
                      <a:srgbClr val="389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89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and what shall be done </a:t>
            </a:r>
            <a:r>
              <a:rPr lang="en-US" sz="4000" b="1" dirty="0" smtClean="0">
                <a:ln w="1905"/>
                <a:gradFill>
                  <a:gsLst>
                    <a:gs pos="0">
                      <a:srgbClr val="389066">
                        <a:shade val="20000"/>
                        <a:satMod val="200000"/>
                      </a:srgbClr>
                    </a:gs>
                    <a:gs pos="78000">
                      <a:srgbClr val="389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89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Arial Rounded MT Bold" pitchFamily="34" charset="0"/>
              </a:rPr>
              <a:t>about comments like </a:t>
            </a:r>
            <a:r>
              <a:rPr lang="en-US" sz="4000" b="1" u="sng" dirty="0" smtClean="0">
                <a:ln w="1905"/>
                <a:gradFill>
                  <a:gsLst>
                    <a:gs pos="0">
                      <a:srgbClr val="389066">
                        <a:shade val="20000"/>
                        <a:satMod val="200000"/>
                      </a:srgbClr>
                    </a:gs>
                    <a:gs pos="78000">
                      <a:srgbClr val="389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89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Arial Rounded MT Bold" pitchFamily="34" charset="0"/>
              </a:rPr>
              <a:t>these next ones</a:t>
            </a:r>
            <a:r>
              <a:rPr lang="en-US" sz="4000" b="1" dirty="0" smtClean="0">
                <a:ln w="1905"/>
                <a:gradFill>
                  <a:gsLst>
                    <a:gs pos="0">
                      <a:srgbClr val="389066">
                        <a:shade val="20000"/>
                        <a:satMod val="200000"/>
                      </a:srgbClr>
                    </a:gs>
                    <a:gs pos="78000">
                      <a:srgbClr val="389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89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Arial Rounded MT Bold" pitchFamily="34" charset="0"/>
              </a:rPr>
              <a:t>?</a:t>
            </a:r>
            <a:endParaRPr lang="en-US" sz="4000" b="1" dirty="0">
              <a:ln w="1905"/>
              <a:gradFill>
                <a:gsLst>
                  <a:gs pos="0">
                    <a:srgbClr val="389066">
                      <a:shade val="20000"/>
                      <a:satMod val="200000"/>
                    </a:srgbClr>
                  </a:gs>
                  <a:gs pos="78000">
                    <a:srgbClr val="389066">
                      <a:tint val="90000"/>
                      <a:shade val="89000"/>
                      <a:satMod val="220000"/>
                    </a:srgbClr>
                  </a:gs>
                  <a:gs pos="100000">
                    <a:srgbClr val="38906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55000" endA="300" endPos="45500" dir="5400000" sy="-100000" algn="bl" rotWithShape="0"/>
              </a:effectLst>
              <a:latin typeface="Arial Rounded MT Bold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0198087" y="1917840"/>
            <a:ext cx="1512168" cy="2066611"/>
            <a:chOff x="532831" y="4661346"/>
            <a:chExt cx="1512168" cy="2066611"/>
          </a:xfrm>
        </p:grpSpPr>
        <p:pic>
          <p:nvPicPr>
            <p:cNvPr id="28" name="Picture 8" descr="C:\Users\Rae\Desktop\Art on Desktop\white man clip art\3d white people\check mark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80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57" r="15545" b="4988"/>
            <a:stretch/>
          </p:blipFill>
          <p:spPr bwMode="auto">
            <a:xfrm>
              <a:off x="532831" y="4783741"/>
              <a:ext cx="1512168" cy="1944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C:\Users\Rae\Desktop\top hat clear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62307">
              <a:off x="1026957" y="4661346"/>
              <a:ext cx="502592" cy="451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2131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6718937"/>
              </p:ext>
            </p:extLst>
          </p:nvPr>
        </p:nvGraphicFramePr>
        <p:xfrm>
          <a:off x="261765" y="908720"/>
          <a:ext cx="11737304" cy="5368262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296143"/>
                <a:gridCol w="1296144"/>
                <a:gridCol w="9145017"/>
              </a:tblGrid>
              <a:tr h="648072">
                <a:tc>
                  <a:txBody>
                    <a:bodyPr/>
                    <a:lstStyle/>
                    <a:p>
                      <a:pPr algn="ctr"/>
                      <a:endParaRPr lang="en-US" sz="7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 Rounded MT Bold" pitchFamily="34" charset="0"/>
                      </a:endParaRPr>
                    </a:p>
                    <a:p>
                      <a:pPr algn="ctr"/>
                      <a:r>
                        <a:rPr lang="en-US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Rounded MT Bold" pitchFamily="34" charset="0"/>
                        </a:rPr>
                        <a:t>Status</a:t>
                      </a:r>
                      <a:endParaRPr lang="en-US"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Rounded MT Bold" pitchFamily="34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 Rounded MT Bold" pitchFamily="34" charset="0"/>
                      </a:endParaRPr>
                    </a:p>
                    <a:p>
                      <a:pPr algn="ctr"/>
                      <a:r>
                        <a:rPr lang="en-US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Rounded MT Bold" pitchFamily="34" charset="0"/>
                        </a:rPr>
                        <a:t>Slides</a:t>
                      </a:r>
                      <a:endParaRPr lang="en-US"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Rounded MT Bold" pitchFamily="34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Rounded MT Bold" pitchFamily="34" charset="0"/>
                        </a:rPr>
                        <a:t>  </a:t>
                      </a:r>
                    </a:p>
                    <a:p>
                      <a:pPr algn="ctr"/>
                      <a:r>
                        <a:rPr lang="en-US" sz="2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Rounded MT Bold" pitchFamily="34" charset="0"/>
                        </a:rPr>
                        <a:t>Content of Topic:   Review from Joshua/Enoch Part 3</a:t>
                      </a:r>
                      <a:endParaRPr lang="en-US"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Rounded MT Bold" pitchFamily="34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n>
                            <a:solidFill>
                              <a:schemeClr val="tx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Review</a:t>
                      </a:r>
                      <a:endParaRPr lang="en-US" sz="2000" b="1" dirty="0">
                        <a:ln>
                          <a:solidFill>
                            <a:schemeClr val="tx1"/>
                          </a:solidFill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5-6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a)</a:t>
                      </a:r>
                      <a:r>
                        <a:rPr lang="en-US" sz="2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  Principle of a “day” and/or a “date”</a:t>
                      </a:r>
                      <a:endParaRPr lang="en-US" sz="2200" dirty="0"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</a:tr>
              <a:tr h="46620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New</a:t>
                      </a:r>
                      <a:endParaRPr lang="en-US" sz="2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7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b)</a:t>
                      </a:r>
                      <a:r>
                        <a:rPr lang="en-US" sz="2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  New Principle of “locked” &amp; “unlocked” Calendars</a:t>
                      </a:r>
                      <a:endParaRPr lang="en-US" sz="2200" dirty="0"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</a:tr>
              <a:tr h="4736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n>
                            <a:solidFill>
                              <a:schemeClr val="tx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Review</a:t>
                      </a:r>
                      <a:endParaRPr lang="en-US" sz="2400" b="1" dirty="0" smtClean="0">
                        <a:ln>
                          <a:solidFill>
                            <a:schemeClr val="tx1"/>
                          </a:solidFill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8-10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c)  Wheat </a:t>
                      </a:r>
                      <a:r>
                        <a:rPr lang="en-US" sz="22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vs</a:t>
                      </a:r>
                      <a:r>
                        <a:rPr lang="en-US" sz="2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 Barley; Joshua </a:t>
                      </a:r>
                      <a:r>
                        <a:rPr lang="en-US" sz="22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vs</a:t>
                      </a:r>
                      <a:r>
                        <a:rPr lang="en-US" sz="2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 Enoch on Omer Count</a:t>
                      </a:r>
                      <a:endParaRPr lang="en-US" sz="2200" dirty="0"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</a:tr>
              <a:tr h="47912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New</a:t>
                      </a:r>
                      <a:endParaRPr lang="en-US" sz="2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11-12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d)  Lunar-Sabbath &amp; Placement of Spring Festivals</a:t>
                      </a:r>
                      <a:endParaRPr lang="en-US" sz="2200" dirty="0"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</a:tr>
              <a:tr h="46620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New</a:t>
                      </a:r>
                      <a:endParaRPr lang="en-US" sz="2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13-19</a:t>
                      </a:r>
                      <a:endParaRPr lang="en-US" sz="2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[Bunny Trail #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2</a:t>
                      </a:r>
                      <a:r>
                        <a:rPr lang="en-US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] </a:t>
                      </a:r>
                      <a:r>
                        <a:rPr lang="en-US" sz="2200" b="1" u="none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Lunar-Sabbath Connection to Lag B` Omer</a:t>
                      </a:r>
                      <a:r>
                        <a:rPr lang="en-US" sz="2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 </a:t>
                      </a:r>
                      <a:endParaRPr lang="en-US" sz="2200" dirty="0"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</a:tr>
              <a:tr h="46620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n>
                            <a:solidFill>
                              <a:schemeClr val="tx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Review</a:t>
                      </a:r>
                      <a:endParaRPr lang="en-US" sz="2000" b="1" dirty="0">
                        <a:ln>
                          <a:solidFill>
                            <a:schemeClr val="tx1"/>
                          </a:solidFill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20-38</a:t>
                      </a:r>
                      <a:endParaRPr lang="en-US" sz="2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Exo</a:t>
                      </a:r>
                      <a:r>
                        <a:rPr lang="en-US" sz="2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 12 </a:t>
                      </a:r>
                      <a:r>
                        <a:rPr lang="en-US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[Passover];  </a:t>
                      </a:r>
                      <a:r>
                        <a:rPr lang="en-US" sz="2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Exo</a:t>
                      </a:r>
                      <a:r>
                        <a:rPr lang="en-US" sz="2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 1</a:t>
                      </a:r>
                      <a:r>
                        <a:rPr lang="en-US" sz="2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6 </a:t>
                      </a:r>
                      <a:r>
                        <a:rPr lang="en-US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[Quail/Manna];  </a:t>
                      </a:r>
                      <a:r>
                        <a:rPr lang="en-US" sz="2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Exo</a:t>
                      </a:r>
                      <a:r>
                        <a:rPr lang="en-US" sz="2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 1</a:t>
                      </a:r>
                      <a:r>
                        <a:rPr lang="en-US" sz="2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9 </a:t>
                      </a:r>
                      <a:r>
                        <a:rPr lang="en-US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[Mt Sinai]</a:t>
                      </a:r>
                      <a:endParaRPr lang="en-U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</a:tr>
              <a:tr h="4662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New</a:t>
                      </a:r>
                      <a:endParaRPr lang="en-US" sz="1800" b="1" dirty="0" smtClean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39-61</a:t>
                      </a:r>
                      <a:endParaRPr lang="en-US" sz="2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[Bunny Trail #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3</a:t>
                      </a:r>
                      <a:r>
                        <a:rPr lang="en-US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] </a:t>
                      </a:r>
                      <a:r>
                        <a:rPr lang="en-US" sz="2200" b="1" u="none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Is the Manna 2</a:t>
                      </a:r>
                      <a:r>
                        <a:rPr lang="en-US" sz="2200" b="1" u="none" baseline="30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nd</a:t>
                      </a:r>
                      <a:r>
                        <a:rPr lang="en-US" sz="2200" b="1" u="none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 Month in the Spring or Fall?</a:t>
                      </a:r>
                      <a:endParaRPr lang="en-US" sz="2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</a:tr>
              <a:tr h="4662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n>
                            <a:solidFill>
                              <a:srgbClr val="660033"/>
                            </a:solidFill>
                          </a:ln>
                          <a:solidFill>
                            <a:srgbClr val="66003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#11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n>
                            <a:solidFill>
                              <a:srgbClr val="660033"/>
                            </a:solidFill>
                          </a:ln>
                          <a:solidFill>
                            <a:srgbClr val="66003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62-78</a:t>
                      </a:r>
                      <a:endParaRPr lang="en-US" sz="2000" b="1" dirty="0">
                        <a:ln>
                          <a:solidFill>
                            <a:srgbClr val="660033"/>
                          </a:solidFill>
                        </a:ln>
                        <a:solidFill>
                          <a:srgbClr val="660033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[Bunny Trail #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4</a:t>
                      </a:r>
                      <a:r>
                        <a:rPr lang="en-US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] </a:t>
                      </a:r>
                      <a:r>
                        <a:rPr lang="en-US" sz="2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Counterfeit Pentecost Count </a:t>
                      </a:r>
                      <a:r>
                        <a:rPr lang="en-US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{49 days + ? days}</a:t>
                      </a:r>
                      <a:endParaRPr lang="en-U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</a:tr>
              <a:tr h="4662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New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79-93</a:t>
                      </a:r>
                      <a:endParaRPr lang="en-US" sz="2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Hebrew Reveals a Covenant Calendar Secret for Omer Count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</a:tr>
              <a:tr h="4662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n>
                            <a:solidFill>
                              <a:schemeClr val="tx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Review</a:t>
                      </a:r>
                      <a:endParaRPr lang="en-US" sz="2400" b="1" dirty="0" smtClean="0">
                        <a:ln>
                          <a:solidFill>
                            <a:schemeClr val="tx1"/>
                          </a:solidFill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94-97</a:t>
                      </a:r>
                      <a:endParaRPr lang="en-US" sz="2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Summary for Counterfeit Pentecost Count of “?” Days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77788" y="190106"/>
            <a:ext cx="11233246" cy="574598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3600" i="1" dirty="0" smtClean="0">
                <a:ln>
                  <a:solidFill>
                    <a:srgbClr val="0000FF"/>
                  </a:solidFill>
                </a:ln>
                <a:latin typeface="Comic Sans MS" panose="030F0702030302020204" pitchFamily="66" charset="0"/>
              </a:rPr>
              <a:t>Part #4   Mapping the </a:t>
            </a:r>
            <a:r>
              <a:rPr lang="en-CA" sz="3600" i="1" dirty="0" smtClean="0">
                <a:ln>
                  <a:solidFill>
                    <a:srgbClr val="0000FF"/>
                  </a:solidFill>
                </a:ln>
                <a:solidFill>
                  <a:srgbClr val="990033"/>
                </a:solidFill>
                <a:latin typeface="Comic Sans MS" panose="030F0702030302020204" pitchFamily="66" charset="0"/>
              </a:rPr>
              <a:t>REVIEW</a:t>
            </a:r>
            <a:r>
              <a:rPr lang="en-CA" sz="3600" i="1" dirty="0" smtClean="0">
                <a:ln>
                  <a:solidFill>
                    <a:srgbClr val="0000FF"/>
                  </a:solidFill>
                </a:ln>
                <a:latin typeface="Comic Sans MS" panose="030F0702030302020204" pitchFamily="66" charset="0"/>
              </a:rPr>
              <a:t> Discussion Topics</a:t>
            </a:r>
            <a:endParaRPr lang="en-CA" sz="3600" i="1" dirty="0">
              <a:ln>
                <a:solidFill>
                  <a:srgbClr val="0000FF"/>
                </a:solidFill>
              </a:ln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8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9354008" y="2059898"/>
            <a:ext cx="2900482" cy="1802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 descr="C:\Users\Rae\Desktop\2.14 Joshua-Enoch - new 18 Feb 2019\Enoch art\barley &amp; wheat png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9279" flipH="1">
            <a:off x="10358124" y="3405114"/>
            <a:ext cx="2026509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62764" y="6467683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z="1200" b="1" smtClean="0">
                <a:solidFill>
                  <a:schemeClr val="tx1"/>
                </a:solidFill>
              </a:rPr>
              <a:pPr/>
              <a:t>4</a:t>
            </a:fld>
            <a:endParaRPr lang="en-US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49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8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5572068" y="3768473"/>
            <a:ext cx="5142101" cy="2308324"/>
          </a:xfrm>
          <a:prstGeom prst="rect">
            <a:avLst/>
          </a:prstGeom>
          <a:solidFill>
            <a:srgbClr val="FFFFCC">
              <a:alpha val="57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  <a:sp3d extrusionH="57150">
              <a:bevelT w="38100" h="38100"/>
            </a:sp3d>
          </a:bodyPr>
          <a:lstStyle/>
          <a:p>
            <a:r>
              <a:rPr lang="en-US" b="1" dirty="0" smtClean="0"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Questions:</a:t>
            </a:r>
            <a:r>
              <a:rPr lang="en-US" b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b="1" dirty="0" smtClean="0"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Where is </a:t>
            </a:r>
            <a:r>
              <a:rPr lang="en-US" b="1" u="sng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Clarke’s documentation</a:t>
            </a:r>
            <a:r>
              <a:rPr lang="en-US" b="1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to determine:  </a:t>
            </a:r>
            <a:br>
              <a:rPr lang="en-US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1)  the flood account is on this civil calendar?  </a:t>
            </a:r>
          </a:p>
          <a:p>
            <a:pPr marL="342900" indent="-342900">
              <a:buFontTx/>
              <a:buAutoNum type="arabicParenR" startAt="2"/>
            </a:pPr>
            <a:r>
              <a:rPr lang="en-US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the 1</a:t>
            </a:r>
            <a:r>
              <a:rPr lang="en-US" baseline="30000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st</a:t>
            </a:r>
            <a:r>
              <a:rPr lang="en-US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 month of the fall </a:t>
            </a:r>
            <a:r>
              <a:rPr lang="en-US" b="1" u="sng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was changed</a:t>
            </a:r>
            <a:r>
              <a:rPr lang="en-US" b="1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to </a:t>
            </a:r>
            <a:br>
              <a:rPr lang="en-US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the 1</a:t>
            </a:r>
            <a:r>
              <a:rPr lang="en-US" baseline="30000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st</a:t>
            </a:r>
            <a:r>
              <a:rPr lang="en-US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 month in the spring at the exodus almost 1000 years after the flood?  </a:t>
            </a:r>
          </a:p>
          <a:p>
            <a:pPr marL="342900" indent="-342900">
              <a:buFontTx/>
              <a:buAutoNum type="arabicParenR" startAt="2"/>
            </a:pPr>
            <a:r>
              <a:rPr lang="en-US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Was there absolutely no provision for </a:t>
            </a:r>
            <a:br>
              <a:rPr lang="en-US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a festal calendar until ~1500 BC?  </a:t>
            </a:r>
            <a:endParaRPr lang="en-US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71560" y="5733256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z="1200" b="1" smtClean="0">
                <a:solidFill>
                  <a:srgbClr val="5D2D2D"/>
                </a:solidFill>
              </a:rPr>
              <a:pPr/>
              <a:t>40</a:t>
            </a:fld>
            <a:endParaRPr lang="en-US" sz="1200" b="1" dirty="0">
              <a:solidFill>
                <a:srgbClr val="5D2D2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5197" y="150922"/>
            <a:ext cx="11506422" cy="705231"/>
          </a:xfrm>
          <a:prstGeom prst="snip2DiagRect">
            <a:avLst/>
          </a:prstGeom>
          <a:solidFill>
            <a:srgbClr val="660033"/>
          </a:solidFill>
          <a:scene3d>
            <a:camera prst="orthographicFront"/>
            <a:lightRig rig="soft" dir="t">
              <a:rot lat="0" lon="0" rev="10800000"/>
            </a:lightRig>
          </a:scene3d>
          <a:sp3d>
            <a:bevelT w="152400" h="50800" prst="softRound"/>
          </a:sp3d>
        </p:spPr>
        <p:txBody>
          <a:bodyPr wrap="square" rtlCol="0">
            <a:spAutoFit/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Scriptures of the Flood Under Examination</a:t>
            </a:r>
            <a:endParaRPr lang="en-US" sz="3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6" name="Notched Right Arrow 55"/>
          <p:cNvSpPr/>
          <p:nvPr/>
        </p:nvSpPr>
        <p:spPr>
          <a:xfrm rot="20526284">
            <a:off x="-2151118" y="1868438"/>
            <a:ext cx="2115672" cy="563816"/>
          </a:xfrm>
          <a:prstGeom prst="notchedRightArrow">
            <a:avLst>
              <a:gd name="adj1" fmla="val 39532"/>
              <a:gd name="adj2" fmla="val 109586"/>
            </a:avLst>
          </a:prstGeom>
          <a:gradFill flip="none" rotWithShape="1">
            <a:gsLst>
              <a:gs pos="53000">
                <a:srgbClr val="FFFF00"/>
              </a:gs>
              <a:gs pos="36000">
                <a:srgbClr val="FF0000"/>
              </a:gs>
              <a:gs pos="76000">
                <a:srgbClr val="00FF00"/>
              </a:gs>
              <a:gs pos="91000">
                <a:schemeClr val="tx2"/>
              </a:gs>
            </a:gsLst>
            <a:path path="rect">
              <a:fillToRect l="100000" t="100000"/>
            </a:path>
            <a:tileRect r="-100000" b="-100000"/>
          </a:gradFill>
          <a:ln w="38100">
            <a:solidFill>
              <a:srgbClr val="660033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302" y="4754798"/>
            <a:ext cx="5374495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b="1" dirty="0" smtClean="0">
                <a:ln w="1905"/>
                <a:solidFill>
                  <a:srgbClr val="66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There are at least 11 calendar clues in the flood account.  </a:t>
            </a:r>
            <a:br>
              <a:rPr lang="en-US" sz="2400" b="1" dirty="0" smtClean="0">
                <a:ln w="1905"/>
                <a:solidFill>
                  <a:srgbClr val="66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</a:br>
            <a:r>
              <a:rPr lang="en-US" sz="2400" b="1" dirty="0" smtClean="0">
                <a:ln w="1905"/>
                <a:solidFill>
                  <a:srgbClr val="66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Is it possible to determine if </a:t>
            </a:r>
            <a:br>
              <a:rPr lang="en-US" sz="2400" b="1" dirty="0" smtClean="0">
                <a:ln w="1905"/>
                <a:solidFill>
                  <a:srgbClr val="66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</a:br>
            <a:r>
              <a:rPr lang="en-US" sz="2400" b="1" dirty="0" smtClean="0">
                <a:ln w="1905"/>
                <a:solidFill>
                  <a:srgbClr val="66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these clues match </a:t>
            </a:r>
            <a:r>
              <a:rPr lang="en-US" sz="2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Yahuah’s</a:t>
            </a:r>
            <a:r>
              <a:rPr lang="en-US" sz="2400" b="1" dirty="0" smtClean="0">
                <a:ln w="1905"/>
                <a:solidFill>
                  <a:srgbClr val="66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Festal calendar, or man’s civil calendar?</a:t>
            </a:r>
            <a:endParaRPr lang="en-US" sz="2400" b="1" dirty="0">
              <a:ln w="1905"/>
              <a:solidFill>
                <a:srgbClr val="6600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55000" endA="300" endPos="45500" dir="5400000" sy="-100000" algn="bl" rotWithShape="0"/>
              </a:effectLst>
              <a:latin typeface="Arial Rounded MT Bold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9877" y="980728"/>
            <a:ext cx="5230479" cy="36933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b="1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Gen 7:11</a:t>
            </a:r>
            <a:r>
              <a:rPr lang="en-US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  In the six hundredth year of Noah's </a:t>
            </a:r>
            <a:r>
              <a:rPr lang="en-US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life</a:t>
            </a:r>
            <a:r>
              <a:rPr lang="en-US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, in the </a:t>
            </a:r>
            <a:r>
              <a:rPr lang="en-US" b="1" u="sng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second month</a:t>
            </a:r>
            <a:r>
              <a:rPr lang="en-US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, the seventeenth </a:t>
            </a:r>
            <a:r>
              <a:rPr lang="en-US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day </a:t>
            </a:r>
            <a:r>
              <a:rPr lang="en-US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of the month, the same day were all the fountains of the great deep broken up, and </a:t>
            </a:r>
            <a:r>
              <a:rPr lang="en-US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windows of heaven were opened. </a:t>
            </a:r>
            <a:endParaRPr lang="en-US" dirty="0" smtClean="0">
              <a:solidFill>
                <a:srgbClr val="164B4F"/>
              </a:solidFill>
              <a:latin typeface="Arial" pitchFamily="34" charset="0"/>
              <a:cs typeface="Arial" pitchFamily="34" charset="0"/>
            </a:endParaRPr>
          </a:p>
          <a:p>
            <a:endParaRPr lang="en-US" b="1" dirty="0" smtClean="0">
              <a:solidFill>
                <a:srgbClr val="164B4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Gen </a:t>
            </a:r>
            <a:r>
              <a:rPr lang="en-US" b="1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8:3</a:t>
            </a:r>
            <a:r>
              <a:rPr lang="en-US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  And the waters returned from off the earth continually: and after </a:t>
            </a:r>
            <a:r>
              <a:rPr lang="en-US" b="1" u="sng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the end</a:t>
            </a:r>
            <a:r>
              <a:rPr lang="en-US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 of the </a:t>
            </a:r>
            <a:r>
              <a:rPr lang="en-US" b="1" u="sng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hundred and fifty days</a:t>
            </a:r>
            <a:r>
              <a:rPr lang="en-US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 the waters were abated. </a:t>
            </a:r>
          </a:p>
          <a:p>
            <a:endParaRPr lang="en-US" b="1" dirty="0" smtClean="0">
              <a:solidFill>
                <a:srgbClr val="164B4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Gen </a:t>
            </a:r>
            <a:r>
              <a:rPr lang="en-US" b="1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8:4</a:t>
            </a:r>
            <a:r>
              <a:rPr lang="en-US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  And </a:t>
            </a:r>
            <a:r>
              <a:rPr lang="en-US" b="1" u="sng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the ark rested in the seventh month</a:t>
            </a:r>
            <a:r>
              <a:rPr lang="en-US" b="1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u="sng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on the seventeenth da</a:t>
            </a:r>
            <a:r>
              <a:rPr lang="en-US" b="1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lang="en-US" b="1" u="sng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 of the </a:t>
            </a:r>
            <a:r>
              <a:rPr lang="en-US" b="1" u="sng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b="1" u="sng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</a:br>
            <a:r>
              <a:rPr lang="en-US" b="1" u="sng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month</a:t>
            </a:r>
            <a:r>
              <a:rPr lang="en-US" b="1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u="sng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u</a:t>
            </a:r>
            <a:r>
              <a:rPr lang="en-US" b="1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b="1" u="sng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on the mountains of Ararat</a:t>
            </a:r>
            <a:r>
              <a:rPr lang="en-US" b="1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. </a:t>
            </a:r>
            <a:endParaRPr lang="en-US" dirty="0">
              <a:solidFill>
                <a:srgbClr val="164B4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46924" y="980728"/>
            <a:ext cx="6264695" cy="2677656"/>
          </a:xfrm>
          <a:prstGeom prst="rect">
            <a:avLst/>
          </a:prstGeom>
          <a:solidFill>
            <a:srgbClr val="FFFFCC">
              <a:alpha val="57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  <a:sp3d extrusionH="57150">
              <a:bevelT w="38100" h="38100"/>
            </a:sp3d>
          </a:bodyPr>
          <a:lstStyle/>
          <a:p>
            <a:r>
              <a:rPr lang="en-US" b="1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Adam Clarke’s Commentary:</a:t>
            </a:r>
          </a:p>
          <a:p>
            <a:r>
              <a:rPr lang="en-US" b="1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Second  month - </a:t>
            </a:r>
            <a:r>
              <a:rPr lang="en-US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The first month was </a:t>
            </a:r>
            <a:r>
              <a:rPr lang="en-US" dirty="0" err="1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Tisri</a:t>
            </a:r>
            <a:r>
              <a:rPr lang="en-US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, which answers to the latter half of September, and first half of October; and the second was </a:t>
            </a:r>
            <a:r>
              <a:rPr lang="en-US" dirty="0" err="1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Marcheshvan</a:t>
            </a:r>
            <a:r>
              <a:rPr lang="en-US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, which answers to part of October and part of November. </a:t>
            </a:r>
            <a:r>
              <a:rPr lang="en-US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After 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the deliverance from Egypt, the beginning of the year </a:t>
            </a:r>
            <a:r>
              <a:rPr lang="en-US" sz="2000" b="1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>
                  <a:glow rad="127000">
                    <a:srgbClr val="00FF00"/>
                  </a:glow>
                </a:effectLst>
                <a:latin typeface="Arial" pitchFamily="34" charset="0"/>
                <a:cs typeface="Arial" pitchFamily="34" charset="0"/>
              </a:rPr>
              <a:t>was changed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from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Marcheshvan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to Nisan</a:t>
            </a:r>
            <a:r>
              <a:rPr lang="en-US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, which answers to a part of our March and April</a:t>
            </a:r>
            <a:r>
              <a:rPr lang="en-US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.  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But it is not likely that this 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reckoning [was] 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obtained before the flood. </a:t>
            </a:r>
            <a:endParaRPr lang="en-US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4" descr="F:\Art on Desktop - 1\All white man clip art\3d white people\ques mark tigh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7" r="13959" b="8280"/>
          <a:stretch/>
        </p:blipFill>
        <p:spPr bwMode="auto">
          <a:xfrm>
            <a:off x="10485716" y="3582292"/>
            <a:ext cx="1585360" cy="246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5590357" y="6111879"/>
            <a:ext cx="6495463" cy="674834"/>
          </a:xfrm>
          <a:prstGeom prst="wedgeRoundRectCallout">
            <a:avLst>
              <a:gd name="adj1" fmla="val 20336"/>
              <a:gd name="adj2" fmla="val -13840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1600" b="1" dirty="0" smtClean="0">
                <a:solidFill>
                  <a:srgbClr val="663300"/>
                </a:solidFill>
                <a:latin typeface="Comic Sans MS" pitchFamily="66" charset="0"/>
              </a:rPr>
              <a:t>Mal </a:t>
            </a:r>
            <a:r>
              <a:rPr lang="en-CA" sz="1600" b="1" dirty="0" smtClean="0">
                <a:solidFill>
                  <a:srgbClr val="663300"/>
                </a:solidFill>
                <a:latin typeface="Comic Sans MS" pitchFamily="66" charset="0"/>
              </a:rPr>
              <a:t>3:6   </a:t>
            </a:r>
            <a:r>
              <a:rPr lang="en-CA" sz="2400" b="1" dirty="0" smtClean="0">
                <a:solidFill>
                  <a:srgbClr val="0070C0"/>
                </a:solidFill>
                <a:latin typeface="Comic Sans MS" pitchFamily="66" charset="0"/>
              </a:rPr>
              <a:t>For I am Yahuah, </a:t>
            </a:r>
            <a:r>
              <a:rPr lang="en-CA" sz="2400" b="1" dirty="0" smtClean="0">
                <a:solidFill>
                  <a:srgbClr val="663300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I change not </a:t>
            </a:r>
            <a:r>
              <a:rPr lang="en-CA" sz="2400" b="1" dirty="0" smtClean="0">
                <a:solidFill>
                  <a:srgbClr val="663300"/>
                </a:solidFill>
                <a:latin typeface="Comic Sans MS" pitchFamily="66" charset="0"/>
              </a:rPr>
              <a:t>… </a:t>
            </a:r>
            <a:endParaRPr lang="en-CA" sz="2400" b="1" dirty="0">
              <a:solidFill>
                <a:srgbClr val="6633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79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5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75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75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8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99025" y="6448251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z="1200" b="1" smtClean="0">
                <a:solidFill>
                  <a:srgbClr val="5D2D2D"/>
                </a:solidFill>
              </a:rPr>
              <a:pPr/>
              <a:t>41</a:t>
            </a:fld>
            <a:endParaRPr lang="en-US" b="1" dirty="0">
              <a:solidFill>
                <a:srgbClr val="5D2D2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7788" y="116632"/>
            <a:ext cx="11161240" cy="705231"/>
          </a:xfrm>
          <a:prstGeom prst="snip2DiagRect">
            <a:avLst/>
          </a:prstGeom>
          <a:solidFill>
            <a:srgbClr val="660033"/>
          </a:solidFill>
          <a:scene3d>
            <a:camera prst="orthographicFront"/>
            <a:lightRig rig="soft" dir="t">
              <a:rot lat="0" lon="0" rev="10800000"/>
            </a:lightRig>
          </a:scene3d>
          <a:sp3d>
            <a:bevelT w="152400" h="50800" prst="softRound"/>
          </a:sp3d>
        </p:spPr>
        <p:txBody>
          <a:bodyPr wrap="square" rtlCol="0">
            <a:spAutoFit/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Comparing Clarke to Ellicott’s Commentary</a:t>
            </a:r>
            <a:endParaRPr lang="en-US" sz="3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6" name="Notched Right Arrow 55"/>
          <p:cNvSpPr/>
          <p:nvPr/>
        </p:nvSpPr>
        <p:spPr>
          <a:xfrm rot="10800000">
            <a:off x="7890245" y="5859929"/>
            <a:ext cx="3993568" cy="563816"/>
          </a:xfrm>
          <a:prstGeom prst="notchedRightArrow">
            <a:avLst>
              <a:gd name="adj1" fmla="val 39532"/>
              <a:gd name="adj2" fmla="val 109586"/>
            </a:avLst>
          </a:prstGeom>
          <a:gradFill flip="none" rotWithShape="1">
            <a:gsLst>
              <a:gs pos="53000">
                <a:srgbClr val="FFFF00"/>
              </a:gs>
              <a:gs pos="36000">
                <a:srgbClr val="FF0000"/>
              </a:gs>
              <a:gs pos="76000">
                <a:srgbClr val="00FF00"/>
              </a:gs>
              <a:gs pos="91000">
                <a:schemeClr val="tx2"/>
              </a:gs>
            </a:gsLst>
            <a:path path="rect">
              <a:fillToRect l="100000" t="100000"/>
            </a:path>
            <a:tileRect r="-100000" b="-100000"/>
          </a:gradFill>
          <a:ln w="38100">
            <a:solidFill>
              <a:srgbClr val="6600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>
              <a:solidFill>
                <a:prstClr val="white"/>
              </a:solidFill>
            </a:endParaRPr>
          </a:p>
        </p:txBody>
      </p:sp>
      <p:pic>
        <p:nvPicPr>
          <p:cNvPr id="26" name="Picture 4" descr="F:\Art on Desktop - 1\All white man clip art\3d white people\ques mark tigh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6940" y="1511232"/>
            <a:ext cx="1408752" cy="20617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473456" y="999644"/>
            <a:ext cx="6398307" cy="5262979"/>
          </a:xfrm>
          <a:prstGeom prst="rect">
            <a:avLst/>
          </a:prstGeom>
          <a:solidFill>
            <a:schemeClr val="accent6">
              <a:lumMod val="60000"/>
              <a:lumOff val="40000"/>
              <a:alpha val="53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  <a:sp3d extrusionH="57150">
              <a:bevelT w="38100" h="38100"/>
            </a:sp3d>
          </a:bodyPr>
          <a:lstStyle/>
          <a:p>
            <a:r>
              <a:rPr lang="en-US" sz="2000" b="1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Ellicott’s Commentary [on Gen 7]:</a:t>
            </a:r>
            <a:endParaRPr lang="en-US" sz="2000" b="1" dirty="0">
              <a:solidFill>
                <a:srgbClr val="164B4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dirty="0" err="1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Vs</a:t>
            </a:r>
            <a:r>
              <a:rPr lang="en-US" sz="2000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 11</a:t>
            </a:r>
            <a:r>
              <a:rPr lang="en-US" sz="2000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) In the second month.—</a:t>
            </a:r>
            <a:r>
              <a:rPr 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That is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of the </a:t>
            </a:r>
            <a:r>
              <a:rPr lang="en-US" sz="24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4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civil 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ear, which commenced in </a:t>
            </a:r>
            <a:r>
              <a:rPr lang="en-US" sz="2400" b="1" u="sng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Tisri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2000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at </a:t>
            </a:r>
            <a:r>
              <a:rPr lang="en-US" sz="2000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sz="2000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autumnal equinox. The flood thus began towards </a:t>
            </a:r>
            <a:r>
              <a:rPr lang="en-US" sz="2000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sz="2000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end of October, and lasted till the spring. </a:t>
            </a:r>
            <a:endParaRPr lang="en-US" sz="2000" dirty="0" smtClean="0">
              <a:solidFill>
                <a:srgbClr val="164B4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ecclesiastical 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ear be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an in </a:t>
            </a:r>
            <a:r>
              <a:rPr lang="en-US" sz="24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Abib</a:t>
            </a:r>
            <a:r>
              <a:rPr lang="en-US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2000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or </a:t>
            </a:r>
            <a:r>
              <a:rPr lang="en-US" sz="2000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April</a:t>
            </a:r>
            <a:r>
              <a:rPr lang="en-US" sz="2000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; but it was </a:t>
            </a:r>
            <a:r>
              <a:rPr 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instituted in remembrance of the deliverance from E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gyp</a:t>
            </a:r>
            <a:r>
              <a:rPr 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2400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000" u="sng" dirty="0" err="1" smtClean="0">
                <a:solidFill>
                  <a:srgbClr val="164B4F"/>
                </a:solidFill>
                <a:latin typeface="Arial" pitchFamily="34" charset="0"/>
                <a:cs typeface="Arial" pitchFamily="34" charset="0"/>
                <a:hlinkClick r:id="rId5" tooltip="This month shall be to you the beginning of months: it shall be the first month of the year to you."/>
              </a:rPr>
              <a:t>Exo</a:t>
            </a:r>
            <a:r>
              <a:rPr lang="en-US" sz="2000" u="sng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  <a:hlinkClick r:id="rId5" tooltip="This month shall be to you the beginning of months: it shall be the first month of the year to you."/>
              </a:rPr>
              <a:t> </a:t>
            </a:r>
            <a:r>
              <a:rPr lang="en-US" sz="2000" u="sng" dirty="0">
                <a:solidFill>
                  <a:srgbClr val="164B4F"/>
                </a:solidFill>
                <a:latin typeface="Arial" pitchFamily="34" charset="0"/>
                <a:cs typeface="Arial" pitchFamily="34" charset="0"/>
                <a:hlinkClick r:id="rId5" tooltip="This month shall be to you the beginning of months: it shall be the first month of the year to you."/>
              </a:rPr>
              <a:t>12:2</a:t>
            </a:r>
            <a:r>
              <a:rPr lang="en-US" sz="2000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; </a:t>
            </a:r>
            <a:r>
              <a:rPr lang="en-US" sz="2000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u="sng" dirty="0" err="1" smtClean="0">
                <a:solidFill>
                  <a:srgbClr val="164B4F"/>
                </a:solidFill>
                <a:latin typeface="Arial" pitchFamily="34" charset="0"/>
                <a:cs typeface="Arial" pitchFamily="34" charset="0"/>
                <a:hlinkClick r:id="rId6" tooltip="You shall keep the feast of unleavened bread: (you shall eat unleavened bread seven days, as I commanded you, in the time appointed of the month Abib; for in it you came out from Egypt: and none shall appear before me empty:)"/>
              </a:rPr>
              <a:t>Exo</a:t>
            </a:r>
            <a:r>
              <a:rPr lang="en-US" sz="2000" u="sng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  <a:hlinkClick r:id="rId6" tooltip="You shall keep the feast of unleavened bread: (you shall eat unleavened bread seven days, as I commanded you, in the time appointed of the month Abib; for in it you came out from Egypt: and none shall appear before me empty:)"/>
              </a:rPr>
              <a:t> </a:t>
            </a:r>
            <a:r>
              <a:rPr lang="en-US" sz="2000" u="sng" dirty="0">
                <a:solidFill>
                  <a:srgbClr val="164B4F"/>
                </a:solidFill>
                <a:latin typeface="Arial" pitchFamily="34" charset="0"/>
                <a:cs typeface="Arial" pitchFamily="34" charset="0"/>
                <a:hlinkClick r:id="rId6" tooltip="You shall keep the feast of unleavened bread: (you shall eat unleavened bread seven days, as I commanded you, in the time appointed of the month Abib; for in it you came out from Egypt: and none shall appear before me empty:)"/>
              </a:rPr>
              <a:t>23:15</a:t>
            </a:r>
            <a:r>
              <a:rPr lang="en-US" sz="2000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), </a:t>
            </a:r>
            <a:r>
              <a:rPr 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and can have no 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lace here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20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b="1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sz="2000" b="1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year was evidently the </a:t>
            </a:r>
            <a:r>
              <a:rPr lang="en-US" sz="2000" b="1" i="1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lunar year of 360 days</a:t>
            </a:r>
            <a:r>
              <a:rPr lang="en-US" sz="2000" b="1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b="1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1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for </a:t>
            </a:r>
            <a:r>
              <a:rPr lang="en-US" sz="2000" b="1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the waters prevail for 150 days (</a:t>
            </a:r>
            <a:r>
              <a:rPr lang="en-US" sz="2000" b="1" u="sng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  <a:hlinkClick r:id="rId7" tooltip="And the waters prevailed on the earth an hundred and fifty days."/>
              </a:rPr>
              <a:t>Gen </a:t>
            </a:r>
            <a:r>
              <a:rPr lang="en-US" sz="2000" b="1" u="sng" dirty="0">
                <a:solidFill>
                  <a:srgbClr val="164B4F"/>
                </a:solidFill>
                <a:latin typeface="Arial" pitchFamily="34" charset="0"/>
                <a:cs typeface="Arial" pitchFamily="34" charset="0"/>
                <a:hlinkClick r:id="rId7" tooltip="And the waters prevailed on the earth an hundred and fifty days."/>
              </a:rPr>
              <a:t>7:24</a:t>
            </a:r>
            <a:r>
              <a:rPr lang="en-US" sz="2000" b="1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), and </a:t>
            </a:r>
            <a:r>
              <a:rPr lang="en-US" sz="2000" b="1" dirty="0">
                <a:ln>
                  <a:solidFill>
                    <a:srgbClr val="0000FF"/>
                  </a:solidFill>
                </a:ln>
                <a:solidFill>
                  <a:srgbClr val="164B4F"/>
                </a:solidFill>
                <a:effectLst>
                  <a:glow rad="127000">
                    <a:srgbClr val="FF99FF"/>
                  </a:glow>
                </a:effectLst>
                <a:latin typeface="Arial" pitchFamily="34" charset="0"/>
                <a:cs typeface="Arial" pitchFamily="34" charset="0"/>
              </a:rPr>
              <a:t>then abate for 150 days </a:t>
            </a:r>
            <a:r>
              <a:rPr lang="en-US" sz="2000" b="1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000" b="1" u="sng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  <a:hlinkClick r:id="rId8" tooltip="And the waters returned from off the earth continually: and after the end of the hundred and fifty days the waters were abated."/>
              </a:rPr>
              <a:t>Gen </a:t>
            </a:r>
            <a:r>
              <a:rPr lang="en-US" sz="2000" b="1" u="sng" dirty="0">
                <a:solidFill>
                  <a:srgbClr val="164B4F"/>
                </a:solidFill>
                <a:latin typeface="Arial" pitchFamily="34" charset="0"/>
                <a:cs typeface="Arial" pitchFamily="34" charset="0"/>
                <a:hlinkClick r:id="rId8" tooltip="And the waters returned from off the earth continually: and after the end of the hundred and fifty days the waters were abated."/>
              </a:rPr>
              <a:t>8:3</a:t>
            </a:r>
            <a:r>
              <a:rPr lang="en-US" sz="2000" b="1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). </a:t>
            </a:r>
            <a:r>
              <a:rPr lang="en-US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Now, as the end of </a:t>
            </a:r>
            <a:r>
              <a:rPr lang="en-US" u="sng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the first period of 150 days</a:t>
            </a:r>
            <a:r>
              <a:rPr lang="en-US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 is described in </a:t>
            </a:r>
            <a:r>
              <a:rPr lang="en-US" u="sng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  <a:hlinkClick r:id="rId9" tooltip="And the ark rested in the seventh month, on the seventeenth day of the month, on the mountains of Ararat."/>
              </a:rPr>
              <a:t>Gen </a:t>
            </a:r>
            <a:r>
              <a:rPr lang="en-US" u="sng" dirty="0">
                <a:solidFill>
                  <a:srgbClr val="164B4F"/>
                </a:solidFill>
                <a:latin typeface="Arial" pitchFamily="34" charset="0"/>
                <a:cs typeface="Arial" pitchFamily="34" charset="0"/>
                <a:hlinkClick r:id="rId9" tooltip="And the ark rested in the seventh month, on the seventeenth day of the month, on the mountains of Ararat."/>
              </a:rPr>
              <a:t>8:4</a:t>
            </a:r>
            <a:r>
              <a:rPr lang="en-US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 as the seventeenth day of the seventh month, whereas the flood began on the seventeenth of the second month, </a:t>
            </a:r>
            <a:r>
              <a:rPr lang="en-US" b="1" u="sng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it is </a:t>
            </a:r>
            <a:r>
              <a:rPr lang="en-US" b="1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b="1" u="sng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lain </a:t>
            </a:r>
            <a:r>
              <a:rPr lang="en-US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that the 150 days </a:t>
            </a:r>
            <a:r>
              <a:rPr lang="en-US" b="1" i="1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form five months of thirty days each. </a:t>
            </a:r>
            <a:endParaRPr lang="en-US" sz="1600" b="1" i="1" dirty="0">
              <a:solidFill>
                <a:srgbClr val="CC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87269" y="1276762"/>
            <a:ext cx="4896544" cy="7571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Where’s the documentation </a:t>
            </a:r>
            <a:br>
              <a:rPr lang="en-US" sz="2400" b="1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b="1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this is a civil year?</a:t>
            </a:r>
            <a:endParaRPr lang="en-US" sz="2400" b="1" dirty="0">
              <a:solidFill>
                <a:srgbClr val="164B4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13932" y="2690124"/>
            <a:ext cx="4896544" cy="20867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rgbClr val="164B4F"/>
                </a:solidFill>
                <a:effectLst>
                  <a:glow rad="127000">
                    <a:srgbClr val="00FFCC"/>
                  </a:glow>
                </a:effectLst>
                <a:latin typeface="Arial" pitchFamily="34" charset="0"/>
                <a:cs typeface="Arial" pitchFamily="34" charset="0"/>
              </a:rPr>
              <a:t>Clark</a:t>
            </a:r>
            <a:r>
              <a:rPr lang="en-US" sz="2400" b="1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 said there was no 1</a:t>
            </a:r>
            <a:r>
              <a:rPr lang="en-US" sz="2400" b="1" baseline="30000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st</a:t>
            </a:r>
            <a:r>
              <a:rPr lang="en-US" sz="2400" b="1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 month in the spring until the Exodus. 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Ellicott comments as </a:t>
            </a:r>
            <a:b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if the Festal year was always in place – but didn’t get instituted until the exodus.  </a:t>
            </a:r>
            <a:r>
              <a:rPr lang="en-US" sz="24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itchFamily="34" charset="0"/>
                <a:cs typeface="Arial" pitchFamily="34" charset="0"/>
              </a:rPr>
              <a:t>Who is right?</a:t>
            </a:r>
            <a:endParaRPr lang="en-US" sz="2400" b="1" dirty="0">
              <a:solidFill>
                <a:srgbClr val="000000">
                  <a:lumMod val="75000"/>
                  <a:lumOff val="2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21932" y="4760102"/>
            <a:ext cx="4896544" cy="7571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Notice the year is allotted 360 days, but called a “lunar year!</a:t>
            </a:r>
            <a:endParaRPr lang="en-US" sz="2400" b="1" dirty="0">
              <a:solidFill>
                <a:srgbClr val="164B4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6461419" y="3781699"/>
            <a:ext cx="410344" cy="482352"/>
          </a:xfrm>
          <a:prstGeom prst="ellipse">
            <a:avLst/>
          </a:prstGeom>
          <a:solidFill>
            <a:schemeClr val="tx2"/>
          </a:solidFill>
          <a:ln>
            <a:solidFill>
              <a:srgbClr val="FF00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800" dirty="0">
                <a:ln>
                  <a:solidFill>
                    <a:srgbClr val="0000FF"/>
                  </a:solidFill>
                </a:ln>
                <a:solidFill>
                  <a:srgbClr val="00FFCC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12" name="Oval 11"/>
          <p:cNvSpPr/>
          <p:nvPr/>
        </p:nvSpPr>
        <p:spPr>
          <a:xfrm>
            <a:off x="6563117" y="5517232"/>
            <a:ext cx="925735" cy="1268412"/>
          </a:xfrm>
          <a:prstGeom prst="ellipse">
            <a:avLst/>
          </a:prstGeom>
          <a:solidFill>
            <a:schemeClr val="tx2"/>
          </a:solidFill>
          <a:ln>
            <a:solidFill>
              <a:srgbClr val="FF0066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9600" dirty="0">
                <a:ln w="38100">
                  <a:solidFill>
                    <a:srgbClr val="0000FF"/>
                  </a:solidFill>
                </a:ln>
                <a:solidFill>
                  <a:srgbClr val="FF99FF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4" name="Bent Arrow 3"/>
          <p:cNvSpPr/>
          <p:nvPr/>
        </p:nvSpPr>
        <p:spPr>
          <a:xfrm>
            <a:off x="36787" y="4653137"/>
            <a:ext cx="513009" cy="1967842"/>
          </a:xfrm>
          <a:prstGeom prst="bentArrow">
            <a:avLst>
              <a:gd name="adj1" fmla="val 25000"/>
              <a:gd name="adj2" fmla="val 50000"/>
              <a:gd name="adj3" fmla="val 39724"/>
              <a:gd name="adj4" fmla="val 43750"/>
            </a:avLst>
          </a:prstGeom>
          <a:gradFill>
            <a:gsLst>
              <a:gs pos="0">
                <a:srgbClr val="FFFF00"/>
              </a:gs>
              <a:gs pos="33000">
                <a:schemeClr val="accent1">
                  <a:lumMod val="45000"/>
                  <a:lumOff val="55000"/>
                </a:schemeClr>
              </a:gs>
              <a:gs pos="69000">
                <a:srgbClr val="CC00CC"/>
              </a:gs>
              <a:gs pos="100000">
                <a:schemeClr val="tx2"/>
              </a:gs>
            </a:gsLst>
            <a:lin ang="5400000" scaled="1"/>
          </a:gra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>
              <a:solidFill>
                <a:srgbClr val="164B4F"/>
              </a:solidFill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792201" y="6262623"/>
            <a:ext cx="5158195" cy="498213"/>
          </a:xfrm>
          <a:prstGeom prst="wedgeRoundRectCallout">
            <a:avLst>
              <a:gd name="adj1" fmla="val -59714"/>
              <a:gd name="adj2" fmla="val -24829"/>
              <a:gd name="adj3" fmla="val 16667"/>
            </a:avLst>
          </a:prstGeom>
          <a:solidFill>
            <a:schemeClr val="tx2"/>
          </a:solidFill>
          <a:ln>
            <a:solidFill>
              <a:srgbClr val="FF00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400" b="1" i="1" dirty="0" smtClean="0">
                <a:solidFill>
                  <a:srgbClr val="CC00CC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A </a:t>
            </a:r>
            <a:r>
              <a:rPr lang="en-CA" sz="2400" b="1" i="1" dirty="0" smtClean="0">
                <a:ln>
                  <a:solidFill>
                    <a:srgbClr val="0000FF"/>
                  </a:solidFill>
                </a:ln>
                <a:solidFill>
                  <a:srgbClr val="CC00CC"/>
                </a:solidFill>
                <a:effectLst>
                  <a:glow rad="127000">
                    <a:srgbClr val="00FFCC"/>
                  </a:glo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second set </a:t>
            </a:r>
            <a:r>
              <a:rPr lang="en-CA" sz="2400" b="1" i="1" dirty="0" smtClean="0">
                <a:solidFill>
                  <a:srgbClr val="CC00CC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of 150 days</a:t>
            </a:r>
            <a:r>
              <a:rPr lang="en-CA" sz="2400" b="1" i="1" dirty="0" smtClean="0">
                <a:ln>
                  <a:solidFill>
                    <a:srgbClr val="0000FF"/>
                  </a:solidFill>
                </a:ln>
                <a:solidFill>
                  <a:srgbClr val="CC00CC"/>
                </a:solidFill>
                <a:effectLst>
                  <a:glow rad="127000">
                    <a:srgbClr val="FFFF00"/>
                  </a:glo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????</a:t>
            </a:r>
            <a:endParaRPr lang="en-CA" sz="2400" b="1" i="1" dirty="0">
              <a:ln>
                <a:solidFill>
                  <a:srgbClr val="0000FF"/>
                </a:solidFill>
              </a:ln>
              <a:solidFill>
                <a:srgbClr val="CC00CC"/>
              </a:solidFill>
              <a:effectLst>
                <a:glow rad="127000">
                  <a:srgbClr val="FFFF00"/>
                </a:glow>
                <a:reflection blurRad="6350" stA="55000" endA="300" endPos="45500" dir="5400000" sy="-100000" algn="bl" rotWithShape="0"/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38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9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2" presetClass="entr" presetSubtype="9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5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75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75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6" grpId="0"/>
      <p:bldP spid="17" grpId="0"/>
      <p:bldP spid="18" grpId="0"/>
      <p:bldP spid="2" grpId="0" animBg="1"/>
      <p:bldP spid="12" grpId="0" animBg="1"/>
      <p:bldP spid="4" grpId="0" animBg="1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8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99025" y="6448251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z="1200" b="1" smtClean="0">
                <a:solidFill>
                  <a:srgbClr val="5D2D2D"/>
                </a:solidFill>
              </a:rPr>
              <a:pPr/>
              <a:t>42</a:t>
            </a:fld>
            <a:endParaRPr lang="en-US" b="1" dirty="0">
              <a:solidFill>
                <a:srgbClr val="5D2D2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7788" y="116632"/>
            <a:ext cx="11161240" cy="705231"/>
          </a:xfrm>
          <a:prstGeom prst="snip2DiagRect">
            <a:avLst/>
          </a:prstGeom>
          <a:solidFill>
            <a:srgbClr val="660033"/>
          </a:solidFill>
          <a:scene3d>
            <a:camera prst="orthographicFront"/>
            <a:lightRig rig="soft" dir="t">
              <a:rot lat="0" lon="0" rev="10800000"/>
            </a:lightRig>
          </a:scene3d>
          <a:sp3d>
            <a:bevelT w="152400" h="50800" prst="softRound"/>
          </a:sp3d>
        </p:spPr>
        <p:txBody>
          <a:bodyPr wrap="square" rtlCol="0">
            <a:spAutoFit/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Ellicott’s Commentary on Exodus 12:2</a:t>
            </a:r>
            <a:endParaRPr lang="en-US" sz="3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6" name="Picture 4" descr="F:\Art on Desktop - 1\All white man clip art\3d white people\ques mark tigh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6940" y="1471314"/>
            <a:ext cx="1408752" cy="206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477788" y="975098"/>
            <a:ext cx="6398307" cy="5324535"/>
          </a:xfrm>
          <a:prstGeom prst="rect">
            <a:avLst/>
          </a:prstGeom>
          <a:solidFill>
            <a:schemeClr val="accent6">
              <a:lumMod val="60000"/>
              <a:lumOff val="40000"/>
              <a:alpha val="53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  <a:sp3d extrusionH="57150">
              <a:bevelT w="38100" h="38100"/>
            </a:sp3d>
          </a:bodyPr>
          <a:lstStyle/>
          <a:p>
            <a:r>
              <a:rPr lang="en-US" sz="2000" b="1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The beginning of months</a:t>
            </a:r>
            <a:r>
              <a:rPr lang="en-US" sz="2000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.—</a:t>
            </a:r>
            <a:r>
              <a:rPr lang="en-US" sz="20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Hitherto the Hebrews had commenced the 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lang="en-US" sz="20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ear with </a:t>
            </a:r>
            <a:r>
              <a:rPr lang="en-US" sz="20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Tisri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at or near the autumnal e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</a:t>
            </a:r>
            <a:r>
              <a:rPr lang="en-US" sz="20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uinox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(See </a:t>
            </a:r>
            <a:r>
              <a:rPr lang="en-US" sz="2000" dirty="0" err="1">
                <a:solidFill>
                  <a:srgbClr val="164B4F"/>
                </a:solidFill>
                <a:latin typeface="Arial" pitchFamily="34" charset="0"/>
                <a:cs typeface="Arial" pitchFamily="34" charset="0"/>
                <a:hlinkClick r:id="rId5" tooltip="And the feast of harvest, the first fruits of your labors, which you have sown in the field: and the feast of ingathering, which is in the end of the year, when you have gathered in your labors out of the field."/>
              </a:rPr>
              <a:t>Exo</a:t>
            </a:r>
            <a:r>
              <a:rPr lang="en-US" sz="2000" dirty="0">
                <a:solidFill>
                  <a:srgbClr val="164B4F"/>
                </a:solidFill>
                <a:latin typeface="Arial" pitchFamily="34" charset="0"/>
                <a:cs typeface="Arial" pitchFamily="34" charset="0"/>
                <a:hlinkClick r:id="rId5" tooltip="And the feast of harvest, the first fruits of your labors, which you have sown in the field: and the feast of ingathering, which is in the end of the year, when you have gathered in your labors out of the field."/>
              </a:rPr>
              <a:t> 23:16</a:t>
            </a:r>
            <a:r>
              <a:rPr lang="en-US" sz="2000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.) </a:t>
            </a:r>
            <a:r>
              <a:rPr lang="en-US" sz="2000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 In thus doing, they followed neither the Egyptian nor the Babylonian custom. The Egyptians began the year in June, with the first rise of the Nile; the Babylonians in </a:t>
            </a:r>
            <a:r>
              <a:rPr lang="en-US" sz="2000" dirty="0" err="1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Nisannu</a:t>
            </a:r>
            <a:r>
              <a:rPr lang="en-US" sz="2000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at </a:t>
            </a:r>
            <a:r>
              <a:rPr lang="en-US" sz="2000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the vernal equinox. </a:t>
            </a:r>
            <a:r>
              <a:rPr lang="en-US" sz="2000" b="1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It was this month which was </a:t>
            </a:r>
            <a:r>
              <a:rPr lang="en-US" sz="200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now </a:t>
            </a:r>
            <a:r>
              <a:rPr lang="en-US" sz="2000" b="1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made, </a:t>
            </a:r>
            <a:r>
              <a:rPr lang="en-US" sz="2000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by God’s command, the first month of the Hebrew year; but as yet it had not the name Nisan: it was called Abib (</a:t>
            </a:r>
            <a:r>
              <a:rPr lang="en-US" sz="2000" dirty="0" err="1">
                <a:solidFill>
                  <a:srgbClr val="164B4F"/>
                </a:solidFill>
                <a:latin typeface="Arial" pitchFamily="34" charset="0"/>
                <a:cs typeface="Arial" pitchFamily="34" charset="0"/>
                <a:hlinkClick r:id="rId6" tooltip="This day came you out in the month Abib."/>
              </a:rPr>
              <a:t>Exo</a:t>
            </a:r>
            <a:r>
              <a:rPr lang="en-US" sz="2000" dirty="0">
                <a:solidFill>
                  <a:srgbClr val="164B4F"/>
                </a:solidFill>
                <a:latin typeface="Arial" pitchFamily="34" charset="0"/>
                <a:cs typeface="Arial" pitchFamily="34" charset="0"/>
                <a:hlinkClick r:id="rId6" tooltip="This day came you out in the month Abib."/>
              </a:rPr>
              <a:t> 13:4</a:t>
            </a:r>
            <a:r>
              <a:rPr lang="en-US" sz="2000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), the month of “greenness.” </a:t>
            </a:r>
            <a:endParaRPr lang="en-US" sz="2000" dirty="0" smtClean="0">
              <a:solidFill>
                <a:srgbClr val="164B4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b="1" dirty="0" smtClean="0"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Henceforth </a:t>
            </a:r>
            <a:r>
              <a:rPr lang="en-US" sz="2000" b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the Hebrews had two years, a civil and a sacred one </a:t>
            </a:r>
            <a:r>
              <a:rPr lang="en-US" sz="2000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(Joseph., Ant. Jud., i. 3, § 3). </a:t>
            </a:r>
            <a:r>
              <a:rPr lang="en-US" sz="2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itchFamily="34" charset="0"/>
                <a:cs typeface="Arial" pitchFamily="34" charset="0"/>
              </a:rPr>
              <a:t>The civil year began with </a:t>
            </a:r>
            <a:r>
              <a:rPr lang="en-US" sz="20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itchFamily="34" charset="0"/>
                <a:cs typeface="Arial" pitchFamily="34" charset="0"/>
              </a:rPr>
              <a:t>Tisri</a:t>
            </a:r>
            <a:r>
              <a:rPr lang="en-US" sz="2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itchFamily="34" charset="0"/>
                <a:cs typeface="Arial" pitchFamily="34" charset="0"/>
              </a:rPr>
              <a:t>, in the autumn, at the close of the harvest</a:t>
            </a:r>
            <a:r>
              <a:rPr lang="en-US" sz="2000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the sacred year began with Abib </a:t>
            </a:r>
            <a:r>
              <a:rPr lang="en-US" sz="2000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(called afterwards Nisan), </a:t>
            </a:r>
            <a:r>
              <a:rPr lang="en-US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six months earlier.</a:t>
            </a:r>
            <a:r>
              <a:rPr lang="en-US" sz="2000" dirty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2000" b="1" dirty="0" smtClean="0"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 It </a:t>
            </a:r>
            <a:r>
              <a:rPr lang="en-US" sz="2000" b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followed that the first civil was the seventh sacred month, and vice versa.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87269" y="1411060"/>
            <a:ext cx="4147703" cy="20867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How does </a:t>
            </a:r>
            <a:r>
              <a:rPr lang="en-US" sz="2400" b="1" dirty="0" err="1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Exo</a:t>
            </a:r>
            <a:r>
              <a:rPr lang="en-US" sz="2400" b="1" dirty="0" smtClean="0">
                <a:solidFill>
                  <a:srgbClr val="164B4F"/>
                </a:solidFill>
                <a:latin typeface="Arial" pitchFamily="34" charset="0"/>
                <a:cs typeface="Arial" pitchFamily="34" charset="0"/>
              </a:rPr>
              <a:t> 23:16 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document the fall equinox timeframe is the beginning of the year, when it says the Feast of Ingathering is at the “END” of the year”?</a:t>
            </a:r>
            <a:endParaRPr lang="en-US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87268" y="4221088"/>
            <a:ext cx="4795775" cy="7571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This comment of Ellicott’s does contain an element of truth. </a:t>
            </a:r>
            <a:endParaRPr lang="en-US" sz="2400" b="1" dirty="0">
              <a:solidFill>
                <a:srgbClr val="660033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91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25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8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27017" y="6448251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z="1200" b="1" smtClean="0">
                <a:solidFill>
                  <a:srgbClr val="5D2D2D"/>
                </a:solidFill>
              </a:rPr>
              <a:pPr/>
              <a:t>43</a:t>
            </a:fld>
            <a:endParaRPr lang="en-US" b="1" dirty="0">
              <a:solidFill>
                <a:srgbClr val="5D2D2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26060" y="332656"/>
            <a:ext cx="6264696" cy="837462"/>
          </a:xfrm>
          <a:prstGeom prst="snip2DiagRect">
            <a:avLst/>
          </a:prstGeom>
          <a:solidFill>
            <a:srgbClr val="660033"/>
          </a:solidFill>
          <a:scene3d>
            <a:camera prst="orthographicFront"/>
            <a:lightRig rig="soft" dir="t">
              <a:rot lat="0" lon="0" rev="10800000"/>
            </a:lightRig>
          </a:scene3d>
          <a:sp3d>
            <a:bevelT w="152400" h="50800" prst="softRound"/>
          </a:sp3d>
        </p:spPr>
        <p:txBody>
          <a:bodyPr wrap="square" rtlCol="0">
            <a:spAutoFit/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4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Are You Amazed?</a:t>
            </a:r>
            <a:endParaRPr lang="en-US" sz="4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0" name="Picture 3" descr="F:\Art on Desktop - 1\All white man clip art\3d white people\ques mark sitting 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0" b="99126" l="0" r="10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172" y="1042576"/>
            <a:ext cx="1935896" cy="222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34260" y="1340768"/>
            <a:ext cx="7992888" cy="526297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b="1" dirty="0">
                <a:solidFill>
                  <a:srgbClr val="660033"/>
                </a:solidFill>
                <a:latin typeface="Arial Rounded MT Bold" pitchFamily="34" charset="0"/>
              </a:rPr>
              <a:t>Are you amazed at </a:t>
            </a:r>
            <a:r>
              <a:rPr lang="en-US" sz="2800" b="1" dirty="0" smtClean="0">
                <a:solidFill>
                  <a:srgbClr val="660033"/>
                </a:solidFill>
                <a:latin typeface="Arial Rounded MT Bold" pitchFamily="34" charset="0"/>
              </a:rPr>
              <a:t>how some of the most popular </a:t>
            </a:r>
            <a:r>
              <a:rPr lang="en-US" sz="2800" b="1" dirty="0">
                <a:solidFill>
                  <a:srgbClr val="660033"/>
                </a:solidFill>
                <a:latin typeface="Arial Rounded MT Bold" pitchFamily="34" charset="0"/>
              </a:rPr>
              <a:t>commentators </a:t>
            </a:r>
            <a:r>
              <a:rPr lang="en-US" sz="2800" b="1" dirty="0" smtClean="0">
                <a:solidFill>
                  <a:srgbClr val="660033"/>
                </a:solidFill>
                <a:latin typeface="Arial Rounded MT Bold" pitchFamily="34" charset="0"/>
              </a:rPr>
              <a:t>actually believe </a:t>
            </a:r>
            <a:r>
              <a:rPr lang="en-US" sz="2800" b="1" dirty="0">
                <a:solidFill>
                  <a:srgbClr val="660033"/>
                </a:solidFill>
                <a:latin typeface="Arial Rounded MT Bold" pitchFamily="34" charset="0"/>
              </a:rPr>
              <a:t>the 2</a:t>
            </a:r>
            <a:r>
              <a:rPr lang="en-US" sz="2800" b="1" baseline="30000" dirty="0">
                <a:solidFill>
                  <a:srgbClr val="660033"/>
                </a:solidFill>
                <a:latin typeface="Arial Rounded MT Bold" pitchFamily="34" charset="0"/>
              </a:rPr>
              <a:t>nd</a:t>
            </a:r>
            <a:r>
              <a:rPr lang="en-US" sz="2800" b="1" dirty="0">
                <a:solidFill>
                  <a:srgbClr val="660033"/>
                </a:solidFill>
                <a:latin typeface="Arial Rounded MT Bold" pitchFamily="34" charset="0"/>
              </a:rPr>
              <a:t> month was in the fall in </a:t>
            </a:r>
            <a:r>
              <a:rPr lang="en-US" sz="2800" b="1" dirty="0" smtClean="0">
                <a:solidFill>
                  <a:srgbClr val="660033"/>
                </a:solidFill>
                <a:latin typeface="Arial Rounded MT Bold" pitchFamily="34" charset="0"/>
              </a:rPr>
              <a:t>Gen 7:11?</a:t>
            </a:r>
          </a:p>
          <a:p>
            <a:pPr algn="ctr"/>
            <a:endParaRPr lang="en-US" sz="1400" b="1" dirty="0" smtClean="0">
              <a:solidFill>
                <a:srgbClr val="660033"/>
              </a:solidFill>
              <a:latin typeface="Arial Rounded MT Bold" pitchFamily="34" charset="0"/>
            </a:endParaRPr>
          </a:p>
          <a:p>
            <a:pPr algn="ctr"/>
            <a:r>
              <a:rPr lang="en-US" sz="2800" b="1" dirty="0" smtClean="0">
                <a:solidFill>
                  <a:srgbClr val="660033"/>
                </a:solidFill>
                <a:latin typeface="Arial Rounded MT Bold" pitchFamily="34" charset="0"/>
              </a:rPr>
              <a:t>Why </a:t>
            </a:r>
            <a:r>
              <a:rPr lang="en-US" sz="2800" b="1" dirty="0">
                <a:solidFill>
                  <a:srgbClr val="660033"/>
                </a:solidFill>
                <a:latin typeface="Arial Rounded MT Bold" pitchFamily="34" charset="0"/>
              </a:rPr>
              <a:t>would they </a:t>
            </a:r>
            <a:r>
              <a:rPr lang="en-US" sz="2800" b="1" dirty="0" smtClean="0">
                <a:solidFill>
                  <a:srgbClr val="660033"/>
                </a:solidFill>
                <a:latin typeface="Arial Rounded MT Bold" pitchFamily="34" charset="0"/>
              </a:rPr>
              <a:t>believe such, except they </a:t>
            </a:r>
            <a:br>
              <a:rPr lang="en-US" sz="2800" b="1" dirty="0" smtClean="0">
                <a:solidFill>
                  <a:srgbClr val="660033"/>
                </a:solidFill>
                <a:latin typeface="Arial Rounded MT Bold" pitchFamily="34" charset="0"/>
              </a:rPr>
            </a:br>
            <a:r>
              <a:rPr lang="en-US" sz="2800" b="1" dirty="0" smtClean="0">
                <a:solidFill>
                  <a:srgbClr val="660033"/>
                </a:solidFill>
                <a:latin typeface="Arial Rounded MT Bold" pitchFamily="34" charset="0"/>
              </a:rPr>
              <a:t>are </a:t>
            </a:r>
            <a:r>
              <a:rPr lang="en-US" sz="2800" b="1" dirty="0">
                <a:solidFill>
                  <a:srgbClr val="660033"/>
                </a:solidFill>
                <a:latin typeface="Arial Rounded MT Bold" pitchFamily="34" charset="0"/>
              </a:rPr>
              <a:t>following a Judaic Civil calendar?  </a:t>
            </a:r>
            <a:endParaRPr lang="en-US" sz="2800" b="1" dirty="0" smtClean="0">
              <a:solidFill>
                <a:srgbClr val="660033"/>
              </a:solidFill>
              <a:latin typeface="Arial Rounded MT Bold" pitchFamily="34" charset="0"/>
            </a:endParaRPr>
          </a:p>
          <a:p>
            <a:pPr algn="ctr"/>
            <a:endParaRPr lang="en-US" sz="1400" b="1" dirty="0" smtClean="0">
              <a:solidFill>
                <a:srgbClr val="660033"/>
              </a:solidFill>
              <a:latin typeface="Arial Rounded MT Bold" pitchFamily="34" charset="0"/>
            </a:endParaRPr>
          </a:p>
          <a:p>
            <a:pPr algn="ctr"/>
            <a:r>
              <a:rPr lang="en-US" sz="2800" b="1" dirty="0" smtClean="0">
                <a:solidFill>
                  <a:srgbClr val="660033"/>
                </a:solidFill>
                <a:latin typeface="Arial Rounded MT Bold" pitchFamily="34" charset="0"/>
              </a:rPr>
              <a:t>Do </a:t>
            </a:r>
            <a:r>
              <a:rPr lang="en-US" sz="2800" b="1" dirty="0">
                <a:solidFill>
                  <a:srgbClr val="660033"/>
                </a:solidFill>
                <a:latin typeface="Arial Rounded MT Bold" pitchFamily="34" charset="0"/>
              </a:rPr>
              <a:t>you think they were consulting Judaism and the </a:t>
            </a:r>
            <a:r>
              <a:rPr lang="en-US" sz="2800" b="1" dirty="0" smtClean="0">
                <a:solidFill>
                  <a:srgbClr val="660033"/>
                </a:solidFill>
                <a:latin typeface="Arial Rounded MT Bold" pitchFamily="34" charset="0"/>
              </a:rPr>
              <a:t>Talmud, </a:t>
            </a:r>
            <a:r>
              <a:rPr lang="en-US" sz="2800" b="1" dirty="0">
                <a:solidFill>
                  <a:srgbClr val="660033"/>
                </a:solidFill>
                <a:latin typeface="Arial Rounded MT Bold" pitchFamily="34" charset="0"/>
              </a:rPr>
              <a:t>or is there another </a:t>
            </a:r>
            <a:r>
              <a:rPr lang="en-US" sz="2800" b="1" dirty="0" smtClean="0">
                <a:solidFill>
                  <a:srgbClr val="660033"/>
                </a:solidFill>
                <a:latin typeface="Arial Rounded MT Bold" pitchFamily="34" charset="0"/>
              </a:rPr>
              <a:t>reason? </a:t>
            </a:r>
          </a:p>
          <a:p>
            <a:pPr algn="ctr"/>
            <a:endParaRPr lang="en-US" b="1" dirty="0">
              <a:solidFill>
                <a:srgbClr val="660033"/>
              </a:solidFill>
              <a:latin typeface="Arial Rounded MT Bold" pitchFamily="34" charset="0"/>
            </a:endParaRPr>
          </a:p>
          <a:p>
            <a:pPr algn="ctr"/>
            <a:r>
              <a:rPr lang="en-US" sz="2800" b="1" dirty="0" smtClean="0">
                <a:solidFill>
                  <a:srgbClr val="660033"/>
                </a:solidFill>
                <a:latin typeface="Arial Rounded MT Bold" pitchFamily="34" charset="0"/>
              </a:rPr>
              <a:t>Would this have anything to do with </a:t>
            </a:r>
            <a:br>
              <a:rPr lang="en-US" sz="2800" b="1" dirty="0" smtClean="0">
                <a:solidFill>
                  <a:srgbClr val="660033"/>
                </a:solidFill>
                <a:latin typeface="Arial Rounded MT Bold" pitchFamily="34" charset="0"/>
              </a:rPr>
            </a:br>
            <a:r>
              <a:rPr lang="en-US" sz="2800" b="1" dirty="0" smtClean="0">
                <a:solidFill>
                  <a:srgbClr val="660033"/>
                </a:solidFill>
                <a:latin typeface="Arial Rounded MT Bold" pitchFamily="34" charset="0"/>
              </a:rPr>
              <a:t>“taking away the key of knowledge </a:t>
            </a:r>
            <a:br>
              <a:rPr lang="en-US" sz="2800" b="1" dirty="0" smtClean="0">
                <a:solidFill>
                  <a:srgbClr val="660033"/>
                </a:solidFill>
                <a:latin typeface="Arial Rounded MT Bold" pitchFamily="34" charset="0"/>
              </a:rPr>
            </a:br>
            <a:r>
              <a:rPr lang="en-US" sz="2800" b="1" dirty="0" smtClean="0">
                <a:solidFill>
                  <a:srgbClr val="660033"/>
                </a:solidFill>
                <a:latin typeface="Arial Rounded MT Bold" pitchFamily="34" charset="0"/>
              </a:rPr>
              <a:t>and understanding”?</a:t>
            </a:r>
            <a:endParaRPr lang="en-US" sz="2800" b="1" dirty="0">
              <a:solidFill>
                <a:srgbClr val="660033"/>
              </a:solidFill>
              <a:latin typeface="Arial Rounded MT Bold" pitchFamily="34" charset="0"/>
            </a:endParaRPr>
          </a:p>
        </p:txBody>
      </p:sp>
      <p:sp>
        <p:nvSpPr>
          <p:cNvPr id="15" name="Teardrop 14"/>
          <p:cNvSpPr/>
          <p:nvPr/>
        </p:nvSpPr>
        <p:spPr>
          <a:xfrm>
            <a:off x="1053852" y="4049256"/>
            <a:ext cx="864096" cy="864096"/>
          </a:xfrm>
          <a:prstGeom prst="teardrop">
            <a:avLst/>
          </a:prstGeom>
          <a:solidFill>
            <a:srgbClr val="660033"/>
          </a:solidFill>
          <a:ln w="57150">
            <a:solidFill>
              <a:srgbClr val="FFFFCC"/>
            </a:solidFill>
            <a:prstDash val="sysDash"/>
          </a:ln>
          <a:effectLst>
            <a:glow rad="139700">
              <a:srgbClr val="660033">
                <a:alpha val="77000"/>
              </a:srgb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52148" y="1506880"/>
            <a:ext cx="968535" cy="864096"/>
            <a:chOff x="1152148" y="1506880"/>
            <a:chExt cx="968535" cy="864096"/>
          </a:xfrm>
        </p:grpSpPr>
        <p:sp>
          <p:nvSpPr>
            <p:cNvPr id="4" name="Teardrop 3"/>
            <p:cNvSpPr/>
            <p:nvPr/>
          </p:nvSpPr>
          <p:spPr>
            <a:xfrm>
              <a:off x="1152148" y="1506880"/>
              <a:ext cx="864096" cy="864096"/>
            </a:xfrm>
            <a:prstGeom prst="teardrop">
              <a:avLst/>
            </a:prstGeom>
            <a:solidFill>
              <a:srgbClr val="660033"/>
            </a:solidFill>
            <a:ln w="57150">
              <a:solidFill>
                <a:srgbClr val="FFFFCC"/>
              </a:solidFill>
              <a:prstDash val="sysDash"/>
            </a:ln>
            <a:effectLst>
              <a:glow rad="139700">
                <a:srgbClr val="660033">
                  <a:alpha val="77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152148" y="1584985"/>
              <a:ext cx="96853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40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#1</a:t>
              </a:r>
              <a:endParaRPr lang="en-US" sz="4000" b="1" spc="150" dirty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88008" y="2788541"/>
            <a:ext cx="968535" cy="864096"/>
            <a:chOff x="1088008" y="2788541"/>
            <a:chExt cx="968535" cy="864096"/>
          </a:xfrm>
        </p:grpSpPr>
        <p:sp>
          <p:nvSpPr>
            <p:cNvPr id="14" name="Teardrop 13"/>
            <p:cNvSpPr/>
            <p:nvPr/>
          </p:nvSpPr>
          <p:spPr>
            <a:xfrm>
              <a:off x="1110620" y="2788541"/>
              <a:ext cx="864096" cy="864096"/>
            </a:xfrm>
            <a:prstGeom prst="teardrop">
              <a:avLst/>
            </a:prstGeom>
            <a:solidFill>
              <a:srgbClr val="660033"/>
            </a:solidFill>
            <a:ln w="57150">
              <a:solidFill>
                <a:srgbClr val="FFFFCC"/>
              </a:solidFill>
              <a:prstDash val="sysDash"/>
            </a:ln>
            <a:effectLst>
              <a:glow rad="139700">
                <a:srgbClr val="660033">
                  <a:alpha val="77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088008" y="2820565"/>
              <a:ext cx="96853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40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#2</a:t>
              </a:r>
              <a:endParaRPr lang="en-US" sz="4000" b="1" spc="150" dirty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044580" y="4089266"/>
            <a:ext cx="9685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4000" b="1" spc="150" dirty="0" smtClean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#3</a:t>
            </a:r>
            <a:endParaRPr lang="en-US" sz="4000" b="1" spc="150" dirty="0">
              <a:ln w="11430"/>
              <a:solidFill>
                <a:srgbClr val="FFFFCC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83269" y="5323304"/>
            <a:ext cx="968534" cy="864096"/>
            <a:chOff x="1083269" y="5323304"/>
            <a:chExt cx="968534" cy="864096"/>
          </a:xfrm>
        </p:grpSpPr>
        <p:sp>
          <p:nvSpPr>
            <p:cNvPr id="16" name="Teardrop 15"/>
            <p:cNvSpPr/>
            <p:nvPr/>
          </p:nvSpPr>
          <p:spPr>
            <a:xfrm>
              <a:off x="1099572" y="5323304"/>
              <a:ext cx="864096" cy="864096"/>
            </a:xfrm>
            <a:prstGeom prst="teardrop">
              <a:avLst/>
            </a:prstGeom>
            <a:solidFill>
              <a:srgbClr val="660033"/>
            </a:solidFill>
            <a:ln w="57150">
              <a:solidFill>
                <a:srgbClr val="FFFFCC"/>
              </a:solidFill>
              <a:prstDash val="sysDash"/>
            </a:ln>
            <a:effectLst>
              <a:glow rad="139700">
                <a:srgbClr val="660033">
                  <a:alpha val="77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83269" y="5385410"/>
              <a:ext cx="968534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40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#4</a:t>
              </a:r>
              <a:endParaRPr lang="en-US" sz="4000" b="1" spc="150" dirty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126860" y="3101243"/>
            <a:ext cx="1872208" cy="2971693"/>
          </a:xfrm>
          <a:prstGeom prst="snip2Same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lnSpc>
                <a:spcPct val="90000"/>
              </a:lnSpc>
            </a:pPr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The Exodus account is only one witness. </a:t>
            </a:r>
          </a:p>
          <a:p>
            <a:pPr algn="ctr">
              <a:lnSpc>
                <a:spcPct val="90000"/>
              </a:lnSpc>
            </a:pPr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Is there </a:t>
            </a:r>
            <a:b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a 2</a:t>
            </a:r>
            <a:r>
              <a:rPr lang="en-US" b="1" spc="150" baseline="3000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nd</a:t>
            </a:r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witness that will remove all doubt?</a:t>
            </a:r>
            <a:endParaRPr 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1" name="Picture 2" descr="C:\Users\Rae\Desktop\keys trask 7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43873" y="5361158"/>
            <a:ext cx="1612329" cy="1531133"/>
          </a:xfrm>
          <a:prstGeom prst="rect">
            <a:avLst/>
          </a:prstGeom>
          <a:noFill/>
          <a:effectLst>
            <a:softEdge rad="266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60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1000">
              <a:srgbClr val="0A128C"/>
            </a:gs>
            <a:gs pos="45000">
              <a:srgbClr val="181CC7"/>
            </a:gs>
            <a:gs pos="63000">
              <a:srgbClr val="7005D4"/>
            </a:gs>
            <a:gs pos="86000">
              <a:srgbClr val="002060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190756" y="6381328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z="1200" b="1" smtClean="0">
                <a:solidFill>
                  <a:srgbClr val="FFFFCC"/>
                </a:solidFill>
              </a:rPr>
              <a:pPr/>
              <a:t>44</a:t>
            </a:fld>
            <a:endParaRPr lang="en-US" b="1" dirty="0">
              <a:solidFill>
                <a:srgbClr val="FFFFCC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870276" y="243032"/>
            <a:ext cx="6888202" cy="792088"/>
          </a:xfrm>
          <a:prstGeom prst="rect">
            <a:avLst/>
          </a:prstGeom>
        </p:spPr>
        <p:txBody>
          <a:bodyPr>
            <a:normAutofit fontScale="975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Comic Sans MS" pitchFamily="66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000" b="1" spc="150" dirty="0" smtClean="0">
                <a:ln w="11430">
                  <a:solidFill>
                    <a:srgbClr val="002060"/>
                  </a:solidFill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erlin Sans FB Demi" pitchFamily="34" charset="0"/>
              </a:rPr>
              <a:t>Season 2018:  Study #1.10</a:t>
            </a:r>
            <a:endParaRPr lang="en-US" sz="3100" spc="150" dirty="0">
              <a:ln w="11430">
                <a:solidFill>
                  <a:srgbClr val="002060"/>
                </a:solidFill>
              </a:ln>
              <a:solidFill>
                <a:srgbClr val="00FFFF"/>
              </a:solidFill>
              <a:latin typeface="Berlin Sans FB Demi" pitchFamily="34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086300" y="1052736"/>
            <a:ext cx="7030516" cy="5529478"/>
          </a:xfrm>
          <a:prstGeom prst="rect">
            <a:avLst/>
          </a:prstGeom>
        </p:spPr>
        <p:txBody>
          <a:bodyPr>
            <a:normAutofit fontScale="85000" lnSpcReduction="10000"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itchFamily="34" charset="0"/>
              <a:buNone/>
            </a:pPr>
            <a:r>
              <a:rPr lang="en-US" b="1" dirty="0">
                <a:ln w="1905"/>
                <a:solidFill>
                  <a:srgbClr val="FFFF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 proper calendar study proves </a:t>
            </a:r>
            <a:r>
              <a:rPr lang="en-US" b="1" dirty="0" smtClean="0">
                <a:ln w="1905"/>
                <a:solidFill>
                  <a:srgbClr val="FFFF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both events for the </a:t>
            </a:r>
            <a:r>
              <a:rPr lang="en-US" b="1" dirty="0">
                <a:ln w="1905"/>
                <a:solidFill>
                  <a:srgbClr val="FFFF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flood </a:t>
            </a:r>
            <a:r>
              <a:rPr lang="en-US" b="1" dirty="0" smtClean="0">
                <a:ln w="1905"/>
                <a:solidFill>
                  <a:srgbClr val="FFFF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and the exodus were established on the same timing as the </a:t>
            </a:r>
            <a:r>
              <a:rPr lang="en-US" b="1" dirty="0">
                <a:ln w="1905"/>
                <a:solidFill>
                  <a:srgbClr val="FFFF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Festal </a:t>
            </a:r>
            <a:r>
              <a:rPr lang="en-US" b="1" dirty="0" smtClean="0">
                <a:ln w="1905"/>
                <a:solidFill>
                  <a:srgbClr val="FFFF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Covenant Calendar</a:t>
            </a:r>
            <a:r>
              <a:rPr lang="en-US" b="1" dirty="0">
                <a:ln w="1905"/>
                <a:solidFill>
                  <a:srgbClr val="FFFF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, </a:t>
            </a:r>
            <a:r>
              <a:rPr lang="en-US" b="1" dirty="0" smtClean="0">
                <a:ln w="1905"/>
                <a:solidFill>
                  <a:srgbClr val="FFFF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NOT man’s </a:t>
            </a:r>
            <a:r>
              <a:rPr lang="en-US" b="1" dirty="0">
                <a:ln w="1905"/>
                <a:solidFill>
                  <a:srgbClr val="FFFF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civil calendar.</a:t>
            </a:r>
            <a:r>
              <a:rPr lang="en-US" dirty="0">
                <a:solidFill>
                  <a:srgbClr val="164B4F"/>
                </a:solidFill>
              </a:rPr>
              <a:t> </a:t>
            </a:r>
            <a:r>
              <a:rPr lang="en-US" b="1" dirty="0" smtClean="0">
                <a:solidFill>
                  <a:prstClr val="white"/>
                </a:solidFill>
                <a:latin typeface="Comic Sans MS" pitchFamily="66" charset="0"/>
              </a:rPr>
              <a:t>The following information on the timeframe of the flood account is given more </a:t>
            </a:r>
            <a:br>
              <a:rPr lang="en-US" b="1" dirty="0" smtClean="0">
                <a:solidFill>
                  <a:prstClr val="white"/>
                </a:solidFill>
                <a:latin typeface="Comic Sans MS" pitchFamily="66" charset="0"/>
              </a:rPr>
            </a:br>
            <a:r>
              <a:rPr lang="en-US" b="1" dirty="0" smtClean="0">
                <a:solidFill>
                  <a:prstClr val="white"/>
                </a:solidFill>
                <a:latin typeface="Comic Sans MS" pitchFamily="66" charset="0"/>
              </a:rPr>
              <a:t>coverage in the original study thus noted.</a:t>
            </a:r>
            <a:endParaRPr lang="en-US" sz="100" dirty="0" smtClean="0">
              <a:solidFill>
                <a:prstClr val="white"/>
              </a:solidFill>
              <a:latin typeface="Comic Sans MS" pitchFamily="66" charset="0"/>
            </a:endParaRPr>
          </a:p>
          <a:p>
            <a:pPr marL="0" indent="0">
              <a:lnSpc>
                <a:spcPct val="170000"/>
              </a:lnSpc>
              <a:buFont typeface="Arial" pitchFamily="34" charset="0"/>
              <a:buNone/>
            </a:pP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rgbClr val="00FFFF"/>
                </a:solidFill>
                <a:effectLst>
                  <a:glow rad="127000">
                    <a:srgbClr val="FFFFCC">
                      <a:alpha val="91000"/>
                    </a:srgbClr>
                  </a:glow>
                </a:effectLst>
                <a:latin typeface="Comic Sans MS" pitchFamily="66" charset="0"/>
              </a:rPr>
              <a:t>The final witness to this Torah Truth is found in Yahusha’s Omer Count from His Wave Sheaf to the Shavuot festival of Acts.  </a:t>
            </a: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effectLst>
                  <a:glow rad="127000">
                    <a:srgbClr val="FFFFCC">
                      <a:alpha val="91000"/>
                    </a:srgbClr>
                  </a:glow>
                </a:effectLst>
                <a:latin typeface="Comic Sans MS" pitchFamily="66" charset="0"/>
              </a:rPr>
              <a:t>Next to be considered:</a:t>
            </a:r>
          </a:p>
          <a:p>
            <a:pPr marL="452438" indent="-457200">
              <a:buFont typeface="+mj-lt"/>
              <a:buAutoNum type="arabicPeriod"/>
            </a:pPr>
            <a:r>
              <a:rPr lang="en-US" b="1" dirty="0" smtClean="0">
                <a:solidFill>
                  <a:prstClr val="white"/>
                </a:solidFill>
                <a:latin typeface="Comic Sans MS" pitchFamily="66" charset="0"/>
              </a:rPr>
              <a:t>Calendar clues in the flood account.</a:t>
            </a:r>
          </a:p>
          <a:p>
            <a:pPr marL="452438" indent="-457200">
              <a:buFont typeface="+mj-lt"/>
              <a:buAutoNum type="arabicPeriod"/>
            </a:pPr>
            <a:r>
              <a:rPr lang="en-US" b="1" dirty="0" smtClean="0">
                <a:solidFill>
                  <a:prstClr val="white"/>
                </a:solidFill>
                <a:latin typeface="Comic Sans MS" pitchFamily="66" charset="0"/>
              </a:rPr>
              <a:t>Comparisons to several calendar options.</a:t>
            </a:r>
          </a:p>
          <a:p>
            <a:pPr marL="452438" indent="-457200">
              <a:buFont typeface="+mj-lt"/>
              <a:buAutoNum type="arabicPeriod"/>
            </a:pPr>
            <a:r>
              <a:rPr lang="en-US" b="1" dirty="0" smtClean="0">
                <a:solidFill>
                  <a:prstClr val="white"/>
                </a:solidFill>
                <a:latin typeface="Comic Sans MS" pitchFamily="66" charset="0"/>
              </a:rPr>
              <a:t>ONLY the Covenant Calendar year of </a:t>
            </a:r>
            <a:br>
              <a:rPr lang="en-US" b="1" dirty="0" smtClean="0">
                <a:solidFill>
                  <a:prstClr val="white"/>
                </a:solidFill>
                <a:latin typeface="Comic Sans MS" pitchFamily="66" charset="0"/>
              </a:rPr>
            </a:br>
            <a:r>
              <a:rPr lang="en-US" b="1" dirty="0" smtClean="0">
                <a:solidFill>
                  <a:prstClr val="white"/>
                </a:solidFill>
                <a:latin typeface="Comic Sans MS" pitchFamily="66" charset="0"/>
              </a:rPr>
              <a:t>Yahusha’s death aligns with perfection.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5780" y="1957345"/>
            <a:ext cx="5026170" cy="376962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>
          <a:xfrm rot="21377899">
            <a:off x="-392151" y="1250699"/>
            <a:ext cx="6151122" cy="576064"/>
          </a:xfrm>
          <a:prstGeom prst="rect">
            <a:avLst/>
          </a:prstGeom>
          <a:noFill/>
        </p:spPr>
        <p:txBody>
          <a:bodyPr>
            <a:normAutofit fontScale="97500"/>
            <a:scene3d>
              <a:camera prst="isometricOffAxis2Lef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Comic Sans MS" pitchFamily="66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800" spc="150" dirty="0" smtClean="0">
                <a:ln w="11430"/>
                <a:solidFill>
                  <a:srgbClr val="1B91A1">
                    <a:lumMod val="40000"/>
                    <a:lumOff val="60000"/>
                  </a:srgbClr>
                </a:solidFill>
                <a:latin typeface="Berlin Sans FB Demi" pitchFamily="34" charset="0"/>
              </a:rPr>
              <a:t>&lt;www.studythecalendar.com&gt;</a:t>
            </a:r>
            <a:endParaRPr lang="en-US" sz="2800" spc="150" dirty="0">
              <a:ln w="11430"/>
              <a:solidFill>
                <a:srgbClr val="1B91A1">
                  <a:lumMod val="40000"/>
                  <a:lumOff val="60000"/>
                </a:srgbClr>
              </a:solidFill>
              <a:latin typeface="Berlin Sans FB Demi" pitchFamily="34" charset="0"/>
            </a:endParaRPr>
          </a:p>
        </p:txBody>
      </p:sp>
      <p:pic>
        <p:nvPicPr>
          <p:cNvPr id="1026" name="Picture 2" descr="F:\Art on Desktop - 1\All white man clip art\3d white people\white man binoculars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978" y="3140968"/>
            <a:ext cx="1665058" cy="1224136"/>
          </a:xfrm>
          <a:prstGeom prst="rect">
            <a:avLst/>
          </a:prstGeom>
          <a:noFill/>
          <a:ln>
            <a:noFill/>
          </a:ln>
          <a:effectLst>
            <a:softEdge rad="203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Art on Desktop - 1\All white man clip art\3d white people\3d yes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004" y="0"/>
            <a:ext cx="2297060" cy="1436738"/>
          </a:xfrm>
          <a:prstGeom prst="rect">
            <a:avLst/>
          </a:prstGeom>
          <a:noFill/>
          <a:ln>
            <a:noFill/>
          </a:ln>
          <a:effectLst>
            <a:softEdge rad="292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8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8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99025" y="6448251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z="1200" b="1" smtClean="0">
                <a:solidFill>
                  <a:srgbClr val="5D2D2D"/>
                </a:solidFill>
              </a:rPr>
              <a:pPr/>
              <a:t>45</a:t>
            </a:fld>
            <a:endParaRPr lang="en-US" b="1" dirty="0">
              <a:solidFill>
                <a:srgbClr val="5D2D2D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89756" y="-19473"/>
            <a:ext cx="11881320" cy="6877473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angle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ct val="150000"/>
              </a:lnSpc>
              <a:buClr>
                <a:srgbClr val="389066">
                  <a:lumMod val="75000"/>
                </a:srgbClr>
              </a:buClr>
            </a:pPr>
            <a:r>
              <a:rPr lang="en-US" sz="3200" dirty="0" smtClean="0">
                <a:ln w="1905"/>
                <a:solidFill>
                  <a:srgbClr val="8C4C6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</a:t>
            </a:r>
            <a:r>
              <a:rPr lang="en-US" sz="4400" spc="300" dirty="0" smtClean="0">
                <a:ln w="1905"/>
                <a:solidFill>
                  <a:srgbClr val="912AA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tura MT Script Capitals" pitchFamily="66" charset="0"/>
              </a:rPr>
              <a:t>Question #1 About </a:t>
            </a:r>
            <a:r>
              <a:rPr lang="en-US" sz="4400" spc="300" dirty="0">
                <a:ln w="1905"/>
                <a:solidFill>
                  <a:srgbClr val="912AA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tura MT Script Capitals" pitchFamily="66" charset="0"/>
              </a:rPr>
              <a:t>N</a:t>
            </a:r>
            <a:r>
              <a:rPr lang="en-US" sz="4400" spc="300" dirty="0" smtClean="0">
                <a:ln w="1905"/>
                <a:solidFill>
                  <a:srgbClr val="912AA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tura MT Script Capitals" pitchFamily="66" charset="0"/>
              </a:rPr>
              <a:t>oah</a:t>
            </a:r>
            <a:r>
              <a:rPr lang="en-US" sz="4400" dirty="0" smtClean="0">
                <a:ln w="1905"/>
                <a:solidFill>
                  <a:srgbClr val="912AA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tura MT Script Capitals" pitchFamily="66" charset="0"/>
              </a:rPr>
              <a:t>:</a:t>
            </a:r>
            <a:r>
              <a:rPr lang="en-US" sz="4000" dirty="0" smtClean="0">
                <a:ln w="1905"/>
                <a:solidFill>
                  <a:srgbClr val="912AA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tura MT Script Capitals" pitchFamily="66" charset="0"/>
              </a:rPr>
              <a:t> </a:t>
            </a:r>
            <a:endParaRPr lang="en-US" sz="3600" dirty="0" smtClean="0">
              <a:ln w="1905"/>
              <a:solidFill>
                <a:srgbClr val="912AA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atura MT Script Capitals" pitchFamily="66" charset="0"/>
            </a:endParaRPr>
          </a:p>
          <a:p>
            <a:pPr marL="742950" indent="-742950" algn="l">
              <a:buClr>
                <a:srgbClr val="389066">
                  <a:lumMod val="75000"/>
                </a:srgbClr>
              </a:buClr>
              <a:buSzPct val="100000"/>
              <a:buFont typeface="Wingdings" pitchFamily="2" charset="2"/>
              <a:buChar char="v"/>
            </a:pPr>
            <a:r>
              <a:rPr lang="en-US" sz="3200" dirty="0" smtClean="0">
                <a:ln w="1905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Would </a:t>
            </a:r>
            <a:r>
              <a:rPr lang="en-US" sz="3200" dirty="0">
                <a:ln w="1905">
                  <a:solidFill>
                    <a:srgbClr val="002060"/>
                  </a:solidFill>
                </a:ln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Yahuah</a:t>
            </a:r>
            <a:r>
              <a:rPr lang="en-US" sz="3200" dirty="0">
                <a:ln w="1905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place calendar </a:t>
            </a:r>
            <a:r>
              <a:rPr lang="en-US" sz="3200" dirty="0" smtClean="0">
                <a:ln w="1905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clues in </a:t>
            </a:r>
            <a:br>
              <a:rPr lang="en-US" sz="3200" dirty="0" smtClean="0">
                <a:ln w="1905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200" dirty="0" smtClean="0">
                <a:ln w="1905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Noah’s flood account for a special reason? </a:t>
            </a:r>
            <a:endParaRPr lang="en-US" sz="3200" dirty="0" smtClean="0">
              <a:ln w="1905">
                <a:solidFill>
                  <a:srgbClr val="002060"/>
                </a:solidFill>
              </a:ln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pPr algn="l">
              <a:buClr>
                <a:srgbClr val="389066">
                  <a:lumMod val="75000"/>
                </a:srgbClr>
              </a:buClr>
              <a:buSzPct val="80000"/>
            </a:pPr>
            <a:endParaRPr lang="en-US" sz="3200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3" name="Picture 4" descr="C:\Users\Rae\Desktop\noah's ar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804" y="397767"/>
            <a:ext cx="2322291" cy="14078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5757188"/>
              </p:ext>
            </p:extLst>
          </p:nvPr>
        </p:nvGraphicFramePr>
        <p:xfrm>
          <a:off x="621804" y="2154719"/>
          <a:ext cx="9313811" cy="441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6947"/>
                <a:gridCol w="1224136"/>
                <a:gridCol w="964442"/>
                <a:gridCol w="1955900"/>
                <a:gridCol w="3632386"/>
              </a:tblGrid>
              <a:tr h="35832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YEAR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MONTH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DAY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TEXT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Comic Sans MS" pitchFamily="66" charset="0"/>
                        </a:rPr>
                        <a:t>COMMENT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32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1.  600</a:t>
                      </a:r>
                      <a:r>
                        <a:rPr lang="en-US" b="1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2</a:t>
                      </a:r>
                      <a:r>
                        <a:rPr lang="en-US" b="1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ND</a:t>
                      </a:r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10</a:t>
                      </a:r>
                      <a:r>
                        <a:rPr lang="en-US" b="1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Gen 7:10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Enter the Ark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32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2.  600</a:t>
                      </a:r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2</a:t>
                      </a:r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ND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17</a:t>
                      </a:r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Gen 7:11</a:t>
                      </a:r>
                      <a:endParaRPr lang="en-US" b="1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Flood waters arrive</a:t>
                      </a:r>
                      <a:endParaRPr lang="en-US" b="1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32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3.  600</a:t>
                      </a:r>
                      <a:r>
                        <a:rPr lang="en-US" b="1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3</a:t>
                      </a:r>
                      <a:r>
                        <a:rPr lang="en-US" b="1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RD</a:t>
                      </a:r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27</a:t>
                      </a:r>
                      <a:r>
                        <a:rPr lang="en-US" b="1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Gen 7:17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40 days of rain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32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4.  600</a:t>
                      </a:r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(Month</a:t>
                      </a:r>
                      <a:endParaRPr lang="en-US" sz="1400" b="1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Length)</a:t>
                      </a:r>
                      <a:endParaRPr lang="en-US" sz="1400" b="1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Gen 7:24  Gen 8:3</a:t>
                      </a:r>
                      <a:endParaRPr lang="en-US" sz="1400" b="1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5 months = 150 days</a:t>
                      </a:r>
                      <a:endParaRPr lang="en-US" b="1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32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5.  600</a:t>
                      </a:r>
                      <a:r>
                        <a:rPr lang="en-US" b="1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7</a:t>
                      </a:r>
                      <a:r>
                        <a:rPr lang="en-US" b="1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17</a:t>
                      </a:r>
                      <a:r>
                        <a:rPr lang="en-US" b="1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Gen 8:4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Ark rests on Ararat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32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6.  600</a:t>
                      </a:r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10</a:t>
                      </a:r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1</a:t>
                      </a:r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st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Gen 8:5</a:t>
                      </a:r>
                      <a:endParaRPr lang="en-US" b="1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Mountain tops are seen</a:t>
                      </a:r>
                      <a:endParaRPr lang="en-US" b="1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832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7</a:t>
                      </a:r>
                      <a:r>
                        <a:rPr lang="en-US" b="1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.</a:t>
                      </a:r>
                      <a:r>
                        <a:rPr lang="en-US" b="1" baseline="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 600</a:t>
                      </a:r>
                      <a:r>
                        <a:rPr lang="en-US" b="1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b="1" baseline="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11</a:t>
                      </a:r>
                      <a:r>
                        <a:rPr lang="en-US" b="1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10</a:t>
                      </a:r>
                      <a:r>
                        <a:rPr lang="en-US" b="1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Gen 8:6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Raven sent out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32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8.  600</a:t>
                      </a:r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11</a:t>
                      </a:r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17</a:t>
                      </a:r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Gen 8:10</a:t>
                      </a:r>
                      <a:endParaRPr lang="en-US" b="1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Dove sent out</a:t>
                      </a:r>
                      <a:endParaRPr lang="en-US" b="1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32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9.  600</a:t>
                      </a:r>
                      <a:r>
                        <a:rPr lang="en-US" b="1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11</a:t>
                      </a:r>
                      <a:r>
                        <a:rPr lang="en-US" b="1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24</a:t>
                      </a:r>
                      <a:r>
                        <a:rPr lang="en-US" b="1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Gen 8:12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Dove sent out again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32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10.  601</a:t>
                      </a:r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ST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1</a:t>
                      </a:r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st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1</a:t>
                      </a:r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st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Gen</a:t>
                      </a:r>
                      <a:r>
                        <a:rPr lang="en-US" b="1" baseline="0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8:13</a:t>
                      </a:r>
                      <a:endParaRPr lang="en-US" b="1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Waters dried up</a:t>
                      </a:r>
                      <a:endParaRPr lang="en-US" b="1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365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n>
                            <a:solidFill>
                              <a:schemeClr val="tx2">
                                <a:lumMod val="85000"/>
                                <a:lumOff val="15000"/>
                              </a:schemeClr>
                            </a:solidFill>
                          </a:ln>
                          <a:solidFill>
                            <a:srgbClr val="8C4C64"/>
                          </a:solidFill>
                          <a:effectLst/>
                          <a:latin typeface="Comic Sans MS" pitchFamily="66" charset="0"/>
                        </a:rPr>
                        <a:t>11. 601</a:t>
                      </a:r>
                      <a:r>
                        <a:rPr lang="en-US" sz="2000" b="1" baseline="30000" dirty="0" smtClean="0">
                          <a:ln>
                            <a:solidFill>
                              <a:schemeClr val="tx2">
                                <a:lumMod val="85000"/>
                                <a:lumOff val="15000"/>
                              </a:schemeClr>
                            </a:solidFill>
                          </a:ln>
                          <a:solidFill>
                            <a:srgbClr val="8C4C64"/>
                          </a:solidFill>
                          <a:effectLst/>
                          <a:latin typeface="Comic Sans MS" pitchFamily="66" charset="0"/>
                        </a:rPr>
                        <a:t>ST</a:t>
                      </a:r>
                      <a:r>
                        <a:rPr lang="en-US" sz="2000" b="1" dirty="0" smtClean="0">
                          <a:ln>
                            <a:solidFill>
                              <a:schemeClr val="tx2">
                                <a:lumMod val="85000"/>
                                <a:lumOff val="15000"/>
                              </a:schemeClr>
                            </a:solidFill>
                          </a:ln>
                          <a:solidFill>
                            <a:srgbClr val="8C4C64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endParaRPr lang="en-US" sz="2000" b="1" dirty="0">
                        <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</a:ln>
                        <a:solidFill>
                          <a:srgbClr val="8C4C64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n>
                            <a:solidFill>
                              <a:schemeClr val="tx2">
                                <a:lumMod val="85000"/>
                                <a:lumOff val="15000"/>
                              </a:schemeClr>
                            </a:solidFill>
                          </a:ln>
                          <a:solidFill>
                            <a:srgbClr val="8C4C64"/>
                          </a:solidFill>
                          <a:effectLst/>
                          <a:latin typeface="Comic Sans MS" pitchFamily="66" charset="0"/>
                        </a:rPr>
                        <a:t>2</a:t>
                      </a:r>
                      <a:r>
                        <a:rPr lang="en-US" sz="2000" b="1" baseline="30000" dirty="0" smtClean="0">
                          <a:ln>
                            <a:solidFill>
                              <a:schemeClr val="tx2">
                                <a:lumMod val="85000"/>
                                <a:lumOff val="15000"/>
                              </a:schemeClr>
                            </a:solidFill>
                          </a:ln>
                          <a:solidFill>
                            <a:srgbClr val="8C4C64"/>
                          </a:solidFill>
                          <a:effectLst/>
                          <a:latin typeface="Comic Sans MS" pitchFamily="66" charset="0"/>
                        </a:rPr>
                        <a:t>nd</a:t>
                      </a:r>
                      <a:r>
                        <a:rPr lang="en-US" sz="2000" b="1" dirty="0" smtClean="0">
                          <a:ln>
                            <a:solidFill>
                              <a:schemeClr val="tx2">
                                <a:lumMod val="85000"/>
                                <a:lumOff val="15000"/>
                              </a:schemeClr>
                            </a:solidFill>
                          </a:ln>
                          <a:solidFill>
                            <a:srgbClr val="8C4C64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endParaRPr lang="en-US" sz="2000" b="1" dirty="0">
                        <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</a:ln>
                        <a:solidFill>
                          <a:srgbClr val="8C4C64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n>
                            <a:solidFill>
                              <a:schemeClr val="tx2">
                                <a:lumMod val="85000"/>
                                <a:lumOff val="15000"/>
                              </a:schemeClr>
                            </a:solidFill>
                          </a:ln>
                          <a:solidFill>
                            <a:srgbClr val="8C4C64"/>
                          </a:solidFill>
                          <a:effectLst/>
                          <a:latin typeface="Comic Sans MS" pitchFamily="66" charset="0"/>
                        </a:rPr>
                        <a:t>27</a:t>
                      </a:r>
                      <a:r>
                        <a:rPr lang="en-US" sz="2000" b="1" baseline="30000" dirty="0" smtClean="0">
                          <a:ln>
                            <a:solidFill>
                              <a:schemeClr val="tx2">
                                <a:lumMod val="85000"/>
                                <a:lumOff val="15000"/>
                              </a:schemeClr>
                            </a:solidFill>
                          </a:ln>
                          <a:solidFill>
                            <a:srgbClr val="8C4C64"/>
                          </a:solidFill>
                          <a:effectLst/>
                          <a:latin typeface="Comic Sans MS" pitchFamily="66" charset="0"/>
                        </a:rPr>
                        <a:t>th</a:t>
                      </a:r>
                      <a:r>
                        <a:rPr lang="en-US" sz="2000" b="1" dirty="0" smtClean="0">
                          <a:ln>
                            <a:solidFill>
                              <a:schemeClr val="tx2">
                                <a:lumMod val="85000"/>
                                <a:lumOff val="15000"/>
                              </a:schemeClr>
                            </a:solidFill>
                          </a:ln>
                          <a:solidFill>
                            <a:srgbClr val="8C4C64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endParaRPr lang="en-US" sz="2000" b="1" dirty="0">
                        <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</a:ln>
                        <a:solidFill>
                          <a:srgbClr val="8C4C64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n>
                            <a:solidFill>
                              <a:schemeClr val="tx2">
                                <a:lumMod val="85000"/>
                                <a:lumOff val="15000"/>
                              </a:schemeClr>
                            </a:solidFill>
                          </a:ln>
                          <a:solidFill>
                            <a:srgbClr val="8C4C64"/>
                          </a:solidFill>
                          <a:effectLst/>
                          <a:latin typeface="Comic Sans MS" pitchFamily="66" charset="0"/>
                        </a:rPr>
                        <a:t>Gen 8:14</a:t>
                      </a:r>
                      <a:endParaRPr lang="en-US" sz="2000" b="1" dirty="0">
                        <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</a:ln>
                        <a:solidFill>
                          <a:srgbClr val="8C4C64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n>
                            <a:solidFill>
                              <a:schemeClr val="tx2">
                                <a:lumMod val="85000"/>
                                <a:lumOff val="15000"/>
                              </a:schemeClr>
                            </a:solidFill>
                          </a:ln>
                          <a:solidFill>
                            <a:srgbClr val="8C4C64"/>
                          </a:solidFill>
                          <a:effectLst/>
                          <a:latin typeface="Comic Sans MS" pitchFamily="66" charset="0"/>
                        </a:rPr>
                        <a:t>Noah leaves ark</a:t>
                      </a:r>
                      <a:endParaRPr lang="en-US" sz="2000" b="1" dirty="0">
                        <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</a:ln>
                        <a:solidFill>
                          <a:srgbClr val="8C4C64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621804" y="6165304"/>
            <a:ext cx="9304028" cy="462280"/>
          </a:xfrm>
          <a:prstGeom prst="rect">
            <a:avLst/>
          </a:prstGeom>
          <a:noFill/>
          <a:ln w="76200">
            <a:solidFill>
              <a:srgbClr val="8C4C64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15320" y="3733136"/>
            <a:ext cx="2929348" cy="2509242"/>
          </a:xfrm>
          <a:prstGeom prst="snip2Same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Only the last Calendar Clue in the Flood account will be addressed in this study.</a:t>
            </a:r>
          </a:p>
          <a:p>
            <a:pPr algn="ctr">
              <a:lnSpc>
                <a:spcPct val="90000"/>
              </a:lnSpc>
            </a:pPr>
            <a:endParaRPr lang="en-US" sz="1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5" name="Picture 2" descr="C:\Users\Rae\Desktop\Art New Grammar 101\white man clip art\yellow-blue smiley faces\Smiley wonders p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788" y="2419725"/>
            <a:ext cx="20002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39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8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99025" y="6448251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z="1200" b="1" smtClean="0">
                <a:solidFill>
                  <a:srgbClr val="5D2D2D"/>
                </a:solidFill>
              </a:rPr>
              <a:pPr/>
              <a:t>46</a:t>
            </a:fld>
            <a:endParaRPr lang="en-US" b="1" dirty="0">
              <a:solidFill>
                <a:srgbClr val="5D2D2D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4800" y="205680"/>
            <a:ext cx="10974188" cy="3124200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Clr>
                <a:srgbClr val="389066">
                  <a:lumMod val="75000"/>
                </a:srgbClr>
              </a:buClr>
            </a:pPr>
            <a:r>
              <a:rPr lang="en-US" sz="4400" spc="300" dirty="0" smtClean="0">
                <a:ln w="1905"/>
                <a:solidFill>
                  <a:srgbClr val="912AA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tura MT Script Capitals" pitchFamily="66" charset="0"/>
              </a:rPr>
              <a:t>Question #2 About Yahusha: </a:t>
            </a:r>
          </a:p>
          <a:p>
            <a:pPr marL="742950" indent="-742950" algn="l">
              <a:buClr>
                <a:srgbClr val="389066">
                  <a:lumMod val="75000"/>
                </a:srgbClr>
              </a:buClr>
              <a:buSzPct val="100000"/>
              <a:buFont typeface="Wingdings" pitchFamily="2" charset="2"/>
              <a:buChar char="v"/>
            </a:pPr>
            <a:r>
              <a:rPr lang="en-US" sz="320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Would </a:t>
            </a:r>
            <a:r>
              <a:rPr lang="en-US" sz="3200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Yahuah</a:t>
            </a:r>
            <a:r>
              <a:rPr lang="en-US" sz="320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place calendar clues in the Scriptures to allow the discovery of </a:t>
            </a:r>
            <a:r>
              <a:rPr lang="en-US" sz="3200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Yahusha’s</a:t>
            </a:r>
            <a:r>
              <a:rPr lang="en-US" sz="320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br>
              <a:rPr lang="en-US" sz="320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20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70 week ministry, locking down important dates?</a:t>
            </a:r>
          </a:p>
          <a:p>
            <a:pPr algn="l">
              <a:buClr>
                <a:srgbClr val="389066">
                  <a:lumMod val="75000"/>
                </a:srgbClr>
              </a:buClr>
            </a:pPr>
            <a:endParaRPr lang="en-US" sz="3200" spc="50" dirty="0" smtClean="0">
              <a:ln w="11430"/>
              <a:solidFill>
                <a:srgbClr val="8C4C64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Picture 6" descr="C:\Users\Rae\Desktop\tongues of fire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755" y="2478360"/>
            <a:ext cx="2133600" cy="26722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Rae\Desktop\Jesus-Baptized-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971" y="2559780"/>
            <a:ext cx="3515784" cy="2636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262587" y="5099700"/>
            <a:ext cx="76482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8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From</a:t>
            </a:r>
            <a:r>
              <a:rPr lang="en-US" sz="4800" b="1" dirty="0" smtClean="0">
                <a:ln w="1905"/>
                <a:gradFill>
                  <a:gsLst>
                    <a:gs pos="0">
                      <a:srgbClr val="389066">
                        <a:shade val="20000"/>
                        <a:satMod val="200000"/>
                      </a:srgbClr>
                    </a:gs>
                    <a:gs pos="78000">
                      <a:srgbClr val="389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89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4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“water” </a:t>
            </a:r>
            <a:r>
              <a:rPr lang="en-US" sz="48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… to </a:t>
            </a:r>
            <a:r>
              <a:rPr lang="en-US" sz="4800" b="1" dirty="0" smtClean="0">
                <a:ln w="1905"/>
                <a:solidFill>
                  <a:srgbClr val="46AC6F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“fire”</a:t>
            </a:r>
            <a:br>
              <a:rPr lang="en-US" sz="4800" b="1" dirty="0" smtClean="0">
                <a:ln w="1905"/>
                <a:solidFill>
                  <a:srgbClr val="46AC6F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48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in 70 weeks?!</a:t>
            </a:r>
            <a:endParaRPr lang="en-US" sz="48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15" name="TextBox 29"/>
          <p:cNvSpPr txBox="1"/>
          <p:nvPr/>
        </p:nvSpPr>
        <p:spPr>
          <a:xfrm>
            <a:off x="304800" y="3235587"/>
            <a:ext cx="2016224" cy="1191816"/>
          </a:xfrm>
          <a:prstGeom prst="roundRect">
            <a:avLst/>
          </a:prstGeom>
          <a:solidFill>
            <a:srgbClr val="6F3350"/>
          </a:solidFill>
          <a:ln w="57150">
            <a:solidFill>
              <a:srgbClr val="DFA6C0"/>
            </a:solidFill>
          </a:ln>
          <a:scene3d>
            <a:camera prst="orthographicFront"/>
            <a:lightRig rig="soft" dir="t">
              <a:rot lat="0" lon="0" rev="10800000"/>
            </a:lightRig>
          </a:scene3d>
          <a:sp3d>
            <a:bevelT w="152400" h="50800" prst="softRound"/>
          </a:sp3d>
        </p:spPr>
        <p:txBody>
          <a:bodyPr vert="horz" wrap="square" rtlCol="0">
            <a:spAutoFit/>
            <a:sp3d>
              <a:bevelT w="27940" h="12700"/>
              <a:contourClr>
                <a:srgbClr val="DDDDDD"/>
              </a:contourClr>
            </a:sp3d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oper Black" pitchFamily="18" charset="0"/>
              </a:rPr>
              <a:t>What about?</a:t>
            </a:r>
            <a:endParaRPr lang="en-US" sz="3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oper Black" pitchFamily="18" charset="0"/>
            </a:endParaRPr>
          </a:p>
        </p:txBody>
      </p:sp>
      <p:pic>
        <p:nvPicPr>
          <p:cNvPr id="9" name="Picture 11" descr="C:\Users\Rae\Desktop\yellow face sssh clea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836" y="2764602"/>
            <a:ext cx="1876189" cy="209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33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8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62764" y="6448251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z="1200" b="1" smtClean="0">
                <a:solidFill>
                  <a:srgbClr val="5D2D2D"/>
                </a:solidFill>
              </a:rPr>
              <a:pPr/>
              <a:t>47</a:t>
            </a:fld>
            <a:endParaRPr lang="en-US" b="1" dirty="0">
              <a:solidFill>
                <a:srgbClr val="5D2D2D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64840" y="2382579"/>
            <a:ext cx="10974188" cy="2860066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buClr>
                <a:srgbClr val="389066">
                  <a:lumMod val="75000"/>
                </a:srgbClr>
              </a:buClr>
            </a:pPr>
            <a:r>
              <a:rPr lang="en-US" sz="3200" dirty="0" smtClean="0">
                <a:solidFill>
                  <a:srgbClr val="008080"/>
                </a:solidFill>
                <a:latin typeface="Georgia" panose="02040502050405020303" pitchFamily="18" charset="0"/>
              </a:rPr>
              <a:t>Gen </a:t>
            </a:r>
            <a:r>
              <a:rPr lang="en-US" sz="3200" dirty="0">
                <a:solidFill>
                  <a:srgbClr val="008080"/>
                </a:solidFill>
                <a:latin typeface="Georgia" panose="02040502050405020303" pitchFamily="18" charset="0"/>
              </a:rPr>
              <a:t>8:14</a:t>
            </a:r>
            <a:r>
              <a:rPr lang="en-US" sz="3200" dirty="0">
                <a:solidFill>
                  <a:prstClr val="black"/>
                </a:solidFill>
                <a:latin typeface="Georgia" panose="02040502050405020303" pitchFamily="18" charset="0"/>
              </a:rPr>
              <a:t>  </a:t>
            </a:r>
            <a:r>
              <a:rPr lang="en-US" sz="3200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glow rad="101600">
                    <a:srgbClr val="CC00CC"/>
                  </a:glow>
                </a:effectLst>
                <a:latin typeface="Georgia" panose="02040502050405020303" pitchFamily="18" charset="0"/>
              </a:rPr>
              <a:t>And in the second month, on the </a:t>
            </a:r>
            <a:r>
              <a:rPr lang="en-US" sz="3200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glow rad="101600">
                    <a:srgbClr val="CC00CC"/>
                  </a:glow>
                </a:effectLst>
                <a:latin typeface="Georgia" panose="02040502050405020303" pitchFamily="18" charset="0"/>
              </a:rPr>
              <a:t>twenty -	seventh </a:t>
            </a:r>
            <a:r>
              <a:rPr lang="en-US" sz="3200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glow rad="101600">
                    <a:srgbClr val="CC00CC"/>
                  </a:glow>
                </a:effectLst>
                <a:latin typeface="Georgia" panose="02040502050405020303" pitchFamily="18" charset="0"/>
              </a:rPr>
              <a:t>day of the month, </a:t>
            </a:r>
            <a:r>
              <a:rPr lang="en-US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the earth was dry</a:t>
            </a:r>
            <a:r>
              <a:rPr lang="en-US" sz="3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.</a:t>
            </a:r>
            <a:br>
              <a:rPr lang="en-US" sz="3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</a:br>
            <a:r>
              <a:rPr lang="en-US" sz="1200" dirty="0" smtClean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endParaRPr lang="en-US" sz="1200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algn="l">
              <a:buClr>
                <a:srgbClr val="389066">
                  <a:lumMod val="75000"/>
                </a:srgbClr>
              </a:buClr>
            </a:pPr>
            <a:r>
              <a:rPr lang="en-US" sz="3200" dirty="0">
                <a:solidFill>
                  <a:srgbClr val="008080"/>
                </a:solidFill>
                <a:latin typeface="Georgia" panose="02040502050405020303" pitchFamily="18" charset="0"/>
              </a:rPr>
              <a:t>Gen 8:15</a:t>
            </a:r>
            <a:r>
              <a:rPr lang="en-US" sz="3200" dirty="0">
                <a:solidFill>
                  <a:prstClr val="black"/>
                </a:solidFill>
                <a:latin typeface="Georgia" panose="02040502050405020303" pitchFamily="18" charset="0"/>
              </a:rPr>
              <a:t>  </a:t>
            </a:r>
            <a:r>
              <a:rPr lang="en-US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And </a:t>
            </a:r>
            <a:r>
              <a:rPr lang="en-US" sz="3200" dirty="0">
                <a:ln>
                  <a:solidFill>
                    <a:srgbClr val="0000FF"/>
                  </a:solidFill>
                </a:ln>
                <a:solidFill>
                  <a:schemeClr val="tx2">
                    <a:lumMod val="75000"/>
                    <a:lumOff val="25000"/>
                  </a:schemeClr>
                </a:solidFill>
                <a:effectLst>
                  <a:glow rad="228600">
                    <a:srgbClr val="00FFCC"/>
                  </a:glow>
                </a:effectLst>
                <a:latin typeface="Georgia" panose="02040502050405020303" pitchFamily="18" charset="0"/>
              </a:rPr>
              <a:t>Elohim spoke </a:t>
            </a:r>
            <a:r>
              <a:rPr lang="en-US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to Noa</a:t>
            </a:r>
            <a:r>
              <a:rPr lang="en-US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TITUS Cyberbit Basic" panose="02020603050405020304" pitchFamily="18" charset="0"/>
              </a:rPr>
              <a:t>ḥ</a:t>
            </a:r>
            <a:r>
              <a:rPr lang="en-US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, saying</a:t>
            </a:r>
            <a:r>
              <a:rPr lang="en-US" sz="3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,</a:t>
            </a:r>
          </a:p>
          <a:p>
            <a:pPr algn="l">
              <a:buClr>
                <a:srgbClr val="389066">
                  <a:lumMod val="75000"/>
                </a:srgbClr>
              </a:buClr>
            </a:pPr>
            <a:endParaRPr lang="en-US" sz="1200" dirty="0">
              <a:solidFill>
                <a:schemeClr val="tx2">
                  <a:lumMod val="75000"/>
                  <a:lumOff val="25000"/>
                </a:schemeClr>
              </a:solidFill>
              <a:latin typeface="Georgia" panose="02040502050405020303" pitchFamily="18" charset="0"/>
            </a:endParaRPr>
          </a:p>
          <a:p>
            <a:pPr algn="l">
              <a:buClr>
                <a:srgbClr val="389066">
                  <a:lumMod val="75000"/>
                </a:srgbClr>
              </a:buClr>
            </a:pPr>
            <a:r>
              <a:rPr lang="en-US" sz="3200" dirty="0">
                <a:solidFill>
                  <a:srgbClr val="008080"/>
                </a:solidFill>
                <a:latin typeface="Georgia" panose="02040502050405020303" pitchFamily="18" charset="0"/>
              </a:rPr>
              <a:t>Gen 8:16</a:t>
            </a:r>
            <a:r>
              <a:rPr lang="en-US" sz="3200" dirty="0">
                <a:solidFill>
                  <a:prstClr val="black"/>
                </a:solidFill>
                <a:latin typeface="Georgia" panose="02040502050405020303" pitchFamily="18" charset="0"/>
              </a:rPr>
              <a:t>  </a:t>
            </a:r>
            <a:r>
              <a:rPr lang="en-US" sz="3200" i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“</a:t>
            </a:r>
            <a:r>
              <a:rPr lang="en-US" sz="3200" i="1" dirty="0" smtClean="0">
                <a:ln w="28575">
                  <a:solidFill>
                    <a:srgbClr val="000000"/>
                  </a:solidFill>
                </a:ln>
                <a:solidFill>
                  <a:schemeClr val="tx2">
                    <a:lumMod val="75000"/>
                    <a:lumOff val="25000"/>
                  </a:schemeClr>
                </a:solidFill>
                <a:effectLst>
                  <a:glow rad="101600">
                    <a:srgbClr val="CC00CC"/>
                  </a:glow>
                </a:effectLst>
                <a:latin typeface="Arial Black" panose="020B0A04020102020204" pitchFamily="34" charset="0"/>
              </a:rPr>
              <a:t>GO OUT </a:t>
            </a:r>
            <a:r>
              <a:rPr lang="en-US" sz="3200" i="1" dirty="0" smtClean="0">
                <a:ln w="28575">
                  <a:solidFill>
                    <a:srgbClr val="000000"/>
                  </a:solidFill>
                </a:ln>
                <a:solidFill>
                  <a:schemeClr val="tx2">
                    <a:lumMod val="75000"/>
                    <a:lumOff val="25000"/>
                  </a:schemeClr>
                </a:solidFill>
                <a:effectLst>
                  <a:glow rad="101600">
                    <a:srgbClr val="CC00CC"/>
                  </a:glow>
                </a:effectLst>
                <a:latin typeface="Georgia" panose="02040502050405020303" pitchFamily="18" charset="0"/>
              </a:rPr>
              <a:t>of </a:t>
            </a:r>
            <a:r>
              <a:rPr lang="en-US" sz="3200" i="1" dirty="0">
                <a:ln w="28575">
                  <a:solidFill>
                    <a:srgbClr val="000000"/>
                  </a:solidFill>
                </a:ln>
                <a:solidFill>
                  <a:schemeClr val="tx2">
                    <a:lumMod val="75000"/>
                    <a:lumOff val="25000"/>
                  </a:schemeClr>
                </a:solidFill>
                <a:effectLst>
                  <a:glow rad="101600">
                    <a:srgbClr val="CC00CC"/>
                  </a:glow>
                </a:effectLst>
                <a:latin typeface="Georgia" panose="02040502050405020303" pitchFamily="18" charset="0"/>
              </a:rPr>
              <a:t>the </a:t>
            </a:r>
            <a:r>
              <a:rPr lang="en-US" sz="3200" i="1" dirty="0" smtClean="0">
                <a:ln w="28575">
                  <a:solidFill>
                    <a:srgbClr val="000000"/>
                  </a:solidFill>
                </a:ln>
                <a:solidFill>
                  <a:schemeClr val="tx2">
                    <a:lumMod val="75000"/>
                    <a:lumOff val="25000"/>
                  </a:schemeClr>
                </a:solidFill>
                <a:effectLst>
                  <a:glow rad="101600">
                    <a:srgbClr val="CC00CC"/>
                  </a:glow>
                </a:effectLst>
                <a:latin typeface="Georgia" panose="02040502050405020303" pitchFamily="18" charset="0"/>
              </a:rPr>
              <a:t>ark</a:t>
            </a:r>
            <a:r>
              <a:rPr lang="en-US" sz="2400" i="1" dirty="0" smtClean="0">
                <a:ln w="28575">
                  <a:solidFill>
                    <a:srgbClr val="000000"/>
                  </a:solidFill>
                </a:ln>
                <a:solidFill>
                  <a:schemeClr val="tx2">
                    <a:lumMod val="75000"/>
                    <a:lumOff val="25000"/>
                  </a:schemeClr>
                </a:solidFill>
                <a:effectLst>
                  <a:glow rad="101600">
                    <a:srgbClr val="CC00CC"/>
                  </a:glow>
                </a:effectLst>
                <a:latin typeface="Georgia" panose="02040502050405020303" pitchFamily="18" charset="0"/>
              </a:rPr>
              <a:t>,</a:t>
            </a:r>
            <a:r>
              <a:rPr lang="en-US" sz="3200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glow rad="101600">
                    <a:srgbClr val="CC00CC"/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3200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glow rad="101600">
                    <a:srgbClr val="CC00CC"/>
                  </a:glow>
                </a:effectLst>
                <a:latin typeface="Georgia" panose="02040502050405020303" pitchFamily="18" charset="0"/>
              </a:rPr>
              <a:t>you and your wife </a:t>
            </a:r>
            <a:r>
              <a:rPr lang="en-US" sz="3200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glow rad="101600">
                    <a:srgbClr val="CC00CC"/>
                  </a:glow>
                </a:effectLst>
                <a:latin typeface="Georgia" panose="02040502050405020303" pitchFamily="18" charset="0"/>
              </a:rPr>
              <a:t>	and 	your </a:t>
            </a:r>
            <a:r>
              <a:rPr lang="en-US" sz="3200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glow rad="101600">
                    <a:srgbClr val="CC00CC"/>
                  </a:glow>
                </a:effectLst>
                <a:latin typeface="Georgia" panose="02040502050405020303" pitchFamily="18" charset="0"/>
              </a:rPr>
              <a:t>sons and your sons’ wives with you</a:t>
            </a:r>
            <a:r>
              <a:rPr lang="en-US" sz="2400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glow rad="101600">
                    <a:srgbClr val="CC00CC"/>
                  </a:glow>
                </a:effectLst>
                <a:latin typeface="Georgia" panose="02040502050405020303" pitchFamily="18" charset="0"/>
              </a:rPr>
              <a:t>.</a:t>
            </a:r>
            <a:r>
              <a:rPr lang="en-US" sz="3200" dirty="0" smtClean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Georgia" panose="02040502050405020303" pitchFamily="18" charset="0"/>
              </a:rPr>
              <a:t>”</a:t>
            </a:r>
            <a:endParaRPr lang="en-US" sz="3200" dirty="0">
              <a:solidFill>
                <a:schemeClr val="tx2">
                  <a:lumMod val="75000"/>
                  <a:lumOff val="25000"/>
                </a:schemeClr>
              </a:solidFill>
              <a:effectLst/>
              <a:latin typeface="Georgia" panose="02040502050405020303" pitchFamily="18" charset="0"/>
            </a:endParaRPr>
          </a:p>
          <a:p>
            <a:pPr algn="l">
              <a:buClr>
                <a:srgbClr val="389066">
                  <a:lumMod val="75000"/>
                </a:srgbClr>
              </a:buClr>
            </a:pPr>
            <a:endParaRPr lang="en-US" sz="3200" spc="50" dirty="0" smtClean="0">
              <a:ln w="11430"/>
              <a:solidFill>
                <a:srgbClr val="8C4C64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79426" y="1196752"/>
            <a:ext cx="8424936" cy="95410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800" b="1" dirty="0" smtClean="0">
                <a:ln w="1905"/>
                <a:solidFill>
                  <a:schemeClr val="tx2">
                    <a:lumMod val="75000"/>
                    <a:lumOff val="25000"/>
                  </a:schemeClr>
                </a:solidFill>
                <a:effectLst>
                  <a:glow rad="8128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What reason </a:t>
            </a:r>
            <a:r>
              <a:rPr lang="en-US" sz="2800" b="1" dirty="0" smtClean="0">
                <a:ln w="1905"/>
                <a:solidFill>
                  <a:schemeClr val="tx2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did </a:t>
            </a:r>
            <a:r>
              <a:rPr lang="en-US" sz="28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Yahuah</a:t>
            </a:r>
            <a:r>
              <a:rPr lang="en-US" sz="2800" b="1" dirty="0" smtClean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2800" b="1" dirty="0" smtClean="0">
                <a:ln w="1905"/>
                <a:solidFill>
                  <a:schemeClr val="tx2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have to inspire these </a:t>
            </a:r>
            <a:r>
              <a:rPr lang="en-US" sz="2800" b="1" u="sng" dirty="0" smtClean="0">
                <a:ln w="1905">
                  <a:solidFill>
                    <a:srgbClr val="9933FF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seemin</a:t>
            </a:r>
            <a:r>
              <a:rPr lang="en-US" sz="2800" b="1" dirty="0" smtClean="0">
                <a:ln w="1905">
                  <a:solidFill>
                    <a:srgbClr val="9933FF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g</a:t>
            </a:r>
            <a:r>
              <a:rPr lang="en-US" sz="2800" b="1" u="sng" dirty="0" smtClean="0">
                <a:ln w="1905">
                  <a:solidFill>
                    <a:srgbClr val="9933FF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l</a:t>
            </a:r>
            <a:r>
              <a:rPr lang="en-US" sz="2800" b="1" dirty="0" smtClean="0">
                <a:ln w="1905">
                  <a:solidFill>
                    <a:srgbClr val="9933FF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 </a:t>
            </a:r>
            <a:r>
              <a:rPr lang="en-US" sz="2800" b="1" u="sng" dirty="0" smtClean="0">
                <a:ln w="1905">
                  <a:solidFill>
                    <a:srgbClr val="9933FF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insi</a:t>
            </a:r>
            <a:r>
              <a:rPr lang="en-US" sz="2800" b="1" dirty="0" smtClean="0">
                <a:ln w="1905">
                  <a:solidFill>
                    <a:srgbClr val="9933FF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g</a:t>
            </a:r>
            <a:r>
              <a:rPr lang="en-US" sz="2800" b="1" u="sng" dirty="0" smtClean="0">
                <a:ln w="1905">
                  <a:solidFill>
                    <a:srgbClr val="9933FF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nificant</a:t>
            </a:r>
            <a:r>
              <a:rPr lang="en-US" sz="2800" b="1" dirty="0" smtClean="0">
                <a:ln w="1905">
                  <a:solidFill>
                    <a:srgbClr val="9933FF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2800" b="1" u="sng" dirty="0" smtClean="0">
                <a:ln w="1905">
                  <a:solidFill>
                    <a:srgbClr val="9933FF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details</a:t>
            </a:r>
            <a:r>
              <a:rPr lang="en-US" sz="2800" b="1" dirty="0" smtClean="0">
                <a:ln w="1905">
                  <a:solidFill>
                    <a:srgbClr val="9933FF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? </a:t>
            </a:r>
            <a:endParaRPr lang="en-US" sz="2800" b="1" dirty="0">
              <a:ln w="1905">
                <a:solidFill>
                  <a:srgbClr val="9933FF"/>
                </a:solidFill>
              </a:ln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pic>
        <p:nvPicPr>
          <p:cNvPr id="14" name="Picture 2" descr="C:\Users\Rae\Desktop\Art New Grammar 101\white man clip art\Smiley Decision Questions 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892" y="499818"/>
            <a:ext cx="1687376" cy="189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04800" y="247918"/>
            <a:ext cx="10110092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4400" spc="300" dirty="0">
                <a:ln w="1905"/>
                <a:solidFill>
                  <a:srgbClr val="912AA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tura MT Script Capitals" pitchFamily="66" charset="0"/>
              </a:rPr>
              <a:t>Just another innocent </a:t>
            </a:r>
            <a:r>
              <a:rPr lang="en-US" sz="4400" spc="300" dirty="0" smtClean="0">
                <a:ln w="1905"/>
                <a:solidFill>
                  <a:srgbClr val="912AA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tura MT Script Capitals" pitchFamily="66" charset="0"/>
              </a:rPr>
              <a:t>– </a:t>
            </a:r>
            <a:r>
              <a:rPr lang="en-US" sz="4400" spc="300" dirty="0" smtClean="0">
                <a:ln w="1905">
                  <a:solidFill>
                    <a:srgbClr val="0000FF"/>
                  </a:solidFill>
                </a:ln>
                <a:solidFill>
                  <a:srgbClr val="912AA6"/>
                </a:solidFill>
                <a:effectLst>
                  <a:glow rad="1270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tura MT Script Capitals" pitchFamily="66" charset="0"/>
              </a:rPr>
              <a:t>Question</a:t>
            </a:r>
            <a:r>
              <a:rPr lang="en-US" sz="4400" spc="300" dirty="0" smtClean="0">
                <a:ln w="1905"/>
                <a:solidFill>
                  <a:srgbClr val="912AA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tura MT Script Capitals" pitchFamily="66" charset="0"/>
              </a:rPr>
              <a:t>:</a:t>
            </a:r>
            <a:endParaRPr lang="en-US" sz="4400" spc="300" dirty="0">
              <a:ln w="1905"/>
              <a:solidFill>
                <a:srgbClr val="912AA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atura MT Script Capitals" pitchFamily="66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405780" y="5449127"/>
            <a:ext cx="11377264" cy="1210047"/>
          </a:xfrm>
          <a:prstGeom prst="wedgeRoundRectCallout">
            <a:avLst>
              <a:gd name="adj1" fmla="val -18781"/>
              <a:gd name="adj2" fmla="val -899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i="1" dirty="0" smtClean="0">
                <a:ln w="3175">
                  <a:solidFill>
                    <a:srgbClr val="9933FF"/>
                  </a:solidFill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Is it possible that we can positively identify the </a:t>
            </a:r>
            <a:r>
              <a:rPr lang="en-CA" sz="2800" i="1" u="sng" dirty="0" smtClean="0">
                <a:ln w="3175">
                  <a:solidFill>
                    <a:srgbClr val="0000FF"/>
                  </a:solidFill>
                </a:ln>
                <a:solidFill>
                  <a:srgbClr val="0000FF"/>
                </a:solidFill>
                <a:latin typeface="Castellar" panose="020A0402060406010301" pitchFamily="18" charset="0"/>
              </a:rPr>
              <a:t>Mashiach</a:t>
            </a:r>
            <a:r>
              <a:rPr lang="en-CA" sz="2800" i="1" dirty="0" smtClean="0">
                <a:ln w="3175">
                  <a:solidFill>
                    <a:srgbClr val="9933FF"/>
                  </a:solidFill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 </a:t>
            </a:r>
            <a:r>
              <a:rPr lang="en-CA" sz="2800" i="1" u="sng" dirty="0" smtClean="0">
                <a:ln w="3175">
                  <a:solidFill>
                    <a:srgbClr val="9933FF"/>
                  </a:solidFill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AND</a:t>
            </a:r>
            <a:r>
              <a:rPr lang="en-CA" sz="2800" i="1" dirty="0" smtClean="0">
                <a:ln w="3175">
                  <a:solidFill>
                    <a:srgbClr val="9933FF"/>
                  </a:solidFill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 the </a:t>
            </a:r>
            <a:r>
              <a:rPr lang="en-CA" sz="2800" b="1" i="1" dirty="0" smtClean="0">
                <a:ln w="3175">
                  <a:solidFill>
                    <a:srgbClr val="FF0000"/>
                  </a:solidFill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Blood Ratified Calendar </a:t>
            </a:r>
            <a:br>
              <a:rPr lang="en-CA" sz="2800" b="1" i="1" dirty="0" smtClean="0">
                <a:ln w="3175">
                  <a:solidFill>
                    <a:srgbClr val="FF0000"/>
                  </a:solidFill>
                </a:ln>
                <a:solidFill>
                  <a:srgbClr val="FF0000"/>
                </a:solidFill>
                <a:latin typeface="Castellar" panose="020A0402060406010301" pitchFamily="18" charset="0"/>
              </a:rPr>
            </a:br>
            <a:r>
              <a:rPr lang="en-CA" sz="2800" i="1" dirty="0" smtClean="0">
                <a:ln w="3175">
                  <a:solidFill>
                    <a:srgbClr val="9933FF"/>
                  </a:solidFill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in one single swipe with this information?</a:t>
            </a:r>
            <a:endParaRPr lang="en-CA" sz="2800" i="1" dirty="0">
              <a:ln w="3175">
                <a:solidFill>
                  <a:srgbClr val="9933FF"/>
                </a:solidFill>
              </a:ln>
              <a:solidFill>
                <a:srgbClr val="FF0000"/>
              </a:solidFill>
              <a:latin typeface="Castellar" panose="020A0402060406010301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059685" y="4817205"/>
            <a:ext cx="1656184" cy="0"/>
          </a:xfrm>
          <a:prstGeom prst="line">
            <a:avLst/>
          </a:prstGeom>
          <a:ln w="76200">
            <a:solidFill>
              <a:schemeClr val="tx2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441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8" repeatCount="3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8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99025" y="6448251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rgbClr val="5D2D2D"/>
                </a:solidFill>
              </a:rPr>
              <a:pPr/>
              <a:t>48</a:t>
            </a:fld>
            <a:endParaRPr lang="en-US" b="1" dirty="0">
              <a:solidFill>
                <a:srgbClr val="5D2D2D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04800" y="0"/>
            <a:ext cx="8569960" cy="6858000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buClr>
                <a:srgbClr val="389066">
                  <a:lumMod val="75000"/>
                </a:srgbClr>
              </a:buClr>
            </a:pPr>
            <a:endParaRPr lang="en-US" sz="3600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l">
              <a:buClr>
                <a:srgbClr val="389066">
                  <a:lumMod val="75000"/>
                </a:srgbClr>
              </a:buClr>
            </a:pPr>
            <a:r>
              <a:rPr lang="en-US" sz="3600" spc="50" dirty="0" smtClean="0">
                <a:ln w="11430"/>
                <a:solidFill>
                  <a:srgbClr val="8C4C6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</a:p>
          <a:p>
            <a:pPr>
              <a:buClr>
                <a:srgbClr val="389066">
                  <a:lumMod val="75000"/>
                </a:srgbClr>
              </a:buClr>
            </a:pPr>
            <a:endParaRPr lang="en-US" sz="4000" spc="50" dirty="0">
              <a:ln w="11430"/>
              <a:solidFill>
                <a:srgbClr val="8C4C64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buClr>
                <a:srgbClr val="389066">
                  <a:lumMod val="75000"/>
                </a:srgbClr>
              </a:buClr>
            </a:pPr>
            <a:endParaRPr lang="en-US" sz="2400" spc="50" dirty="0">
              <a:ln w="11430"/>
              <a:solidFill>
                <a:srgbClr val="8C4C64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04428" y="2857584"/>
            <a:ext cx="3733800" cy="3883784"/>
            <a:chOff x="531394" y="3433677"/>
            <a:chExt cx="3352800" cy="3352799"/>
          </a:xfrm>
        </p:grpSpPr>
        <p:pic>
          <p:nvPicPr>
            <p:cNvPr id="19" name="Picture 2" descr="C:\Users\Rae\Desktop\3d white man white board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394" y="3433677"/>
              <a:ext cx="3352800" cy="3352799"/>
            </a:xfrm>
            <a:prstGeom prst="rect">
              <a:avLst/>
            </a:prstGeom>
            <a:noFill/>
            <a:effectLst>
              <a:softEdge rad="254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1189798" y="4703418"/>
              <a:ext cx="2435282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ctr"/>
              <a:r>
                <a:rPr lang="en-US" sz="4000" b="1" dirty="0" smtClean="0">
                  <a:ln/>
                  <a:solidFill>
                    <a:srgbClr val="00B050"/>
                  </a:solidFill>
                  <a:latin typeface="Comic Sans MS" pitchFamily="66" charset="0"/>
                </a:rPr>
                <a:t>40</a:t>
              </a:r>
              <a:r>
                <a:rPr lang="en-US" sz="4000" b="1" baseline="30000" dirty="0" smtClean="0">
                  <a:ln/>
                  <a:solidFill>
                    <a:srgbClr val="00B050"/>
                  </a:solidFill>
                  <a:latin typeface="Comic Sans MS" pitchFamily="66" charset="0"/>
                </a:rPr>
                <a:t>th</a:t>
              </a:r>
              <a:r>
                <a:rPr lang="en-US" sz="2800" b="1" dirty="0" smtClean="0">
                  <a:ln/>
                  <a:solidFill>
                    <a:srgbClr val="00B050"/>
                  </a:solidFill>
                  <a:latin typeface="Comic Sans MS" pitchFamily="66" charset="0"/>
                </a:rPr>
                <a:t> </a:t>
              </a:r>
              <a:r>
                <a:rPr lang="en-US" sz="4000" b="1" dirty="0" smtClean="0">
                  <a:ln/>
                  <a:solidFill>
                    <a:srgbClr val="00B050"/>
                  </a:solidFill>
                  <a:latin typeface="Comic Sans MS" pitchFamily="66" charset="0"/>
                </a:rPr>
                <a:t>Day</a:t>
              </a:r>
              <a:r>
                <a:rPr lang="en-US" sz="4000" b="1" dirty="0">
                  <a:ln/>
                  <a:solidFill>
                    <a:srgbClr val="00B050"/>
                  </a:solidFill>
                  <a:latin typeface="Comic Sans MS" pitchFamily="66" charset="0"/>
                </a:rPr>
                <a:t/>
              </a:r>
              <a:br>
                <a:rPr lang="en-US" sz="4000" b="1" dirty="0">
                  <a:ln/>
                  <a:solidFill>
                    <a:srgbClr val="00B050"/>
                  </a:solidFill>
                  <a:latin typeface="Comic Sans MS" pitchFamily="66" charset="0"/>
                </a:rPr>
              </a:br>
              <a:r>
                <a:rPr lang="en-US" sz="4000" b="1" dirty="0">
                  <a:ln/>
                  <a:solidFill>
                    <a:srgbClr val="00B050"/>
                  </a:solidFill>
                  <a:latin typeface="Comic Sans MS" pitchFamily="66" charset="0"/>
                </a:rPr>
                <a:t>of</a:t>
              </a:r>
              <a:r>
                <a:rPr lang="en-US" sz="2400" b="1" dirty="0">
                  <a:ln/>
                  <a:solidFill>
                    <a:srgbClr val="00B050"/>
                  </a:solidFill>
                  <a:latin typeface="Comic Sans MS" pitchFamily="66" charset="0"/>
                </a:rPr>
                <a:t> </a:t>
              </a:r>
              <a:r>
                <a:rPr lang="en-US" sz="4000" b="1" dirty="0">
                  <a:ln/>
                  <a:solidFill>
                    <a:srgbClr val="00B050"/>
                  </a:solidFill>
                  <a:latin typeface="Comic Sans MS" pitchFamily="66" charset="0"/>
                </a:rPr>
                <a:t>Omer 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973044" y="2898179"/>
            <a:ext cx="3810000" cy="3708400"/>
            <a:chOff x="5618197" y="3351553"/>
            <a:chExt cx="3332337" cy="3403600"/>
          </a:xfrm>
        </p:grpSpPr>
        <p:pic>
          <p:nvPicPr>
            <p:cNvPr id="23" name="Picture 2" descr="C:\Users\Rae\Desktop\3d white man white board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618197" y="3351553"/>
              <a:ext cx="3332337" cy="3403600"/>
            </a:xfrm>
            <a:prstGeom prst="rect">
              <a:avLst/>
            </a:prstGeom>
            <a:noFill/>
            <a:effectLst>
              <a:softEdge rad="254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/>
            <p:cNvSpPr/>
            <p:nvPr/>
          </p:nvSpPr>
          <p:spPr>
            <a:xfrm>
              <a:off x="6053152" y="4672857"/>
              <a:ext cx="2038837" cy="1214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ctr"/>
              <a:r>
                <a:rPr lang="en-US" sz="4000" b="1" dirty="0" smtClean="0">
                  <a:ln/>
                  <a:solidFill>
                    <a:srgbClr val="7030A0"/>
                  </a:solidFill>
                  <a:latin typeface="Comic Sans MS" pitchFamily="66" charset="0"/>
                </a:rPr>
                <a:t>2</a:t>
              </a:r>
              <a:r>
                <a:rPr lang="en-US" sz="4000" b="1" baseline="30000" dirty="0" smtClean="0">
                  <a:ln/>
                  <a:solidFill>
                    <a:srgbClr val="7030A0"/>
                  </a:solidFill>
                  <a:latin typeface="Comic Sans MS" pitchFamily="66" charset="0"/>
                </a:rPr>
                <a:t>nd</a:t>
              </a:r>
              <a:r>
                <a:rPr lang="en-US" sz="4000" b="1" dirty="0" smtClean="0">
                  <a:ln/>
                  <a:solidFill>
                    <a:srgbClr val="7030A0"/>
                  </a:solidFill>
                  <a:latin typeface="Comic Sans MS" pitchFamily="66" charset="0"/>
                </a:rPr>
                <a:t> Mon.</a:t>
              </a:r>
              <a:br>
                <a:rPr lang="en-US" sz="4000" b="1" dirty="0" smtClean="0">
                  <a:ln/>
                  <a:solidFill>
                    <a:srgbClr val="7030A0"/>
                  </a:solidFill>
                  <a:latin typeface="Comic Sans MS" pitchFamily="66" charset="0"/>
                </a:rPr>
              </a:br>
              <a:r>
                <a:rPr lang="en-US" sz="4000" b="1" dirty="0" smtClean="0">
                  <a:ln/>
                  <a:solidFill>
                    <a:srgbClr val="7030A0"/>
                  </a:solidFill>
                  <a:latin typeface="Comic Sans MS" pitchFamily="66" charset="0"/>
                </a:rPr>
                <a:t>27</a:t>
              </a:r>
              <a:r>
                <a:rPr lang="en-US" sz="4000" b="1" baseline="30000" dirty="0" smtClean="0">
                  <a:ln/>
                  <a:solidFill>
                    <a:srgbClr val="7030A0"/>
                  </a:solidFill>
                  <a:latin typeface="Comic Sans MS" pitchFamily="66" charset="0"/>
                </a:rPr>
                <a:t>th</a:t>
              </a:r>
              <a:r>
                <a:rPr lang="en-US" sz="4000" b="1" dirty="0" smtClean="0">
                  <a:ln/>
                  <a:solidFill>
                    <a:srgbClr val="7030A0"/>
                  </a:solidFill>
                  <a:latin typeface="Comic Sans MS" pitchFamily="66" charset="0"/>
                </a:rPr>
                <a:t> Day</a:t>
              </a:r>
              <a:endParaRPr lang="en-US" sz="4000" b="1" dirty="0">
                <a:ln/>
                <a:solidFill>
                  <a:srgbClr val="7030A0"/>
                </a:solidFill>
                <a:latin typeface="Comic Sans MS" pitchFamily="66" charset="0"/>
              </a:endParaRPr>
            </a:p>
          </p:txBody>
        </p:sp>
      </p:grpSp>
      <p:sp>
        <p:nvSpPr>
          <p:cNvPr id="26" name="TextBox 29"/>
          <p:cNvSpPr txBox="1"/>
          <p:nvPr/>
        </p:nvSpPr>
        <p:spPr>
          <a:xfrm>
            <a:off x="3874462" y="4522260"/>
            <a:ext cx="4595884" cy="733663"/>
          </a:xfrm>
          <a:prstGeom prst="leftRightArrow">
            <a:avLst/>
          </a:prstGeom>
          <a:solidFill>
            <a:srgbClr val="6F3350"/>
          </a:solidFill>
          <a:ln w="57150">
            <a:solidFill>
              <a:srgbClr val="DFA6C0"/>
            </a:solidFill>
          </a:ln>
          <a:scene3d>
            <a:camera prst="orthographicFront"/>
            <a:lightRig rig="soft" dir="t">
              <a:rot lat="0" lon="0" rev="10800000"/>
            </a:lightRig>
          </a:scene3d>
          <a:sp3d>
            <a:bevelT w="152400" h="50800" prst="softRound"/>
          </a:sp3d>
        </p:spPr>
        <p:txBody>
          <a:bodyPr vert="horz" wrap="square" rtlCol="0">
            <a:spAutoFit/>
            <a:sp3d>
              <a:bevelT w="27940" h="12700"/>
              <a:contourClr>
                <a:srgbClr val="DDDDDD"/>
              </a:contourClr>
            </a:sp3d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endParaRPr 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oper Black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6200" y="116632"/>
            <a:ext cx="11922868" cy="417037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The original study compared several </a:t>
            </a:r>
            <a:br>
              <a:rPr lang="en-US" sz="4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3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[</a:t>
            </a:r>
            <a:r>
              <a:rPr lang="en-US" sz="32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true</a:t>
            </a:r>
            <a:r>
              <a:rPr lang="en-US" sz="3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 &amp; </a:t>
            </a:r>
            <a:r>
              <a:rPr lang="en-US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false</a:t>
            </a:r>
            <a:r>
              <a:rPr lang="en-US" sz="3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] </a:t>
            </a:r>
            <a:r>
              <a:rPr lang="en-US" sz="4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calendars in great detail.</a:t>
            </a:r>
          </a:p>
          <a:p>
            <a:pPr algn="ctr"/>
            <a:endParaRPr lang="en-US" sz="9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en-US" sz="36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We will look quickly &amp; specifically at these 6 calendars for the </a:t>
            </a:r>
            <a:r>
              <a:rPr lang="en-US" sz="36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40</a:t>
            </a:r>
            <a:r>
              <a:rPr lang="en-US" sz="3600" b="1" baseline="3000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th</a:t>
            </a:r>
            <a:r>
              <a:rPr lang="en-US" sz="36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 day of the Omer Count</a:t>
            </a:r>
            <a:br>
              <a:rPr lang="en-US" sz="36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36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to see if “</a:t>
            </a:r>
            <a:r>
              <a:rPr lang="en-US" sz="36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that day</a:t>
            </a:r>
            <a:r>
              <a:rPr lang="en-US" sz="36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” will place on the</a:t>
            </a:r>
            <a:br>
              <a:rPr lang="en-US" sz="36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36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27</a:t>
            </a:r>
            <a:r>
              <a:rPr lang="en-US" sz="3600" b="1" baseline="3000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th</a:t>
            </a:r>
            <a:r>
              <a:rPr lang="en-US" sz="36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 day of the 2</a:t>
            </a:r>
            <a:r>
              <a:rPr lang="en-US" sz="3600" b="1" baseline="3000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nd</a:t>
            </a:r>
            <a:r>
              <a:rPr lang="en-US" sz="36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 month!</a:t>
            </a:r>
          </a:p>
          <a:p>
            <a:pPr algn="ctr"/>
            <a:r>
              <a:rPr lang="en-US" sz="2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(You’ll see why later.)</a:t>
            </a:r>
            <a:endParaRPr lang="en-US" sz="20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-26268" y="5304110"/>
            <a:ext cx="1236145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Will any of these </a:t>
            </a:r>
            <a:br>
              <a:rPr lang="en-US" sz="3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3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calendars declare </a:t>
            </a:r>
            <a:r>
              <a:rPr lang="en-US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the passion year </a:t>
            </a:r>
            <a:r>
              <a:rPr lang="en-US" sz="3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of our true Mashiach?</a:t>
            </a:r>
            <a:endParaRPr lang="en-US" sz="1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591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8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99025" y="6448251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rgbClr val="5D2D2D"/>
                </a:solidFill>
              </a:rPr>
              <a:pPr/>
              <a:t>49</a:t>
            </a:fld>
            <a:endParaRPr lang="en-US" b="1" dirty="0">
              <a:solidFill>
                <a:srgbClr val="5D2D2D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880" y="497654"/>
            <a:ext cx="7829297" cy="5862186"/>
          </a:xfrm>
          <a:prstGeom prst="rect">
            <a:avLst/>
          </a:prstGeom>
          <a:ln w="76200">
            <a:solidFill>
              <a:schemeClr val="tx2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830716" y="387473"/>
            <a:ext cx="3098516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b="1" dirty="0" smtClean="0">
                <a:ln w="1905"/>
                <a:gradFill>
                  <a:gsLst>
                    <a:gs pos="0">
                      <a:srgbClr val="389066">
                        <a:shade val="20000"/>
                        <a:satMod val="200000"/>
                      </a:srgbClr>
                    </a:gs>
                    <a:gs pos="78000">
                      <a:srgbClr val="389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89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27</a:t>
            </a:r>
            <a:r>
              <a:rPr lang="en-US" sz="4400" b="1" baseline="30000" dirty="0" smtClean="0">
                <a:ln w="1905"/>
                <a:gradFill>
                  <a:gsLst>
                    <a:gs pos="0">
                      <a:srgbClr val="389066">
                        <a:shade val="20000"/>
                        <a:satMod val="200000"/>
                      </a:srgbClr>
                    </a:gs>
                    <a:gs pos="78000">
                      <a:srgbClr val="389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89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4400" b="1" dirty="0" smtClean="0">
                <a:ln w="1905"/>
                <a:gradFill>
                  <a:gsLst>
                    <a:gs pos="0">
                      <a:srgbClr val="389066">
                        <a:shade val="20000"/>
                        <a:satMod val="200000"/>
                      </a:srgbClr>
                    </a:gs>
                    <a:gs pos="78000">
                      <a:srgbClr val="389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89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Day of 2</a:t>
            </a:r>
            <a:r>
              <a:rPr lang="en-US" sz="4400" b="1" baseline="30000" dirty="0" smtClean="0">
                <a:ln w="1905"/>
                <a:gradFill>
                  <a:gsLst>
                    <a:gs pos="0">
                      <a:srgbClr val="389066">
                        <a:shade val="20000"/>
                        <a:satMod val="200000"/>
                      </a:srgbClr>
                    </a:gs>
                    <a:gs pos="78000">
                      <a:srgbClr val="389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89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nd</a:t>
            </a:r>
            <a:r>
              <a:rPr lang="en-US" sz="4400" b="1" dirty="0" smtClean="0">
                <a:ln w="1905"/>
                <a:gradFill>
                  <a:gsLst>
                    <a:gs pos="0">
                      <a:srgbClr val="389066">
                        <a:shade val="20000"/>
                        <a:satMod val="200000"/>
                      </a:srgbClr>
                    </a:gs>
                    <a:gs pos="78000">
                      <a:srgbClr val="389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89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Month:</a:t>
            </a:r>
            <a:br>
              <a:rPr lang="en-US" sz="4400" b="1" dirty="0" smtClean="0">
                <a:ln w="1905"/>
                <a:gradFill>
                  <a:gsLst>
                    <a:gs pos="0">
                      <a:srgbClr val="389066">
                        <a:shade val="20000"/>
                        <a:satMod val="200000"/>
                      </a:srgbClr>
                    </a:gs>
                    <a:gs pos="78000">
                      <a:srgbClr val="389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89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[</a:t>
            </a:r>
            <a:r>
              <a:rPr lang="en-US" sz="2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FALSE</a:t>
            </a:r>
            <a:r>
              <a:rPr lang="en-US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calendar]</a:t>
            </a:r>
            <a:endParaRPr lang="en-US" sz="48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pPr algn="ctr"/>
            <a:r>
              <a:rPr lang="en-US" sz="4400" b="1" dirty="0" smtClean="0">
                <a:ln w="1905"/>
                <a:solidFill>
                  <a:srgbClr val="000000">
                    <a:lumMod val="65000"/>
                    <a:lumOff val="3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Omer count </a:t>
            </a:r>
            <a:r>
              <a:rPr lang="en-US" sz="4400" b="1" dirty="0" smtClean="0">
                <a:ln w="1905"/>
                <a:solidFill>
                  <a:srgbClr val="000000">
                    <a:lumMod val="65000"/>
                    <a:lumOff val="3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avie" pitchFamily="82" charset="0"/>
              </a:rPr>
              <a:t>#42.</a:t>
            </a:r>
            <a:endParaRPr lang="en-US" sz="4400" b="1" dirty="0">
              <a:ln w="1905"/>
              <a:solidFill>
                <a:srgbClr val="000000">
                  <a:lumMod val="65000"/>
                  <a:lumOff val="35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avie" pitchFamily="82" charset="0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22804" y="4437112"/>
            <a:ext cx="2033145" cy="243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094413" y="4077072"/>
            <a:ext cx="1058415" cy="504056"/>
          </a:xfrm>
          <a:prstGeom prst="roundRect">
            <a:avLst/>
          </a:prstGeom>
          <a:noFill/>
          <a:ln w="38100">
            <a:solidFill>
              <a:srgbClr val="9933FF"/>
            </a:solidFill>
          </a:ln>
          <a:effectLst>
            <a:glow rad="76200">
              <a:srgbClr val="FFFF00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1880" y="6453336"/>
            <a:ext cx="782929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Note:  Slide numbers are from the original teaching for easy reference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dirty="0">
              <a:solidFill>
                <a:schemeClr val="tx2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34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repeatCount="5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3399">
                <a:alpha val="6000"/>
              </a:srgbClr>
            </a:gs>
            <a:gs pos="48000">
              <a:srgbClr val="FF6633">
                <a:alpha val="30000"/>
              </a:srgbClr>
            </a:gs>
            <a:gs pos="91000">
              <a:srgbClr val="FFFF00">
                <a:alpha val="57000"/>
              </a:srgbClr>
            </a:gs>
            <a:gs pos="75000">
              <a:srgbClr val="01A78F">
                <a:alpha val="58000"/>
              </a:srgbClr>
            </a:gs>
            <a:gs pos="100000">
              <a:srgbClr val="3366FF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39028" y="6453336"/>
            <a:ext cx="477789" cy="365125"/>
          </a:xfrm>
        </p:spPr>
        <p:txBody>
          <a:bodyPr/>
          <a:lstStyle/>
          <a:p>
            <a:fld id="{81FEFA0A-2F20-4B60-98C6-5FFDA469AA1C}" type="slidenum">
              <a:rPr lang="en-US" sz="1200" b="1" smtClean="0">
                <a:solidFill>
                  <a:schemeClr val="tx2"/>
                </a:solidFill>
              </a:rPr>
              <a:pPr/>
              <a:t>5</a:t>
            </a:fld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5780" y="404664"/>
            <a:ext cx="11377264" cy="5976664"/>
          </a:xfrm>
          <a:prstGeom prst="rect">
            <a:avLst/>
          </a:prstGeom>
          <a:noFill/>
          <a:ln>
            <a:solidFill>
              <a:srgbClr val="9900CC"/>
            </a:solidFill>
          </a:ln>
          <a:effectLst>
            <a:glow rad="63500">
              <a:srgbClr val="CC0099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lnSpc>
                <a:spcPct val="150000"/>
              </a:lnSpc>
            </a:pPr>
            <a:endParaRPr lang="en-CA" sz="3200" dirty="0">
              <a:ln>
                <a:solidFill>
                  <a:srgbClr val="FF3300"/>
                </a:solidFill>
              </a:ln>
              <a:solidFill>
                <a:srgbClr val="FF33CC"/>
              </a:solidFill>
              <a:latin typeface="Comic Sans MS" pitchFamily="66" charset="0"/>
            </a:endParaRPr>
          </a:p>
        </p:txBody>
      </p:sp>
      <p:pic>
        <p:nvPicPr>
          <p:cNvPr id="14" name="Picture 2" descr="C:\Users\Rae\Desktop\Joshu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772" y="1675606"/>
            <a:ext cx="2016224" cy="275094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93812" y="548680"/>
            <a:ext cx="11017224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spc="150" dirty="0" smtClean="0">
                <a:ln w="11430">
                  <a:solidFill>
                    <a:srgbClr val="002060"/>
                  </a:solidFill>
                </a:ln>
                <a:solidFill>
                  <a:srgbClr val="F8F8F8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There is a </a:t>
            </a:r>
            <a:r>
              <a:rPr lang="en-US" sz="5400" b="1" u="sng" spc="150" dirty="0" smtClean="0">
                <a:ln w="11430">
                  <a:solidFill>
                    <a:srgbClr val="002060"/>
                  </a:solidFill>
                </a:ln>
                <a:solidFill>
                  <a:srgbClr val="FF3399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strikin</a:t>
            </a:r>
            <a:r>
              <a:rPr lang="en-US" sz="5400" b="1" spc="150" dirty="0" smtClean="0">
                <a:ln w="11430">
                  <a:solidFill>
                    <a:srgbClr val="002060"/>
                  </a:solidFill>
                </a:ln>
                <a:solidFill>
                  <a:srgbClr val="FF3399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g </a:t>
            </a:r>
            <a:r>
              <a:rPr lang="en-US" sz="5400" b="1" u="sng" spc="150" dirty="0" smtClean="0">
                <a:ln w="11430">
                  <a:solidFill>
                    <a:srgbClr val="002060"/>
                  </a:solidFill>
                </a:ln>
                <a:solidFill>
                  <a:srgbClr val="FF3399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difference</a:t>
            </a:r>
            <a:r>
              <a:rPr lang="en-US" sz="5400" b="1" spc="150" dirty="0" smtClean="0">
                <a:ln w="11430">
                  <a:solidFill>
                    <a:srgbClr val="002060"/>
                  </a:solidFill>
                </a:ln>
                <a:solidFill>
                  <a:srgbClr val="FF3399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 </a:t>
            </a:r>
            <a:r>
              <a:rPr lang="en-US" sz="5400" b="1" spc="150" dirty="0" smtClean="0">
                <a:ln w="11430">
                  <a:solidFill>
                    <a:srgbClr val="002060"/>
                  </a:solidFill>
                </a:ln>
                <a:solidFill>
                  <a:srgbClr val="F8F8F8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between </a:t>
            </a:r>
            <a:r>
              <a:rPr lang="en-US" sz="5400" b="1" spc="150" dirty="0" smtClean="0">
                <a:ln w="11430">
                  <a:solidFill>
                    <a:srgbClr val="002060"/>
                  </a:solidFill>
                </a:ln>
                <a:solidFill>
                  <a:srgbClr val="632C03"/>
                </a:solidFill>
                <a:effectLst>
                  <a:glow rad="127000">
                    <a:srgbClr val="FF9933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Counterfeit </a:t>
            </a:r>
            <a:br>
              <a:rPr lang="en-US" sz="5400" b="1" spc="150" dirty="0" smtClean="0">
                <a:ln w="11430">
                  <a:solidFill>
                    <a:srgbClr val="002060"/>
                  </a:solidFill>
                </a:ln>
                <a:solidFill>
                  <a:srgbClr val="632C03"/>
                </a:solidFill>
                <a:effectLst>
                  <a:glow rad="127000">
                    <a:srgbClr val="FF9933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</a:br>
            <a:r>
              <a:rPr lang="en-US" sz="5400" b="1" spc="150" dirty="0" smtClean="0">
                <a:ln w="11430">
                  <a:solidFill>
                    <a:srgbClr val="002060"/>
                  </a:solidFill>
                </a:ln>
                <a:solidFill>
                  <a:srgbClr val="632C03"/>
                </a:solidFill>
                <a:effectLst>
                  <a:glow rad="127000">
                    <a:srgbClr val="FF9933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Calendars</a:t>
            </a:r>
            <a:r>
              <a:rPr lang="en-US" sz="5400" b="1" spc="150" dirty="0" smtClean="0">
                <a:ln w="11430">
                  <a:solidFill>
                    <a:srgbClr val="002060"/>
                  </a:solidFill>
                </a:ln>
                <a:solidFill>
                  <a:srgbClr val="F8F8F8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 &amp; </a:t>
            </a:r>
            <a:br>
              <a:rPr lang="en-US" sz="5400" b="1" spc="150" dirty="0" smtClean="0">
                <a:ln w="11430">
                  <a:solidFill>
                    <a:srgbClr val="002060"/>
                  </a:solidFill>
                </a:ln>
                <a:solidFill>
                  <a:srgbClr val="F8F8F8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</a:br>
            <a:r>
              <a:rPr lang="en-US" sz="5400" b="1" spc="150" dirty="0" smtClean="0">
                <a:ln w="11430">
                  <a:solidFill>
                    <a:srgbClr val="002060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Joshua’s </a:t>
            </a:r>
            <a:br>
              <a:rPr lang="en-US" sz="5400" b="1" spc="150" dirty="0" smtClean="0">
                <a:ln w="11430">
                  <a:solidFill>
                    <a:srgbClr val="002060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</a:br>
            <a:r>
              <a:rPr lang="en-US" sz="5400" b="1" spc="150" dirty="0" smtClean="0">
                <a:ln w="11430">
                  <a:solidFill>
                    <a:srgbClr val="002060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Calendar Count</a:t>
            </a:r>
            <a:r>
              <a:rPr lang="en-US" sz="5400" b="1" spc="150" dirty="0" smtClean="0">
                <a:ln w="11430">
                  <a:solidFill>
                    <a:srgbClr val="002060"/>
                  </a:solidFill>
                </a:ln>
                <a:solidFill>
                  <a:srgbClr val="F8F8F8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!</a:t>
            </a:r>
            <a:endParaRPr lang="en-US" sz="4000" b="1" spc="150" dirty="0">
              <a:ln w="11430"/>
              <a:solidFill>
                <a:srgbClr val="F8F8F8"/>
              </a:solidFill>
              <a:effectLst>
                <a:glow rad="127000">
                  <a:srgbClr val="7030A0">
                    <a:alpha val="81000"/>
                  </a:srgb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Matura MT Script Capitals" pitchFamily="66" charset="0"/>
            </a:endParaRPr>
          </a:p>
          <a:p>
            <a:pPr algn="ctr"/>
            <a:r>
              <a:rPr lang="en-US" sz="5400" b="1" spc="150" dirty="0" smtClean="0">
                <a:ln w="11430">
                  <a:solidFill>
                    <a:srgbClr val="002060"/>
                  </a:solidFill>
                </a:ln>
                <a:solidFill>
                  <a:srgbClr val="F8F8F8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It’s the difference between </a:t>
            </a:r>
            <a:br>
              <a:rPr lang="en-US" sz="5400" b="1" spc="150" dirty="0" smtClean="0">
                <a:ln w="11430">
                  <a:solidFill>
                    <a:srgbClr val="002060"/>
                  </a:solidFill>
                </a:ln>
                <a:solidFill>
                  <a:srgbClr val="F8F8F8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</a:br>
            <a:r>
              <a:rPr lang="en-US" sz="5400" b="1" spc="150" dirty="0" smtClean="0">
                <a:ln w="11430">
                  <a:solidFill>
                    <a:srgbClr val="002060"/>
                  </a:solidFill>
                </a:ln>
                <a:solidFill>
                  <a:srgbClr val="F8F8F8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a “</a:t>
            </a:r>
            <a:r>
              <a:rPr lang="en-US" sz="5400" b="1" spc="150" dirty="0" smtClean="0">
                <a:ln w="11430">
                  <a:solidFill>
                    <a:srgbClr val="002060"/>
                  </a:solidFill>
                </a:ln>
                <a:solidFill>
                  <a:srgbClr val="632C03"/>
                </a:solidFill>
                <a:effectLst>
                  <a:glow rad="127000">
                    <a:srgbClr val="FF9933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day</a:t>
            </a:r>
            <a:r>
              <a:rPr lang="en-US" sz="5400" b="1" spc="150" dirty="0" smtClean="0">
                <a:ln w="11430">
                  <a:solidFill>
                    <a:srgbClr val="002060"/>
                  </a:solidFill>
                </a:ln>
                <a:solidFill>
                  <a:srgbClr val="F8F8F8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” and</a:t>
            </a:r>
            <a:r>
              <a:rPr lang="en-US" sz="5400" b="1" spc="150" dirty="0" smtClean="0">
                <a:ln w="11430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/</a:t>
            </a:r>
            <a:r>
              <a:rPr lang="en-US" sz="5400" b="1" spc="150" dirty="0" smtClean="0">
                <a:ln w="11430">
                  <a:solidFill>
                    <a:srgbClr val="002060"/>
                  </a:solidFill>
                </a:ln>
                <a:solidFill>
                  <a:srgbClr val="F8F8F8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or a “</a:t>
            </a:r>
            <a:r>
              <a:rPr lang="en-US" sz="5400" b="1" spc="150" dirty="0" smtClean="0">
                <a:ln w="11430">
                  <a:solidFill>
                    <a:srgbClr val="002060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date.</a:t>
            </a:r>
            <a:r>
              <a:rPr lang="en-US" sz="5400" b="1" spc="150" dirty="0" smtClean="0">
                <a:ln w="11430">
                  <a:solidFill>
                    <a:srgbClr val="002060"/>
                  </a:solidFill>
                </a:ln>
                <a:solidFill>
                  <a:srgbClr val="F8F8F8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”</a:t>
            </a:r>
            <a:endParaRPr lang="en-US" sz="5400" b="1" spc="150" dirty="0">
              <a:ln w="11430">
                <a:solidFill>
                  <a:srgbClr val="002060"/>
                </a:solidFill>
              </a:ln>
              <a:solidFill>
                <a:srgbClr val="F8F8F8"/>
              </a:solidFill>
              <a:effectLst>
                <a:glow rad="127000">
                  <a:srgbClr val="7030A0">
                    <a:alpha val="81000"/>
                  </a:srgb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Matura MT Script Capitals" pitchFamily="66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53727" y="1782573"/>
            <a:ext cx="540085" cy="2415096"/>
          </a:xfrm>
          <a:prstGeom prst="roundRect">
            <a:avLst/>
          </a:prstGeom>
          <a:solidFill>
            <a:srgbClr val="BCFFDE"/>
          </a:solidFill>
          <a:ln w="5715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400" dirty="0" smtClean="0">
                <a:ln w="28575">
                  <a:solidFill>
                    <a:srgbClr val="0000FF"/>
                  </a:solidFill>
                </a:ln>
                <a:solidFill>
                  <a:srgbClr val="00FF00"/>
                </a:solidFill>
                <a:latin typeface="Arial Rounded MT Bold" pitchFamily="34" charset="0"/>
              </a:rPr>
              <a:t>REV</a:t>
            </a:r>
            <a:br>
              <a:rPr lang="en-CA" sz="2400" dirty="0" smtClean="0">
                <a:ln w="28575">
                  <a:solidFill>
                    <a:srgbClr val="0000FF"/>
                  </a:solidFill>
                </a:ln>
                <a:solidFill>
                  <a:srgbClr val="00FF00"/>
                </a:solidFill>
                <a:latin typeface="Arial Rounded MT Bold" pitchFamily="34" charset="0"/>
              </a:rPr>
            </a:br>
            <a:r>
              <a:rPr lang="en-CA" sz="2400" dirty="0" smtClean="0">
                <a:ln w="28575">
                  <a:solidFill>
                    <a:srgbClr val="0000FF"/>
                  </a:solidFill>
                </a:ln>
                <a:solidFill>
                  <a:srgbClr val="00FF00"/>
                </a:solidFill>
                <a:latin typeface="Arial Rounded MT Bold" pitchFamily="34" charset="0"/>
              </a:rPr>
              <a:t>I</a:t>
            </a:r>
            <a:br>
              <a:rPr lang="en-CA" sz="2400" dirty="0" smtClean="0">
                <a:ln w="28575">
                  <a:solidFill>
                    <a:srgbClr val="0000FF"/>
                  </a:solidFill>
                </a:ln>
                <a:solidFill>
                  <a:srgbClr val="00FF00"/>
                </a:solidFill>
                <a:latin typeface="Arial Rounded MT Bold" pitchFamily="34" charset="0"/>
              </a:rPr>
            </a:br>
            <a:r>
              <a:rPr lang="en-CA" sz="2400" dirty="0" smtClean="0">
                <a:ln w="28575">
                  <a:solidFill>
                    <a:srgbClr val="0000FF"/>
                  </a:solidFill>
                </a:ln>
                <a:solidFill>
                  <a:srgbClr val="00FF00"/>
                </a:solidFill>
                <a:latin typeface="Arial Rounded MT Bold" pitchFamily="34" charset="0"/>
              </a:rPr>
              <a:t>EW</a:t>
            </a:r>
            <a:endParaRPr lang="en-CA" sz="2400" dirty="0">
              <a:ln w="28575">
                <a:solidFill>
                  <a:srgbClr val="0000FF"/>
                </a:solidFill>
              </a:ln>
              <a:solidFill>
                <a:srgbClr val="00FF00"/>
              </a:solidFill>
              <a:latin typeface="Arial Rounded MT Bold" pitchFamily="34" charset="0"/>
            </a:endParaRPr>
          </a:p>
        </p:txBody>
      </p:sp>
      <p:pic>
        <p:nvPicPr>
          <p:cNvPr id="8" name="Picture 3" descr="C:\Users\Rae\Desktop\what is lag b omer eng onl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44" y="4040496"/>
            <a:ext cx="1884256" cy="60307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Rae\Desktop\Shimon_Bar_Yocha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440" y="1700808"/>
            <a:ext cx="1519064" cy="2202643"/>
          </a:xfrm>
          <a:prstGeom prst="rect">
            <a:avLst/>
          </a:prstGeom>
          <a:ln w="57150">
            <a:solidFill>
              <a:srgbClr val="8C4C6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Rae\Desktop\omer 33 notepa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504" y="2587287"/>
            <a:ext cx="1480185" cy="137160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35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8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99025" y="6448251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rgbClr val="5D2D2D"/>
                </a:solidFill>
              </a:rPr>
              <a:pPr/>
              <a:t>50</a:t>
            </a:fld>
            <a:endParaRPr lang="en-US" b="1" dirty="0">
              <a:solidFill>
                <a:srgbClr val="5D2D2D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5781" y="342917"/>
            <a:ext cx="8208911" cy="6136160"/>
          </a:xfrm>
          <a:prstGeom prst="rect">
            <a:avLst/>
          </a:prstGeom>
          <a:ln w="76200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49092" y="4423647"/>
            <a:ext cx="2033145" cy="243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4510236" y="4149080"/>
            <a:ext cx="1058415" cy="432048"/>
          </a:xfrm>
          <a:prstGeom prst="roundRect">
            <a:avLst/>
          </a:prstGeom>
          <a:noFill/>
          <a:ln w="38100">
            <a:solidFill>
              <a:srgbClr val="9933FF"/>
            </a:solidFill>
          </a:ln>
          <a:effectLst>
            <a:glow rad="76200">
              <a:srgbClr val="FFFF00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30716" y="387473"/>
            <a:ext cx="3098516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b="1" dirty="0" smtClean="0">
                <a:ln w="1905"/>
                <a:gradFill>
                  <a:gsLst>
                    <a:gs pos="0">
                      <a:srgbClr val="389066">
                        <a:shade val="20000"/>
                        <a:satMod val="200000"/>
                      </a:srgbClr>
                    </a:gs>
                    <a:gs pos="78000">
                      <a:srgbClr val="389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89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27</a:t>
            </a:r>
            <a:r>
              <a:rPr lang="en-US" sz="4400" b="1" baseline="30000" dirty="0" smtClean="0">
                <a:ln w="1905"/>
                <a:gradFill>
                  <a:gsLst>
                    <a:gs pos="0">
                      <a:srgbClr val="389066">
                        <a:shade val="20000"/>
                        <a:satMod val="200000"/>
                      </a:srgbClr>
                    </a:gs>
                    <a:gs pos="78000">
                      <a:srgbClr val="389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89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4400" b="1" dirty="0" smtClean="0">
                <a:ln w="1905"/>
                <a:gradFill>
                  <a:gsLst>
                    <a:gs pos="0">
                      <a:srgbClr val="389066">
                        <a:shade val="20000"/>
                        <a:satMod val="200000"/>
                      </a:srgbClr>
                    </a:gs>
                    <a:gs pos="78000">
                      <a:srgbClr val="389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89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Day of 2</a:t>
            </a:r>
            <a:r>
              <a:rPr lang="en-US" sz="4400" b="1" baseline="30000" dirty="0" smtClean="0">
                <a:ln w="1905"/>
                <a:gradFill>
                  <a:gsLst>
                    <a:gs pos="0">
                      <a:srgbClr val="389066">
                        <a:shade val="20000"/>
                        <a:satMod val="200000"/>
                      </a:srgbClr>
                    </a:gs>
                    <a:gs pos="78000">
                      <a:srgbClr val="389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89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nd</a:t>
            </a:r>
            <a:r>
              <a:rPr lang="en-US" sz="4400" b="1" dirty="0" smtClean="0">
                <a:ln w="1905"/>
                <a:gradFill>
                  <a:gsLst>
                    <a:gs pos="0">
                      <a:srgbClr val="389066">
                        <a:shade val="20000"/>
                        <a:satMod val="200000"/>
                      </a:srgbClr>
                    </a:gs>
                    <a:gs pos="78000">
                      <a:srgbClr val="389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89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Month:</a:t>
            </a:r>
            <a:br>
              <a:rPr lang="en-US" sz="4400" b="1" dirty="0" smtClean="0">
                <a:ln w="1905"/>
                <a:gradFill>
                  <a:gsLst>
                    <a:gs pos="0">
                      <a:srgbClr val="389066">
                        <a:shade val="20000"/>
                        <a:satMod val="200000"/>
                      </a:srgbClr>
                    </a:gs>
                    <a:gs pos="78000">
                      <a:srgbClr val="389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89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[</a:t>
            </a:r>
            <a:r>
              <a:rPr lang="en-US" sz="2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FALSE</a:t>
            </a:r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calendar]</a:t>
            </a:r>
            <a:endParaRPr lang="en-US" sz="48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pPr algn="ctr"/>
            <a:r>
              <a:rPr lang="en-US" sz="4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Omer count </a:t>
            </a:r>
            <a:r>
              <a:rPr lang="en-US" sz="4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avie" pitchFamily="82" charset="0"/>
              </a:rPr>
              <a:t>#42.</a:t>
            </a:r>
            <a:endParaRPr lang="en-US" sz="4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avie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27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repeatCount="500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8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99025" y="6448251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rgbClr val="5D2D2D"/>
                </a:solidFill>
              </a:rPr>
              <a:pPr/>
              <a:t>51</a:t>
            </a:fld>
            <a:endParaRPr lang="en-US" b="1" dirty="0">
              <a:solidFill>
                <a:srgbClr val="5D2D2D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5779" y="332656"/>
            <a:ext cx="8208234" cy="6156176"/>
          </a:xfrm>
          <a:prstGeom prst="rect">
            <a:avLst/>
          </a:prstGeom>
          <a:ln w="76200">
            <a:solidFill>
              <a:srgbClr val="66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49092" y="4423647"/>
            <a:ext cx="2033145" cy="243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3542959" y="4313879"/>
            <a:ext cx="1058415" cy="432048"/>
          </a:xfrm>
          <a:prstGeom prst="roundRect">
            <a:avLst/>
          </a:prstGeom>
          <a:noFill/>
          <a:ln w="38100">
            <a:solidFill>
              <a:srgbClr val="9933FF"/>
            </a:solidFill>
          </a:ln>
          <a:effectLst>
            <a:glow rad="76200">
              <a:srgbClr val="FFFF00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30716" y="387473"/>
            <a:ext cx="3098516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b="1" dirty="0" smtClean="0">
                <a:ln w="1905"/>
                <a:gradFill>
                  <a:gsLst>
                    <a:gs pos="0">
                      <a:srgbClr val="389066">
                        <a:shade val="20000"/>
                        <a:satMod val="200000"/>
                      </a:srgbClr>
                    </a:gs>
                    <a:gs pos="78000">
                      <a:srgbClr val="389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89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27</a:t>
            </a:r>
            <a:r>
              <a:rPr lang="en-US" sz="4400" b="1" baseline="30000" dirty="0" smtClean="0">
                <a:ln w="1905"/>
                <a:gradFill>
                  <a:gsLst>
                    <a:gs pos="0">
                      <a:srgbClr val="389066">
                        <a:shade val="20000"/>
                        <a:satMod val="200000"/>
                      </a:srgbClr>
                    </a:gs>
                    <a:gs pos="78000">
                      <a:srgbClr val="389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89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4400" b="1" dirty="0" smtClean="0">
                <a:ln w="1905"/>
                <a:gradFill>
                  <a:gsLst>
                    <a:gs pos="0">
                      <a:srgbClr val="389066">
                        <a:shade val="20000"/>
                        <a:satMod val="200000"/>
                      </a:srgbClr>
                    </a:gs>
                    <a:gs pos="78000">
                      <a:srgbClr val="389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89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Day of 2</a:t>
            </a:r>
            <a:r>
              <a:rPr lang="en-US" sz="4400" b="1" baseline="30000" dirty="0" smtClean="0">
                <a:ln w="1905"/>
                <a:gradFill>
                  <a:gsLst>
                    <a:gs pos="0">
                      <a:srgbClr val="389066">
                        <a:shade val="20000"/>
                        <a:satMod val="200000"/>
                      </a:srgbClr>
                    </a:gs>
                    <a:gs pos="78000">
                      <a:srgbClr val="389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89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nd</a:t>
            </a:r>
            <a:r>
              <a:rPr lang="en-US" sz="4400" b="1" dirty="0" smtClean="0">
                <a:ln w="1905"/>
                <a:gradFill>
                  <a:gsLst>
                    <a:gs pos="0">
                      <a:srgbClr val="389066">
                        <a:shade val="20000"/>
                        <a:satMod val="200000"/>
                      </a:srgbClr>
                    </a:gs>
                    <a:gs pos="78000">
                      <a:srgbClr val="389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89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Month:</a:t>
            </a:r>
            <a:br>
              <a:rPr lang="en-US" sz="4400" b="1" dirty="0" smtClean="0">
                <a:ln w="1905"/>
                <a:gradFill>
                  <a:gsLst>
                    <a:gs pos="0">
                      <a:srgbClr val="389066">
                        <a:shade val="20000"/>
                        <a:satMod val="200000"/>
                      </a:srgbClr>
                    </a:gs>
                    <a:gs pos="78000">
                      <a:srgbClr val="389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89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[</a:t>
            </a:r>
            <a:r>
              <a:rPr lang="en-US" sz="2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FALSE</a:t>
            </a:r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calendar]</a:t>
            </a:r>
            <a:endParaRPr lang="en-US" sz="48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pPr algn="ctr"/>
            <a:r>
              <a:rPr lang="en-US" sz="4400" b="1" dirty="0" smtClean="0">
                <a:ln w="1905"/>
                <a:solidFill>
                  <a:srgbClr val="66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Omer count </a:t>
            </a:r>
            <a:r>
              <a:rPr lang="en-US" sz="4400" b="1" dirty="0" smtClean="0">
                <a:ln w="1905"/>
                <a:solidFill>
                  <a:srgbClr val="66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avie" pitchFamily="82" charset="0"/>
              </a:rPr>
              <a:t>#32.</a:t>
            </a:r>
            <a:endParaRPr lang="en-US" sz="4400" b="1" dirty="0">
              <a:ln w="1905"/>
              <a:solidFill>
                <a:srgbClr val="66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avie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83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repeatCount="5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8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99025" y="6448251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rgbClr val="5D2D2D"/>
                </a:solidFill>
              </a:rPr>
              <a:pPr/>
              <a:t>52</a:t>
            </a:fld>
            <a:endParaRPr lang="en-US" b="1" dirty="0">
              <a:solidFill>
                <a:srgbClr val="5D2D2D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772" y="285802"/>
            <a:ext cx="8424936" cy="6308170"/>
          </a:xfrm>
          <a:prstGeom prst="rect">
            <a:avLst/>
          </a:prstGeom>
          <a:ln w="76200"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49092" y="4423647"/>
            <a:ext cx="2033145" cy="243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609564" y="4383392"/>
            <a:ext cx="986407" cy="432048"/>
          </a:xfrm>
          <a:prstGeom prst="roundRect">
            <a:avLst/>
          </a:prstGeom>
          <a:noFill/>
          <a:ln w="38100">
            <a:solidFill>
              <a:srgbClr val="9933FF"/>
            </a:solidFill>
          </a:ln>
          <a:effectLst>
            <a:glow rad="76200">
              <a:srgbClr val="FFFF00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30716" y="387473"/>
            <a:ext cx="3098516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b="1" dirty="0" smtClean="0">
                <a:ln w="1905"/>
                <a:gradFill>
                  <a:gsLst>
                    <a:gs pos="0">
                      <a:srgbClr val="389066">
                        <a:shade val="20000"/>
                        <a:satMod val="200000"/>
                      </a:srgbClr>
                    </a:gs>
                    <a:gs pos="78000">
                      <a:srgbClr val="389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89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27</a:t>
            </a:r>
            <a:r>
              <a:rPr lang="en-US" sz="4400" b="1" baseline="30000" dirty="0" smtClean="0">
                <a:ln w="1905"/>
                <a:gradFill>
                  <a:gsLst>
                    <a:gs pos="0">
                      <a:srgbClr val="389066">
                        <a:shade val="20000"/>
                        <a:satMod val="200000"/>
                      </a:srgbClr>
                    </a:gs>
                    <a:gs pos="78000">
                      <a:srgbClr val="389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89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4400" b="1" dirty="0" smtClean="0">
                <a:ln w="1905"/>
                <a:gradFill>
                  <a:gsLst>
                    <a:gs pos="0">
                      <a:srgbClr val="389066">
                        <a:shade val="20000"/>
                        <a:satMod val="200000"/>
                      </a:srgbClr>
                    </a:gs>
                    <a:gs pos="78000">
                      <a:srgbClr val="389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89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Day of 2</a:t>
            </a:r>
            <a:r>
              <a:rPr lang="en-US" sz="4400" b="1" baseline="30000" dirty="0" smtClean="0">
                <a:ln w="1905"/>
                <a:gradFill>
                  <a:gsLst>
                    <a:gs pos="0">
                      <a:srgbClr val="389066">
                        <a:shade val="20000"/>
                        <a:satMod val="200000"/>
                      </a:srgbClr>
                    </a:gs>
                    <a:gs pos="78000">
                      <a:srgbClr val="389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89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nd</a:t>
            </a:r>
            <a:r>
              <a:rPr lang="en-US" sz="4400" b="1" dirty="0" smtClean="0">
                <a:ln w="1905"/>
                <a:gradFill>
                  <a:gsLst>
                    <a:gs pos="0">
                      <a:srgbClr val="389066">
                        <a:shade val="20000"/>
                        <a:satMod val="200000"/>
                      </a:srgbClr>
                    </a:gs>
                    <a:gs pos="78000">
                      <a:srgbClr val="389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89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Month:</a:t>
            </a:r>
            <a:br>
              <a:rPr lang="en-US" sz="4400" b="1" dirty="0" smtClean="0">
                <a:ln w="1905"/>
                <a:gradFill>
                  <a:gsLst>
                    <a:gs pos="0">
                      <a:srgbClr val="389066">
                        <a:shade val="20000"/>
                        <a:satMod val="200000"/>
                      </a:srgbClr>
                    </a:gs>
                    <a:gs pos="78000">
                      <a:srgbClr val="389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89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[</a:t>
            </a:r>
            <a:r>
              <a:rPr lang="en-US" sz="2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TRUE</a:t>
            </a:r>
            <a:r>
              <a:rPr lang="en-US" sz="2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calendar]</a:t>
            </a:r>
            <a:endParaRPr lang="en-US" sz="4800" b="1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pPr algn="ctr"/>
            <a:r>
              <a:rPr lang="en-US" sz="4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Omer count </a:t>
            </a:r>
            <a:r>
              <a:rPr lang="en-US" sz="4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avie" pitchFamily="82" charset="0"/>
              </a:rPr>
              <a:t>#41.</a:t>
            </a:r>
            <a:endParaRPr lang="en-US" sz="44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avie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30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repeatCount="5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8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99025" y="6448251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rgbClr val="5D2D2D"/>
                </a:solidFill>
              </a:rPr>
              <a:pPr/>
              <a:t>53</a:t>
            </a:fld>
            <a:endParaRPr lang="en-US" b="1" dirty="0">
              <a:solidFill>
                <a:srgbClr val="5D2D2D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868" y="244189"/>
            <a:ext cx="8332044" cy="6264696"/>
          </a:xfrm>
          <a:prstGeom prst="rect">
            <a:avLst/>
          </a:prstGeom>
          <a:ln w="76200">
            <a:solidFill>
              <a:schemeClr val="accent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49092" y="4454871"/>
            <a:ext cx="2033145" cy="243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80615" y="4271621"/>
            <a:ext cx="1008112" cy="432048"/>
          </a:xfrm>
          <a:prstGeom prst="roundRect">
            <a:avLst/>
          </a:prstGeom>
          <a:noFill/>
          <a:ln w="38100">
            <a:solidFill>
              <a:srgbClr val="9933FF"/>
            </a:solidFill>
          </a:ln>
          <a:effectLst>
            <a:glow rad="76200">
              <a:srgbClr val="FFFF00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0373" y="6546855"/>
            <a:ext cx="846354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u="sng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Remember</a:t>
            </a:r>
            <a:r>
              <a:rPr lang="en-US" sz="14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:  Slide numbers on these slides are from the original teaching for easy reference</a:t>
            </a: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1600" dirty="0">
              <a:solidFill>
                <a:schemeClr val="tx2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30716" y="387473"/>
            <a:ext cx="3098516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b="1" dirty="0" smtClean="0">
                <a:ln w="1905"/>
                <a:gradFill>
                  <a:gsLst>
                    <a:gs pos="0">
                      <a:srgbClr val="389066">
                        <a:shade val="20000"/>
                        <a:satMod val="200000"/>
                      </a:srgbClr>
                    </a:gs>
                    <a:gs pos="78000">
                      <a:srgbClr val="389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89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27</a:t>
            </a:r>
            <a:r>
              <a:rPr lang="en-US" sz="4400" b="1" baseline="30000" dirty="0" smtClean="0">
                <a:ln w="1905"/>
                <a:gradFill>
                  <a:gsLst>
                    <a:gs pos="0">
                      <a:srgbClr val="389066">
                        <a:shade val="20000"/>
                        <a:satMod val="200000"/>
                      </a:srgbClr>
                    </a:gs>
                    <a:gs pos="78000">
                      <a:srgbClr val="389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89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4400" b="1" dirty="0" smtClean="0">
                <a:ln w="1905"/>
                <a:gradFill>
                  <a:gsLst>
                    <a:gs pos="0">
                      <a:srgbClr val="389066">
                        <a:shade val="20000"/>
                        <a:satMod val="200000"/>
                      </a:srgbClr>
                    </a:gs>
                    <a:gs pos="78000">
                      <a:srgbClr val="389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89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Day of 2</a:t>
            </a:r>
            <a:r>
              <a:rPr lang="en-US" sz="4400" b="1" baseline="30000" dirty="0" smtClean="0">
                <a:ln w="1905"/>
                <a:gradFill>
                  <a:gsLst>
                    <a:gs pos="0">
                      <a:srgbClr val="389066">
                        <a:shade val="20000"/>
                        <a:satMod val="200000"/>
                      </a:srgbClr>
                    </a:gs>
                    <a:gs pos="78000">
                      <a:srgbClr val="389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89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nd</a:t>
            </a:r>
            <a:r>
              <a:rPr lang="en-US" sz="4400" b="1" dirty="0" smtClean="0">
                <a:ln w="1905"/>
                <a:gradFill>
                  <a:gsLst>
                    <a:gs pos="0">
                      <a:srgbClr val="389066">
                        <a:shade val="20000"/>
                        <a:satMod val="200000"/>
                      </a:srgbClr>
                    </a:gs>
                    <a:gs pos="78000">
                      <a:srgbClr val="389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89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Month:</a:t>
            </a:r>
            <a:br>
              <a:rPr lang="en-US" sz="4400" b="1" dirty="0" smtClean="0">
                <a:ln w="1905"/>
                <a:gradFill>
                  <a:gsLst>
                    <a:gs pos="0">
                      <a:srgbClr val="389066">
                        <a:shade val="20000"/>
                        <a:satMod val="200000"/>
                      </a:srgbClr>
                    </a:gs>
                    <a:gs pos="78000">
                      <a:srgbClr val="389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89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[</a:t>
            </a:r>
            <a:r>
              <a:rPr lang="en-US" sz="2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TRUE</a:t>
            </a:r>
            <a:r>
              <a:rPr lang="en-US" sz="2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calendar]</a:t>
            </a:r>
            <a:endParaRPr lang="en-US" sz="4800" b="1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pPr algn="ctr"/>
            <a:r>
              <a:rPr lang="en-US" sz="4400" b="1" dirty="0" smtClean="0">
                <a:ln w="1905"/>
                <a:solidFill>
                  <a:srgbClr val="235637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Omer count </a:t>
            </a:r>
            <a:r>
              <a:rPr lang="en-US" sz="4400" b="1" dirty="0" smtClean="0">
                <a:ln w="1905"/>
                <a:solidFill>
                  <a:srgbClr val="235637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avie" pitchFamily="82" charset="0"/>
              </a:rPr>
              <a:t>#43.</a:t>
            </a:r>
            <a:endParaRPr lang="en-US" sz="4400" b="1" dirty="0">
              <a:ln w="1905"/>
              <a:solidFill>
                <a:srgbClr val="235637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avie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07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8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48444" y="476672"/>
            <a:ext cx="3098516" cy="4524315"/>
          </a:xfrm>
          <a:prstGeom prst="rect">
            <a:avLst/>
          </a:prstGeom>
          <a:solidFill>
            <a:schemeClr val="bg2"/>
          </a:solidFill>
          <a:effectLst>
            <a:glow rad="127000">
              <a:srgbClr val="00FFCC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905"/>
                <a:gradFill>
                  <a:gsLst>
                    <a:gs pos="0">
                      <a:srgbClr val="389066">
                        <a:shade val="20000"/>
                        <a:satMod val="200000"/>
                      </a:srgbClr>
                    </a:gs>
                    <a:gs pos="78000">
                      <a:srgbClr val="389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89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27</a:t>
            </a:r>
            <a:r>
              <a:rPr lang="en-US" sz="4800" b="1" baseline="30000" dirty="0" smtClean="0">
                <a:ln w="1905"/>
                <a:gradFill>
                  <a:gsLst>
                    <a:gs pos="0">
                      <a:srgbClr val="389066">
                        <a:shade val="20000"/>
                        <a:satMod val="200000"/>
                      </a:srgbClr>
                    </a:gs>
                    <a:gs pos="78000">
                      <a:srgbClr val="389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89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4800" b="1" dirty="0" smtClean="0">
                <a:ln w="1905"/>
                <a:gradFill>
                  <a:gsLst>
                    <a:gs pos="0">
                      <a:srgbClr val="389066">
                        <a:shade val="20000"/>
                        <a:satMod val="200000"/>
                      </a:srgbClr>
                    </a:gs>
                    <a:gs pos="78000">
                      <a:srgbClr val="389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89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Day of 2</a:t>
            </a:r>
            <a:r>
              <a:rPr lang="en-US" sz="4800" b="1" baseline="30000" dirty="0" smtClean="0">
                <a:ln w="1905"/>
                <a:gradFill>
                  <a:gsLst>
                    <a:gs pos="0">
                      <a:srgbClr val="389066">
                        <a:shade val="20000"/>
                        <a:satMod val="200000"/>
                      </a:srgbClr>
                    </a:gs>
                    <a:gs pos="78000">
                      <a:srgbClr val="389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89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nd</a:t>
            </a:r>
            <a:r>
              <a:rPr lang="en-US" sz="4800" b="1" dirty="0" smtClean="0">
                <a:ln w="1905"/>
                <a:gradFill>
                  <a:gsLst>
                    <a:gs pos="0">
                      <a:srgbClr val="389066">
                        <a:shade val="20000"/>
                        <a:satMod val="200000"/>
                      </a:srgbClr>
                    </a:gs>
                    <a:gs pos="78000">
                      <a:srgbClr val="389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89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Month: </a:t>
            </a:r>
          </a:p>
          <a:p>
            <a:pPr algn="ctr"/>
            <a:r>
              <a:rPr lang="en-US" sz="48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Omer count #40.</a:t>
            </a:r>
            <a:endParaRPr lang="en-US" sz="48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4652" y="297378"/>
            <a:ext cx="8318156" cy="6254254"/>
          </a:xfrm>
          <a:prstGeom prst="rect">
            <a:avLst/>
          </a:prstGeom>
          <a:ln w="76200"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6971" y="4532891"/>
            <a:ext cx="1745770" cy="241785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53020" y="5805264"/>
            <a:ext cx="7632848" cy="792088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ffectLst>
            <a:glow rad="127000">
              <a:srgbClr val="0000FF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TextBox 29"/>
          <p:cNvSpPr txBox="1"/>
          <p:nvPr/>
        </p:nvSpPr>
        <p:spPr>
          <a:xfrm rot="2556773">
            <a:off x="1959717" y="5030195"/>
            <a:ext cx="2110160" cy="733663"/>
          </a:xfrm>
          <a:prstGeom prst="leftRightArrow">
            <a:avLst/>
          </a:prstGeom>
          <a:solidFill>
            <a:srgbClr val="6F3350"/>
          </a:solidFill>
          <a:ln w="57150">
            <a:solidFill>
              <a:srgbClr val="DFA6C0"/>
            </a:solidFill>
          </a:ln>
          <a:effectLst>
            <a:glow rad="127000">
              <a:srgbClr val="FFFF00"/>
            </a:glow>
          </a:effectLst>
          <a:scene3d>
            <a:camera prst="orthographicFront"/>
            <a:lightRig rig="soft" dir="t">
              <a:rot lat="0" lon="0" rev="10800000"/>
            </a:lightRig>
          </a:scene3d>
          <a:sp3d>
            <a:bevelT w="152400" h="50800" prst="softRound"/>
          </a:sp3d>
        </p:spPr>
        <p:txBody>
          <a:bodyPr vert="horz" wrap="square" rtlCol="0">
            <a:spAutoFit/>
            <a:sp3d>
              <a:bevelT w="27940" h="12700"/>
              <a:contourClr>
                <a:srgbClr val="DDDDDD"/>
              </a:contourClr>
            </a:sp3d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endParaRPr 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oper Black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318548" y="3861048"/>
            <a:ext cx="1872208" cy="1224136"/>
          </a:xfrm>
          <a:prstGeom prst="roundRect">
            <a:avLst/>
          </a:prstGeom>
          <a:noFill/>
          <a:ln w="76200">
            <a:solidFill>
              <a:srgbClr val="9933FF"/>
            </a:solidFill>
          </a:ln>
          <a:effectLst>
            <a:glow rad="304800">
              <a:srgbClr val="00FFCC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>
              <a:ln w="76200">
                <a:solidFill>
                  <a:srgbClr val="164B4F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2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71033" y="6520259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rgbClr val="5D2D2D"/>
                </a:solidFill>
              </a:rPr>
              <a:pPr/>
              <a:t>54</a:t>
            </a:fld>
            <a:endParaRPr lang="en-US" b="1" dirty="0">
              <a:solidFill>
                <a:srgbClr val="5D2D2D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7892" y="267352"/>
            <a:ext cx="3098516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b="1" dirty="0" smtClean="0">
                <a:ln w="1905"/>
                <a:gradFill>
                  <a:gsLst>
                    <a:gs pos="0">
                      <a:srgbClr val="389066">
                        <a:shade val="20000"/>
                        <a:satMod val="200000"/>
                      </a:srgbClr>
                    </a:gs>
                    <a:gs pos="78000">
                      <a:srgbClr val="389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89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27</a:t>
            </a:r>
            <a:r>
              <a:rPr lang="en-US" sz="4400" b="1" baseline="30000" dirty="0" smtClean="0">
                <a:ln w="1905"/>
                <a:gradFill>
                  <a:gsLst>
                    <a:gs pos="0">
                      <a:srgbClr val="389066">
                        <a:shade val="20000"/>
                        <a:satMod val="200000"/>
                      </a:srgbClr>
                    </a:gs>
                    <a:gs pos="78000">
                      <a:srgbClr val="389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89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4400" b="1" dirty="0" smtClean="0">
                <a:ln w="1905"/>
                <a:gradFill>
                  <a:gsLst>
                    <a:gs pos="0">
                      <a:srgbClr val="389066">
                        <a:shade val="20000"/>
                        <a:satMod val="200000"/>
                      </a:srgbClr>
                    </a:gs>
                    <a:gs pos="78000">
                      <a:srgbClr val="389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89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Day of 2</a:t>
            </a:r>
            <a:r>
              <a:rPr lang="en-US" sz="4400" b="1" baseline="30000" dirty="0" smtClean="0">
                <a:ln w="1905"/>
                <a:gradFill>
                  <a:gsLst>
                    <a:gs pos="0">
                      <a:srgbClr val="389066">
                        <a:shade val="20000"/>
                        <a:satMod val="200000"/>
                      </a:srgbClr>
                    </a:gs>
                    <a:gs pos="78000">
                      <a:srgbClr val="389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89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nd</a:t>
            </a:r>
            <a:r>
              <a:rPr lang="en-US" sz="4400" b="1" dirty="0" smtClean="0">
                <a:ln w="1905"/>
                <a:gradFill>
                  <a:gsLst>
                    <a:gs pos="0">
                      <a:srgbClr val="389066">
                        <a:shade val="20000"/>
                        <a:satMod val="200000"/>
                      </a:srgbClr>
                    </a:gs>
                    <a:gs pos="78000">
                      <a:srgbClr val="389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89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Month:</a:t>
            </a:r>
            <a:br>
              <a:rPr lang="en-US" sz="4400" b="1" dirty="0" smtClean="0">
                <a:ln w="1905"/>
                <a:gradFill>
                  <a:gsLst>
                    <a:gs pos="0">
                      <a:srgbClr val="389066">
                        <a:shade val="20000"/>
                        <a:satMod val="200000"/>
                      </a:srgbClr>
                    </a:gs>
                    <a:gs pos="78000">
                      <a:srgbClr val="389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89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[</a:t>
            </a:r>
            <a:r>
              <a:rPr lang="en-US" sz="2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TRUE</a:t>
            </a:r>
            <a:r>
              <a:rPr lang="en-US" sz="2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calendar]</a:t>
            </a:r>
            <a:endParaRPr lang="en-US" sz="4800" b="1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pPr algn="ctr"/>
            <a:r>
              <a:rPr lang="en-US" sz="4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Omer count </a:t>
            </a:r>
            <a:r>
              <a:rPr lang="en-US" sz="4400" b="1" dirty="0" smtClean="0">
                <a:ln w="1905"/>
                <a:solidFill>
                  <a:srgbClr val="66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avie" pitchFamily="82" charset="0"/>
              </a:rPr>
              <a:t>#40.</a:t>
            </a:r>
            <a:endParaRPr lang="en-US" sz="4400" b="1" dirty="0">
              <a:ln w="1905"/>
              <a:solidFill>
                <a:srgbClr val="6600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avie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45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repeatCount="1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250"/>
                            </p:stCondLst>
                            <p:childTnLst>
                              <p:par>
                                <p:cTn id="19" presetID="21" presetClass="entr" presetSubtype="1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33000">
              <a:schemeClr val="accent1">
                <a:lumMod val="45000"/>
                <a:lumOff val="55000"/>
              </a:schemeClr>
            </a:gs>
            <a:gs pos="69000">
              <a:srgbClr val="CC00CC"/>
            </a:gs>
            <a:gs pos="100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62764" y="6458545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z="1200" b="1" smtClean="0">
                <a:solidFill>
                  <a:schemeClr val="bg1"/>
                </a:solidFill>
              </a:rPr>
              <a:pPr/>
              <a:t>55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Cloud 5"/>
          <p:cNvSpPr/>
          <p:nvPr/>
        </p:nvSpPr>
        <p:spPr>
          <a:xfrm>
            <a:off x="1341884" y="373261"/>
            <a:ext cx="9073008" cy="6165652"/>
          </a:xfrm>
          <a:prstGeom prst="cloud">
            <a:avLst/>
          </a:prstGeom>
          <a:solidFill>
            <a:srgbClr val="FFCCFF"/>
          </a:solidFill>
          <a:ln w="76200">
            <a:solidFill>
              <a:srgbClr val="66FFCC"/>
            </a:solidFill>
          </a:ln>
          <a:effectLst>
            <a:glow rad="558800">
              <a:srgbClr val="FFFF00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4000" b="1" u="sng" dirty="0" smtClean="0">
                <a:solidFill>
                  <a:srgbClr val="FF0000"/>
                </a:solidFill>
                <a:latin typeface="Arial Rounded MT Bold" pitchFamily="34" charset="0"/>
              </a:rPr>
              <a:t>How</a:t>
            </a:r>
            <a:r>
              <a:rPr lang="en-CA" sz="4000" dirty="0" smtClean="0">
                <a:solidFill>
                  <a:srgbClr val="000000"/>
                </a:solidFill>
                <a:latin typeface="Arial Rounded MT Bold" pitchFamily="34" charset="0"/>
              </a:rPr>
              <a:t> </a:t>
            </a:r>
            <a:r>
              <a:rPr lang="en-CA" sz="4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 Rounded MT Bold" pitchFamily="34" charset="0"/>
              </a:rPr>
              <a:t>does the 40</a:t>
            </a:r>
            <a:r>
              <a:rPr lang="en-CA" sz="4000" baseline="30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 Rounded MT Bold" pitchFamily="34" charset="0"/>
              </a:rPr>
              <a:t>th</a:t>
            </a:r>
            <a:r>
              <a:rPr lang="en-CA" sz="4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 Rounded MT Bold" pitchFamily="34" charset="0"/>
              </a:rPr>
              <a:t> cycle of the Omer Count – </a:t>
            </a:r>
            <a:r>
              <a:rPr lang="en-CA" sz="4000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glow rad="76200">
                    <a:srgbClr val="FFFF00"/>
                  </a:glow>
                </a:effectLst>
                <a:latin typeface="Arial Rounded MT Bold" pitchFamily="34" charset="0"/>
              </a:rPr>
              <a:t>SPECIFICALLY ON THE 27</a:t>
            </a:r>
            <a:r>
              <a:rPr lang="en-CA" sz="4000" baseline="30000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glow rad="76200">
                    <a:srgbClr val="FFFF00"/>
                  </a:glow>
                </a:effectLst>
                <a:latin typeface="Arial Rounded MT Bold" pitchFamily="34" charset="0"/>
              </a:rPr>
              <a:t>TH</a:t>
            </a:r>
            <a:r>
              <a:rPr lang="en-CA" sz="4000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glow rad="76200">
                    <a:srgbClr val="FFFF00"/>
                  </a:glow>
                </a:effectLst>
                <a:latin typeface="Arial Rounded MT Bold" pitchFamily="34" charset="0"/>
              </a:rPr>
              <a:t> CYCLE OF THE 2</a:t>
            </a:r>
            <a:r>
              <a:rPr lang="en-CA" sz="4000" baseline="30000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glow rad="76200">
                    <a:srgbClr val="FFFF00"/>
                  </a:glow>
                </a:effectLst>
                <a:latin typeface="Arial Rounded MT Bold" pitchFamily="34" charset="0"/>
              </a:rPr>
              <a:t>ND</a:t>
            </a:r>
            <a:r>
              <a:rPr lang="en-CA" sz="4000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glow rad="76200">
                    <a:srgbClr val="FFFF00"/>
                  </a:glow>
                </a:effectLst>
                <a:latin typeface="Arial Rounded MT Bold" pitchFamily="34" charset="0"/>
              </a:rPr>
              <a:t> MONTH </a:t>
            </a:r>
            <a:r>
              <a:rPr lang="en-CA" sz="4000" dirty="0" smtClean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 Rounded MT Bold" pitchFamily="34" charset="0"/>
              </a:rPr>
              <a:t>-</a:t>
            </a:r>
            <a:r>
              <a:rPr lang="en-CA" sz="4000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glow rad="76200">
                    <a:srgbClr val="FFFF00"/>
                  </a:glow>
                </a:effectLst>
                <a:latin typeface="Arial Rounded MT Bold" pitchFamily="34" charset="0"/>
              </a:rPr>
              <a:t> </a:t>
            </a:r>
            <a:r>
              <a:rPr lang="en-CA" sz="4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 Rounded MT Bold" pitchFamily="34" charset="0"/>
              </a:rPr>
              <a:t/>
            </a:r>
            <a:br>
              <a:rPr lang="en-CA" sz="4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 Rounded MT Bold" pitchFamily="34" charset="0"/>
              </a:rPr>
            </a:br>
            <a:r>
              <a:rPr lang="en-CA" sz="4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 Rounded MT Bold" pitchFamily="34" charset="0"/>
              </a:rPr>
              <a:t>have any connection to </a:t>
            </a:r>
            <a:r>
              <a:rPr lang="en-CA" sz="4000" b="1" i="1" u="sng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Yahusha Ha Mashiach</a:t>
            </a:r>
            <a:r>
              <a:rPr lang="en-CA" sz="4000" b="1" i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?</a:t>
            </a:r>
            <a:endParaRPr lang="en-CA" sz="4000" b="1" i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58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8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62764" y="6525344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rgbClr val="5D2D2D"/>
                </a:solidFill>
              </a:rPr>
              <a:pPr/>
              <a:t>56</a:t>
            </a:fld>
            <a:endParaRPr lang="en-US" b="1" dirty="0">
              <a:solidFill>
                <a:srgbClr val="5D2D2D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158" y="301365"/>
            <a:ext cx="8318156" cy="6254254"/>
          </a:xfrm>
          <a:prstGeom prst="rect">
            <a:avLst/>
          </a:prstGeom>
          <a:ln w="76200"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974732" y="432751"/>
            <a:ext cx="3024336" cy="5940088"/>
          </a:xfrm>
          <a:prstGeom prst="rect">
            <a:avLst/>
          </a:prstGeom>
          <a:solidFill>
            <a:srgbClr val="002060"/>
          </a:solidFill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  <a:sp3d extrusionH="57150">
              <a:bevelT h="25400" prst="softRound"/>
            </a:sp3d>
          </a:bodyPr>
          <a:lstStyle/>
          <a:p>
            <a:pPr algn="ctr"/>
            <a:r>
              <a:rPr lang="en-US" sz="1900" b="1" dirty="0" smtClean="0">
                <a:solidFill>
                  <a:srgbClr val="46AC6F">
                    <a:lumMod val="20000"/>
                    <a:lumOff val="80000"/>
                  </a:srgbClr>
                </a:solidFill>
                <a:latin typeface="Comic Sans MS" pitchFamily="66" charset="0"/>
              </a:rPr>
              <a:t>Yahusha’s passion year on the Covenant Calendar is the ONLY combination that can satisfy ALL these requirements:  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1900" b="1" dirty="0" smtClean="0">
                <a:solidFill>
                  <a:srgbClr val="46AC6F">
                    <a:lumMod val="20000"/>
                    <a:lumOff val="80000"/>
                  </a:srgbClr>
                </a:solidFill>
                <a:latin typeface="Comic Sans MS" pitchFamily="66" charset="0"/>
              </a:rPr>
              <a:t>4</a:t>
            </a:r>
            <a:r>
              <a:rPr lang="en-US" sz="1900" b="1" baseline="30000" dirty="0" smtClean="0">
                <a:solidFill>
                  <a:srgbClr val="46AC6F">
                    <a:lumMod val="20000"/>
                    <a:lumOff val="80000"/>
                  </a:srgbClr>
                </a:solidFill>
                <a:latin typeface="Comic Sans MS" pitchFamily="66" charset="0"/>
              </a:rPr>
              <a:t>th</a:t>
            </a:r>
            <a:r>
              <a:rPr lang="en-US" sz="1900" b="1" dirty="0" smtClean="0">
                <a:solidFill>
                  <a:srgbClr val="46AC6F">
                    <a:lumMod val="20000"/>
                    <a:lumOff val="80000"/>
                  </a:srgbClr>
                </a:solidFill>
                <a:latin typeface="Comic Sans MS" pitchFamily="66" charset="0"/>
              </a:rPr>
              <a:t> cycle cross;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1900" b="1" dirty="0" smtClean="0">
                <a:solidFill>
                  <a:srgbClr val="46AC6F">
                    <a:lumMod val="20000"/>
                    <a:lumOff val="80000"/>
                  </a:srgbClr>
                </a:solidFill>
                <a:latin typeface="Comic Sans MS" pitchFamily="66" charset="0"/>
              </a:rPr>
              <a:t>3 days &amp; 3 nights;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1900" b="1" dirty="0" smtClean="0">
                <a:solidFill>
                  <a:srgbClr val="46AC6F">
                    <a:lumMod val="20000"/>
                    <a:lumOff val="80000"/>
                  </a:srgbClr>
                </a:solidFill>
                <a:latin typeface="Comic Sans MS" pitchFamily="66" charset="0"/>
              </a:rPr>
              <a:t>Sabbath  Resurrection;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1900" b="1" dirty="0" smtClean="0">
                <a:solidFill>
                  <a:srgbClr val="46AC6F">
                    <a:lumMod val="20000"/>
                    <a:lumOff val="80000"/>
                  </a:srgbClr>
                </a:solidFill>
                <a:latin typeface="Comic Sans MS" pitchFamily="66" charset="0"/>
              </a:rPr>
              <a:t>1</a:t>
            </a:r>
            <a:r>
              <a:rPr lang="en-US" sz="1900" b="1" baseline="30000" dirty="0" smtClean="0">
                <a:solidFill>
                  <a:srgbClr val="46AC6F">
                    <a:lumMod val="20000"/>
                    <a:lumOff val="80000"/>
                  </a:srgbClr>
                </a:solidFill>
                <a:latin typeface="Comic Sans MS" pitchFamily="66" charset="0"/>
              </a:rPr>
              <a:t>st</a:t>
            </a:r>
            <a:r>
              <a:rPr lang="en-US" sz="1900" b="1" dirty="0" smtClean="0">
                <a:solidFill>
                  <a:srgbClr val="46AC6F">
                    <a:lumMod val="20000"/>
                    <a:lumOff val="80000"/>
                  </a:srgbClr>
                </a:solidFill>
                <a:latin typeface="Comic Sans MS" pitchFamily="66" charset="0"/>
              </a:rPr>
              <a:t> cycle Wavesheaf  … and</a:t>
            </a:r>
            <a:r>
              <a:rPr lang="en-US" sz="1900" b="1" dirty="0">
                <a:solidFill>
                  <a:srgbClr val="46AC6F">
                    <a:lumMod val="20000"/>
                    <a:lumOff val="80000"/>
                  </a:srgbClr>
                </a:solidFill>
                <a:latin typeface="Comic Sans MS" pitchFamily="66" charset="0"/>
              </a:rPr>
              <a:t> </a:t>
            </a:r>
            <a:r>
              <a:rPr lang="en-US" sz="1900" b="1" dirty="0" smtClean="0">
                <a:solidFill>
                  <a:srgbClr val="46AC6F">
                    <a:lumMod val="20000"/>
                    <a:lumOff val="80000"/>
                  </a:srgbClr>
                </a:solidFill>
                <a:latin typeface="Comic Sans MS" pitchFamily="66" charset="0"/>
              </a:rPr>
              <a:t>…</a:t>
            </a:r>
          </a:p>
          <a:p>
            <a:endParaRPr lang="en-US" sz="1900" b="1" dirty="0" smtClean="0">
              <a:solidFill>
                <a:srgbClr val="46AC6F">
                  <a:lumMod val="20000"/>
                  <a:lumOff val="80000"/>
                </a:srgbClr>
              </a:solidFill>
              <a:latin typeface="Comic Sans MS" pitchFamily="66" charset="0"/>
            </a:endParaRPr>
          </a:p>
          <a:p>
            <a:endParaRPr lang="en-US" sz="1900" b="1" dirty="0">
              <a:solidFill>
                <a:srgbClr val="46AC6F">
                  <a:lumMod val="20000"/>
                  <a:lumOff val="80000"/>
                </a:srgbClr>
              </a:solidFill>
              <a:latin typeface="Comic Sans MS" pitchFamily="66" charset="0"/>
            </a:endParaRPr>
          </a:p>
          <a:p>
            <a:endParaRPr lang="en-US" sz="1900" b="1" dirty="0" smtClean="0">
              <a:solidFill>
                <a:srgbClr val="46AC6F">
                  <a:lumMod val="20000"/>
                  <a:lumOff val="80000"/>
                </a:srgbClr>
              </a:solidFill>
              <a:latin typeface="Comic Sans MS" pitchFamily="66" charset="0"/>
            </a:endParaRPr>
          </a:p>
          <a:p>
            <a:endParaRPr lang="en-US" sz="1900" b="1" dirty="0">
              <a:solidFill>
                <a:srgbClr val="46AC6F">
                  <a:lumMod val="20000"/>
                  <a:lumOff val="80000"/>
                </a:srgbClr>
              </a:solidFill>
              <a:latin typeface="Comic Sans MS" pitchFamily="66" charset="0"/>
            </a:endParaRPr>
          </a:p>
          <a:p>
            <a:endParaRPr lang="en-US" sz="1900" b="1" dirty="0" smtClean="0">
              <a:solidFill>
                <a:srgbClr val="46AC6F">
                  <a:lumMod val="20000"/>
                  <a:lumOff val="80000"/>
                </a:srgbClr>
              </a:solidFill>
              <a:latin typeface="Comic Sans MS" pitchFamily="66" charset="0"/>
            </a:endParaRPr>
          </a:p>
          <a:p>
            <a:endParaRPr lang="en-US" sz="1900" b="1" dirty="0">
              <a:solidFill>
                <a:srgbClr val="46AC6F">
                  <a:lumMod val="20000"/>
                  <a:lumOff val="80000"/>
                </a:srgbClr>
              </a:solidFill>
              <a:latin typeface="Comic Sans MS" pitchFamily="66" charset="0"/>
            </a:endParaRPr>
          </a:p>
          <a:p>
            <a:endParaRPr lang="en-US" sz="1900" b="1" dirty="0" smtClean="0">
              <a:solidFill>
                <a:srgbClr val="46AC6F">
                  <a:lumMod val="20000"/>
                  <a:lumOff val="80000"/>
                </a:srgbClr>
              </a:solidFill>
              <a:latin typeface="Comic Sans MS" pitchFamily="66" charset="0"/>
            </a:endParaRPr>
          </a:p>
          <a:p>
            <a:endParaRPr lang="en-US" sz="1900" b="1" dirty="0">
              <a:solidFill>
                <a:srgbClr val="46AC6F">
                  <a:lumMod val="20000"/>
                  <a:lumOff val="80000"/>
                </a:srgbClr>
              </a:solidFill>
              <a:latin typeface="Comic Sans MS" pitchFamily="66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54652" y="4633493"/>
            <a:ext cx="1259999" cy="208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958275" y="3718610"/>
            <a:ext cx="3040793" cy="27804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457200" indent="-457200">
              <a:buFont typeface="+mj-lt"/>
              <a:buAutoNum type="arabicParenR" startAt="5"/>
            </a:pPr>
            <a:r>
              <a:rPr lang="en-US" sz="1900" b="1" dirty="0">
                <a:solidFill>
                  <a:srgbClr val="46AC6F">
                    <a:lumMod val="20000"/>
                    <a:lumOff val="80000"/>
                  </a:srgbClr>
                </a:solidFill>
                <a:latin typeface="Comic Sans MS" pitchFamily="66" charset="0"/>
              </a:rPr>
              <a:t>houses the 40</a:t>
            </a:r>
            <a:r>
              <a:rPr lang="en-US" sz="1900" b="1" baseline="30000" dirty="0">
                <a:solidFill>
                  <a:srgbClr val="46AC6F">
                    <a:lumMod val="20000"/>
                    <a:lumOff val="80000"/>
                  </a:srgbClr>
                </a:solidFill>
                <a:latin typeface="Comic Sans MS" pitchFamily="66" charset="0"/>
              </a:rPr>
              <a:t>th</a:t>
            </a:r>
            <a:r>
              <a:rPr lang="en-US" sz="1900" b="1" dirty="0">
                <a:solidFill>
                  <a:srgbClr val="46AC6F">
                    <a:lumMod val="20000"/>
                    <a:lumOff val="80000"/>
                  </a:srgbClr>
                </a:solidFill>
                <a:latin typeface="Comic Sans MS" pitchFamily="66" charset="0"/>
              </a:rPr>
              <a:t> day of the Omer count on the 27</a:t>
            </a:r>
            <a:r>
              <a:rPr lang="en-US" sz="1900" b="1" baseline="30000" dirty="0">
                <a:solidFill>
                  <a:srgbClr val="46AC6F">
                    <a:lumMod val="20000"/>
                    <a:lumOff val="80000"/>
                  </a:srgbClr>
                </a:solidFill>
                <a:latin typeface="Comic Sans MS" pitchFamily="66" charset="0"/>
              </a:rPr>
              <a:t>th</a:t>
            </a:r>
            <a:r>
              <a:rPr lang="en-US" sz="1900" b="1" dirty="0">
                <a:solidFill>
                  <a:srgbClr val="46AC6F">
                    <a:lumMod val="20000"/>
                    <a:lumOff val="80000"/>
                  </a:srgbClr>
                </a:solidFill>
                <a:latin typeface="Comic Sans MS" pitchFamily="66" charset="0"/>
              </a:rPr>
              <a:t> day of the 2</a:t>
            </a:r>
            <a:r>
              <a:rPr lang="en-US" sz="1900" b="1" baseline="30000" dirty="0">
                <a:solidFill>
                  <a:srgbClr val="46AC6F">
                    <a:lumMod val="20000"/>
                    <a:lumOff val="80000"/>
                  </a:srgbClr>
                </a:solidFill>
                <a:latin typeface="Comic Sans MS" pitchFamily="66" charset="0"/>
              </a:rPr>
              <a:t>nd</a:t>
            </a:r>
            <a:r>
              <a:rPr lang="en-US" sz="1900" b="1" dirty="0">
                <a:solidFill>
                  <a:srgbClr val="46AC6F">
                    <a:lumMod val="20000"/>
                    <a:lumOff val="80000"/>
                  </a:srgbClr>
                </a:solidFill>
                <a:latin typeface="Comic Sans MS" pitchFamily="66" charset="0"/>
              </a:rPr>
              <a:t> month – </a:t>
            </a:r>
            <a:r>
              <a:rPr lang="en-US" sz="2400" b="1" dirty="0">
                <a:ln>
                  <a:solidFill>
                    <a:srgbClr val="0000FF"/>
                  </a:solidFill>
                </a:ln>
                <a:solidFill>
                  <a:srgbClr val="46AC6F">
                    <a:lumMod val="20000"/>
                    <a:lumOff val="80000"/>
                  </a:srgbClr>
                </a:solidFill>
                <a:effectLst>
                  <a:glow rad="127000">
                    <a:srgbClr val="FFFF00"/>
                  </a:glow>
                </a:effectLst>
                <a:latin typeface="Arial Black" panose="020B0A04020102020204" pitchFamily="34" charset="0"/>
              </a:rPr>
              <a:t>the day of Yahusha’s 2</a:t>
            </a:r>
            <a:r>
              <a:rPr lang="en-US" sz="2400" b="1" baseline="30000" dirty="0">
                <a:ln>
                  <a:solidFill>
                    <a:srgbClr val="0000FF"/>
                  </a:solidFill>
                </a:ln>
                <a:solidFill>
                  <a:srgbClr val="46AC6F">
                    <a:lumMod val="20000"/>
                    <a:lumOff val="80000"/>
                  </a:srgbClr>
                </a:solidFill>
                <a:effectLst>
                  <a:glow rad="127000">
                    <a:srgbClr val="FFFF00"/>
                  </a:glow>
                </a:effectLst>
                <a:latin typeface="Arial Black" panose="020B0A04020102020204" pitchFamily="34" charset="0"/>
              </a:rPr>
              <a:t>nd</a:t>
            </a:r>
            <a:r>
              <a:rPr lang="en-US" sz="2400" b="1" dirty="0">
                <a:ln>
                  <a:solidFill>
                    <a:srgbClr val="0000FF"/>
                  </a:solidFill>
                </a:ln>
                <a:solidFill>
                  <a:srgbClr val="46AC6F">
                    <a:lumMod val="20000"/>
                    <a:lumOff val="80000"/>
                  </a:srgbClr>
                </a:solidFill>
                <a:effectLst>
                  <a:glow rad="127000">
                    <a:srgbClr val="FFFF00"/>
                  </a:glow>
                </a:effectLst>
                <a:latin typeface="Arial Black" panose="020B0A04020102020204" pitchFamily="34" charset="0"/>
              </a:rPr>
              <a:t> ascension.</a:t>
            </a:r>
          </a:p>
        </p:txBody>
      </p:sp>
    </p:spTree>
    <p:extLst>
      <p:ext uri="{BB962C8B-B14F-4D97-AF65-F5344CB8AC3E}">
        <p14:creationId xmlns:p14="http://schemas.microsoft.com/office/powerpoint/2010/main" val="256822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8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99025" y="6453336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rgbClr val="5D2D2D"/>
                </a:solidFill>
              </a:rPr>
              <a:pPr/>
              <a:t>57</a:t>
            </a:fld>
            <a:endParaRPr lang="en-US" b="1" dirty="0">
              <a:solidFill>
                <a:srgbClr val="5D2D2D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158" y="301365"/>
            <a:ext cx="8318156" cy="6254254"/>
          </a:xfrm>
          <a:prstGeom prst="rect">
            <a:avLst/>
          </a:prstGeom>
          <a:ln w="76200"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041034" y="410917"/>
            <a:ext cx="2952428" cy="4832092"/>
          </a:xfrm>
          <a:prstGeom prst="rect">
            <a:avLst/>
          </a:prstGeom>
          <a:solidFill>
            <a:srgbClr val="7030A0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flat" dir="t">
              <a:rot lat="0" lon="0" rev="18900000"/>
            </a:lightRig>
          </a:scene3d>
          <a:sp3d>
            <a:bevelT w="152400" h="50800" prst="softRound"/>
          </a:sp3d>
        </p:spPr>
        <p:txBody>
          <a:bodyPr wrap="square" lIns="91440" tIns="45720" rIns="91440" bIns="45720">
            <a:spAutoFit/>
            <a:sp3d extrusionH="31750" contourW="6350" prstMaterial="powder">
              <a:bevelT w="19050" h="19050" prst="coolSlant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>
                  <a:solidFill>
                    <a:srgbClr val="FFCCFF"/>
                  </a:solidFill>
                </a:ln>
                <a:solidFill>
                  <a:srgbClr val="FFFFCC"/>
                </a:solidFill>
                <a:latin typeface="Comic Sans MS" pitchFamily="66" charset="0"/>
              </a:rPr>
              <a:t>Why is the placement of this </a:t>
            </a:r>
            <a:br>
              <a:rPr lang="en-US" sz="3600" b="1" dirty="0" smtClean="0">
                <a:ln>
                  <a:solidFill>
                    <a:srgbClr val="FFCCFF"/>
                  </a:solidFill>
                </a:ln>
                <a:solidFill>
                  <a:srgbClr val="FFFFCC"/>
                </a:solidFill>
                <a:latin typeface="Comic Sans MS" pitchFamily="66" charset="0"/>
              </a:rPr>
            </a:br>
            <a:r>
              <a:rPr lang="en-US" sz="3600" b="1" dirty="0" smtClean="0">
                <a:ln>
                  <a:solidFill>
                    <a:srgbClr val="FFCCFF"/>
                  </a:solidFill>
                </a:ln>
                <a:solidFill>
                  <a:srgbClr val="FFFFCC"/>
                </a:solidFill>
                <a:latin typeface="Comic Sans MS" pitchFamily="66" charset="0"/>
              </a:rPr>
              <a:t>40</a:t>
            </a:r>
            <a:r>
              <a:rPr lang="en-US" sz="3600" b="1" baseline="30000" dirty="0" smtClean="0">
                <a:ln>
                  <a:solidFill>
                    <a:srgbClr val="FFCCFF"/>
                  </a:solidFill>
                </a:ln>
                <a:solidFill>
                  <a:srgbClr val="FFFFCC"/>
                </a:solidFill>
                <a:latin typeface="Comic Sans MS" pitchFamily="66" charset="0"/>
              </a:rPr>
              <a:t>th</a:t>
            </a:r>
            <a:r>
              <a:rPr lang="en-US" sz="3600" b="1" dirty="0" smtClean="0">
                <a:ln>
                  <a:solidFill>
                    <a:srgbClr val="FFCCFF"/>
                  </a:solidFill>
                </a:ln>
                <a:solidFill>
                  <a:srgbClr val="FFFFCC"/>
                </a:solidFill>
                <a:latin typeface="Comic Sans MS" pitchFamily="66" charset="0"/>
              </a:rPr>
              <a:t> day </a:t>
            </a:r>
            <a:br>
              <a:rPr lang="en-US" sz="3600" b="1" dirty="0" smtClean="0">
                <a:ln>
                  <a:solidFill>
                    <a:srgbClr val="FFCCFF"/>
                  </a:solidFill>
                </a:ln>
                <a:solidFill>
                  <a:srgbClr val="FFFFCC"/>
                </a:solidFill>
                <a:latin typeface="Comic Sans MS" pitchFamily="66" charset="0"/>
              </a:rPr>
            </a:br>
            <a:r>
              <a:rPr lang="en-US" sz="3600" b="1" dirty="0" smtClean="0">
                <a:ln>
                  <a:solidFill>
                    <a:srgbClr val="FFCCFF"/>
                  </a:solidFill>
                </a:ln>
                <a:solidFill>
                  <a:srgbClr val="FFFFCC"/>
                </a:solidFill>
                <a:latin typeface="Comic Sans MS" pitchFamily="66" charset="0"/>
              </a:rPr>
              <a:t>so important, or is it </a:t>
            </a:r>
            <a:br>
              <a:rPr lang="en-US" sz="3600" b="1" dirty="0" smtClean="0">
                <a:ln>
                  <a:solidFill>
                    <a:srgbClr val="FFCCFF"/>
                  </a:solidFill>
                </a:ln>
                <a:solidFill>
                  <a:srgbClr val="FFFFCC"/>
                </a:solidFill>
                <a:latin typeface="Comic Sans MS" pitchFamily="66" charset="0"/>
              </a:rPr>
            </a:br>
            <a:r>
              <a:rPr lang="en-US" sz="3600" b="1" dirty="0" smtClean="0">
                <a:ln>
                  <a:solidFill>
                    <a:srgbClr val="FFCCFF"/>
                  </a:solidFill>
                </a:ln>
                <a:solidFill>
                  <a:srgbClr val="FFFFCC"/>
                </a:solidFill>
                <a:latin typeface="Comic Sans MS" pitchFamily="66" charset="0"/>
              </a:rPr>
              <a:t>a secret?</a:t>
            </a:r>
          </a:p>
          <a:p>
            <a:pPr algn="ctr"/>
            <a:endParaRPr lang="en-US" sz="1600" b="1" dirty="0">
              <a:ln>
                <a:solidFill>
                  <a:srgbClr val="FFCCFF"/>
                </a:solidFill>
              </a:ln>
              <a:solidFill>
                <a:srgbClr val="FFFFCC"/>
              </a:solidFill>
              <a:latin typeface="Comic Sans MS" pitchFamily="66" charset="0"/>
            </a:endParaRPr>
          </a:p>
        </p:txBody>
      </p:sp>
      <p:pic>
        <p:nvPicPr>
          <p:cNvPr id="9" name="Picture 12" descr="C:\Users\Rae\Desktop\yellow face head scratch cle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809" y="2350614"/>
            <a:ext cx="1345149" cy="114158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C:\Users\Rae\Desktop\yellow face sssh clea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892" y="4797152"/>
            <a:ext cx="1368152" cy="1531166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65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8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784716" y="6448251"/>
            <a:ext cx="395787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rgbClr val="5D2D2D"/>
                </a:solidFill>
              </a:rPr>
              <a:pPr/>
              <a:t>58</a:t>
            </a:fld>
            <a:endParaRPr lang="en-US" b="1" dirty="0">
              <a:solidFill>
                <a:srgbClr val="5D2D2D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703304" y="263016"/>
            <a:ext cx="5529852" cy="1672104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buClr>
                <a:srgbClr val="389066">
                  <a:lumMod val="75000"/>
                </a:srgbClr>
              </a:buClr>
            </a:pPr>
            <a:r>
              <a:rPr lang="en-US" sz="2000" dirty="0">
                <a:ln w="1905">
                  <a:solidFill>
                    <a:srgbClr val="164B4F">
                      <a:lumMod val="65000"/>
                      <a:lumOff val="35000"/>
                    </a:srgbClr>
                  </a:solidFill>
                </a:ln>
                <a:solidFill>
                  <a:srgbClr val="164B4F">
                    <a:lumMod val="90000"/>
                    <a:lumOff val="1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Gen </a:t>
            </a:r>
            <a:r>
              <a:rPr lang="en-US" sz="2000" dirty="0" smtClean="0">
                <a:ln w="1905">
                  <a:solidFill>
                    <a:srgbClr val="164B4F">
                      <a:lumMod val="65000"/>
                      <a:lumOff val="35000"/>
                    </a:srgbClr>
                  </a:solidFill>
                </a:ln>
                <a:solidFill>
                  <a:srgbClr val="164B4F">
                    <a:lumMod val="90000"/>
                    <a:lumOff val="1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8:14-16  </a:t>
            </a:r>
            <a:r>
              <a:rPr lang="en-US" sz="2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And </a:t>
            </a:r>
            <a:r>
              <a:rPr lang="en-US" sz="2000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in the </a:t>
            </a:r>
            <a:r>
              <a:rPr lang="en-US" sz="200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second month, on the seven and twentieth day of the month, </a:t>
            </a:r>
            <a:r>
              <a:rPr lang="en-US" sz="2000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was the earth dried</a:t>
            </a:r>
            <a:r>
              <a:rPr lang="en-US" sz="2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.  </a:t>
            </a:r>
            <a:br>
              <a:rPr lang="en-US" sz="2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000" dirty="0" smtClean="0">
                <a:ln w="1905"/>
                <a:solidFill>
                  <a:srgbClr val="164B4F">
                    <a:lumMod val="90000"/>
                    <a:lumOff val="1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15</a:t>
            </a:r>
            <a:r>
              <a:rPr lang="en-US" sz="2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2000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And </a:t>
            </a:r>
            <a:r>
              <a:rPr lang="en-US" sz="2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[</a:t>
            </a:r>
            <a:r>
              <a:rPr lang="en-US" sz="200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Yahuah</a:t>
            </a:r>
            <a:r>
              <a:rPr lang="en-US" sz="2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] </a:t>
            </a:r>
            <a:r>
              <a:rPr lang="en-US" sz="2000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spake</a:t>
            </a:r>
            <a:r>
              <a:rPr lang="en-US" sz="2000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unto Noah, saying</a:t>
            </a:r>
            <a:r>
              <a:rPr lang="en-US" sz="2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,  </a:t>
            </a:r>
            <a:r>
              <a:rPr lang="en-US" sz="2000" dirty="0" smtClean="0">
                <a:ln w="1905"/>
                <a:solidFill>
                  <a:srgbClr val="164B4F">
                    <a:lumMod val="90000"/>
                    <a:lumOff val="1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16</a:t>
            </a:r>
            <a:r>
              <a:rPr lang="en-US" sz="2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2000" dirty="0">
                <a:ln w="1905">
                  <a:solidFill>
                    <a:srgbClr val="0000FF"/>
                  </a:solidFill>
                </a:ln>
                <a:solidFill>
                  <a:srgbClr val="CC00CC"/>
                </a:solidFill>
                <a:effectLst>
                  <a:glow rad="1270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Go forth </a:t>
            </a:r>
            <a:r>
              <a:rPr lang="en-US" sz="2000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of the </a:t>
            </a:r>
            <a:r>
              <a:rPr lang="en-US" sz="2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ark … </a:t>
            </a:r>
            <a:r>
              <a:rPr lang="en-US" sz="1600" i="1" dirty="0" smtClean="0">
                <a:ln w="1905"/>
                <a:solidFill>
                  <a:srgbClr val="164B4F">
                    <a:lumMod val="90000"/>
                    <a:lumOff val="1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KJV</a:t>
            </a:r>
          </a:p>
          <a:p>
            <a:pPr algn="l">
              <a:buClr>
                <a:srgbClr val="389066">
                  <a:lumMod val="75000"/>
                </a:srgbClr>
              </a:buClr>
            </a:pPr>
            <a:endParaRPr lang="en-US" sz="1800" i="1" dirty="0">
              <a:ln w="1905"/>
              <a:solidFill>
                <a:srgbClr val="164B4F">
                  <a:lumMod val="50000"/>
                  <a:lumOff val="50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l">
              <a:buClr>
                <a:srgbClr val="389066">
                  <a:lumMod val="75000"/>
                </a:srgbClr>
              </a:buClr>
            </a:pPr>
            <a:endParaRPr lang="en-US" sz="2400" i="1" dirty="0">
              <a:ln w="1905"/>
              <a:solidFill>
                <a:srgbClr val="164B4F">
                  <a:lumMod val="50000"/>
                  <a:lumOff val="50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806380" y="1916832"/>
            <a:ext cx="5645904" cy="885885"/>
          </a:xfrm>
          <a:prstGeom prst="roundRect">
            <a:avLst>
              <a:gd name="adj" fmla="val 34569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l">
              <a:rot lat="0" lon="0" rev="6600000"/>
            </a:lightRig>
          </a:scene3d>
          <a:sp3d>
            <a:bevelT/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000" b="1" dirty="0" smtClean="0">
                <a:ln w="11430"/>
                <a:solidFill>
                  <a:srgbClr val="46AC6F">
                    <a:lumMod val="5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What’s so special about the 27</a:t>
            </a:r>
            <a:r>
              <a:rPr lang="en-US" sz="2000" b="1" baseline="30000" dirty="0" smtClean="0">
                <a:ln w="11430"/>
                <a:solidFill>
                  <a:srgbClr val="46AC6F">
                    <a:lumMod val="5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th</a:t>
            </a:r>
            <a:r>
              <a:rPr lang="en-US" sz="2000" b="1" dirty="0" smtClean="0">
                <a:ln w="11430"/>
                <a:solidFill>
                  <a:srgbClr val="46AC6F">
                    <a:lumMod val="5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 day</a:t>
            </a:r>
            <a:br>
              <a:rPr lang="en-US" sz="2000" b="1" dirty="0" smtClean="0">
                <a:ln w="11430"/>
                <a:solidFill>
                  <a:srgbClr val="46AC6F">
                    <a:lumMod val="5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2000" b="1" dirty="0" smtClean="0">
                <a:ln w="11430"/>
                <a:solidFill>
                  <a:srgbClr val="46AC6F">
                    <a:lumMod val="5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 of the 2</a:t>
            </a:r>
            <a:r>
              <a:rPr lang="en-US" sz="2000" b="1" baseline="30000" dirty="0" smtClean="0">
                <a:ln w="11430"/>
                <a:solidFill>
                  <a:srgbClr val="46AC6F">
                    <a:lumMod val="5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nd</a:t>
            </a:r>
            <a:r>
              <a:rPr lang="en-US" sz="2000" b="1" dirty="0" smtClean="0">
                <a:ln w="11430"/>
                <a:solidFill>
                  <a:srgbClr val="46AC6F">
                    <a:lumMod val="5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 month in </a:t>
            </a:r>
            <a:r>
              <a:rPr lang="en-US" sz="2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Yahusha’s</a:t>
            </a:r>
            <a:r>
              <a:rPr lang="en-US" sz="2000" b="1" dirty="0" smtClean="0">
                <a:ln w="11430"/>
                <a:solidFill>
                  <a:srgbClr val="46AC6F">
                    <a:lumMod val="5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 2</a:t>
            </a:r>
            <a:r>
              <a:rPr lang="en-US" sz="2000" b="1" baseline="30000" dirty="0" smtClean="0">
                <a:ln w="11430"/>
                <a:solidFill>
                  <a:srgbClr val="46AC6F">
                    <a:lumMod val="5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nd</a:t>
            </a:r>
            <a:r>
              <a:rPr lang="en-US" sz="2000" b="1" dirty="0" smtClean="0">
                <a:ln w="11430"/>
                <a:solidFill>
                  <a:srgbClr val="46AC6F">
                    <a:lumMod val="5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 year?</a:t>
            </a:r>
            <a:endParaRPr lang="en-US" sz="2000" b="1" dirty="0">
              <a:ln w="11430"/>
              <a:solidFill>
                <a:srgbClr val="46AC6F">
                  <a:lumMod val="50000"/>
                </a:srgb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6" name="Picture 2" descr="C:\Users\Rae\Desktop\noah out of ark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40" y="152400"/>
            <a:ext cx="3402013" cy="26128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ae\Desktop\ascension bes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24" y="2996952"/>
            <a:ext cx="4886325" cy="24431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48590" y="2997984"/>
            <a:ext cx="5184626" cy="40010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b="1" dirty="0">
                <a:ln w="1905"/>
                <a:solidFill>
                  <a:srgbClr val="164B4F">
                    <a:lumMod val="90000"/>
                    <a:lumOff val="1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Acts </a:t>
            </a:r>
            <a:r>
              <a:rPr lang="en-US" b="1" dirty="0" smtClean="0">
                <a:ln w="1905"/>
                <a:solidFill>
                  <a:srgbClr val="164B4F">
                    <a:lumMod val="90000"/>
                    <a:lumOff val="1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1:9-11  </a:t>
            </a:r>
            <a:r>
              <a:rPr lang="en-US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… while </a:t>
            </a:r>
            <a:r>
              <a:rPr lang="en-US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they beheld, </a:t>
            </a:r>
            <a:r>
              <a:rPr lang="en-US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/>
            </a:r>
            <a:br>
              <a:rPr lang="en-US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he </a:t>
            </a:r>
            <a:r>
              <a:rPr lang="en-US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was taken up; and a cloud received </a:t>
            </a:r>
            <a:r>
              <a:rPr lang="en-US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/>
            </a:r>
            <a:br>
              <a:rPr lang="en-US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him </a:t>
            </a:r>
            <a:r>
              <a:rPr lang="en-US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out of their sight</a:t>
            </a:r>
            <a:r>
              <a:rPr lang="en-US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.</a:t>
            </a:r>
          </a:p>
          <a:p>
            <a:r>
              <a:rPr lang="en-US" sz="10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 </a:t>
            </a:r>
            <a:r>
              <a:rPr lang="en-US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/>
            </a:r>
            <a:br>
              <a:rPr lang="en-US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b="1" dirty="0" smtClean="0">
                <a:ln w="1905"/>
                <a:solidFill>
                  <a:srgbClr val="164B4F">
                    <a:lumMod val="90000"/>
                    <a:lumOff val="1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10</a:t>
            </a:r>
            <a:r>
              <a:rPr lang="en-US" b="1" dirty="0" smtClean="0">
                <a:ln w="1905"/>
                <a:solidFill>
                  <a:srgbClr val="164B4F">
                    <a:lumMod val="50000"/>
                    <a:lumOff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And while they looked </a:t>
            </a:r>
            <a:r>
              <a:rPr lang="en-US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stedfastly</a:t>
            </a:r>
            <a:r>
              <a:rPr lang="en-US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toward heaven as he went up, behold, </a:t>
            </a:r>
            <a:r>
              <a:rPr lang="en-US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/>
            </a:r>
            <a:br>
              <a:rPr lang="en-US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two </a:t>
            </a:r>
            <a:r>
              <a:rPr lang="en-US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men stood by them in white apparel</a:t>
            </a:r>
            <a:r>
              <a:rPr lang="en-US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;</a:t>
            </a:r>
          </a:p>
          <a:p>
            <a:r>
              <a:rPr lang="en-US" sz="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10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/>
            </a:r>
            <a:br>
              <a:rPr lang="en-US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b="1" dirty="0" smtClean="0">
                <a:ln w="1905"/>
                <a:solidFill>
                  <a:srgbClr val="164B4F">
                    <a:lumMod val="90000"/>
                    <a:lumOff val="1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11</a:t>
            </a:r>
            <a:r>
              <a:rPr lang="en-US" b="1" dirty="0" smtClean="0">
                <a:ln w="1905"/>
                <a:solidFill>
                  <a:srgbClr val="164B4F">
                    <a:lumMod val="50000"/>
                    <a:lumOff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Which also said, Ye men of Galilee, </a:t>
            </a:r>
            <a:r>
              <a:rPr lang="en-US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/>
            </a:r>
            <a:br>
              <a:rPr lang="en-US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why </a:t>
            </a:r>
            <a:r>
              <a:rPr lang="en-US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stand ye gazing up into heaven? </a:t>
            </a:r>
            <a:endParaRPr lang="en-US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r>
              <a:rPr lang="en-US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this </a:t>
            </a:r>
            <a:r>
              <a:rPr lang="en-US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same </a:t>
            </a:r>
            <a:r>
              <a:rPr lang="en-US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Yahusha</a:t>
            </a:r>
            <a:r>
              <a:rPr lang="en-US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, </a:t>
            </a:r>
            <a:r>
              <a:rPr lang="en-US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which is taken up </a:t>
            </a:r>
            <a:r>
              <a:rPr lang="en-US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/>
            </a:r>
            <a:br>
              <a:rPr lang="en-US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from you </a:t>
            </a:r>
            <a:r>
              <a:rPr lang="en-US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into heaven, shall so come </a:t>
            </a:r>
            <a:r>
              <a:rPr lang="en-US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/>
            </a:r>
            <a:br>
              <a:rPr lang="en-US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in like </a:t>
            </a:r>
            <a:r>
              <a:rPr lang="en-US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manner as ye have seen him go </a:t>
            </a:r>
            <a:r>
              <a:rPr lang="en-US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/>
            </a:r>
            <a:br>
              <a:rPr lang="en-US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into heaven.   </a:t>
            </a:r>
            <a:r>
              <a:rPr lang="en-US" sz="1600" b="1" i="1" dirty="0" smtClean="0">
                <a:ln w="1905"/>
                <a:solidFill>
                  <a:srgbClr val="164B4F">
                    <a:lumMod val="90000"/>
                    <a:lumOff val="1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KJV</a:t>
            </a:r>
            <a:endParaRPr lang="en-US" b="1" i="1" dirty="0">
              <a:ln w="1905"/>
              <a:solidFill>
                <a:srgbClr val="164B4F">
                  <a:lumMod val="90000"/>
                  <a:lumOff val="10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endParaRPr lang="en-US" dirty="0">
              <a:solidFill>
                <a:srgbClr val="164B4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88399" y="4941168"/>
            <a:ext cx="458152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spc="50" dirty="0" smtClean="0">
                <a:ln w="12700" cmpd="sng">
                  <a:solidFill>
                    <a:srgbClr val="38906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389066">
                    <a:tint val="1000"/>
                  </a:srgbClr>
                </a:solidFill>
                <a:effectLst>
                  <a:glow rad="228600">
                    <a:srgbClr val="46AC6F">
                      <a:satMod val="175000"/>
                      <a:alpha val="40000"/>
                    </a:srgbClr>
                  </a:glow>
                </a:effectLst>
                <a:latin typeface="Comic Sans MS" pitchFamily="66" charset="0"/>
              </a:rPr>
              <a:t>Yahusha left the earth!</a:t>
            </a:r>
            <a:endParaRPr lang="en-US" sz="2800" b="1" spc="50" dirty="0">
              <a:ln w="12700" cmpd="sng">
                <a:solidFill>
                  <a:srgbClr val="389066">
                    <a:satMod val="120000"/>
                    <a:shade val="80000"/>
                  </a:srgbClr>
                </a:solidFill>
                <a:prstDash val="solid"/>
              </a:ln>
              <a:solidFill>
                <a:srgbClr val="389066">
                  <a:tint val="1000"/>
                </a:srgbClr>
              </a:solidFill>
              <a:effectLst>
                <a:glow rad="228600">
                  <a:srgbClr val="46AC6F">
                    <a:satMod val="175000"/>
                    <a:alpha val="40000"/>
                  </a:srgbClr>
                </a:glow>
              </a:effectLst>
              <a:latin typeface="Comic Sans MS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09786" y="2133600"/>
            <a:ext cx="345106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spc="50" dirty="0" smtClean="0">
                <a:ln w="12700" cmpd="sng">
                  <a:solidFill>
                    <a:srgbClr val="38906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389066">
                    <a:tint val="1000"/>
                  </a:srgbClr>
                </a:solidFill>
                <a:effectLst>
                  <a:glow rad="228600">
                    <a:srgbClr val="46AC6F">
                      <a:satMod val="175000"/>
                      <a:alpha val="40000"/>
                    </a:srgbClr>
                  </a:glow>
                </a:effectLst>
                <a:latin typeface="Comic Sans MS" pitchFamily="66" charset="0"/>
              </a:rPr>
              <a:t>Noah left the ark!</a:t>
            </a:r>
            <a:endParaRPr lang="en-US" sz="2400" b="1" spc="50" dirty="0">
              <a:ln w="12700" cmpd="sng">
                <a:solidFill>
                  <a:srgbClr val="389066">
                    <a:satMod val="120000"/>
                    <a:shade val="80000"/>
                  </a:srgbClr>
                </a:solidFill>
                <a:prstDash val="solid"/>
              </a:ln>
              <a:solidFill>
                <a:srgbClr val="389066">
                  <a:tint val="1000"/>
                </a:srgbClr>
              </a:solidFill>
              <a:effectLst>
                <a:glow rad="228600">
                  <a:srgbClr val="46AC6F">
                    <a:satMod val="175000"/>
                    <a:alpha val="40000"/>
                  </a:srgbClr>
                </a:glow>
              </a:effectLst>
              <a:latin typeface="Comic Sans MS" pitchFamily="66" charset="0"/>
            </a:endParaRPr>
          </a:p>
        </p:txBody>
      </p:sp>
      <p:sp>
        <p:nvSpPr>
          <p:cNvPr id="13" name="TextBox 29"/>
          <p:cNvSpPr txBox="1"/>
          <p:nvPr/>
        </p:nvSpPr>
        <p:spPr>
          <a:xfrm>
            <a:off x="6145524" y="2996952"/>
            <a:ext cx="1605072" cy="783193"/>
          </a:xfrm>
          <a:prstGeom prst="roundRect">
            <a:avLst/>
          </a:prstGeom>
          <a:solidFill>
            <a:srgbClr val="6F3350"/>
          </a:solidFill>
          <a:ln w="57150">
            <a:solidFill>
              <a:srgbClr val="DFA6C0"/>
            </a:solidFill>
          </a:ln>
          <a:scene3d>
            <a:camera prst="orthographicFront"/>
            <a:lightRig rig="soft" dir="t">
              <a:rot lat="0" lon="0" rev="10800000"/>
            </a:lightRig>
          </a:scene3d>
          <a:sp3d>
            <a:bevelT w="152400" h="50800" prst="softRound"/>
          </a:sp3d>
        </p:spPr>
        <p:txBody>
          <a:bodyPr vert="horz" wrap="square" rtlCol="0">
            <a:spAutoFit/>
            <a:sp3d>
              <a:bevelT w="27940" h="12700"/>
              <a:contourClr>
                <a:srgbClr val="DDDDDD"/>
              </a:contourClr>
            </a:sp3d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oper Black" pitchFamily="18" charset="0"/>
              </a:rPr>
              <a:t>It is no secret!</a:t>
            </a:r>
            <a:endParaRPr lang="en-US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oper Black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806380" y="5659655"/>
            <a:ext cx="5897459" cy="1104067"/>
          </a:xfrm>
          <a:prstGeom prst="roundRect">
            <a:avLst>
              <a:gd name="adj" fmla="val 14861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6600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l">
              <a:rot lat="0" lon="0" rev="6600000"/>
            </a:lightRig>
          </a:scene3d>
          <a:sp3d>
            <a:bevelT/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000" b="1" dirty="0" smtClean="0">
                <a:ln w="11430"/>
                <a:solidFill>
                  <a:srgbClr val="6600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When Noah </a:t>
            </a:r>
            <a:r>
              <a:rPr lang="en-US" sz="2000" b="1" dirty="0" smtClean="0">
                <a:ln w="11430"/>
                <a:solidFill>
                  <a:srgbClr val="CC00CC"/>
                </a:solidFill>
                <a:effectLst>
                  <a:glow rad="127000">
                    <a:srgbClr val="FFFF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EXITED</a:t>
            </a:r>
            <a:r>
              <a:rPr lang="en-US" sz="2000" b="1" dirty="0" smtClean="0">
                <a:ln w="11430"/>
                <a:solidFill>
                  <a:srgbClr val="6600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 the Ark, it was the </a:t>
            </a:r>
            <a:r>
              <a:rPr lang="en-US" sz="20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TYPE pattern;</a:t>
            </a:r>
            <a:r>
              <a:rPr lang="en-US" sz="2000" b="1" dirty="0" smtClean="0">
                <a:ln w="11430"/>
                <a:solidFill>
                  <a:srgbClr val="6600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 this Qodesh Pattern was to be fulfilled by </a:t>
            </a:r>
            <a:r>
              <a:rPr lang="en-US" sz="2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Yahusha</a:t>
            </a:r>
            <a:r>
              <a:rPr lang="en-US" sz="2000" b="1" dirty="0" smtClean="0">
                <a:ln w="11430"/>
                <a:solidFill>
                  <a:srgbClr val="6600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 in the </a:t>
            </a:r>
            <a:r>
              <a:rPr lang="en-US" sz="2000" b="1" dirty="0" smtClean="0">
                <a:ln w="11430"/>
                <a:solidFill>
                  <a:srgbClr val="0000FF"/>
                </a:solidFill>
                <a:effectLst>
                  <a:glow rad="101600">
                    <a:srgbClr val="FF99FF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Antitype!</a:t>
            </a:r>
            <a:endParaRPr lang="en-US" sz="2000" b="1" dirty="0">
              <a:ln w="11430"/>
              <a:solidFill>
                <a:srgbClr val="0000FF"/>
              </a:solidFill>
              <a:effectLst>
                <a:glow rad="101600">
                  <a:srgbClr val="FF99FF"/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84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8" grpId="0"/>
      <p:bldP spid="12" grpId="0"/>
      <p:bldP spid="13" grpId="0" animBg="1"/>
      <p:bldP spid="1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8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27017" y="6359787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rgbClr val="5D2D2D"/>
                </a:solidFill>
              </a:rPr>
              <a:pPr/>
              <a:t>59</a:t>
            </a:fld>
            <a:endParaRPr lang="en-US" b="1" dirty="0">
              <a:solidFill>
                <a:srgbClr val="5D2D2D"/>
              </a:solidFill>
            </a:endParaRP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205725"/>
              </p:ext>
            </p:extLst>
          </p:nvPr>
        </p:nvGraphicFramePr>
        <p:xfrm>
          <a:off x="621804" y="2154719"/>
          <a:ext cx="9313811" cy="441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6947"/>
                <a:gridCol w="1224136"/>
                <a:gridCol w="964442"/>
                <a:gridCol w="1955900"/>
                <a:gridCol w="3632386"/>
              </a:tblGrid>
              <a:tr h="35832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YEAR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MONTH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DAY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TEXT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Comic Sans MS" pitchFamily="66" charset="0"/>
                        </a:rPr>
                        <a:t>COMMENT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32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1.  600</a:t>
                      </a:r>
                      <a:r>
                        <a:rPr lang="en-US" b="1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2</a:t>
                      </a:r>
                      <a:r>
                        <a:rPr lang="en-US" b="1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ND</a:t>
                      </a:r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10</a:t>
                      </a:r>
                      <a:r>
                        <a:rPr lang="en-US" b="1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Gen 7:10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Enter the Ark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32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2.  600</a:t>
                      </a:r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2</a:t>
                      </a:r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ND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17</a:t>
                      </a:r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Gen 7:11</a:t>
                      </a:r>
                      <a:endParaRPr lang="en-US" b="1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Flood waters arrive</a:t>
                      </a:r>
                      <a:endParaRPr lang="en-US" b="1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32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3.  600</a:t>
                      </a:r>
                      <a:r>
                        <a:rPr lang="en-US" b="1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3</a:t>
                      </a:r>
                      <a:r>
                        <a:rPr lang="en-US" b="1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RD</a:t>
                      </a:r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27</a:t>
                      </a:r>
                      <a:r>
                        <a:rPr lang="en-US" b="1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Gen 7:17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40 days of rain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32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4.  600</a:t>
                      </a:r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(Month</a:t>
                      </a:r>
                      <a:endParaRPr lang="en-US" sz="1400" b="1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Length)</a:t>
                      </a:r>
                      <a:endParaRPr lang="en-US" sz="1400" b="1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Gen 7:24  Gen 8:3</a:t>
                      </a:r>
                      <a:endParaRPr lang="en-US" sz="1400" b="1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5 months = 150 days</a:t>
                      </a:r>
                      <a:endParaRPr lang="en-US" b="1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32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5.  600</a:t>
                      </a:r>
                      <a:r>
                        <a:rPr lang="en-US" b="1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7</a:t>
                      </a:r>
                      <a:r>
                        <a:rPr lang="en-US" b="1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17</a:t>
                      </a:r>
                      <a:r>
                        <a:rPr lang="en-US" b="1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Gen 8:4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Ark rests on Ararat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32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6.  600</a:t>
                      </a:r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10</a:t>
                      </a:r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1</a:t>
                      </a:r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st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Gen 8:5</a:t>
                      </a:r>
                      <a:endParaRPr lang="en-US" b="1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Mountain tops are seen</a:t>
                      </a:r>
                      <a:endParaRPr lang="en-US" b="1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832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7</a:t>
                      </a:r>
                      <a:r>
                        <a:rPr lang="en-US" b="1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.</a:t>
                      </a:r>
                      <a:r>
                        <a:rPr lang="en-US" b="1" baseline="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 600</a:t>
                      </a:r>
                      <a:r>
                        <a:rPr lang="en-US" b="1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b="1" baseline="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11</a:t>
                      </a:r>
                      <a:r>
                        <a:rPr lang="en-US" b="1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10</a:t>
                      </a:r>
                      <a:r>
                        <a:rPr lang="en-US" b="1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Gen 8:6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Raven sent out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32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8.  600</a:t>
                      </a:r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11</a:t>
                      </a:r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17</a:t>
                      </a:r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Gen 8:10</a:t>
                      </a:r>
                      <a:endParaRPr lang="en-US" b="1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Dove sent out</a:t>
                      </a:r>
                      <a:endParaRPr lang="en-US" b="1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32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9.  600</a:t>
                      </a:r>
                      <a:r>
                        <a:rPr lang="en-US" b="1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11</a:t>
                      </a:r>
                      <a:r>
                        <a:rPr lang="en-US" b="1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24</a:t>
                      </a:r>
                      <a:r>
                        <a:rPr lang="en-US" b="1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Gen 8:12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Dove sent out again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32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10.  601</a:t>
                      </a:r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ST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1</a:t>
                      </a:r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st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1</a:t>
                      </a:r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st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Gen</a:t>
                      </a:r>
                      <a:r>
                        <a:rPr lang="en-US" b="1" baseline="0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8:13</a:t>
                      </a:r>
                      <a:endParaRPr lang="en-US" b="1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Waters dried up</a:t>
                      </a:r>
                      <a:endParaRPr lang="en-US" b="1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365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n>
                            <a:solidFill>
                              <a:schemeClr val="tx2">
                                <a:lumMod val="85000"/>
                                <a:lumOff val="15000"/>
                              </a:schemeClr>
                            </a:solidFill>
                          </a:ln>
                          <a:solidFill>
                            <a:srgbClr val="8C4C64"/>
                          </a:solidFill>
                          <a:effectLst/>
                          <a:latin typeface="Comic Sans MS" pitchFamily="66" charset="0"/>
                        </a:rPr>
                        <a:t>11. 601</a:t>
                      </a:r>
                      <a:r>
                        <a:rPr lang="en-US" sz="2000" b="1" baseline="30000" dirty="0" smtClean="0">
                          <a:ln>
                            <a:solidFill>
                              <a:schemeClr val="tx2">
                                <a:lumMod val="85000"/>
                                <a:lumOff val="15000"/>
                              </a:schemeClr>
                            </a:solidFill>
                          </a:ln>
                          <a:solidFill>
                            <a:srgbClr val="8C4C64"/>
                          </a:solidFill>
                          <a:effectLst/>
                          <a:latin typeface="Comic Sans MS" pitchFamily="66" charset="0"/>
                        </a:rPr>
                        <a:t>ST</a:t>
                      </a:r>
                      <a:r>
                        <a:rPr lang="en-US" sz="2000" b="1" dirty="0" smtClean="0">
                          <a:ln>
                            <a:solidFill>
                              <a:schemeClr val="tx2">
                                <a:lumMod val="85000"/>
                                <a:lumOff val="15000"/>
                              </a:schemeClr>
                            </a:solidFill>
                          </a:ln>
                          <a:solidFill>
                            <a:srgbClr val="8C4C64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endParaRPr lang="en-US" sz="2000" b="1" dirty="0">
                        <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</a:ln>
                        <a:solidFill>
                          <a:srgbClr val="8C4C64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n>
                            <a:solidFill>
                              <a:schemeClr val="tx2">
                                <a:lumMod val="85000"/>
                                <a:lumOff val="15000"/>
                              </a:schemeClr>
                            </a:solidFill>
                          </a:ln>
                          <a:solidFill>
                            <a:srgbClr val="8C4C64"/>
                          </a:solidFill>
                          <a:effectLst/>
                          <a:latin typeface="Comic Sans MS" pitchFamily="66" charset="0"/>
                        </a:rPr>
                        <a:t>2</a:t>
                      </a:r>
                      <a:r>
                        <a:rPr lang="en-US" sz="2000" b="1" baseline="30000" dirty="0" smtClean="0">
                          <a:ln>
                            <a:solidFill>
                              <a:schemeClr val="tx2">
                                <a:lumMod val="85000"/>
                                <a:lumOff val="15000"/>
                              </a:schemeClr>
                            </a:solidFill>
                          </a:ln>
                          <a:solidFill>
                            <a:srgbClr val="8C4C64"/>
                          </a:solidFill>
                          <a:effectLst/>
                          <a:latin typeface="Comic Sans MS" pitchFamily="66" charset="0"/>
                        </a:rPr>
                        <a:t>nd</a:t>
                      </a:r>
                      <a:r>
                        <a:rPr lang="en-US" sz="2000" b="1" dirty="0" smtClean="0">
                          <a:ln>
                            <a:solidFill>
                              <a:schemeClr val="tx2">
                                <a:lumMod val="85000"/>
                                <a:lumOff val="15000"/>
                              </a:schemeClr>
                            </a:solidFill>
                          </a:ln>
                          <a:solidFill>
                            <a:srgbClr val="8C4C64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endParaRPr lang="en-US" sz="2000" b="1" dirty="0">
                        <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</a:ln>
                        <a:solidFill>
                          <a:srgbClr val="8C4C64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n>
                            <a:solidFill>
                              <a:schemeClr val="tx2">
                                <a:lumMod val="85000"/>
                                <a:lumOff val="15000"/>
                              </a:schemeClr>
                            </a:solidFill>
                          </a:ln>
                          <a:solidFill>
                            <a:srgbClr val="8C4C64"/>
                          </a:solidFill>
                          <a:effectLst/>
                          <a:latin typeface="Comic Sans MS" pitchFamily="66" charset="0"/>
                        </a:rPr>
                        <a:t>27</a:t>
                      </a:r>
                      <a:r>
                        <a:rPr lang="en-US" sz="2000" b="1" baseline="30000" dirty="0" smtClean="0">
                          <a:ln>
                            <a:solidFill>
                              <a:schemeClr val="tx2">
                                <a:lumMod val="85000"/>
                                <a:lumOff val="15000"/>
                              </a:schemeClr>
                            </a:solidFill>
                          </a:ln>
                          <a:solidFill>
                            <a:srgbClr val="8C4C64"/>
                          </a:solidFill>
                          <a:effectLst/>
                          <a:latin typeface="Comic Sans MS" pitchFamily="66" charset="0"/>
                        </a:rPr>
                        <a:t>th</a:t>
                      </a:r>
                      <a:r>
                        <a:rPr lang="en-US" sz="2000" b="1" dirty="0" smtClean="0">
                          <a:ln>
                            <a:solidFill>
                              <a:schemeClr val="tx2">
                                <a:lumMod val="85000"/>
                                <a:lumOff val="15000"/>
                              </a:schemeClr>
                            </a:solidFill>
                          </a:ln>
                          <a:solidFill>
                            <a:srgbClr val="8C4C64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endParaRPr lang="en-US" sz="2000" b="1" dirty="0">
                        <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</a:ln>
                        <a:solidFill>
                          <a:srgbClr val="8C4C64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n>
                            <a:solidFill>
                              <a:schemeClr val="tx2">
                                <a:lumMod val="85000"/>
                                <a:lumOff val="15000"/>
                              </a:schemeClr>
                            </a:solidFill>
                          </a:ln>
                          <a:solidFill>
                            <a:srgbClr val="8C4C64"/>
                          </a:solidFill>
                          <a:effectLst/>
                          <a:latin typeface="Comic Sans MS" pitchFamily="66" charset="0"/>
                        </a:rPr>
                        <a:t>Gen 8:14</a:t>
                      </a:r>
                      <a:endParaRPr lang="en-US" sz="2000" b="1" dirty="0">
                        <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</a:ln>
                        <a:solidFill>
                          <a:srgbClr val="8C4C64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n>
                            <a:solidFill>
                              <a:schemeClr val="tx2">
                                <a:lumMod val="85000"/>
                                <a:lumOff val="15000"/>
                              </a:schemeClr>
                            </a:solidFill>
                          </a:ln>
                          <a:solidFill>
                            <a:srgbClr val="8C4C64"/>
                          </a:solidFill>
                          <a:effectLst/>
                          <a:latin typeface="Comic Sans MS" pitchFamily="66" charset="0"/>
                        </a:rPr>
                        <a:t>Noah leaves ark</a:t>
                      </a:r>
                      <a:endParaRPr lang="en-US" sz="2000" b="1" dirty="0">
                        <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</a:ln>
                        <a:solidFill>
                          <a:srgbClr val="8C4C64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-1" y="0"/>
            <a:ext cx="12191349" cy="6858000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softRound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ct val="150000"/>
              </a:lnSpc>
              <a:buClr>
                <a:srgbClr val="389066">
                  <a:lumMod val="75000"/>
                </a:srgbClr>
              </a:buClr>
            </a:pPr>
            <a:r>
              <a:rPr lang="en-US" sz="2000" dirty="0" smtClean="0">
                <a:ln w="1905"/>
                <a:solidFill>
                  <a:srgbClr val="8C4C6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</a:t>
            </a:r>
            <a:r>
              <a:rPr lang="en-US" sz="3200" spc="30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tura MT Script Capitals" pitchFamily="66" charset="0"/>
              </a:rPr>
              <a:t>Remember This Question About Noah?</a:t>
            </a:r>
            <a:r>
              <a:rPr lang="en-US" sz="3200" dirty="0" smtClean="0">
                <a:ln w="1905"/>
                <a:solidFill>
                  <a:srgbClr val="8C4C6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tura MT Script Capitals" pitchFamily="66" charset="0"/>
              </a:rPr>
              <a:t> </a:t>
            </a:r>
          </a:p>
          <a:p>
            <a:pPr algn="l">
              <a:buClr>
                <a:srgbClr val="389066">
                  <a:lumMod val="75000"/>
                </a:srgbClr>
              </a:buClr>
              <a:buSzPct val="100000"/>
            </a:pPr>
            <a:r>
              <a:rPr lang="en-US" sz="280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</a:t>
            </a:r>
            <a:r>
              <a:rPr lang="en-US" sz="280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Would </a:t>
            </a:r>
            <a:r>
              <a:rPr lang="en-US" sz="2800" dirty="0" smtClean="0">
                <a:ln w="1905">
                  <a:solidFill>
                    <a:srgbClr val="002060"/>
                  </a:solidFill>
                </a:ln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Yahuah</a:t>
            </a:r>
            <a:r>
              <a:rPr lang="en-US" sz="280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280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place calendar </a:t>
            </a:r>
            <a:r>
              <a:rPr lang="en-US" sz="280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clues in Noah’s </a:t>
            </a:r>
            <a:br>
              <a:rPr lang="en-US" sz="280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80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   flood account with alignment to </a:t>
            </a:r>
            <a:r>
              <a:rPr lang="en-US" sz="2800" dirty="0" smtClean="0">
                <a:ln w="1905">
                  <a:solidFill>
                    <a:srgbClr val="002060"/>
                  </a:solidFill>
                </a:ln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Yahusha</a:t>
            </a:r>
            <a:r>
              <a:rPr lang="en-US" sz="280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br>
              <a:rPr lang="en-US" sz="280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80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                                      ?  </a:t>
            </a:r>
            <a:endParaRPr lang="en-US" sz="3200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1804" y="6165304"/>
            <a:ext cx="9304028" cy="462280"/>
          </a:xfrm>
          <a:prstGeom prst="rect">
            <a:avLst/>
          </a:prstGeom>
          <a:noFill/>
          <a:ln w="76200">
            <a:solidFill>
              <a:srgbClr val="8C4C64"/>
            </a:solidFill>
          </a:ln>
          <a:effectLst>
            <a:glow rad="101600">
              <a:srgbClr val="CC00CC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29"/>
          <p:cNvSpPr txBox="1"/>
          <p:nvPr/>
        </p:nvSpPr>
        <p:spPr>
          <a:xfrm>
            <a:off x="2167573" y="1659280"/>
            <a:ext cx="3855719" cy="374571"/>
          </a:xfrm>
          <a:prstGeom prst="roundRect">
            <a:avLst/>
          </a:prstGeom>
          <a:solidFill>
            <a:srgbClr val="6F3350"/>
          </a:solidFill>
          <a:ln w="57150">
            <a:solidFill>
              <a:srgbClr val="DFA6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>
              <a:rot lat="0" lon="0" rev="10800000"/>
            </a:lightRig>
          </a:scene3d>
          <a:sp3d>
            <a:bevelT w="152400" h="50800" prst="softRound"/>
          </a:sp3d>
        </p:spPr>
        <p:txBody>
          <a:bodyPr vert="horz" wrap="square" rtlCol="0">
            <a:spAutoFit/>
            <a:sp3d>
              <a:bevelT w="27940" h="12700"/>
              <a:contourClr>
                <a:srgbClr val="DDDDDD"/>
              </a:contourClr>
            </a:sp3d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2300 years before the cross</a:t>
            </a:r>
            <a:endParaRPr lang="en-US" sz="1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3" name="Picture 4" descr="C:\Users\Rae\Desktop\noah's ar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708" y="1071120"/>
            <a:ext cx="2916171" cy="17679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9"/>
          <p:cNvSpPr txBox="1"/>
          <p:nvPr/>
        </p:nvSpPr>
        <p:spPr>
          <a:xfrm>
            <a:off x="9118749" y="4061896"/>
            <a:ext cx="2808311" cy="2247424"/>
          </a:xfrm>
          <a:prstGeom prst="roundRect">
            <a:avLst/>
          </a:prstGeom>
          <a:solidFill>
            <a:srgbClr val="6F3350"/>
          </a:solidFill>
          <a:ln w="57150">
            <a:solidFill>
              <a:srgbClr val="DFA6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>
              <a:rot lat="0" lon="0" rev="10800000"/>
            </a:lightRig>
          </a:scene3d>
          <a:sp3d>
            <a:bevelT w="152400" h="50800" prst="softRound"/>
          </a:sp3d>
        </p:spPr>
        <p:txBody>
          <a:bodyPr vert="horz" wrap="square" rtlCol="0">
            <a:spAutoFit/>
            <a:sp3d>
              <a:bevelT w="27940" h="12700"/>
              <a:contourClr>
                <a:srgbClr val="DDDDDD"/>
              </a:contourClr>
            </a:sp3d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oper Black" pitchFamily="18" charset="0"/>
              </a:rPr>
              <a:t>Do these clues solve the timeframe </a:t>
            </a:r>
            <a:b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oper Black" pitchFamily="18" charset="0"/>
              </a:rPr>
            </a:br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oper Black" pitchFamily="18" charset="0"/>
              </a:rPr>
              <a:t>for the Flood and the Exodus being in the spring </a:t>
            </a:r>
            <a:b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oper Black" pitchFamily="18" charset="0"/>
              </a:rPr>
            </a:br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oper Black" pitchFamily="18" charset="0"/>
              </a:rPr>
              <a:t>of the year?</a:t>
            </a:r>
            <a:endParaRPr 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oper Black" pitchFamily="18" charset="0"/>
            </a:endParaRPr>
          </a:p>
        </p:txBody>
      </p:sp>
      <p:pic>
        <p:nvPicPr>
          <p:cNvPr id="25" name="Picture 2" descr="C:\Users\Rae\Desktop\Art New Grammar 101\white man clip art\yellow-blue smiley faces\Smiley wonders p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724" y="2420888"/>
            <a:ext cx="2304256" cy="174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88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3399">
                <a:alpha val="6000"/>
              </a:srgbClr>
            </a:gs>
            <a:gs pos="48000">
              <a:srgbClr val="FF6633">
                <a:alpha val="30000"/>
              </a:srgbClr>
            </a:gs>
            <a:gs pos="91000">
              <a:srgbClr val="FFFF00">
                <a:alpha val="57000"/>
              </a:srgbClr>
            </a:gs>
            <a:gs pos="75000">
              <a:srgbClr val="01A78F">
                <a:alpha val="58000"/>
              </a:srgbClr>
            </a:gs>
            <a:gs pos="100000">
              <a:srgbClr val="3366FF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67020" y="6453336"/>
            <a:ext cx="477789" cy="365125"/>
          </a:xfrm>
        </p:spPr>
        <p:txBody>
          <a:bodyPr/>
          <a:lstStyle/>
          <a:p>
            <a:fld id="{81FEFA0A-2F20-4B60-98C6-5FFDA469AA1C}" type="slidenum">
              <a:rPr lang="en-US" sz="1200" b="1" smtClean="0">
                <a:solidFill>
                  <a:schemeClr val="tx2"/>
                </a:solidFill>
              </a:rPr>
              <a:pPr/>
              <a:t>6</a:t>
            </a:fld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9796" y="460788"/>
            <a:ext cx="1042317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spc="150" dirty="0">
                <a:ln w="11430"/>
                <a:solidFill>
                  <a:srgbClr val="F8F8F8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A</a:t>
            </a:r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 </a:t>
            </a:r>
            <a:r>
              <a:rPr lang="en-US" sz="5400" b="1" spc="150" dirty="0">
                <a:ln w="11430"/>
                <a:solidFill>
                  <a:srgbClr val="F8F8F8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“</a:t>
            </a:r>
            <a:r>
              <a:rPr lang="en-US" sz="5400" b="1" spc="150" dirty="0">
                <a:ln w="11430"/>
                <a:solidFill>
                  <a:srgbClr val="632C03"/>
                </a:solidFill>
                <a:effectLst>
                  <a:glow rad="127000">
                    <a:srgbClr val="FF9933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day</a:t>
            </a:r>
            <a:r>
              <a:rPr lang="en-US" sz="5400" b="1" spc="150" dirty="0">
                <a:ln w="11430"/>
                <a:solidFill>
                  <a:srgbClr val="F8F8F8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” </a:t>
            </a:r>
            <a:r>
              <a:rPr lang="en-US" sz="5400" b="1" spc="150" dirty="0">
                <a:ln w="11430">
                  <a:solidFill>
                    <a:srgbClr val="002060"/>
                  </a:solidFill>
                </a:ln>
                <a:solidFill>
                  <a:srgbClr val="F8F8F8"/>
                </a:solidFill>
                <a:effectLst>
                  <a:glow rad="889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and</a:t>
            </a:r>
            <a:r>
              <a:rPr lang="en-US" sz="5400" b="1" spc="150" dirty="0">
                <a:ln w="11430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glow rad="889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/</a:t>
            </a:r>
            <a:r>
              <a:rPr lang="en-US" sz="5400" b="1" spc="150" dirty="0">
                <a:ln w="11430">
                  <a:solidFill>
                    <a:srgbClr val="002060"/>
                  </a:solidFill>
                </a:ln>
                <a:solidFill>
                  <a:srgbClr val="F8F8F8"/>
                </a:solidFill>
                <a:effectLst>
                  <a:glow rad="889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or</a:t>
            </a:r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 </a:t>
            </a:r>
            <a:r>
              <a:rPr lang="en-US" sz="5400" b="1" spc="150" dirty="0">
                <a:ln w="11430"/>
                <a:solidFill>
                  <a:srgbClr val="F8F8F8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a “</a:t>
            </a:r>
            <a:r>
              <a:rPr lang="en-US" sz="5400" b="1" spc="150" dirty="0" smtClean="0">
                <a:ln w="1143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date</a:t>
            </a:r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” are </a:t>
            </a:r>
            <a:r>
              <a:rPr lang="en-US" sz="5400" b="1" u="sng" spc="150" dirty="0" smtClean="0">
                <a:ln w="11430">
                  <a:solidFill>
                    <a:srgbClr val="002060"/>
                  </a:solidFill>
                </a:ln>
                <a:solidFill>
                  <a:srgbClr val="D60093"/>
                </a:solidFill>
                <a:effectLst>
                  <a:glow rad="101600">
                    <a:srgbClr val="FF99FF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usuall</a:t>
            </a:r>
            <a:r>
              <a:rPr lang="en-US" sz="5400" b="1" spc="150" dirty="0" smtClean="0">
                <a:ln w="11430">
                  <a:solidFill>
                    <a:srgbClr val="002060"/>
                  </a:solidFill>
                </a:ln>
                <a:solidFill>
                  <a:srgbClr val="D60093"/>
                </a:solidFill>
                <a:effectLst>
                  <a:glow rad="101600">
                    <a:srgbClr val="FF99FF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y</a:t>
            </a:r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 not the same!</a:t>
            </a:r>
            <a:endParaRPr lang="en-US" sz="5400" b="1" spc="150" dirty="0">
              <a:ln w="11430"/>
              <a:solidFill>
                <a:srgbClr val="F8F8F8"/>
              </a:solidFill>
              <a:effectLst>
                <a:glow rad="127000">
                  <a:srgbClr val="7030A0">
                    <a:alpha val="81000"/>
                  </a:srgb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Matura MT Script Capitals" pitchFamily="66" charset="0"/>
            </a:endParaRPr>
          </a:p>
          <a:p>
            <a:pPr algn="ctr"/>
            <a:endParaRPr lang="en-US" sz="5400" b="1" spc="150" dirty="0">
              <a:ln w="11430"/>
              <a:solidFill>
                <a:srgbClr val="F8F8F8"/>
              </a:solidFill>
              <a:effectLst>
                <a:glow rad="127000">
                  <a:srgbClr val="7030A0">
                    <a:alpha val="81000"/>
                  </a:srgb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Matura MT Script Capitals" pitchFamily="66" charset="0"/>
            </a:endParaRPr>
          </a:p>
        </p:txBody>
      </p:sp>
      <p:pic>
        <p:nvPicPr>
          <p:cNvPr id="1026" name="Picture 2" descr="C:\Users\Rae\Desktop\15th day of mon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04" y="2977823"/>
            <a:ext cx="4536504" cy="333149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10940156" y="695615"/>
            <a:ext cx="540085" cy="2415096"/>
          </a:xfrm>
          <a:prstGeom prst="roundRect">
            <a:avLst/>
          </a:prstGeom>
          <a:solidFill>
            <a:srgbClr val="BCFFDE"/>
          </a:solidFill>
          <a:ln w="5715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400" dirty="0" smtClean="0">
                <a:ln w="28575">
                  <a:solidFill>
                    <a:srgbClr val="0000FF"/>
                  </a:solidFill>
                </a:ln>
                <a:solidFill>
                  <a:srgbClr val="00FF00"/>
                </a:solidFill>
                <a:latin typeface="Arial Rounded MT Bold" pitchFamily="34" charset="0"/>
              </a:rPr>
              <a:t>REV</a:t>
            </a:r>
            <a:br>
              <a:rPr lang="en-CA" sz="2400" dirty="0" smtClean="0">
                <a:ln w="28575">
                  <a:solidFill>
                    <a:srgbClr val="0000FF"/>
                  </a:solidFill>
                </a:ln>
                <a:solidFill>
                  <a:srgbClr val="00FF00"/>
                </a:solidFill>
                <a:latin typeface="Arial Rounded MT Bold" pitchFamily="34" charset="0"/>
              </a:rPr>
            </a:br>
            <a:r>
              <a:rPr lang="en-CA" sz="2400" dirty="0" smtClean="0">
                <a:ln w="28575">
                  <a:solidFill>
                    <a:srgbClr val="0000FF"/>
                  </a:solidFill>
                </a:ln>
                <a:solidFill>
                  <a:srgbClr val="00FF00"/>
                </a:solidFill>
                <a:latin typeface="Arial Rounded MT Bold" pitchFamily="34" charset="0"/>
              </a:rPr>
              <a:t>I</a:t>
            </a:r>
            <a:br>
              <a:rPr lang="en-CA" sz="2400" dirty="0" smtClean="0">
                <a:ln w="28575">
                  <a:solidFill>
                    <a:srgbClr val="0000FF"/>
                  </a:solidFill>
                </a:ln>
                <a:solidFill>
                  <a:srgbClr val="00FF00"/>
                </a:solidFill>
                <a:latin typeface="Arial Rounded MT Bold" pitchFamily="34" charset="0"/>
              </a:rPr>
            </a:br>
            <a:r>
              <a:rPr lang="en-CA" sz="2400" dirty="0" smtClean="0">
                <a:ln w="28575">
                  <a:solidFill>
                    <a:srgbClr val="0000FF"/>
                  </a:solidFill>
                </a:ln>
                <a:solidFill>
                  <a:srgbClr val="00FF00"/>
                </a:solidFill>
                <a:latin typeface="Arial Rounded MT Bold" pitchFamily="34" charset="0"/>
              </a:rPr>
              <a:t>EW</a:t>
            </a:r>
            <a:endParaRPr lang="en-CA" sz="2400" dirty="0">
              <a:ln w="28575">
                <a:solidFill>
                  <a:srgbClr val="0000FF"/>
                </a:solidFill>
              </a:ln>
              <a:solidFill>
                <a:srgbClr val="00FF00"/>
              </a:solidFill>
              <a:latin typeface="Arial Rounded MT Bold" pitchFamily="34" charset="0"/>
            </a:endParaRPr>
          </a:p>
        </p:txBody>
      </p:sp>
      <p:pic>
        <p:nvPicPr>
          <p:cNvPr id="13" name="Picture 10" descr="C:\Users\Rae\Desktop\Art on Desktop\white man clip art\yellow-blue smiley faces\question face yellow p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828" y="3212976"/>
            <a:ext cx="2177624" cy="164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726260" y="3110711"/>
            <a:ext cx="6390723" cy="3480349"/>
          </a:xfrm>
          <a:prstGeom prst="rect">
            <a:avLst/>
          </a:prstGeom>
          <a:noFill/>
          <a:ln>
            <a:noFill/>
          </a:ln>
          <a:effectLst>
            <a:glow rad="63500">
              <a:srgbClr val="CC0099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CA" sz="4000" b="1" dirty="0" smtClean="0">
                <a:ln w="1905"/>
                <a:solidFill>
                  <a:srgbClr val="6F33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The 15</a:t>
            </a:r>
            <a:r>
              <a:rPr lang="en-CA" sz="4000" b="1" baseline="30000" dirty="0" smtClean="0">
                <a:ln w="1905"/>
                <a:solidFill>
                  <a:srgbClr val="6F33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CA" sz="4000" b="1" dirty="0" smtClean="0">
                <a:ln w="1905"/>
                <a:solidFill>
                  <a:srgbClr val="6F33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date of </a:t>
            </a:r>
            <a:br>
              <a:rPr lang="en-CA" sz="4000" b="1" dirty="0" smtClean="0">
                <a:ln w="1905"/>
                <a:solidFill>
                  <a:srgbClr val="6F33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CA" sz="4000" b="1" dirty="0" smtClean="0">
                <a:ln w="1905"/>
                <a:solidFill>
                  <a:srgbClr val="6F33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the 1</a:t>
            </a:r>
            <a:r>
              <a:rPr lang="en-CA" sz="4000" b="1" baseline="30000" dirty="0" smtClean="0">
                <a:ln w="1905"/>
                <a:solidFill>
                  <a:srgbClr val="6F33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st</a:t>
            </a:r>
            <a:r>
              <a:rPr lang="en-CA" sz="4000" b="1" dirty="0" smtClean="0">
                <a:ln w="1905"/>
                <a:solidFill>
                  <a:srgbClr val="6F33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month is </a:t>
            </a:r>
            <a:br>
              <a:rPr lang="en-CA" sz="4000" b="1" dirty="0" smtClean="0">
                <a:ln w="1905"/>
                <a:solidFill>
                  <a:srgbClr val="6F33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CA" sz="4000" b="1" dirty="0" smtClean="0">
                <a:ln w="1905"/>
                <a:solidFill>
                  <a:srgbClr val="6F33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not always on the </a:t>
            </a:r>
            <a:br>
              <a:rPr lang="en-CA" sz="4000" b="1" dirty="0" smtClean="0">
                <a:ln w="1905"/>
                <a:solidFill>
                  <a:srgbClr val="6F33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CA" sz="4000" b="1" dirty="0" smtClean="0">
                <a:ln w="1905"/>
                <a:solidFill>
                  <a:srgbClr val="6F33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4</a:t>
            </a:r>
            <a:r>
              <a:rPr lang="en-CA" sz="4000" b="1" baseline="30000" dirty="0" smtClean="0">
                <a:ln w="1905"/>
                <a:solidFill>
                  <a:srgbClr val="6F33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CA" sz="4000" b="1" dirty="0" smtClean="0">
                <a:ln w="1905"/>
                <a:solidFill>
                  <a:srgbClr val="6F33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day/cycle </a:t>
            </a:r>
            <a:r>
              <a:rPr lang="en-CA" sz="2800" b="1" dirty="0" smtClean="0">
                <a:ln w="1905"/>
                <a:solidFill>
                  <a:srgbClr val="6F33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(Wed) </a:t>
            </a:r>
            <a:br>
              <a:rPr lang="en-CA" sz="2800" b="1" dirty="0" smtClean="0">
                <a:ln w="1905"/>
                <a:solidFill>
                  <a:srgbClr val="6F33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CA" sz="3600" b="1" dirty="0" smtClean="0">
                <a:ln w="1905"/>
                <a:solidFill>
                  <a:srgbClr val="6F33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like this example.</a:t>
            </a:r>
          </a:p>
          <a:p>
            <a:pPr algn="ctr"/>
            <a:endParaRPr lang="en-CA" sz="1200" b="1" dirty="0" smtClean="0">
              <a:ln w="1905"/>
              <a:solidFill>
                <a:srgbClr val="6F33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70276" y="2381979"/>
            <a:ext cx="59093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4800" b="1" spc="150" dirty="0" smtClean="0">
                <a:ln w="11430"/>
                <a:solidFill>
                  <a:srgbClr val="6F3350"/>
                </a:solidFill>
                <a:effectLst>
                  <a:glow rad="228600">
                    <a:schemeClr val="accent2">
                      <a:lumMod val="60000"/>
                      <a:lumOff val="40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Random Example: </a:t>
            </a:r>
            <a:endParaRPr lang="en-US" sz="4800" b="1" spc="150" dirty="0">
              <a:ln w="11430"/>
              <a:solidFill>
                <a:srgbClr val="6F3350"/>
              </a:solidFill>
              <a:effectLst>
                <a:glow rad="228600">
                  <a:schemeClr val="accent2">
                    <a:lumMod val="60000"/>
                    <a:lumOff val="40000"/>
                    <a:alpha val="40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Matura MT Script Capital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82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8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27017" y="6359787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rgbClr val="5D2D2D"/>
                </a:solidFill>
              </a:rPr>
              <a:pPr/>
              <a:t>60</a:t>
            </a:fld>
            <a:endParaRPr lang="en-US" b="1" dirty="0">
              <a:solidFill>
                <a:srgbClr val="5D2D2D"/>
              </a:solidFill>
            </a:endParaRPr>
          </a:p>
        </p:txBody>
      </p:sp>
      <p:pic>
        <p:nvPicPr>
          <p:cNvPr id="7173" name="Picture 5" descr="C:\Users\Rae\Desktop\Adam Clarke's boo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34" y="3411092"/>
            <a:ext cx="2476500" cy="31623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Rae\Desktop\Adam Clarke commentat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116632"/>
            <a:ext cx="2612578" cy="32395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Rae\Desktop\charles ellicott commentat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372" y="160056"/>
            <a:ext cx="2612578" cy="32395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Rae\Desktop\Ellicott's commentar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101" y="3467720"/>
            <a:ext cx="2133119" cy="29735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HeroicExtremeLeftFacing"/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2776482" y="279230"/>
            <a:ext cx="6712572" cy="1374469"/>
          </a:xfrm>
          <a:prstGeom prst="roundRect">
            <a:avLst/>
          </a:prstGeom>
          <a:gradFill>
            <a:gsLst>
              <a:gs pos="0">
                <a:srgbClr val="03D4A8"/>
              </a:gs>
              <a:gs pos="44000">
                <a:srgbClr val="FFFF00"/>
              </a:gs>
              <a:gs pos="75000">
                <a:srgbClr val="FF99FF"/>
              </a:gs>
            </a:gsLst>
            <a:lin ang="16200000" scaled="0"/>
          </a:gradFill>
          <a:ln w="38100">
            <a:solidFill>
              <a:srgbClr val="99FFCC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3200" b="1" dirty="0" smtClean="0">
                <a:ln>
                  <a:solidFill>
                    <a:srgbClr val="3333FF"/>
                  </a:solidFill>
                </a:ln>
                <a:solidFill>
                  <a:srgbClr val="663300"/>
                </a:solidFill>
                <a:latin typeface="Ravie" pitchFamily="82" charset="0"/>
              </a:rPr>
              <a:t>What is the verdict on Bible Commentators?</a:t>
            </a:r>
            <a:endParaRPr lang="en-CA" sz="4000" b="1" dirty="0">
              <a:ln>
                <a:solidFill>
                  <a:srgbClr val="3333FF"/>
                </a:solidFill>
              </a:ln>
              <a:solidFill>
                <a:srgbClr val="663300"/>
              </a:solidFill>
              <a:latin typeface="Ravie" pitchFamily="8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45590" y="1916832"/>
            <a:ext cx="6938511" cy="4606040"/>
          </a:xfrm>
          <a:prstGeom prst="snip2DiagRect">
            <a:avLst/>
          </a:prstGeom>
          <a:solidFill>
            <a:srgbClr val="660033"/>
          </a:solidFill>
          <a:scene3d>
            <a:camera prst="orthographicFront"/>
            <a:lightRig rig="soft" dir="t">
              <a:rot lat="0" lon="0" rev="10800000"/>
            </a:lightRig>
          </a:scene3d>
          <a:sp3d>
            <a:bevelT w="152400" h="50800" prst="softRound"/>
          </a:sp3d>
        </p:spPr>
        <p:txBody>
          <a:bodyPr wrap="square" rtlCol="0">
            <a:spAutoFit/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Every Bible Commentator </a:t>
            </a:r>
            <a:br>
              <a:rPr lang="en-US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has to be aligned with Torah </a:t>
            </a:r>
            <a:br>
              <a:rPr lang="en-US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for any calendar timeframes. </a:t>
            </a:r>
          </a:p>
          <a:p>
            <a:pPr algn="ctr">
              <a:lnSpc>
                <a:spcPct val="90000"/>
              </a:lnSpc>
            </a:pPr>
            <a:r>
              <a:rPr lang="en-US" sz="2000" b="1" spc="150" dirty="0" smtClean="0">
                <a:ln w="11430"/>
                <a:solidFill>
                  <a:srgbClr val="FFC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However, due to the strong influence of Judah’s counterfeit calendars and a reputation they are not worthy to have, many put their faith and trust in a variety of commentators.</a:t>
            </a:r>
          </a:p>
          <a:p>
            <a:pPr algn="ctr">
              <a:lnSpc>
                <a:spcPct val="90000"/>
              </a:lnSpc>
            </a:pP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Also remember, the Covenant Calendar 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of the Gospels and </a:t>
            </a:r>
            <a:r>
              <a:rPr lang="en-US" sz="2000" b="1" spc="150" dirty="0" smtClean="0">
                <a:ln w="11430"/>
                <a:solidFill>
                  <a:srgbClr val="00B0F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Yahusha’s</a:t>
            </a: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ministry 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must align with Torah.</a:t>
            </a:r>
          </a:p>
          <a:p>
            <a:pPr algn="ctr">
              <a:lnSpc>
                <a:spcPct val="90000"/>
              </a:lnSpc>
            </a:pP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Covenant Calendar will continue to detect and reveal counterfeit teachings.</a:t>
            </a:r>
            <a:endParaRPr lang="en-US" sz="1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61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8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Content Placeholder 5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2089321" y="1831638"/>
          <a:ext cx="9505054" cy="466852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419586"/>
                <a:gridCol w="1347578"/>
                <a:gridCol w="1347578"/>
                <a:gridCol w="1347578"/>
                <a:gridCol w="1347578"/>
                <a:gridCol w="1347578"/>
                <a:gridCol w="1347578"/>
              </a:tblGrid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1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st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[Sun]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2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nd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[Mon]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3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rd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[Tues]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4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[Wed]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5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</a:t>
                      </a:r>
                      <a:r>
                        <a:rPr lang="en-US" dirty="0" err="1" smtClean="0">
                          <a:latin typeface="Comic Sans MS" pitchFamily="66" charset="0"/>
                        </a:rPr>
                        <a:t>Thur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6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[Prep]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u="sng" dirty="0" smtClean="0">
                          <a:solidFill>
                            <a:srgbClr val="3333FF"/>
                          </a:solidFill>
                          <a:latin typeface="Comic Sans MS" pitchFamily="66" charset="0"/>
                        </a:rPr>
                        <a:t>Sabbath</a:t>
                      </a:r>
                      <a:endParaRPr lang="en-US" b="1" u="sng" dirty="0">
                        <a:solidFill>
                          <a:srgbClr val="3333FF"/>
                        </a:solidFill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prst="convex"/>
                      <a:lightRig rig="flood" dir="t"/>
                    </a:cell3D>
                    <a:solidFill>
                      <a:srgbClr val="FF99FF">
                        <a:alpha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26 </a:t>
                      </a:r>
                      <a:endParaRPr lang="en-US" sz="12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1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#8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27 </a:t>
                      </a:r>
                      <a:endParaRPr lang="en-US" sz="12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1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#9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28 </a:t>
                      </a:r>
                      <a:endParaRPr lang="en-US" sz="12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1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#10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29 </a:t>
                      </a:r>
                      <a:endParaRPr lang="en-US" sz="12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1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#11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30 </a:t>
                      </a:r>
                      <a:endParaRPr lang="en-US" sz="12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1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#12</a:t>
                      </a:r>
                      <a:endParaRPr lang="en-US" sz="16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#13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#14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#15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#16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#17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6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#18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7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#19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#20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#21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10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#22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11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#23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12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#24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13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#25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14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#26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15   </a:t>
                      </a:r>
                      <a:r>
                        <a:rPr lang="en-US" sz="14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Sin</a:t>
                      </a:r>
                      <a:br>
                        <a:rPr lang="en-US" sz="14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</a:br>
                      <a:r>
                        <a:rPr lang="en-US" sz="14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  Wilderness</a:t>
                      </a:r>
                    </a:p>
                    <a:p>
                      <a:pPr algn="l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     #27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F4A77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smtClean="0">
                          <a:solidFill>
                            <a:schemeClr val="tx1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16</a:t>
                      </a:r>
                      <a:r>
                        <a:rPr lang="en-US" sz="1400" b="1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FF0000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/>
                      </a:r>
                      <a:br>
                        <a:rPr lang="en-US" sz="1400" b="1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FF0000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</a:br>
                      <a:r>
                        <a:rPr lang="en-US" sz="1400" b="1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FF0000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  Murmuring</a:t>
                      </a:r>
                    </a:p>
                    <a:p>
                      <a:pPr algn="ctr"/>
                      <a:r>
                        <a:rPr lang="en-US" sz="1400" b="1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#28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990033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17 </a:t>
                      </a: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1</a:t>
                      </a:r>
                      <a:r>
                        <a:rPr lang="en-US" sz="1400" b="1" baseline="30000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st</a:t>
                      </a: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Manna</a:t>
                      </a:r>
                      <a:b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</a:b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      Day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#29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18 </a:t>
                      </a: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2</a:t>
                      </a:r>
                      <a:r>
                        <a:rPr lang="en-US" sz="1400" b="1" baseline="30000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nd</a:t>
                      </a:r>
                      <a:r>
                        <a:rPr lang="en-US" sz="1400" b="1" baseline="0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Manna</a:t>
                      </a:r>
                      <a:b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</a:b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     Day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#30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19 </a:t>
                      </a: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3</a:t>
                      </a:r>
                      <a:r>
                        <a:rPr lang="en-US" sz="1400" b="1" baseline="30000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rd</a:t>
                      </a: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Manna</a:t>
                      </a:r>
                      <a:b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</a:b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     Day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#31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20 </a:t>
                      </a: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4</a:t>
                      </a:r>
                      <a:r>
                        <a:rPr lang="en-US" sz="1400" b="1" baseline="30000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sz="1400" b="1" baseline="0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Manna</a:t>
                      </a:r>
                      <a:b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</a:b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     Day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#32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21 </a:t>
                      </a: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5</a:t>
                      </a:r>
                      <a:r>
                        <a:rPr lang="en-US" sz="1400" b="1" baseline="30000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Manna</a:t>
                      </a:r>
                      <a:b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</a:b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     Day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#33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22 </a:t>
                      </a: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6</a:t>
                      </a:r>
                      <a:r>
                        <a:rPr lang="en-US" sz="1400" b="1" baseline="30000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Manna</a:t>
                      </a:r>
                      <a:b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</a:b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     Day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#34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23   </a:t>
                      </a:r>
                      <a:r>
                        <a:rPr lang="en-US" sz="1400" b="1" dirty="0" smtClean="0">
                          <a:ln>
                            <a:solidFill>
                              <a:srgbClr val="F4A77C"/>
                            </a:solidFill>
                          </a:ln>
                          <a:solidFill>
                            <a:srgbClr val="FFFFCC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No</a:t>
                      </a:r>
                      <a:br>
                        <a:rPr lang="en-US" sz="1400" b="1" dirty="0" smtClean="0">
                          <a:ln>
                            <a:solidFill>
                              <a:srgbClr val="F4A77C"/>
                            </a:solidFill>
                          </a:ln>
                          <a:solidFill>
                            <a:srgbClr val="FFFFCC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</a:br>
                      <a:r>
                        <a:rPr lang="en-US" sz="1400" b="1" dirty="0" smtClean="0">
                          <a:ln>
                            <a:solidFill>
                              <a:srgbClr val="F4A77C"/>
                            </a:solidFill>
                          </a:ln>
                          <a:solidFill>
                            <a:srgbClr val="FFFFCC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    Manna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#35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24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#36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25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#37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26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#38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27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#39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28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#40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29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#41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30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#42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27017" y="6359787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rgbClr val="5D2D2D"/>
                </a:solidFill>
              </a:rPr>
              <a:pPr/>
              <a:t>61</a:t>
            </a:fld>
            <a:endParaRPr lang="en-US" b="1" dirty="0">
              <a:solidFill>
                <a:srgbClr val="5D2D2D"/>
              </a:solidFill>
            </a:endParaRPr>
          </a:p>
        </p:txBody>
      </p:sp>
      <p:pic>
        <p:nvPicPr>
          <p:cNvPr id="40" name="Picture 2" descr="C:\Users\Rae\Desktop\Passover flower them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72" y="2633292"/>
            <a:ext cx="1905000" cy="38258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il_fi" descr="http://api.ning.com/files/fyF8vA6MOxqoNGB6w2UlU5bnhvf9Fn*O1tDlTCBsJIMX6mLmgK4KRASsZ3Bjjtjg*limWS0hw0lP2sXtNMlii-PWrqyJP6xY/quail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32" y="1982518"/>
            <a:ext cx="1106756" cy="10533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1" name="Rectangle 50"/>
          <p:cNvSpPr/>
          <p:nvPr/>
        </p:nvSpPr>
        <p:spPr>
          <a:xfrm>
            <a:off x="8902724" y="4271943"/>
            <a:ext cx="1368152" cy="775360"/>
          </a:xfrm>
          <a:prstGeom prst="rect">
            <a:avLst/>
          </a:prstGeom>
          <a:noFill/>
          <a:ln w="57150">
            <a:solidFill>
              <a:srgbClr val="3333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>
              <a:solidFill>
                <a:prstClr val="white"/>
              </a:solidFill>
            </a:endParaRPr>
          </a:p>
        </p:txBody>
      </p:sp>
      <p:sp>
        <p:nvSpPr>
          <p:cNvPr id="55" name="Down Arrow 54"/>
          <p:cNvSpPr/>
          <p:nvPr/>
        </p:nvSpPr>
        <p:spPr>
          <a:xfrm rot="16200000">
            <a:off x="2586036" y="1685292"/>
            <a:ext cx="467795" cy="939872"/>
          </a:xfrm>
          <a:prstGeom prst="downArrow">
            <a:avLst>
              <a:gd name="adj1" fmla="val 40801"/>
              <a:gd name="adj2" fmla="val 50000"/>
            </a:avLst>
          </a:prstGeom>
          <a:gradFill>
            <a:gsLst>
              <a:gs pos="0">
                <a:srgbClr val="FFFF00"/>
              </a:gs>
              <a:gs pos="69000">
                <a:srgbClr val="21D6E0"/>
              </a:gs>
              <a:gs pos="100000">
                <a:schemeClr val="tx2"/>
              </a:gs>
            </a:gsLst>
            <a:lin ang="16200000" scaled="0"/>
          </a:gradFill>
          <a:ln>
            <a:solidFill>
              <a:srgbClr val="9933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537171" y="4290993"/>
            <a:ext cx="934511" cy="2831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 err="1" smtClean="0">
                <a:solidFill>
                  <a:prstClr val="white"/>
                </a:solidFill>
                <a:latin typeface="Comic Sans MS" pitchFamily="66" charset="0"/>
              </a:rPr>
              <a:t>Exo</a:t>
            </a:r>
            <a:r>
              <a:rPr lang="en-CA" sz="1200" b="1" dirty="0" smtClean="0">
                <a:solidFill>
                  <a:prstClr val="white"/>
                </a:solidFill>
                <a:latin typeface="Comic Sans MS" pitchFamily="66" charset="0"/>
              </a:rPr>
              <a:t> 16:2</a:t>
            </a:r>
            <a:endParaRPr lang="en-CA" sz="1200" b="1" dirty="0">
              <a:solidFill>
                <a:prstClr val="white"/>
              </a:solidFill>
              <a:latin typeface="Comic Sans MS" pitchFamily="66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998068" y="1801285"/>
            <a:ext cx="6914012" cy="707886"/>
          </a:xfrm>
          <a:prstGeom prst="rect">
            <a:avLst/>
          </a:prstGeom>
          <a:noFill/>
          <a:scene3d>
            <a:camera prst="orthographicFront"/>
            <a:lightRig rig="soft" dir="t">
              <a:rot lat="0" lon="0" rev="10800000"/>
            </a:lightRig>
          </a:scene3d>
          <a:sp3d>
            <a:bevelT/>
          </a:sp3d>
        </p:spPr>
        <p:txBody>
          <a:bodyPr wrap="square" lIns="91440" tIns="45720" rIns="91440" bIns="45720">
            <a:spAutoFit/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4000" b="1" spc="150" dirty="0" smtClean="0">
                <a:ln w="11430"/>
                <a:solidFill>
                  <a:srgbClr val="874141"/>
                </a:solidFill>
                <a:effectLst>
                  <a:glow rad="127000">
                    <a:srgbClr val="FFFF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2</a:t>
            </a:r>
            <a:r>
              <a:rPr lang="en-US" sz="4000" b="1" spc="150" baseline="30000" dirty="0" smtClean="0">
                <a:ln w="11430"/>
                <a:solidFill>
                  <a:srgbClr val="874141"/>
                </a:solidFill>
                <a:effectLst>
                  <a:glow rad="127000">
                    <a:srgbClr val="FFFF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nd</a:t>
            </a:r>
            <a:r>
              <a:rPr lang="en-US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Month </a:t>
            </a:r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(Quail &amp; Manna)</a:t>
            </a:r>
            <a:endParaRPr lang="en-US" sz="3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2573178" y="116633"/>
            <a:ext cx="8633802" cy="1512168"/>
          </a:xfrm>
          <a:prstGeom prst="roundRect">
            <a:avLst/>
          </a:prstGeom>
          <a:gradFill>
            <a:gsLst>
              <a:gs pos="0">
                <a:srgbClr val="03D4A8"/>
              </a:gs>
              <a:gs pos="44000">
                <a:srgbClr val="FFFF00"/>
              </a:gs>
              <a:gs pos="75000">
                <a:srgbClr val="FF99FF"/>
              </a:gs>
            </a:gsLst>
            <a:lin ang="16200000" scaled="0"/>
          </a:gradFill>
          <a:ln w="38100">
            <a:solidFill>
              <a:srgbClr val="99FFCC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3000" b="1" dirty="0" smtClean="0">
                <a:ln>
                  <a:solidFill>
                    <a:srgbClr val="3333FF"/>
                  </a:solidFill>
                </a:ln>
                <a:solidFill>
                  <a:srgbClr val="660033"/>
                </a:solidFill>
                <a:latin typeface="Ravie" pitchFamily="82" charset="0"/>
              </a:rPr>
              <a:t>Conclusion:  The manna week is indeed found in the 2</a:t>
            </a:r>
            <a:r>
              <a:rPr lang="en-CA" sz="3000" b="1" baseline="30000" dirty="0" smtClean="0">
                <a:ln>
                  <a:solidFill>
                    <a:srgbClr val="3333FF"/>
                  </a:solidFill>
                </a:ln>
                <a:solidFill>
                  <a:srgbClr val="660033"/>
                </a:solidFill>
                <a:latin typeface="Ravie" pitchFamily="82" charset="0"/>
              </a:rPr>
              <a:t>nd</a:t>
            </a:r>
            <a:r>
              <a:rPr lang="en-CA" sz="3000" b="1" dirty="0" smtClean="0">
                <a:ln>
                  <a:solidFill>
                    <a:srgbClr val="3333FF"/>
                  </a:solidFill>
                </a:ln>
                <a:solidFill>
                  <a:srgbClr val="660033"/>
                </a:solidFill>
                <a:latin typeface="Ravie" pitchFamily="82" charset="0"/>
              </a:rPr>
              <a:t> month </a:t>
            </a:r>
            <a:br>
              <a:rPr lang="en-CA" sz="3000" b="1" dirty="0" smtClean="0">
                <a:ln>
                  <a:solidFill>
                    <a:srgbClr val="3333FF"/>
                  </a:solidFill>
                </a:ln>
                <a:solidFill>
                  <a:srgbClr val="660033"/>
                </a:solidFill>
                <a:latin typeface="Ravie" pitchFamily="82" charset="0"/>
              </a:rPr>
            </a:br>
            <a:r>
              <a:rPr lang="en-CA" sz="3000" b="1" dirty="0" smtClean="0">
                <a:ln>
                  <a:solidFill>
                    <a:srgbClr val="3333FF"/>
                  </a:solidFill>
                </a:ln>
                <a:solidFill>
                  <a:srgbClr val="660033"/>
                </a:solidFill>
                <a:latin typeface="Ravie" pitchFamily="82" charset="0"/>
              </a:rPr>
              <a:t>of the Festal Calendar!</a:t>
            </a:r>
            <a:endParaRPr lang="en-CA" sz="3000" b="1" dirty="0">
              <a:ln>
                <a:solidFill>
                  <a:srgbClr val="3333FF"/>
                </a:solidFill>
              </a:ln>
              <a:solidFill>
                <a:srgbClr val="660033"/>
              </a:solidFill>
              <a:latin typeface="Ravie" pitchFamily="82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5471" y="3573016"/>
            <a:ext cx="2042206" cy="1767414"/>
            <a:chOff x="417291" y="1145437"/>
            <a:chExt cx="4755150" cy="3910068"/>
          </a:xfrm>
          <a:effectLst>
            <a:glow rad="127000">
              <a:srgbClr val="FFFFCC"/>
            </a:glow>
          </a:effectLst>
        </p:grpSpPr>
        <p:pic>
          <p:nvPicPr>
            <p:cNvPr id="24" name="Picture 23" descr="C:\Users\Rae\Desktop\bunny trail sign 2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940" y="1145437"/>
              <a:ext cx="4381501" cy="3286126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4" descr="C:\Users\Rae\Desktop\bunny png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291" y="2033728"/>
              <a:ext cx="3021777" cy="3021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10" descr="C:\Users\Rae\Desktop\White men puzzle 600.pn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0284" y="-62054"/>
            <a:ext cx="3301495" cy="212290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C:\Users\Rae\Desktop\ulb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4" b="83002" l="3250" r="9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125" y="1412776"/>
            <a:ext cx="1345232" cy="1015650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2205980" y="4024437"/>
            <a:ext cx="5544616" cy="648072"/>
          </a:xfrm>
          <a:prstGeom prst="roundRect">
            <a:avLst/>
          </a:prstGeom>
          <a:solidFill>
            <a:srgbClr val="BCFFDE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Comic Sans MS" pitchFamily="66" charset="0"/>
              </a:rPr>
              <a:t>End of this Bunny Trail!</a:t>
            </a:r>
            <a:endParaRPr lang="en-US" sz="32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19" name="Notched Right Arrow 18"/>
          <p:cNvSpPr/>
          <p:nvPr/>
        </p:nvSpPr>
        <p:spPr>
          <a:xfrm rot="20526284">
            <a:off x="412425" y="5468603"/>
            <a:ext cx="2115672" cy="563816"/>
          </a:xfrm>
          <a:prstGeom prst="notchedRightArrow">
            <a:avLst>
              <a:gd name="adj1" fmla="val 39532"/>
              <a:gd name="adj2" fmla="val 109586"/>
            </a:avLst>
          </a:prstGeom>
          <a:gradFill flip="none" rotWithShape="1">
            <a:gsLst>
              <a:gs pos="53000">
                <a:srgbClr val="FFFF00"/>
              </a:gs>
              <a:gs pos="36000">
                <a:srgbClr val="FF0000"/>
              </a:gs>
              <a:gs pos="76000">
                <a:srgbClr val="00FF00"/>
              </a:gs>
              <a:gs pos="91000">
                <a:schemeClr val="tx2"/>
              </a:gs>
            </a:gsLst>
            <a:path path="rect">
              <a:fillToRect l="100000" t="100000"/>
            </a:path>
            <a:tileRect r="-100000" b="-100000"/>
          </a:gradFill>
          <a:ln w="38100">
            <a:solidFill>
              <a:srgbClr val="660033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17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190756" y="6421932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z="1200" b="1" smtClean="0">
                <a:solidFill>
                  <a:srgbClr val="FFFFCC"/>
                </a:solidFill>
              </a:rPr>
              <a:pPr/>
              <a:t>62</a:t>
            </a:fld>
            <a:endParaRPr lang="en-US" b="1" dirty="0">
              <a:solidFill>
                <a:srgbClr val="FFFFCC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65820" y="4149080"/>
            <a:ext cx="2822003" cy="2239391"/>
            <a:chOff x="477788" y="2293563"/>
            <a:chExt cx="4694653" cy="3869183"/>
          </a:xfrm>
        </p:grpSpPr>
        <p:pic>
          <p:nvPicPr>
            <p:cNvPr id="4" name="Picture 3" descr="C:\Users\Rae\Desktop\bunny trail sign 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940" y="2293563"/>
              <a:ext cx="4381501" cy="3286125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C:\Users\Rae\Desktop\bunny pn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788" y="3140968"/>
              <a:ext cx="3021778" cy="3021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 5"/>
          <p:cNvSpPr/>
          <p:nvPr/>
        </p:nvSpPr>
        <p:spPr>
          <a:xfrm>
            <a:off x="837828" y="2348880"/>
            <a:ext cx="7560840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4400" dirty="0" smtClean="0">
                <a:solidFill>
                  <a:srgbClr val="F4A77C"/>
                </a:solidFill>
                <a:effectLst>
                  <a:glow rad="127000">
                    <a:srgbClr val="000000"/>
                  </a:glow>
                </a:effectLst>
                <a:latin typeface="Ravie" pitchFamily="82" charset="0"/>
              </a:rPr>
              <a:t>Are you ready </a:t>
            </a:r>
            <a:br>
              <a:rPr lang="en-US" sz="4400" dirty="0" smtClean="0">
                <a:solidFill>
                  <a:srgbClr val="F4A77C"/>
                </a:solidFill>
                <a:effectLst>
                  <a:glow rad="127000">
                    <a:srgbClr val="000000"/>
                  </a:glow>
                </a:effectLst>
                <a:latin typeface="Ravie" pitchFamily="82" charset="0"/>
              </a:rPr>
            </a:br>
            <a:r>
              <a:rPr lang="en-US" sz="4400" dirty="0" smtClean="0">
                <a:solidFill>
                  <a:srgbClr val="F4A77C"/>
                </a:solidFill>
                <a:effectLst>
                  <a:glow rad="127000">
                    <a:srgbClr val="000000"/>
                  </a:glow>
                </a:effectLst>
                <a:latin typeface="Ravie" pitchFamily="82" charset="0"/>
              </a:rPr>
              <a:t>to go on a …</a:t>
            </a:r>
            <a:r>
              <a:rPr lang="en-US" dirty="0" smtClean="0">
                <a:solidFill>
                  <a:srgbClr val="F4A77C"/>
                </a:solidFill>
                <a:effectLst>
                  <a:glow rad="127000">
                    <a:srgbClr val="000000"/>
                  </a:glow>
                </a:effectLst>
                <a:latin typeface="Ravie" pitchFamily="82" charset="0"/>
              </a:rPr>
              <a:t> </a:t>
            </a:r>
            <a:endParaRPr lang="en-US" dirty="0">
              <a:solidFill>
                <a:srgbClr val="164B4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99326" y="4221088"/>
            <a:ext cx="7676962" cy="21236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4400" dirty="0">
                <a:solidFill>
                  <a:srgbClr val="F4A77C"/>
                </a:solidFill>
                <a:effectLst>
                  <a:glow rad="127000">
                    <a:srgbClr val="000000"/>
                  </a:glow>
                </a:effectLst>
                <a:latin typeface="Ravie" pitchFamily="82" charset="0"/>
              </a:rPr>
              <a:t>t</a:t>
            </a:r>
            <a:r>
              <a:rPr lang="en-US" sz="4400" dirty="0" smtClean="0">
                <a:solidFill>
                  <a:srgbClr val="F4A77C"/>
                </a:solidFill>
                <a:effectLst>
                  <a:glow rad="127000">
                    <a:srgbClr val="000000"/>
                  </a:glow>
                </a:effectLst>
                <a:latin typeface="Ravie" pitchFamily="82" charset="0"/>
              </a:rPr>
              <a:t>o examine another counterfeit </a:t>
            </a:r>
            <a:r>
              <a:rPr lang="en-US" sz="4400" dirty="0">
                <a:solidFill>
                  <a:srgbClr val="F4A77C"/>
                </a:solidFill>
                <a:effectLst>
                  <a:glow rad="127000">
                    <a:srgbClr val="000000"/>
                  </a:glow>
                </a:effectLst>
                <a:latin typeface="Ravie" pitchFamily="82" charset="0"/>
              </a:rPr>
              <a:t>P</a:t>
            </a:r>
            <a:r>
              <a:rPr lang="en-US" sz="4400" dirty="0" smtClean="0">
                <a:solidFill>
                  <a:srgbClr val="F4A77C"/>
                </a:solidFill>
                <a:effectLst>
                  <a:glow rad="127000">
                    <a:srgbClr val="000000"/>
                  </a:glow>
                </a:effectLst>
                <a:latin typeface="Ravie" pitchFamily="82" charset="0"/>
              </a:rPr>
              <a:t>entecost count?</a:t>
            </a:r>
            <a:endParaRPr lang="en-US" dirty="0">
              <a:solidFill>
                <a:srgbClr val="164B4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2956" y="260648"/>
            <a:ext cx="1188132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3600" b="1" dirty="0" smtClean="0">
                <a:ln w="1905"/>
                <a:solidFill>
                  <a:srgbClr val="FF9933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tura MT Script Capitals" pitchFamily="66" charset="0"/>
              </a:rPr>
              <a:t>Next up:  </a:t>
            </a:r>
            <a:r>
              <a:rPr lang="en-US" sz="3600" b="1" dirty="0" smtClean="0">
                <a:ln w="1905"/>
                <a:gradFill>
                  <a:gsLst>
                    <a:gs pos="0">
                      <a:srgbClr val="389066">
                        <a:shade val="20000"/>
                        <a:satMod val="200000"/>
                      </a:srgbClr>
                    </a:gs>
                    <a:gs pos="78000">
                      <a:srgbClr val="389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89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tura MT Script Capitals" pitchFamily="66" charset="0"/>
              </a:rPr>
              <a:t>A comparison to an alternate Omer Count recognized as correct by some feast keepers </a:t>
            </a:r>
            <a:br>
              <a:rPr lang="en-US" sz="3600" b="1" dirty="0" smtClean="0">
                <a:ln w="1905"/>
                <a:gradFill>
                  <a:gsLst>
                    <a:gs pos="0">
                      <a:srgbClr val="389066">
                        <a:shade val="20000"/>
                        <a:satMod val="200000"/>
                      </a:srgbClr>
                    </a:gs>
                    <a:gs pos="78000">
                      <a:srgbClr val="389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89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tura MT Script Capitals" pitchFamily="66" charset="0"/>
              </a:rPr>
            </a:br>
            <a:r>
              <a:rPr lang="en-US" sz="3600" b="1" dirty="0" smtClean="0">
                <a:ln w="1905"/>
                <a:gradFill>
                  <a:gsLst>
                    <a:gs pos="0">
                      <a:srgbClr val="389066">
                        <a:shade val="20000"/>
                        <a:satMod val="200000"/>
                      </a:srgbClr>
                    </a:gs>
                    <a:gs pos="78000">
                      <a:srgbClr val="389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89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tura MT Script Capitals" pitchFamily="66" charset="0"/>
              </a:rPr>
              <a:t>looking for a </a:t>
            </a:r>
            <a:r>
              <a:rPr lang="en-US" sz="3600" b="1" dirty="0" smtClean="0">
                <a:ln w="1905"/>
                <a:solidFill>
                  <a:srgbClr val="FF9933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tura MT Script Capitals" pitchFamily="66" charset="0"/>
              </a:rPr>
              <a:t>wheat harvest.</a:t>
            </a:r>
            <a:endParaRPr lang="en-US" sz="3600" b="1" dirty="0">
              <a:ln w="1905"/>
              <a:solidFill>
                <a:srgbClr val="FF9933"/>
              </a:solidFill>
              <a:effectLst>
                <a:glow rad="1270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atura MT Script Capital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74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>
                <a:alpha val="6000"/>
              </a:srgbClr>
            </a:gs>
            <a:gs pos="48000">
              <a:srgbClr val="FF6633">
                <a:alpha val="30000"/>
              </a:srgbClr>
            </a:gs>
            <a:gs pos="91000">
              <a:srgbClr val="FFFF00">
                <a:alpha val="57000"/>
              </a:srgbClr>
            </a:gs>
            <a:gs pos="75000">
              <a:srgbClr val="01A78F">
                <a:alpha val="58000"/>
              </a:srgbClr>
            </a:gs>
            <a:gs pos="100000">
              <a:srgbClr val="3366FF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Users\Rae\Desktop\child boy counting clear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0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10" t="821" r="21272" b="12908"/>
          <a:stretch/>
        </p:blipFill>
        <p:spPr bwMode="auto">
          <a:xfrm>
            <a:off x="9221181" y="-203216"/>
            <a:ext cx="2705879" cy="346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70476" y="2780928"/>
            <a:ext cx="5110880" cy="2904683"/>
          </a:xfrm>
          <a:prstGeom prst="roundRect">
            <a:avLst>
              <a:gd name="adj" fmla="val 16667"/>
            </a:avLst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67020" y="6453336"/>
            <a:ext cx="549797" cy="365125"/>
          </a:xfrm>
        </p:spPr>
        <p:txBody>
          <a:bodyPr/>
          <a:lstStyle/>
          <a:p>
            <a:fld id="{81FEFA0A-2F20-4B60-98C6-5FFDA469AA1C}" type="slidenum">
              <a:rPr lang="en-US">
                <a:solidFill>
                  <a:srgbClr val="000000"/>
                </a:solidFill>
              </a:rPr>
              <a:pPr/>
              <a:t>63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33772" y="2293563"/>
            <a:ext cx="4694653" cy="3869183"/>
            <a:chOff x="477788" y="2293563"/>
            <a:chExt cx="4694653" cy="3869183"/>
          </a:xfrm>
        </p:grpSpPr>
        <p:pic>
          <p:nvPicPr>
            <p:cNvPr id="1027" name="Picture 3" descr="C:\Users\Rae\Desktop\bunny trail sign 2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940" y="2293563"/>
              <a:ext cx="4381501" cy="3286125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:\Users\Rae\Desktop\bunny pn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788" y="3140968"/>
              <a:ext cx="3021778" cy="3021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4726260" y="4017838"/>
            <a:ext cx="11240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5400" b="1" dirty="0" smtClean="0">
                <a:ln w="1905"/>
                <a:solidFill>
                  <a:srgbClr val="1B91A1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 Extra Bold" pitchFamily="18" charset="0"/>
              </a:rPr>
              <a:t>#4</a:t>
            </a:r>
            <a:endParaRPr lang="en-US" sz="5400" b="1" dirty="0">
              <a:ln w="1905"/>
              <a:solidFill>
                <a:srgbClr val="1B91A1">
                  <a:lumMod val="75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ockwell Extra Bold" pitchFamily="18" charset="0"/>
            </a:endParaRPr>
          </a:p>
        </p:txBody>
      </p:sp>
      <p:pic>
        <p:nvPicPr>
          <p:cNvPr id="11" name="Picture 2" descr="C:\Users\Rae\Desktop\child girl counting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240" r="-2758" b="-2448"/>
          <a:stretch/>
        </p:blipFill>
        <p:spPr bwMode="auto">
          <a:xfrm>
            <a:off x="6974183" y="335214"/>
            <a:ext cx="2683346" cy="33646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05780" y="188640"/>
            <a:ext cx="711646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5400" b="1" dirty="0" smtClean="0">
                <a:ln w="1905">
                  <a:solidFill>
                    <a:srgbClr val="46AC6F">
                      <a:lumMod val="50000"/>
                    </a:srgbClr>
                  </a:solidFill>
                </a:ln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Shall we count to </a:t>
            </a:r>
            <a:r>
              <a:rPr lang="en-US" sz="5400" b="1" dirty="0" smtClean="0">
                <a:ln w="1905">
                  <a:solidFill>
                    <a:srgbClr val="46AC6F">
                      <a:lumMod val="50000"/>
                    </a:srgbClr>
                  </a:solidFill>
                </a:ln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50</a:t>
            </a:r>
            <a:r>
              <a:rPr lang="en-US" sz="5400" b="1" dirty="0" smtClean="0">
                <a:ln w="1905">
                  <a:solidFill>
                    <a:srgbClr val="46AC6F">
                      <a:lumMod val="50000"/>
                    </a:srgbClr>
                  </a:solidFill>
                </a:ln>
                <a:solidFill>
                  <a:srgbClr val="46AC6F">
                    <a:lumMod val="60000"/>
                    <a:lumOff val="4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 </a:t>
            </a:r>
            <a:r>
              <a:rPr lang="en-US" sz="5400" b="1" dirty="0" smtClean="0">
                <a:ln w="1905">
                  <a:solidFill>
                    <a:srgbClr val="5D2D2D"/>
                  </a:solidFill>
                </a:ln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or</a:t>
            </a:r>
            <a:r>
              <a:rPr lang="en-US" sz="5400" b="1" dirty="0" smtClean="0">
                <a:ln w="1905">
                  <a:solidFill>
                    <a:srgbClr val="5D2D2D"/>
                  </a:solidFill>
                </a:ln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 99 </a:t>
            </a:r>
            <a:r>
              <a:rPr lang="en-US" sz="5400" b="1" dirty="0" smtClean="0">
                <a:ln w="1905">
                  <a:solidFill>
                    <a:srgbClr val="46AC6F">
                      <a:lumMod val="50000"/>
                    </a:srgbClr>
                  </a:solidFill>
                </a:ln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for</a:t>
            </a:r>
            <a:r>
              <a:rPr lang="en-US" sz="5400" b="1" dirty="0" smtClean="0">
                <a:ln w="1905">
                  <a:solidFill>
                    <a:srgbClr val="46AC6F">
                      <a:lumMod val="50000"/>
                    </a:srgbClr>
                  </a:solidFill>
                </a:ln>
                <a:solidFill>
                  <a:srgbClr val="46AC6F">
                    <a:lumMod val="60000"/>
                    <a:lumOff val="4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 </a:t>
            </a:r>
            <a:r>
              <a:rPr lang="en-US" sz="5400" b="1" dirty="0" smtClean="0">
                <a:ln w="1905">
                  <a:solidFill>
                    <a:srgbClr val="5D2D2D"/>
                  </a:solidFill>
                </a:ln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Pentecost?</a:t>
            </a:r>
            <a:endParaRPr lang="en-US" sz="5400" b="1" dirty="0">
              <a:ln w="1905">
                <a:solidFill>
                  <a:srgbClr val="46AC6F">
                    <a:lumMod val="50000"/>
                  </a:srgbClr>
                </a:solidFill>
              </a:ln>
              <a:solidFill>
                <a:srgbClr val="46AC6F">
                  <a:lumMod val="60000"/>
                  <a:lumOff val="40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ockwell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205980" y="5697085"/>
            <a:ext cx="7776864" cy="914400"/>
          </a:xfrm>
          <a:prstGeom prst="ellipse">
            <a:avLst/>
          </a:prstGeom>
          <a:solidFill>
            <a:schemeClr val="tx2"/>
          </a:solidFill>
          <a:effectLst>
            <a:glow rad="279400">
              <a:srgbClr val="FFFF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6000" b="1" dirty="0" smtClean="0">
                <a:solidFill>
                  <a:prstClr val="white"/>
                </a:solidFill>
              </a:rPr>
              <a:t>Section #</a:t>
            </a:r>
            <a:r>
              <a:rPr lang="en-US" sz="6000" b="1" dirty="0" smtClean="0">
                <a:solidFill>
                  <a:srgbClr val="00FF00"/>
                </a:solidFill>
              </a:rPr>
              <a:t>11</a:t>
            </a:r>
            <a:endParaRPr lang="en-CA" sz="6000" b="1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20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7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>
                <a:alpha val="6000"/>
              </a:srgbClr>
            </a:gs>
            <a:gs pos="48000">
              <a:srgbClr val="FF6633">
                <a:alpha val="30000"/>
              </a:srgbClr>
            </a:gs>
            <a:gs pos="91000">
              <a:srgbClr val="FFFF00">
                <a:alpha val="57000"/>
              </a:srgbClr>
            </a:gs>
            <a:gs pos="75000">
              <a:srgbClr val="01A78F">
                <a:alpha val="58000"/>
              </a:srgbClr>
            </a:gs>
            <a:gs pos="100000">
              <a:srgbClr val="3366FF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67020" y="6453336"/>
            <a:ext cx="549797" cy="365125"/>
          </a:xfrm>
        </p:spPr>
        <p:txBody>
          <a:bodyPr/>
          <a:lstStyle/>
          <a:p>
            <a:fld id="{81FEFA0A-2F20-4B60-98C6-5FFDA469AA1C}" type="slidenum">
              <a:rPr lang="en-US">
                <a:solidFill>
                  <a:schemeClr val="tx2"/>
                </a:solidFill>
              </a:rPr>
              <a:pPr/>
              <a:t>64</a:t>
            </a:fld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098" name="Picture 2" descr="C:\Users\Rae\Desktop\Mt sina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564" y="764704"/>
            <a:ext cx="4320480" cy="4320480"/>
          </a:xfrm>
          <a:prstGeom prst="ellipse">
            <a:avLst/>
          </a:prstGeom>
          <a:ln w="76200" cap="rnd">
            <a:solidFill>
              <a:srgbClr val="66330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>
          <a:xfrm>
            <a:off x="405780" y="332656"/>
            <a:ext cx="7776864" cy="914400"/>
          </a:xfrm>
          <a:prstGeom prst="ellipse">
            <a:avLst/>
          </a:prstGeom>
          <a:solidFill>
            <a:schemeClr val="tx2"/>
          </a:solidFill>
          <a:effectLst>
            <a:glow rad="279400">
              <a:srgbClr val="FFFF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6000" b="1" dirty="0" smtClean="0"/>
              <a:t>Campsite #</a:t>
            </a:r>
            <a:r>
              <a:rPr lang="en-US" sz="6000" b="1" dirty="0" smtClean="0">
                <a:solidFill>
                  <a:srgbClr val="00FF00"/>
                </a:solidFill>
              </a:rPr>
              <a:t>11</a:t>
            </a:r>
            <a:endParaRPr lang="en-CA" sz="6000" b="1" dirty="0">
              <a:solidFill>
                <a:srgbClr val="00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3772" y="2134592"/>
            <a:ext cx="7139144" cy="43396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ln w="1905"/>
                <a:solidFill>
                  <a:srgbClr val="5D2D2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Arial" pitchFamily="34" charset="0"/>
              </a:rPr>
              <a:t>Mt Sinai is the 11</a:t>
            </a:r>
            <a:r>
              <a:rPr lang="en-US" sz="2400" b="1" baseline="30000" dirty="0" smtClean="0">
                <a:ln w="1905"/>
                <a:solidFill>
                  <a:srgbClr val="5D2D2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Arial" pitchFamily="34" charset="0"/>
              </a:rPr>
              <a:t>th</a:t>
            </a:r>
            <a:r>
              <a:rPr lang="en-US" sz="2400" b="1" dirty="0" smtClean="0">
                <a:ln w="1905"/>
                <a:solidFill>
                  <a:srgbClr val="5D2D2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Arial" pitchFamily="34" charset="0"/>
              </a:rPr>
              <a:t> camping place out of </a:t>
            </a:r>
            <a:br>
              <a:rPr lang="en-US" sz="2400" b="1" dirty="0" smtClean="0">
                <a:ln w="1905"/>
                <a:solidFill>
                  <a:srgbClr val="5D2D2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Arial" pitchFamily="34" charset="0"/>
              </a:rPr>
            </a:br>
            <a:r>
              <a:rPr lang="en-US" sz="2400" b="1" dirty="0" smtClean="0">
                <a:ln w="1905"/>
                <a:solidFill>
                  <a:srgbClr val="5D2D2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Arial" pitchFamily="34" charset="0"/>
              </a:rPr>
              <a:t>the 42 camp sites on the way to Canaan. </a:t>
            </a:r>
            <a:br>
              <a:rPr lang="en-US" sz="2400" b="1" dirty="0" smtClean="0">
                <a:ln w="1905"/>
                <a:solidFill>
                  <a:srgbClr val="5D2D2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Arial" pitchFamily="34" charset="0"/>
              </a:rPr>
            </a:br>
            <a:r>
              <a:rPr lang="en-US" sz="1200" b="1" dirty="0" smtClean="0">
                <a:solidFill>
                  <a:schemeClr val="tx2"/>
                </a:solidFill>
                <a:latin typeface="Comic Sans MS" pitchFamily="66" charset="0"/>
                <a:cs typeface="Arial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  <a:t>Israel was encompassed by pagan nations on every side – being held at bay by the divine protection of the Pillars of Cloud and Fire.</a:t>
            </a:r>
            <a:br>
              <a:rPr lang="en-US" sz="2400" b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</a:br>
            <a:endParaRPr lang="en-US" sz="1200" b="1" dirty="0" smtClean="0">
              <a:ln>
                <a:solidFill>
                  <a:srgbClr val="002060"/>
                </a:solidFill>
              </a:ln>
              <a:solidFill>
                <a:srgbClr val="0070C0"/>
              </a:solidFill>
              <a:latin typeface="Comic Sans MS" pitchFamily="66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990033"/>
                </a:solidFill>
                <a:latin typeface="Comic Sans MS" pitchFamily="66" charset="0"/>
                <a:cs typeface="Arial" pitchFamily="34" charset="0"/>
              </a:rPr>
              <a:t>The root word for “Sinai” means </a:t>
            </a:r>
            <a:br>
              <a:rPr lang="en-US" sz="2400" b="1" dirty="0" smtClean="0">
                <a:solidFill>
                  <a:srgbClr val="990033"/>
                </a:solidFill>
                <a:latin typeface="Comic Sans MS" pitchFamily="66" charset="0"/>
                <a:cs typeface="Arial" pitchFamily="34" charset="0"/>
              </a:rPr>
            </a:br>
            <a:r>
              <a:rPr lang="en-US" sz="2400" b="1" dirty="0" smtClean="0">
                <a:solidFill>
                  <a:srgbClr val="990033"/>
                </a:solidFill>
                <a:latin typeface="Comic Sans MS" pitchFamily="66" charset="0"/>
                <a:cs typeface="Arial" pitchFamily="34" charset="0"/>
              </a:rPr>
              <a:t>“tares, thorns and demons.”  </a:t>
            </a:r>
            <a:r>
              <a:rPr lang="en-US" sz="2400" b="1" dirty="0" smtClean="0">
                <a:solidFill>
                  <a:schemeClr val="tx2"/>
                </a:solidFill>
                <a:latin typeface="Comic Sans MS" pitchFamily="66" charset="0"/>
                <a:cs typeface="Arial" pitchFamily="34" charset="0"/>
              </a:rPr>
              <a:t/>
            </a:r>
            <a:br>
              <a:rPr lang="en-US" sz="2400" b="1" dirty="0" smtClean="0">
                <a:solidFill>
                  <a:schemeClr val="tx2"/>
                </a:solidFill>
                <a:latin typeface="Comic Sans MS" pitchFamily="66" charset="0"/>
                <a:cs typeface="Arial" pitchFamily="34" charset="0"/>
              </a:rPr>
            </a:br>
            <a:endParaRPr lang="en-US" sz="1200" b="1" dirty="0" smtClean="0">
              <a:solidFill>
                <a:schemeClr val="tx2"/>
              </a:solidFill>
              <a:latin typeface="Comic Sans MS" pitchFamily="66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In the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Syric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 language, “Sinai” means </a:t>
            </a:r>
            <a:b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</a:b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“to shine as the moon,” </a:t>
            </a:r>
            <a:r>
              <a:rPr lang="en-US" sz="2400" b="1" u="sng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which was an </a:t>
            </a:r>
            <a:br>
              <a:rPr lang="en-US" sz="2400" b="1" u="sng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</a:br>
            <a:r>
              <a:rPr lang="en-US" sz="2400" b="1" u="sng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ob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j</a:t>
            </a:r>
            <a:r>
              <a:rPr lang="en-US" sz="2400" b="1" u="sng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ect of worship in this area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.  </a:t>
            </a:r>
          </a:p>
        </p:txBody>
      </p:sp>
      <p:sp>
        <p:nvSpPr>
          <p:cNvPr id="5" name="Rectangle 4"/>
          <p:cNvSpPr/>
          <p:nvPr/>
        </p:nvSpPr>
        <p:spPr>
          <a:xfrm>
            <a:off x="539444" y="1305912"/>
            <a:ext cx="685111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4400" b="1" cap="none" spc="0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Aharoni" pitchFamily="2" charset="-79"/>
                <a:cs typeface="Aharoni" pitchFamily="2" charset="-79"/>
              </a:rPr>
              <a:t>Introduction</a:t>
            </a:r>
            <a:endParaRPr lang="en-US" sz="5400" b="1" cap="none" spc="0" dirty="0">
              <a:ln w="1905">
                <a:solidFill>
                  <a:schemeClr val="accent2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55000" endA="300" endPos="45500" dir="5400000" sy="-100000" algn="bl" rotWithShape="0"/>
              </a:effectLst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6151" name="Picture 7" descr="C:\Users\Rae\Desktop\to shine as the mo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716" y="4058187"/>
            <a:ext cx="2665223" cy="2438797"/>
          </a:xfrm>
          <a:prstGeom prst="ellipse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Rae\Desktop\thistle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41" b="89753" l="0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9195" flipH="1">
            <a:off x="6749127" y="1918262"/>
            <a:ext cx="2774352" cy="4313237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14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25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>
                <a:alpha val="6000"/>
              </a:srgbClr>
            </a:gs>
            <a:gs pos="48000">
              <a:srgbClr val="FF6633">
                <a:alpha val="30000"/>
              </a:srgbClr>
            </a:gs>
            <a:gs pos="91000">
              <a:srgbClr val="FFFF00">
                <a:alpha val="57000"/>
              </a:srgbClr>
            </a:gs>
            <a:gs pos="75000">
              <a:srgbClr val="01A78F">
                <a:alpha val="58000"/>
              </a:srgbClr>
            </a:gs>
            <a:gs pos="100000">
              <a:srgbClr val="3366FF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67020" y="6453336"/>
            <a:ext cx="549797" cy="365125"/>
          </a:xfrm>
        </p:spPr>
        <p:txBody>
          <a:bodyPr/>
          <a:lstStyle/>
          <a:p>
            <a:fld id="{81FEFA0A-2F20-4B60-98C6-5FFDA469AA1C}" type="slidenum">
              <a:rPr lang="en-US">
                <a:solidFill>
                  <a:schemeClr val="tx2"/>
                </a:solidFill>
              </a:rPr>
              <a:pPr/>
              <a:t>65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05780" y="332656"/>
            <a:ext cx="7776864" cy="914400"/>
          </a:xfrm>
          <a:prstGeom prst="ellipse">
            <a:avLst/>
          </a:prstGeom>
          <a:solidFill>
            <a:schemeClr val="tx2"/>
          </a:solidFill>
          <a:effectLst>
            <a:glow rad="279400">
              <a:srgbClr val="FFFF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6000" b="1" dirty="0" smtClean="0"/>
              <a:t>Campsite #</a:t>
            </a:r>
            <a:r>
              <a:rPr lang="en-US" sz="6000" b="1" dirty="0" smtClean="0">
                <a:solidFill>
                  <a:srgbClr val="00FF00"/>
                </a:solidFill>
              </a:rPr>
              <a:t>11</a:t>
            </a:r>
            <a:endParaRPr lang="en-CA" sz="6000" b="1" dirty="0">
              <a:solidFill>
                <a:srgbClr val="00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6175" y="1358490"/>
            <a:ext cx="7632848" cy="507831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990033"/>
                </a:solidFill>
                <a:latin typeface="Comic Sans MS" pitchFamily="66" charset="0"/>
                <a:cs typeface="Arial" pitchFamily="34" charset="0"/>
              </a:rPr>
              <a:t>In the New Testament these </a:t>
            </a:r>
            <a:br>
              <a:rPr lang="en-US" sz="2400" b="1" dirty="0" smtClean="0">
                <a:solidFill>
                  <a:srgbClr val="990033"/>
                </a:solidFill>
                <a:latin typeface="Comic Sans MS" pitchFamily="66" charset="0"/>
                <a:cs typeface="Arial" pitchFamily="34" charset="0"/>
              </a:rPr>
            </a:br>
            <a:r>
              <a:rPr lang="en-US" sz="2400" b="1" dirty="0" smtClean="0">
                <a:solidFill>
                  <a:srgbClr val="990033"/>
                </a:solidFill>
                <a:latin typeface="Comic Sans MS" pitchFamily="66" charset="0"/>
                <a:cs typeface="Arial" pitchFamily="34" charset="0"/>
              </a:rPr>
              <a:t>root meanings link to “anti-christ.”</a:t>
            </a:r>
          </a:p>
          <a:p>
            <a:endParaRPr lang="en-US" sz="1200" dirty="0" smtClean="0">
              <a:solidFill>
                <a:schemeClr val="tx2"/>
              </a:solidFill>
              <a:latin typeface="Comic Sans MS" pitchFamily="66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  <a:t>Yahuah chose this spot to proclaim Himself </a:t>
            </a:r>
            <a:br>
              <a:rPr lang="en-US" sz="2400" b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</a:br>
            <a:r>
              <a:rPr lang="en-US" sz="2400" b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  <a:t>as the highest Elohim with plans to bring </a:t>
            </a:r>
            <a:br>
              <a:rPr lang="en-US" sz="2400" b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</a:br>
            <a:r>
              <a:rPr lang="en-US" sz="2400" b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  <a:t>Israel into everlasting Covenant with Him – </a:t>
            </a:r>
            <a:br>
              <a:rPr lang="en-US" sz="2400" b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</a:br>
            <a:r>
              <a:rPr lang="en-US" sz="2400" b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  <a:t>to which they agreed, </a:t>
            </a:r>
            <a:r>
              <a:rPr lang="en-US" sz="2000" b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  <a:t>(for a very short time).</a:t>
            </a:r>
            <a:endParaRPr lang="en-US" sz="2400" b="1" dirty="0" smtClean="0">
              <a:ln>
                <a:solidFill>
                  <a:srgbClr val="002060"/>
                </a:solidFill>
              </a:ln>
              <a:solidFill>
                <a:srgbClr val="0070C0"/>
              </a:solidFill>
              <a:latin typeface="Comic Sans MS" pitchFamily="66" charset="0"/>
              <a:cs typeface="Arial" pitchFamily="34" charset="0"/>
            </a:endParaRPr>
          </a:p>
          <a:p>
            <a:endParaRPr lang="en-US" sz="1200" dirty="0" smtClean="0">
              <a:solidFill>
                <a:schemeClr val="tx2"/>
              </a:solidFill>
              <a:latin typeface="Comic Sans MS" pitchFamily="66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ln>
                  <a:solidFill>
                    <a:srgbClr val="990033"/>
                  </a:solidFill>
                </a:ln>
                <a:solidFill>
                  <a:srgbClr val="FF9933"/>
                </a:solidFill>
                <a:latin typeface="Comic Sans MS" pitchFamily="66" charset="0"/>
                <a:cs typeface="Arial" pitchFamily="34" charset="0"/>
              </a:rPr>
              <a:t>It was at this spot where His Pentecost Fire rained down upon Mt Sinai.</a:t>
            </a:r>
          </a:p>
          <a:p>
            <a:endParaRPr lang="en-US" sz="1200" dirty="0" smtClean="0">
              <a:solidFill>
                <a:schemeClr val="tx2"/>
              </a:solidFill>
              <a:latin typeface="Comic Sans MS" pitchFamily="66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Arial" pitchFamily="34" charset="0"/>
              </a:rPr>
              <a:t>And it was at this spot where Aharon erected the </a:t>
            </a:r>
            <a:r>
              <a:rPr lang="en-US" sz="24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Arial" pitchFamily="34" charset="0"/>
              </a:rPr>
              <a:t>Golden Calf </a:t>
            </a:r>
            <a:r>
              <a:rPr lang="en-US" sz="24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Arial" pitchFamily="34" charset="0"/>
              </a:rPr>
              <a:t>idol on an altar </a:t>
            </a:r>
            <a:r>
              <a:rPr lang="en-US" dirty="0" smtClean="0">
                <a:solidFill>
                  <a:schemeClr val="tx2"/>
                </a:solidFill>
                <a:latin typeface="Comic Sans MS" pitchFamily="66" charset="0"/>
                <a:cs typeface="Arial" pitchFamily="34" charset="0"/>
              </a:rPr>
              <a:t>(that still stands today)</a:t>
            </a:r>
            <a:r>
              <a:rPr lang="en-US" sz="2400" dirty="0" smtClean="0">
                <a:solidFill>
                  <a:schemeClr val="tx2"/>
                </a:solidFill>
                <a:latin typeface="Comic Sans MS" pitchFamily="66" charset="0"/>
                <a:cs typeface="Arial" pitchFamily="34" charset="0"/>
              </a:rPr>
              <a:t> </a:t>
            </a:r>
            <a:r>
              <a:rPr lang="en-US" sz="24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Arial" pitchFamily="34" charset="0"/>
              </a:rPr>
              <a:t>giving credit to the false trinity god</a:t>
            </a:r>
            <a:r>
              <a:rPr lang="en-US" sz="2400" b="1" u="sng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Arial" pitchFamily="34" charset="0"/>
              </a:rPr>
              <a:t>s</a:t>
            </a:r>
            <a:r>
              <a:rPr lang="en-US" sz="24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Arial" pitchFamily="34" charset="0"/>
              </a:rPr>
              <a:t> – most definitely including moon goddess worship!</a:t>
            </a:r>
            <a:endParaRPr lang="en-US" sz="2400" b="1" dirty="0">
              <a:ln w="1905">
                <a:solidFill>
                  <a:schemeClr val="accent2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16198" y="4586352"/>
            <a:ext cx="448287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rgbClr val="002060">
                      <a:alpha val="64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A</a:t>
            </a:r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rgbClr val="002060">
                      <a:alpha val="64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lso in these very same verses of Exodus is where multiple </a:t>
            </a:r>
            <a:r>
              <a:rPr lang="en-US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rgbClr val="002060">
                      <a:alpha val="64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COUNTERFEITS</a:t>
            </a:r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rgbClr val="002060">
                      <a:alpha val="64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</a:t>
            </a:r>
            <a:b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rgbClr val="002060">
                      <a:alpha val="64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rgbClr val="002060">
                      <a:alpha val="64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are taught as the </a:t>
            </a:r>
            <a:b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rgbClr val="002060">
                      <a:alpha val="64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rgbClr val="002060">
                      <a:alpha val="64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TRUE</a:t>
            </a:r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rgbClr val="002060">
                      <a:alpha val="64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Shavuot timing.</a:t>
            </a:r>
            <a:endParaRPr lang="en-US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228600">
                  <a:srgbClr val="002060">
                    <a:alpha val="64000"/>
                  </a:srgb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7172" name="Picture 4" descr="C:\Users\Rae\Desktop\2.19 Josh Enoch #3\mt sinai red fire sm ed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532" y="96449"/>
            <a:ext cx="4658411" cy="3508739"/>
          </a:xfrm>
          <a:prstGeom prst="ellipse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Rae\Desktop\2.19 Josh Enoch #3\golden calf on alt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131" y="2353246"/>
            <a:ext cx="2360897" cy="2281795"/>
          </a:xfrm>
          <a:prstGeom prst="ellipse">
            <a:avLst/>
          </a:prstGeom>
          <a:ln>
            <a:noFill/>
          </a:ln>
          <a:effectLst>
            <a:glow rad="12700">
              <a:srgbClr val="FFC000">
                <a:alpha val="68000"/>
              </a:srgbClr>
            </a:glow>
            <a:outerShdw blurRad="76200" dir="13500000" sy="23000" kx="1200000" algn="br" rotWithShape="0">
              <a:prstClr val="black">
                <a:alpha val="20000"/>
              </a:prstClr>
            </a:outerShd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82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16632"/>
            <a:ext cx="121168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5400" b="1" dirty="0" smtClean="0">
                <a:ln w="1905">
                  <a:solidFill>
                    <a:srgbClr val="5D2D2D"/>
                  </a:solidFill>
                </a:ln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 </a:t>
            </a:r>
            <a:r>
              <a:rPr lang="en-US" sz="4800" b="1" dirty="0" smtClean="0">
                <a:ln w="1905">
                  <a:solidFill>
                    <a:srgbClr val="5D2D2D"/>
                  </a:solidFill>
                </a:ln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Alternate Pentecost </a:t>
            </a:r>
            <a:r>
              <a:rPr lang="en-US" sz="48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Count</a:t>
            </a:r>
            <a:r>
              <a:rPr lang="en-US" sz="4800" b="1" dirty="0" smtClean="0">
                <a:ln w="1905">
                  <a:solidFill>
                    <a:srgbClr val="5D2D2D"/>
                  </a:solidFill>
                </a:ln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 </a:t>
            </a:r>
            <a:r>
              <a:rPr lang="en-US" sz="48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In Torah</a:t>
            </a:r>
            <a:r>
              <a:rPr lang="en-US" sz="4800" b="1" dirty="0" smtClean="0">
                <a:ln w="1905">
                  <a:solidFill>
                    <a:srgbClr val="5D2D2D"/>
                  </a:solidFill>
                </a:ln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?</a:t>
            </a:r>
            <a:endParaRPr lang="en-US" sz="4800" b="1" cap="none" spc="0" dirty="0">
              <a:ln w="1905"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ockwell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3772" y="1039962"/>
            <a:ext cx="5670640" cy="5413020"/>
          </a:xfrm>
          <a:prstGeom prst="rect">
            <a:avLst/>
          </a:prstGeom>
          <a:solidFill>
            <a:schemeClr val="tx2">
              <a:alpha val="32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itchFamily="66" charset="0"/>
              </a:rPr>
              <a:t>Lev </a:t>
            </a: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itchFamily="66" charset="0"/>
              </a:rPr>
              <a:t>23:10-11, 15-16  </a:t>
            </a:r>
            <a:r>
              <a:rPr lang="en-US" sz="2000" b="1" dirty="0" smtClean="0">
                <a:solidFill>
                  <a:srgbClr val="FFFFCC"/>
                </a:solidFill>
                <a:latin typeface="Comic Sans MS" pitchFamily="66" charset="0"/>
              </a:rPr>
              <a:t/>
            </a:r>
            <a:br>
              <a:rPr lang="en-US" sz="2000" b="1" dirty="0" smtClean="0">
                <a:solidFill>
                  <a:srgbClr val="FFFFCC"/>
                </a:solidFill>
                <a:latin typeface="Comic Sans MS" pitchFamily="66" charset="0"/>
              </a:rPr>
            </a:br>
            <a:r>
              <a:rPr lang="en-US" sz="1050" b="1" dirty="0" smtClean="0">
                <a:solidFill>
                  <a:srgbClr val="FFFFCC"/>
                </a:solidFill>
                <a:latin typeface="Comic Sans MS" pitchFamily="66" charset="0"/>
              </a:rPr>
              <a:t/>
            </a:r>
            <a:br>
              <a:rPr lang="en-US" sz="1050" b="1" dirty="0" smtClean="0">
                <a:solidFill>
                  <a:srgbClr val="FFFFCC"/>
                </a:solidFill>
                <a:latin typeface="Comic Sans MS" pitchFamily="66" charset="0"/>
              </a:rPr>
            </a:br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10</a:t>
            </a:r>
            <a:r>
              <a:rPr lang="en-US" sz="2000" b="1" dirty="0" smtClean="0"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 </a:t>
            </a: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When </a:t>
            </a:r>
            <a:r>
              <a:rPr lang="en-US" sz="2000" b="1" dirty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ye be come into the land which I give unto you, and shall reap the harvest thereof, then ye shall bring a sheaf of the </a:t>
            </a:r>
            <a:r>
              <a:rPr lang="en-US" sz="2000" b="1" dirty="0" err="1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firstfruits</a:t>
            </a:r>
            <a:r>
              <a:rPr lang="en-US" sz="2000" b="1" dirty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 of your harvest unto the priest</a:t>
            </a: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:</a:t>
            </a:r>
          </a:p>
          <a:p>
            <a:pPr>
              <a:lnSpc>
                <a:spcPct val="150000"/>
              </a:lnSpc>
            </a:pPr>
            <a:endParaRPr lang="en-US" sz="1200" b="1" dirty="0">
              <a:solidFill>
                <a:srgbClr val="FFFFCC"/>
              </a:solidFill>
              <a:effectLst>
                <a:glow rad="177800">
                  <a:schemeClr val="tx2"/>
                </a:glow>
              </a:effectLst>
              <a:latin typeface="Comic Sans MS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11</a:t>
            </a:r>
            <a:r>
              <a:rPr lang="en-US" sz="2000" b="1" dirty="0"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 </a:t>
            </a: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And </a:t>
            </a:r>
            <a:r>
              <a:rPr lang="en-US" sz="2000" b="1" dirty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he shall wave the sheaf before </a:t>
            </a: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 </a:t>
            </a:r>
            <a:r>
              <a:rPr lang="en-US" sz="2000" b="1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Yahuah,</a:t>
            </a: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 </a:t>
            </a:r>
            <a:r>
              <a:rPr lang="en-US" sz="2000" b="1" dirty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to be accepted for you: on the morrow after the </a:t>
            </a:r>
            <a:r>
              <a:rPr lang="en-US" sz="2000" b="1" dirty="0" err="1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sabbath</a:t>
            </a:r>
            <a:r>
              <a:rPr lang="en-US" sz="2000" b="1" dirty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 the priest shall wave it</a:t>
            </a: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rgbClr val="FFFFCC"/>
              </a:solidFill>
              <a:effectLst>
                <a:glow rad="177800">
                  <a:schemeClr val="tx2"/>
                </a:glow>
              </a:effectLst>
              <a:latin typeface="Comic Sans MS" pitchFamily="66" charset="0"/>
            </a:endParaRPr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>
          <a:xfrm>
            <a:off x="11567020" y="6456069"/>
            <a:ext cx="5497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FEFA0A-2F20-4B60-98C6-5FFDA469AA1C}" type="slidenum">
              <a:rPr lang="en-US" b="1" smtClean="0">
                <a:solidFill>
                  <a:srgbClr val="FFFFCC"/>
                </a:solidFill>
              </a:rPr>
              <a:pPr/>
              <a:t>66</a:t>
            </a:fld>
            <a:endParaRPr lang="en-US" b="1" dirty="0">
              <a:solidFill>
                <a:srgbClr val="FFFFC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47176" y="1039962"/>
            <a:ext cx="5670640" cy="5447645"/>
          </a:xfrm>
          <a:prstGeom prst="rect">
            <a:avLst/>
          </a:prstGeom>
          <a:solidFill>
            <a:schemeClr val="tx2">
              <a:alpha val="32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rabicPlain" startAt="15"/>
            </a:pP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And </a:t>
            </a:r>
            <a:r>
              <a:rPr lang="en-US" sz="2000" b="1" dirty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ye shall count unto you from the morrow after the </a:t>
            </a:r>
            <a:r>
              <a:rPr lang="en-US" sz="2000" b="1" dirty="0" err="1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sabbath</a:t>
            </a:r>
            <a:r>
              <a:rPr lang="en-US" sz="2000" b="1" dirty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, from the day that ye brought the sheaf of the wave offering; </a:t>
            </a:r>
            <a:r>
              <a:rPr lang="en-US" sz="2000" b="1" u="sng" dirty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seven sabbaths shall be complete</a:t>
            </a: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:  </a:t>
            </a:r>
            <a:r>
              <a:rPr lang="en-US" sz="2000" b="1" dirty="0" smtClean="0">
                <a:ln>
                  <a:solidFill>
                    <a:srgbClr val="5D2D2D"/>
                  </a:solidFill>
                </a:ln>
                <a:solidFill>
                  <a:srgbClr val="FFFF00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(Would that be 7 x 7 = 49 days for the “first part” of the count?)</a:t>
            </a:r>
            <a:endParaRPr lang="en-US" sz="2000" b="1" dirty="0">
              <a:ln>
                <a:solidFill>
                  <a:srgbClr val="FF9933"/>
                </a:solidFill>
              </a:ln>
              <a:solidFill>
                <a:srgbClr val="FFFFCC"/>
              </a:solidFill>
              <a:effectLst>
                <a:glow rad="177800">
                  <a:schemeClr val="tx2"/>
                </a:glow>
              </a:effectLst>
              <a:latin typeface="Comic Sans MS" pitchFamily="66" charset="0"/>
            </a:endParaRPr>
          </a:p>
          <a:p>
            <a:pPr>
              <a:lnSpc>
                <a:spcPct val="150000"/>
              </a:lnSpc>
            </a:pPr>
            <a:endParaRPr lang="en-US" sz="1200" b="1" dirty="0">
              <a:solidFill>
                <a:srgbClr val="FFFFCC"/>
              </a:solidFill>
              <a:effectLst>
                <a:glow rad="177800">
                  <a:schemeClr val="tx2"/>
                </a:glow>
              </a:effectLst>
              <a:latin typeface="Comic Sans MS" pitchFamily="66" charset="0"/>
            </a:endParaRPr>
          </a:p>
          <a:p>
            <a:pPr marL="457200" indent="-457200">
              <a:lnSpc>
                <a:spcPct val="150000"/>
              </a:lnSpc>
              <a:buAutoNum type="arabicPlain" startAt="16"/>
            </a:pP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Even </a:t>
            </a:r>
            <a:r>
              <a:rPr lang="en-US" sz="2000" b="1" dirty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unto </a:t>
            </a: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  the </a:t>
            </a:r>
            <a:r>
              <a:rPr lang="en-US" sz="2000" b="1" dirty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morrow </a:t>
            </a:r>
            <a:r>
              <a:rPr lang="en-US" sz="2000" b="1" u="sng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after</a:t>
            </a:r>
            <a:r>
              <a:rPr lang="en-US" sz="2000" b="1" dirty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 </a:t>
            </a: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  the </a:t>
            </a:r>
            <a:b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</a:b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seventh Sabbath </a:t>
            </a:r>
            <a:r>
              <a:rPr lang="en-US" sz="2000" b="1" dirty="0" smtClean="0">
                <a:ln>
                  <a:solidFill>
                    <a:srgbClr val="5D2D2D"/>
                  </a:solidFill>
                </a:ln>
                <a:solidFill>
                  <a:srgbClr val="FFFF00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[The 49</a:t>
            </a:r>
            <a:r>
              <a:rPr lang="en-US" sz="2000" b="1" baseline="30000" dirty="0" smtClean="0">
                <a:ln>
                  <a:solidFill>
                    <a:srgbClr val="5D2D2D"/>
                  </a:solidFill>
                </a:ln>
                <a:solidFill>
                  <a:srgbClr val="FFFF00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th</a:t>
            </a:r>
            <a:r>
              <a:rPr lang="en-US" sz="2000" b="1" dirty="0" smtClean="0">
                <a:ln>
                  <a:solidFill>
                    <a:srgbClr val="5D2D2D"/>
                  </a:solidFill>
                </a:ln>
                <a:solidFill>
                  <a:srgbClr val="FFFF00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 day?]</a:t>
            </a: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 </a:t>
            </a:r>
            <a:r>
              <a:rPr lang="en-US" sz="2000" b="1" dirty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shall ye number fifty </a:t>
            </a: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day</a:t>
            </a:r>
            <a:r>
              <a:rPr lang="en-US" sz="2000" b="1" dirty="0" smtClean="0">
                <a:ln>
                  <a:solidFill>
                    <a:srgbClr val="0000FF"/>
                  </a:solidFill>
                </a:ln>
                <a:solidFill>
                  <a:srgbClr val="FFFFCC"/>
                </a:solidFill>
                <a:effectLst>
                  <a:glow rad="177800">
                    <a:srgbClr val="FFCCFF"/>
                  </a:glow>
                </a:effectLst>
                <a:latin typeface="Comic Sans MS" pitchFamily="66" charset="0"/>
              </a:rPr>
              <a:t>s</a:t>
            </a:r>
            <a:r>
              <a:rPr lang="en-US" sz="1200" b="1" dirty="0" smtClean="0">
                <a:ln>
                  <a:solidFill>
                    <a:srgbClr val="0000FF"/>
                  </a:solidFill>
                </a:ln>
                <a:solidFill>
                  <a:srgbClr val="FFFFCC"/>
                </a:solidFill>
                <a:effectLst>
                  <a:glow rad="177800">
                    <a:srgbClr val="FFCCFF"/>
                  </a:glow>
                </a:effectLst>
                <a:latin typeface="Comic Sans MS" pitchFamily="66" charset="0"/>
              </a:rPr>
              <a:t> </a:t>
            </a:r>
            <a:r>
              <a:rPr lang="en-US" sz="16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;</a:t>
            </a: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 </a:t>
            </a:r>
            <a:r>
              <a:rPr lang="en-US" sz="2000" b="1" dirty="0" smtClean="0">
                <a:ln>
                  <a:solidFill>
                    <a:srgbClr val="5D2D2D"/>
                  </a:solidFill>
                </a:ln>
                <a:solidFill>
                  <a:srgbClr val="FFFF00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(Add another </a:t>
            </a:r>
            <a:br>
              <a:rPr lang="en-US" sz="2000" b="1" dirty="0" smtClean="0">
                <a:ln>
                  <a:solidFill>
                    <a:srgbClr val="5D2D2D"/>
                  </a:solidFill>
                </a:ln>
                <a:solidFill>
                  <a:srgbClr val="FFFF00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</a:br>
            <a:r>
              <a:rPr lang="en-US" sz="2000" b="1" dirty="0" smtClean="0">
                <a:ln>
                  <a:solidFill>
                    <a:srgbClr val="5D2D2D"/>
                  </a:solidFill>
                </a:ln>
                <a:solidFill>
                  <a:srgbClr val="FFFF00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50 days?  </a:t>
            </a:r>
            <a:r>
              <a:rPr lang="en-US" sz="2000" b="1" dirty="0" err="1">
                <a:ln>
                  <a:solidFill>
                    <a:srgbClr val="5D2D2D"/>
                  </a:solidFill>
                </a:ln>
                <a:solidFill>
                  <a:srgbClr val="FFFF00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e</a:t>
            </a:r>
            <a:r>
              <a:rPr lang="en-US" sz="2000" b="1" dirty="0" err="1" smtClean="0">
                <a:ln>
                  <a:solidFill>
                    <a:srgbClr val="5D2D2D"/>
                  </a:solidFill>
                </a:ln>
                <a:solidFill>
                  <a:srgbClr val="FFFF00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g</a:t>
            </a:r>
            <a:r>
              <a:rPr lang="en-US" sz="2000" b="1" dirty="0" smtClean="0">
                <a:ln>
                  <a:solidFill>
                    <a:srgbClr val="5D2D2D"/>
                  </a:solidFill>
                </a:ln>
                <a:solidFill>
                  <a:srgbClr val="FFFF00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:  Would that be: 49 + 50 = 99 days to the Pentecost count??)</a:t>
            </a:r>
            <a:endParaRPr lang="en-US" sz="2000" b="1" dirty="0">
              <a:ln>
                <a:solidFill>
                  <a:srgbClr val="FF9933"/>
                </a:solidFill>
              </a:ln>
              <a:solidFill>
                <a:srgbClr val="FFFFCC"/>
              </a:solidFill>
              <a:effectLst>
                <a:glow rad="177800">
                  <a:schemeClr val="tx2"/>
                </a:glow>
              </a:effectLst>
              <a:latin typeface="Comic Sans MS" pitchFamily="66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841924" y="4086216"/>
            <a:ext cx="1296144" cy="482352"/>
          </a:xfrm>
          <a:prstGeom prst="roundRect">
            <a:avLst/>
          </a:prstGeom>
          <a:noFill/>
          <a:ln w="38100">
            <a:solidFill>
              <a:srgbClr val="00FF00"/>
            </a:solidFill>
          </a:ln>
          <a:effectLst>
            <a:glow rad="127000">
              <a:srgbClr val="FF99FF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7" name="Rounded Rectangle 6"/>
          <p:cNvSpPr/>
          <p:nvPr/>
        </p:nvSpPr>
        <p:spPr>
          <a:xfrm>
            <a:off x="8300832" y="4086216"/>
            <a:ext cx="2474100" cy="482352"/>
          </a:xfrm>
          <a:prstGeom prst="roundRect">
            <a:avLst/>
          </a:prstGeom>
          <a:noFill/>
          <a:ln w="38100">
            <a:solidFill>
              <a:srgbClr val="00FF00"/>
            </a:solidFill>
          </a:ln>
          <a:effectLst>
            <a:glow rad="127000">
              <a:srgbClr val="66FFCC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</p:spTree>
    <p:extLst>
      <p:ext uri="{BB962C8B-B14F-4D97-AF65-F5344CB8AC3E}">
        <p14:creationId xmlns:p14="http://schemas.microsoft.com/office/powerpoint/2010/main" val="147371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repeatCount="300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9" presetClass="entr" presetSubtype="0" repeatCount="300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7" grpId="1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83328867"/>
              </p:ext>
            </p:extLst>
          </p:nvPr>
        </p:nvGraphicFramePr>
        <p:xfrm>
          <a:off x="2305345" y="1309661"/>
          <a:ext cx="9505054" cy="491236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419586"/>
                <a:gridCol w="1347578"/>
                <a:gridCol w="1347578"/>
                <a:gridCol w="1347578"/>
                <a:gridCol w="1347578"/>
                <a:gridCol w="1347578"/>
                <a:gridCol w="1347578"/>
              </a:tblGrid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1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st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[Sun]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2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nd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[Mon]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3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rd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[Tues]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4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[Wed]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5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</a:t>
                      </a:r>
                      <a:r>
                        <a:rPr lang="en-US" dirty="0" err="1" smtClean="0">
                          <a:latin typeface="Comic Sans MS" pitchFamily="66" charset="0"/>
                        </a:rPr>
                        <a:t>Thur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6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[Prep]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Sabbath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en-US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  New Year Day</a:t>
                      </a:r>
                      <a:endParaRPr lang="en-US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</a:t>
                      </a:r>
                      <a:endParaRPr lang="en-US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</a:t>
                      </a:r>
                      <a:endParaRPr lang="en-US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</a:t>
                      </a:r>
                      <a:endParaRPr lang="en-US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</a:t>
                      </a:r>
                      <a:endParaRPr lang="en-US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>
                      <a:gsLst>
                        <a:gs pos="44000">
                          <a:schemeClr val="accent2">
                            <a:lumMod val="20000"/>
                            <a:lumOff val="80000"/>
                          </a:schemeClr>
                        </a:gs>
                        <a:gs pos="86000">
                          <a:schemeClr val="accent2">
                            <a:lumMod val="20000"/>
                            <a:lumOff val="8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6</a:t>
                      </a:r>
                      <a:endParaRPr lang="en-US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>
                      <a:gsLst>
                        <a:gs pos="44000">
                          <a:schemeClr val="accent2">
                            <a:lumMod val="20000"/>
                            <a:lumOff val="80000"/>
                          </a:schemeClr>
                        </a:gs>
                        <a:gs pos="86000">
                          <a:schemeClr val="accent2">
                            <a:lumMod val="20000"/>
                            <a:lumOff val="8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7</a:t>
                      </a:r>
                      <a:endParaRPr lang="en-US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>
                      <a:gsLst>
                        <a:gs pos="44000">
                          <a:schemeClr val="accent2">
                            <a:lumMod val="20000"/>
                            <a:lumOff val="80000"/>
                          </a:schemeClr>
                        </a:gs>
                        <a:gs pos="86000">
                          <a:schemeClr val="accent2">
                            <a:lumMod val="20000"/>
                            <a:lumOff val="8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</a:t>
                      </a:r>
                      <a:endParaRPr lang="en-US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>
                      <a:gsLst>
                        <a:gs pos="44000">
                          <a:schemeClr val="accent2">
                            <a:lumMod val="20000"/>
                            <a:lumOff val="80000"/>
                          </a:schemeClr>
                        </a:gs>
                        <a:gs pos="86000">
                          <a:schemeClr val="accent2">
                            <a:lumMod val="20000"/>
                            <a:lumOff val="8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</a:t>
                      </a:r>
                      <a:endParaRPr lang="en-US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>
                      <a:gsLst>
                        <a:gs pos="44000">
                          <a:schemeClr val="accent2">
                            <a:lumMod val="20000"/>
                            <a:lumOff val="80000"/>
                          </a:schemeClr>
                        </a:gs>
                        <a:gs pos="86000">
                          <a:schemeClr val="accent2">
                            <a:lumMod val="20000"/>
                            <a:lumOff val="8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10  </a:t>
                      </a:r>
                      <a:r>
                        <a:rPr lang="en-US" b="1" dirty="0" smtClean="0">
                          <a:solidFill>
                            <a:srgbClr val="C00000"/>
                          </a:solidFill>
                          <a:latin typeface="Comic Sans MS" pitchFamily="66" charset="0"/>
                        </a:rPr>
                        <a:t>Lamb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b="1" dirty="0" smtClean="0">
                          <a:solidFill>
                            <a:srgbClr val="C00000"/>
                          </a:solidFill>
                          <a:latin typeface="Comic Sans MS" pitchFamily="66" charset="0"/>
                        </a:rPr>
                        <a:t>Chosen</a:t>
                      </a:r>
                      <a:endParaRPr lang="en-US" b="1" dirty="0">
                        <a:solidFill>
                          <a:srgbClr val="C00000"/>
                        </a:solidFill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chemeClr val="bg1">
                        <a:lumMod val="5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11</a:t>
                      </a:r>
                      <a:endParaRPr lang="en-US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12</a:t>
                      </a:r>
                      <a:endParaRPr lang="en-US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13</a:t>
                      </a:r>
                      <a:endParaRPr lang="en-US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14 </a:t>
                      </a:r>
                    </a:p>
                    <a:p>
                      <a:pPr algn="ctr"/>
                      <a:endParaRPr lang="en-US" b="1" dirty="0" smtClean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Passover</a:t>
                      </a:r>
                      <a:endParaRPr lang="en-US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15 </a:t>
                      </a:r>
                      <a:r>
                        <a:rPr lang="en-US" sz="12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[ULB #1]</a:t>
                      </a:r>
                    </a:p>
                    <a:p>
                      <a:pPr algn="l"/>
                      <a:endParaRPr lang="en-US" sz="12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1</a:t>
                      </a:r>
                      <a:r>
                        <a:rPr lang="en-US" sz="1600" b="1" baseline="30000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ST</a:t>
                      </a:r>
                      <a:r>
                        <a:rPr lang="en-US" sz="16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Day Journey</a:t>
                      </a:r>
                      <a:endParaRPr lang="en-US" sz="1800" b="1" dirty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gradFill flip="none" rotWithShape="1">
                      <a:gsLst>
                        <a:gs pos="86000">
                          <a:srgbClr val="F4A77C"/>
                        </a:gs>
                        <a:gs pos="41000">
                          <a:schemeClr val="tx1">
                            <a:lumMod val="50000"/>
                            <a:lumOff val="50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16 </a:t>
                      </a:r>
                      <a:r>
                        <a:rPr lang="en-US" sz="12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[ULB #2]</a:t>
                      </a:r>
                    </a:p>
                    <a:p>
                      <a:pPr algn="l"/>
                      <a:endParaRPr lang="en-US" sz="12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2</a:t>
                      </a:r>
                      <a:r>
                        <a:rPr lang="en-US" sz="1600" b="1" baseline="30000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nd</a:t>
                      </a:r>
                      <a:r>
                        <a:rPr lang="en-US" sz="16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Day Journey</a:t>
                      </a:r>
                      <a:endParaRPr lang="en-US" b="1" dirty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F4A77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17 </a:t>
                      </a:r>
                      <a:r>
                        <a:rPr lang="en-US" sz="12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[ULB #3]</a:t>
                      </a:r>
                    </a:p>
                    <a:p>
                      <a:pPr algn="l"/>
                      <a:endParaRPr lang="en-US" sz="12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3</a:t>
                      </a:r>
                      <a:r>
                        <a:rPr lang="en-US" sz="1600" b="1" baseline="30000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rd</a:t>
                      </a:r>
                      <a:r>
                        <a:rPr lang="en-US" sz="16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Day Journey</a:t>
                      </a:r>
                      <a:endParaRPr lang="en-US" b="1" dirty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F4A77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18 </a:t>
                      </a:r>
                      <a:r>
                        <a:rPr lang="en-US" sz="12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[</a:t>
                      </a:r>
                      <a:r>
                        <a:rPr lang="en-US" sz="1200" b="1" u="none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ULB</a:t>
                      </a:r>
                      <a:r>
                        <a:rPr lang="en-US" sz="1200" b="1" u="none" baseline="0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#4]</a:t>
                      </a:r>
                      <a:r>
                        <a:rPr lang="en-US" sz="1600" b="1" u="none" baseline="0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</a:p>
                    <a:p>
                      <a:pPr algn="ctr"/>
                      <a:endParaRPr lang="en-US" sz="1200" b="1" u="none" baseline="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600" b="1" u="none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Day of</a:t>
                      </a:r>
                    </a:p>
                    <a:p>
                      <a:pPr algn="ctr"/>
                      <a:r>
                        <a:rPr lang="en-US" sz="1600" b="1" u="none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Praise!</a:t>
                      </a:r>
                      <a:endParaRPr lang="en-US" b="1" u="none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gradFill flip="none" rotWithShape="1">
                      <a:gsLst>
                        <a:gs pos="42000">
                          <a:schemeClr val="tx1">
                            <a:lumMod val="50000"/>
                            <a:lumOff val="50000"/>
                          </a:schemeClr>
                        </a:gs>
                        <a:gs pos="55000">
                          <a:srgbClr val="F4A77C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19 </a:t>
                      </a:r>
                      <a:r>
                        <a:rPr lang="en-US" sz="12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[ULB #5] </a:t>
                      </a:r>
                      <a:endParaRPr lang="en-US" sz="16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WAVE SHEAF</a:t>
                      </a: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Omer #1</a:t>
                      </a:r>
                      <a:endParaRPr lang="en-US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gradFill>
                      <a:gsLst>
                        <a:gs pos="44000">
                          <a:srgbClr val="92D050"/>
                        </a:gs>
                        <a:gs pos="55000">
                          <a:srgbClr val="F4A77C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20 </a:t>
                      </a:r>
                      <a:r>
                        <a:rPr lang="en-US" sz="12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[ULB #6]</a:t>
                      </a:r>
                    </a:p>
                    <a:p>
                      <a:pPr algn="l"/>
                      <a:r>
                        <a:rPr lang="en-US" sz="12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sz="1600" b="0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#2</a:t>
                      </a:r>
                      <a:endParaRPr lang="en-US" b="1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gradFill>
                      <a:gsLst>
                        <a:gs pos="44000">
                          <a:srgbClr val="F4A77C"/>
                        </a:gs>
                        <a:gs pos="55000">
                          <a:srgbClr val="F4A77C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21 </a:t>
                      </a:r>
                      <a:r>
                        <a:rPr lang="en-US" sz="12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[ULB #7] </a:t>
                      </a:r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r>
                        <a:rPr lang="en-US" sz="12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sz="1200" b="0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#3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gradFill flip="none" rotWithShape="1">
                      <a:gsLst>
                        <a:gs pos="44000">
                          <a:schemeClr val="tx1">
                            <a:lumMod val="50000"/>
                            <a:lumOff val="50000"/>
                            <a:alpha val="0"/>
                          </a:schemeClr>
                        </a:gs>
                        <a:gs pos="86000">
                          <a:srgbClr val="F4A77C"/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22</a:t>
                      </a:r>
                      <a:endParaRPr lang="en-US" sz="12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2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#4</a:t>
                      </a:r>
                      <a:endParaRPr lang="en-US" sz="16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gradFill>
                      <a:gsLst>
                        <a:gs pos="44000">
                          <a:schemeClr val="accent2">
                            <a:lumMod val="20000"/>
                            <a:lumOff val="80000"/>
                          </a:schemeClr>
                        </a:gs>
                        <a:gs pos="86000">
                          <a:schemeClr val="accent2">
                            <a:lumMod val="20000"/>
                            <a:lumOff val="8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23 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2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#5</a:t>
                      </a:r>
                    </a:p>
                  </a:txBody>
                  <a:tcPr>
                    <a:gradFill>
                      <a:gsLst>
                        <a:gs pos="44000">
                          <a:schemeClr val="accent2">
                            <a:lumMod val="20000"/>
                            <a:lumOff val="80000"/>
                          </a:schemeClr>
                        </a:gs>
                        <a:gs pos="86000">
                          <a:schemeClr val="accent2">
                            <a:lumMod val="20000"/>
                            <a:lumOff val="8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24 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2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#6</a:t>
                      </a:r>
                      <a:endParaRPr lang="en-US" sz="16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gradFill>
                      <a:gsLst>
                        <a:gs pos="44000">
                          <a:schemeClr val="accent2">
                            <a:lumMod val="20000"/>
                            <a:lumOff val="80000"/>
                          </a:schemeClr>
                        </a:gs>
                        <a:gs pos="86000">
                          <a:schemeClr val="accent2">
                            <a:lumMod val="20000"/>
                            <a:lumOff val="8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25 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2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#7</a:t>
                      </a:r>
                      <a:endParaRPr lang="en-US" sz="16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26 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2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#8</a:t>
                      </a:r>
                      <a:endParaRPr lang="en-US" sz="16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gradFill>
                      <a:gsLst>
                        <a:gs pos="47000">
                          <a:schemeClr val="accent2">
                            <a:lumMod val="20000"/>
                            <a:lumOff val="80000"/>
                          </a:schemeClr>
                        </a:gs>
                        <a:gs pos="86000">
                          <a:schemeClr val="accent2">
                            <a:lumMod val="20000"/>
                            <a:lumOff val="8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27 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2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#9</a:t>
                      </a:r>
                      <a:endParaRPr lang="en-US" sz="16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gradFill>
                      <a:gsLst>
                        <a:gs pos="47000">
                          <a:schemeClr val="accent2">
                            <a:lumMod val="20000"/>
                            <a:lumOff val="80000"/>
                          </a:schemeClr>
                        </a:gs>
                        <a:gs pos="86000">
                          <a:schemeClr val="accent2">
                            <a:lumMod val="20000"/>
                            <a:lumOff val="8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28 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2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#10</a:t>
                      </a:r>
                      <a:endParaRPr lang="en-US" sz="16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gradFill>
                      <a:gsLst>
                        <a:gs pos="47000">
                          <a:schemeClr val="accent2">
                            <a:lumMod val="20000"/>
                            <a:lumOff val="80000"/>
                          </a:schemeClr>
                        </a:gs>
                        <a:gs pos="86000">
                          <a:schemeClr val="accent2">
                            <a:lumMod val="20000"/>
                            <a:lumOff val="8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29 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2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#11</a:t>
                      </a:r>
                      <a:endParaRPr lang="en-US" sz="16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gradFill>
                      <a:gsLst>
                        <a:gs pos="47000">
                          <a:schemeClr val="accent2">
                            <a:lumMod val="20000"/>
                            <a:lumOff val="80000"/>
                          </a:schemeClr>
                        </a:gs>
                        <a:gs pos="86000">
                          <a:schemeClr val="accent2">
                            <a:lumMod val="20000"/>
                            <a:lumOff val="8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30 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2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#12</a:t>
                      </a:r>
                      <a:endParaRPr lang="en-US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gradFill>
                      <a:gsLst>
                        <a:gs pos="47000">
                          <a:schemeClr val="accent2">
                            <a:lumMod val="20000"/>
                            <a:lumOff val="80000"/>
                          </a:schemeClr>
                        </a:gs>
                        <a:gs pos="86000">
                          <a:schemeClr val="accent2">
                            <a:lumMod val="20000"/>
                            <a:lumOff val="8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</a:t>
                      </a:r>
                      <a:endParaRPr lang="en-US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</a:t>
                      </a:r>
                      <a:endParaRPr lang="en-US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62764" y="6492875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rgbClr val="5D2D2D"/>
                </a:solidFill>
              </a:rPr>
              <a:pPr/>
              <a:t>67</a:t>
            </a:fld>
            <a:endParaRPr lang="en-US" b="1" dirty="0">
              <a:solidFill>
                <a:srgbClr val="5D2D2D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49838" y="1247219"/>
            <a:ext cx="9623688" cy="707886"/>
          </a:xfrm>
          <a:prstGeom prst="rect">
            <a:avLst/>
          </a:prstGeom>
          <a:noFill/>
          <a:scene3d>
            <a:camera prst="orthographicFront"/>
            <a:lightRig rig="soft" dir="t">
              <a:rot lat="0" lon="0" rev="10800000"/>
            </a:lightRig>
          </a:scene3d>
          <a:sp3d>
            <a:bevelT/>
          </a:sp3d>
        </p:spPr>
        <p:txBody>
          <a:bodyPr wrap="square" lIns="91440" tIns="45720" rIns="91440" bIns="45720">
            <a:spAutoFit/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1</a:t>
            </a:r>
            <a:r>
              <a:rPr lang="en-US" sz="4000" b="1" spc="150" baseline="3000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st</a:t>
            </a:r>
            <a:r>
              <a:rPr lang="en-US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Month </a:t>
            </a:r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(Passover in Egypt)</a:t>
            </a:r>
            <a:endParaRPr lang="en-US" sz="3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0416077" y="3652043"/>
            <a:ext cx="42672" cy="1011936"/>
          </a:xfrm>
          <a:custGeom>
            <a:avLst/>
            <a:gdLst>
              <a:gd name="connsiteX0" fmla="*/ 30480 w 42672"/>
              <a:gd name="connsiteY0" fmla="*/ 0 h 1011936"/>
              <a:gd name="connsiteX1" fmla="*/ 18288 w 42672"/>
              <a:gd name="connsiteY1" fmla="*/ 30480 h 1011936"/>
              <a:gd name="connsiteX2" fmla="*/ 12192 w 42672"/>
              <a:gd name="connsiteY2" fmla="*/ 48768 h 1011936"/>
              <a:gd name="connsiteX3" fmla="*/ 0 w 42672"/>
              <a:gd name="connsiteY3" fmla="*/ 67056 h 1011936"/>
              <a:gd name="connsiteX4" fmla="*/ 12192 w 42672"/>
              <a:gd name="connsiteY4" fmla="*/ 128016 h 1011936"/>
              <a:gd name="connsiteX5" fmla="*/ 30480 w 42672"/>
              <a:gd name="connsiteY5" fmla="*/ 146304 h 1011936"/>
              <a:gd name="connsiteX6" fmla="*/ 42672 w 42672"/>
              <a:gd name="connsiteY6" fmla="*/ 164592 h 1011936"/>
              <a:gd name="connsiteX7" fmla="*/ 30480 w 42672"/>
              <a:gd name="connsiteY7" fmla="*/ 213360 h 1011936"/>
              <a:gd name="connsiteX8" fmla="*/ 12192 w 42672"/>
              <a:gd name="connsiteY8" fmla="*/ 225552 h 1011936"/>
              <a:gd name="connsiteX9" fmla="*/ 30480 w 42672"/>
              <a:gd name="connsiteY9" fmla="*/ 304800 h 1011936"/>
              <a:gd name="connsiteX10" fmla="*/ 36576 w 42672"/>
              <a:gd name="connsiteY10" fmla="*/ 323088 h 1011936"/>
              <a:gd name="connsiteX11" fmla="*/ 30480 w 42672"/>
              <a:gd name="connsiteY11" fmla="*/ 426720 h 1011936"/>
              <a:gd name="connsiteX12" fmla="*/ 18288 w 42672"/>
              <a:gd name="connsiteY12" fmla="*/ 463296 h 1011936"/>
              <a:gd name="connsiteX13" fmla="*/ 12192 w 42672"/>
              <a:gd name="connsiteY13" fmla="*/ 481584 h 1011936"/>
              <a:gd name="connsiteX14" fmla="*/ 30480 w 42672"/>
              <a:gd name="connsiteY14" fmla="*/ 542544 h 1011936"/>
              <a:gd name="connsiteX15" fmla="*/ 36576 w 42672"/>
              <a:gd name="connsiteY15" fmla="*/ 560832 h 1011936"/>
              <a:gd name="connsiteX16" fmla="*/ 42672 w 42672"/>
              <a:gd name="connsiteY16" fmla="*/ 579120 h 1011936"/>
              <a:gd name="connsiteX17" fmla="*/ 30480 w 42672"/>
              <a:gd name="connsiteY17" fmla="*/ 627888 h 1011936"/>
              <a:gd name="connsiteX18" fmla="*/ 24384 w 42672"/>
              <a:gd name="connsiteY18" fmla="*/ 652272 h 1011936"/>
              <a:gd name="connsiteX19" fmla="*/ 12192 w 42672"/>
              <a:gd name="connsiteY19" fmla="*/ 670560 h 1011936"/>
              <a:gd name="connsiteX20" fmla="*/ 0 w 42672"/>
              <a:gd name="connsiteY20" fmla="*/ 707136 h 1011936"/>
              <a:gd name="connsiteX21" fmla="*/ 12192 w 42672"/>
              <a:gd name="connsiteY21" fmla="*/ 762000 h 1011936"/>
              <a:gd name="connsiteX22" fmla="*/ 18288 w 42672"/>
              <a:gd name="connsiteY22" fmla="*/ 780288 h 1011936"/>
              <a:gd name="connsiteX23" fmla="*/ 24384 w 42672"/>
              <a:gd name="connsiteY23" fmla="*/ 1011936 h 1011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2672" h="1011936">
                <a:moveTo>
                  <a:pt x="30480" y="0"/>
                </a:moveTo>
                <a:cubicBezTo>
                  <a:pt x="26416" y="10160"/>
                  <a:pt x="22130" y="20234"/>
                  <a:pt x="18288" y="30480"/>
                </a:cubicBezTo>
                <a:cubicBezTo>
                  <a:pt x="16032" y="36497"/>
                  <a:pt x="15066" y="43021"/>
                  <a:pt x="12192" y="48768"/>
                </a:cubicBezTo>
                <a:cubicBezTo>
                  <a:pt x="8915" y="55321"/>
                  <a:pt x="4064" y="60960"/>
                  <a:pt x="0" y="67056"/>
                </a:cubicBezTo>
                <a:cubicBezTo>
                  <a:pt x="516" y="70670"/>
                  <a:pt x="4454" y="116409"/>
                  <a:pt x="12192" y="128016"/>
                </a:cubicBezTo>
                <a:cubicBezTo>
                  <a:pt x="16974" y="135189"/>
                  <a:pt x="24961" y="139681"/>
                  <a:pt x="30480" y="146304"/>
                </a:cubicBezTo>
                <a:cubicBezTo>
                  <a:pt x="35170" y="151932"/>
                  <a:pt x="38608" y="158496"/>
                  <a:pt x="42672" y="164592"/>
                </a:cubicBezTo>
                <a:cubicBezTo>
                  <a:pt x="42368" y="166110"/>
                  <a:pt x="35479" y="207112"/>
                  <a:pt x="30480" y="213360"/>
                </a:cubicBezTo>
                <a:cubicBezTo>
                  <a:pt x="25903" y="219081"/>
                  <a:pt x="18288" y="221488"/>
                  <a:pt x="12192" y="225552"/>
                </a:cubicBezTo>
                <a:cubicBezTo>
                  <a:pt x="20105" y="280946"/>
                  <a:pt x="13744" y="254593"/>
                  <a:pt x="30480" y="304800"/>
                </a:cubicBezTo>
                <a:lnTo>
                  <a:pt x="36576" y="323088"/>
                </a:lnTo>
                <a:cubicBezTo>
                  <a:pt x="34544" y="357632"/>
                  <a:pt x="34956" y="392407"/>
                  <a:pt x="30480" y="426720"/>
                </a:cubicBezTo>
                <a:cubicBezTo>
                  <a:pt x="28818" y="439464"/>
                  <a:pt x="22352" y="451104"/>
                  <a:pt x="18288" y="463296"/>
                </a:cubicBezTo>
                <a:lnTo>
                  <a:pt x="12192" y="481584"/>
                </a:lnTo>
                <a:cubicBezTo>
                  <a:pt x="21405" y="518436"/>
                  <a:pt x="15639" y="498020"/>
                  <a:pt x="30480" y="542544"/>
                </a:cubicBezTo>
                <a:lnTo>
                  <a:pt x="36576" y="560832"/>
                </a:lnTo>
                <a:lnTo>
                  <a:pt x="42672" y="579120"/>
                </a:lnTo>
                <a:cubicBezTo>
                  <a:pt x="30278" y="641089"/>
                  <a:pt x="42977" y="584150"/>
                  <a:pt x="30480" y="627888"/>
                </a:cubicBezTo>
                <a:cubicBezTo>
                  <a:pt x="28178" y="635944"/>
                  <a:pt x="27684" y="644571"/>
                  <a:pt x="24384" y="652272"/>
                </a:cubicBezTo>
                <a:cubicBezTo>
                  <a:pt x="21498" y="659006"/>
                  <a:pt x="15168" y="663865"/>
                  <a:pt x="12192" y="670560"/>
                </a:cubicBezTo>
                <a:cubicBezTo>
                  <a:pt x="6973" y="682304"/>
                  <a:pt x="0" y="707136"/>
                  <a:pt x="0" y="707136"/>
                </a:cubicBezTo>
                <a:cubicBezTo>
                  <a:pt x="4190" y="728087"/>
                  <a:pt x="6453" y="741912"/>
                  <a:pt x="12192" y="762000"/>
                </a:cubicBezTo>
                <a:cubicBezTo>
                  <a:pt x="13957" y="768179"/>
                  <a:pt x="16256" y="774192"/>
                  <a:pt x="18288" y="780288"/>
                </a:cubicBezTo>
                <a:cubicBezTo>
                  <a:pt x="26211" y="938738"/>
                  <a:pt x="24384" y="861517"/>
                  <a:pt x="24384" y="1011936"/>
                </a:cubicBezTo>
              </a:path>
            </a:pathLst>
          </a:custGeom>
          <a:ln w="57150">
            <a:solidFill>
              <a:srgbClr val="00B0F0"/>
            </a:solidFill>
          </a:ln>
          <a:effectLst>
            <a:glow rad="127000">
              <a:srgbClr val="FF0000"/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1465349" y="4869160"/>
            <a:ext cx="648073" cy="372614"/>
          </a:xfrm>
          <a:prstGeom prst="ellipse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2400" b="1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1</a:t>
            </a:r>
            <a:endParaRPr lang="en-CA" sz="2400" b="1" dirty="0">
              <a:solidFill>
                <a:schemeClr val="accent2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55369" y="-33774"/>
            <a:ext cx="961815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40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D60093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Some say the </a:t>
            </a:r>
            <a:r>
              <a:rPr lang="en-US" sz="4000" b="1" dirty="0" smtClean="0">
                <a:ln w="1905">
                  <a:solidFill>
                    <a:srgbClr val="5D2D2D"/>
                  </a:solidFill>
                </a:ln>
                <a:solidFill>
                  <a:srgbClr val="FF9933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Pentecost count</a:t>
            </a:r>
            <a:r>
              <a:rPr lang="en-US" sz="40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D60093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 </a:t>
            </a:r>
            <a:br>
              <a:rPr lang="en-US" sz="40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D60093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</a:br>
            <a:r>
              <a:rPr lang="en-US" sz="4000" b="1" dirty="0" smtClean="0">
                <a:ln w="1905">
                  <a:solidFill>
                    <a:srgbClr val="5D2D2D"/>
                  </a:solidFill>
                </a:ln>
                <a:solidFill>
                  <a:srgbClr val="D60093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extends to</a:t>
            </a:r>
            <a:r>
              <a:rPr lang="en-US" sz="4000" b="1" dirty="0" smtClean="0">
                <a:ln w="1905">
                  <a:solidFill>
                    <a:srgbClr val="5D2D2D"/>
                  </a:solidFill>
                </a:ln>
                <a:solidFill>
                  <a:srgbClr val="FF9933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 99 days ~ </a:t>
            </a:r>
            <a:r>
              <a:rPr lang="en-US" sz="40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D60093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not </a:t>
            </a:r>
            <a:r>
              <a:rPr lang="en-US" sz="40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B0F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50 days!</a:t>
            </a:r>
            <a:endParaRPr lang="en-US" sz="4000" b="1" cap="none" spc="0" dirty="0">
              <a:ln w="1905"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glow rad="1270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ockwell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61964" y="6146461"/>
            <a:ext cx="981179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40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 </a:t>
            </a:r>
            <a:r>
              <a:rPr lang="en-US" sz="4000" b="1" dirty="0" smtClean="0">
                <a:ln w="1905">
                  <a:solidFill>
                    <a:srgbClr val="5D2D2D"/>
                  </a:solidFill>
                </a:ln>
                <a:solidFill>
                  <a:srgbClr val="FF9933"/>
                </a:solidFill>
                <a:effectLst>
                  <a:glow rad="101600">
                    <a:srgbClr val="5D2D2D">
                      <a:alpha val="88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Where will this “</a:t>
            </a:r>
            <a:r>
              <a:rPr lang="en-US" sz="4000" b="1" dirty="0" smtClean="0">
                <a:ln w="1905">
                  <a:solidFill>
                    <a:srgbClr val="5D2D2D"/>
                  </a:solidFill>
                </a:ln>
                <a:solidFill>
                  <a:srgbClr val="CC00CC"/>
                </a:solidFill>
                <a:effectLst>
                  <a:glow rad="101600">
                    <a:srgbClr val="00FFCC">
                      <a:alpha val="88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99</a:t>
            </a:r>
            <a:r>
              <a:rPr lang="en-US" sz="4000" b="1" dirty="0" smtClean="0">
                <a:ln w="1905">
                  <a:solidFill>
                    <a:srgbClr val="5D2D2D"/>
                  </a:solidFill>
                </a:ln>
                <a:solidFill>
                  <a:srgbClr val="FF9933"/>
                </a:solidFill>
                <a:effectLst>
                  <a:glow rad="101600">
                    <a:srgbClr val="5D2D2D">
                      <a:alpha val="88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” teaching lead to? </a:t>
            </a:r>
            <a:endParaRPr lang="en-US" sz="4000" b="1" cap="none" spc="0" dirty="0">
              <a:ln w="1905"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glow rad="101600">
                  <a:srgbClr val="5D2D2D">
                    <a:alpha val="88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ockwell" pitchFamily="18" charset="0"/>
            </a:endParaRPr>
          </a:p>
        </p:txBody>
      </p:sp>
      <p:pic>
        <p:nvPicPr>
          <p:cNvPr id="17" name="Picture 3" descr="C:\Users\Rae\Desktop\Passover banner edi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36" y="803584"/>
            <a:ext cx="1584176" cy="9346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Rae\Desktop\Passover flower them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45" y="1929392"/>
            <a:ext cx="1098087" cy="22053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225735" y="980728"/>
            <a:ext cx="540085" cy="2676870"/>
          </a:xfrm>
          <a:prstGeom prst="roundRect">
            <a:avLst/>
          </a:prstGeom>
          <a:solidFill>
            <a:srgbClr val="F4A77C"/>
          </a:solidFill>
          <a:ln w="57150">
            <a:solidFill>
              <a:srgbClr val="5D2D2D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400" dirty="0" smtClean="0">
                <a:ln w="28575">
                  <a:solidFill>
                    <a:srgbClr val="5D2D2D"/>
                  </a:solidFill>
                </a:ln>
                <a:solidFill>
                  <a:srgbClr val="5D2D2D"/>
                </a:solidFill>
                <a:latin typeface="Arial Rounded MT Bold" pitchFamily="34" charset="0"/>
              </a:rPr>
              <a:t>COMPARE</a:t>
            </a:r>
            <a:endParaRPr lang="en-CA" sz="2400" dirty="0">
              <a:ln w="28575">
                <a:solidFill>
                  <a:srgbClr val="5D2D2D"/>
                </a:solidFill>
              </a:ln>
              <a:solidFill>
                <a:srgbClr val="5D2D2D"/>
              </a:solidFill>
              <a:latin typeface="Arial Rounded MT 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90" y="4293096"/>
            <a:ext cx="2332406" cy="24191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 smtClean="0">
                <a:effectLst>
                  <a:glow rad="88900">
                    <a:srgbClr val="FFFFCC"/>
                  </a:glow>
                </a:effectLst>
                <a:latin typeface="Comic Sans MS" pitchFamily="66" charset="0"/>
              </a:rPr>
              <a:t>Keep in mind: </a:t>
            </a:r>
          </a:p>
          <a:p>
            <a:pPr algn="ctr">
              <a:lnSpc>
                <a:spcPct val="90000"/>
              </a:lnSpc>
            </a:pPr>
            <a:r>
              <a:rPr lang="en-US" sz="2400" b="1" dirty="0" smtClean="0">
                <a:effectLst>
                  <a:glow rad="88900">
                    <a:srgbClr val="FFFFCC"/>
                  </a:glow>
                </a:effectLst>
                <a:latin typeface="Comic Sans MS" pitchFamily="66" charset="0"/>
              </a:rPr>
              <a:t>some counterfeit Wave Sheaf Omer Counts begin on </a:t>
            </a:r>
            <a:br>
              <a:rPr lang="en-US" sz="2400" b="1" dirty="0" smtClean="0">
                <a:effectLst>
                  <a:glow rad="88900">
                    <a:srgbClr val="FFFFCC"/>
                  </a:glow>
                </a:effectLst>
                <a:latin typeface="Comic Sans MS" pitchFamily="66" charset="0"/>
              </a:rPr>
            </a:br>
            <a:r>
              <a:rPr lang="en-US" sz="2400" b="1" dirty="0" smtClean="0">
                <a:effectLst>
                  <a:glow rad="88900">
                    <a:srgbClr val="FFFFCC"/>
                  </a:glow>
                </a:effectLst>
                <a:latin typeface="Comic Sans MS" pitchFamily="66" charset="0"/>
              </a:rPr>
              <a:t>the 16</a:t>
            </a:r>
            <a:r>
              <a:rPr lang="en-US" sz="2400" b="1" baseline="30000" dirty="0" smtClean="0">
                <a:effectLst>
                  <a:glow rad="88900">
                    <a:srgbClr val="FFFFCC"/>
                  </a:glow>
                </a:effectLst>
                <a:latin typeface="Comic Sans MS" pitchFamily="66" charset="0"/>
              </a:rPr>
              <a:t>th</a:t>
            </a:r>
            <a:r>
              <a:rPr lang="en-US" sz="2400" b="1" dirty="0" smtClean="0">
                <a:effectLst>
                  <a:glow rad="88900">
                    <a:srgbClr val="FFFFCC"/>
                  </a:glow>
                </a:effectLst>
                <a:latin typeface="Comic Sans MS" pitchFamily="66" charset="0"/>
              </a:rPr>
              <a:t>.</a:t>
            </a:r>
            <a:endParaRPr lang="en-US" sz="2400" b="1" dirty="0">
              <a:effectLst>
                <a:glow rad="88900">
                  <a:srgbClr val="FFFFCC"/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98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9" grpId="0" animBg="1"/>
      <p:bldP spid="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16021654"/>
              </p:ext>
            </p:extLst>
          </p:nvPr>
        </p:nvGraphicFramePr>
        <p:xfrm>
          <a:off x="2043949" y="1496784"/>
          <a:ext cx="9505054" cy="466852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419586"/>
                <a:gridCol w="1347578"/>
                <a:gridCol w="1347578"/>
                <a:gridCol w="1347578"/>
                <a:gridCol w="1347578"/>
                <a:gridCol w="1347578"/>
                <a:gridCol w="1347578"/>
              </a:tblGrid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1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st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[Sun]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2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nd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[Mon]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3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rd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[Tues]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4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[Wed]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5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</a:t>
                      </a:r>
                      <a:r>
                        <a:rPr lang="en-US" dirty="0" err="1" smtClean="0">
                          <a:latin typeface="Comic Sans MS" pitchFamily="66" charset="0"/>
                        </a:rPr>
                        <a:t>Thur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6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[Prep]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Sabbath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26 </a:t>
                      </a:r>
                      <a:endParaRPr lang="en-US" sz="12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1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#8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27 </a:t>
                      </a:r>
                      <a:endParaRPr lang="en-US" sz="12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1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#9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28 </a:t>
                      </a:r>
                      <a:endParaRPr lang="en-US" sz="12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1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#10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29 </a:t>
                      </a:r>
                      <a:endParaRPr lang="en-US" sz="12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1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#11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30 </a:t>
                      </a:r>
                      <a:endParaRPr lang="en-US" sz="12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1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#12</a:t>
                      </a:r>
                      <a:endParaRPr lang="en-US" sz="16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#13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#14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#15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#16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#17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6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#18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7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#19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#20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#21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10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#22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11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#23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12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#24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13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#25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14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#26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15   </a:t>
                      </a:r>
                      <a:r>
                        <a:rPr lang="en-US" sz="14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Sin</a:t>
                      </a:r>
                      <a:br>
                        <a:rPr lang="en-US" sz="14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</a:br>
                      <a:r>
                        <a:rPr lang="en-US" sz="14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  Wilderness</a:t>
                      </a:r>
                    </a:p>
                    <a:p>
                      <a:pPr algn="l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     #27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F4A77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16 </a:t>
                      </a:r>
                      <a:r>
                        <a:rPr lang="en-US" sz="1400" b="1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FF0000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Murmuring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#28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17 </a:t>
                      </a: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1</a:t>
                      </a:r>
                      <a:r>
                        <a:rPr lang="en-US" sz="1400" b="1" baseline="30000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st</a:t>
                      </a: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Manna</a:t>
                      </a:r>
                      <a:b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</a:b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      Day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#29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18 </a:t>
                      </a: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2</a:t>
                      </a:r>
                      <a:r>
                        <a:rPr lang="en-US" sz="1400" b="1" baseline="30000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nd</a:t>
                      </a:r>
                      <a:r>
                        <a:rPr lang="en-US" sz="1400" b="1" baseline="0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Manna</a:t>
                      </a:r>
                      <a:b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</a:b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     Day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#30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19 </a:t>
                      </a: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3</a:t>
                      </a:r>
                      <a:r>
                        <a:rPr lang="en-US" sz="1400" b="1" baseline="30000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rd</a:t>
                      </a: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Manna</a:t>
                      </a:r>
                      <a:b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</a:b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     Day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#31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20 </a:t>
                      </a: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4</a:t>
                      </a:r>
                      <a:r>
                        <a:rPr lang="en-US" sz="1400" b="1" baseline="30000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sz="1400" b="1" baseline="0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Manna</a:t>
                      </a:r>
                      <a:b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</a:b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     Day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#32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21 </a:t>
                      </a: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5</a:t>
                      </a:r>
                      <a:r>
                        <a:rPr lang="en-US" sz="1400" b="1" baseline="30000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Manna</a:t>
                      </a:r>
                      <a:b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</a:b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     Day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#33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22 </a:t>
                      </a: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6</a:t>
                      </a:r>
                      <a:r>
                        <a:rPr lang="en-US" sz="1400" b="1" baseline="30000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Manna</a:t>
                      </a:r>
                      <a:b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</a:b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     Day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#34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23   </a:t>
                      </a:r>
                      <a:r>
                        <a:rPr lang="en-US" sz="1400" b="1" dirty="0" smtClean="0">
                          <a:ln>
                            <a:solidFill>
                              <a:srgbClr val="F4A77C"/>
                            </a:solidFill>
                          </a:ln>
                          <a:solidFill>
                            <a:srgbClr val="FFFFCC"/>
                          </a:solidFill>
                          <a:latin typeface="Comic Sans MS" pitchFamily="66" charset="0"/>
                        </a:rPr>
                        <a:t>No</a:t>
                      </a:r>
                      <a:br>
                        <a:rPr lang="en-US" sz="1400" b="1" dirty="0" smtClean="0">
                          <a:ln>
                            <a:solidFill>
                              <a:srgbClr val="F4A77C"/>
                            </a:solidFill>
                          </a:ln>
                          <a:solidFill>
                            <a:srgbClr val="FFFFCC"/>
                          </a:solidFill>
                          <a:latin typeface="Comic Sans MS" pitchFamily="66" charset="0"/>
                        </a:rPr>
                      </a:br>
                      <a:r>
                        <a:rPr lang="en-US" sz="1400" b="1" dirty="0" smtClean="0">
                          <a:ln>
                            <a:solidFill>
                              <a:srgbClr val="F4A77C"/>
                            </a:solidFill>
                          </a:ln>
                          <a:solidFill>
                            <a:srgbClr val="FFFFCC"/>
                          </a:solidFill>
                          <a:latin typeface="Comic Sans MS" pitchFamily="66" charset="0"/>
                        </a:rPr>
                        <a:t>    Manna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#35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24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#36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25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#37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26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#38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27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#39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28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#40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29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#41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30 </a:t>
                      </a:r>
                    </a:p>
                    <a:p>
                      <a:pPr algn="l"/>
                      <a:endParaRPr lang="en-US" sz="14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#42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988442" y="1434342"/>
            <a:ext cx="9623688" cy="707886"/>
          </a:xfrm>
          <a:prstGeom prst="rect">
            <a:avLst/>
          </a:prstGeom>
          <a:noFill/>
          <a:scene3d>
            <a:camera prst="orthographicFront"/>
            <a:lightRig rig="soft" dir="t">
              <a:rot lat="0" lon="0" rev="10800000"/>
            </a:lightRig>
          </a:scene3d>
          <a:sp3d>
            <a:bevelT/>
          </a:sp3d>
        </p:spPr>
        <p:txBody>
          <a:bodyPr wrap="square" lIns="91440" tIns="45720" rIns="91440" bIns="45720">
            <a:spAutoFit/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2</a:t>
            </a:r>
            <a:r>
              <a:rPr lang="en-US" sz="4000" b="1" spc="150" baseline="3000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nd</a:t>
            </a:r>
            <a:r>
              <a:rPr lang="en-US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Month </a:t>
            </a:r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(Quail &amp; Manna)</a:t>
            </a:r>
            <a:endParaRPr lang="en-US" sz="3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1267467" y="2680019"/>
            <a:ext cx="648073" cy="372614"/>
          </a:xfrm>
          <a:prstGeom prst="ellipse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2400" b="1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2</a:t>
            </a:r>
            <a:endParaRPr lang="en-CA" sz="2400" b="1" dirty="0">
              <a:solidFill>
                <a:schemeClr val="accent2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1271023" y="3400099"/>
            <a:ext cx="648073" cy="372614"/>
          </a:xfrm>
          <a:prstGeom prst="ellipse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24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3</a:t>
            </a:r>
          </a:p>
        </p:txBody>
      </p:sp>
      <p:sp>
        <p:nvSpPr>
          <p:cNvPr id="15" name="Oval 14"/>
          <p:cNvSpPr/>
          <p:nvPr/>
        </p:nvSpPr>
        <p:spPr>
          <a:xfrm>
            <a:off x="11278446" y="4115176"/>
            <a:ext cx="648073" cy="372614"/>
          </a:xfrm>
          <a:prstGeom prst="ellipse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2400" b="1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4</a:t>
            </a:r>
            <a:endParaRPr lang="en-CA" sz="2400" b="1" dirty="0">
              <a:solidFill>
                <a:schemeClr val="accent2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1278446" y="4840259"/>
            <a:ext cx="648073" cy="372614"/>
          </a:xfrm>
          <a:prstGeom prst="ellipse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2400" b="1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5</a:t>
            </a:r>
            <a:endParaRPr lang="en-CA" sz="2400" b="1" dirty="0">
              <a:solidFill>
                <a:schemeClr val="accent2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1284170" y="5560339"/>
            <a:ext cx="648073" cy="372614"/>
          </a:xfrm>
          <a:prstGeom prst="ellipse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2400" b="1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6</a:t>
            </a:r>
            <a:endParaRPr lang="en-CA" sz="2400" b="1" dirty="0">
              <a:solidFill>
                <a:schemeClr val="accent2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pic>
        <p:nvPicPr>
          <p:cNvPr id="18" name="il_fi" descr="http://api.ning.com/files/fyF8vA6MOxqoNGB6w2UlU5bnhvf9Fn*O1tDlTCBsJIMX6mLmgK4KRASsZ3Bjjtjg*limWS0hw0lP2sXtNMlii-PWrqyJP6xY/quail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28" y="3599830"/>
            <a:ext cx="1106756" cy="10533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2" descr="C:\Users\Rae\Desktop\ul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4" b="83002" l="3250" r="9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56" y="4705048"/>
            <a:ext cx="1345232" cy="1015650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993973" y="126163"/>
            <a:ext cx="961815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40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B0F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First we will count the 7 completed weeks including 7 weekly Sabbaths. </a:t>
            </a:r>
            <a:endParaRPr lang="en-US" sz="4000" b="1" cap="none" spc="0" dirty="0">
              <a:ln w="1905">
                <a:solidFill>
                  <a:schemeClr val="accent2">
                    <a:lumMod val="50000"/>
                  </a:schemeClr>
                </a:solidFill>
              </a:ln>
              <a:solidFill>
                <a:srgbClr val="00B0F0"/>
              </a:solidFill>
              <a:effectLst>
                <a:glow rad="1270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ockwell" pitchFamily="18" charset="0"/>
            </a:endParaRPr>
          </a:p>
        </p:txBody>
      </p:sp>
      <p:pic>
        <p:nvPicPr>
          <p:cNvPr id="22" name="Picture 2" descr="C:\Users\Rae\Desktop\Passover flower them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45" y="1137304"/>
            <a:ext cx="1098087" cy="22053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225735" y="188640"/>
            <a:ext cx="540085" cy="2676870"/>
          </a:xfrm>
          <a:prstGeom prst="roundRect">
            <a:avLst/>
          </a:prstGeom>
          <a:solidFill>
            <a:srgbClr val="F4A77C"/>
          </a:solidFill>
          <a:ln w="57150">
            <a:solidFill>
              <a:srgbClr val="5D2D2D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400" dirty="0" smtClean="0">
                <a:ln w="28575">
                  <a:solidFill>
                    <a:srgbClr val="5D2D2D"/>
                  </a:solidFill>
                </a:ln>
                <a:solidFill>
                  <a:srgbClr val="5D2D2D"/>
                </a:solidFill>
                <a:latin typeface="Arial Rounded MT Bold" pitchFamily="34" charset="0"/>
              </a:rPr>
              <a:t>COMPARE</a:t>
            </a:r>
            <a:endParaRPr lang="en-CA" sz="2400" dirty="0">
              <a:ln w="28575">
                <a:solidFill>
                  <a:srgbClr val="5D2D2D"/>
                </a:solidFill>
              </a:ln>
              <a:solidFill>
                <a:srgbClr val="5D2D2D"/>
              </a:solidFill>
              <a:latin typeface="Arial Rounded MT Bold" pitchFamily="34" charset="0"/>
            </a:endParaRPr>
          </a:p>
        </p:txBody>
      </p:sp>
      <p:sp>
        <p:nvSpPr>
          <p:cNvPr id="23" name="Slide Number Placeholder 1"/>
          <p:cNvSpPr txBox="1">
            <a:spLocks/>
          </p:cNvSpPr>
          <p:nvPr/>
        </p:nvSpPr>
        <p:spPr>
          <a:xfrm>
            <a:off x="9262764" y="6492875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FEFA0A-2F20-4B60-98C6-5FFDA469AA1C}" type="slidenum">
              <a:rPr lang="en-US" b="1" smtClean="0">
                <a:solidFill>
                  <a:srgbClr val="5D2D2D"/>
                </a:solidFill>
              </a:rPr>
              <a:pPr/>
              <a:t>68</a:t>
            </a:fld>
            <a:endParaRPr lang="en-US" b="1" dirty="0">
              <a:solidFill>
                <a:srgbClr val="5D2D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03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01061704"/>
              </p:ext>
            </p:extLst>
          </p:nvPr>
        </p:nvGraphicFramePr>
        <p:xfrm>
          <a:off x="2080776" y="1309661"/>
          <a:ext cx="9505054" cy="189484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419586"/>
                <a:gridCol w="1347578"/>
                <a:gridCol w="1347578"/>
                <a:gridCol w="1347578"/>
                <a:gridCol w="1347578"/>
                <a:gridCol w="1347578"/>
                <a:gridCol w="1347578"/>
              </a:tblGrid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1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st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[Sun]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2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nd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[Mon]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3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rd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[Tues]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4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[Wed]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5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</a:t>
                      </a:r>
                      <a:r>
                        <a:rPr lang="en-US" dirty="0" err="1" smtClean="0">
                          <a:latin typeface="Comic Sans MS" pitchFamily="66" charset="0"/>
                        </a:rPr>
                        <a:t>Thur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6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[Prep]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Sabbath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 </a:t>
                      </a:r>
                      <a:endParaRPr lang="en-US" sz="12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sz="105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  <a:p>
                      <a:pPr algn="ctr"/>
                      <a:endParaRPr lang="en-US" sz="10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#43</a:t>
                      </a:r>
                      <a:endParaRPr lang="en-US" sz="16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 </a:t>
                      </a:r>
                      <a:endParaRPr lang="en-US" sz="12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sz="105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  <a:p>
                      <a:pPr algn="ctr"/>
                      <a:endParaRPr lang="en-US" sz="10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#44</a:t>
                      </a:r>
                      <a:endParaRPr lang="en-US" sz="16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 </a:t>
                      </a:r>
                      <a:endParaRPr lang="en-US" sz="12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sz="105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  <a:p>
                      <a:pPr algn="ctr"/>
                      <a:endParaRPr lang="en-US" sz="10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#45</a:t>
                      </a:r>
                      <a:endParaRPr lang="en-US" sz="16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 </a:t>
                      </a:r>
                      <a:endParaRPr lang="en-US" sz="12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sz="105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  <a:p>
                      <a:pPr algn="ctr"/>
                      <a:endParaRPr lang="en-US" sz="10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#46</a:t>
                      </a:r>
                      <a:endParaRPr lang="en-US" sz="16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 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Trip #2</a:t>
                      </a:r>
                      <a:endParaRPr lang="en-US" sz="12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sz="12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  <a:p>
                      <a:pPr algn="ctr"/>
                      <a:endParaRPr lang="en-US" sz="10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#47</a:t>
                      </a:r>
                      <a:endParaRPr lang="en-US" sz="16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6  Trip #3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Comic Sans MS" pitchFamily="66" charset="0"/>
                        </a:rPr>
                        <a:t>“</a:t>
                      </a:r>
                      <a:r>
                        <a:rPr lang="en-US" sz="1400" b="1" u="sng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Comic Sans MS" pitchFamily="66" charset="0"/>
                        </a:rPr>
                        <a:t>toda</a:t>
                      </a:r>
                      <a:r>
                        <a:rPr lang="en-US" sz="1400" b="1" u="none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Comic Sans MS" pitchFamily="66" charset="0"/>
                        </a:rPr>
                        <a:t>y”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dirty="0" smtClean="0">
                        <a:solidFill>
                          <a:srgbClr val="FF000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#48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7 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“</a:t>
                      </a:r>
                      <a:r>
                        <a:rPr lang="en-US" sz="1400" b="1" u="sng" dirty="0" smtClean="0">
                          <a:solidFill>
                            <a:schemeClr val="bg1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tomorrow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”</a:t>
                      </a:r>
                    </a:p>
                    <a:p>
                      <a:pPr algn="ctr"/>
                      <a:endParaRPr lang="en-US" sz="1000" b="1" dirty="0" smtClean="0">
                        <a:solidFill>
                          <a:schemeClr val="bg1"/>
                        </a:solidFill>
                        <a:effectLst>
                          <a:glow rad="127000">
                            <a:srgbClr val="002060"/>
                          </a:glow>
                        </a:effectLst>
                        <a:latin typeface="Comic Sans MS" pitchFamily="66" charset="0"/>
                      </a:endParaRPr>
                    </a:p>
                    <a:p>
                      <a:pPr algn="l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/>
                      </a:r>
                      <a:b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</a:b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#49     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 descr="C:\Users\Rae\Desktop\Passover flower them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45" y="1295684"/>
            <a:ext cx="1098087" cy="22053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25269" y="1247219"/>
            <a:ext cx="9623688" cy="707886"/>
          </a:xfrm>
          <a:prstGeom prst="rect">
            <a:avLst/>
          </a:prstGeom>
          <a:noFill/>
          <a:scene3d>
            <a:camera prst="orthographicFront"/>
            <a:lightRig rig="soft" dir="t">
              <a:rot lat="0" lon="0" rev="10800000"/>
            </a:lightRig>
          </a:scene3d>
          <a:sp3d>
            <a:bevelT/>
          </a:sp3d>
        </p:spPr>
        <p:txBody>
          <a:bodyPr wrap="square" lIns="91440" tIns="45720" rIns="91440" bIns="45720">
            <a:spAutoFit/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3</a:t>
            </a:r>
            <a:r>
              <a:rPr lang="en-US" sz="4000" b="1" spc="150" baseline="3000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rd</a:t>
            </a:r>
            <a:r>
              <a:rPr lang="en-US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Month </a:t>
            </a:r>
            <a:r>
              <a:rPr lang="en-US" sz="3200" b="1" spc="150" dirty="0" smtClean="0">
                <a:ln w="11430"/>
                <a:solidFill>
                  <a:srgbClr val="FF9933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(Doing “what” at Mt Sinai?)</a:t>
            </a:r>
            <a:endParaRPr lang="en-US" sz="3200" b="1" cap="none" spc="150" dirty="0">
              <a:ln w="11430"/>
              <a:solidFill>
                <a:srgbClr val="FF9933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26070" y="3555617"/>
            <a:ext cx="1397635" cy="1474958"/>
            <a:chOff x="113947" y="135536"/>
            <a:chExt cx="1398256" cy="1365078"/>
          </a:xfrm>
        </p:grpSpPr>
        <p:sp>
          <p:nvSpPr>
            <p:cNvPr id="15" name="Explosion 1 14"/>
            <p:cNvSpPr/>
            <p:nvPr/>
          </p:nvSpPr>
          <p:spPr>
            <a:xfrm rot="21014840">
              <a:off x="113947" y="135536"/>
              <a:ext cx="1398256" cy="1365078"/>
            </a:xfrm>
            <a:prstGeom prst="irregularSeal1">
              <a:avLst/>
            </a:prstGeom>
            <a:solidFill>
              <a:srgbClr val="FFFF99"/>
            </a:solidFill>
            <a:ln w="76200">
              <a:solidFill>
                <a:srgbClr val="990033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  <a:sp3d extrusionH="57150">
                <a:bevelT w="38100" h="38100"/>
              </a:sp3d>
            </a:bodyPr>
            <a:lstStyle/>
            <a:p>
              <a:endParaRPr lang="en-US"/>
            </a:p>
          </p:txBody>
        </p:sp>
        <p:sp>
          <p:nvSpPr>
            <p:cNvPr id="16" name="Text Box 24"/>
            <p:cNvSpPr txBox="1"/>
            <p:nvPr/>
          </p:nvSpPr>
          <p:spPr>
            <a:xfrm>
              <a:off x="267995" y="560905"/>
              <a:ext cx="1006475" cy="440266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400" b="1" i="1" dirty="0" smtClean="0">
                  <a:solidFill>
                    <a:srgbClr val="990033"/>
                  </a:solidFill>
                  <a:effectLst>
                    <a:outerShdw blurRad="69850" dist="43180" dir="5400000" sx="0" sy="0">
                      <a:srgbClr val="000000">
                        <a:alpha val="65000"/>
                      </a:srgbClr>
                    </a:outerShdw>
                  </a:effectLst>
                  <a:latin typeface="Comic Sans MS"/>
                  <a:ea typeface="Calibri"/>
                  <a:cs typeface="Calibri"/>
                </a:rPr>
                <a:t>The 3</a:t>
              </a:r>
              <a:r>
                <a:rPr lang="en-US" sz="1400" b="1" i="1" baseline="30000" dirty="0" smtClean="0">
                  <a:solidFill>
                    <a:srgbClr val="990033"/>
                  </a:solidFill>
                  <a:effectLst>
                    <a:outerShdw blurRad="69850" dist="43180" dir="5400000" sx="0" sy="0">
                      <a:srgbClr val="000000">
                        <a:alpha val="65000"/>
                      </a:srgbClr>
                    </a:outerShdw>
                  </a:effectLst>
                  <a:latin typeface="Comic Sans MS"/>
                  <a:ea typeface="Calibri"/>
                  <a:cs typeface="Calibri"/>
                </a:rPr>
                <a:t>RD</a:t>
              </a:r>
              <a:r>
                <a:rPr lang="en-US" sz="1400" b="1" i="1" dirty="0" smtClean="0">
                  <a:solidFill>
                    <a:srgbClr val="990033"/>
                  </a:solidFill>
                  <a:effectLst>
                    <a:outerShdw blurRad="69850" dist="43180" dir="5400000" sx="0" sy="0">
                      <a:srgbClr val="000000">
                        <a:alpha val="65000"/>
                      </a:srgbClr>
                    </a:outerShdw>
                  </a:effectLst>
                  <a:latin typeface="Comic Sans MS"/>
                  <a:ea typeface="Calibri"/>
                  <a:cs typeface="Calibri"/>
                </a:rPr>
                <a:t> </a:t>
              </a:r>
              <a:r>
                <a:rPr lang="en-US" sz="1400" b="1" i="1" cap="small" dirty="0" smtClean="0">
                  <a:ln>
                    <a:noFill/>
                  </a:ln>
                  <a:solidFill>
                    <a:srgbClr val="990033"/>
                  </a:solidFill>
                  <a:effectLst>
                    <a:outerShdw blurRad="69850" dist="43180" dir="5400000" sx="0" sy="0">
                      <a:srgbClr val="000000">
                        <a:alpha val="65000"/>
                      </a:srgbClr>
                    </a:outerShdw>
                  </a:effectLst>
                  <a:latin typeface="Comic Sans MS"/>
                  <a:ea typeface="Calibri"/>
                  <a:cs typeface="Calibri"/>
                </a:rPr>
                <a:t>Day??</a:t>
              </a:r>
              <a:endParaRPr lang="en-US" sz="1200" dirty="0">
                <a:solidFill>
                  <a:srgbClr val="990033"/>
                </a:solidFill>
                <a:effectLst/>
                <a:ea typeface="Calibri"/>
                <a:cs typeface="Times New Roman"/>
              </a:endParaRPr>
            </a:p>
          </p:txBody>
        </p:sp>
      </p:grpSp>
      <p:cxnSp>
        <p:nvCxnSpPr>
          <p:cNvPr id="9" name="Straight Arrow Connector 8"/>
          <p:cNvCxnSpPr/>
          <p:nvPr/>
        </p:nvCxnSpPr>
        <p:spPr>
          <a:xfrm flipV="1">
            <a:off x="7546347" y="2564904"/>
            <a:ext cx="360040" cy="504056"/>
          </a:xfrm>
          <a:prstGeom prst="straightConnector1">
            <a:avLst/>
          </a:prstGeom>
          <a:ln w="38100"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8894179" y="2564904"/>
            <a:ext cx="288032" cy="504056"/>
          </a:xfrm>
          <a:prstGeom prst="straightConnector1">
            <a:avLst/>
          </a:prstGeom>
          <a:ln w="38100"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8554459" y="2595384"/>
            <a:ext cx="288032" cy="504056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10794999" y="2595384"/>
            <a:ext cx="1051508" cy="617592"/>
          </a:xfrm>
          <a:prstGeom prst="ellipse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1200" b="1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7 </a:t>
            </a:r>
            <a:r>
              <a:rPr lang="en-CA" sz="1100" b="1" dirty="0" err="1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Wks</a:t>
            </a:r>
            <a:r>
              <a:rPr lang="en-CA" sz="1100" b="1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/>
            </a:r>
            <a:br>
              <a:rPr lang="en-CA" sz="1100" b="1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</a:br>
            <a:r>
              <a:rPr lang="en-CA" sz="1100" b="1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49 Days</a:t>
            </a:r>
            <a:endParaRPr lang="en-CA" sz="1400" b="1" dirty="0">
              <a:solidFill>
                <a:schemeClr val="accent2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 flipV="1">
            <a:off x="9921723" y="2585224"/>
            <a:ext cx="288032" cy="504056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225735" y="347020"/>
            <a:ext cx="540085" cy="2676870"/>
          </a:xfrm>
          <a:prstGeom prst="roundRect">
            <a:avLst/>
          </a:prstGeom>
          <a:solidFill>
            <a:srgbClr val="F4A77C"/>
          </a:solidFill>
          <a:ln w="57150">
            <a:solidFill>
              <a:srgbClr val="5D2D2D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400" dirty="0" smtClean="0">
                <a:ln w="28575">
                  <a:solidFill>
                    <a:srgbClr val="5D2D2D"/>
                  </a:solidFill>
                </a:ln>
                <a:solidFill>
                  <a:srgbClr val="5D2D2D"/>
                </a:solidFill>
                <a:latin typeface="Arial Rounded MT Bold" pitchFamily="34" charset="0"/>
              </a:rPr>
              <a:t>COMPARE</a:t>
            </a:r>
            <a:endParaRPr lang="en-CA" sz="2400" dirty="0">
              <a:ln w="28575">
                <a:solidFill>
                  <a:srgbClr val="5D2D2D"/>
                </a:solidFill>
              </a:ln>
              <a:solidFill>
                <a:srgbClr val="5D2D2D"/>
              </a:solidFill>
              <a:latin typeface="Arial Rounded MT Bold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868763" y="0"/>
            <a:ext cx="986095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40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2">
                    <a:lumMod val="90000"/>
                  </a:schemeClr>
                </a:solidFill>
                <a:effectLst>
                  <a:glow rad="127000">
                    <a:schemeClr val="tx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The 7 completed weeks &amp; 7 weekly Sabbaths are now counted &amp; = 49 days. </a:t>
            </a:r>
            <a:endParaRPr lang="en-US" sz="4000" b="1" cap="none" spc="0" dirty="0">
              <a:ln w="1905">
                <a:solidFill>
                  <a:schemeClr val="accent2">
                    <a:lumMod val="50000"/>
                  </a:schemeClr>
                </a:solidFill>
              </a:ln>
              <a:solidFill>
                <a:schemeClr val="bg2">
                  <a:lumMod val="90000"/>
                </a:schemeClr>
              </a:solidFill>
              <a:effectLst>
                <a:glow rad="127000">
                  <a:schemeClr val="tx1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ockwell" pitchFamily="18" charset="0"/>
            </a:endParaRPr>
          </a:p>
        </p:txBody>
      </p:sp>
      <p:graphicFrame>
        <p:nvGraphicFramePr>
          <p:cNvPr id="39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3678930"/>
              </p:ext>
            </p:extLst>
          </p:nvPr>
        </p:nvGraphicFramePr>
        <p:xfrm>
          <a:off x="2053419" y="4380696"/>
          <a:ext cx="9540795" cy="207264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455327"/>
                <a:gridCol w="1347578"/>
                <a:gridCol w="1347578"/>
                <a:gridCol w="1347578"/>
                <a:gridCol w="1347578"/>
                <a:gridCol w="1347578"/>
                <a:gridCol w="1347578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8   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#50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algn="l"/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9   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#51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10  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#52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11  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#53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12  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#54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13  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#55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14  </a:t>
                      </a:r>
                      <a:b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</a:b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#56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15  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#57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16  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#58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17  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#59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algn="l"/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18  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#60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19  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#61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20  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#62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21   </a:t>
                      </a:r>
                      <a:b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</a:b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#63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22  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#64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algn="l"/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23  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#65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24  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#66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25  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#67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26  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#68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27  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#69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28   </a:t>
                      </a:r>
                      <a:b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</a:b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#70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29  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#71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algn="l"/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30  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#72</a:t>
                      </a:r>
                      <a:b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</a:b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(~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June 18)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1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2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3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4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5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0" name="Rectangle 39"/>
          <p:cNvSpPr/>
          <p:nvPr/>
        </p:nvSpPr>
        <p:spPr>
          <a:xfrm>
            <a:off x="1485900" y="3338989"/>
            <a:ext cx="1064863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800" b="1" spc="300" dirty="0" smtClean="0">
                <a:ln w="190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266700">
                    <a:srgbClr val="0000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avie" pitchFamily="82" charset="0"/>
              </a:rPr>
              <a:t>What happened to counting “</a:t>
            </a:r>
            <a:r>
              <a:rPr lang="en-US" sz="2800" b="1" spc="300" dirty="0" smtClean="0">
                <a:ln w="1905">
                  <a:solidFill>
                    <a:schemeClr val="bg1"/>
                  </a:solidFill>
                </a:ln>
                <a:solidFill>
                  <a:srgbClr val="00FFCC"/>
                </a:solidFill>
                <a:effectLst>
                  <a:glow rad="266700">
                    <a:srgbClr val="0000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avie" pitchFamily="82" charset="0"/>
              </a:rPr>
              <a:t>the 3</a:t>
            </a:r>
            <a:r>
              <a:rPr lang="en-US" sz="2800" b="1" spc="300" baseline="30000" dirty="0" smtClean="0">
                <a:ln w="1905">
                  <a:solidFill>
                    <a:schemeClr val="bg1"/>
                  </a:solidFill>
                </a:ln>
                <a:solidFill>
                  <a:srgbClr val="00FFCC"/>
                </a:solidFill>
                <a:effectLst>
                  <a:glow rad="266700">
                    <a:srgbClr val="0000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avie" pitchFamily="82" charset="0"/>
              </a:rPr>
              <a:t>rd</a:t>
            </a:r>
            <a:r>
              <a:rPr lang="en-US" sz="2800" b="1" spc="300" dirty="0" smtClean="0">
                <a:ln w="1905">
                  <a:solidFill>
                    <a:schemeClr val="bg1"/>
                  </a:solidFill>
                </a:ln>
                <a:solidFill>
                  <a:srgbClr val="00FFCC"/>
                </a:solidFill>
                <a:effectLst>
                  <a:glow rad="266700">
                    <a:srgbClr val="0000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avie" pitchFamily="82" charset="0"/>
              </a:rPr>
              <a:t> day</a:t>
            </a:r>
            <a:r>
              <a:rPr lang="en-US" sz="2800" b="1" spc="300" dirty="0" smtClean="0">
                <a:ln w="190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266700">
                    <a:srgbClr val="0000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avie" pitchFamily="82" charset="0"/>
              </a:rPr>
              <a:t>” that follows “</a:t>
            </a:r>
            <a:r>
              <a:rPr lang="en-US" sz="2800" b="1" spc="300" dirty="0" smtClean="0">
                <a:ln w="1905">
                  <a:solidFill>
                    <a:schemeClr val="bg1"/>
                  </a:solidFill>
                </a:ln>
                <a:solidFill>
                  <a:srgbClr val="00FFCC"/>
                </a:solidFill>
                <a:effectLst>
                  <a:glow rad="266700">
                    <a:srgbClr val="0000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avie" pitchFamily="82" charset="0"/>
              </a:rPr>
              <a:t>tomorrow</a:t>
            </a:r>
            <a:r>
              <a:rPr lang="en-US" sz="2800" b="1" spc="300" dirty="0" smtClean="0">
                <a:ln w="190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266700">
                    <a:srgbClr val="0000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avie" pitchFamily="82" charset="0"/>
              </a:rPr>
              <a:t>”?</a:t>
            </a:r>
            <a:endParaRPr lang="en-US" sz="2800" b="1" cap="none" spc="300" dirty="0">
              <a:ln w="1905">
                <a:solidFill>
                  <a:schemeClr val="bg1"/>
                </a:solidFill>
              </a:ln>
              <a:solidFill>
                <a:srgbClr val="FF0000"/>
              </a:solidFill>
              <a:effectLst>
                <a:glow rad="266700">
                  <a:srgbClr val="000000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avie" pitchFamily="82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10952267" y="4365104"/>
            <a:ext cx="899108" cy="499866"/>
          </a:xfrm>
          <a:prstGeom prst="ellipse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1100" b="1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56 Days</a:t>
            </a:r>
            <a:endParaRPr lang="en-CA" sz="1400" b="1" dirty="0">
              <a:solidFill>
                <a:schemeClr val="accent2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10982411" y="4905166"/>
            <a:ext cx="899108" cy="499866"/>
          </a:xfrm>
          <a:prstGeom prst="ellipse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1100" b="1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63 Days</a:t>
            </a:r>
            <a:endParaRPr lang="en-CA" sz="1400" b="1" dirty="0">
              <a:solidFill>
                <a:schemeClr val="accent2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10982411" y="5447742"/>
            <a:ext cx="899108" cy="499866"/>
          </a:xfrm>
          <a:prstGeom prst="ellipse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1100" b="1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70 Days</a:t>
            </a:r>
            <a:endParaRPr lang="en-CA" sz="1400" b="1" dirty="0">
              <a:solidFill>
                <a:schemeClr val="accent2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4645707" y="5947608"/>
            <a:ext cx="899108" cy="499866"/>
          </a:xfrm>
          <a:prstGeom prst="ellipse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1100" b="1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72 Days</a:t>
            </a:r>
            <a:endParaRPr lang="en-CA" sz="1400" b="1" dirty="0">
              <a:solidFill>
                <a:schemeClr val="accent2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2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62764" y="6492875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rgbClr val="5D2D2D"/>
                </a:solidFill>
              </a:rPr>
              <a:pPr/>
              <a:t>69</a:t>
            </a:fld>
            <a:endParaRPr lang="en-US" b="1" dirty="0">
              <a:solidFill>
                <a:srgbClr val="5D2D2D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9057677" y="3147243"/>
            <a:ext cx="456482" cy="345266"/>
          </a:xfrm>
          <a:prstGeom prst="ellipse">
            <a:avLst/>
          </a:prstGeom>
          <a:gradFill>
            <a:gsLst>
              <a:gs pos="22000">
                <a:srgbClr val="FFFF00"/>
              </a:gs>
              <a:gs pos="49000">
                <a:srgbClr val="0A128C"/>
              </a:gs>
              <a:gs pos="77000">
                <a:srgbClr val="F4A77C"/>
              </a:gs>
            </a:gsLst>
            <a:lin ang="10800000" scaled="1"/>
          </a:gradFill>
          <a:ln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dirty="0" smtClean="0"/>
              <a:t>1</a:t>
            </a:r>
            <a:endParaRPr lang="en-CA" sz="2000" dirty="0"/>
          </a:p>
        </p:txBody>
      </p:sp>
      <p:sp>
        <p:nvSpPr>
          <p:cNvPr id="25" name="Oval 24"/>
          <p:cNvSpPr/>
          <p:nvPr/>
        </p:nvSpPr>
        <p:spPr>
          <a:xfrm>
            <a:off x="10368435" y="3149295"/>
            <a:ext cx="456482" cy="345266"/>
          </a:xfrm>
          <a:prstGeom prst="ellipse">
            <a:avLst/>
          </a:prstGeom>
          <a:gradFill>
            <a:gsLst>
              <a:gs pos="22000">
                <a:srgbClr val="FFFF00"/>
              </a:gs>
              <a:gs pos="49000">
                <a:srgbClr val="0A128C"/>
              </a:gs>
              <a:gs pos="77000">
                <a:srgbClr val="F4A77C"/>
              </a:gs>
            </a:gsLst>
            <a:lin ang="10800000" scaled="1"/>
          </a:gradFill>
          <a:ln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dirty="0" smtClean="0"/>
              <a:t>2</a:t>
            </a:r>
            <a:endParaRPr lang="en-CA" sz="2000" dirty="0"/>
          </a:p>
        </p:txBody>
      </p:sp>
      <p:sp>
        <p:nvSpPr>
          <p:cNvPr id="2" name="Rounded Rectangle 1"/>
          <p:cNvSpPr/>
          <p:nvPr/>
        </p:nvSpPr>
        <p:spPr>
          <a:xfrm>
            <a:off x="1134253" y="2591615"/>
            <a:ext cx="6421995" cy="294967"/>
          </a:xfrm>
          <a:prstGeom prst="roundRect">
            <a:avLst/>
          </a:prstGeom>
          <a:solidFill>
            <a:srgbClr val="00FFCC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17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omic Sans MS" pitchFamily="66" charset="0"/>
              </a:rPr>
              <a:t>Did Mosheh still need to make these trips up the mountain? </a:t>
            </a:r>
            <a:endParaRPr lang="en-CA" sz="1700" dirty="0">
              <a:solidFill>
                <a:schemeClr val="tx2">
                  <a:lumMod val="75000"/>
                  <a:lumOff val="25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3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50"/>
                            </p:stCondLst>
                            <p:childTnLst>
                              <p:par>
                                <p:cTn id="4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4" grpId="0" animBg="1"/>
      <p:bldP spid="37" grpId="0" animBg="1"/>
      <p:bldP spid="38" grpId="0"/>
      <p:bldP spid="40" grpId="0"/>
      <p:bldP spid="41" grpId="0" animBg="1"/>
      <p:bldP spid="42" grpId="0" animBg="1"/>
      <p:bldP spid="43" grpId="0" animBg="1"/>
      <p:bldP spid="45" grpId="0" animBg="1"/>
      <p:bldP spid="24" grpId="0" animBg="1"/>
      <p:bldP spid="25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F:\Art on Desktop - 1\being observan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796" y="4817833"/>
            <a:ext cx="2664296" cy="199554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351762" y="3137084"/>
            <a:ext cx="10423170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6600" b="1" spc="150" dirty="0" smtClean="0">
                <a:ln w="11430"/>
                <a:solidFill>
                  <a:srgbClr val="F8F8F8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This </a:t>
            </a:r>
            <a:r>
              <a:rPr lang="en-US" sz="6600" b="1" spc="150" dirty="0" smtClean="0">
                <a:ln w="11430">
                  <a:solidFill>
                    <a:srgbClr val="002060"/>
                  </a:solidFill>
                </a:ln>
                <a:solidFill>
                  <a:srgbClr val="D60093"/>
                </a:solidFill>
                <a:effectLst>
                  <a:glow rad="101600">
                    <a:srgbClr val="FF99FF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p</a:t>
            </a:r>
            <a:r>
              <a:rPr lang="en-US" sz="6600" b="1" u="sng" spc="150" dirty="0" smtClean="0">
                <a:ln w="11430">
                  <a:solidFill>
                    <a:srgbClr val="002060"/>
                  </a:solidFill>
                </a:ln>
                <a:solidFill>
                  <a:srgbClr val="D60093"/>
                </a:solidFill>
                <a:effectLst>
                  <a:glow rad="101600">
                    <a:srgbClr val="FF99FF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rinci</a:t>
            </a:r>
            <a:r>
              <a:rPr lang="en-US" sz="6600" b="1" spc="150" dirty="0" smtClean="0">
                <a:ln w="11430">
                  <a:solidFill>
                    <a:srgbClr val="002060"/>
                  </a:solidFill>
                </a:ln>
                <a:solidFill>
                  <a:srgbClr val="D60093"/>
                </a:solidFill>
                <a:effectLst>
                  <a:glow rad="101600">
                    <a:srgbClr val="FF99FF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p</a:t>
            </a:r>
            <a:r>
              <a:rPr lang="en-US" sz="6600" b="1" u="sng" spc="150" dirty="0" smtClean="0">
                <a:ln w="11430">
                  <a:solidFill>
                    <a:srgbClr val="002060"/>
                  </a:solidFill>
                </a:ln>
                <a:solidFill>
                  <a:srgbClr val="D60093"/>
                </a:solidFill>
                <a:effectLst>
                  <a:glow rad="101600">
                    <a:srgbClr val="FF99FF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le</a:t>
            </a:r>
            <a:r>
              <a:rPr lang="en-US" sz="6600" b="1" spc="150" dirty="0" smtClean="0">
                <a:ln w="11430"/>
                <a:solidFill>
                  <a:srgbClr val="F8F8F8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 will either:</a:t>
            </a:r>
          </a:p>
          <a:p>
            <a:pPr marL="914400" indent="-914400" algn="ctr">
              <a:buAutoNum type="arabicParenR"/>
            </a:pPr>
            <a:r>
              <a:rPr lang="en-US" sz="6600" b="1" spc="150" dirty="0" smtClean="0">
                <a:ln w="11430"/>
                <a:solidFill>
                  <a:schemeClr val="bg1">
                    <a:lumMod val="65000"/>
                  </a:schemeClr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Lock</a:t>
            </a:r>
            <a:r>
              <a:rPr lang="en-US" sz="6600" b="1" spc="150" dirty="0" smtClean="0">
                <a:ln w="11430"/>
                <a:solidFill>
                  <a:srgbClr val="F8F8F8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    a calendar (</a:t>
            </a:r>
            <a:r>
              <a:rPr lang="en-US" sz="6600" b="1" spc="150" dirty="0" smtClean="0">
                <a:ln w="11430"/>
                <a:solidFill>
                  <a:srgbClr val="FFFF00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or</a:t>
            </a:r>
            <a:r>
              <a:rPr lang="en-US" sz="6600" b="1" spc="150" dirty="0" smtClean="0">
                <a:ln w="11430"/>
                <a:solidFill>
                  <a:srgbClr val="F8F8F8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)</a:t>
            </a:r>
          </a:p>
          <a:p>
            <a:pPr marL="914400" indent="-914400" algn="ctr">
              <a:buAutoNum type="arabicParenR"/>
            </a:pPr>
            <a:r>
              <a:rPr lang="en-US" sz="6600" b="1" spc="150" dirty="0" smtClean="0">
                <a:ln w="1143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Unlock</a:t>
            </a:r>
            <a:r>
              <a:rPr lang="en-US" sz="6600" b="1" spc="150" dirty="0" smtClean="0">
                <a:ln w="11430"/>
                <a:solidFill>
                  <a:srgbClr val="F8F8F8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    a calendar.</a:t>
            </a:r>
            <a:endParaRPr lang="en-US" sz="6600" b="1" spc="150" dirty="0">
              <a:ln w="11430"/>
              <a:solidFill>
                <a:srgbClr val="F8F8F8"/>
              </a:solidFill>
              <a:effectLst>
                <a:glow rad="127000">
                  <a:srgbClr val="7030A0">
                    <a:alpha val="81000"/>
                  </a:srgb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Matura MT Script Capitals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39028" y="6453336"/>
            <a:ext cx="477789" cy="365125"/>
          </a:xfrm>
        </p:spPr>
        <p:txBody>
          <a:bodyPr/>
          <a:lstStyle/>
          <a:p>
            <a:fld id="{81FEFA0A-2F20-4B60-98C6-5FFDA469AA1C}" type="slidenum">
              <a:rPr lang="en-US" sz="1200" b="1" smtClean="0">
                <a:solidFill>
                  <a:schemeClr val="tx2"/>
                </a:solidFill>
              </a:rPr>
              <a:pPr/>
              <a:t>7</a:t>
            </a:fld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8277" y="339621"/>
            <a:ext cx="12287101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spc="150" dirty="0">
                <a:ln w="11430"/>
                <a:solidFill>
                  <a:srgbClr val="F8F8F8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A</a:t>
            </a:r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 </a:t>
            </a:r>
            <a:r>
              <a:rPr lang="en-US" sz="5400" b="1" spc="150" dirty="0">
                <a:ln w="11430"/>
                <a:solidFill>
                  <a:srgbClr val="F8F8F8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“</a:t>
            </a:r>
            <a:r>
              <a:rPr lang="en-US" sz="5400" b="1" spc="150" dirty="0">
                <a:ln w="11430"/>
                <a:solidFill>
                  <a:srgbClr val="632C03"/>
                </a:solidFill>
                <a:effectLst>
                  <a:glow rad="127000">
                    <a:srgbClr val="FF9933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day</a:t>
            </a:r>
            <a:r>
              <a:rPr lang="en-US" sz="5400" b="1" spc="150" dirty="0">
                <a:ln w="11430"/>
                <a:solidFill>
                  <a:srgbClr val="F8F8F8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” </a:t>
            </a:r>
            <a:r>
              <a:rPr lang="en-US" sz="5400" b="1" spc="150" dirty="0">
                <a:ln w="11430">
                  <a:solidFill>
                    <a:srgbClr val="002060"/>
                  </a:solidFill>
                </a:ln>
                <a:solidFill>
                  <a:srgbClr val="F8F8F8"/>
                </a:solidFill>
                <a:effectLst>
                  <a:glow rad="889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and</a:t>
            </a:r>
            <a:r>
              <a:rPr lang="en-US" sz="5400" b="1" spc="150" dirty="0">
                <a:ln w="11430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glow rad="889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/</a:t>
            </a:r>
            <a:r>
              <a:rPr lang="en-US" sz="5400" b="1" spc="150" dirty="0">
                <a:ln w="11430">
                  <a:solidFill>
                    <a:srgbClr val="002060"/>
                  </a:solidFill>
                </a:ln>
                <a:solidFill>
                  <a:srgbClr val="F8F8F8"/>
                </a:solidFill>
                <a:effectLst>
                  <a:glow rad="889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or</a:t>
            </a:r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 </a:t>
            </a:r>
            <a:r>
              <a:rPr lang="en-US" sz="5400" b="1" spc="150" dirty="0">
                <a:ln w="11430"/>
                <a:solidFill>
                  <a:srgbClr val="F8F8F8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a “</a:t>
            </a:r>
            <a:r>
              <a:rPr lang="en-US" sz="5400" b="1" spc="150" dirty="0" smtClean="0">
                <a:ln w="1143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date</a:t>
            </a:r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” for </a:t>
            </a:r>
            <a:br>
              <a:rPr lang="en-US" sz="5400" b="1" spc="150" dirty="0" smtClean="0">
                <a:ln w="11430"/>
                <a:solidFill>
                  <a:srgbClr val="F8F8F8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</a:br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calendar studies is a </a:t>
            </a:r>
            <a:r>
              <a:rPr lang="en-US" sz="5400" b="1" spc="150" dirty="0" smtClean="0">
                <a:ln w="11430">
                  <a:solidFill>
                    <a:srgbClr val="002060"/>
                  </a:solidFill>
                </a:ln>
                <a:solidFill>
                  <a:srgbClr val="D60093"/>
                </a:solidFill>
                <a:effectLst>
                  <a:glow rad="101600">
                    <a:srgbClr val="FF99FF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p</a:t>
            </a:r>
            <a:r>
              <a:rPr lang="en-US" sz="5400" b="1" u="sng" spc="150" dirty="0" smtClean="0">
                <a:ln w="11430">
                  <a:solidFill>
                    <a:srgbClr val="002060"/>
                  </a:solidFill>
                </a:ln>
                <a:solidFill>
                  <a:srgbClr val="D60093"/>
                </a:solidFill>
                <a:effectLst>
                  <a:glow rad="101600">
                    <a:srgbClr val="FF99FF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rinci</a:t>
            </a:r>
            <a:r>
              <a:rPr lang="en-US" sz="5400" b="1" spc="150" dirty="0" smtClean="0">
                <a:ln w="11430">
                  <a:solidFill>
                    <a:srgbClr val="002060"/>
                  </a:solidFill>
                </a:ln>
                <a:solidFill>
                  <a:srgbClr val="D60093"/>
                </a:solidFill>
                <a:effectLst>
                  <a:glow rad="101600">
                    <a:srgbClr val="FF99FF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p</a:t>
            </a:r>
            <a:r>
              <a:rPr lang="en-US" sz="5400" b="1" u="sng" spc="150" dirty="0" smtClean="0">
                <a:ln w="11430">
                  <a:solidFill>
                    <a:srgbClr val="002060"/>
                  </a:solidFill>
                </a:ln>
                <a:solidFill>
                  <a:srgbClr val="D60093"/>
                </a:solidFill>
                <a:effectLst>
                  <a:glow rad="101600">
                    <a:srgbClr val="FF99FF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le</a:t>
            </a:r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 comparable to a lock.</a:t>
            </a:r>
            <a:endParaRPr lang="en-US" sz="5400" b="1" spc="150" dirty="0">
              <a:ln w="11430"/>
              <a:solidFill>
                <a:srgbClr val="F8F8F8"/>
              </a:solidFill>
              <a:effectLst>
                <a:glow rad="127000">
                  <a:srgbClr val="7030A0">
                    <a:alpha val="81000"/>
                  </a:srgb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Matura MT Script Capitals" pitchFamily="66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9406" y="4869160"/>
            <a:ext cx="848982" cy="128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0390" y="3933056"/>
            <a:ext cx="829213" cy="116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88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80723589"/>
              </p:ext>
            </p:extLst>
          </p:nvPr>
        </p:nvGraphicFramePr>
        <p:xfrm>
          <a:off x="2045463" y="1477484"/>
          <a:ext cx="9505054" cy="41198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419586"/>
                <a:gridCol w="1347578"/>
                <a:gridCol w="1347578"/>
                <a:gridCol w="1347578"/>
                <a:gridCol w="1347578"/>
                <a:gridCol w="1347578"/>
                <a:gridCol w="1347578"/>
              </a:tblGrid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1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st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[Sun]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2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nd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[Mon]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3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rd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[Tues]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4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[Wed]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5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</a:t>
                      </a:r>
                      <a:r>
                        <a:rPr lang="en-US" dirty="0" err="1" smtClean="0">
                          <a:latin typeface="Comic Sans MS" pitchFamily="66" charset="0"/>
                        </a:rPr>
                        <a:t>Thur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6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[Prep]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Sabbath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99FF">
                        <a:alpha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29   </a:t>
                      </a:r>
                      <a:r>
                        <a:rPr lang="en-US" sz="1400" b="1" dirty="0" smtClean="0">
                          <a:solidFill>
                            <a:schemeClr val="tx2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#71</a:t>
                      </a:r>
                      <a:endParaRPr lang="en-US" sz="1400" b="1" dirty="0" smtClean="0">
                        <a:solidFill>
                          <a:schemeClr val="tx2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30   </a:t>
                      </a:r>
                      <a:r>
                        <a:rPr lang="en-US" sz="1400" b="1" dirty="0" smtClean="0">
                          <a:solidFill>
                            <a:schemeClr val="tx2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#72</a:t>
                      </a:r>
                      <a:br>
                        <a:rPr lang="en-US" sz="1400" b="1" dirty="0" smtClean="0">
                          <a:solidFill>
                            <a:schemeClr val="tx2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</a:b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(~</a:t>
                      </a: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June 18)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  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#73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 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#74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  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#75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  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#76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   </a:t>
                      </a:r>
                      <a:b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</a:b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#77</a:t>
                      </a:r>
                      <a:endParaRPr lang="en-US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6  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#78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7  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#79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  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#80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 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#81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10 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#82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11 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#83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12  </a:t>
                      </a:r>
                      <a:b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</a:b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#84</a:t>
                      </a:r>
                      <a:endParaRPr lang="en-US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13 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#85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14 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#86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15 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#87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16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#88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17 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#89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18 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#90</a:t>
                      </a:r>
                      <a:endParaRPr lang="en-US" sz="1400" b="1" u="none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19  </a:t>
                      </a:r>
                      <a:b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</a:b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#91</a:t>
                      </a:r>
                      <a:endParaRPr lang="en-US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19 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#92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20 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#93</a:t>
                      </a:r>
                      <a:endParaRPr lang="en-US" sz="1200" b="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21 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#94</a:t>
                      </a:r>
                      <a:endParaRPr lang="en-US" sz="1050" b="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22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#95</a:t>
                      </a:r>
                      <a:endParaRPr lang="en-US" sz="105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23 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#96</a:t>
                      </a:r>
                      <a:endParaRPr lang="en-US" sz="12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24 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#97</a:t>
                      </a:r>
                      <a:endParaRPr lang="en-US" sz="12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25 </a:t>
                      </a:r>
                      <a:b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</a:b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#98</a:t>
                      </a:r>
                      <a:endParaRPr lang="en-US" sz="12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26 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#99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 </a:t>
                      </a:r>
                    </a:p>
                    <a:p>
                      <a:pPr algn="l"/>
                      <a:endParaRPr lang="en-US" sz="12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(~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July 15)</a:t>
                      </a: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sz="16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27 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2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sz="16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28 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2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29 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2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sz="16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30 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2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Comic Sans MS" pitchFamily="66" charset="0"/>
                        </a:rPr>
                        <a:t>1</a:t>
                      </a:r>
                      <a:endParaRPr lang="en-US" b="1" dirty="0">
                        <a:solidFill>
                          <a:srgbClr val="FF0000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Comic Sans MS" pitchFamily="66" charset="0"/>
                        </a:rPr>
                        <a:t>2</a:t>
                      </a:r>
                      <a:endParaRPr lang="en-US" b="1" dirty="0">
                        <a:solidFill>
                          <a:srgbClr val="FF0000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989956" y="1415042"/>
            <a:ext cx="9623688" cy="707886"/>
          </a:xfrm>
          <a:prstGeom prst="rect">
            <a:avLst/>
          </a:prstGeom>
          <a:noFill/>
          <a:scene3d>
            <a:camera prst="orthographicFront"/>
            <a:lightRig rig="soft" dir="t">
              <a:rot lat="0" lon="0" rev="10800000"/>
            </a:lightRig>
          </a:scene3d>
          <a:sp3d>
            <a:bevelT/>
          </a:sp3d>
        </p:spPr>
        <p:txBody>
          <a:bodyPr wrap="square" lIns="91440" tIns="45720" rIns="91440" bIns="45720">
            <a:spAutoFit/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4</a:t>
            </a:r>
            <a:r>
              <a:rPr lang="en-US" sz="4000" b="1" spc="150" baseline="3000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th</a:t>
            </a:r>
            <a:r>
              <a:rPr lang="en-US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Month  </a:t>
            </a:r>
            <a:r>
              <a:rPr lang="en-US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(~June 19</a:t>
            </a:r>
            <a:r>
              <a:rPr lang="en-US" sz="2400" b="1" spc="150" baseline="3000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th</a:t>
            </a:r>
            <a:r>
              <a:rPr lang="en-US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to July 19</a:t>
            </a:r>
            <a:r>
              <a:rPr lang="en-US" sz="2400" b="1" spc="150" baseline="3000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th</a:t>
            </a:r>
            <a:r>
              <a:rPr lang="en-US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) </a:t>
            </a:r>
            <a:endParaRPr lang="en-US" sz="2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01924" y="5654575"/>
            <a:ext cx="1022513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36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 </a:t>
            </a:r>
            <a:r>
              <a:rPr lang="en-US" sz="3600" b="1" dirty="0" smtClean="0">
                <a:ln w="1905">
                  <a:solidFill>
                    <a:srgbClr val="5D2D2D"/>
                  </a:solidFill>
                </a:ln>
                <a:solidFill>
                  <a:srgbClr val="FF9933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The </a:t>
            </a:r>
            <a:r>
              <a:rPr lang="en-US" sz="3600" b="1" dirty="0" smtClean="0">
                <a:ln w="1905">
                  <a:solidFill>
                    <a:srgbClr val="5D2D2D"/>
                  </a:solidFill>
                </a:ln>
                <a:solidFill>
                  <a:srgbClr val="FF00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99</a:t>
            </a:r>
            <a:r>
              <a:rPr lang="en-US" sz="3600" b="1" baseline="30000" dirty="0" smtClean="0">
                <a:ln w="1905">
                  <a:solidFill>
                    <a:srgbClr val="5D2D2D"/>
                  </a:solidFill>
                </a:ln>
                <a:solidFill>
                  <a:srgbClr val="FF00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th</a:t>
            </a:r>
            <a:r>
              <a:rPr lang="en-US" sz="3600" b="1" dirty="0" smtClean="0">
                <a:ln w="1905">
                  <a:solidFill>
                    <a:srgbClr val="5D2D2D"/>
                  </a:solidFill>
                </a:ln>
                <a:solidFill>
                  <a:srgbClr val="FF00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 day </a:t>
            </a:r>
            <a:r>
              <a:rPr lang="en-US" sz="3600" b="1" dirty="0" smtClean="0">
                <a:ln w="1905">
                  <a:solidFill>
                    <a:srgbClr val="5D2D2D"/>
                  </a:solidFill>
                </a:ln>
                <a:solidFill>
                  <a:srgbClr val="FF9933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is the 26</a:t>
            </a:r>
            <a:r>
              <a:rPr lang="en-US" sz="3600" b="1" baseline="30000" dirty="0" smtClean="0">
                <a:ln w="1905">
                  <a:solidFill>
                    <a:srgbClr val="5D2D2D"/>
                  </a:solidFill>
                </a:ln>
                <a:solidFill>
                  <a:srgbClr val="FF9933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th</a:t>
            </a:r>
            <a:r>
              <a:rPr lang="en-US" sz="3600" b="1" dirty="0" smtClean="0">
                <a:ln w="1905">
                  <a:solidFill>
                    <a:srgbClr val="5D2D2D"/>
                  </a:solidFill>
                </a:ln>
                <a:solidFill>
                  <a:srgbClr val="FF9933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 day of the 4</a:t>
            </a:r>
            <a:r>
              <a:rPr lang="en-US" sz="3600" b="1" baseline="30000" dirty="0" smtClean="0">
                <a:ln w="1905">
                  <a:solidFill>
                    <a:srgbClr val="5D2D2D"/>
                  </a:solidFill>
                </a:ln>
                <a:solidFill>
                  <a:srgbClr val="FF9933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th</a:t>
            </a:r>
            <a:r>
              <a:rPr lang="en-US" sz="3600" b="1" dirty="0" smtClean="0">
                <a:ln w="1905">
                  <a:solidFill>
                    <a:srgbClr val="5D2D2D"/>
                  </a:solidFill>
                </a:ln>
                <a:solidFill>
                  <a:srgbClr val="FF9933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 month </a:t>
            </a:r>
            <a:r>
              <a:rPr lang="en-US" sz="2800" b="1" dirty="0" smtClean="0">
                <a:ln w="1905">
                  <a:solidFill>
                    <a:srgbClr val="5D2D2D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(~July 15</a:t>
            </a:r>
            <a:r>
              <a:rPr lang="en-US" sz="2800" b="1" baseline="30000" dirty="0" smtClean="0">
                <a:ln w="1905">
                  <a:solidFill>
                    <a:srgbClr val="5D2D2D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th</a:t>
            </a:r>
            <a:r>
              <a:rPr lang="en-US" sz="2800" b="1" dirty="0" smtClean="0">
                <a:ln w="1905">
                  <a:solidFill>
                    <a:srgbClr val="5D2D2D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) </a:t>
            </a:r>
            <a:r>
              <a:rPr lang="en-US" sz="3600" b="1" dirty="0" smtClean="0">
                <a:ln w="1905">
                  <a:solidFill>
                    <a:srgbClr val="5D2D2D"/>
                  </a:solidFill>
                </a:ln>
                <a:solidFill>
                  <a:srgbClr val="FF9933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claimed to be </a:t>
            </a:r>
            <a:r>
              <a:rPr lang="en-US" sz="3600" b="1" u="sng" dirty="0" smtClean="0">
                <a:ln w="1905">
                  <a:solidFill>
                    <a:srgbClr val="5D2D2D"/>
                  </a:solidFill>
                </a:ln>
                <a:solidFill>
                  <a:srgbClr val="FF00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the</a:t>
            </a:r>
            <a:r>
              <a:rPr lang="en-US" sz="3600" b="1" dirty="0" smtClean="0">
                <a:ln w="1905">
                  <a:solidFill>
                    <a:srgbClr val="5D2D2D"/>
                  </a:solidFill>
                </a:ln>
                <a:solidFill>
                  <a:srgbClr val="FF9933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 wheat harvest!</a:t>
            </a:r>
            <a:endParaRPr lang="en-US" sz="3600" b="1" cap="none" spc="0" dirty="0">
              <a:ln w="1905"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glow rad="1270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ockwell" pitchFamily="18" charset="0"/>
            </a:endParaRPr>
          </a:p>
        </p:txBody>
      </p:sp>
      <p:pic>
        <p:nvPicPr>
          <p:cNvPr id="18" name="Picture 2" descr="C:\Users\Rae\Desktop\Passover flower the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53" y="1785376"/>
            <a:ext cx="1098087" cy="22053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297743" y="836712"/>
            <a:ext cx="540085" cy="2676870"/>
          </a:xfrm>
          <a:prstGeom prst="roundRect">
            <a:avLst/>
          </a:prstGeom>
          <a:solidFill>
            <a:srgbClr val="F4A77C"/>
          </a:solidFill>
          <a:ln w="57150">
            <a:solidFill>
              <a:srgbClr val="5D2D2D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400" dirty="0" smtClean="0">
                <a:ln w="28575">
                  <a:solidFill>
                    <a:srgbClr val="5D2D2D"/>
                  </a:solidFill>
                </a:ln>
                <a:solidFill>
                  <a:srgbClr val="5D2D2D"/>
                </a:solidFill>
                <a:latin typeface="Arial Rounded MT Bold" pitchFamily="34" charset="0"/>
              </a:rPr>
              <a:t>COMPARE</a:t>
            </a:r>
            <a:endParaRPr lang="en-CA" sz="2400" dirty="0">
              <a:ln w="28575">
                <a:solidFill>
                  <a:srgbClr val="5D2D2D"/>
                </a:solidFill>
              </a:ln>
              <a:solidFill>
                <a:srgbClr val="5D2D2D"/>
              </a:solidFill>
              <a:latin typeface="Arial Rounded MT Bold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1049469" y="2588711"/>
            <a:ext cx="899108" cy="499866"/>
          </a:xfrm>
          <a:prstGeom prst="ellipse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1100" b="1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77 Days</a:t>
            </a:r>
            <a:endParaRPr lang="en-CA" sz="1400" b="1" dirty="0">
              <a:solidFill>
                <a:schemeClr val="accent2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1062964" y="3179013"/>
            <a:ext cx="899108" cy="499866"/>
          </a:xfrm>
          <a:prstGeom prst="ellipse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1100" b="1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84 Days</a:t>
            </a:r>
            <a:endParaRPr lang="en-CA" sz="1400" b="1" dirty="0">
              <a:solidFill>
                <a:schemeClr val="accent2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1062964" y="3763872"/>
            <a:ext cx="899108" cy="499866"/>
          </a:xfrm>
          <a:prstGeom prst="ellipse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1100" b="1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91 Days</a:t>
            </a:r>
            <a:endParaRPr lang="en-CA" sz="1400" b="1" dirty="0">
              <a:solidFill>
                <a:schemeClr val="accent2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1062964" y="4348146"/>
            <a:ext cx="899108" cy="499866"/>
          </a:xfrm>
          <a:prstGeom prst="ellipse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1100" b="1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98 Days</a:t>
            </a:r>
            <a:endParaRPr lang="en-CA" sz="1400" b="1" dirty="0">
              <a:solidFill>
                <a:schemeClr val="accent2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72623" y="4441470"/>
            <a:ext cx="1397635" cy="1474958"/>
            <a:chOff x="113947" y="135536"/>
            <a:chExt cx="1398256" cy="1365078"/>
          </a:xfrm>
        </p:grpSpPr>
        <p:sp>
          <p:nvSpPr>
            <p:cNvPr id="25" name="Explosion 1 24"/>
            <p:cNvSpPr/>
            <p:nvPr/>
          </p:nvSpPr>
          <p:spPr>
            <a:xfrm rot="21014840">
              <a:off x="113947" y="135536"/>
              <a:ext cx="1398256" cy="1365078"/>
            </a:xfrm>
            <a:prstGeom prst="irregularSeal1">
              <a:avLst/>
            </a:prstGeom>
            <a:solidFill>
              <a:srgbClr val="FFFF99"/>
            </a:solidFill>
            <a:ln w="76200">
              <a:solidFill>
                <a:srgbClr val="C0000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  <a:sp3d extrusionH="57150">
                <a:bevelT w="38100" h="38100"/>
              </a:sp3d>
            </a:bodyPr>
            <a:lstStyle/>
            <a:p>
              <a:endParaRPr lang="en-US"/>
            </a:p>
          </p:txBody>
        </p:sp>
        <p:sp>
          <p:nvSpPr>
            <p:cNvPr id="26" name="Text Box 24"/>
            <p:cNvSpPr txBox="1"/>
            <p:nvPr/>
          </p:nvSpPr>
          <p:spPr>
            <a:xfrm>
              <a:off x="298489" y="639654"/>
              <a:ext cx="1006475" cy="440266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400" b="1" i="1" dirty="0" smtClean="0">
                  <a:solidFill>
                    <a:srgbClr val="FF0000"/>
                  </a:solidFill>
                  <a:effectLst>
                    <a:outerShdw blurRad="69850" dist="43180" dir="5400000" sx="0" sy="0">
                      <a:srgbClr val="000000">
                        <a:alpha val="65000"/>
                      </a:srgbClr>
                    </a:outerShdw>
                  </a:effectLst>
                  <a:latin typeface="Comic Sans MS"/>
                  <a:ea typeface="Calibri"/>
                  <a:cs typeface="Calibri"/>
                </a:rPr>
                <a:t>99</a:t>
              </a:r>
              <a:r>
                <a:rPr lang="en-US" sz="1400" b="1" i="1" cap="small" baseline="3000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69850" dist="43180" dir="5400000" sx="0" sy="0">
                      <a:srgbClr val="000000">
                        <a:alpha val="65000"/>
                      </a:srgbClr>
                    </a:outerShdw>
                  </a:effectLst>
                  <a:latin typeface="Comic Sans MS"/>
                  <a:ea typeface="Calibri"/>
                  <a:cs typeface="Calibri"/>
                </a:rPr>
                <a:t>th </a:t>
              </a:r>
              <a:r>
                <a:rPr lang="en-US" sz="1400" b="1" i="1" cap="small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69850" dist="43180" dir="5400000" sx="0" sy="0">
                      <a:srgbClr val="000000">
                        <a:alpha val="65000"/>
                      </a:srgbClr>
                    </a:outerShdw>
                  </a:effectLst>
                  <a:latin typeface="Comic Sans MS"/>
                  <a:ea typeface="Calibri"/>
                  <a:cs typeface="Calibri"/>
                </a:rPr>
                <a:t>Day</a:t>
              </a:r>
              <a:endParaRPr lang="en-US" sz="1200" dirty="0">
                <a:solidFill>
                  <a:srgbClr val="FF0000"/>
                </a:solidFill>
                <a:effectLst/>
                <a:ea typeface="Calibri"/>
                <a:cs typeface="Times New Roman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2061964" y="671488"/>
            <a:ext cx="961815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4400" b="1" dirty="0" smtClean="0">
                <a:ln w="1905">
                  <a:solidFill>
                    <a:srgbClr val="5D2D2D"/>
                  </a:solidFill>
                </a:ln>
                <a:solidFill>
                  <a:srgbClr val="FF9933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 </a:t>
            </a:r>
            <a:r>
              <a:rPr lang="en-US" sz="44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D60093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and still counting to the </a:t>
            </a:r>
            <a:r>
              <a:rPr lang="en-US" sz="44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9933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99</a:t>
            </a:r>
            <a:r>
              <a:rPr lang="en-US" sz="4400" b="1" baseline="30000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9933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th</a:t>
            </a:r>
            <a:r>
              <a:rPr lang="en-US" sz="44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9933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 day!</a:t>
            </a:r>
            <a:endParaRPr lang="en-US" sz="4400" b="1" cap="none" spc="0" dirty="0">
              <a:ln w="1905">
                <a:solidFill>
                  <a:schemeClr val="accent2">
                    <a:lumMod val="50000"/>
                  </a:schemeClr>
                </a:solidFill>
              </a:ln>
              <a:solidFill>
                <a:srgbClr val="FF9933"/>
              </a:solidFill>
              <a:effectLst>
                <a:glow rad="1270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ockwell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62488" y="6705"/>
            <a:ext cx="632401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44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D60093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We are now at</a:t>
            </a:r>
            <a:r>
              <a:rPr lang="en-US" sz="4400" b="1" dirty="0" smtClean="0">
                <a:ln w="1905">
                  <a:solidFill>
                    <a:srgbClr val="5D2D2D"/>
                  </a:solidFill>
                </a:ln>
                <a:solidFill>
                  <a:srgbClr val="FF9933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 72 days</a:t>
            </a:r>
            <a:endParaRPr lang="en-US" sz="4400" b="1" cap="none" spc="0" dirty="0">
              <a:ln w="1905">
                <a:solidFill>
                  <a:schemeClr val="accent2">
                    <a:lumMod val="50000"/>
                  </a:schemeClr>
                </a:solidFill>
              </a:ln>
              <a:solidFill>
                <a:srgbClr val="FF9933"/>
              </a:solidFill>
              <a:effectLst>
                <a:glow rad="1270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ockwell" pitchFamily="18" charset="0"/>
            </a:endParaRPr>
          </a:p>
        </p:txBody>
      </p:sp>
      <p:sp>
        <p:nvSpPr>
          <p:cNvPr id="2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62764" y="6492875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rgbClr val="5D2D2D"/>
                </a:solidFill>
              </a:rPr>
              <a:pPr/>
              <a:t>70</a:t>
            </a:fld>
            <a:endParaRPr lang="en-US" b="1" dirty="0">
              <a:solidFill>
                <a:srgbClr val="5D2D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6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25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 animBg="1"/>
      <p:bldP spid="12" grpId="0" animBg="1"/>
      <p:bldP spid="14" grpId="0" animBg="1"/>
      <p:bldP spid="21" grpId="0" animBg="1"/>
      <p:bldP spid="2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69544096"/>
              </p:ext>
            </p:extLst>
          </p:nvPr>
        </p:nvGraphicFramePr>
        <p:xfrm>
          <a:off x="2082459" y="318818"/>
          <a:ext cx="9505054" cy="436372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419586"/>
                <a:gridCol w="1347578"/>
                <a:gridCol w="1347578"/>
                <a:gridCol w="1347578"/>
                <a:gridCol w="1347578"/>
                <a:gridCol w="1347578"/>
                <a:gridCol w="1347578"/>
              </a:tblGrid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1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st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[Sun]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2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nd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[Mon]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3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rd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[Tues]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4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[Wed]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5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</a:t>
                      </a:r>
                      <a:r>
                        <a:rPr lang="en-US" dirty="0" err="1" smtClean="0">
                          <a:latin typeface="Comic Sans MS" pitchFamily="66" charset="0"/>
                        </a:rPr>
                        <a:t>Thur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6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[Prep]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Sabbath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99FF">
                        <a:alpha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29   </a:t>
                      </a:r>
                      <a:r>
                        <a:rPr lang="en-US" sz="1400" b="1" dirty="0" smtClean="0">
                          <a:solidFill>
                            <a:schemeClr val="tx2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#71</a:t>
                      </a:r>
                      <a:endParaRPr lang="en-US" sz="1400" b="1" dirty="0" smtClean="0">
                        <a:solidFill>
                          <a:schemeClr val="tx2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30   </a:t>
                      </a:r>
                      <a:r>
                        <a:rPr lang="en-US" sz="1400" b="1" dirty="0" smtClean="0">
                          <a:solidFill>
                            <a:schemeClr val="tx2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#72</a:t>
                      </a:r>
                      <a:br>
                        <a:rPr lang="en-US" sz="1400" b="1" dirty="0" smtClean="0">
                          <a:solidFill>
                            <a:schemeClr val="tx2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</a:b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(~</a:t>
                      </a: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June 18)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   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#73</a:t>
                      </a:r>
                      <a:endParaRPr lang="en-US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  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#74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   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#75</a:t>
                      </a:r>
                      <a:endParaRPr lang="en-US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   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#76</a:t>
                      </a:r>
                      <a:endParaRPr lang="en-US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   </a:t>
                      </a:r>
                      <a:b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</a:b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#77</a:t>
                      </a:r>
                      <a:endParaRPr lang="en-US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6   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#78</a:t>
                      </a:r>
                      <a:endParaRPr lang="en-US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7   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#79</a:t>
                      </a:r>
                      <a:endParaRPr lang="en-US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   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#80</a:t>
                      </a:r>
                      <a:endParaRPr lang="en-US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  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#81</a:t>
                      </a:r>
                      <a:endParaRPr lang="en-US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10  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#82</a:t>
                      </a:r>
                      <a:endParaRPr lang="en-US" b="1" dirty="0">
                        <a:solidFill>
                          <a:srgbClr val="C00000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11  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#83</a:t>
                      </a:r>
                      <a:endParaRPr lang="en-US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12  </a:t>
                      </a:r>
                      <a:b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</a:b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#84</a:t>
                      </a:r>
                      <a:endParaRPr lang="en-US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13  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#85</a:t>
                      </a:r>
                      <a:endParaRPr lang="en-US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14  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#86</a:t>
                      </a:r>
                      <a:endParaRPr lang="en-US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15  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#87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16 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#88</a:t>
                      </a:r>
                      <a:endParaRPr lang="en-US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17  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#89</a:t>
                      </a:r>
                      <a:endParaRPr lang="en-US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18  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#90</a:t>
                      </a:r>
                      <a:endParaRPr lang="en-US" b="1" u="none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19  </a:t>
                      </a:r>
                      <a:b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</a:b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#91</a:t>
                      </a:r>
                      <a:endParaRPr lang="en-US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19  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#92</a:t>
                      </a:r>
                      <a:endParaRPr lang="en-US" sz="18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20  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#93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21  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#94</a:t>
                      </a:r>
                      <a:endParaRPr lang="en-US" sz="1200" b="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22 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#95</a:t>
                      </a:r>
                      <a:endParaRPr lang="en-US" sz="12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23  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#96</a:t>
                      </a:r>
                      <a:endParaRPr lang="en-US" sz="16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24  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#97</a:t>
                      </a:r>
                      <a:endParaRPr lang="en-US" sz="16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25 </a:t>
                      </a:r>
                      <a:b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</a:b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#98</a:t>
                      </a:r>
                      <a:endParaRPr lang="en-US" sz="12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26  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#99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 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2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(~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July 15)</a:t>
                      </a: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sz="16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27 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2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sz="16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28 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2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29 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2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sz="16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30 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2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Comic Sans MS" pitchFamily="66" charset="0"/>
                        </a:rPr>
                        <a:t>1</a:t>
                      </a:r>
                      <a:endParaRPr lang="en-US" b="1" dirty="0">
                        <a:solidFill>
                          <a:srgbClr val="FF0000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Comic Sans MS" pitchFamily="66" charset="0"/>
                        </a:rPr>
                        <a:t>2</a:t>
                      </a:r>
                      <a:endParaRPr lang="en-US" b="1" dirty="0">
                        <a:solidFill>
                          <a:srgbClr val="FF0000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026952" y="256376"/>
            <a:ext cx="9623688" cy="707886"/>
          </a:xfrm>
          <a:prstGeom prst="rect">
            <a:avLst/>
          </a:prstGeom>
          <a:noFill/>
          <a:scene3d>
            <a:camera prst="orthographicFront"/>
            <a:lightRig rig="soft" dir="t">
              <a:rot lat="0" lon="0" rev="10800000"/>
            </a:lightRig>
          </a:scene3d>
          <a:sp3d>
            <a:bevelT/>
          </a:sp3d>
        </p:spPr>
        <p:txBody>
          <a:bodyPr wrap="square" lIns="91440" tIns="45720" rIns="91440" bIns="45720">
            <a:spAutoFit/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4</a:t>
            </a:r>
            <a:r>
              <a:rPr lang="en-US" sz="4000" b="1" spc="150" baseline="3000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th</a:t>
            </a:r>
            <a:r>
              <a:rPr lang="en-US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Month </a:t>
            </a:r>
            <a:r>
              <a:rPr lang="en-US" sz="4000" b="1" spc="150" dirty="0" smtClean="0">
                <a:ln w="11430"/>
                <a:solidFill>
                  <a:srgbClr val="D60093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Review</a:t>
            </a:r>
            <a:r>
              <a:rPr lang="en-US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(~June 19</a:t>
            </a:r>
            <a:r>
              <a:rPr lang="en-US" sz="2400" b="1" spc="150" baseline="3000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th</a:t>
            </a:r>
            <a:r>
              <a:rPr lang="en-US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to July 19</a:t>
            </a:r>
            <a:r>
              <a:rPr lang="en-US" sz="2400" b="1" spc="150" baseline="3000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th</a:t>
            </a:r>
            <a:r>
              <a:rPr lang="en-US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) </a:t>
            </a:r>
            <a:endParaRPr lang="en-US" sz="2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9756" y="4915034"/>
            <a:ext cx="1181060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36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 </a:t>
            </a:r>
            <a:r>
              <a:rPr lang="en-US" sz="3600" b="1" dirty="0" smtClean="0">
                <a:ln w="1905">
                  <a:solidFill>
                    <a:srgbClr val="5D2D2D"/>
                  </a:solidFill>
                </a:ln>
                <a:solidFill>
                  <a:srgbClr val="FF9933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On the surface, this 99 day count </a:t>
            </a:r>
            <a:r>
              <a:rPr lang="en-US" sz="3600" b="1" dirty="0" smtClean="0">
                <a:ln w="1905">
                  <a:solidFill>
                    <a:srgbClr val="5D2D2D"/>
                  </a:solidFill>
                </a:ln>
                <a:solidFill>
                  <a:srgbClr val="FF00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may not seem to be a problem.   </a:t>
            </a:r>
            <a:r>
              <a:rPr lang="en-US" sz="3600" b="1" dirty="0" smtClean="0">
                <a:ln w="1905">
                  <a:solidFill>
                    <a:srgbClr val="5D2D2D"/>
                  </a:solidFill>
                </a:ln>
                <a:solidFill>
                  <a:srgbClr val="FF9933"/>
                </a:solidFill>
                <a:effectLst>
                  <a:glow rad="88900">
                    <a:srgbClr val="00206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Next we will overlay the events of Mosheh from Exo 24 &amp; Exo 32 to see what happens.</a:t>
            </a:r>
            <a:endParaRPr lang="en-US" sz="3600" b="1" cap="none" spc="0" dirty="0">
              <a:ln w="1905"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glow rad="88900">
                  <a:srgbClr val="002060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ockwell" pitchFamily="18" charset="0"/>
            </a:endParaRPr>
          </a:p>
        </p:txBody>
      </p:sp>
      <p:pic>
        <p:nvPicPr>
          <p:cNvPr id="18" name="Picture 2" descr="C:\Users\Rae\Desktop\Passover flower the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66" y="1151668"/>
            <a:ext cx="1098087" cy="22053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189756" y="203004"/>
            <a:ext cx="540085" cy="2676870"/>
          </a:xfrm>
          <a:prstGeom prst="roundRect">
            <a:avLst/>
          </a:prstGeom>
          <a:solidFill>
            <a:srgbClr val="F4A77C"/>
          </a:solidFill>
          <a:ln w="57150">
            <a:solidFill>
              <a:srgbClr val="5D2D2D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400" dirty="0" smtClean="0">
                <a:ln w="28575">
                  <a:solidFill>
                    <a:srgbClr val="5D2D2D"/>
                  </a:solidFill>
                </a:ln>
                <a:solidFill>
                  <a:srgbClr val="5D2D2D"/>
                </a:solidFill>
                <a:latin typeface="Arial Rounded MT Bold" pitchFamily="34" charset="0"/>
              </a:rPr>
              <a:t>COMPARE</a:t>
            </a:r>
            <a:endParaRPr lang="en-CA" sz="2400" dirty="0">
              <a:ln w="28575">
                <a:solidFill>
                  <a:srgbClr val="5D2D2D"/>
                </a:solidFill>
              </a:ln>
              <a:solidFill>
                <a:srgbClr val="5D2D2D"/>
              </a:solidFill>
              <a:latin typeface="Arial Rounded MT Bold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1086465" y="1430045"/>
            <a:ext cx="899108" cy="499866"/>
          </a:xfrm>
          <a:prstGeom prst="ellipse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1100" b="1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77 Days</a:t>
            </a:r>
            <a:endParaRPr lang="en-CA" sz="1400" b="1" dirty="0">
              <a:solidFill>
                <a:schemeClr val="accent2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1099960" y="2020347"/>
            <a:ext cx="899108" cy="499866"/>
          </a:xfrm>
          <a:prstGeom prst="ellipse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1100" b="1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84 Days</a:t>
            </a:r>
            <a:endParaRPr lang="en-CA" sz="1400" b="1" dirty="0">
              <a:solidFill>
                <a:schemeClr val="accent2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1099960" y="2658371"/>
            <a:ext cx="899108" cy="499866"/>
          </a:xfrm>
          <a:prstGeom prst="ellipse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1100" b="1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91 Days</a:t>
            </a:r>
            <a:endParaRPr lang="en-CA" sz="1400" b="1" dirty="0">
              <a:solidFill>
                <a:schemeClr val="accent2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1099960" y="3306443"/>
            <a:ext cx="899108" cy="499866"/>
          </a:xfrm>
          <a:prstGeom prst="ellipse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1100" b="1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98 Days</a:t>
            </a:r>
            <a:endParaRPr lang="en-CA" sz="1400" b="1" dirty="0">
              <a:solidFill>
                <a:schemeClr val="accent2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844344" y="3456429"/>
            <a:ext cx="1397635" cy="1474958"/>
            <a:chOff x="113947" y="135536"/>
            <a:chExt cx="1398256" cy="1365078"/>
          </a:xfrm>
        </p:grpSpPr>
        <p:sp>
          <p:nvSpPr>
            <p:cNvPr id="25" name="Explosion 1 24"/>
            <p:cNvSpPr/>
            <p:nvPr/>
          </p:nvSpPr>
          <p:spPr>
            <a:xfrm rot="21014840">
              <a:off x="113947" y="135536"/>
              <a:ext cx="1398256" cy="1365078"/>
            </a:xfrm>
            <a:prstGeom prst="irregularSeal1">
              <a:avLst/>
            </a:prstGeom>
            <a:solidFill>
              <a:srgbClr val="FFFF99"/>
            </a:solidFill>
            <a:ln w="76200">
              <a:solidFill>
                <a:srgbClr val="C0000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  <a:sp3d extrusionH="57150">
                <a:bevelT w="38100" h="38100"/>
              </a:sp3d>
            </a:bodyPr>
            <a:lstStyle/>
            <a:p>
              <a:endParaRPr lang="en-US"/>
            </a:p>
          </p:txBody>
        </p:sp>
        <p:sp>
          <p:nvSpPr>
            <p:cNvPr id="26" name="Text Box 24"/>
            <p:cNvSpPr txBox="1"/>
            <p:nvPr/>
          </p:nvSpPr>
          <p:spPr>
            <a:xfrm>
              <a:off x="298489" y="639654"/>
              <a:ext cx="1006475" cy="440266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400" b="1" i="1" dirty="0" smtClean="0">
                  <a:solidFill>
                    <a:srgbClr val="FF0000"/>
                  </a:solidFill>
                  <a:effectLst>
                    <a:outerShdw blurRad="69850" dist="43180" dir="5400000" sx="0" sy="0">
                      <a:srgbClr val="000000">
                        <a:alpha val="65000"/>
                      </a:srgbClr>
                    </a:outerShdw>
                  </a:effectLst>
                  <a:latin typeface="Comic Sans MS"/>
                  <a:ea typeface="Calibri"/>
                  <a:cs typeface="Calibri"/>
                </a:rPr>
                <a:t>99</a:t>
              </a:r>
              <a:r>
                <a:rPr lang="en-US" sz="1400" b="1" i="1" cap="small" baseline="3000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69850" dist="43180" dir="5400000" sx="0" sy="0">
                      <a:srgbClr val="000000">
                        <a:alpha val="65000"/>
                      </a:srgbClr>
                    </a:outerShdw>
                  </a:effectLst>
                  <a:latin typeface="Comic Sans MS"/>
                  <a:ea typeface="Calibri"/>
                  <a:cs typeface="Calibri"/>
                </a:rPr>
                <a:t>th </a:t>
              </a:r>
              <a:r>
                <a:rPr lang="en-US" sz="1400" b="1" i="1" cap="small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69850" dist="43180" dir="5400000" sx="0" sy="0">
                      <a:srgbClr val="000000">
                        <a:alpha val="65000"/>
                      </a:srgbClr>
                    </a:outerShdw>
                  </a:effectLst>
                  <a:latin typeface="Comic Sans MS"/>
                  <a:ea typeface="Calibri"/>
                  <a:cs typeface="Calibri"/>
                </a:rPr>
                <a:t>Day</a:t>
              </a:r>
              <a:endParaRPr lang="en-US" sz="1200" dirty="0">
                <a:solidFill>
                  <a:srgbClr val="FF0000"/>
                </a:solidFill>
                <a:effectLst/>
                <a:ea typeface="Calibri"/>
                <a:cs typeface="Times New Roman"/>
              </a:endParaRPr>
            </a:p>
          </p:txBody>
        </p:sp>
      </p:grpSp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62764" y="6492875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rgbClr val="5D2D2D"/>
                </a:solidFill>
              </a:rPr>
              <a:pPr/>
              <a:t>71</a:t>
            </a:fld>
            <a:endParaRPr lang="en-US" b="1" dirty="0">
              <a:solidFill>
                <a:srgbClr val="5D2D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22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25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 animBg="1"/>
      <p:bldP spid="12" grpId="0" animBg="1"/>
      <p:bldP spid="14" grpId="0" animBg="1"/>
      <p:bldP spid="21" grpId="0" animBg="1"/>
      <p:bldP spid="2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40" y="116632"/>
            <a:ext cx="12025336" cy="85496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dirty="0" smtClean="0"/>
              <a:t>Review of Events in Exodus 19 – 20:20 </a:t>
            </a:r>
            <a:r>
              <a:rPr lang="en-US" sz="2800" b="1" dirty="0" smtClean="0"/>
              <a:t>(3</a:t>
            </a:r>
            <a:r>
              <a:rPr lang="en-US" sz="2800" b="1" baseline="30000" dirty="0" smtClean="0"/>
              <a:t>rd</a:t>
            </a:r>
            <a:r>
              <a:rPr lang="en-US" sz="2800" b="1" dirty="0" smtClean="0"/>
              <a:t> </a:t>
            </a:r>
            <a:r>
              <a:rPr lang="en-US" sz="2800" b="1" dirty="0"/>
              <a:t>Month)</a:t>
            </a:r>
            <a:endParaRPr lang="en-US" b="1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078188" y="1268760"/>
            <a:ext cx="7886644" cy="547260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b="1" dirty="0" smtClean="0"/>
              <a:t>19:6</a:t>
            </a:r>
            <a:r>
              <a:rPr lang="en-US" dirty="0" smtClean="0"/>
              <a:t>  Yahuah </a:t>
            </a:r>
            <a:r>
              <a:rPr lang="en-US" b="1" dirty="0" smtClean="0">
                <a:ln>
                  <a:solidFill>
                    <a:srgbClr val="7030A0"/>
                  </a:solidFill>
                </a:ln>
                <a:solidFill>
                  <a:srgbClr val="0000FF"/>
                </a:solidFill>
              </a:rPr>
              <a:t>proposes</a:t>
            </a:r>
            <a:r>
              <a:rPr lang="en-US" dirty="0" smtClean="0"/>
              <a:t> His covenant to the people.</a:t>
            </a:r>
          </a:p>
          <a:p>
            <a:r>
              <a:rPr lang="en-US" b="1" dirty="0" smtClean="0"/>
              <a:t>19:8</a:t>
            </a:r>
            <a:r>
              <a:rPr lang="en-US" dirty="0" smtClean="0"/>
              <a:t>  The people agree to come into covenant – </a:t>
            </a:r>
            <a:br>
              <a:rPr lang="en-US" dirty="0" smtClean="0"/>
            </a:br>
            <a:r>
              <a:rPr lang="en-US" dirty="0" smtClean="0"/>
              <a:t>this is the </a:t>
            </a:r>
            <a:r>
              <a:rPr lang="en-US" dirty="0" smtClean="0">
                <a:effectLst>
                  <a:glow rad="127000">
                    <a:srgbClr val="FFCCFF"/>
                  </a:glow>
                </a:effectLst>
              </a:rPr>
              <a:t>1</a:t>
            </a:r>
            <a:r>
              <a:rPr lang="en-US" baseline="30000" dirty="0" smtClean="0">
                <a:effectLst>
                  <a:glow rad="127000">
                    <a:srgbClr val="FFCCFF"/>
                  </a:glow>
                </a:effectLst>
              </a:rPr>
              <a:t>st</a:t>
            </a:r>
            <a:r>
              <a:rPr lang="en-US" dirty="0" smtClean="0">
                <a:effectLst>
                  <a:glow rad="127000">
                    <a:srgbClr val="FFCCFF"/>
                  </a:glow>
                </a:effectLst>
              </a:rPr>
              <a:t> acceptance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19:10</a:t>
            </a:r>
            <a:r>
              <a:rPr lang="en-US" dirty="0" smtClean="0"/>
              <a:t>  Sanctify themselves “</a:t>
            </a:r>
            <a:r>
              <a:rPr lang="en-US" dirty="0" smtClean="0">
                <a:solidFill>
                  <a:srgbClr val="CC00CC"/>
                </a:solidFill>
              </a:rPr>
              <a:t>today &amp; tomorrow</a:t>
            </a:r>
            <a:r>
              <a:rPr lang="en-US" dirty="0" smtClean="0"/>
              <a:t>” </a:t>
            </a:r>
            <a:r>
              <a:rPr lang="en-US" sz="1800" dirty="0"/>
              <a:t>[</a:t>
            </a:r>
            <a:r>
              <a:rPr lang="en-US" sz="1800" dirty="0" smtClean="0"/>
              <a:t>6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&amp; 7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days of the 3</a:t>
            </a:r>
            <a:r>
              <a:rPr lang="en-US" sz="1800" baseline="30000" dirty="0" smtClean="0"/>
              <a:t>rd</a:t>
            </a:r>
            <a:r>
              <a:rPr lang="en-US" sz="1800" dirty="0" smtClean="0"/>
              <a:t> month]</a:t>
            </a:r>
            <a:r>
              <a:rPr lang="en-US" sz="2000" dirty="0" smtClean="0"/>
              <a:t> </a:t>
            </a:r>
            <a:r>
              <a:rPr lang="en-US" dirty="0" smtClean="0"/>
              <a:t>… wash &amp; be ready by the </a:t>
            </a:r>
            <a:r>
              <a:rPr lang="en-US" dirty="0" smtClean="0">
                <a:effectLst>
                  <a:glow rad="127000">
                    <a:srgbClr val="FFCCFF"/>
                  </a:glow>
                </a:effectLst>
              </a:rPr>
              <a:t>3</a:t>
            </a:r>
            <a:r>
              <a:rPr lang="en-US" baseline="30000" dirty="0" smtClean="0">
                <a:effectLst>
                  <a:glow rad="127000">
                    <a:srgbClr val="FFCCFF"/>
                  </a:glow>
                </a:effectLst>
              </a:rPr>
              <a:t>rd</a:t>
            </a:r>
            <a:r>
              <a:rPr lang="en-US" dirty="0" smtClean="0"/>
              <a:t> day!</a:t>
            </a:r>
            <a:endParaRPr lang="en-US" sz="2000" dirty="0" smtClean="0"/>
          </a:p>
          <a:p>
            <a:r>
              <a:rPr lang="en-US" b="1" dirty="0" smtClean="0"/>
              <a:t>19:11</a:t>
            </a:r>
            <a:r>
              <a:rPr lang="en-US" dirty="0" smtClean="0"/>
              <a:t>  On the </a:t>
            </a:r>
            <a:r>
              <a:rPr lang="en-US" dirty="0" smtClean="0">
                <a:effectLst>
                  <a:glow rad="127000">
                    <a:srgbClr val="FFCCFF"/>
                  </a:glow>
                </a:effectLst>
              </a:rPr>
              <a:t>3</a:t>
            </a:r>
            <a:r>
              <a:rPr lang="en-US" baseline="30000" dirty="0" smtClean="0">
                <a:effectLst>
                  <a:glow rad="127000">
                    <a:srgbClr val="FFCCFF"/>
                  </a:glow>
                </a:effectLst>
              </a:rPr>
              <a:t>rd</a:t>
            </a:r>
            <a:r>
              <a:rPr lang="en-US" dirty="0" smtClean="0"/>
              <a:t> day </a:t>
            </a:r>
            <a:r>
              <a:rPr lang="en-US" sz="1800" dirty="0"/>
              <a:t>[</a:t>
            </a:r>
            <a:r>
              <a:rPr lang="en-US" sz="1800" dirty="0" smtClean="0"/>
              <a:t>8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day of 3</a:t>
            </a:r>
            <a:r>
              <a:rPr lang="en-US" sz="1800" baseline="30000" dirty="0" smtClean="0"/>
              <a:t>rd</a:t>
            </a:r>
            <a:r>
              <a:rPr lang="en-US" sz="1800" dirty="0" smtClean="0"/>
              <a:t> month] </a:t>
            </a:r>
            <a:r>
              <a:rPr lang="en-US" dirty="0" smtClean="0"/>
              <a:t>the people </a:t>
            </a:r>
            <a:br>
              <a:rPr lang="en-US" dirty="0" smtClean="0"/>
            </a:br>
            <a:r>
              <a:rPr lang="en-US" dirty="0" smtClean="0"/>
              <a:t>are to meet around the base of Mt Sinai – clean!</a:t>
            </a:r>
          </a:p>
          <a:p>
            <a:r>
              <a:rPr lang="en-US" b="1" dirty="0" smtClean="0"/>
              <a:t>20:1-17</a:t>
            </a:r>
            <a:r>
              <a:rPr lang="en-US" dirty="0" smtClean="0"/>
              <a:t>  People meet </a:t>
            </a:r>
            <a:r>
              <a:rPr lang="en-US" sz="1800" dirty="0"/>
              <a:t>[</a:t>
            </a:r>
            <a:r>
              <a:rPr lang="en-US" sz="1800" dirty="0" smtClean="0"/>
              <a:t>on the 8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</a:t>
            </a:r>
            <a:r>
              <a:rPr lang="en-US" sz="1800" dirty="0"/>
              <a:t>day of 3</a:t>
            </a:r>
            <a:r>
              <a:rPr lang="en-US" sz="1800" baseline="30000" dirty="0"/>
              <a:t>rd</a:t>
            </a:r>
            <a:r>
              <a:rPr lang="en-US" sz="1800" dirty="0"/>
              <a:t> </a:t>
            </a:r>
            <a:r>
              <a:rPr lang="en-US" sz="1800" dirty="0" smtClean="0"/>
              <a:t>month] </a:t>
            </a:r>
            <a:r>
              <a:rPr lang="en-US" dirty="0"/>
              <a:t>to </a:t>
            </a:r>
            <a:r>
              <a:rPr lang="en-US" dirty="0" smtClean="0"/>
              <a:t>hear </a:t>
            </a:r>
            <a:br>
              <a:rPr lang="en-US" dirty="0" smtClean="0"/>
            </a:br>
            <a:r>
              <a:rPr lang="en-US" dirty="0" smtClean="0"/>
              <a:t>the first 10 “Words” of Yahuah’s Covenant.</a:t>
            </a:r>
          </a:p>
          <a:p>
            <a:r>
              <a:rPr lang="en-US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20:18-20</a:t>
            </a:r>
            <a:r>
              <a:rPr lang="en-US" dirty="0" smtClean="0"/>
              <a:t>  </a:t>
            </a:r>
            <a:r>
              <a:rPr lang="en-US" sz="1800" dirty="0" smtClean="0"/>
              <a:t>[8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day]  </a:t>
            </a:r>
            <a:r>
              <a:rPr lang="en-US" dirty="0" smtClean="0"/>
              <a:t>People are frightened and beg </a:t>
            </a:r>
            <a:br>
              <a:rPr lang="en-US" dirty="0" smtClean="0"/>
            </a:br>
            <a:r>
              <a:rPr lang="en-US" dirty="0" smtClean="0"/>
              <a:t>Mosheh to “go up the mount” to get the remaining  “Words of the Covenant.”</a:t>
            </a:r>
          </a:p>
        </p:txBody>
      </p:sp>
      <p:pic>
        <p:nvPicPr>
          <p:cNvPr id="3074" name="Picture 2" descr="C:\Users\Rae\Desktop\2.19 Josh Enoch #3\Mt Sinai on ti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64" y="1484784"/>
            <a:ext cx="4047843" cy="48965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62764" y="6453336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rgbClr val="5D2D2D"/>
                </a:solidFill>
              </a:rPr>
              <a:pPr/>
              <a:t>72</a:t>
            </a:fld>
            <a:endParaRPr lang="en-US" b="1" dirty="0">
              <a:solidFill>
                <a:srgbClr val="5D2D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52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89755" y="-315416"/>
            <a:ext cx="11999069" cy="11430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dirty="0" smtClean="0"/>
              <a:t>Review of Events in Exodus 20:21 – 24:11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438228" y="908719"/>
            <a:ext cx="7265128" cy="5416607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20:21 - 23:33</a:t>
            </a:r>
            <a:r>
              <a:rPr lang="en-US" dirty="0" smtClean="0"/>
              <a:t>  </a:t>
            </a:r>
            <a:r>
              <a:rPr lang="en-US" sz="1800" dirty="0" smtClean="0"/>
              <a:t>[Still the 8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day – 1</a:t>
            </a:r>
            <a:r>
              <a:rPr lang="en-US" sz="1800" baseline="30000" dirty="0" smtClean="0"/>
              <a:t>st</a:t>
            </a:r>
            <a:r>
              <a:rPr lang="en-US" sz="1800" dirty="0" smtClean="0"/>
              <a:t> cycle - Sunday] 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Mosheh “goes up the mount” </a:t>
            </a:r>
            <a:r>
              <a:rPr lang="en-US" sz="1800" dirty="0" smtClean="0"/>
              <a:t>[trip #5] </a:t>
            </a:r>
            <a:r>
              <a:rPr lang="en-US" dirty="0" smtClean="0"/>
              <a:t>to get the</a:t>
            </a:r>
            <a:br>
              <a:rPr lang="en-US" dirty="0" smtClean="0"/>
            </a:br>
            <a:r>
              <a:rPr lang="en-US" b="1" u="sng" dirty="0" smtClean="0">
                <a:effectLst>
                  <a:glow rad="127000">
                    <a:srgbClr val="66FFCC"/>
                  </a:glow>
                </a:effectLst>
              </a:rPr>
              <a:t>remainin</a:t>
            </a:r>
            <a:r>
              <a:rPr lang="en-US" b="1" dirty="0" smtClean="0">
                <a:effectLst>
                  <a:glow rad="127000">
                    <a:srgbClr val="66FFCC"/>
                  </a:glow>
                </a:effectLst>
              </a:rPr>
              <a:t>g</a:t>
            </a:r>
            <a:r>
              <a:rPr lang="en-US" dirty="0" smtClean="0"/>
              <a:t> “Words of the Covenant” for the people.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24:1-8</a:t>
            </a:r>
            <a:r>
              <a:rPr lang="en-US" dirty="0" smtClean="0"/>
              <a:t>  </a:t>
            </a:r>
            <a:r>
              <a:rPr lang="en-US" sz="1800" dirty="0" smtClean="0"/>
              <a:t>[Still the 8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day – 1</a:t>
            </a:r>
            <a:r>
              <a:rPr lang="en-US" sz="1800" baseline="30000" dirty="0" smtClean="0"/>
              <a:t>st</a:t>
            </a:r>
            <a:r>
              <a:rPr lang="en-US" sz="1800" dirty="0" smtClean="0"/>
              <a:t> cycle - Sunday] 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Mosheh </a:t>
            </a:r>
            <a:r>
              <a:rPr lang="en-US" b="1" u="sng" dirty="0" smtClean="0">
                <a:effectLst>
                  <a:glow rad="127000">
                    <a:srgbClr val="66FFCC"/>
                  </a:glow>
                </a:effectLst>
              </a:rPr>
              <a:t>s</a:t>
            </a:r>
            <a:r>
              <a:rPr lang="en-US" b="1" dirty="0" smtClean="0">
                <a:effectLst>
                  <a:glow rad="127000">
                    <a:srgbClr val="66FFCC"/>
                  </a:glow>
                </a:effectLst>
              </a:rPr>
              <a:t>p</a:t>
            </a:r>
            <a:r>
              <a:rPr lang="en-US" b="1" u="sng" dirty="0" smtClean="0">
                <a:effectLst>
                  <a:glow rad="127000">
                    <a:srgbClr val="66FFCC"/>
                  </a:glow>
                </a:effectLst>
              </a:rPr>
              <a:t>eaks</a:t>
            </a:r>
            <a:r>
              <a:rPr lang="en-US" dirty="0" smtClean="0"/>
              <a:t> the rest of the Words of the Covenant </a:t>
            </a:r>
            <a:br>
              <a:rPr lang="en-US" dirty="0" smtClean="0"/>
            </a:br>
            <a:r>
              <a:rPr lang="en-US" dirty="0" smtClean="0"/>
              <a:t>to the people – </a:t>
            </a:r>
            <a:r>
              <a:rPr lang="en-US" dirty="0" smtClean="0">
                <a:effectLst>
                  <a:glow rad="127000">
                    <a:srgbClr val="FFCCFF"/>
                  </a:glow>
                </a:effectLst>
              </a:rPr>
              <a:t>2</a:t>
            </a:r>
            <a:r>
              <a:rPr lang="en-US" baseline="30000" dirty="0" smtClean="0">
                <a:effectLst>
                  <a:glow rad="127000">
                    <a:srgbClr val="FFCCFF"/>
                  </a:glow>
                </a:effectLst>
              </a:rPr>
              <a:t>nd</a:t>
            </a:r>
            <a:r>
              <a:rPr lang="en-US" dirty="0" smtClean="0">
                <a:effectLst>
                  <a:glow rad="127000">
                    <a:srgbClr val="FFCCFF"/>
                  </a:glow>
                </a:effectLst>
              </a:rPr>
              <a:t> acceptance </a:t>
            </a:r>
            <a:r>
              <a:rPr lang="en-US" dirty="0" smtClean="0"/>
              <a:t>for Yahuah’s Covenant; </a:t>
            </a:r>
          </a:p>
          <a:p>
            <a:pPr lvl="1">
              <a:buFont typeface="Wingdings" pitchFamily="2" charset="2"/>
              <a:buChar char="§"/>
              <a:tabLst>
                <a:tab pos="6456363" algn="l"/>
              </a:tabLst>
            </a:pPr>
            <a:r>
              <a:rPr lang="en-US" dirty="0" smtClean="0">
                <a:effectLst>
                  <a:glow rad="127000">
                    <a:srgbClr val="66FFCC"/>
                  </a:glow>
                </a:effectLst>
              </a:rPr>
              <a:t>Mosheh </a:t>
            </a:r>
            <a:r>
              <a:rPr lang="en-US" b="1" u="sng" dirty="0" smtClean="0">
                <a:effectLst>
                  <a:glow rad="127000">
                    <a:srgbClr val="66FFCC"/>
                  </a:glow>
                </a:effectLst>
              </a:rPr>
              <a:t>writes</a:t>
            </a:r>
            <a:r>
              <a:rPr lang="en-US" dirty="0" smtClean="0">
                <a:effectLst>
                  <a:glow rad="127000">
                    <a:srgbClr val="66FFCC"/>
                  </a:glow>
                </a:effectLst>
              </a:rPr>
              <a:t> these laws in the </a:t>
            </a:r>
            <a:r>
              <a:rPr lang="en-US" b="1" i="1" dirty="0" smtClean="0">
                <a:solidFill>
                  <a:srgbClr val="0000FF"/>
                </a:solidFill>
                <a:effectLst>
                  <a:glow rad="127000">
                    <a:srgbClr val="66FFCC"/>
                  </a:glow>
                </a:effectLst>
                <a:latin typeface="Comic Sans MS" panose="030F0702030302020204" pitchFamily="66" charset="0"/>
              </a:rPr>
              <a:t>Book of the Covenant</a:t>
            </a:r>
            <a:r>
              <a:rPr lang="en-US" sz="1600" b="1" i="1" dirty="0" smtClean="0">
                <a:solidFill>
                  <a:srgbClr val="0000FF"/>
                </a:solidFill>
                <a:effectLst>
                  <a:glow rad="127000">
                    <a:srgbClr val="66FFCC"/>
                  </a:glow>
                </a:effectLst>
                <a:latin typeface="Comic Sans MS" panose="030F0702030302020204" pitchFamily="66" charset="0"/>
              </a:rPr>
              <a:t>;</a:t>
            </a:r>
            <a:r>
              <a:rPr lang="en-US" sz="1600" dirty="0" smtClean="0">
                <a:effectLst>
                  <a:glow rad="127000">
                    <a:srgbClr val="66FFCC"/>
                  </a:glow>
                </a:effectLst>
              </a:rPr>
              <a:t> 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Moses </a:t>
            </a:r>
            <a:r>
              <a:rPr lang="en-US" b="1" u="sng" dirty="0" smtClean="0">
                <a:effectLst>
                  <a:glow rad="127000">
                    <a:srgbClr val="66FFCC"/>
                  </a:glow>
                </a:effectLst>
              </a:rPr>
              <a:t>reads</a:t>
            </a:r>
            <a:r>
              <a:rPr lang="en-US" dirty="0" smtClean="0"/>
              <a:t> the Covenant Words to the people; 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p</a:t>
            </a:r>
            <a:r>
              <a:rPr lang="en-US" dirty="0" smtClean="0"/>
              <a:t>eople give </a:t>
            </a:r>
            <a:r>
              <a:rPr lang="en-US" b="1" u="sng" dirty="0" smtClean="0">
                <a:effectLst>
                  <a:glow rad="127000">
                    <a:srgbClr val="FFCCFF"/>
                  </a:glow>
                </a:effectLst>
              </a:rPr>
              <a:t>3</a:t>
            </a:r>
            <a:r>
              <a:rPr lang="en-US" b="1" u="sng" baseline="30000" dirty="0" smtClean="0">
                <a:effectLst>
                  <a:glow rad="127000">
                    <a:srgbClr val="FFCCFF"/>
                  </a:glow>
                </a:effectLst>
              </a:rPr>
              <a:t>rd</a:t>
            </a:r>
            <a:r>
              <a:rPr lang="en-US" dirty="0" smtClean="0">
                <a:effectLst>
                  <a:glow rad="127000">
                    <a:srgbClr val="FFCCFF"/>
                  </a:glow>
                </a:effectLst>
              </a:rPr>
              <a:t> </a:t>
            </a:r>
            <a:r>
              <a:rPr lang="en-US" b="1" u="sng" dirty="0" smtClean="0">
                <a:effectLst>
                  <a:glow rad="127000">
                    <a:srgbClr val="FFCCFF"/>
                  </a:glow>
                </a:effectLst>
              </a:rPr>
              <a:t>acce</a:t>
            </a:r>
            <a:r>
              <a:rPr lang="en-US" b="1" dirty="0" smtClean="0">
                <a:effectLst>
                  <a:glow rad="127000">
                    <a:srgbClr val="FFCCFF"/>
                  </a:glow>
                </a:effectLst>
              </a:rPr>
              <a:t>p</a:t>
            </a:r>
            <a:r>
              <a:rPr lang="en-US" b="1" u="sng" dirty="0" smtClean="0">
                <a:effectLst>
                  <a:glow rad="127000">
                    <a:srgbClr val="FFCCFF"/>
                  </a:glow>
                </a:effectLst>
              </a:rPr>
              <a:t>tance</a:t>
            </a:r>
            <a:r>
              <a:rPr lang="en-US" dirty="0" smtClean="0"/>
              <a:t> for Yahuah’s Covenant; 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the </a:t>
            </a:r>
            <a:r>
              <a:rPr lang="en-US" b="1" i="1" dirty="0">
                <a:solidFill>
                  <a:srgbClr val="0000FF"/>
                </a:solidFill>
                <a:effectLst>
                  <a:glow rad="127000">
                    <a:srgbClr val="66FFCC"/>
                  </a:glow>
                </a:effectLst>
                <a:latin typeface="Comic Sans MS" panose="030F0702030302020204" pitchFamily="66" charset="0"/>
              </a:rPr>
              <a:t>Book of the Covenant</a:t>
            </a:r>
            <a:r>
              <a:rPr lang="en-US" dirty="0" smtClean="0"/>
              <a:t> was then </a:t>
            </a:r>
            <a:r>
              <a:rPr lang="en-US" b="1" u="sng" dirty="0" smtClean="0">
                <a:solidFill>
                  <a:srgbClr val="C00000"/>
                </a:solidFill>
              </a:rPr>
              <a:t>blood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b="1" u="sng" dirty="0" smtClean="0">
                <a:solidFill>
                  <a:srgbClr val="C00000"/>
                </a:solidFill>
              </a:rPr>
              <a:t>ratified</a:t>
            </a:r>
            <a:r>
              <a:rPr lang="en-US" dirty="0" smtClean="0">
                <a:solidFill>
                  <a:srgbClr val="C00000"/>
                </a:solidFill>
              </a:rPr>
              <a:t>; 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the people are sprinkled with </a:t>
            </a:r>
            <a:r>
              <a:rPr lang="en-US" b="1" dirty="0" smtClean="0">
                <a:solidFill>
                  <a:srgbClr val="C00000"/>
                </a:solidFill>
              </a:rPr>
              <a:t>blood.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</a:t>
            </a:r>
            <a:r>
              <a:rPr lang="en-US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24:9-11</a:t>
            </a:r>
            <a:r>
              <a:rPr lang="en-US" b="1" dirty="0" smtClean="0"/>
              <a:t>  </a:t>
            </a:r>
            <a:r>
              <a:rPr lang="en-US" sz="1800" dirty="0" smtClean="0"/>
              <a:t>[approx. 9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&amp; 10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days </a:t>
            </a:r>
            <a:r>
              <a:rPr lang="en-US" sz="1800" dirty="0" smtClean="0"/>
              <a:t>– 2</a:t>
            </a:r>
            <a:r>
              <a:rPr lang="en-US" sz="1800" baseline="30000" dirty="0" smtClean="0"/>
              <a:t>nd</a:t>
            </a:r>
            <a:r>
              <a:rPr lang="en-US" sz="1800" dirty="0" smtClean="0"/>
              <a:t> &amp; 3</a:t>
            </a:r>
            <a:r>
              <a:rPr lang="en-US" sz="1800" baseline="30000" dirty="0" smtClean="0"/>
              <a:t>rd</a:t>
            </a:r>
            <a:r>
              <a:rPr lang="en-US" sz="1800" dirty="0" smtClean="0"/>
              <a:t> cycle </a:t>
            </a:r>
            <a:r>
              <a:rPr lang="en-US" sz="1800" dirty="0" smtClean="0"/>
              <a:t>- Mon &amp; Tue] </a:t>
            </a:r>
            <a:endParaRPr lang="en-US" sz="1800" dirty="0"/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a total of 75 elders journey part way up Mt Sinai </a:t>
            </a:r>
            <a:br>
              <a:rPr lang="en-US" dirty="0" smtClean="0"/>
            </a:br>
            <a:r>
              <a:rPr lang="en-US" dirty="0" smtClean="0"/>
              <a:t>to partake of the </a:t>
            </a:r>
            <a:r>
              <a:rPr lang="en-US" b="1" u="sng" dirty="0" smtClean="0">
                <a:solidFill>
                  <a:srgbClr val="0000FF"/>
                </a:solidFill>
                <a:effectLst>
                  <a:glow rad="127000">
                    <a:srgbClr val="66FFCC"/>
                  </a:glow>
                </a:effectLst>
                <a:latin typeface="Comic Sans MS" panose="030F0702030302020204" pitchFamily="66" charset="0"/>
              </a:rPr>
              <a:t>Covenant</a:t>
            </a:r>
            <a:r>
              <a:rPr lang="en-US" b="1" dirty="0" smtClean="0">
                <a:solidFill>
                  <a:srgbClr val="0000FF"/>
                </a:solidFill>
                <a:effectLst>
                  <a:glow rad="127000">
                    <a:srgbClr val="66FFCC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u="sng" dirty="0" smtClean="0">
                <a:solidFill>
                  <a:srgbClr val="0000FF"/>
                </a:solidFill>
                <a:effectLst>
                  <a:glow rad="127000">
                    <a:srgbClr val="66FFCC"/>
                  </a:glow>
                </a:effectLst>
                <a:latin typeface="Comic Sans MS" panose="030F0702030302020204" pitchFamily="66" charset="0"/>
              </a:rPr>
              <a:t>Confirmin</a:t>
            </a:r>
            <a:r>
              <a:rPr lang="en-US" b="1" dirty="0" smtClean="0">
                <a:solidFill>
                  <a:srgbClr val="0000FF"/>
                </a:solidFill>
                <a:effectLst>
                  <a:glow rad="127000">
                    <a:srgbClr val="66FFCC"/>
                  </a:glow>
                </a:effectLst>
                <a:latin typeface="Comic Sans MS" panose="030F0702030302020204" pitchFamily="66" charset="0"/>
              </a:rPr>
              <a:t>g </a:t>
            </a:r>
            <a:r>
              <a:rPr lang="en-US" b="1" u="sng" dirty="0">
                <a:solidFill>
                  <a:srgbClr val="0000FF"/>
                </a:solidFill>
                <a:effectLst>
                  <a:glow rad="127000">
                    <a:srgbClr val="66FFCC"/>
                  </a:glow>
                </a:effectLst>
                <a:latin typeface="Comic Sans MS" panose="030F0702030302020204" pitchFamily="66" charset="0"/>
              </a:rPr>
              <a:t>M</a:t>
            </a:r>
            <a:r>
              <a:rPr lang="en-US" b="1" u="sng" dirty="0" smtClean="0">
                <a:solidFill>
                  <a:srgbClr val="0000FF"/>
                </a:solidFill>
                <a:effectLst>
                  <a:glow rad="127000">
                    <a:srgbClr val="66FFCC"/>
                  </a:glow>
                </a:effectLst>
                <a:latin typeface="Comic Sans MS" panose="030F0702030302020204" pitchFamily="66" charset="0"/>
              </a:rPr>
              <a:t>eal</a:t>
            </a:r>
            <a:r>
              <a:rPr lang="en-US" b="1" dirty="0" smtClean="0">
                <a:solidFill>
                  <a:srgbClr val="0000FF"/>
                </a:solidFill>
                <a:effectLst>
                  <a:glow rad="127000">
                    <a:srgbClr val="66FFCC"/>
                  </a:glow>
                </a:effectLst>
                <a:latin typeface="Comic Sans MS" panose="030F0702030302020204" pitchFamily="66" charset="0"/>
              </a:rPr>
              <a:t>.</a:t>
            </a:r>
            <a:endParaRPr lang="en-US" dirty="0"/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62764" y="6453336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rgbClr val="5D2D2D"/>
                </a:solidFill>
              </a:rPr>
              <a:pPr/>
              <a:t>73</a:t>
            </a:fld>
            <a:endParaRPr lang="en-US" b="1" dirty="0">
              <a:solidFill>
                <a:srgbClr val="5D2D2D"/>
              </a:solidFill>
            </a:endParaRPr>
          </a:p>
        </p:txBody>
      </p:sp>
      <p:pic>
        <p:nvPicPr>
          <p:cNvPr id="4098" name="Picture 2" descr="C:\Users\Rae\Desktop\2.19 Josh Enoch #3\Mt sinai in lig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64" y="1196752"/>
            <a:ext cx="4041311" cy="27363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5"/>
          <p:cNvSpPr txBox="1">
            <a:spLocks/>
          </p:cNvSpPr>
          <p:nvPr/>
        </p:nvSpPr>
        <p:spPr>
          <a:xfrm>
            <a:off x="189755" y="4077072"/>
            <a:ext cx="4040128" cy="20601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Comic Sans MS" pitchFamily="66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/>
              <a:t>(8</a:t>
            </a:r>
            <a:r>
              <a:rPr lang="en-US" sz="2800" b="1" baseline="30000" dirty="0" smtClean="0"/>
              <a:t>th</a:t>
            </a:r>
            <a:r>
              <a:rPr lang="en-US" sz="2800" b="1" dirty="0" smtClean="0"/>
              <a:t> day; 3</a:t>
            </a:r>
            <a:r>
              <a:rPr lang="en-US" sz="2800" b="1" baseline="30000" dirty="0" smtClean="0"/>
              <a:t>rd</a:t>
            </a:r>
            <a:r>
              <a:rPr lang="en-US" sz="2800" b="1" dirty="0" smtClean="0"/>
              <a:t> Month)</a:t>
            </a:r>
          </a:p>
          <a:p>
            <a:pPr algn="ctr"/>
            <a:r>
              <a:rPr lang="en-US" sz="2800" b="1" dirty="0" smtClean="0"/>
              <a:t>Shavuot </a:t>
            </a:r>
            <a:r>
              <a:rPr lang="en-US" sz="2400" b="1" dirty="0" smtClean="0"/>
              <a:t>[Pentecost]</a:t>
            </a:r>
            <a:endParaRPr lang="en-US" sz="3200" b="1" dirty="0" smtClean="0"/>
          </a:p>
          <a:p>
            <a:pPr algn="ctr"/>
            <a:r>
              <a:rPr lang="en-US" sz="2800" b="1" dirty="0" smtClean="0"/>
              <a:t>50</a:t>
            </a:r>
            <a:r>
              <a:rPr lang="en-US" sz="2800" b="1" baseline="30000" dirty="0" smtClean="0"/>
              <a:t>th</a:t>
            </a:r>
            <a:r>
              <a:rPr lang="en-US" sz="2800" b="1" dirty="0" smtClean="0"/>
              <a:t> Day from </a:t>
            </a:r>
            <a:br>
              <a:rPr lang="en-US" sz="2800" b="1" dirty="0" smtClean="0"/>
            </a:br>
            <a:r>
              <a:rPr lang="en-US" sz="2800" b="1" dirty="0" smtClean="0"/>
              <a:t>Wave Sheaf</a:t>
            </a:r>
            <a:br>
              <a:rPr lang="en-US" sz="2800" b="1" dirty="0" smtClean="0"/>
            </a:br>
            <a:r>
              <a:rPr lang="en-US" sz="2800" b="1" dirty="0" smtClean="0">
                <a:effectLst>
                  <a:glow rad="76200">
                    <a:srgbClr val="FFCCFF"/>
                  </a:glow>
                </a:effectLst>
              </a:rPr>
              <a:t>Appointment Pattern</a:t>
            </a:r>
            <a:endParaRPr lang="en-US" b="1" dirty="0">
              <a:effectLst>
                <a:glow rad="76200">
                  <a:srgbClr val="FFCCFF"/>
                </a:glow>
              </a:effectLst>
            </a:endParaRPr>
          </a:p>
        </p:txBody>
      </p:sp>
      <p:sp>
        <p:nvSpPr>
          <p:cNvPr id="9" name="Title 5"/>
          <p:cNvSpPr txBox="1">
            <a:spLocks/>
          </p:cNvSpPr>
          <p:nvPr/>
        </p:nvSpPr>
        <p:spPr>
          <a:xfrm>
            <a:off x="272008" y="6218312"/>
            <a:ext cx="11431348" cy="639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Comic Sans MS" pitchFamily="66" charset="0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effectLst>
                  <a:glow rad="76200">
                    <a:srgbClr val="00FF00">
                      <a:alpha val="36000"/>
                    </a:srgbClr>
                  </a:glow>
                </a:effectLst>
              </a:rPr>
              <a:t>Let’s chart these events on the calendar months.</a:t>
            </a:r>
            <a:endParaRPr lang="en-US" b="1" dirty="0">
              <a:effectLst>
                <a:glow rad="76200">
                  <a:srgbClr val="00FF00">
                    <a:alpha val="36000"/>
                  </a:srgbClr>
                </a:glow>
              </a:effectLst>
            </a:endParaRPr>
          </a:p>
        </p:txBody>
      </p:sp>
      <p:sp>
        <p:nvSpPr>
          <p:cNvPr id="2" name="Notched Right Arrow 1"/>
          <p:cNvSpPr/>
          <p:nvPr/>
        </p:nvSpPr>
        <p:spPr>
          <a:xfrm rot="10800000">
            <a:off x="3870841" y="4635973"/>
            <a:ext cx="6336704" cy="844884"/>
          </a:xfrm>
          <a:prstGeom prst="notchedRightArrow">
            <a:avLst>
              <a:gd name="adj1" fmla="val 50000"/>
              <a:gd name="adj2" fmla="val 69337"/>
            </a:avLst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6200000" scaled="1"/>
          </a:gradFill>
          <a:ln w="38100"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3" name="Rectangle 2"/>
          <p:cNvSpPr/>
          <p:nvPr/>
        </p:nvSpPr>
        <p:spPr>
          <a:xfrm>
            <a:off x="4654252" y="4812561"/>
            <a:ext cx="4608512" cy="4917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2400" b="1" dirty="0" smtClean="0">
                <a:ln>
                  <a:solidFill>
                    <a:srgbClr val="0000FF"/>
                  </a:solidFill>
                </a:ln>
                <a:solidFill>
                  <a:sysClr val="windowText" lastClr="000000"/>
                </a:solidFill>
                <a:latin typeface="Comic Sans MS" pitchFamily="66" charset="0"/>
              </a:rPr>
              <a:t>Remember, this is the -</a:t>
            </a:r>
            <a:endParaRPr lang="en-CA" sz="2400" b="1" dirty="0">
              <a:ln>
                <a:solidFill>
                  <a:srgbClr val="0000FF"/>
                </a:solidFill>
              </a:ln>
              <a:solidFill>
                <a:sysClr val="windowText" lastClr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80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2" grpId="0" animBg="1"/>
      <p:bldP spid="3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FFFF"/>
            </a:gs>
            <a:gs pos="16000">
              <a:srgbClr val="1F1F1F"/>
            </a:gs>
            <a:gs pos="17999">
              <a:srgbClr val="FFFFFF"/>
            </a:gs>
            <a:gs pos="42000">
              <a:srgbClr val="636363"/>
            </a:gs>
            <a:gs pos="53000">
              <a:srgbClr val="CFCFCF"/>
            </a:gs>
            <a:gs pos="66000">
              <a:srgbClr val="CFCFCF"/>
            </a:gs>
            <a:gs pos="75999">
              <a:srgbClr val="1F1F1F"/>
            </a:gs>
            <a:gs pos="78999">
              <a:srgbClr val="FFFFFF"/>
            </a:gs>
            <a:gs pos="100000">
              <a:srgbClr val="7F7F7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63669430"/>
              </p:ext>
            </p:extLst>
          </p:nvPr>
        </p:nvGraphicFramePr>
        <p:xfrm>
          <a:off x="333772" y="326276"/>
          <a:ext cx="11586226" cy="6203628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730410"/>
                <a:gridCol w="1642636"/>
                <a:gridCol w="1642636"/>
                <a:gridCol w="1642636"/>
                <a:gridCol w="1642636"/>
                <a:gridCol w="1642636"/>
                <a:gridCol w="1642636"/>
              </a:tblGrid>
              <a:tr h="926325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3668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1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st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[Sun]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2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nd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[Mon]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3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rd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[Tues]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4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[Wed]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5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</a:t>
                      </a:r>
                      <a:r>
                        <a:rPr lang="en-US" dirty="0" err="1" smtClean="0">
                          <a:latin typeface="Comic Sans MS" pitchFamily="66" charset="0"/>
                        </a:rPr>
                        <a:t>Thur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6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[Prep]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Sabbath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CCFF">
                        <a:alpha val="40000"/>
                      </a:srgbClr>
                    </a:solidFill>
                  </a:tcPr>
                </a:tc>
              </a:tr>
              <a:tr h="919638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  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#43</a:t>
                      </a:r>
                      <a:endParaRPr lang="en-US" sz="16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  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#44</a:t>
                      </a:r>
                      <a:endParaRPr lang="en-US" sz="16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  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#45</a:t>
                      </a:r>
                      <a:b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</a:br>
                      <a:r>
                        <a:rPr lang="en-US" sz="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/>
                      </a:r>
                      <a:br>
                        <a:rPr lang="en-US" sz="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</a:br>
                      <a:endParaRPr lang="en-US" sz="16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  </a:t>
                      </a:r>
                      <a:r>
                        <a:rPr lang="en-US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#46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   </a:t>
                      </a:r>
                      <a:r>
                        <a:rPr lang="en-US" sz="12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1</a:t>
                      </a:r>
                      <a:r>
                        <a:rPr lang="en-US" sz="1200" b="1" baseline="30000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st</a:t>
                      </a:r>
                      <a:r>
                        <a:rPr lang="en-US" sz="12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  day in the Wilderness</a:t>
                      </a:r>
                      <a:r>
                        <a:rPr lang="en-US" sz="1200" b="1" baseline="0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 </a:t>
                      </a:r>
                      <a:r>
                        <a:rPr lang="en-US" sz="12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of Sinai</a:t>
                      </a:r>
                      <a:br>
                        <a:rPr lang="en-US" sz="12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</a:br>
                      <a:r>
                        <a:rPr lang="en-US" sz="12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      Exo 19:1</a:t>
                      </a:r>
                      <a:endParaRPr lang="en-US" sz="10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#47  </a:t>
                      </a:r>
                      <a:r>
                        <a:rPr lang="en-US" sz="1400" b="1" dirty="0" smtClean="0">
                          <a:ln>
                            <a:solidFill>
                              <a:srgbClr val="FF99FF"/>
                            </a:solidFill>
                          </a:ln>
                          <a:solidFill>
                            <a:srgbClr val="FF99FF"/>
                          </a:solidFill>
                          <a:effectLst>
                            <a:glow rad="127000">
                              <a:srgbClr val="000000"/>
                            </a:glow>
                          </a:effectLst>
                          <a:latin typeface="Comic Sans MS" pitchFamily="66" charset="0"/>
                        </a:rPr>
                        <a:t>Trip</a:t>
                      </a:r>
                      <a:r>
                        <a:rPr lang="en-US" sz="1400" b="1" baseline="0" dirty="0" smtClean="0">
                          <a:ln>
                            <a:solidFill>
                              <a:srgbClr val="FF99FF"/>
                            </a:solidFill>
                          </a:ln>
                          <a:solidFill>
                            <a:srgbClr val="FF99FF"/>
                          </a:solidFill>
                          <a:effectLst>
                            <a:glow rad="127000">
                              <a:srgbClr val="000000"/>
                            </a:glow>
                          </a:effectLst>
                          <a:latin typeface="Comic Sans MS" pitchFamily="66" charset="0"/>
                        </a:rPr>
                        <a:t> #2</a:t>
                      </a:r>
                      <a:endParaRPr lang="en-US" sz="1200" b="1" dirty="0" smtClean="0">
                        <a:ln>
                          <a:solidFill>
                            <a:srgbClr val="FF99FF"/>
                          </a:solidFill>
                        </a:ln>
                        <a:solidFill>
                          <a:srgbClr val="FF99FF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2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 Mt Sinai</a:t>
                      </a:r>
                      <a:br>
                        <a:rPr lang="en-US" sz="12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</a:br>
                      <a:r>
                        <a:rPr lang="en-US" sz="12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 </a:t>
                      </a:r>
                      <a:br>
                        <a:rPr lang="en-US" sz="12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</a:br>
                      <a:r>
                        <a:rPr lang="en-US" sz="1200" b="1" dirty="0" err="1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Exo</a:t>
                      </a:r>
                      <a:r>
                        <a:rPr lang="en-US" sz="12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 19:2</a:t>
                      </a:r>
                      <a:endParaRPr lang="en-US" sz="10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6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#48 </a:t>
                      </a:r>
                      <a:r>
                        <a:rPr lang="en-US" sz="1400" b="1" dirty="0" smtClean="0">
                          <a:ln>
                            <a:solidFill>
                              <a:srgbClr val="FF99FF"/>
                            </a:solidFill>
                          </a:ln>
                          <a:solidFill>
                            <a:srgbClr val="FF99FF"/>
                          </a:solidFill>
                          <a:effectLst>
                            <a:glow rad="127000">
                              <a:srgbClr val="000000"/>
                            </a:glow>
                          </a:effectLst>
                          <a:latin typeface="Comic Sans MS" pitchFamily="66" charset="0"/>
                        </a:rPr>
                        <a:t>Trip</a:t>
                      </a:r>
                      <a:r>
                        <a:rPr lang="en-US" sz="1400" b="1" baseline="0" dirty="0" smtClean="0">
                          <a:ln>
                            <a:solidFill>
                              <a:srgbClr val="FF99FF"/>
                            </a:solidFill>
                          </a:ln>
                          <a:solidFill>
                            <a:srgbClr val="FF99FF"/>
                          </a:solidFill>
                          <a:effectLst>
                            <a:glow rad="127000">
                              <a:srgbClr val="000000"/>
                            </a:glow>
                          </a:effectLst>
                          <a:latin typeface="Comic Sans MS" pitchFamily="66" charset="0"/>
                        </a:rPr>
                        <a:t> #3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Comic Sans MS" pitchFamily="66" charset="0"/>
                        </a:rPr>
                        <a:t>“</a:t>
                      </a:r>
                      <a:r>
                        <a:rPr lang="en-US" sz="1400" b="1" u="sng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Comic Sans MS" pitchFamily="66" charset="0"/>
                        </a:rPr>
                        <a:t>toda</a:t>
                      </a:r>
                      <a:r>
                        <a:rPr lang="en-US" sz="1400" b="1" u="none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Comic Sans MS" pitchFamily="66" charset="0"/>
                        </a:rPr>
                        <a:t>y”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/>
                      </a:r>
                      <a:br>
                        <a:rPr lang="en-US" sz="10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</a:br>
                      <a:r>
                        <a:rPr lang="en-US" sz="1000" b="1" dirty="0" err="1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Exo</a:t>
                      </a:r>
                      <a:r>
                        <a:rPr lang="en-US" sz="10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 19:10</a:t>
                      </a:r>
                      <a:endParaRPr lang="en-US" sz="8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7 </a:t>
                      </a:r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#49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“</a:t>
                      </a:r>
                      <a:r>
                        <a:rPr lang="en-US" sz="1400" b="1" u="sng" dirty="0" smtClean="0">
                          <a:solidFill>
                            <a:schemeClr val="bg1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tomorrow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”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/>
                      </a:r>
                      <a:br>
                        <a:rPr lang="en-US" sz="10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</a:br>
                      <a:r>
                        <a:rPr lang="en-US" sz="1000" b="1" dirty="0" err="1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Exo</a:t>
                      </a:r>
                      <a:r>
                        <a:rPr lang="en-US" sz="10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 19:10</a:t>
                      </a:r>
                      <a:endParaRPr lang="en-US" sz="8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1198894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8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#50 </a:t>
                      </a:r>
                      <a:r>
                        <a:rPr lang="en-US" sz="1200" b="1" dirty="0" smtClean="0">
                          <a:ln>
                            <a:solidFill>
                              <a:srgbClr val="FF99FF"/>
                            </a:solidFill>
                          </a:ln>
                          <a:solidFill>
                            <a:srgbClr val="FF99FF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Trips</a:t>
                      </a:r>
                      <a:r>
                        <a:rPr lang="en-US" sz="1200" b="1" baseline="0" dirty="0" smtClean="0">
                          <a:ln>
                            <a:solidFill>
                              <a:srgbClr val="FF99FF"/>
                            </a:solidFill>
                          </a:ln>
                          <a:solidFill>
                            <a:srgbClr val="FF99FF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 4-5</a:t>
                      </a:r>
                      <a:endParaRPr lang="en-US" sz="2000" b="1" dirty="0" smtClean="0">
                        <a:ln>
                          <a:solidFill>
                            <a:srgbClr val="FF99FF"/>
                          </a:solidFill>
                        </a:ln>
                        <a:solidFill>
                          <a:srgbClr val="FF99FF"/>
                        </a:solidFill>
                        <a:effectLst>
                          <a:glow rad="127000">
                            <a:srgbClr val="002060"/>
                          </a:glow>
                        </a:effectLst>
                        <a:latin typeface="Comic Sans MS" pitchFamily="66" charset="0"/>
                      </a:endParaRPr>
                    </a:p>
                    <a:p>
                      <a:pPr algn="l"/>
                      <a:r>
                        <a:rPr lang="en-US" sz="16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  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“the 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3</a:t>
                      </a:r>
                      <a:r>
                        <a:rPr lang="en-US" sz="1600" b="1" baseline="30000" dirty="0" smtClean="0">
                          <a:solidFill>
                            <a:schemeClr val="bg1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rd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 Day”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&amp; </a:t>
                      </a:r>
                      <a:r>
                        <a:rPr lang="en-US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Shavuot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Exo</a:t>
                      </a:r>
                      <a:r>
                        <a:rPr lang="en-US" sz="14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 20:1</a:t>
                      </a:r>
                      <a:r>
                        <a:rPr lang="en-US" sz="1400" b="1" baseline="0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 – 24:8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lain" startAt="9"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#51  </a:t>
                      </a:r>
                      <a:r>
                        <a:rPr lang="en-US" sz="1200" b="1" dirty="0" smtClean="0">
                          <a:ln>
                            <a:solidFill>
                              <a:srgbClr val="FF99FF"/>
                            </a:solidFill>
                          </a:ln>
                          <a:solidFill>
                            <a:srgbClr val="FF99FF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Trip</a:t>
                      </a:r>
                      <a:r>
                        <a:rPr lang="en-US" sz="1200" b="1" baseline="0" dirty="0" smtClean="0">
                          <a:ln>
                            <a:solidFill>
                              <a:srgbClr val="FF99FF"/>
                            </a:solidFill>
                          </a:ln>
                          <a:solidFill>
                            <a:srgbClr val="FF99FF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 6a</a:t>
                      </a:r>
                      <a:endParaRPr lang="en-US" sz="1200" b="1" dirty="0" smtClean="0">
                        <a:ln>
                          <a:solidFill>
                            <a:srgbClr val="FF99FF"/>
                          </a:solidFill>
                        </a:ln>
                        <a:solidFill>
                          <a:srgbClr val="FF99FF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   “75 elders    </a:t>
                      </a:r>
                      <a:br>
                        <a:rPr lang="en-US" sz="1400" b="1" baseline="0" dirty="0" smtClean="0">
                          <a:solidFill>
                            <a:schemeClr val="bg1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</a:b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     meet in </a:t>
                      </a:r>
                      <a:br>
                        <a:rPr lang="en-US" sz="1400" b="1" baseline="0" dirty="0" smtClean="0">
                          <a:solidFill>
                            <a:schemeClr val="bg1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</a:b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    Mt Sinai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”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  </a:t>
                      </a:r>
                      <a:r>
                        <a:rPr lang="en-US" sz="1400" b="1" dirty="0" err="1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Exo</a:t>
                      </a:r>
                      <a:r>
                        <a:rPr lang="en-US" sz="14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 24:9-10</a:t>
                      </a:r>
                      <a:r>
                        <a:rPr lang="en-US" sz="1400" b="1" baseline="0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 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lain" startAt="10"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 #52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 “75 elders eat </a:t>
                      </a:r>
                      <a:br>
                        <a:rPr lang="en-US" sz="1400" b="1" baseline="0" dirty="0" smtClean="0">
                          <a:solidFill>
                            <a:schemeClr val="bg1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</a:b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 covenant meal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”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  </a:t>
                      </a:r>
                      <a:br>
                        <a:rPr lang="en-US" sz="14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</a:br>
                      <a:r>
                        <a:rPr lang="en-US" sz="14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   </a:t>
                      </a:r>
                      <a:r>
                        <a:rPr lang="en-US" sz="1400" b="1" dirty="0" err="1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Exo</a:t>
                      </a:r>
                      <a:r>
                        <a:rPr lang="en-US" sz="1400" b="1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 24:11</a:t>
                      </a:r>
                      <a:r>
                        <a:rPr lang="en-US" sz="1400" b="1" baseline="0" dirty="0" smtClean="0">
                          <a:ln>
                            <a:solidFill>
                              <a:srgbClr val="5D2D2D"/>
                            </a:solidFill>
                          </a:ln>
                          <a:solidFill>
                            <a:srgbClr val="5D2D2D"/>
                          </a:solidFill>
                          <a:effectLst>
                            <a:glow rad="127000">
                              <a:srgbClr val="FFFFCC"/>
                            </a:glow>
                          </a:effectLst>
                          <a:latin typeface="Comic Sans MS" pitchFamily="66" charset="0"/>
                        </a:rPr>
                        <a:t> 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11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#53 </a:t>
                      </a:r>
                      <a:r>
                        <a:rPr lang="en-US" sz="1200" b="1" dirty="0" smtClean="0">
                          <a:ln>
                            <a:solidFill>
                              <a:srgbClr val="FF99FF"/>
                            </a:solidFill>
                          </a:ln>
                          <a:solidFill>
                            <a:srgbClr val="FF99FF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Trip</a:t>
                      </a:r>
                      <a:r>
                        <a:rPr lang="en-US" sz="1200" b="1" baseline="0" dirty="0" smtClean="0">
                          <a:ln>
                            <a:solidFill>
                              <a:srgbClr val="FF99FF"/>
                            </a:solidFill>
                          </a:ln>
                          <a:solidFill>
                            <a:srgbClr val="FF99FF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 6b</a:t>
                      </a:r>
                      <a:endParaRPr lang="en-US" sz="1200" b="1" dirty="0">
                        <a:ln>
                          <a:solidFill>
                            <a:srgbClr val="FF99FF"/>
                          </a:solidFill>
                        </a:ln>
                        <a:solidFill>
                          <a:srgbClr val="FF99FF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3D4A8"/>
                        </a:gs>
                        <a:gs pos="25000">
                          <a:srgbClr val="21D6E0"/>
                        </a:gs>
                        <a:gs pos="75000">
                          <a:srgbClr val="0087E6"/>
                        </a:gs>
                        <a:gs pos="100000">
                          <a:srgbClr val="005CBF"/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12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#54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3D4A8"/>
                        </a:gs>
                        <a:gs pos="25000">
                          <a:srgbClr val="21D6E0"/>
                        </a:gs>
                        <a:gs pos="75000">
                          <a:srgbClr val="0087E6"/>
                        </a:gs>
                        <a:gs pos="100000">
                          <a:srgbClr val="005CBF"/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13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#55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3D4A8"/>
                        </a:gs>
                        <a:gs pos="25000">
                          <a:srgbClr val="21D6E0"/>
                        </a:gs>
                        <a:gs pos="75000">
                          <a:srgbClr val="0087E6"/>
                        </a:gs>
                        <a:gs pos="100000">
                          <a:srgbClr val="005CBF"/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14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#56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3D4A8"/>
                        </a:gs>
                        <a:gs pos="25000">
                          <a:srgbClr val="21D6E0"/>
                        </a:gs>
                        <a:gs pos="75000">
                          <a:srgbClr val="0087E6"/>
                        </a:gs>
                        <a:gs pos="100000">
                          <a:srgbClr val="005CBF"/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936104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15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#57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3D4A8"/>
                        </a:gs>
                        <a:gs pos="25000">
                          <a:srgbClr val="21D6E0"/>
                        </a:gs>
                        <a:gs pos="75000">
                          <a:srgbClr val="0087E6"/>
                        </a:gs>
                        <a:gs pos="100000">
                          <a:srgbClr val="005CBF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16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#58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3D4A8"/>
                        </a:gs>
                        <a:gs pos="25000">
                          <a:srgbClr val="21D6E0"/>
                        </a:gs>
                        <a:gs pos="75000">
                          <a:srgbClr val="0087E6"/>
                        </a:gs>
                        <a:gs pos="100000">
                          <a:srgbClr val="005CBF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17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#59  </a:t>
                      </a:r>
                      <a:r>
                        <a:rPr lang="en-US" sz="1200" b="1" dirty="0" smtClean="0">
                          <a:ln>
                            <a:solidFill>
                              <a:srgbClr val="FF99FF"/>
                            </a:solidFill>
                          </a:ln>
                          <a:solidFill>
                            <a:srgbClr val="FF99FF"/>
                          </a:solidFill>
                          <a:effectLst>
                            <a:glow rad="127000">
                              <a:srgbClr val="000000"/>
                            </a:glow>
                          </a:effectLst>
                          <a:latin typeface="Comic Sans MS" pitchFamily="66" charset="0"/>
                        </a:rPr>
                        <a:t>Trip</a:t>
                      </a:r>
                      <a:r>
                        <a:rPr lang="en-US" sz="1200" b="1" baseline="0" dirty="0" smtClean="0">
                          <a:ln>
                            <a:solidFill>
                              <a:srgbClr val="FF99FF"/>
                            </a:solidFill>
                          </a:ln>
                          <a:solidFill>
                            <a:srgbClr val="FF99FF"/>
                          </a:solidFill>
                          <a:effectLst>
                            <a:glow rad="127000">
                              <a:srgbClr val="000000"/>
                            </a:glow>
                          </a:effectLst>
                          <a:latin typeface="Comic Sans MS" pitchFamily="66" charset="0"/>
                        </a:rPr>
                        <a:t> 6c</a:t>
                      </a:r>
                      <a:endParaRPr lang="en-US" sz="1200" b="1" dirty="0" smtClean="0">
                        <a:ln>
                          <a:solidFill>
                            <a:srgbClr val="FF99FF"/>
                          </a:solidFill>
                        </a:ln>
                        <a:solidFill>
                          <a:srgbClr val="FF99FF"/>
                        </a:solidFill>
                        <a:effectLst>
                          <a:glow rad="127000">
                            <a:srgbClr val="000000"/>
                          </a:glow>
                        </a:effectLst>
                        <a:latin typeface="Comic Sans MS" pitchFamily="66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 smtClean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18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#60</a:t>
                      </a:r>
                      <a:b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</a:br>
                      <a:r>
                        <a:rPr lang="en-US" sz="14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    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19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#61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20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#62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21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#63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936104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22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#64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23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#65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24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#66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lnB w="9525" cap="flat" cmpd="sng" algn="ctr">
                      <a:noFill/>
                      <a:prstDash val="solid"/>
                    </a:lnB>
                    <a:cell3D prstMaterial="dkEdge">
                      <a:bevel/>
                      <a:lightRig rig="flood" dir="t"/>
                    </a:cell3D>
                    <a:gradFill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25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#67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lnB w="9525" cap="flat" cmpd="sng" algn="ctr">
                      <a:noFill/>
                      <a:prstDash val="soli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26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#68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lnB w="9525" cap="flat" cmpd="sng" algn="ctr">
                      <a:noFill/>
                      <a:prstDash val="soli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27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#69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lnB w="9525" cap="flat" cmpd="sng" algn="ctr">
                      <a:noFill/>
                      <a:prstDash val="soli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28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#70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lnB w="9525" cap="flat" cmpd="sng" algn="ctr">
                      <a:noFill/>
                      <a:prstDash val="soli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749882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29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#71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30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#72</a:t>
                      </a:r>
                      <a:b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</a:b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br>
                        <a:rPr lang="en-US" sz="1400" b="1" baseline="0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</a:br>
                      <a:r>
                        <a:rPr lang="en-US" sz="14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>
                            <a:glow rad="127000">
                              <a:srgbClr val="000000"/>
                            </a:glow>
                          </a:effectLst>
                          <a:latin typeface="Comic Sans MS" pitchFamily="66" charset="0"/>
                        </a:rPr>
                        <a:t>(~June</a:t>
                      </a:r>
                      <a:r>
                        <a:rPr lang="en-US" sz="1400" b="1" baseline="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>
                            <a:glow rad="127000">
                              <a:srgbClr val="000000"/>
                            </a:glow>
                          </a:effectLst>
                          <a:latin typeface="Comic Sans MS" pitchFamily="66" charset="0"/>
                        </a:rPr>
                        <a:t> 18)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0000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lnR w="9525" cap="flat" cmpd="sng" algn="ctr">
                      <a:noFill/>
                      <a:prstDash val="solid"/>
                    </a:lnR>
                    <a:cell3D prstMaterial="dkEdge">
                      <a:bevel/>
                      <a:lightRig rig="flood" dir="t"/>
                    </a:cell3D>
                    <a:gradFill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62764" y="6551627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rgbClr val="5D2D2D"/>
                </a:solidFill>
              </a:rPr>
              <a:pPr/>
              <a:t>74</a:t>
            </a:fld>
            <a:endParaRPr lang="en-US" b="1" dirty="0">
              <a:solidFill>
                <a:srgbClr val="5D2D2D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0755" y="416858"/>
            <a:ext cx="10742249" cy="707886"/>
          </a:xfrm>
          <a:prstGeom prst="rect">
            <a:avLst/>
          </a:prstGeom>
          <a:noFill/>
          <a:scene3d>
            <a:camera prst="orthographicFront"/>
            <a:lightRig rig="soft" dir="t">
              <a:rot lat="0" lon="0" rev="10800000"/>
            </a:lightRig>
          </a:scene3d>
          <a:sp3d>
            <a:bevelT/>
          </a:sp3d>
        </p:spPr>
        <p:txBody>
          <a:bodyPr wrap="square" lIns="91440" tIns="45720" rIns="91440" bIns="45720">
            <a:spAutoFit/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3</a:t>
            </a:r>
            <a:r>
              <a:rPr lang="en-US" sz="4000" b="1" spc="150" baseline="3000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rd</a:t>
            </a:r>
            <a:r>
              <a:rPr lang="en-US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Month </a:t>
            </a:r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(Detail of Events </a:t>
            </a:r>
            <a:r>
              <a:rPr lang="en-US" sz="3200" b="1" spc="150" dirty="0" smtClean="0">
                <a:ln w="11430">
                  <a:solidFill>
                    <a:srgbClr val="CC00CC"/>
                  </a:solidFill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&amp; </a:t>
            </a:r>
            <a:r>
              <a:rPr lang="en-US" sz="3200" b="1" u="sng" spc="150" dirty="0" smtClean="0">
                <a:ln w="11430">
                  <a:solidFill>
                    <a:srgbClr val="CC00CC"/>
                  </a:solidFill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Countin</a:t>
            </a:r>
            <a:r>
              <a:rPr lang="en-US" sz="3200" b="1" spc="150" dirty="0" smtClean="0">
                <a:ln w="11430">
                  <a:solidFill>
                    <a:srgbClr val="CC00CC"/>
                  </a:solidFill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g </a:t>
            </a:r>
            <a:r>
              <a:rPr lang="en-US" sz="3200" b="1" u="sng" spc="150" dirty="0" smtClean="0">
                <a:ln w="11430">
                  <a:solidFill>
                    <a:srgbClr val="CC00CC"/>
                  </a:solidFill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to</a:t>
            </a:r>
            <a:r>
              <a:rPr lang="en-US" sz="3200" b="1" spc="150" dirty="0" smtClean="0">
                <a:ln w="11430">
                  <a:solidFill>
                    <a:srgbClr val="CC00CC"/>
                  </a:solidFill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3200" b="1" u="sng" spc="150" dirty="0" smtClean="0">
                <a:ln w="11430">
                  <a:solidFill>
                    <a:srgbClr val="CC00CC"/>
                  </a:solidFill>
                </a:ln>
                <a:solidFill>
                  <a:srgbClr val="F8F8F8"/>
                </a:solidFill>
                <a:effectLst>
                  <a:glow rad="76200">
                    <a:srgbClr val="00FF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99</a:t>
            </a:r>
            <a:r>
              <a:rPr lang="en-US" sz="3200" b="1" spc="150" dirty="0" smtClean="0">
                <a:ln w="11430">
                  <a:solidFill>
                    <a:srgbClr val="CC00CC"/>
                  </a:solidFill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)</a:t>
            </a:r>
            <a:endParaRPr lang="en-US" sz="3200" b="1" cap="none" spc="150" dirty="0">
              <a:ln w="11430">
                <a:solidFill>
                  <a:srgbClr val="CC00CC"/>
                </a:solidFill>
              </a:ln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7094140" y="2152720"/>
            <a:ext cx="360040" cy="504056"/>
          </a:xfrm>
          <a:prstGeom prst="straightConnector1">
            <a:avLst/>
          </a:prstGeom>
          <a:ln w="38100"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8758708" y="2152720"/>
            <a:ext cx="288032" cy="504056"/>
          </a:xfrm>
          <a:prstGeom prst="straightConnector1">
            <a:avLst/>
          </a:prstGeom>
          <a:ln w="38100"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8203852" y="2183200"/>
            <a:ext cx="288032" cy="504056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9838828" y="2173040"/>
            <a:ext cx="288032" cy="504056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034871" y="3017272"/>
            <a:ext cx="583264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 smtClean="0">
                <a:solidFill>
                  <a:srgbClr val="002060"/>
                </a:solidFill>
                <a:effectLst>
                  <a:glow rad="127000">
                    <a:srgbClr val="FFFFCC"/>
                  </a:glow>
                </a:effectLst>
                <a:latin typeface="Comic Sans MS" pitchFamily="66" charset="0"/>
              </a:rPr>
              <a:t>Mosheh gives instructions to Aharon.  </a:t>
            </a:r>
            <a:r>
              <a:rPr lang="en-US" sz="1400" b="1" dirty="0" smtClean="0">
                <a:ln>
                  <a:solidFill>
                    <a:srgbClr val="5D2D2D"/>
                  </a:solidFill>
                </a:ln>
                <a:solidFill>
                  <a:srgbClr val="5D2D2D"/>
                </a:solidFill>
                <a:effectLst>
                  <a:glow rad="127000">
                    <a:srgbClr val="FFFFCC"/>
                  </a:glow>
                </a:effectLst>
                <a:latin typeface="Comic Sans MS" pitchFamily="66" charset="0"/>
              </a:rPr>
              <a:t>[</a:t>
            </a:r>
            <a:r>
              <a:rPr lang="en-US" sz="1400" b="1" dirty="0" err="1" smtClean="0">
                <a:ln>
                  <a:solidFill>
                    <a:srgbClr val="5D2D2D"/>
                  </a:solidFill>
                </a:ln>
                <a:solidFill>
                  <a:srgbClr val="5D2D2D"/>
                </a:solidFill>
                <a:effectLst>
                  <a:glow rad="127000">
                    <a:srgbClr val="FFFFCC"/>
                  </a:glow>
                </a:effectLst>
                <a:latin typeface="Comic Sans MS" pitchFamily="66" charset="0"/>
              </a:rPr>
              <a:t>Exo</a:t>
            </a:r>
            <a:r>
              <a:rPr lang="en-US" sz="1400" b="1" dirty="0" smtClean="0">
                <a:ln>
                  <a:solidFill>
                    <a:srgbClr val="5D2D2D"/>
                  </a:solidFill>
                </a:ln>
                <a:solidFill>
                  <a:srgbClr val="5D2D2D"/>
                </a:solidFill>
                <a:effectLst>
                  <a:glow rad="127000">
                    <a:srgbClr val="FFFFCC"/>
                  </a:glow>
                </a:effectLst>
                <a:latin typeface="Comic Sans MS" pitchFamily="66" charset="0"/>
              </a:rPr>
              <a:t> 24:14]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261764" y="4206221"/>
            <a:ext cx="403741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Moses leaves Joshua on day 7 to ascend to the top.  </a:t>
            </a:r>
            <a:r>
              <a:rPr lang="en-US" sz="1400" b="1" dirty="0" smtClean="0">
                <a:ln>
                  <a:solidFill>
                    <a:srgbClr val="5D2D2D"/>
                  </a:solidFill>
                </a:ln>
                <a:solidFill>
                  <a:srgbClr val="5D2D2D"/>
                </a:solidFill>
                <a:effectLst>
                  <a:glow rad="127000">
                    <a:srgbClr val="FFFFCC"/>
                  </a:glow>
                </a:effectLst>
                <a:latin typeface="Comic Sans MS" pitchFamily="66" charset="0"/>
              </a:rPr>
              <a:t>[</a:t>
            </a:r>
            <a:r>
              <a:rPr lang="en-US" sz="1400" b="1" dirty="0" err="1" smtClean="0">
                <a:ln>
                  <a:solidFill>
                    <a:srgbClr val="5D2D2D"/>
                  </a:solidFill>
                </a:ln>
                <a:solidFill>
                  <a:srgbClr val="5D2D2D"/>
                </a:solidFill>
                <a:effectLst>
                  <a:glow rad="127000">
                    <a:srgbClr val="FFFFCC"/>
                  </a:glow>
                </a:effectLst>
                <a:latin typeface="Comic Sans MS" pitchFamily="66" charset="0"/>
              </a:rPr>
              <a:t>Exo</a:t>
            </a:r>
            <a:r>
              <a:rPr lang="en-US" sz="1400" b="1" dirty="0" smtClean="0">
                <a:ln>
                  <a:solidFill>
                    <a:srgbClr val="5D2D2D"/>
                  </a:solidFill>
                </a:ln>
                <a:solidFill>
                  <a:srgbClr val="5D2D2D"/>
                </a:solidFill>
                <a:effectLst>
                  <a:glow rad="127000">
                    <a:srgbClr val="FFFFCC"/>
                  </a:glow>
                </a:effectLst>
                <a:latin typeface="Comic Sans MS" pitchFamily="66" charset="0"/>
              </a:rPr>
              <a:t> 24:16b-17]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5518349" y="4242972"/>
            <a:ext cx="508082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Moses will be UP in Mt Sinai for the </a:t>
            </a:r>
            <a:br>
              <a:rPr lang="en-US" b="1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</a:b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next 40 days &amp; 40 nights.  </a:t>
            </a:r>
            <a:r>
              <a:rPr lang="en-US" sz="1400" b="1" dirty="0" err="1" smtClean="0">
                <a:ln>
                  <a:solidFill>
                    <a:srgbClr val="5D2D2D"/>
                  </a:solidFill>
                </a:ln>
                <a:solidFill>
                  <a:srgbClr val="5D2D2D"/>
                </a:solidFill>
                <a:effectLst>
                  <a:glow rad="127000">
                    <a:srgbClr val="FFFFCC"/>
                  </a:glow>
                </a:effectLst>
                <a:latin typeface="Comic Sans MS" pitchFamily="66" charset="0"/>
              </a:rPr>
              <a:t>Exo</a:t>
            </a:r>
            <a:r>
              <a:rPr lang="en-US" sz="1400" b="1" dirty="0" smtClean="0">
                <a:ln>
                  <a:solidFill>
                    <a:srgbClr val="5D2D2D"/>
                  </a:solidFill>
                </a:ln>
                <a:solidFill>
                  <a:srgbClr val="5D2D2D"/>
                </a:solidFill>
                <a:effectLst>
                  <a:glow rad="127000">
                    <a:srgbClr val="FFFFCC"/>
                  </a:glow>
                </a:effectLst>
                <a:latin typeface="Comic Sans MS" pitchFamily="66" charset="0"/>
              </a:rPr>
              <a:t> 24:18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006180" y="5877272"/>
            <a:ext cx="765600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Mosheh was UP in the consuming fire of Mt Sinai for </a:t>
            </a:r>
            <a:br>
              <a:rPr lang="en-US" b="1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</a:b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the last </a:t>
            </a:r>
            <a:r>
              <a:rPr lang="en-US" b="1" dirty="0" smtClean="0">
                <a:solidFill>
                  <a:srgbClr val="FF99FF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13</a:t>
            </a: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 days of the </a:t>
            </a:r>
            <a:r>
              <a:rPr lang="en-US" b="1" dirty="0" smtClean="0">
                <a:solidFill>
                  <a:srgbClr val="FF99FF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3</a:t>
            </a:r>
            <a:r>
              <a:rPr lang="en-US" b="1" baseline="30000" dirty="0" smtClean="0">
                <a:solidFill>
                  <a:srgbClr val="FF99FF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rd</a:t>
            </a:r>
            <a:r>
              <a:rPr lang="en-US" b="1" dirty="0" smtClean="0">
                <a:solidFill>
                  <a:srgbClr val="FF99FF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month.  </a:t>
            </a:r>
            <a:r>
              <a:rPr lang="en-US" sz="1600" b="1" dirty="0" smtClean="0">
                <a:ln>
                  <a:solidFill>
                    <a:srgbClr val="5D2D2D"/>
                  </a:solidFill>
                </a:ln>
                <a:solidFill>
                  <a:srgbClr val="5D2D2D"/>
                </a:solidFill>
                <a:effectLst>
                  <a:glow rad="127000">
                    <a:srgbClr val="FFFFCC"/>
                  </a:glow>
                </a:effectLst>
                <a:latin typeface="Comic Sans MS" pitchFamily="66" charset="0"/>
              </a:rPr>
              <a:t>[See </a:t>
            </a:r>
            <a:r>
              <a:rPr lang="en-US" sz="1600" b="1" dirty="0" err="1" smtClean="0">
                <a:ln>
                  <a:solidFill>
                    <a:srgbClr val="5D2D2D"/>
                  </a:solidFill>
                </a:ln>
                <a:solidFill>
                  <a:srgbClr val="5D2D2D"/>
                </a:solidFill>
                <a:effectLst>
                  <a:glow rad="127000">
                    <a:srgbClr val="FFFFCC"/>
                  </a:glow>
                </a:effectLst>
                <a:latin typeface="Comic Sans MS" pitchFamily="66" charset="0"/>
              </a:rPr>
              <a:t>Exo</a:t>
            </a:r>
            <a:r>
              <a:rPr lang="en-US" sz="1600" b="1" dirty="0" smtClean="0">
                <a:ln>
                  <a:solidFill>
                    <a:srgbClr val="5D2D2D"/>
                  </a:solidFill>
                </a:ln>
                <a:solidFill>
                  <a:srgbClr val="5D2D2D"/>
                </a:solidFill>
                <a:effectLst>
                  <a:glow rad="127000">
                    <a:srgbClr val="FFFFCC"/>
                  </a:glow>
                </a:effectLst>
                <a:latin typeface="Comic Sans MS" pitchFamily="66" charset="0"/>
              </a:rPr>
              <a:t> 24:17.]</a:t>
            </a:r>
            <a:endParaRPr lang="en-US" sz="1600" dirty="0"/>
          </a:p>
        </p:txBody>
      </p:sp>
      <p:pic>
        <p:nvPicPr>
          <p:cNvPr id="8" name="Picture 2" descr="C:\Users\Rae\Desktop\aaro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380" y="2940469"/>
            <a:ext cx="658535" cy="8454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929189" y="3362357"/>
            <a:ext cx="595411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Together Mosheh &amp; Joshua prepare to go further up Mt Sinai for the next 7 days.   </a:t>
            </a:r>
            <a:r>
              <a:rPr lang="en-US" sz="1400" b="1" dirty="0" smtClean="0">
                <a:ln>
                  <a:solidFill>
                    <a:srgbClr val="5D2D2D"/>
                  </a:solidFill>
                </a:ln>
                <a:solidFill>
                  <a:srgbClr val="5D2D2D"/>
                </a:solidFill>
                <a:effectLst>
                  <a:glow rad="127000">
                    <a:srgbClr val="FFFFCC"/>
                  </a:glow>
                </a:effectLst>
                <a:latin typeface="Comic Sans MS" pitchFamily="66" charset="0"/>
              </a:rPr>
              <a:t>[</a:t>
            </a:r>
            <a:r>
              <a:rPr lang="en-US" sz="1400" b="1" dirty="0" err="1" smtClean="0">
                <a:ln>
                  <a:solidFill>
                    <a:srgbClr val="5D2D2D"/>
                  </a:solidFill>
                </a:ln>
                <a:solidFill>
                  <a:srgbClr val="5D2D2D"/>
                </a:solidFill>
                <a:effectLst>
                  <a:glow rad="127000">
                    <a:srgbClr val="FFFFCC"/>
                  </a:glow>
                </a:effectLst>
                <a:latin typeface="Comic Sans MS" pitchFamily="66" charset="0"/>
              </a:rPr>
              <a:t>Exo</a:t>
            </a:r>
            <a:r>
              <a:rPr lang="en-US" sz="1400" b="1" dirty="0" smtClean="0">
                <a:ln>
                  <a:solidFill>
                    <a:srgbClr val="5D2D2D"/>
                  </a:solidFill>
                </a:ln>
                <a:solidFill>
                  <a:srgbClr val="5D2D2D"/>
                </a:solidFill>
                <a:effectLst>
                  <a:glow rad="127000">
                    <a:srgbClr val="FFFFCC"/>
                  </a:glow>
                </a:effectLst>
                <a:latin typeface="Comic Sans MS" pitchFamily="66" charset="0"/>
              </a:rPr>
              <a:t> 24:12-16a]</a:t>
            </a:r>
            <a:endParaRPr lang="en-US" sz="1400" dirty="0"/>
          </a:p>
        </p:txBody>
      </p:sp>
      <p:sp>
        <p:nvSpPr>
          <p:cNvPr id="30" name="Oval 29"/>
          <p:cNvSpPr/>
          <p:nvPr/>
        </p:nvSpPr>
        <p:spPr>
          <a:xfrm>
            <a:off x="10585675" y="4288504"/>
            <a:ext cx="899108" cy="499866"/>
          </a:xfrm>
          <a:prstGeom prst="ellipse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1100" b="1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4 Days</a:t>
            </a:r>
            <a:endParaRPr lang="en-CA" sz="1400" b="1" dirty="0">
              <a:solidFill>
                <a:schemeClr val="accent2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0599170" y="5186301"/>
            <a:ext cx="899108" cy="499866"/>
          </a:xfrm>
          <a:prstGeom prst="ellipse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1100" b="1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11 Days</a:t>
            </a:r>
            <a:endParaRPr lang="en-CA" sz="1400" b="1" dirty="0">
              <a:solidFill>
                <a:schemeClr val="accent2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3214092" y="5932115"/>
            <a:ext cx="899108" cy="499866"/>
          </a:xfrm>
          <a:prstGeom prst="ellipse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1100" b="1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13 Days</a:t>
            </a:r>
            <a:endParaRPr lang="en-CA" sz="1400" b="1" dirty="0">
              <a:solidFill>
                <a:schemeClr val="accent2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15514" y="1376479"/>
            <a:ext cx="1397635" cy="1474958"/>
            <a:chOff x="390648" y="-17946"/>
            <a:chExt cx="1398256" cy="1365078"/>
          </a:xfrm>
        </p:grpSpPr>
        <p:sp>
          <p:nvSpPr>
            <p:cNvPr id="15" name="Explosion 1 14"/>
            <p:cNvSpPr/>
            <p:nvPr/>
          </p:nvSpPr>
          <p:spPr>
            <a:xfrm rot="21014840">
              <a:off x="390648" y="-17946"/>
              <a:ext cx="1398256" cy="1365078"/>
            </a:xfrm>
            <a:prstGeom prst="irregularSeal1">
              <a:avLst/>
            </a:prstGeom>
            <a:solidFill>
              <a:srgbClr val="FFFF99"/>
            </a:solidFill>
            <a:ln w="76200">
              <a:solidFill>
                <a:srgbClr val="009999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  <a:sp3d extrusionH="57150">
                <a:bevelT w="38100" h="38100"/>
              </a:sp3d>
            </a:bodyPr>
            <a:lstStyle/>
            <a:p>
              <a:endParaRPr lang="en-US"/>
            </a:p>
          </p:txBody>
        </p:sp>
        <p:sp>
          <p:nvSpPr>
            <p:cNvPr id="16" name="Text Box 24"/>
            <p:cNvSpPr txBox="1"/>
            <p:nvPr/>
          </p:nvSpPr>
          <p:spPr>
            <a:xfrm>
              <a:off x="553160" y="512112"/>
              <a:ext cx="1118977" cy="440266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400" b="1" i="1" dirty="0" smtClean="0">
                  <a:ln>
                    <a:noFill/>
                  </a:ln>
                  <a:solidFill>
                    <a:srgbClr val="D60093"/>
                  </a:solidFill>
                  <a:effectLst>
                    <a:outerShdw blurRad="69850" dist="43180" dir="5400000" sx="0" sy="0">
                      <a:srgbClr val="000000">
                        <a:alpha val="65000"/>
                      </a:srgbClr>
                    </a:outerShdw>
                  </a:effectLst>
                  <a:latin typeface="Comic Sans MS"/>
                  <a:ea typeface="Calibri"/>
                  <a:cs typeface="Calibri"/>
                </a:rPr>
                <a:t>50</a:t>
              </a:r>
              <a:r>
                <a:rPr lang="en-US" sz="1400" b="1" i="1" cap="small" baseline="30000" dirty="0" smtClean="0">
                  <a:ln>
                    <a:noFill/>
                  </a:ln>
                  <a:solidFill>
                    <a:srgbClr val="D60093"/>
                  </a:solidFill>
                  <a:effectLst>
                    <a:outerShdw blurRad="69850" dist="43180" dir="5400000" sx="0" sy="0">
                      <a:srgbClr val="000000">
                        <a:alpha val="65000"/>
                      </a:srgbClr>
                    </a:outerShdw>
                  </a:effectLst>
                  <a:latin typeface="Comic Sans MS"/>
                  <a:ea typeface="Calibri"/>
                  <a:cs typeface="Calibri"/>
                </a:rPr>
                <a:t>th </a:t>
              </a:r>
              <a:r>
                <a:rPr lang="en-US" sz="1400" b="1" i="1" cap="small" dirty="0" smtClean="0">
                  <a:ln>
                    <a:noFill/>
                  </a:ln>
                  <a:solidFill>
                    <a:srgbClr val="D60093"/>
                  </a:solidFill>
                  <a:effectLst>
                    <a:outerShdw blurRad="69850" dist="43180" dir="5400000" sx="0" sy="0">
                      <a:srgbClr val="000000">
                        <a:alpha val="65000"/>
                      </a:srgbClr>
                    </a:outerShdw>
                  </a:effectLst>
                  <a:latin typeface="Comic Sans MS"/>
                  <a:ea typeface="Calibri"/>
                  <a:cs typeface="Calibri"/>
                </a:rPr>
                <a:t>Day</a:t>
              </a:r>
              <a:endParaRPr lang="en-US" sz="1200" dirty="0">
                <a:solidFill>
                  <a:srgbClr val="D60093"/>
                </a:solidFill>
                <a:effectLst/>
                <a:ea typeface="Calibri"/>
                <a:cs typeface="Times New Roman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6999716" y="1797736"/>
            <a:ext cx="1668875" cy="93610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3" name="Rectangle 32"/>
          <p:cNvSpPr/>
          <p:nvPr/>
        </p:nvSpPr>
        <p:spPr>
          <a:xfrm>
            <a:off x="8676779" y="1803488"/>
            <a:ext cx="1576556" cy="9246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4" name="Rectangle 33"/>
          <p:cNvSpPr/>
          <p:nvPr/>
        </p:nvSpPr>
        <p:spPr>
          <a:xfrm>
            <a:off x="10281800" y="1794480"/>
            <a:ext cx="1624359" cy="924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7" name="Rectangle 36"/>
          <p:cNvSpPr/>
          <p:nvPr/>
        </p:nvSpPr>
        <p:spPr>
          <a:xfrm>
            <a:off x="3686780" y="2708920"/>
            <a:ext cx="1728192" cy="1244368"/>
          </a:xfrm>
          <a:prstGeom prst="rect">
            <a:avLst/>
          </a:prstGeom>
          <a:solidFill>
            <a:srgbClr val="87414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8" name="Rectangle 37"/>
          <p:cNvSpPr/>
          <p:nvPr/>
        </p:nvSpPr>
        <p:spPr>
          <a:xfrm>
            <a:off x="5365060" y="2718450"/>
            <a:ext cx="6518239" cy="1244368"/>
          </a:xfrm>
          <a:prstGeom prst="rect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9" name="Rectangle 38"/>
          <p:cNvSpPr/>
          <p:nvPr/>
        </p:nvSpPr>
        <p:spPr>
          <a:xfrm>
            <a:off x="330987" y="3953288"/>
            <a:ext cx="3891216" cy="911868"/>
          </a:xfrm>
          <a:prstGeom prst="rect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0" name="Rectangle 39"/>
          <p:cNvSpPr/>
          <p:nvPr/>
        </p:nvSpPr>
        <p:spPr>
          <a:xfrm>
            <a:off x="4222203" y="3957292"/>
            <a:ext cx="1152129" cy="911868"/>
          </a:xfrm>
          <a:prstGeom prst="rect">
            <a:avLst/>
          </a:prstGeo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1" name="Rectangle 40"/>
          <p:cNvSpPr/>
          <p:nvPr/>
        </p:nvSpPr>
        <p:spPr>
          <a:xfrm>
            <a:off x="5414972" y="3953376"/>
            <a:ext cx="6512088" cy="911868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2" name="Rectangle 41"/>
          <p:cNvSpPr/>
          <p:nvPr/>
        </p:nvSpPr>
        <p:spPr>
          <a:xfrm>
            <a:off x="367339" y="4873834"/>
            <a:ext cx="11536279" cy="911868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3" name="Rectangle 42"/>
          <p:cNvSpPr/>
          <p:nvPr/>
        </p:nvSpPr>
        <p:spPr>
          <a:xfrm>
            <a:off x="335950" y="5785702"/>
            <a:ext cx="3886253" cy="782058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844" y="2957675"/>
            <a:ext cx="356150" cy="683422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073571" y="2708920"/>
            <a:ext cx="1656184" cy="1244368"/>
          </a:xfrm>
          <a:prstGeom prst="rect">
            <a:avLst/>
          </a:prstGeom>
          <a:solidFill>
            <a:srgbClr val="87414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Rectangle 2"/>
          <p:cNvSpPr/>
          <p:nvPr/>
        </p:nvSpPr>
        <p:spPr>
          <a:xfrm>
            <a:off x="333772" y="2708920"/>
            <a:ext cx="1728192" cy="1244368"/>
          </a:xfrm>
          <a:prstGeom prst="rect">
            <a:avLst/>
          </a:prstGeom>
          <a:solidFill>
            <a:srgbClr val="5D2D2D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58009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5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4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6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6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75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87" dur="1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50"/>
                            </p:stCondLst>
                            <p:childTnLst>
                              <p:par>
                                <p:cTn id="9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98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0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0" grpId="0" animBg="1"/>
      <p:bldP spid="31" grpId="0" animBg="1"/>
      <p:bldP spid="32" grpId="0" animBg="1"/>
      <p:bldP spid="7" grpId="0" animBg="1"/>
      <p:bldP spid="33" grpId="0" animBg="1"/>
      <p:bldP spid="34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35" grpId="0" animBg="1"/>
      <p:bldP spid="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FFFF"/>
            </a:gs>
            <a:gs pos="16000">
              <a:srgbClr val="1F1F1F"/>
            </a:gs>
            <a:gs pos="17999">
              <a:srgbClr val="FFFFFF"/>
            </a:gs>
            <a:gs pos="42000">
              <a:srgbClr val="636363"/>
            </a:gs>
            <a:gs pos="53000">
              <a:srgbClr val="CFCFCF"/>
            </a:gs>
            <a:gs pos="66000">
              <a:srgbClr val="CFCFCF"/>
            </a:gs>
            <a:gs pos="75999">
              <a:srgbClr val="1F1F1F"/>
            </a:gs>
            <a:gs pos="78999">
              <a:srgbClr val="FFFFFF"/>
            </a:gs>
            <a:gs pos="100000">
              <a:srgbClr val="7F7F7F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40205510"/>
              </p:ext>
            </p:extLst>
          </p:nvPr>
        </p:nvGraphicFramePr>
        <p:xfrm>
          <a:off x="477791" y="390826"/>
          <a:ext cx="11305253" cy="60872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688447"/>
                <a:gridCol w="1602801"/>
                <a:gridCol w="1602801"/>
                <a:gridCol w="1602801"/>
                <a:gridCol w="1602801"/>
                <a:gridCol w="1602801"/>
                <a:gridCol w="1602801"/>
              </a:tblGrid>
              <a:tr h="849283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204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1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st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[Sun]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2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nd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[Mon]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3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rd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[Tues]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4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[Wed]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5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</a:t>
                      </a:r>
                      <a:r>
                        <a:rPr lang="en-US" dirty="0" err="1" smtClean="0">
                          <a:latin typeface="Comic Sans MS" pitchFamily="66" charset="0"/>
                        </a:rPr>
                        <a:t>Thur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6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[Prep]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Sabbath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/>
                      <a:lightRig rig="flood" dir="t"/>
                    </a:cell3D>
                    <a:solidFill>
                      <a:srgbClr val="FFCCFF">
                        <a:alpha val="40000"/>
                      </a:srgbClr>
                    </a:solidFill>
                  </a:tcPr>
                </a:tc>
              </a:tr>
              <a:tr h="849283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29   </a:t>
                      </a:r>
                      <a:r>
                        <a:rPr lang="en-US" sz="1400" b="1" dirty="0" smtClean="0">
                          <a:solidFill>
                            <a:schemeClr val="tx2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#71</a:t>
                      </a:r>
                      <a:endParaRPr lang="en-US" sz="1400" b="1" dirty="0" smtClean="0">
                        <a:solidFill>
                          <a:schemeClr val="tx2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30   </a:t>
                      </a:r>
                      <a:r>
                        <a:rPr lang="en-US" sz="1400" b="1" dirty="0" smtClean="0">
                          <a:solidFill>
                            <a:schemeClr val="tx2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#72</a:t>
                      </a:r>
                      <a:br>
                        <a:rPr lang="en-US" sz="1400" b="1" dirty="0" smtClean="0">
                          <a:solidFill>
                            <a:schemeClr val="tx2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</a:b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(~</a:t>
                      </a: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June 18)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1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 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#73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2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#74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3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 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#75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4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 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#76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5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 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#77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</a:gradFill>
                  </a:tcPr>
                </a:tc>
              </a:tr>
              <a:tr h="849283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6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 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#78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7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#79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18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 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#80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9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#81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10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#82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11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#83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12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#84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849283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13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#85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14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#86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15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#87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16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#88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17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#89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18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#90</a:t>
                      </a:r>
                      <a:endParaRPr lang="en-US" sz="1600" b="1" u="none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19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#91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849283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20</a:t>
                      </a:r>
                      <a:endParaRPr lang="en-US" sz="16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21</a:t>
                      </a:r>
                      <a:endParaRPr lang="en-US" sz="1400" b="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22</a:t>
                      </a:r>
                      <a:endParaRPr lang="en-US" sz="1100" b="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23</a:t>
                      </a:r>
                      <a:endParaRPr lang="en-US" sz="11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24</a:t>
                      </a:r>
                      <a:endParaRPr lang="en-US" sz="14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25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26</a:t>
                      </a:r>
                      <a:endParaRPr lang="en-US" sz="11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108025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27  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#99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/>
                      </a:r>
                      <a:b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</a:b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/>
                      </a:r>
                      <a:b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</a:br>
                      <a:r>
                        <a:rPr lang="en-US" sz="265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/>
                      </a:r>
                      <a:br>
                        <a:rPr lang="en-US" sz="265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</a:b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 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(~</a:t>
                      </a:r>
                      <a:r>
                        <a:rPr lang="en-US" sz="1400" b="1" baseline="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July 15)</a:t>
                      </a:r>
                      <a:r>
                        <a:rPr lang="en-US" sz="14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 </a:t>
                      </a:r>
                      <a:endParaRPr lang="en-US" sz="1600" b="1" dirty="0">
                        <a:ln>
                          <a:solidFill>
                            <a:srgbClr val="FFFFCC"/>
                          </a:solidFill>
                        </a:ln>
                        <a:solidFill>
                          <a:srgbClr val="FFFFCC"/>
                        </a:solidFill>
                        <a:effectLst>
                          <a:glow rad="127000">
                            <a:srgbClr val="00206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blipFill>
                      <a:blip r:embed="rId2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28 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2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sz="16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29 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2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30 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2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sz="16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2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b="1" dirty="0">
                        <a:solidFill>
                          <a:srgbClr val="FF0000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b="1" dirty="0">
                        <a:solidFill>
                          <a:srgbClr val="FF0000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62764" y="6520259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rgbClr val="5D2D2D"/>
                </a:solidFill>
              </a:rPr>
              <a:pPr/>
              <a:t>75</a:t>
            </a:fld>
            <a:endParaRPr lang="en-US" b="1" dirty="0">
              <a:solidFill>
                <a:srgbClr val="5D2D2D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7828" y="473306"/>
            <a:ext cx="10559792" cy="707886"/>
          </a:xfrm>
          <a:prstGeom prst="rect">
            <a:avLst/>
          </a:prstGeom>
          <a:noFill/>
          <a:scene3d>
            <a:camera prst="orthographicFront"/>
            <a:lightRig rig="soft" dir="t">
              <a:rot lat="0" lon="0" rev="10800000"/>
            </a:lightRig>
          </a:scene3d>
          <a:sp3d>
            <a:bevelT/>
          </a:sp3d>
        </p:spPr>
        <p:txBody>
          <a:bodyPr wrap="square" lIns="91440" tIns="45720" rIns="91440" bIns="45720">
            <a:spAutoFit/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4</a:t>
            </a:r>
            <a:r>
              <a:rPr lang="en-US" sz="4000" b="1" spc="150" baseline="3000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th</a:t>
            </a:r>
            <a:r>
              <a:rPr lang="en-US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Month </a:t>
            </a:r>
            <a:r>
              <a:rPr lang="en-US" sz="4000" b="1" spc="150" dirty="0" smtClean="0">
                <a:ln w="11430"/>
                <a:solidFill>
                  <a:srgbClr val="FF9933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Events</a:t>
            </a:r>
            <a:r>
              <a:rPr lang="en-US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(~June 19</a:t>
            </a:r>
            <a:r>
              <a:rPr lang="en-US" sz="2400" b="1" spc="150" baseline="3000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th</a:t>
            </a:r>
            <a:r>
              <a:rPr lang="en-US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to July 18</a:t>
            </a:r>
            <a:r>
              <a:rPr lang="en-US" sz="2400" b="1" spc="150" baseline="3000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th</a:t>
            </a:r>
            <a:r>
              <a:rPr lang="en-US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) </a:t>
            </a:r>
            <a:endParaRPr lang="en-US" sz="2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485017" y="2050529"/>
            <a:ext cx="899108" cy="499866"/>
          </a:xfrm>
          <a:prstGeom prst="ellipse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1100" b="1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18 Days</a:t>
            </a:r>
            <a:endParaRPr lang="en-CA" sz="1400" b="1" dirty="0">
              <a:solidFill>
                <a:schemeClr val="accent2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498512" y="2911750"/>
            <a:ext cx="899108" cy="499866"/>
          </a:xfrm>
          <a:prstGeom prst="ellipse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1100" b="1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25 Days</a:t>
            </a:r>
            <a:endParaRPr lang="en-CA" sz="1400" b="1" dirty="0">
              <a:solidFill>
                <a:schemeClr val="accent2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0498512" y="3748654"/>
            <a:ext cx="899108" cy="499866"/>
          </a:xfrm>
          <a:prstGeom prst="ellipse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1100" b="1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32 Days</a:t>
            </a:r>
            <a:endParaRPr lang="en-CA" sz="1400" b="1" dirty="0">
              <a:solidFill>
                <a:schemeClr val="accent2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99648" y="2877606"/>
            <a:ext cx="788039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Mosheh will be staying UP in the consuming fire of Mt Sinai </a:t>
            </a:r>
            <a:br>
              <a:rPr lang="en-US" b="1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</a:b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for the first 27 days of the 4</a:t>
            </a:r>
            <a:r>
              <a:rPr lang="en-US" b="1" baseline="30000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th</a:t>
            </a: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 month.  </a:t>
            </a:r>
            <a:r>
              <a:rPr lang="en-US" sz="1400" b="1" dirty="0" smtClean="0">
                <a:ln>
                  <a:solidFill>
                    <a:srgbClr val="5D2D2D"/>
                  </a:solidFill>
                </a:ln>
                <a:solidFill>
                  <a:srgbClr val="5D2D2D"/>
                </a:solidFill>
                <a:effectLst>
                  <a:glow rad="127000">
                    <a:srgbClr val="FFFFCC"/>
                  </a:glow>
                </a:effectLst>
                <a:latin typeface="Comic Sans MS" pitchFamily="66" charset="0"/>
              </a:rPr>
              <a:t>[See </a:t>
            </a:r>
            <a:r>
              <a:rPr lang="en-US" sz="1400" b="1" dirty="0" err="1" smtClean="0">
                <a:ln>
                  <a:solidFill>
                    <a:srgbClr val="5D2D2D"/>
                  </a:solidFill>
                </a:ln>
                <a:solidFill>
                  <a:srgbClr val="5D2D2D"/>
                </a:solidFill>
                <a:effectLst>
                  <a:glow rad="127000">
                    <a:srgbClr val="FFFFCC"/>
                  </a:glow>
                </a:effectLst>
                <a:latin typeface="Comic Sans MS" pitchFamily="66" charset="0"/>
              </a:rPr>
              <a:t>Exo</a:t>
            </a:r>
            <a:r>
              <a:rPr lang="en-US" sz="1400" b="1" dirty="0" smtClean="0">
                <a:ln>
                  <a:solidFill>
                    <a:srgbClr val="5D2D2D"/>
                  </a:solidFill>
                </a:ln>
                <a:solidFill>
                  <a:srgbClr val="5D2D2D"/>
                </a:solidFill>
                <a:effectLst>
                  <a:glow rad="127000">
                    <a:srgbClr val="FFFFCC"/>
                  </a:glow>
                </a:effectLst>
                <a:latin typeface="Comic Sans MS" pitchFamily="66" charset="0"/>
              </a:rPr>
              <a:t> 24:17.]</a:t>
            </a:r>
            <a:endParaRPr lang="en-US" sz="1400" dirty="0"/>
          </a:p>
        </p:txBody>
      </p:sp>
      <p:pic>
        <p:nvPicPr>
          <p:cNvPr id="2050" name="Picture 2" descr="C:\Users\Rae\Desktop\aaron &amp; cal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88" y="2919334"/>
            <a:ext cx="1800200" cy="13033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125859" y="3807448"/>
            <a:ext cx="935915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 smtClean="0">
                <a:solidFill>
                  <a:srgbClr val="FF9933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In the meantime, Aharon is fashioning a golden calf for worship.  </a:t>
            </a:r>
            <a:r>
              <a:rPr lang="en-US" sz="1400" b="1" dirty="0" smtClean="0">
                <a:ln>
                  <a:solidFill>
                    <a:srgbClr val="5D2D2D"/>
                  </a:solidFill>
                </a:ln>
                <a:solidFill>
                  <a:srgbClr val="5D2D2D"/>
                </a:solidFill>
                <a:effectLst>
                  <a:glow rad="127000">
                    <a:srgbClr val="FFFFCC"/>
                  </a:glow>
                </a:effectLst>
                <a:latin typeface="Comic Sans MS" pitchFamily="66" charset="0"/>
              </a:rPr>
              <a:t>[See </a:t>
            </a:r>
            <a:r>
              <a:rPr lang="en-US" sz="1400" b="1" dirty="0" err="1" smtClean="0">
                <a:ln>
                  <a:solidFill>
                    <a:srgbClr val="5D2D2D"/>
                  </a:solidFill>
                </a:ln>
                <a:solidFill>
                  <a:srgbClr val="5D2D2D"/>
                </a:solidFill>
                <a:effectLst>
                  <a:glow rad="127000">
                    <a:srgbClr val="FFFFCC"/>
                  </a:glow>
                </a:effectLst>
                <a:latin typeface="Comic Sans MS" pitchFamily="66" charset="0"/>
              </a:rPr>
              <a:t>Exo</a:t>
            </a:r>
            <a:r>
              <a:rPr lang="en-US" sz="1400" b="1" dirty="0" smtClean="0">
                <a:ln>
                  <a:solidFill>
                    <a:srgbClr val="5D2D2D"/>
                  </a:solidFill>
                </a:ln>
                <a:solidFill>
                  <a:srgbClr val="5D2D2D"/>
                </a:solidFill>
                <a:effectLst>
                  <a:glow rad="127000">
                    <a:srgbClr val="FFFFCC"/>
                  </a:glow>
                </a:effectLst>
                <a:latin typeface="Comic Sans MS" pitchFamily="66" charset="0"/>
              </a:rPr>
              <a:t> 32:1-6.]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2585070" y="5195292"/>
            <a:ext cx="7776864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27</a:t>
            </a:r>
            <a:r>
              <a:rPr lang="en-US" b="1" baseline="30000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th</a:t>
            </a: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 day </a:t>
            </a:r>
            <a:r>
              <a:rPr lang="en-US" sz="1600" b="1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[4</a:t>
            </a:r>
            <a:r>
              <a:rPr lang="en-US" sz="1600" b="1" baseline="30000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th</a:t>
            </a:r>
            <a:r>
              <a:rPr lang="en-US" sz="1600" b="1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 month]: </a:t>
            </a: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Mosheh completes the 40</a:t>
            </a:r>
            <a:r>
              <a:rPr lang="en-US" b="1" baseline="30000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th</a:t>
            </a: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 day </a:t>
            </a:r>
            <a:r>
              <a:rPr lang="en-US" sz="1400" b="1" dirty="0" smtClean="0">
                <a:ln>
                  <a:solidFill>
                    <a:srgbClr val="5D2D2D"/>
                  </a:solidFill>
                </a:ln>
                <a:solidFill>
                  <a:srgbClr val="5D2D2D"/>
                </a:solidFill>
                <a:effectLst>
                  <a:glow rad="127000">
                    <a:srgbClr val="FFFFCC"/>
                  </a:glow>
                </a:effectLst>
                <a:latin typeface="Comic Sans MS" pitchFamily="66" charset="0"/>
              </a:rPr>
              <a:t>[Exo 24:18].</a:t>
            </a:r>
            <a:br>
              <a:rPr lang="en-US" sz="1400" b="1" dirty="0" smtClean="0">
                <a:ln>
                  <a:solidFill>
                    <a:srgbClr val="5D2D2D"/>
                  </a:solidFill>
                </a:ln>
                <a:solidFill>
                  <a:srgbClr val="5D2D2D"/>
                </a:solidFill>
                <a:effectLst>
                  <a:glow rad="127000">
                    <a:srgbClr val="FFFFCC"/>
                  </a:glow>
                </a:effectLst>
                <a:latin typeface="Comic Sans MS" pitchFamily="66" charset="0"/>
              </a:rPr>
            </a:b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Mosheh 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[with the tablets] </a:t>
            </a: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meets Joshua to return to camp – </a:t>
            </a:r>
            <a:br>
              <a:rPr lang="en-US" b="1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</a:b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only to find </a:t>
            </a:r>
            <a:r>
              <a:rPr lang="en-US" sz="1700" b="1" dirty="0" smtClean="0">
                <a:solidFill>
                  <a:srgbClr val="FF9933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[</a:t>
            </a:r>
            <a:r>
              <a:rPr lang="en-US" sz="1700" b="1" dirty="0">
                <a:solidFill>
                  <a:srgbClr val="FF9933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on the </a:t>
            </a:r>
            <a:r>
              <a:rPr lang="en-US" sz="1700" b="1" dirty="0">
                <a:solidFill>
                  <a:srgbClr val="FF0000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99</a:t>
            </a:r>
            <a:r>
              <a:rPr lang="en-US" sz="1700" b="1" baseline="30000" dirty="0">
                <a:solidFill>
                  <a:srgbClr val="FF0000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th</a:t>
            </a:r>
            <a:r>
              <a:rPr lang="en-US" sz="1700" b="1" dirty="0">
                <a:solidFill>
                  <a:srgbClr val="FF0000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 day of the counterfeit Pentecost count</a:t>
            </a:r>
            <a:r>
              <a:rPr lang="en-US" sz="1700" b="1" dirty="0">
                <a:solidFill>
                  <a:srgbClr val="FF9933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]</a:t>
            </a:r>
            <a:r>
              <a:rPr lang="en-US" sz="17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 </a:t>
            </a:r>
            <a:br>
              <a:rPr lang="en-US" sz="17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</a:br>
            <a:r>
              <a:rPr lang="en-US" sz="2000" b="1" dirty="0" smtClean="0">
                <a:solidFill>
                  <a:srgbClr val="FF9933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the camp is worshipping a golden calf!</a:t>
            </a:r>
            <a:endParaRPr lang="en-US" sz="2400" dirty="0">
              <a:solidFill>
                <a:srgbClr val="FF9933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28239" y="5501036"/>
            <a:ext cx="936104" cy="65113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 scaled="1"/>
            <a:tileRect/>
          </a:gradFill>
          <a:ln w="57150">
            <a:solidFill>
              <a:srgbClr val="002060"/>
            </a:solidFill>
          </a:ln>
          <a:effectLst>
            <a:glow rad="101600">
              <a:srgbClr val="BA5306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1600" b="1" dirty="0" smtClean="0">
                <a:solidFill>
                  <a:srgbClr val="FFFFCC"/>
                </a:solidFill>
                <a:effectLst>
                  <a:glow rad="139700">
                    <a:srgbClr val="002060"/>
                  </a:glow>
                </a:effectLst>
                <a:latin typeface="Comic Sans MS" pitchFamily="66" charset="0"/>
              </a:rPr>
              <a:t>40</a:t>
            </a:r>
            <a:r>
              <a:rPr lang="en-CA" sz="1600" b="1" baseline="30000" dirty="0" smtClean="0">
                <a:solidFill>
                  <a:srgbClr val="FFFFCC"/>
                </a:solidFill>
                <a:effectLst>
                  <a:glow rad="139700">
                    <a:srgbClr val="002060"/>
                  </a:glow>
                </a:effectLst>
                <a:latin typeface="Comic Sans MS" pitchFamily="66" charset="0"/>
              </a:rPr>
              <a:t>th</a:t>
            </a:r>
            <a:r>
              <a:rPr lang="en-CA" sz="1600" b="1" dirty="0" smtClean="0">
                <a:solidFill>
                  <a:srgbClr val="FFFFCC"/>
                </a:solidFill>
                <a:effectLst>
                  <a:glow rad="139700">
                    <a:srgbClr val="002060"/>
                  </a:glow>
                </a:effectLst>
                <a:latin typeface="Comic Sans MS" pitchFamily="66" charset="0"/>
              </a:rPr>
              <a:t>  Day!</a:t>
            </a:r>
            <a:endParaRPr lang="en-CA" sz="2000" b="1" dirty="0">
              <a:solidFill>
                <a:srgbClr val="FFFFCC"/>
              </a:solidFill>
              <a:effectLst>
                <a:glow rad="139700">
                  <a:srgbClr val="002060"/>
                </a:glow>
              </a:effectLst>
              <a:latin typeface="Comic Sans MS" pitchFamily="66" charset="0"/>
            </a:endParaRPr>
          </a:p>
        </p:txBody>
      </p:sp>
      <p:pic>
        <p:nvPicPr>
          <p:cNvPr id="2051" name="Picture 3" descr="C:\Users\Rae\Desktop\golden-calf as trinit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802" y="5097667"/>
            <a:ext cx="1785735" cy="13393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3778828" y="1761097"/>
            <a:ext cx="7991896" cy="819143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4" name="Group 23"/>
          <p:cNvGrpSpPr/>
          <p:nvPr/>
        </p:nvGrpSpPr>
        <p:grpSpPr>
          <a:xfrm>
            <a:off x="1531545" y="4877164"/>
            <a:ext cx="1397635" cy="1474958"/>
            <a:chOff x="113947" y="135536"/>
            <a:chExt cx="1398256" cy="1365078"/>
          </a:xfrm>
        </p:grpSpPr>
        <p:sp>
          <p:nvSpPr>
            <p:cNvPr id="25" name="Explosion 1 24"/>
            <p:cNvSpPr/>
            <p:nvPr/>
          </p:nvSpPr>
          <p:spPr>
            <a:xfrm rot="21014840">
              <a:off x="113947" y="135536"/>
              <a:ext cx="1398256" cy="1365078"/>
            </a:xfrm>
            <a:prstGeom prst="irregularSeal1">
              <a:avLst/>
            </a:prstGeom>
            <a:solidFill>
              <a:srgbClr val="FFFF99"/>
            </a:solidFill>
            <a:ln w="76200">
              <a:solidFill>
                <a:srgbClr val="C0000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  <a:sp3d extrusionH="57150">
                <a:bevelT w="38100" h="38100"/>
              </a:sp3d>
            </a:bodyPr>
            <a:lstStyle/>
            <a:p>
              <a:endParaRPr lang="en-US"/>
            </a:p>
          </p:txBody>
        </p:sp>
        <p:sp>
          <p:nvSpPr>
            <p:cNvPr id="26" name="Text Box 24"/>
            <p:cNvSpPr txBox="1"/>
            <p:nvPr/>
          </p:nvSpPr>
          <p:spPr>
            <a:xfrm>
              <a:off x="298489" y="639654"/>
              <a:ext cx="1006475" cy="440266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400" b="1" i="1" dirty="0" smtClean="0">
                  <a:solidFill>
                    <a:srgbClr val="FF0000"/>
                  </a:solidFill>
                  <a:effectLst>
                    <a:outerShdw blurRad="69850" dist="43180" dir="5400000" sx="0" sy="0">
                      <a:srgbClr val="000000">
                        <a:alpha val="65000"/>
                      </a:srgbClr>
                    </a:outerShdw>
                  </a:effectLst>
                  <a:latin typeface="Comic Sans MS"/>
                  <a:ea typeface="Calibri"/>
                  <a:cs typeface="Calibri"/>
                </a:rPr>
                <a:t>99</a:t>
              </a:r>
              <a:r>
                <a:rPr lang="en-US" sz="1400" b="1" i="1" cap="small" baseline="3000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69850" dist="43180" dir="5400000" sx="0" sy="0">
                      <a:srgbClr val="000000">
                        <a:alpha val="65000"/>
                      </a:srgbClr>
                    </a:outerShdw>
                  </a:effectLst>
                  <a:latin typeface="Comic Sans MS"/>
                  <a:ea typeface="Calibri"/>
                  <a:cs typeface="Calibri"/>
                </a:rPr>
                <a:t>th </a:t>
              </a:r>
              <a:r>
                <a:rPr lang="en-US" sz="1400" b="1" i="1" cap="small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69850" dist="43180" dir="5400000" sx="0" sy="0">
                      <a:srgbClr val="000000">
                        <a:alpha val="65000"/>
                      </a:srgbClr>
                    </a:outerShdw>
                  </a:effectLst>
                  <a:latin typeface="Comic Sans MS"/>
                  <a:ea typeface="Calibri"/>
                  <a:cs typeface="Calibri"/>
                </a:rPr>
                <a:t>Day</a:t>
              </a:r>
              <a:endParaRPr lang="en-US" sz="1200" dirty="0">
                <a:solidFill>
                  <a:srgbClr val="FF0000"/>
                </a:solidFill>
                <a:effectLst/>
                <a:ea typeface="Calibri"/>
                <a:cs typeface="Times New Roman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477416" y="2589776"/>
            <a:ext cx="11280616" cy="819143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0" name="Rectangle 29"/>
          <p:cNvSpPr/>
          <p:nvPr/>
        </p:nvSpPr>
        <p:spPr>
          <a:xfrm>
            <a:off x="472491" y="3390108"/>
            <a:ext cx="11280616" cy="884416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Rectangle 31"/>
          <p:cNvSpPr/>
          <p:nvPr/>
        </p:nvSpPr>
        <p:spPr>
          <a:xfrm>
            <a:off x="488652" y="5129171"/>
            <a:ext cx="1728192" cy="1360036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3" name="Oval 32"/>
          <p:cNvSpPr/>
          <p:nvPr/>
        </p:nvSpPr>
        <p:spPr>
          <a:xfrm>
            <a:off x="3116684" y="2125685"/>
            <a:ext cx="899108" cy="499866"/>
          </a:xfrm>
          <a:prstGeom prst="ellipse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1100" b="1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13 Days</a:t>
            </a:r>
            <a:endParaRPr lang="en-CA" sz="1400" b="1" dirty="0">
              <a:solidFill>
                <a:schemeClr val="accent2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014852" y="4492572"/>
            <a:ext cx="864096" cy="485234"/>
          </a:xfrm>
          <a:prstGeom prst="ellipse">
            <a:avLst/>
          </a:prstGeom>
          <a:gradFill>
            <a:gsLst>
              <a:gs pos="0">
                <a:srgbClr val="FFFFFF"/>
              </a:gs>
              <a:gs pos="16000">
                <a:srgbClr val="1F1F1F"/>
              </a:gs>
              <a:gs pos="17999">
                <a:srgbClr val="FFFFFF"/>
              </a:gs>
              <a:gs pos="35000">
                <a:srgbClr val="636363"/>
              </a:gs>
              <a:gs pos="46000">
                <a:srgbClr val="CFCFCF"/>
              </a:gs>
              <a:gs pos="62000">
                <a:srgbClr val="CFCFCF"/>
              </a:gs>
              <a:gs pos="75999">
                <a:srgbClr val="1F1F1F"/>
              </a:gs>
              <a:gs pos="77000">
                <a:srgbClr val="FFFFFF"/>
              </a:gs>
              <a:gs pos="100000">
                <a:srgbClr val="7F7F7F"/>
              </a:gs>
            </a:gsLst>
            <a:lin ang="8100000" scaled="1"/>
          </a:gra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600" b="1" dirty="0">
                <a:solidFill>
                  <a:srgbClr val="FF0000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#92</a:t>
            </a:r>
            <a:endParaRPr lang="en-US" sz="1600" b="1" dirty="0">
              <a:solidFill>
                <a:srgbClr val="164B4F"/>
              </a:solidFill>
              <a:effectLst>
                <a:glow rad="127000">
                  <a:srgbClr val="FFFF00"/>
                </a:glow>
              </a:effectLst>
              <a:latin typeface="Comic Sans MS" pitchFamily="66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2581777" y="4485906"/>
            <a:ext cx="864096" cy="485234"/>
          </a:xfrm>
          <a:prstGeom prst="ellipse">
            <a:avLst/>
          </a:prstGeom>
          <a:gradFill>
            <a:gsLst>
              <a:gs pos="0">
                <a:srgbClr val="FFFFFF"/>
              </a:gs>
              <a:gs pos="16000">
                <a:srgbClr val="1F1F1F"/>
              </a:gs>
              <a:gs pos="17999">
                <a:srgbClr val="FFFFFF"/>
              </a:gs>
              <a:gs pos="35000">
                <a:srgbClr val="636363"/>
              </a:gs>
              <a:gs pos="46000">
                <a:srgbClr val="CFCFCF"/>
              </a:gs>
              <a:gs pos="62000">
                <a:srgbClr val="CFCFCF"/>
              </a:gs>
              <a:gs pos="75999">
                <a:srgbClr val="1F1F1F"/>
              </a:gs>
              <a:gs pos="77000">
                <a:srgbClr val="FFFFFF"/>
              </a:gs>
              <a:gs pos="100000">
                <a:srgbClr val="7F7F7F"/>
              </a:gs>
            </a:gsLst>
            <a:lin ang="8100000" scaled="1"/>
          </a:gra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600" b="1" dirty="0">
                <a:solidFill>
                  <a:srgbClr val="FF0000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#</a:t>
            </a:r>
            <a:r>
              <a:rPr lang="en-US" sz="1600" b="1" dirty="0" smtClean="0">
                <a:solidFill>
                  <a:srgbClr val="FF0000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93</a:t>
            </a:r>
            <a:endParaRPr lang="en-US" sz="1600" b="1" dirty="0">
              <a:solidFill>
                <a:srgbClr val="164B4F"/>
              </a:solidFill>
              <a:effectLst>
                <a:glow rad="127000">
                  <a:srgbClr val="FFFF00"/>
                </a:glow>
              </a:effectLst>
              <a:latin typeface="Comic Sans MS" pitchFamily="66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4282591" y="4480372"/>
            <a:ext cx="864096" cy="485234"/>
          </a:xfrm>
          <a:prstGeom prst="ellipse">
            <a:avLst/>
          </a:prstGeom>
          <a:gradFill>
            <a:gsLst>
              <a:gs pos="0">
                <a:srgbClr val="FFFFFF"/>
              </a:gs>
              <a:gs pos="16000">
                <a:srgbClr val="1F1F1F"/>
              </a:gs>
              <a:gs pos="17999">
                <a:srgbClr val="FFFFFF"/>
              </a:gs>
              <a:gs pos="35000">
                <a:srgbClr val="636363"/>
              </a:gs>
              <a:gs pos="46000">
                <a:srgbClr val="CFCFCF"/>
              </a:gs>
              <a:gs pos="62000">
                <a:srgbClr val="CFCFCF"/>
              </a:gs>
              <a:gs pos="75999">
                <a:srgbClr val="1F1F1F"/>
              </a:gs>
              <a:gs pos="77000">
                <a:srgbClr val="FFFFFF"/>
              </a:gs>
              <a:gs pos="100000">
                <a:srgbClr val="7F7F7F"/>
              </a:gs>
            </a:gsLst>
            <a:lin ang="8100000" scaled="1"/>
          </a:gra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600" b="1" dirty="0">
                <a:solidFill>
                  <a:srgbClr val="FF0000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#</a:t>
            </a:r>
            <a:r>
              <a:rPr lang="en-US" sz="1600" b="1" dirty="0" smtClean="0">
                <a:solidFill>
                  <a:srgbClr val="FF0000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94</a:t>
            </a:r>
            <a:endParaRPr lang="en-US" sz="1600" b="1" dirty="0">
              <a:solidFill>
                <a:srgbClr val="164B4F"/>
              </a:solidFill>
              <a:effectLst>
                <a:glow rad="127000">
                  <a:srgbClr val="FFFF00"/>
                </a:glow>
              </a:effectLst>
              <a:latin typeface="Comic Sans MS" pitchFamily="66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5775472" y="4480372"/>
            <a:ext cx="864096" cy="485234"/>
          </a:xfrm>
          <a:prstGeom prst="ellipse">
            <a:avLst/>
          </a:prstGeom>
          <a:gradFill>
            <a:gsLst>
              <a:gs pos="0">
                <a:srgbClr val="FFFFFF"/>
              </a:gs>
              <a:gs pos="16000">
                <a:srgbClr val="1F1F1F"/>
              </a:gs>
              <a:gs pos="17999">
                <a:srgbClr val="FFFFFF"/>
              </a:gs>
              <a:gs pos="35000">
                <a:srgbClr val="636363"/>
              </a:gs>
              <a:gs pos="46000">
                <a:srgbClr val="CFCFCF"/>
              </a:gs>
              <a:gs pos="62000">
                <a:srgbClr val="CFCFCF"/>
              </a:gs>
              <a:gs pos="75999">
                <a:srgbClr val="1F1F1F"/>
              </a:gs>
              <a:gs pos="77000">
                <a:srgbClr val="FFFFFF"/>
              </a:gs>
              <a:gs pos="100000">
                <a:srgbClr val="7F7F7F"/>
              </a:gs>
            </a:gsLst>
            <a:lin ang="8100000" scaled="1"/>
          </a:gra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600" b="1" dirty="0">
                <a:solidFill>
                  <a:srgbClr val="FF0000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#</a:t>
            </a:r>
            <a:r>
              <a:rPr lang="en-US" sz="1600" b="1" dirty="0" smtClean="0">
                <a:solidFill>
                  <a:srgbClr val="FF0000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95</a:t>
            </a:r>
            <a:endParaRPr lang="en-US" sz="1600" b="1" dirty="0">
              <a:solidFill>
                <a:srgbClr val="164B4F"/>
              </a:solidFill>
              <a:effectLst>
                <a:glow rad="127000">
                  <a:srgbClr val="FFFF00"/>
                </a:glow>
              </a:effectLst>
              <a:latin typeface="Comic Sans MS" pitchFamily="66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7390552" y="4485906"/>
            <a:ext cx="864096" cy="485234"/>
          </a:xfrm>
          <a:prstGeom prst="ellipse">
            <a:avLst/>
          </a:prstGeom>
          <a:gradFill>
            <a:gsLst>
              <a:gs pos="0">
                <a:srgbClr val="FFFFFF"/>
              </a:gs>
              <a:gs pos="16000">
                <a:srgbClr val="1F1F1F"/>
              </a:gs>
              <a:gs pos="17999">
                <a:srgbClr val="FFFFFF"/>
              </a:gs>
              <a:gs pos="35000">
                <a:srgbClr val="636363"/>
              </a:gs>
              <a:gs pos="46000">
                <a:srgbClr val="CFCFCF"/>
              </a:gs>
              <a:gs pos="62000">
                <a:srgbClr val="CFCFCF"/>
              </a:gs>
              <a:gs pos="75999">
                <a:srgbClr val="1F1F1F"/>
              </a:gs>
              <a:gs pos="77000">
                <a:srgbClr val="FFFFFF"/>
              </a:gs>
              <a:gs pos="100000">
                <a:srgbClr val="7F7F7F"/>
              </a:gs>
            </a:gsLst>
            <a:lin ang="8100000" scaled="1"/>
          </a:gra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600" b="1" dirty="0">
                <a:solidFill>
                  <a:srgbClr val="FF0000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#</a:t>
            </a:r>
            <a:r>
              <a:rPr lang="en-US" sz="1600" b="1" dirty="0" smtClean="0">
                <a:solidFill>
                  <a:srgbClr val="FF0000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96</a:t>
            </a:r>
            <a:endParaRPr lang="en-US" sz="1600" b="1" dirty="0">
              <a:solidFill>
                <a:srgbClr val="164B4F"/>
              </a:solidFill>
              <a:effectLst>
                <a:glow rad="127000">
                  <a:srgbClr val="FFFF00"/>
                </a:glow>
              </a:effectLst>
              <a:latin typeface="Comic Sans MS" pitchFamily="66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566543" y="4293072"/>
            <a:ext cx="864096" cy="485234"/>
          </a:xfrm>
          <a:prstGeom prst="ellipse">
            <a:avLst/>
          </a:prstGeom>
          <a:gradFill>
            <a:gsLst>
              <a:gs pos="0">
                <a:srgbClr val="FFFFFF"/>
              </a:gs>
              <a:gs pos="16000">
                <a:srgbClr val="1F1F1F"/>
              </a:gs>
              <a:gs pos="17999">
                <a:srgbClr val="FFFFFF"/>
              </a:gs>
              <a:gs pos="35000">
                <a:srgbClr val="636363"/>
              </a:gs>
              <a:gs pos="46000">
                <a:srgbClr val="CFCFCF"/>
              </a:gs>
              <a:gs pos="62000">
                <a:srgbClr val="CFCFCF"/>
              </a:gs>
              <a:gs pos="75999">
                <a:srgbClr val="1F1F1F"/>
              </a:gs>
              <a:gs pos="77000">
                <a:srgbClr val="FFFFFF"/>
              </a:gs>
              <a:gs pos="100000">
                <a:srgbClr val="7F7F7F"/>
              </a:gs>
            </a:gsLst>
            <a:lin ang="8100000" scaled="1"/>
          </a:gra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600" b="1" dirty="0">
                <a:solidFill>
                  <a:srgbClr val="FF0000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#</a:t>
            </a:r>
            <a:r>
              <a:rPr lang="en-US" sz="1600" b="1" dirty="0" smtClean="0">
                <a:solidFill>
                  <a:srgbClr val="FF0000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98</a:t>
            </a:r>
            <a:endParaRPr lang="en-US" sz="1600" b="1" dirty="0">
              <a:solidFill>
                <a:srgbClr val="164B4F"/>
              </a:solidFill>
              <a:effectLst>
                <a:glow rad="127000">
                  <a:srgbClr val="FFFF00"/>
                </a:glow>
              </a:effectLst>
              <a:latin typeface="Comic Sans MS" pitchFamily="66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9005632" y="4480372"/>
            <a:ext cx="864096" cy="485234"/>
          </a:xfrm>
          <a:prstGeom prst="ellipse">
            <a:avLst/>
          </a:prstGeom>
          <a:gradFill>
            <a:gsLst>
              <a:gs pos="0">
                <a:srgbClr val="FFFFFF"/>
              </a:gs>
              <a:gs pos="16000">
                <a:srgbClr val="1F1F1F"/>
              </a:gs>
              <a:gs pos="17999">
                <a:srgbClr val="FFFFFF"/>
              </a:gs>
              <a:gs pos="35000">
                <a:srgbClr val="636363"/>
              </a:gs>
              <a:gs pos="46000">
                <a:srgbClr val="CFCFCF"/>
              </a:gs>
              <a:gs pos="62000">
                <a:srgbClr val="CFCFCF"/>
              </a:gs>
              <a:gs pos="75999">
                <a:srgbClr val="1F1F1F"/>
              </a:gs>
              <a:gs pos="77000">
                <a:srgbClr val="FFFFFF"/>
              </a:gs>
              <a:gs pos="100000">
                <a:srgbClr val="7F7F7F"/>
              </a:gs>
            </a:gsLst>
            <a:lin ang="8100000" scaled="1"/>
          </a:gra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600" b="1" dirty="0">
                <a:solidFill>
                  <a:srgbClr val="FF0000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#</a:t>
            </a:r>
            <a:r>
              <a:rPr lang="en-US" sz="1600" b="1" dirty="0" smtClean="0">
                <a:solidFill>
                  <a:srgbClr val="FF0000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97</a:t>
            </a:r>
            <a:endParaRPr lang="en-US" sz="1600" b="1" dirty="0">
              <a:solidFill>
                <a:srgbClr val="164B4F"/>
              </a:solidFill>
              <a:effectLst>
                <a:glow rad="127000">
                  <a:srgbClr val="FFFF00"/>
                </a:glow>
              </a:effectLst>
              <a:latin typeface="Comic Sans MS" pitchFamily="66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1755872" y="5325611"/>
            <a:ext cx="864096" cy="485234"/>
          </a:xfrm>
          <a:prstGeom prst="ellipse">
            <a:avLst/>
          </a:prstGeom>
          <a:gradFill>
            <a:gsLst>
              <a:gs pos="0">
                <a:srgbClr val="FFFFFF"/>
              </a:gs>
              <a:gs pos="16000">
                <a:srgbClr val="1F1F1F"/>
              </a:gs>
              <a:gs pos="17999">
                <a:srgbClr val="FFFFFF"/>
              </a:gs>
              <a:gs pos="35000">
                <a:srgbClr val="636363"/>
              </a:gs>
              <a:gs pos="46000">
                <a:srgbClr val="CFCFCF"/>
              </a:gs>
              <a:gs pos="62000">
                <a:srgbClr val="CFCFCF"/>
              </a:gs>
              <a:gs pos="75999">
                <a:srgbClr val="1F1F1F"/>
              </a:gs>
              <a:gs pos="77000">
                <a:srgbClr val="FFFFFF"/>
              </a:gs>
              <a:gs pos="100000">
                <a:srgbClr val="7F7F7F"/>
              </a:gs>
            </a:gsLst>
            <a:lin ang="8100000" scaled="1"/>
          </a:gra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600" b="1" dirty="0">
                <a:solidFill>
                  <a:srgbClr val="FF0000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#</a:t>
            </a:r>
            <a:r>
              <a:rPr lang="en-US" sz="1600" b="1" dirty="0" smtClean="0">
                <a:solidFill>
                  <a:srgbClr val="FF0000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99</a:t>
            </a:r>
            <a:endParaRPr lang="en-US" sz="1600" b="1" dirty="0">
              <a:solidFill>
                <a:srgbClr val="164B4F"/>
              </a:solidFill>
              <a:effectLst>
                <a:glow rad="127000">
                  <a:srgbClr val="FFFF00"/>
                </a:glow>
              </a:effectLst>
              <a:latin typeface="Comic Sans MS" pitchFamily="66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0541165" y="4626645"/>
            <a:ext cx="899108" cy="499866"/>
          </a:xfrm>
          <a:prstGeom prst="ellipse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1100" b="1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39 Days</a:t>
            </a:r>
            <a:endParaRPr lang="en-CA" sz="1400" b="1" dirty="0">
              <a:solidFill>
                <a:schemeClr val="accent2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83948" y="4251510"/>
            <a:ext cx="11292936" cy="884416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81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62377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7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3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3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0"/>
                            </p:stCondLst>
                            <p:childTnLst>
                              <p:par>
                                <p:cTn id="9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99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500"/>
                            </p:stCondLst>
                            <p:childTnLst>
                              <p:par>
                                <p:cTn id="1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8000"/>
                            </p:stCondLst>
                            <p:childTnLst>
                              <p:par>
                                <p:cTn id="120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21" grpId="0" animBg="1"/>
      <p:bldP spid="17" grpId="0"/>
      <p:bldP spid="20" grpId="0"/>
      <p:bldP spid="23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22" grpId="0" animBg="1"/>
      <p:bldP spid="31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FFFF"/>
            </a:gs>
            <a:gs pos="16000">
              <a:srgbClr val="1F1F1F"/>
            </a:gs>
            <a:gs pos="17999">
              <a:srgbClr val="FFFFFF"/>
            </a:gs>
            <a:gs pos="42000">
              <a:srgbClr val="636363"/>
            </a:gs>
            <a:gs pos="53000">
              <a:srgbClr val="CFCFCF"/>
            </a:gs>
            <a:gs pos="66000">
              <a:srgbClr val="CFCFCF"/>
            </a:gs>
            <a:gs pos="75999">
              <a:srgbClr val="1F1F1F"/>
            </a:gs>
            <a:gs pos="78999">
              <a:srgbClr val="FFFFFF"/>
            </a:gs>
            <a:gs pos="100000">
              <a:srgbClr val="7F7F7F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46499994"/>
              </p:ext>
            </p:extLst>
          </p:nvPr>
        </p:nvGraphicFramePr>
        <p:xfrm>
          <a:off x="477791" y="390826"/>
          <a:ext cx="11305253" cy="60872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688447"/>
                <a:gridCol w="1602801"/>
                <a:gridCol w="1602801"/>
                <a:gridCol w="1602801"/>
                <a:gridCol w="1602801"/>
                <a:gridCol w="1602801"/>
                <a:gridCol w="1602801"/>
              </a:tblGrid>
              <a:tr h="849283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204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1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st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[Sun]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2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nd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[Mon]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3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rd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[Tues]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4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[Wed]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5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</a:t>
                      </a:r>
                      <a:r>
                        <a:rPr lang="en-US" dirty="0" err="1" smtClean="0">
                          <a:latin typeface="Comic Sans MS" pitchFamily="66" charset="0"/>
                        </a:rPr>
                        <a:t>Thur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6</a:t>
                      </a:r>
                      <a:r>
                        <a:rPr lang="en-US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[Prep]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Sabbath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CCFF">
                        <a:alpha val="40000"/>
                      </a:srgbClr>
                    </a:solidFill>
                  </a:tcPr>
                </a:tc>
              </a:tr>
              <a:tr h="849283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29   </a:t>
                      </a:r>
                      <a:r>
                        <a:rPr lang="en-US" sz="1400" b="1" dirty="0" smtClean="0">
                          <a:solidFill>
                            <a:schemeClr val="tx2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#71</a:t>
                      </a:r>
                      <a:endParaRPr lang="en-US" sz="1400" b="1" dirty="0" smtClean="0">
                        <a:solidFill>
                          <a:schemeClr val="tx2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30   </a:t>
                      </a:r>
                      <a:r>
                        <a:rPr lang="en-US" sz="1400" b="1" dirty="0" smtClean="0">
                          <a:solidFill>
                            <a:schemeClr val="tx2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#72</a:t>
                      </a:r>
                      <a:br>
                        <a:rPr lang="en-US" sz="1400" b="1" dirty="0" smtClean="0">
                          <a:solidFill>
                            <a:schemeClr val="tx2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</a:b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(~</a:t>
                      </a: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June 18)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1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 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#73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2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#74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3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 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#75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4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 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#76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5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 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#77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</a:gradFill>
                  </a:tcPr>
                </a:tc>
              </a:tr>
              <a:tr h="849283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6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 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#78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7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#79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18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 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#80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9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#81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10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#82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11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#83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12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#84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849283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13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#85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14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#86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15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#87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16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#88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17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#89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18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#90</a:t>
                      </a:r>
                      <a:endParaRPr lang="en-US" sz="1600" b="1" u="none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19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#91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849283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20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#92</a:t>
                      </a:r>
                      <a:endParaRPr lang="en-US" sz="16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21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#93</a:t>
                      </a:r>
                      <a:endParaRPr lang="en-US" sz="1400" b="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22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#94</a:t>
                      </a:r>
                      <a:endParaRPr lang="en-US" sz="1100" b="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23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#95</a:t>
                      </a:r>
                      <a:endParaRPr lang="en-US" sz="11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24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#96</a:t>
                      </a:r>
                      <a:endParaRPr lang="en-US" sz="14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25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#97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/>
                          <a:latin typeface="Comic Sans MS" pitchFamily="66" charset="0"/>
                        </a:rPr>
                        <a:t>26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#98</a:t>
                      </a:r>
                      <a:endParaRPr lang="en-US" sz="11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108025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27  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Comic Sans MS" pitchFamily="66" charset="0"/>
                        </a:rPr>
                        <a:t>#99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/>
                      </a:r>
                      <a:b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</a:b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/>
                      </a:r>
                      <a:b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</a:br>
                      <a:r>
                        <a:rPr lang="en-US" sz="265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/>
                      </a:r>
                      <a:br>
                        <a:rPr lang="en-US" sz="265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</a:b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 </a:t>
                      </a:r>
                      <a:r>
                        <a:rPr lang="en-US" sz="14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(~</a:t>
                      </a:r>
                      <a:r>
                        <a:rPr lang="en-US" sz="1400" b="1" baseline="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July 15)</a:t>
                      </a:r>
                      <a:r>
                        <a:rPr lang="en-US" sz="1400" b="1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  <a:effectLst>
                            <a:glow rad="127000">
                              <a:srgbClr val="002060"/>
                            </a:glow>
                          </a:effectLst>
                          <a:latin typeface="Comic Sans MS" pitchFamily="66" charset="0"/>
                        </a:rPr>
                        <a:t> </a:t>
                      </a:r>
                      <a:endParaRPr lang="en-US" sz="1600" b="1" dirty="0">
                        <a:ln>
                          <a:solidFill>
                            <a:srgbClr val="FFFFCC"/>
                          </a:solidFill>
                        </a:ln>
                        <a:solidFill>
                          <a:srgbClr val="FFFFCC"/>
                        </a:solidFill>
                        <a:effectLst>
                          <a:glow rad="127000">
                            <a:srgbClr val="00206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blipFill>
                      <a:blip r:embed="rId2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28 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2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sz="16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29 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2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30 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2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sz="1600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l"/>
                      <a:endParaRPr lang="en-US" sz="1200" b="1" dirty="0" smtClean="0">
                        <a:solidFill>
                          <a:srgbClr val="5D2D2D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5D2D2D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b="1" dirty="0">
                        <a:solidFill>
                          <a:schemeClr val="tx1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b="1" dirty="0">
                        <a:solidFill>
                          <a:srgbClr val="FF0000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b="1" dirty="0">
                        <a:solidFill>
                          <a:srgbClr val="FF0000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62764" y="6520259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rgbClr val="5D2D2D"/>
                </a:solidFill>
              </a:rPr>
              <a:pPr/>
              <a:t>76</a:t>
            </a:fld>
            <a:endParaRPr lang="en-US" b="1" dirty="0">
              <a:solidFill>
                <a:srgbClr val="5D2D2D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5820" y="473306"/>
            <a:ext cx="10631800" cy="707886"/>
          </a:xfrm>
          <a:prstGeom prst="rect">
            <a:avLst/>
          </a:prstGeom>
          <a:noFill/>
          <a:scene3d>
            <a:camera prst="orthographicFront"/>
            <a:lightRig rig="soft" dir="t">
              <a:rot lat="0" lon="0" rev="10800000"/>
            </a:lightRig>
          </a:scene3d>
          <a:sp3d>
            <a:bevelT/>
          </a:sp3d>
        </p:spPr>
        <p:txBody>
          <a:bodyPr wrap="square" lIns="91440" tIns="45720" rIns="91440" bIns="45720">
            <a:spAutoFit/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4</a:t>
            </a:r>
            <a:r>
              <a:rPr lang="en-US" sz="4000" b="1" spc="150" baseline="3000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th</a:t>
            </a:r>
            <a:r>
              <a:rPr lang="en-US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Month </a:t>
            </a:r>
            <a:r>
              <a:rPr lang="en-US" sz="4000" b="1" spc="150" dirty="0" smtClean="0">
                <a:ln w="11430"/>
                <a:solidFill>
                  <a:srgbClr val="FF9933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Events in Question</a:t>
            </a:r>
            <a:endParaRPr lang="en-US" sz="2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485017" y="2050529"/>
            <a:ext cx="899108" cy="499866"/>
          </a:xfrm>
          <a:prstGeom prst="ellipse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1100" b="1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18 Days</a:t>
            </a:r>
            <a:endParaRPr lang="en-CA" sz="1400" b="1" dirty="0">
              <a:solidFill>
                <a:schemeClr val="accent2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498512" y="2911750"/>
            <a:ext cx="899108" cy="499866"/>
          </a:xfrm>
          <a:prstGeom prst="ellipse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1100" b="1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25 Days</a:t>
            </a:r>
            <a:endParaRPr lang="en-CA" sz="1400" b="1" dirty="0">
              <a:solidFill>
                <a:schemeClr val="accent2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0498512" y="3748654"/>
            <a:ext cx="899108" cy="499866"/>
          </a:xfrm>
          <a:prstGeom prst="ellipse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1100" b="1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32 Days</a:t>
            </a:r>
            <a:endParaRPr lang="en-CA" sz="1400" b="1" dirty="0">
              <a:solidFill>
                <a:schemeClr val="accent2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0498512" y="4579606"/>
            <a:ext cx="899108" cy="499866"/>
          </a:xfrm>
          <a:prstGeom prst="ellipse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1100" b="1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39 Days</a:t>
            </a:r>
            <a:endParaRPr lang="en-CA" sz="1400" b="1" dirty="0">
              <a:solidFill>
                <a:schemeClr val="accent2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pic>
        <p:nvPicPr>
          <p:cNvPr id="2050" name="Picture 2" descr="C:\Users\Rae\Desktop\aaron &amp; cal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88" y="2919334"/>
            <a:ext cx="1800200" cy="13033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086420" y="3628516"/>
            <a:ext cx="115212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 smtClean="0">
                <a:solidFill>
                  <a:srgbClr val="FF9933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Aaron’s</a:t>
            </a:r>
            <a:br>
              <a:rPr lang="en-US" b="1" dirty="0" smtClean="0">
                <a:solidFill>
                  <a:srgbClr val="FF9933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</a:br>
            <a:r>
              <a:rPr lang="en-US" b="1" dirty="0" smtClean="0">
                <a:solidFill>
                  <a:srgbClr val="FF9933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 Calf</a:t>
            </a:r>
            <a:endParaRPr lang="en-US" sz="1400" dirty="0"/>
          </a:p>
        </p:txBody>
      </p:sp>
      <p:pic>
        <p:nvPicPr>
          <p:cNvPr id="2051" name="Picture 3" descr="C:\Users\Rae\Desktop\golden-calf as trinit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698" y="5174336"/>
            <a:ext cx="1456322" cy="1092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val 26"/>
          <p:cNvSpPr/>
          <p:nvPr/>
        </p:nvSpPr>
        <p:spPr>
          <a:xfrm>
            <a:off x="1618868" y="5621861"/>
            <a:ext cx="1008112" cy="65113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 scaled="1"/>
            <a:tileRect/>
          </a:gradFill>
          <a:ln w="57150">
            <a:solidFill>
              <a:srgbClr val="002060"/>
            </a:solidFill>
          </a:ln>
          <a:effectLst>
            <a:glow rad="101600">
              <a:srgbClr val="BA5306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1600" b="1" dirty="0" smtClean="0">
                <a:solidFill>
                  <a:srgbClr val="FFFFCC"/>
                </a:solidFill>
                <a:effectLst>
                  <a:glow rad="139700">
                    <a:srgbClr val="002060"/>
                  </a:glow>
                </a:effectLst>
                <a:latin typeface="Comic Sans MS" pitchFamily="66" charset="0"/>
              </a:rPr>
              <a:t>40</a:t>
            </a:r>
            <a:r>
              <a:rPr lang="en-CA" sz="1600" b="1" baseline="30000" dirty="0" smtClean="0">
                <a:solidFill>
                  <a:srgbClr val="FFFFCC"/>
                </a:solidFill>
                <a:effectLst>
                  <a:glow rad="139700">
                    <a:srgbClr val="002060"/>
                  </a:glow>
                </a:effectLst>
                <a:latin typeface="Comic Sans MS" pitchFamily="66" charset="0"/>
              </a:rPr>
              <a:t>th</a:t>
            </a:r>
            <a:r>
              <a:rPr lang="en-CA" sz="1600" b="1" dirty="0" smtClean="0">
                <a:solidFill>
                  <a:srgbClr val="FFFFCC"/>
                </a:solidFill>
                <a:effectLst>
                  <a:glow rad="139700">
                    <a:srgbClr val="002060"/>
                  </a:glow>
                </a:effectLst>
                <a:latin typeface="Comic Sans MS" pitchFamily="66" charset="0"/>
              </a:rPr>
              <a:t>  Day!</a:t>
            </a:r>
            <a:endParaRPr lang="en-CA" sz="2000" b="1" dirty="0">
              <a:solidFill>
                <a:srgbClr val="FFFFCC"/>
              </a:solidFill>
              <a:effectLst>
                <a:glow rad="139700">
                  <a:srgbClr val="002060"/>
                </a:glow>
              </a:effectLst>
              <a:latin typeface="Comic Sans MS" pitchFamily="66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2566020" y="1484784"/>
            <a:ext cx="8280920" cy="3804302"/>
          </a:xfrm>
          <a:prstGeom prst="cloudCallout">
            <a:avLst>
              <a:gd name="adj1" fmla="val -60647"/>
              <a:gd name="adj2" fmla="val 48690"/>
            </a:avLst>
          </a:prstGeom>
          <a:gradFill flip="none" rotWithShape="1">
            <a:gsLst>
              <a:gs pos="0">
                <a:srgbClr val="FFF200"/>
              </a:gs>
              <a:gs pos="20000">
                <a:srgbClr val="FF7A00"/>
              </a:gs>
              <a:gs pos="39000">
                <a:srgbClr val="FF0300"/>
              </a:gs>
              <a:gs pos="71000">
                <a:srgbClr val="4D0808"/>
              </a:gs>
            </a:gsLst>
            <a:lin ang="2700000" scaled="1"/>
            <a:tileRect/>
          </a:gradFill>
          <a:ln w="57150">
            <a:solidFill>
              <a:srgbClr val="5D2D2D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8" name="TextBox 27"/>
          <p:cNvSpPr txBox="1"/>
          <p:nvPr/>
        </p:nvSpPr>
        <p:spPr>
          <a:xfrm>
            <a:off x="2710036" y="5457612"/>
            <a:ext cx="9073008" cy="12280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b="1" dirty="0" smtClean="0">
                <a:solidFill>
                  <a:srgbClr val="FF9933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This ‘golden calf’ actually represents the full worship of the false trinity!</a:t>
            </a:r>
          </a:p>
          <a:p>
            <a:pPr algn="ctr">
              <a:lnSpc>
                <a:spcPct val="90000"/>
              </a:lnSpc>
            </a:pPr>
            <a:r>
              <a:rPr lang="en-US" b="1" dirty="0" smtClean="0">
                <a:solidFill>
                  <a:srgbClr val="FF9933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Round Disc = Nimrod/Baal [sun god];</a:t>
            </a:r>
          </a:p>
          <a:p>
            <a:pPr algn="ctr">
              <a:lnSpc>
                <a:spcPct val="90000"/>
              </a:lnSpc>
            </a:pPr>
            <a:r>
              <a:rPr lang="en-US" sz="1100" b="1" dirty="0" smtClean="0">
                <a:solidFill>
                  <a:srgbClr val="FF9933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 </a:t>
            </a:r>
            <a:r>
              <a:rPr lang="en-US" b="1" dirty="0" smtClean="0">
                <a:solidFill>
                  <a:srgbClr val="FF9933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/>
            </a:r>
            <a:br>
              <a:rPr lang="en-US" b="1" dirty="0" smtClean="0">
                <a:solidFill>
                  <a:srgbClr val="FF9933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</a:br>
            <a:r>
              <a:rPr lang="en-US" b="1" dirty="0" smtClean="0">
                <a:solidFill>
                  <a:srgbClr val="FF9933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Altar = Semiramis/Ashtoreth [moon goddess]; Calf = Tammuz [false messiah]!</a:t>
            </a:r>
          </a:p>
          <a:p>
            <a:pPr algn="ctr">
              <a:lnSpc>
                <a:spcPct val="90000"/>
              </a:lnSpc>
            </a:pPr>
            <a:endParaRPr lang="en-US" sz="1400" dirty="0"/>
          </a:p>
        </p:txBody>
      </p:sp>
      <p:grpSp>
        <p:nvGrpSpPr>
          <p:cNvPr id="7" name="Group 6"/>
          <p:cNvGrpSpPr/>
          <p:nvPr/>
        </p:nvGrpSpPr>
        <p:grpSpPr>
          <a:xfrm>
            <a:off x="8355257" y="1566702"/>
            <a:ext cx="2707707" cy="2890197"/>
            <a:chOff x="8355257" y="1566702"/>
            <a:chExt cx="2707707" cy="2890197"/>
          </a:xfrm>
        </p:grpSpPr>
        <p:pic>
          <p:nvPicPr>
            <p:cNvPr id="30" name="Picture 7" descr="C:\Users\Rae\Desktop\Art on Desktop\white man clip art\3d white people\ques mark gold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5257" y="1749192"/>
              <a:ext cx="2707707" cy="2707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C:\Users\Rae\Desktop\black hat clear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21326" y="1566702"/>
              <a:ext cx="679638" cy="610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3700766" y="1988840"/>
            <a:ext cx="5057942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6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Is it feasible for a 99 Day Omer Count to be genuine for the giving of the Stone Tablets?</a:t>
            </a:r>
            <a:endParaRPr lang="en-US" sz="36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89756" y="3722427"/>
            <a:ext cx="1397635" cy="1474958"/>
            <a:chOff x="113947" y="135536"/>
            <a:chExt cx="1398256" cy="1365078"/>
          </a:xfrm>
        </p:grpSpPr>
        <p:sp>
          <p:nvSpPr>
            <p:cNvPr id="25" name="Explosion 1 24"/>
            <p:cNvSpPr/>
            <p:nvPr/>
          </p:nvSpPr>
          <p:spPr>
            <a:xfrm rot="21014840">
              <a:off x="113947" y="135536"/>
              <a:ext cx="1398256" cy="1365078"/>
            </a:xfrm>
            <a:prstGeom prst="irregularSeal1">
              <a:avLst/>
            </a:prstGeom>
            <a:solidFill>
              <a:srgbClr val="FFFF99"/>
            </a:solidFill>
            <a:ln w="76200">
              <a:solidFill>
                <a:srgbClr val="C0000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  <a:sp3d extrusionH="57150">
                <a:bevelT w="38100" h="38100"/>
              </a:sp3d>
            </a:bodyPr>
            <a:lstStyle/>
            <a:p>
              <a:endParaRPr lang="en-US"/>
            </a:p>
          </p:txBody>
        </p:sp>
        <p:sp>
          <p:nvSpPr>
            <p:cNvPr id="26" name="Text Box 24"/>
            <p:cNvSpPr txBox="1"/>
            <p:nvPr/>
          </p:nvSpPr>
          <p:spPr>
            <a:xfrm>
              <a:off x="285471" y="648117"/>
              <a:ext cx="1006475" cy="440266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400" b="1" i="1" dirty="0" smtClean="0">
                  <a:solidFill>
                    <a:srgbClr val="FF0000"/>
                  </a:solidFill>
                  <a:effectLst>
                    <a:outerShdw blurRad="69850" dist="43180" dir="5400000" sx="0" sy="0">
                      <a:srgbClr val="000000">
                        <a:alpha val="65000"/>
                      </a:srgbClr>
                    </a:outerShdw>
                  </a:effectLst>
                  <a:latin typeface="Comic Sans MS"/>
                  <a:ea typeface="Calibri"/>
                  <a:cs typeface="Calibri"/>
                </a:rPr>
                <a:t>99</a:t>
              </a:r>
              <a:r>
                <a:rPr lang="en-US" sz="1400" b="1" i="1" cap="small" baseline="3000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69850" dist="43180" dir="5400000" sx="0" sy="0">
                      <a:srgbClr val="000000">
                        <a:alpha val="65000"/>
                      </a:srgbClr>
                    </a:outerShdw>
                  </a:effectLst>
                  <a:latin typeface="Comic Sans MS"/>
                  <a:ea typeface="Calibri"/>
                  <a:cs typeface="Calibri"/>
                </a:rPr>
                <a:t>th </a:t>
              </a:r>
              <a:r>
                <a:rPr lang="en-US" sz="1400" b="1" i="1" cap="small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69850" dist="43180" dir="5400000" sx="0" sy="0">
                      <a:srgbClr val="000000">
                        <a:alpha val="65000"/>
                      </a:srgbClr>
                    </a:outerShdw>
                  </a:effectLst>
                  <a:latin typeface="Comic Sans MS"/>
                  <a:ea typeface="Calibri"/>
                  <a:cs typeface="Calibri"/>
                </a:rPr>
                <a:t>Day</a:t>
              </a:r>
              <a:endParaRPr lang="en-US" sz="1200" dirty="0">
                <a:solidFill>
                  <a:srgbClr val="FF0000"/>
                </a:solidFill>
                <a:effectLst/>
                <a:ea typeface="Calibri"/>
                <a:cs typeface="Times New Roman"/>
              </a:endParaRPr>
            </a:p>
          </p:txBody>
        </p:sp>
      </p:grpSp>
      <p:sp>
        <p:nvSpPr>
          <p:cNvPr id="32" name="Cloud Callout 31"/>
          <p:cNvSpPr/>
          <p:nvPr/>
        </p:nvSpPr>
        <p:spPr>
          <a:xfrm>
            <a:off x="981844" y="352658"/>
            <a:ext cx="3600400" cy="2197737"/>
          </a:xfrm>
          <a:prstGeom prst="cloudCallout">
            <a:avLst>
              <a:gd name="adj1" fmla="val -51857"/>
              <a:gd name="adj2" fmla="val 70419"/>
            </a:avLst>
          </a:prstGeom>
          <a:gradFill flip="none" rotWithShape="1">
            <a:gsLst>
              <a:gs pos="0">
                <a:srgbClr val="FFF200"/>
              </a:gs>
              <a:gs pos="20000">
                <a:srgbClr val="FF7A00"/>
              </a:gs>
              <a:gs pos="39000">
                <a:srgbClr val="FF0300"/>
              </a:gs>
              <a:gs pos="71000">
                <a:srgbClr val="4D0808"/>
              </a:gs>
            </a:gsLst>
            <a:lin ang="2700000" scaled="1"/>
            <a:tileRect/>
          </a:gradFill>
          <a:ln w="57150">
            <a:solidFill>
              <a:srgbClr val="5D2D2D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3" name="Rectangle 32"/>
          <p:cNvSpPr/>
          <p:nvPr/>
        </p:nvSpPr>
        <p:spPr>
          <a:xfrm>
            <a:off x="1269876" y="645656"/>
            <a:ext cx="3168352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000" b="1" cap="none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Exo</a:t>
            </a:r>
            <a:r>
              <a:rPr lang="en-US" sz="20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 32:4 “These be thy god</a:t>
            </a:r>
            <a:r>
              <a:rPr lang="en-US" sz="2000" b="1" u="sng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s</a:t>
            </a:r>
            <a:r>
              <a:rPr lang="en-US" sz="20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, O Israel, which brought thee up out of the </a:t>
            </a:r>
            <a:br>
              <a:rPr lang="en-US" sz="20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</a:br>
            <a:r>
              <a:rPr lang="en-US" sz="20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land of Egypt!”</a:t>
            </a:r>
            <a:endParaRPr lang="en-US" sz="20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15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25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4" grpId="0"/>
      <p:bldP spid="3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Rae\Desktop\Moses &amp; golden cal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12" y="977717"/>
            <a:ext cx="2592288" cy="3963993"/>
          </a:xfrm>
          <a:prstGeom prst="rect">
            <a:avLst/>
          </a:prstGeom>
          <a:noFill/>
          <a:ln>
            <a:noFill/>
          </a:ln>
          <a:effectLst>
            <a:glow rad="635000">
              <a:srgbClr val="FFFFCC"/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67020" y="6453336"/>
            <a:ext cx="549797" cy="365125"/>
          </a:xfrm>
        </p:spPr>
        <p:txBody>
          <a:bodyPr/>
          <a:lstStyle/>
          <a:p>
            <a:fld id="{81FEFA0A-2F20-4B60-98C6-5FFDA469AA1C}" type="slidenum">
              <a:rPr lang="en-US" sz="1200" b="1" smtClean="0">
                <a:solidFill>
                  <a:srgbClr val="FFFFCC"/>
                </a:solidFill>
              </a:rPr>
              <a:pPr/>
              <a:t>77</a:t>
            </a:fld>
            <a:endParaRPr lang="en-US" b="1" dirty="0">
              <a:solidFill>
                <a:srgbClr val="FFFFCC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9756" y="148471"/>
            <a:ext cx="6768752" cy="67095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cap="none" spc="150" dirty="0" smtClean="0">
                <a:ln w="11430"/>
                <a:solidFill>
                  <a:srgbClr val="F8F8F8"/>
                </a:solidFill>
                <a:effectLst>
                  <a:glow rad="127000">
                    <a:schemeClr val="tx2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The children of Israel fell into idolatry by worshipping the pagan trinity, while professing to worship </a:t>
            </a:r>
            <a:r>
              <a:rPr lang="en-US" sz="3200" b="1" cap="none" spc="150" dirty="0" smtClean="0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27000">
                    <a:schemeClr val="tx2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Yahuah.</a:t>
            </a:r>
            <a:r>
              <a:rPr lang="en-US" sz="3200" b="1" cap="none" spc="150" dirty="0" smtClean="0">
                <a:ln w="11430"/>
                <a:solidFill>
                  <a:srgbClr val="F8F8F8"/>
                </a:solidFill>
                <a:effectLst>
                  <a:glow rad="127000">
                    <a:schemeClr val="tx2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 </a:t>
            </a:r>
          </a:p>
          <a:p>
            <a:pPr algn="ctr"/>
            <a:endParaRPr lang="en-US" b="1" spc="150" dirty="0">
              <a:ln w="11430"/>
              <a:solidFill>
                <a:srgbClr val="F8F8F8"/>
              </a:solidFill>
              <a:effectLst>
                <a:glow rad="127000">
                  <a:schemeClr val="tx2"/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en-US" sz="3200" b="1" cap="none" spc="150" dirty="0" smtClean="0">
                <a:ln w="11430"/>
                <a:solidFill>
                  <a:srgbClr val="F8F8F8"/>
                </a:solidFill>
                <a:effectLst>
                  <a:glow rad="127000">
                    <a:schemeClr val="tx2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Many are temped by this same false worship today.</a:t>
            </a:r>
          </a:p>
          <a:p>
            <a:pPr algn="ctr"/>
            <a:endParaRPr lang="en-US" b="1" spc="150" dirty="0" smtClean="0">
              <a:ln w="11430"/>
              <a:solidFill>
                <a:srgbClr val="F8F8F8"/>
              </a:solidFill>
              <a:effectLst>
                <a:glow rad="127000">
                  <a:schemeClr val="tx2"/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glow rad="241300">
                    <a:schemeClr val="tx2">
                      <a:alpha val="92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When rebellious worship is offered to </a:t>
            </a:r>
            <a:r>
              <a:rPr lang="en-US" sz="3200" b="1" spc="150" dirty="0" smtClean="0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241300">
                    <a:schemeClr val="tx2">
                      <a:alpha val="92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Yahuah</a:t>
            </a:r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glow rad="241300">
                    <a:schemeClr val="tx2">
                      <a:alpha val="92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as the pagans worship their false gods, can </a:t>
            </a:r>
            <a:r>
              <a:rPr lang="en-US" sz="3200" b="1" spc="150" dirty="0" smtClean="0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241300">
                    <a:schemeClr val="tx2">
                      <a:alpha val="92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Yahuah’s </a:t>
            </a:r>
            <a:r>
              <a:rPr lang="en-US" sz="3200" b="1" spc="150" dirty="0" err="1" smtClean="0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241300">
                    <a:schemeClr val="tx2">
                      <a:alpha val="92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Ruach</a:t>
            </a:r>
            <a:r>
              <a:rPr lang="en-US" sz="3200" b="1" spc="150" dirty="0" smtClean="0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241300">
                    <a:schemeClr val="tx2">
                      <a:alpha val="92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glow rad="241300">
                    <a:schemeClr val="tx2">
                      <a:alpha val="92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continue to dwell in </a:t>
            </a:r>
            <a:br>
              <a:rPr lang="en-US" sz="3200" b="1" spc="150" dirty="0" smtClean="0">
                <a:ln w="11430"/>
                <a:solidFill>
                  <a:srgbClr val="F8F8F8"/>
                </a:solidFill>
                <a:effectLst>
                  <a:glow rad="241300">
                    <a:schemeClr val="tx2">
                      <a:alpha val="92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glow rad="241300">
                    <a:schemeClr val="tx2">
                      <a:alpha val="92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their “soul temple”?</a:t>
            </a:r>
            <a:endParaRPr lang="en-US" sz="3200" b="1" cap="none" spc="150" dirty="0">
              <a:ln w="11430"/>
              <a:solidFill>
                <a:srgbClr val="F8F8F8"/>
              </a:solidFill>
              <a:effectLst>
                <a:glow rad="241300">
                  <a:schemeClr val="tx2">
                    <a:alpha val="92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62056" y="22888"/>
            <a:ext cx="3149618" cy="2188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161612" y="4869160"/>
            <a:ext cx="417909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1Righ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6000" b="1" cap="none" spc="0" dirty="0" smtClean="0">
                <a:ln w="1905">
                  <a:solidFill>
                    <a:schemeClr val="tx2"/>
                  </a:solidFill>
                </a:ln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 Extra Bold" pitchFamily="18" charset="0"/>
              </a:rPr>
              <a:t>Say “no” </a:t>
            </a:r>
            <a:br>
              <a:rPr lang="en-US" sz="6000" b="1" cap="none" spc="0" dirty="0" smtClean="0">
                <a:ln w="1905">
                  <a:solidFill>
                    <a:schemeClr val="tx2"/>
                  </a:solidFill>
                </a:ln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 Extra Bold" pitchFamily="18" charset="0"/>
              </a:rPr>
            </a:br>
            <a:r>
              <a:rPr lang="en-US" sz="6000" b="1" cap="none" spc="0" dirty="0" smtClean="0">
                <a:ln w="1905">
                  <a:solidFill>
                    <a:schemeClr val="tx2"/>
                  </a:solidFill>
                </a:ln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 Extra Bold" pitchFamily="18" charset="0"/>
              </a:rPr>
              <a:t>to </a:t>
            </a:r>
            <a:r>
              <a:rPr lang="en-US" sz="6000" b="1" cap="none" spc="0" dirty="0" smtClean="0">
                <a:ln w="1905">
                  <a:solidFill>
                    <a:schemeClr val="tx2"/>
                  </a:solidFill>
                </a:ln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Rockwell Extra Bold" pitchFamily="18" charset="0"/>
              </a:rPr>
              <a:t>99</a:t>
            </a:r>
            <a:r>
              <a:rPr lang="en-US" sz="6000" b="1" dirty="0">
                <a:ln w="1905">
                  <a:solidFill>
                    <a:schemeClr val="tx2"/>
                  </a:solidFill>
                </a:ln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 Extra Bold" pitchFamily="18" charset="0"/>
              </a:rPr>
              <a:t>!</a:t>
            </a:r>
            <a:endParaRPr lang="en-US" sz="6000" b="1" cap="none" spc="0" dirty="0">
              <a:ln w="1905">
                <a:solidFill>
                  <a:schemeClr val="tx2"/>
                </a:solidFill>
              </a:ln>
              <a:solidFill>
                <a:srgbClr val="FF99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04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67020" y="6453336"/>
            <a:ext cx="549797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rgbClr val="663300"/>
                </a:solidFill>
              </a:rPr>
              <a:pPr/>
              <a:t>78</a:t>
            </a:fld>
            <a:endParaRPr lang="en-US" b="1" dirty="0">
              <a:solidFill>
                <a:srgbClr val="6633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01924" y="44624"/>
            <a:ext cx="871296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Above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400" b="1" cap="none" spc="0" dirty="0" smtClean="0">
                <a:ln w="1905">
                  <a:solidFill>
                    <a:schemeClr val="tx2"/>
                  </a:solidFill>
                </a:ln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 Extra Bold" pitchFamily="18" charset="0"/>
              </a:rPr>
              <a:t>Reason #1 to say “no” to </a:t>
            </a:r>
            <a:br>
              <a:rPr lang="en-US" sz="4400" b="1" cap="none" spc="0" dirty="0" smtClean="0">
                <a:ln w="1905">
                  <a:solidFill>
                    <a:schemeClr val="tx2"/>
                  </a:solidFill>
                </a:ln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 Extra Bold" pitchFamily="18" charset="0"/>
              </a:rPr>
            </a:br>
            <a:r>
              <a:rPr lang="en-US" sz="4400" b="1" dirty="0" smtClean="0">
                <a:ln w="1905">
                  <a:solidFill>
                    <a:schemeClr val="tx2"/>
                  </a:solidFill>
                </a:ln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Rockwell Extra Bold" pitchFamily="18" charset="0"/>
              </a:rPr>
              <a:t>the 99 day Omer count ~ </a:t>
            </a:r>
            <a:endParaRPr lang="en-US" sz="4400" b="1" cap="none" spc="0" dirty="0">
              <a:ln w="1905">
                <a:solidFill>
                  <a:schemeClr val="tx2"/>
                </a:solidFill>
              </a:ln>
              <a:solidFill>
                <a:srgbClr val="FF99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ockwell Extra Bold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66020" y="5013176"/>
            <a:ext cx="871296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Above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5400" b="1" cap="none" spc="0" dirty="0" smtClean="0">
                <a:ln w="1905">
                  <a:solidFill>
                    <a:schemeClr val="tx2"/>
                  </a:solidFill>
                </a:ln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 Extra Bold" pitchFamily="18" charset="0"/>
              </a:rPr>
              <a:t>~ it honors the </a:t>
            </a:r>
            <a:br>
              <a:rPr lang="en-US" sz="5400" b="1" cap="none" spc="0" dirty="0" smtClean="0">
                <a:ln w="1905">
                  <a:solidFill>
                    <a:schemeClr val="tx2"/>
                  </a:solidFill>
                </a:ln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 Extra Bold" pitchFamily="18" charset="0"/>
              </a:rPr>
            </a:br>
            <a:r>
              <a:rPr lang="en-US" sz="5400" b="1" cap="none" spc="0" dirty="0" smtClean="0">
                <a:ln w="1905">
                  <a:solidFill>
                    <a:schemeClr val="tx2"/>
                  </a:solidFill>
                </a:ln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 Extra Bold" pitchFamily="18" charset="0"/>
              </a:rPr>
              <a:t>golden calf!</a:t>
            </a:r>
            <a:endParaRPr lang="en-US" sz="5400" b="1" cap="none" spc="0" dirty="0">
              <a:ln w="1905">
                <a:solidFill>
                  <a:schemeClr val="tx2"/>
                </a:solidFill>
              </a:ln>
              <a:solidFill>
                <a:srgbClr val="FF99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88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62764" y="6448251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z="1200" b="1" smtClean="0">
                <a:solidFill>
                  <a:schemeClr val="tx1"/>
                </a:solidFill>
              </a:rPr>
              <a:pPr/>
              <a:t>79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90356" y="260648"/>
            <a:ext cx="6264696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Above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400" b="1" cap="none" spc="0" dirty="0" smtClean="0">
                <a:ln w="1905">
                  <a:solidFill>
                    <a:schemeClr val="tx2"/>
                  </a:solidFill>
                </a:ln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 Extra Bold" pitchFamily="18" charset="0"/>
              </a:rPr>
              <a:t>Is there another witness against this 99 day Omer Count that needs to be considered?</a:t>
            </a:r>
            <a:endParaRPr lang="en-US" sz="4400" b="1" cap="none" spc="0" dirty="0">
              <a:ln w="1905">
                <a:solidFill>
                  <a:schemeClr val="tx2"/>
                </a:solidFill>
              </a:ln>
              <a:solidFill>
                <a:srgbClr val="FF99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33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16237" y="6452235"/>
            <a:ext cx="47778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chemeClr val="tx2"/>
                </a:solidFill>
              </a:rPr>
              <a:pPr/>
              <a:t>8</a:t>
            </a:fld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1960" y="4005064"/>
            <a:ext cx="7994700" cy="2852936"/>
          </a:xfrm>
          <a:prstGeom prst="rect">
            <a:avLst/>
          </a:prstGeom>
          <a:noFill/>
          <a:ln>
            <a:noFill/>
          </a:ln>
          <a:effectLst>
            <a:glow rad="63500">
              <a:srgbClr val="CC0099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sz="6000" b="1" dirty="0" smtClean="0">
                <a:ln>
                  <a:solidFill>
                    <a:srgbClr val="FF3300"/>
                  </a:solidFill>
                </a:ln>
                <a:solidFill>
                  <a:srgbClr val="990033"/>
                </a:solidFill>
                <a:effectLst>
                  <a:glow rad="127000">
                    <a:srgbClr val="FFFFCC"/>
                  </a:glow>
                </a:effectLst>
                <a:latin typeface="Aharoni" pitchFamily="2" charset="-79"/>
                <a:cs typeface="Aharoni" pitchFamily="2" charset="-79"/>
              </a:rPr>
              <a:t>Barley</a:t>
            </a:r>
            <a:r>
              <a:rPr lang="en-US" sz="6000" b="1" dirty="0" smtClean="0">
                <a:ln>
                  <a:solidFill>
                    <a:srgbClr val="FF3300"/>
                  </a:solidFill>
                </a:ln>
                <a:solidFill>
                  <a:srgbClr val="FF9933"/>
                </a:solidFill>
                <a:effectLst>
                  <a:glow rad="127000">
                    <a:srgbClr val="FFFFCC"/>
                  </a:glow>
                </a:effectLst>
                <a:latin typeface="Aharoni" pitchFamily="2" charset="-79"/>
                <a:cs typeface="Aharoni" pitchFamily="2" charset="-79"/>
              </a:rPr>
              <a:t> </a:t>
            </a:r>
            <a:r>
              <a:rPr lang="en-US" sz="6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92D050"/>
                </a:solidFill>
                <a:effectLst>
                  <a:glow rad="127000">
                    <a:srgbClr val="FFFFCC"/>
                  </a:glow>
                </a:effectLst>
                <a:latin typeface="Aharoni" pitchFamily="2" charset="-79"/>
                <a:cs typeface="Aharoni" pitchFamily="2" charset="-79"/>
              </a:rPr>
              <a:t>was only used in judgment of an </a:t>
            </a:r>
            <a:r>
              <a:rPr lang="en-US" sz="6000" b="1" dirty="0" smtClean="0">
                <a:ln>
                  <a:solidFill>
                    <a:srgbClr val="FF3300"/>
                  </a:solidFill>
                </a:ln>
                <a:solidFill>
                  <a:srgbClr val="990033"/>
                </a:solidFill>
                <a:effectLst>
                  <a:glow rad="127000">
                    <a:srgbClr val="FFFFCC"/>
                  </a:glow>
                </a:effectLst>
                <a:latin typeface="Aharoni" pitchFamily="2" charset="-79"/>
                <a:cs typeface="Aharoni" pitchFamily="2" charset="-79"/>
              </a:rPr>
              <a:t>adulterous woman</a:t>
            </a:r>
            <a:r>
              <a:rPr lang="en-US" sz="6000" b="1" dirty="0" smtClean="0">
                <a:ln>
                  <a:solidFill>
                    <a:srgbClr val="FF3300"/>
                  </a:solidFill>
                </a:ln>
                <a:solidFill>
                  <a:srgbClr val="990033"/>
                </a:solidFill>
                <a:effectLst>
                  <a:glow rad="127000">
                    <a:srgbClr val="FFFFCC"/>
                  </a:glow>
                </a:effectLst>
                <a:latin typeface="Matura MT Script Capitals" pitchFamily="66" charset="0"/>
                <a:cs typeface="Aharoni" pitchFamily="2" charset="-79"/>
              </a:rPr>
              <a:t>!</a:t>
            </a:r>
            <a:endParaRPr lang="en-CA" sz="6000" b="1" dirty="0">
              <a:ln>
                <a:solidFill>
                  <a:srgbClr val="FF3300"/>
                </a:solidFill>
              </a:ln>
              <a:solidFill>
                <a:srgbClr val="990033"/>
              </a:solidFill>
              <a:effectLst>
                <a:glow rad="127000">
                  <a:srgbClr val="FFFFCC"/>
                </a:glow>
              </a:effectLst>
              <a:latin typeface="Matura MT Script Capitals" pitchFamily="66" charset="0"/>
              <a:cs typeface="Aharoni" pitchFamily="2" charset="-79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8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7810913" y="3584708"/>
            <a:ext cx="3594785" cy="2419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333771" y="1635190"/>
            <a:ext cx="9433049" cy="2135772"/>
          </a:xfrm>
          <a:prstGeom prst="rect">
            <a:avLst/>
          </a:prstGeom>
          <a:noFill/>
          <a:ln>
            <a:noFill/>
          </a:ln>
          <a:effectLst>
            <a:glow rad="63500">
              <a:srgbClr val="CC0099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sz="6000" b="1" dirty="0" smtClean="0">
                <a:ln>
                  <a:solidFill>
                    <a:srgbClr val="5D2D2D"/>
                  </a:solidFill>
                </a:ln>
                <a:solidFill>
                  <a:srgbClr val="00FF00"/>
                </a:solidFill>
                <a:effectLst>
                  <a:glow rad="127000">
                    <a:srgbClr val="FFFFCC"/>
                  </a:glow>
                </a:effectLst>
                <a:latin typeface="Matura MT Script Capitals" pitchFamily="66" charset="0"/>
                <a:cs typeface="Calibri" pitchFamily="34" charset="0"/>
              </a:rPr>
              <a:t>Only </a:t>
            </a:r>
            <a:r>
              <a:rPr lang="en-US" sz="6000" b="1" dirty="0" smtClean="0">
                <a:ln>
                  <a:solidFill>
                    <a:srgbClr val="5D2D2D"/>
                  </a:solidFill>
                </a:ln>
                <a:solidFill>
                  <a:srgbClr val="FFC000"/>
                </a:solidFill>
                <a:effectLst>
                  <a:glow rad="127000">
                    <a:srgbClr val="FFFFCC"/>
                  </a:glow>
                </a:effectLst>
                <a:latin typeface="Matura MT Script Capitals" pitchFamily="66" charset="0"/>
                <a:cs typeface="Calibri" pitchFamily="34" charset="0"/>
              </a:rPr>
              <a:t>Wheat </a:t>
            </a:r>
            <a:r>
              <a:rPr lang="en-US" sz="6000" b="1" dirty="0" smtClean="0">
                <a:ln>
                  <a:solidFill>
                    <a:srgbClr val="5D2D2D"/>
                  </a:solidFill>
                </a:ln>
                <a:solidFill>
                  <a:srgbClr val="00FF00"/>
                </a:solidFill>
                <a:effectLst>
                  <a:glow rad="127000">
                    <a:srgbClr val="FFFFCC"/>
                  </a:glow>
                </a:effectLst>
                <a:latin typeface="Matura MT Script Capitals" pitchFamily="66" charset="0"/>
                <a:cs typeface="Calibri" pitchFamily="34" charset="0"/>
              </a:rPr>
              <a:t>can be ground to </a:t>
            </a:r>
            <a:r>
              <a:rPr lang="en-US" sz="6000" b="1" dirty="0" smtClean="0">
                <a:ln>
                  <a:solidFill>
                    <a:srgbClr val="5D2D2D"/>
                  </a:solidFill>
                </a:ln>
                <a:solidFill>
                  <a:srgbClr val="FFC000"/>
                </a:solidFill>
                <a:effectLst>
                  <a:glow rad="127000">
                    <a:srgbClr val="FFFFCC"/>
                  </a:glow>
                </a:effectLst>
                <a:latin typeface="Matura MT Script Capitals" pitchFamily="66" charset="0"/>
                <a:cs typeface="Calibri" pitchFamily="34" charset="0"/>
              </a:rPr>
              <a:t>fine flour </a:t>
            </a:r>
            <a:r>
              <a:rPr lang="en-US" sz="6000" b="1" dirty="0" smtClean="0">
                <a:ln>
                  <a:solidFill>
                    <a:srgbClr val="5D2D2D"/>
                  </a:solidFill>
                </a:ln>
                <a:solidFill>
                  <a:srgbClr val="00FF00"/>
                </a:solidFill>
                <a:effectLst>
                  <a:glow rad="127000">
                    <a:srgbClr val="FFFFCC"/>
                  </a:glow>
                </a:effectLst>
                <a:latin typeface="Matura MT Script Capitals" pitchFamily="66" charset="0"/>
                <a:cs typeface="Calibri" pitchFamily="34" charset="0"/>
              </a:rPr>
              <a:t>for the altar!</a:t>
            </a:r>
            <a:endParaRPr lang="en-CA" sz="6000" b="1" dirty="0">
              <a:ln>
                <a:solidFill>
                  <a:srgbClr val="5D2D2D"/>
                </a:solidFill>
              </a:ln>
              <a:solidFill>
                <a:srgbClr val="00FF00"/>
              </a:solidFill>
              <a:effectLst>
                <a:glow rad="127000">
                  <a:srgbClr val="FFFFCC"/>
                </a:glow>
              </a:effectLst>
              <a:latin typeface="Matura MT Script Capitals" pitchFamily="66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756" y="188640"/>
            <a:ext cx="820891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The sickle will harvest the </a:t>
            </a:r>
            <a:br>
              <a:rPr lang="en-US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Wheat Wave Sheaf!</a:t>
            </a:r>
            <a:endParaRPr lang="en-US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1455132" y="287980"/>
            <a:ext cx="540085" cy="2415096"/>
          </a:xfrm>
          <a:prstGeom prst="roundRect">
            <a:avLst/>
          </a:prstGeom>
          <a:solidFill>
            <a:srgbClr val="BCFFDE"/>
          </a:solidFill>
          <a:ln w="5715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400" dirty="0" smtClean="0">
                <a:ln w="28575">
                  <a:solidFill>
                    <a:srgbClr val="0000FF"/>
                  </a:solidFill>
                </a:ln>
                <a:solidFill>
                  <a:srgbClr val="00FF00"/>
                </a:solidFill>
                <a:latin typeface="Arial Rounded MT Bold" pitchFamily="34" charset="0"/>
              </a:rPr>
              <a:t>REV</a:t>
            </a:r>
            <a:br>
              <a:rPr lang="en-CA" sz="2400" dirty="0" smtClean="0">
                <a:ln w="28575">
                  <a:solidFill>
                    <a:srgbClr val="0000FF"/>
                  </a:solidFill>
                </a:ln>
                <a:solidFill>
                  <a:srgbClr val="00FF00"/>
                </a:solidFill>
                <a:latin typeface="Arial Rounded MT Bold" pitchFamily="34" charset="0"/>
              </a:rPr>
            </a:br>
            <a:r>
              <a:rPr lang="en-CA" sz="2400" dirty="0" smtClean="0">
                <a:ln w="28575">
                  <a:solidFill>
                    <a:srgbClr val="0000FF"/>
                  </a:solidFill>
                </a:ln>
                <a:solidFill>
                  <a:srgbClr val="00FF00"/>
                </a:solidFill>
                <a:latin typeface="Arial Rounded MT Bold" pitchFamily="34" charset="0"/>
              </a:rPr>
              <a:t>I</a:t>
            </a:r>
            <a:br>
              <a:rPr lang="en-CA" sz="2400" dirty="0" smtClean="0">
                <a:ln w="28575">
                  <a:solidFill>
                    <a:srgbClr val="0000FF"/>
                  </a:solidFill>
                </a:ln>
                <a:solidFill>
                  <a:srgbClr val="00FF00"/>
                </a:solidFill>
                <a:latin typeface="Arial Rounded MT Bold" pitchFamily="34" charset="0"/>
              </a:rPr>
            </a:br>
            <a:r>
              <a:rPr lang="en-CA" sz="2400" dirty="0" smtClean="0">
                <a:ln w="28575">
                  <a:solidFill>
                    <a:srgbClr val="0000FF"/>
                  </a:solidFill>
                </a:ln>
                <a:solidFill>
                  <a:srgbClr val="00FF00"/>
                </a:solidFill>
                <a:latin typeface="Arial Rounded MT Bold" pitchFamily="34" charset="0"/>
              </a:rPr>
              <a:t>EW</a:t>
            </a:r>
            <a:endParaRPr lang="en-CA" sz="2400" dirty="0">
              <a:ln w="28575">
                <a:solidFill>
                  <a:srgbClr val="0000FF"/>
                </a:solidFill>
              </a:ln>
              <a:solidFill>
                <a:srgbClr val="00FF00"/>
              </a:solidFill>
              <a:latin typeface="Arial Rounded MT Bold" pitchFamily="34" charset="0"/>
            </a:endParaRPr>
          </a:p>
        </p:txBody>
      </p:sp>
      <p:pic>
        <p:nvPicPr>
          <p:cNvPr id="10" name="Picture 3" descr="C:\Users\Rae\Desktop\grain wheat clea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819" y="2693432"/>
            <a:ext cx="2560638" cy="4157663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16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12979" y="6462671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rgbClr val="FFFFCC"/>
                </a:solidFill>
              </a:rPr>
              <a:pPr/>
              <a:t>80</a:t>
            </a:fld>
            <a:endParaRPr lang="en-US" b="1" dirty="0">
              <a:solidFill>
                <a:srgbClr val="FFFFCC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23850" y="575543"/>
            <a:ext cx="10089956" cy="3600986"/>
          </a:xfrm>
          <a:prstGeom prst="rect">
            <a:avLst/>
          </a:prstGeom>
          <a:solidFill>
            <a:schemeClr val="tx2">
              <a:alpha val="32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omic Sans MS" pitchFamily="66" charset="0"/>
              </a:rPr>
              <a:t>Lev 23:15-16 </a:t>
            </a: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/>
                <a:latin typeface="Comic Sans MS" pitchFamily="66" charset="0"/>
              </a:rPr>
              <a:t>And ye shall number to yourselves from the </a:t>
            </a:r>
            <a:br>
              <a:rPr lang="en-US" sz="24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/>
                <a:latin typeface="Comic Sans MS" pitchFamily="66" charset="0"/>
              </a:rPr>
            </a:br>
            <a:r>
              <a:rPr lang="en-US" sz="24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/>
                <a:latin typeface="Comic Sans MS" pitchFamily="66" charset="0"/>
              </a:rPr>
              <a:t>day after the Sabbath, from the day on which </a:t>
            </a:r>
            <a:br>
              <a:rPr lang="en-US" sz="24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/>
                <a:latin typeface="Comic Sans MS" pitchFamily="66" charset="0"/>
              </a:rPr>
            </a:br>
            <a:r>
              <a:rPr lang="en-US" sz="24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/>
                <a:latin typeface="Comic Sans MS" pitchFamily="66" charset="0"/>
              </a:rPr>
              <a:t>ye shall offer the sheaf of the heave-offering, seven full weeks:  </a:t>
            </a:r>
            <a:br>
              <a:rPr lang="en-US" sz="24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/>
                <a:latin typeface="Comic Sans MS" pitchFamily="66" charset="0"/>
              </a:rPr>
            </a:br>
            <a:r>
              <a:rPr lang="en-US" sz="24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/>
                <a:latin typeface="Comic Sans MS" pitchFamily="66" charset="0"/>
              </a:rPr>
              <a:t>until the morrow after the last week ye shall number fifty day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CC"/>
                </a:solidFill>
                <a:effectLst>
                  <a:glow rad="127000">
                    <a:srgbClr val="FFCCFF"/>
                  </a:glow>
                </a:effectLst>
                <a:latin typeface="Comic Sans MS" pitchFamily="66" charset="0"/>
              </a:rPr>
              <a:t>s</a:t>
            </a:r>
            <a:r>
              <a:rPr lang="en-US" sz="24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/>
                <a:latin typeface="Comic Sans MS" pitchFamily="66" charset="0"/>
              </a:rPr>
              <a:t>, </a:t>
            </a:r>
            <a:br>
              <a:rPr lang="en-US" sz="24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/>
                <a:latin typeface="Comic Sans MS" pitchFamily="66" charset="0"/>
              </a:rPr>
            </a:br>
            <a:r>
              <a:rPr lang="en-US" sz="24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/>
                <a:latin typeface="Comic Sans MS" pitchFamily="66" charset="0"/>
              </a:rPr>
              <a:t>and shall bring a new meat-offering to Yahuah. </a:t>
            </a:r>
          </a:p>
        </p:txBody>
      </p:sp>
      <p:pic>
        <p:nvPicPr>
          <p:cNvPr id="8194" name="Picture 2" descr="C:\Users\Rae\Desktop\septuagint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64" y="285227"/>
            <a:ext cx="2508740" cy="21093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926060" y="125649"/>
            <a:ext cx="7488832" cy="4794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b="1" dirty="0" smtClean="0">
                <a:ln w="1905"/>
                <a:solidFill>
                  <a:srgbClr val="6633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From the Words of the S</a:t>
            </a:r>
            <a:r>
              <a:rPr lang="en-CA" sz="2000" b="1" dirty="0" smtClean="0">
                <a:ln w="1905"/>
                <a:solidFill>
                  <a:srgbClr val="6633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EPTUAGINT</a:t>
            </a:r>
            <a:r>
              <a:rPr lang="en-CA" sz="2800" b="1" dirty="0" smtClean="0">
                <a:ln w="1905"/>
                <a:solidFill>
                  <a:srgbClr val="6633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endParaRPr lang="en-CA" sz="2800" b="1" dirty="0">
              <a:ln w="1905"/>
              <a:solidFill>
                <a:srgbClr val="663300"/>
              </a:solidFill>
              <a:effectLst>
                <a:glow rad="1270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pic>
        <p:nvPicPr>
          <p:cNvPr id="7" name="Picture 5" descr="F:\Art on Desktop - 1\All white man clip art\3d white people\ques mark blue thinkin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9890" r="82505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47" t="-5223" r="15011"/>
          <a:stretch/>
        </p:blipFill>
        <p:spPr bwMode="auto">
          <a:xfrm>
            <a:off x="10270876" y="3717033"/>
            <a:ext cx="1008112" cy="109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F:\Art on Desktop - 1\All white man clip art\3d white people\ques mark loose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995" y="2636912"/>
            <a:ext cx="1396963" cy="204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Rae\Desktop\Art to file\white man red ques mark clea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950" y="1140189"/>
            <a:ext cx="1510041" cy="158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07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25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75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16632"/>
            <a:ext cx="121168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5400" b="1" dirty="0" smtClean="0">
                <a:ln w="1905">
                  <a:solidFill>
                    <a:srgbClr val="5D2D2D"/>
                  </a:solidFill>
                </a:ln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 </a:t>
            </a:r>
            <a:r>
              <a:rPr lang="en-US" sz="48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True</a:t>
            </a:r>
            <a:r>
              <a:rPr lang="en-US" sz="4800" b="1" dirty="0" smtClean="0">
                <a:ln w="1905">
                  <a:solidFill>
                    <a:srgbClr val="5D2D2D"/>
                  </a:solidFill>
                </a:ln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 Pentecost </a:t>
            </a:r>
            <a:r>
              <a:rPr lang="en-US" sz="48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Count</a:t>
            </a:r>
            <a:r>
              <a:rPr lang="en-US" sz="4800" b="1" dirty="0" smtClean="0">
                <a:ln w="1905">
                  <a:solidFill>
                    <a:srgbClr val="5D2D2D"/>
                  </a:solidFill>
                </a:ln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 </a:t>
            </a:r>
            <a:r>
              <a:rPr lang="en-US" sz="48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 pitchFamily="18" charset="0"/>
              </a:rPr>
              <a:t>In Torah</a:t>
            </a:r>
            <a:endParaRPr lang="en-US" sz="4800" b="1" cap="none" spc="0" dirty="0">
              <a:ln w="1905"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ockwell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3772" y="1039962"/>
            <a:ext cx="5670640" cy="5413020"/>
          </a:xfrm>
          <a:prstGeom prst="rect">
            <a:avLst/>
          </a:prstGeom>
          <a:solidFill>
            <a:schemeClr val="tx2">
              <a:alpha val="32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itchFamily="66" charset="0"/>
              </a:rPr>
              <a:t>Lev </a:t>
            </a: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itchFamily="66" charset="0"/>
              </a:rPr>
              <a:t>23:10-11, 15-16  </a:t>
            </a:r>
            <a:r>
              <a:rPr lang="en-US" sz="2000" b="1" dirty="0" smtClean="0">
                <a:solidFill>
                  <a:srgbClr val="FFFFCC"/>
                </a:solidFill>
                <a:latin typeface="Comic Sans MS" pitchFamily="66" charset="0"/>
              </a:rPr>
              <a:t/>
            </a:r>
            <a:br>
              <a:rPr lang="en-US" sz="2000" b="1" dirty="0" smtClean="0">
                <a:solidFill>
                  <a:srgbClr val="FFFFCC"/>
                </a:solidFill>
                <a:latin typeface="Comic Sans MS" pitchFamily="66" charset="0"/>
              </a:rPr>
            </a:br>
            <a:r>
              <a:rPr lang="en-US" sz="1050" b="1" dirty="0" smtClean="0">
                <a:solidFill>
                  <a:srgbClr val="FFFFCC"/>
                </a:solidFill>
                <a:latin typeface="Comic Sans MS" pitchFamily="66" charset="0"/>
              </a:rPr>
              <a:t/>
            </a:r>
            <a:br>
              <a:rPr lang="en-US" sz="1050" b="1" dirty="0" smtClean="0">
                <a:solidFill>
                  <a:srgbClr val="FFFFCC"/>
                </a:solidFill>
                <a:latin typeface="Comic Sans MS" pitchFamily="66" charset="0"/>
              </a:rPr>
            </a:br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10</a:t>
            </a:r>
            <a:r>
              <a:rPr lang="en-US" sz="2000" b="1" dirty="0" smtClean="0"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 </a:t>
            </a: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When </a:t>
            </a:r>
            <a:r>
              <a:rPr lang="en-US" sz="2000" b="1" dirty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ye be come into the land which I give unto you, and shall reap the harvest thereof, then ye shall bring a sheaf of the </a:t>
            </a:r>
            <a:r>
              <a:rPr lang="en-US" sz="2000" b="1" dirty="0" err="1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firstfruits</a:t>
            </a:r>
            <a:r>
              <a:rPr lang="en-US" sz="2000" b="1" dirty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 of your harvest unto the priest</a:t>
            </a: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:</a:t>
            </a:r>
          </a:p>
          <a:p>
            <a:pPr>
              <a:lnSpc>
                <a:spcPct val="150000"/>
              </a:lnSpc>
            </a:pPr>
            <a:endParaRPr lang="en-US" sz="1200" b="1" dirty="0">
              <a:solidFill>
                <a:srgbClr val="FFFFCC"/>
              </a:solidFill>
              <a:effectLst>
                <a:glow rad="177800">
                  <a:schemeClr val="tx2"/>
                </a:glow>
              </a:effectLst>
              <a:latin typeface="Comic Sans MS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11</a:t>
            </a:r>
            <a:r>
              <a:rPr lang="en-US" sz="2000" b="1" dirty="0"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 </a:t>
            </a: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And </a:t>
            </a:r>
            <a:r>
              <a:rPr lang="en-US" sz="2000" b="1" dirty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he shall wave the sheaf before </a:t>
            </a: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 </a:t>
            </a:r>
            <a:r>
              <a:rPr lang="en-US" sz="2000" b="1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Yahuah,</a:t>
            </a: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 </a:t>
            </a:r>
            <a:r>
              <a:rPr lang="en-US" sz="2000" b="1" dirty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to be accepted for you: on the morrow after the </a:t>
            </a:r>
            <a:r>
              <a:rPr lang="en-US" sz="2000" b="1" dirty="0" err="1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sabbath</a:t>
            </a:r>
            <a:r>
              <a:rPr lang="en-US" sz="2000" b="1" dirty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 the priest shall wave it</a:t>
            </a: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rgbClr val="FFFFCC"/>
              </a:solidFill>
              <a:effectLst>
                <a:glow rad="177800">
                  <a:schemeClr val="tx2"/>
                </a:glow>
              </a:effectLst>
              <a:latin typeface="Comic Sans MS" pitchFamily="66" charset="0"/>
            </a:endParaRPr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>
          <a:xfrm>
            <a:off x="11580153" y="6456069"/>
            <a:ext cx="5497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FEFA0A-2F20-4B60-98C6-5FFDA469AA1C}" type="slidenum">
              <a:rPr lang="en-US" b="1" smtClean="0">
                <a:solidFill>
                  <a:srgbClr val="FFFFCC"/>
                </a:solidFill>
              </a:rPr>
              <a:pPr/>
              <a:t>81</a:t>
            </a:fld>
            <a:endParaRPr lang="en-US" b="1" dirty="0">
              <a:solidFill>
                <a:srgbClr val="FFFFC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47176" y="1039962"/>
            <a:ext cx="5670640" cy="5447645"/>
          </a:xfrm>
          <a:prstGeom prst="rect">
            <a:avLst/>
          </a:prstGeom>
          <a:solidFill>
            <a:schemeClr val="tx2">
              <a:alpha val="32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rabicPlain" startAt="15"/>
            </a:pP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And </a:t>
            </a:r>
            <a:r>
              <a:rPr lang="en-US" sz="2000" b="1" dirty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ye shall count unto you from the morrow after the </a:t>
            </a:r>
            <a:r>
              <a:rPr lang="en-US" sz="2000" b="1" dirty="0" err="1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sabbath</a:t>
            </a:r>
            <a:r>
              <a:rPr lang="en-US" sz="2000" b="1" dirty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, from the day that ye brought the sheaf of the wave offering; </a:t>
            </a:r>
            <a:r>
              <a:rPr lang="en-US" sz="2000" b="1" u="sng" dirty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seven sabbaths shall be complete</a:t>
            </a: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:  </a:t>
            </a:r>
            <a:r>
              <a:rPr lang="en-US" sz="2000" b="1" dirty="0" smtClean="0">
                <a:ln>
                  <a:solidFill>
                    <a:srgbClr val="5D2D2D"/>
                  </a:solidFill>
                </a:ln>
                <a:solidFill>
                  <a:srgbClr val="FFFF00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(Would that be 7 x 7 = 49 days for the first part of the count?)</a:t>
            </a:r>
            <a:endParaRPr lang="en-US" sz="2000" b="1" dirty="0">
              <a:ln>
                <a:solidFill>
                  <a:srgbClr val="FF9933"/>
                </a:solidFill>
              </a:ln>
              <a:solidFill>
                <a:srgbClr val="FFFFCC"/>
              </a:solidFill>
              <a:effectLst>
                <a:glow rad="177800">
                  <a:schemeClr val="tx2"/>
                </a:glow>
              </a:effectLst>
              <a:latin typeface="Comic Sans MS" pitchFamily="66" charset="0"/>
            </a:endParaRPr>
          </a:p>
          <a:p>
            <a:pPr>
              <a:lnSpc>
                <a:spcPct val="150000"/>
              </a:lnSpc>
            </a:pPr>
            <a:endParaRPr lang="en-US" sz="1200" b="1" dirty="0">
              <a:solidFill>
                <a:srgbClr val="FFFFCC"/>
              </a:solidFill>
              <a:effectLst>
                <a:glow rad="177800">
                  <a:schemeClr val="tx2"/>
                </a:glow>
              </a:effectLst>
              <a:latin typeface="Comic Sans MS" pitchFamily="66" charset="0"/>
            </a:endParaRPr>
          </a:p>
          <a:p>
            <a:pPr marL="457200" indent="-457200">
              <a:lnSpc>
                <a:spcPct val="150000"/>
              </a:lnSpc>
              <a:buAutoNum type="arabicPlain" startAt="16"/>
            </a:pP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Even </a:t>
            </a:r>
            <a:r>
              <a:rPr lang="en-US" sz="2000" b="1" dirty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unto the morrow </a:t>
            </a:r>
            <a:r>
              <a:rPr lang="en-US" sz="2000" b="1" u="sng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after</a:t>
            </a:r>
            <a:r>
              <a:rPr lang="en-US" sz="2000" b="1" dirty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 the seventh </a:t>
            </a: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Sabbath </a:t>
            </a:r>
            <a:r>
              <a:rPr lang="en-US" sz="2000" b="1" dirty="0" smtClean="0">
                <a:ln>
                  <a:solidFill>
                    <a:srgbClr val="5D2D2D"/>
                  </a:solidFill>
                </a:ln>
                <a:solidFill>
                  <a:srgbClr val="FFFF00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[The 49</a:t>
            </a:r>
            <a:r>
              <a:rPr lang="en-US" sz="2000" b="1" baseline="30000" dirty="0" smtClean="0">
                <a:ln>
                  <a:solidFill>
                    <a:srgbClr val="5D2D2D"/>
                  </a:solidFill>
                </a:ln>
                <a:solidFill>
                  <a:srgbClr val="FFFF00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th</a:t>
            </a:r>
            <a:r>
              <a:rPr lang="en-US" sz="2000" b="1" dirty="0" smtClean="0">
                <a:ln>
                  <a:solidFill>
                    <a:srgbClr val="5D2D2D"/>
                  </a:solidFill>
                </a:ln>
                <a:solidFill>
                  <a:srgbClr val="FFFF00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 day?]</a:t>
            </a: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 </a:t>
            </a:r>
            <a:r>
              <a:rPr lang="en-US" sz="2000" b="1" dirty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shall ye number fifty day</a:t>
            </a:r>
            <a:r>
              <a:rPr lang="en-US" sz="2000" b="1" dirty="0">
                <a:ln>
                  <a:solidFill>
                    <a:srgbClr val="0000FF"/>
                  </a:solidFill>
                </a:ln>
                <a:solidFill>
                  <a:srgbClr val="FFFFCC"/>
                </a:solidFill>
                <a:effectLst>
                  <a:glow rad="177800">
                    <a:srgbClr val="FFCCFF"/>
                  </a:glow>
                </a:effectLst>
                <a:latin typeface="Comic Sans MS" pitchFamily="66" charset="0"/>
              </a:rPr>
              <a:t>s</a:t>
            </a:r>
            <a:r>
              <a:rPr lang="en-US" sz="1200" b="1" dirty="0">
                <a:ln>
                  <a:solidFill>
                    <a:srgbClr val="0000FF"/>
                  </a:solidFill>
                </a:ln>
                <a:solidFill>
                  <a:srgbClr val="FFFFCC"/>
                </a:solidFill>
                <a:effectLst>
                  <a:glow rad="177800">
                    <a:srgbClr val="FFCCFF"/>
                  </a:glow>
                </a:effectLst>
                <a:latin typeface="Comic Sans MS" pitchFamily="66" charset="0"/>
              </a:rPr>
              <a:t> </a:t>
            </a:r>
            <a:r>
              <a:rPr lang="en-US" sz="1600" b="1" dirty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;</a:t>
            </a:r>
            <a:r>
              <a:rPr lang="en-US" sz="20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 </a:t>
            </a:r>
            <a:r>
              <a:rPr lang="en-US" sz="2000" b="1" dirty="0" smtClean="0">
                <a:ln>
                  <a:solidFill>
                    <a:srgbClr val="5D2D2D"/>
                  </a:solidFill>
                </a:ln>
                <a:solidFill>
                  <a:srgbClr val="FFFF00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(Add another 50 days?  </a:t>
            </a:r>
            <a:r>
              <a:rPr lang="en-US" sz="2000" b="1" dirty="0" err="1">
                <a:ln>
                  <a:solidFill>
                    <a:srgbClr val="5D2D2D"/>
                  </a:solidFill>
                </a:ln>
                <a:solidFill>
                  <a:srgbClr val="FFFF00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e</a:t>
            </a:r>
            <a:r>
              <a:rPr lang="en-US" sz="2000" b="1" dirty="0" err="1" smtClean="0">
                <a:ln>
                  <a:solidFill>
                    <a:srgbClr val="5D2D2D"/>
                  </a:solidFill>
                </a:ln>
                <a:solidFill>
                  <a:srgbClr val="FFFF00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g</a:t>
            </a:r>
            <a:r>
              <a:rPr lang="en-US" sz="2000" b="1" dirty="0" smtClean="0">
                <a:ln>
                  <a:solidFill>
                    <a:srgbClr val="5D2D2D"/>
                  </a:solidFill>
                </a:ln>
                <a:solidFill>
                  <a:srgbClr val="FFFF00"/>
                </a:solidFill>
                <a:effectLst>
                  <a:glow rad="177800">
                    <a:schemeClr val="tx2"/>
                  </a:glow>
                </a:effectLst>
                <a:latin typeface="Comic Sans MS" pitchFamily="66" charset="0"/>
              </a:rPr>
              <a:t>:  Would that be: 49 + 50 = 99 days to the Pentecost count??)</a:t>
            </a:r>
            <a:endParaRPr lang="en-US" sz="2000" b="1" dirty="0">
              <a:ln>
                <a:solidFill>
                  <a:srgbClr val="FF9933"/>
                </a:solidFill>
              </a:ln>
              <a:solidFill>
                <a:srgbClr val="FFFFCC"/>
              </a:solidFill>
              <a:effectLst>
                <a:glow rad="177800">
                  <a:schemeClr val="tx2"/>
                </a:glow>
              </a:effectLst>
              <a:latin typeface="Comic Sans MS" pitchFamily="66" charset="0"/>
            </a:endParaRPr>
          </a:p>
        </p:txBody>
      </p:sp>
      <p:sp>
        <p:nvSpPr>
          <p:cNvPr id="5" name="Cloud Callout 4"/>
          <p:cNvSpPr/>
          <p:nvPr/>
        </p:nvSpPr>
        <p:spPr>
          <a:xfrm rot="20929849">
            <a:off x="176225" y="1286160"/>
            <a:ext cx="6466400" cy="3466478"/>
          </a:xfrm>
          <a:prstGeom prst="cloudCallout">
            <a:avLst>
              <a:gd name="adj1" fmla="val 46540"/>
              <a:gd name="adj2" fmla="val 47686"/>
            </a:avLst>
          </a:prstGeom>
          <a:solidFill>
            <a:srgbClr val="FFCCFF"/>
          </a:solidFill>
          <a:ln w="76200">
            <a:solidFill>
              <a:srgbClr val="00FFCC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99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endParaRPr lang="en-CA" sz="3600" dirty="0"/>
          </a:p>
        </p:txBody>
      </p:sp>
      <p:pic>
        <p:nvPicPr>
          <p:cNvPr id="11" name="Picture 6" descr="C:\Users\Rae\Desktop\Art on Desktop\white man clip art\3d white people\light bulb pn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1" t="1544" r="23906" b="933"/>
          <a:stretch/>
        </p:blipFill>
        <p:spPr bwMode="auto">
          <a:xfrm>
            <a:off x="9118748" y="1041300"/>
            <a:ext cx="2649549" cy="495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 rot="20816574">
            <a:off x="527192" y="1605357"/>
            <a:ext cx="6092825" cy="3046988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CA" sz="4400" dirty="0">
                <a:solidFill>
                  <a:srgbClr val="663300"/>
                </a:solidFill>
                <a:latin typeface="Cooper Black" pitchFamily="18" charset="0"/>
              </a:rPr>
              <a:t>Let’s consider the Hebrew word for </a:t>
            </a:r>
            <a:br>
              <a:rPr lang="en-CA" sz="4400" dirty="0">
                <a:solidFill>
                  <a:srgbClr val="663300"/>
                </a:solidFill>
                <a:latin typeface="Cooper Black" pitchFamily="18" charset="0"/>
              </a:rPr>
            </a:br>
            <a:r>
              <a:rPr lang="en-CA" sz="4400" b="1" u="sng" dirty="0" smtClean="0">
                <a:ln w="19050">
                  <a:solidFill>
                    <a:srgbClr val="0000FF"/>
                  </a:solidFill>
                </a:ln>
                <a:solidFill>
                  <a:srgbClr val="663300"/>
                </a:solidFill>
                <a:effectLst>
                  <a:glow rad="127000">
                    <a:srgbClr val="FFFF00"/>
                  </a:glow>
                </a:effectLst>
                <a:latin typeface="Cooper Black" pitchFamily="18" charset="0"/>
              </a:rPr>
              <a:t>UNTO</a:t>
            </a:r>
            <a:r>
              <a:rPr lang="en-CA" sz="3200" b="1" dirty="0" smtClean="0">
                <a:ln w="19050">
                  <a:solidFill>
                    <a:srgbClr val="0000FF"/>
                  </a:solidFill>
                </a:ln>
                <a:solidFill>
                  <a:srgbClr val="663300"/>
                </a:solidFill>
                <a:effectLst>
                  <a:glow rad="127000">
                    <a:srgbClr val="FFFF00"/>
                  </a:glow>
                </a:effectLst>
                <a:latin typeface="Cooper Black" pitchFamily="18" charset="0"/>
              </a:rPr>
              <a:t>,</a:t>
            </a:r>
            <a:r>
              <a:rPr lang="en-CA" sz="4400" dirty="0" smtClean="0">
                <a:solidFill>
                  <a:srgbClr val="663300"/>
                </a:solidFill>
                <a:latin typeface="Cooper Black" pitchFamily="18" charset="0"/>
              </a:rPr>
              <a:t> </a:t>
            </a:r>
            <a:r>
              <a:rPr lang="en-CA" sz="4400" dirty="0">
                <a:solidFill>
                  <a:srgbClr val="663300"/>
                </a:solidFill>
                <a:latin typeface="Cooper Black" pitchFamily="18" charset="0"/>
              </a:rPr>
              <a:t>H5704  - “ad”</a:t>
            </a:r>
            <a:r>
              <a:rPr lang="en-CA" sz="3200" dirty="0"/>
              <a:t/>
            </a:r>
            <a:br>
              <a:rPr lang="en-CA" sz="3200" dirty="0"/>
            </a:br>
            <a:r>
              <a:rPr lang="en-CA" sz="3200" dirty="0"/>
              <a:t> </a:t>
            </a:r>
            <a:r>
              <a:rPr lang="en-US" sz="6000" b="1" dirty="0">
                <a:solidFill>
                  <a:srgbClr val="99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ע ד</a:t>
            </a:r>
            <a:r>
              <a:rPr lang="en-US" sz="3200" b="1" dirty="0">
                <a:solidFill>
                  <a:srgbClr val="99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endParaRPr lang="en-CA" sz="3200" dirty="0"/>
          </a:p>
        </p:txBody>
      </p:sp>
      <p:sp>
        <p:nvSpPr>
          <p:cNvPr id="4" name="Rounded Rectangle 3"/>
          <p:cNvSpPr/>
          <p:nvPr/>
        </p:nvSpPr>
        <p:spPr>
          <a:xfrm>
            <a:off x="6841924" y="4086216"/>
            <a:ext cx="1296144" cy="482352"/>
          </a:xfrm>
          <a:prstGeom prst="roundRect">
            <a:avLst/>
          </a:prstGeom>
          <a:noFill/>
          <a:ln w="38100">
            <a:solidFill>
              <a:srgbClr val="00FF00"/>
            </a:solidFill>
          </a:ln>
          <a:effectLst>
            <a:glow rad="127000">
              <a:srgbClr val="FF99FF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</p:spTree>
    <p:extLst>
      <p:ext uri="{BB962C8B-B14F-4D97-AF65-F5344CB8AC3E}">
        <p14:creationId xmlns:p14="http://schemas.microsoft.com/office/powerpoint/2010/main" val="252842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repeatCount="300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>
                <a:alpha val="6000"/>
              </a:srgbClr>
            </a:gs>
            <a:gs pos="48000">
              <a:srgbClr val="FF6633">
                <a:alpha val="30000"/>
              </a:srgbClr>
            </a:gs>
            <a:gs pos="91000">
              <a:srgbClr val="FFFF00">
                <a:alpha val="57000"/>
              </a:srgbClr>
            </a:gs>
            <a:gs pos="75000">
              <a:srgbClr val="01A78F">
                <a:alpha val="58000"/>
              </a:srgbClr>
            </a:gs>
            <a:gs pos="100000">
              <a:srgbClr val="3366FF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39028" y="6511325"/>
            <a:ext cx="549797" cy="365125"/>
          </a:xfrm>
        </p:spPr>
        <p:txBody>
          <a:bodyPr/>
          <a:lstStyle/>
          <a:p>
            <a:fld id="{81FEFA0A-2F20-4B60-98C6-5FFDA469AA1C}" type="slidenum">
              <a:rPr lang="en-US">
                <a:solidFill>
                  <a:schemeClr val="tx2"/>
                </a:solidFill>
              </a:rPr>
              <a:pPr/>
              <a:t>82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05780" y="332656"/>
            <a:ext cx="7272808" cy="914400"/>
          </a:xfrm>
          <a:prstGeom prst="ellipse">
            <a:avLst/>
          </a:prstGeom>
          <a:solidFill>
            <a:schemeClr val="tx2"/>
          </a:solidFill>
          <a:effectLst>
            <a:glow rad="279400">
              <a:srgbClr val="FFFF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6000" b="1" dirty="0" smtClean="0">
                <a:ln w="57150">
                  <a:solidFill>
                    <a:srgbClr val="0000FF"/>
                  </a:solidFill>
                </a:ln>
                <a:latin typeface="Cooper Black" pitchFamily="18" charset="0"/>
              </a:rPr>
              <a:t>~ UNTO ~</a:t>
            </a:r>
            <a:endParaRPr lang="en-CA" sz="6000" b="1" dirty="0">
              <a:solidFill>
                <a:srgbClr val="00FF00"/>
              </a:solidFill>
            </a:endParaRPr>
          </a:p>
        </p:txBody>
      </p:sp>
      <p:pic>
        <p:nvPicPr>
          <p:cNvPr id="10" name="Picture 9"/>
          <p:cNvPicPr/>
          <p:nvPr/>
        </p:nvPicPr>
        <p:blipFill rotWithShape="1">
          <a:blip r:embed="rId2"/>
          <a:srcRect l="39316" t="17582" r="25208" b="76571"/>
          <a:stretch/>
        </p:blipFill>
        <p:spPr bwMode="auto">
          <a:xfrm>
            <a:off x="674173" y="1610864"/>
            <a:ext cx="10840479" cy="1008112"/>
          </a:xfrm>
          <a:prstGeom prst="rect">
            <a:avLst/>
          </a:prstGeom>
          <a:ln w="127000" cap="sq">
            <a:solidFill>
              <a:srgbClr val="0000FF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Bent Arrow 4"/>
          <p:cNvSpPr/>
          <p:nvPr/>
        </p:nvSpPr>
        <p:spPr>
          <a:xfrm rot="5400000">
            <a:off x="8038627" y="-1251519"/>
            <a:ext cx="1008111" cy="4896544"/>
          </a:xfrm>
          <a:prstGeom prst="bentArrow">
            <a:avLst>
              <a:gd name="adj1" fmla="val 25000"/>
              <a:gd name="adj2" fmla="val 50000"/>
              <a:gd name="adj3" fmla="val 45664"/>
              <a:gd name="adj4" fmla="val 43750"/>
            </a:avLst>
          </a:prstGeom>
          <a:gradFill>
            <a:gsLst>
              <a:gs pos="0">
                <a:srgbClr val="FF3399">
                  <a:alpha val="68000"/>
                </a:srgbClr>
              </a:gs>
              <a:gs pos="30000">
                <a:srgbClr val="FF6633"/>
              </a:gs>
              <a:gs pos="49000">
                <a:srgbClr val="FFFF00">
                  <a:alpha val="57000"/>
                </a:srgbClr>
              </a:gs>
              <a:gs pos="70000">
                <a:srgbClr val="7030A0">
                  <a:lumMod val="71000"/>
                  <a:lumOff val="29000"/>
                </a:srgbClr>
              </a:gs>
              <a:gs pos="90000">
                <a:srgbClr val="3366FF">
                  <a:lumMod val="0"/>
                  <a:lumOff val="100000"/>
                </a:srgbClr>
              </a:gs>
            </a:gsLst>
            <a:path path="shape">
              <a:fillToRect l="50000" t="50000" r="50000" b="50000"/>
            </a:path>
          </a:gradFill>
          <a:ln>
            <a:solidFill>
              <a:srgbClr val="7030A0"/>
            </a:solidFill>
          </a:ln>
          <a:effectLst>
            <a:glow rad="127000">
              <a:srgbClr val="FFCCFF"/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89756" y="2852936"/>
            <a:ext cx="11809312" cy="3888432"/>
          </a:xfrm>
          <a:prstGeom prst="roundRect">
            <a:avLst/>
          </a:prstGeom>
          <a:noFill/>
          <a:ln w="57150"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CA" sz="2400" dirty="0"/>
          </a:p>
        </p:txBody>
      </p:sp>
      <p:sp>
        <p:nvSpPr>
          <p:cNvPr id="7" name="Rectangle 6"/>
          <p:cNvSpPr/>
          <p:nvPr/>
        </p:nvSpPr>
        <p:spPr>
          <a:xfrm>
            <a:off x="429829" y="3123857"/>
            <a:ext cx="6024623" cy="3416320"/>
          </a:xfrm>
          <a:prstGeom prst="rect">
            <a:avLst/>
          </a:prstGeom>
          <a:effectLst>
            <a:glow rad="127000">
              <a:srgbClr val="00FFCC"/>
            </a:glow>
          </a:effec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preposition </a:t>
            </a:r>
          </a:p>
          <a:p>
            <a:pPr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as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far as, even to, until, up to, while, as far as 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of space </a:t>
            </a:r>
          </a:p>
          <a:p>
            <a:pPr marL="1143000" lvl="2" indent="-228600"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  <a:effectLst>
                  <a:glow rad="127000">
                    <a:srgbClr val="00FF00"/>
                  </a:glow>
                </a:effectLst>
                <a:latin typeface="arial" panose="020B0604020202020204" pitchFamily="34" charset="0"/>
              </a:rPr>
              <a:t> as </a:t>
            </a:r>
            <a:r>
              <a:rPr lang="en-US" dirty="0">
                <a:solidFill>
                  <a:srgbClr val="000000"/>
                </a:solidFill>
                <a:effectLst>
                  <a:glow rad="127000">
                    <a:srgbClr val="00FF00"/>
                  </a:glow>
                </a:effectLst>
                <a:latin typeface="arial" panose="020B0604020202020204" pitchFamily="34" charset="0"/>
              </a:rPr>
              <a:t>far as, up to, even to 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in combination </a:t>
            </a:r>
          </a:p>
          <a:p>
            <a:pPr marL="1143000" lvl="2" indent="-228600"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from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...</a:t>
            </a:r>
            <a:r>
              <a:rPr lang="en-US" dirty="0">
                <a:solidFill>
                  <a:srgbClr val="000000"/>
                </a:solidFill>
                <a:effectLst>
                  <a:glow rad="127000">
                    <a:srgbClr val="00FF00"/>
                  </a:glow>
                </a:effectLst>
                <a:latin typeface="arial" panose="020B0604020202020204" pitchFamily="34" charset="0"/>
              </a:rPr>
              <a:t>as far </a:t>
            </a:r>
            <a:r>
              <a:rPr lang="en-US" dirty="0" smtClean="0">
                <a:solidFill>
                  <a:srgbClr val="000000"/>
                </a:solidFill>
                <a:effectLst>
                  <a:glow rad="127000">
                    <a:srgbClr val="00FF00"/>
                  </a:glow>
                </a:effectLst>
                <a:latin typeface="arial" panose="020B0604020202020204" pitchFamily="34" charset="0"/>
              </a:rPr>
              <a:t>as,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both...and (with 'min' - from) 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of time </a:t>
            </a:r>
          </a:p>
          <a:p>
            <a:pPr marL="1143000" lvl="2" indent="-228600"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  <a:effectLst>
                  <a:glow rad="127000">
                    <a:srgbClr val="00FFCC"/>
                  </a:glow>
                </a:effectLst>
                <a:latin typeface="arial" panose="020B0604020202020204" pitchFamily="34" charset="0"/>
              </a:rPr>
              <a:t> even to,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until, unto, </a:t>
            </a:r>
            <a:r>
              <a:rPr lang="en-US" dirty="0">
                <a:solidFill>
                  <a:srgbClr val="000000"/>
                </a:solidFill>
                <a:effectLst>
                  <a:glow rad="127000">
                    <a:srgbClr val="00FFCC"/>
                  </a:glow>
                </a:effectLst>
                <a:latin typeface="arial" panose="020B0604020202020204" pitchFamily="34" charset="0"/>
              </a:rPr>
              <a:t>till,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during, </a:t>
            </a:r>
            <a:r>
              <a:rPr lang="en-US" dirty="0">
                <a:solidFill>
                  <a:srgbClr val="000000"/>
                </a:solidFill>
                <a:effectLst>
                  <a:glow rad="127000">
                    <a:srgbClr val="00FFCC"/>
                  </a:glow>
                </a:effectLst>
                <a:latin typeface="arial" panose="020B0604020202020204" pitchFamily="34" charset="0"/>
              </a:rPr>
              <a:t>end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of degree </a:t>
            </a:r>
          </a:p>
          <a:p>
            <a:pPr marL="1143000" lvl="2" indent="-228600"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even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to, </a:t>
            </a:r>
            <a:r>
              <a:rPr lang="en-US" dirty="0">
                <a:solidFill>
                  <a:srgbClr val="000000"/>
                </a:solidFill>
                <a:effectLst>
                  <a:glow rad="127000">
                    <a:srgbClr val="FFCCFF"/>
                  </a:glow>
                </a:effectLst>
                <a:latin typeface="arial" panose="020B0604020202020204" pitchFamily="34" charset="0"/>
              </a:rPr>
              <a:t>to the degree of,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even like </a:t>
            </a:r>
          </a:p>
          <a:p>
            <a:pPr marL="1143000" lvl="2" indent="-228600"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conjunction 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until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while, </a:t>
            </a:r>
            <a:r>
              <a:rPr lang="en-US" dirty="0">
                <a:solidFill>
                  <a:srgbClr val="000000"/>
                </a:solidFill>
                <a:effectLst>
                  <a:glow rad="127000">
                    <a:srgbClr val="FFCCFF"/>
                  </a:glow>
                </a:effectLst>
                <a:latin typeface="arial" panose="020B0604020202020204" pitchFamily="34" charset="0"/>
              </a:rPr>
              <a:t>to the point that,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so that even </a:t>
            </a: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133972" y="2922666"/>
            <a:ext cx="936104" cy="413286"/>
          </a:xfrm>
          <a:prstGeom prst="roundRect">
            <a:avLst/>
          </a:prstGeom>
          <a:solidFill>
            <a:srgbClr val="7030A0"/>
          </a:solidFill>
          <a:ln>
            <a:solidFill>
              <a:srgbClr val="5ED8E8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 smtClean="0"/>
              <a:t>BLB</a:t>
            </a:r>
            <a:endParaRPr lang="en-CA" sz="2400" dirty="0"/>
          </a:p>
        </p:txBody>
      </p:sp>
      <p:sp>
        <p:nvSpPr>
          <p:cNvPr id="11" name="Rounded Rectangle 10"/>
          <p:cNvSpPr/>
          <p:nvPr/>
        </p:nvSpPr>
        <p:spPr>
          <a:xfrm>
            <a:off x="6310436" y="2852936"/>
            <a:ext cx="5688632" cy="3888432"/>
          </a:xfrm>
          <a:prstGeom prst="roundRect">
            <a:avLst/>
          </a:prstGeom>
          <a:noFill/>
          <a:ln w="57150">
            <a:solidFill>
              <a:srgbClr val="6633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3d extrusionH="57150">
              <a:bevelT w="38100" h="38100" prst="angle"/>
            </a:sp3d>
          </a:bodyPr>
          <a:lstStyle/>
          <a:p>
            <a:r>
              <a:rPr lang="en-CA" sz="2400" b="1" dirty="0" smtClean="0">
                <a:solidFill>
                  <a:srgbClr val="7030A0"/>
                </a:solidFill>
              </a:rPr>
              <a:t>		</a:t>
            </a:r>
            <a:r>
              <a:rPr lang="en-CA" sz="3600" b="1" dirty="0" smtClean="0">
                <a:ln>
                  <a:solidFill>
                    <a:srgbClr val="00FF00"/>
                  </a:solidFill>
                </a:ln>
                <a:solidFill>
                  <a:srgbClr val="7030A0"/>
                </a:solidFill>
                <a:latin typeface="Comic Sans MS" pitchFamily="66" charset="0"/>
              </a:rPr>
              <a:t>EDHL</a:t>
            </a:r>
            <a:r>
              <a:rPr lang="en-CA" sz="2400" b="1" dirty="0" smtClean="0">
                <a:solidFill>
                  <a:srgbClr val="7030A0"/>
                </a:solidFill>
                <a:latin typeface="Comic Sans MS" pitchFamily="66" charset="0"/>
              </a:rPr>
              <a:t> –</a:t>
            </a:r>
            <a:br>
              <a:rPr lang="en-CA" sz="2400" b="1" dirty="0" smtClean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en-CA" sz="2400" b="1" dirty="0" smtClean="0">
                <a:solidFill>
                  <a:srgbClr val="7030A0"/>
                </a:solidFill>
                <a:latin typeface="Comic Sans MS" pitchFamily="66" charset="0"/>
              </a:rPr>
              <a:t>1. – </a:t>
            </a:r>
            <a:r>
              <a:rPr lang="en-CA" sz="2400" b="1" dirty="0" smtClean="0">
                <a:solidFill>
                  <a:srgbClr val="663300"/>
                </a:solidFill>
                <a:latin typeface="Comic Sans MS" pitchFamily="66" charset="0"/>
              </a:rPr>
              <a:t>to, unto, </a:t>
            </a:r>
            <a:r>
              <a:rPr lang="en-CA" sz="2400" b="1" dirty="0" smtClean="0">
                <a:ln>
                  <a:solidFill>
                    <a:srgbClr val="0000FF"/>
                  </a:solidFill>
                </a:ln>
                <a:solidFill>
                  <a:srgbClr val="663300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up to, even to, </a:t>
            </a:r>
          </a:p>
          <a:p>
            <a:r>
              <a:rPr lang="en-CA" sz="2400" b="1" dirty="0" smtClean="0">
                <a:solidFill>
                  <a:srgbClr val="7030A0"/>
                </a:solidFill>
                <a:latin typeface="Comic Sans MS" pitchFamily="66" charset="0"/>
              </a:rPr>
              <a:t>2. – </a:t>
            </a:r>
            <a:r>
              <a:rPr lang="en-CA" sz="2400" b="1" dirty="0" smtClean="0">
                <a:solidFill>
                  <a:srgbClr val="663300"/>
                </a:solidFill>
                <a:latin typeface="Comic Sans MS" pitchFamily="66" charset="0"/>
              </a:rPr>
              <a:t>eternity, perpetuity</a:t>
            </a:r>
          </a:p>
          <a:p>
            <a:r>
              <a:rPr lang="en-CA" sz="2400" b="1" dirty="0" smtClean="0">
                <a:solidFill>
                  <a:srgbClr val="7030A0"/>
                </a:solidFill>
                <a:latin typeface="Comic Sans MS" pitchFamily="66" charset="0"/>
              </a:rPr>
              <a:t>3. – </a:t>
            </a:r>
            <a:r>
              <a:rPr lang="en-CA" sz="2400" b="1" dirty="0" smtClean="0">
                <a:solidFill>
                  <a:srgbClr val="663300"/>
                </a:solidFill>
                <a:latin typeface="Comic Sans MS" pitchFamily="66" charset="0"/>
              </a:rPr>
              <a:t>booty, (to tear away) </a:t>
            </a:r>
          </a:p>
          <a:p>
            <a:r>
              <a:rPr lang="en-CA" sz="2400" b="1" dirty="0" smtClean="0">
                <a:solidFill>
                  <a:srgbClr val="7030A0"/>
                </a:solidFill>
                <a:latin typeface="Comic Sans MS" pitchFamily="66" charset="0"/>
              </a:rPr>
              <a:t>4. – </a:t>
            </a:r>
            <a:r>
              <a:rPr lang="en-CA" sz="2400" b="1" dirty="0" smtClean="0">
                <a:solidFill>
                  <a:srgbClr val="663300"/>
                </a:solidFill>
                <a:latin typeface="Comic Sans MS" pitchFamily="66" charset="0"/>
              </a:rPr>
              <a:t>witness, testimony</a:t>
            </a:r>
          </a:p>
          <a:p>
            <a:r>
              <a:rPr lang="en-CA" sz="2400" b="1" dirty="0" smtClean="0">
                <a:solidFill>
                  <a:srgbClr val="7030A0"/>
                </a:solidFill>
                <a:latin typeface="Comic Sans MS" pitchFamily="66" charset="0"/>
              </a:rPr>
              <a:t>5. – </a:t>
            </a:r>
            <a:r>
              <a:rPr lang="en-CA" sz="2400" b="1" dirty="0" smtClean="0">
                <a:solidFill>
                  <a:srgbClr val="663300"/>
                </a:solidFill>
                <a:latin typeface="Comic Sans MS" pitchFamily="66" charset="0"/>
              </a:rPr>
              <a:t>menstruation (the cloth) </a:t>
            </a:r>
            <a:endParaRPr lang="en-CA" sz="2400" b="1" dirty="0">
              <a:solidFill>
                <a:srgbClr val="6633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71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>
                <a:alpha val="6000"/>
              </a:srgbClr>
            </a:gs>
            <a:gs pos="48000">
              <a:srgbClr val="FF6633">
                <a:alpha val="30000"/>
              </a:srgbClr>
            </a:gs>
            <a:gs pos="91000">
              <a:srgbClr val="FFFF00">
                <a:alpha val="57000"/>
              </a:srgbClr>
            </a:gs>
            <a:gs pos="75000">
              <a:srgbClr val="01A78F">
                <a:alpha val="58000"/>
              </a:srgbClr>
            </a:gs>
            <a:gs pos="100000">
              <a:srgbClr val="3366FF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/>
          <p:cNvSpPr/>
          <p:nvPr/>
        </p:nvSpPr>
        <p:spPr>
          <a:xfrm>
            <a:off x="405780" y="332656"/>
            <a:ext cx="7272808" cy="914400"/>
          </a:xfrm>
          <a:prstGeom prst="ellipse">
            <a:avLst/>
          </a:prstGeom>
          <a:solidFill>
            <a:schemeClr val="tx2"/>
          </a:solidFill>
          <a:effectLst>
            <a:glow rad="279400">
              <a:srgbClr val="FFFF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6000" b="1" dirty="0" smtClean="0">
                <a:ln w="57150">
                  <a:solidFill>
                    <a:srgbClr val="0000FF"/>
                  </a:solidFill>
                </a:ln>
                <a:latin typeface="Cooper Black" pitchFamily="18" charset="0"/>
              </a:rPr>
              <a:t>~ UNTO ~</a:t>
            </a:r>
            <a:endParaRPr lang="en-CA" sz="6000" b="1" dirty="0">
              <a:solidFill>
                <a:srgbClr val="00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39028" y="6511325"/>
            <a:ext cx="549797" cy="365125"/>
          </a:xfrm>
        </p:spPr>
        <p:txBody>
          <a:bodyPr/>
          <a:lstStyle/>
          <a:p>
            <a:fld id="{81FEFA0A-2F20-4B60-98C6-5FFDA469AA1C}" type="slidenum">
              <a:rPr lang="en-US">
                <a:solidFill>
                  <a:schemeClr val="tx2"/>
                </a:solidFill>
              </a:rPr>
              <a:pPr/>
              <a:t>83</a:t>
            </a:fld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0" name="Picture 9"/>
          <p:cNvPicPr/>
          <p:nvPr/>
        </p:nvPicPr>
        <p:blipFill rotWithShape="1">
          <a:blip r:embed="rId2"/>
          <a:srcRect l="39316" t="17582" r="25208" b="76571"/>
          <a:stretch/>
        </p:blipFill>
        <p:spPr bwMode="auto">
          <a:xfrm>
            <a:off x="674173" y="1610864"/>
            <a:ext cx="10840479" cy="1008112"/>
          </a:xfrm>
          <a:prstGeom prst="rect">
            <a:avLst/>
          </a:prstGeom>
          <a:ln w="127000" cap="sq">
            <a:solidFill>
              <a:srgbClr val="0000FF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Bent Arrow 4"/>
          <p:cNvSpPr/>
          <p:nvPr/>
        </p:nvSpPr>
        <p:spPr>
          <a:xfrm rot="5400000">
            <a:off x="8038627" y="-1251519"/>
            <a:ext cx="1008111" cy="4896544"/>
          </a:xfrm>
          <a:prstGeom prst="bentArrow">
            <a:avLst>
              <a:gd name="adj1" fmla="val 25000"/>
              <a:gd name="adj2" fmla="val 50000"/>
              <a:gd name="adj3" fmla="val 45664"/>
              <a:gd name="adj4" fmla="val 43750"/>
            </a:avLst>
          </a:prstGeom>
          <a:gradFill>
            <a:gsLst>
              <a:gs pos="0">
                <a:srgbClr val="FF3399">
                  <a:alpha val="68000"/>
                </a:srgbClr>
              </a:gs>
              <a:gs pos="30000">
                <a:srgbClr val="FF6633"/>
              </a:gs>
              <a:gs pos="49000">
                <a:srgbClr val="FFFF00">
                  <a:alpha val="57000"/>
                </a:srgbClr>
              </a:gs>
              <a:gs pos="70000">
                <a:srgbClr val="7030A0">
                  <a:lumMod val="71000"/>
                  <a:lumOff val="29000"/>
                </a:srgbClr>
              </a:gs>
              <a:gs pos="90000">
                <a:srgbClr val="3366FF">
                  <a:lumMod val="0"/>
                  <a:lumOff val="100000"/>
                </a:srgbClr>
              </a:gs>
            </a:gsLst>
            <a:path path="shape">
              <a:fillToRect l="50000" t="50000" r="50000" b="50000"/>
            </a:path>
          </a:gradFill>
          <a:ln>
            <a:solidFill>
              <a:srgbClr val="7030A0"/>
            </a:solidFill>
          </a:ln>
          <a:effectLst>
            <a:glow rad="127000">
              <a:srgbClr val="FFCCFF"/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89756" y="2852936"/>
            <a:ext cx="11809312" cy="3888432"/>
          </a:xfrm>
          <a:prstGeom prst="roundRect">
            <a:avLst/>
          </a:prstGeom>
          <a:noFill/>
          <a:ln w="57150"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CA" sz="2400" dirty="0"/>
          </a:p>
        </p:txBody>
      </p:sp>
      <p:pic>
        <p:nvPicPr>
          <p:cNvPr id="11" name="Picture 10"/>
          <p:cNvPicPr/>
          <p:nvPr/>
        </p:nvPicPr>
        <p:blipFill rotWithShape="1">
          <a:blip r:embed="rId3"/>
          <a:srcRect l="13926" t="26678" r="45327" b="55584"/>
          <a:stretch/>
        </p:blipFill>
        <p:spPr bwMode="auto">
          <a:xfrm>
            <a:off x="2277988" y="3042065"/>
            <a:ext cx="7704856" cy="1773567"/>
          </a:xfrm>
          <a:prstGeom prst="rect">
            <a:avLst/>
          </a:prstGeom>
          <a:ln w="571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0054851" y="3789040"/>
            <a:ext cx="1872208" cy="9102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2400" b="1" dirty="0" err="1" smtClean="0">
                <a:solidFill>
                  <a:srgbClr val="663300"/>
                </a:solidFill>
                <a:latin typeface="Cooper Black" pitchFamily="18" charset="0"/>
              </a:rPr>
              <a:t>Gesenius</a:t>
            </a:r>
            <a:r>
              <a:rPr lang="en-CA" sz="2400" b="1" dirty="0" smtClean="0">
                <a:solidFill>
                  <a:srgbClr val="663300"/>
                </a:solidFill>
                <a:latin typeface="Cooper Black" pitchFamily="18" charset="0"/>
              </a:rPr>
              <a:t>’ </a:t>
            </a:r>
            <a:br>
              <a:rPr lang="en-CA" sz="2400" b="1" dirty="0" smtClean="0">
                <a:solidFill>
                  <a:srgbClr val="663300"/>
                </a:solidFill>
                <a:latin typeface="Cooper Black" pitchFamily="18" charset="0"/>
              </a:rPr>
            </a:br>
            <a:r>
              <a:rPr lang="en-CA" sz="2400" b="1" dirty="0" smtClean="0">
                <a:solidFill>
                  <a:srgbClr val="663300"/>
                </a:solidFill>
                <a:latin typeface="Cooper Black" pitchFamily="18" charset="0"/>
              </a:rPr>
              <a:t>Lexicon</a:t>
            </a:r>
            <a:endParaRPr lang="en-CA" sz="2400" b="1" dirty="0">
              <a:solidFill>
                <a:srgbClr val="663300"/>
              </a:solidFill>
              <a:latin typeface="Cooper Black" pitchFamily="18" charset="0"/>
            </a:endParaRPr>
          </a:p>
        </p:txBody>
      </p:sp>
      <p:pic>
        <p:nvPicPr>
          <p:cNvPr id="12" name="Picture 11"/>
          <p:cNvPicPr/>
          <p:nvPr/>
        </p:nvPicPr>
        <p:blipFill rotWithShape="1">
          <a:blip r:embed="rId4"/>
          <a:srcRect l="13733" t="48829" r="45645" b="36258"/>
          <a:stretch/>
        </p:blipFill>
        <p:spPr bwMode="auto">
          <a:xfrm>
            <a:off x="2277988" y="4881906"/>
            <a:ext cx="7704856" cy="1643983"/>
          </a:xfrm>
          <a:prstGeom prst="rect">
            <a:avLst/>
          </a:prstGeom>
          <a:ln w="571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674173" y="3050612"/>
            <a:ext cx="1157641" cy="1302185"/>
            <a:chOff x="1701924" y="3537143"/>
            <a:chExt cx="914400" cy="914400"/>
          </a:xfrm>
          <a:solidFill>
            <a:srgbClr val="FF0000"/>
          </a:solidFill>
        </p:grpSpPr>
        <p:sp>
          <p:nvSpPr>
            <p:cNvPr id="8" name="&quot;No&quot; Symbol 7"/>
            <p:cNvSpPr/>
            <p:nvPr/>
          </p:nvSpPr>
          <p:spPr>
            <a:xfrm>
              <a:off x="1701924" y="3537143"/>
              <a:ext cx="914400" cy="914400"/>
            </a:xfrm>
            <a:prstGeom prst="noSmoking">
              <a:avLst/>
            </a:prstGeom>
            <a:grpFill/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2400">
                <a:solidFill>
                  <a:schemeClr val="tx1"/>
                </a:solidFill>
              </a:endParaRPr>
            </a:p>
          </p:txBody>
        </p:sp>
        <p:sp>
          <p:nvSpPr>
            <p:cNvPr id="16" name="&quot;No&quot; Symbol 15"/>
            <p:cNvSpPr/>
            <p:nvPr/>
          </p:nvSpPr>
          <p:spPr>
            <a:xfrm rot="5622696">
              <a:off x="1701924" y="3537143"/>
              <a:ext cx="914400" cy="914400"/>
            </a:xfrm>
            <a:prstGeom prst="noSmoking">
              <a:avLst/>
            </a:prstGeom>
            <a:grpFill/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2400">
                <a:solidFill>
                  <a:schemeClr val="tx1"/>
                </a:solidFill>
              </a:endParaRPr>
            </a:p>
          </p:txBody>
        </p:sp>
      </p:grpSp>
      <p:sp>
        <p:nvSpPr>
          <p:cNvPr id="18" name="Rounded Rectangle 17"/>
          <p:cNvSpPr/>
          <p:nvPr/>
        </p:nvSpPr>
        <p:spPr>
          <a:xfrm>
            <a:off x="3250096" y="4881906"/>
            <a:ext cx="4680520" cy="478625"/>
          </a:xfrm>
          <a:prstGeom prst="roundRect">
            <a:avLst/>
          </a:prstGeom>
          <a:noFill/>
          <a:ln w="57150">
            <a:solidFill>
              <a:srgbClr val="00FF00"/>
            </a:solidFill>
          </a:ln>
          <a:effectLst>
            <a:glow rad="127000">
              <a:srgbClr val="FF99FF"/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19" name="Rounded Rectangle 18"/>
          <p:cNvSpPr/>
          <p:nvPr/>
        </p:nvSpPr>
        <p:spPr>
          <a:xfrm>
            <a:off x="5590356" y="5703897"/>
            <a:ext cx="3528392" cy="478625"/>
          </a:xfrm>
          <a:prstGeom prst="roundRect">
            <a:avLst/>
          </a:prstGeom>
          <a:noFill/>
          <a:ln w="57150">
            <a:solidFill>
              <a:srgbClr val="00FF00"/>
            </a:solidFill>
          </a:ln>
          <a:effectLst>
            <a:glow rad="127000">
              <a:srgbClr val="FF99FF"/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9838828" y="3351802"/>
            <a:ext cx="1224136" cy="720080"/>
          </a:xfrm>
          <a:prstGeom prst="straightConnector1">
            <a:avLst/>
          </a:prstGeom>
          <a:ln w="76200">
            <a:solidFill>
              <a:srgbClr val="FC3520"/>
            </a:solidFill>
            <a:headEnd type="oval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90884" y="4595504"/>
            <a:ext cx="1731120" cy="34404"/>
          </a:xfrm>
          <a:prstGeom prst="straightConnector1">
            <a:avLst/>
          </a:prstGeom>
          <a:ln w="76200">
            <a:solidFill>
              <a:srgbClr val="FC3520"/>
            </a:solidFill>
            <a:headEnd type="oval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532831" y="4661346"/>
            <a:ext cx="1512168" cy="2066611"/>
            <a:chOff x="532831" y="4661346"/>
            <a:chExt cx="1512168" cy="2066611"/>
          </a:xfrm>
        </p:grpSpPr>
        <p:pic>
          <p:nvPicPr>
            <p:cNvPr id="25" name="Picture 8" descr="C:\Users\Rae\Desktop\Art on Desktop\white man clip art\3d white people\check mark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80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57" r="15545" b="4988"/>
            <a:stretch/>
          </p:blipFill>
          <p:spPr bwMode="auto">
            <a:xfrm>
              <a:off x="532831" y="4783741"/>
              <a:ext cx="1512168" cy="1944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C:\Users\Rae\Desktop\top hat clear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62307">
              <a:off x="1026957" y="4661346"/>
              <a:ext cx="502592" cy="451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Rounded Rectangle 23"/>
          <p:cNvSpPr/>
          <p:nvPr/>
        </p:nvSpPr>
        <p:spPr>
          <a:xfrm>
            <a:off x="10054852" y="4629908"/>
            <a:ext cx="1872208" cy="18959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2200" b="1" dirty="0" smtClean="0">
                <a:solidFill>
                  <a:srgbClr val="0070C0"/>
                </a:solidFill>
                <a:latin typeface="Comic Sans MS" pitchFamily="66" charset="0"/>
              </a:rPr>
              <a:t>Definitions must be chosen according to context!</a:t>
            </a:r>
            <a:endParaRPr lang="en-CA" sz="22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55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" presetClass="entr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4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>
                <a:alpha val="6000"/>
              </a:srgbClr>
            </a:gs>
            <a:gs pos="48000">
              <a:srgbClr val="FF6633">
                <a:alpha val="30000"/>
              </a:srgbClr>
            </a:gs>
            <a:gs pos="91000">
              <a:srgbClr val="FFFF00">
                <a:alpha val="57000"/>
              </a:srgbClr>
            </a:gs>
            <a:gs pos="75000">
              <a:srgbClr val="01A78F">
                <a:alpha val="58000"/>
              </a:srgbClr>
            </a:gs>
            <a:gs pos="100000">
              <a:srgbClr val="3366FF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39028" y="6511325"/>
            <a:ext cx="549797" cy="365125"/>
          </a:xfrm>
        </p:spPr>
        <p:txBody>
          <a:bodyPr/>
          <a:lstStyle/>
          <a:p>
            <a:fld id="{81FEFA0A-2F20-4B60-98C6-5FFDA469AA1C}" type="slidenum">
              <a:rPr lang="en-US">
                <a:solidFill>
                  <a:schemeClr val="tx2"/>
                </a:solidFill>
              </a:rPr>
              <a:pPr/>
              <a:t>84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205980" y="163053"/>
            <a:ext cx="7776864" cy="914400"/>
          </a:xfrm>
          <a:prstGeom prst="ellipse">
            <a:avLst/>
          </a:prstGeom>
          <a:solidFill>
            <a:schemeClr val="tx2"/>
          </a:solidFill>
          <a:effectLst>
            <a:glow rad="279400">
              <a:srgbClr val="FFFF00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5400" b="1" dirty="0" err="1" smtClean="0">
                <a:ln w="28575">
                  <a:solidFill>
                    <a:srgbClr val="0000FF"/>
                  </a:solidFill>
                </a:ln>
                <a:latin typeface="Cooper Black" pitchFamily="18" charset="0"/>
              </a:rPr>
              <a:t>Gesenius</a:t>
            </a:r>
            <a:r>
              <a:rPr lang="en-US" sz="5400" b="1" dirty="0" smtClean="0">
                <a:ln w="28575">
                  <a:solidFill>
                    <a:srgbClr val="0000FF"/>
                  </a:solidFill>
                </a:ln>
                <a:latin typeface="Cooper Black" pitchFamily="18" charset="0"/>
              </a:rPr>
              <a:t> </a:t>
            </a:r>
            <a:r>
              <a:rPr lang="en-US" sz="5400" b="1" dirty="0" err="1" smtClean="0">
                <a:ln w="28575">
                  <a:solidFill>
                    <a:srgbClr val="0000FF"/>
                  </a:solidFill>
                </a:ln>
                <a:latin typeface="Cooper Black" pitchFamily="18" charset="0"/>
              </a:rPr>
              <a:t>con’t</a:t>
            </a:r>
            <a:endParaRPr lang="en-CA" sz="8000" b="1" dirty="0">
              <a:solidFill>
                <a:srgbClr val="00FF00"/>
              </a:solidFill>
              <a:latin typeface="Cooper Black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89756" y="1268760"/>
            <a:ext cx="11809312" cy="54726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CA" sz="2400" dirty="0"/>
          </a:p>
        </p:txBody>
      </p:sp>
      <p:pic>
        <p:nvPicPr>
          <p:cNvPr id="20" name="Picture 19"/>
          <p:cNvPicPr/>
          <p:nvPr/>
        </p:nvPicPr>
        <p:blipFill rotWithShape="1">
          <a:blip r:embed="rId2"/>
          <a:srcRect l="13797" t="35604" r="45518" b="36258"/>
          <a:stretch/>
        </p:blipFill>
        <p:spPr bwMode="auto">
          <a:xfrm>
            <a:off x="637184" y="1256299"/>
            <a:ext cx="6612251" cy="2342425"/>
          </a:xfrm>
          <a:prstGeom prst="rect">
            <a:avLst/>
          </a:prstGeom>
          <a:ln w="571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2638028" y="1256299"/>
            <a:ext cx="4594257" cy="376633"/>
          </a:xfrm>
          <a:prstGeom prst="roundRect">
            <a:avLst/>
          </a:prstGeom>
          <a:noFill/>
          <a:ln w="57150">
            <a:solidFill>
              <a:srgbClr val="0000FF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19" name="Rounded Rectangle 18"/>
          <p:cNvSpPr/>
          <p:nvPr/>
        </p:nvSpPr>
        <p:spPr>
          <a:xfrm>
            <a:off x="637184" y="2928384"/>
            <a:ext cx="6612251" cy="670339"/>
          </a:xfrm>
          <a:prstGeom prst="roundRect">
            <a:avLst/>
          </a:prstGeom>
          <a:noFill/>
          <a:ln w="57150">
            <a:solidFill>
              <a:srgbClr val="0000FF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3" name="Cloud Callout 2"/>
          <p:cNvSpPr/>
          <p:nvPr/>
        </p:nvSpPr>
        <p:spPr>
          <a:xfrm>
            <a:off x="7678588" y="908720"/>
            <a:ext cx="4248472" cy="2770635"/>
          </a:xfrm>
          <a:prstGeom prst="cloudCallout">
            <a:avLst>
              <a:gd name="adj1" fmla="val -60611"/>
              <a:gd name="adj2" fmla="val 38638"/>
            </a:avLst>
          </a:prstGeom>
          <a:solidFill>
            <a:srgbClr val="5ED8E8"/>
          </a:solidFill>
          <a:ln w="38100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/>
          <a:p>
            <a:pPr algn="ctr"/>
            <a:r>
              <a:rPr lang="en-CA" sz="2400" b="1" spc="150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A </a:t>
            </a:r>
            <a:r>
              <a:rPr lang="en-CA" sz="2400" b="1" spc="150" dirty="0" smtClean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limiting border </a:t>
            </a:r>
            <a:r>
              <a:rPr lang="en-CA" sz="2400" b="1" spc="150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is established at  the </a:t>
            </a:r>
            <a:r>
              <a:rPr lang="en-CA" sz="2400" b="1" spc="150" dirty="0" smtClean="0">
                <a:ln w="11430"/>
                <a:solidFill>
                  <a:srgbClr val="0000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referenced article!</a:t>
            </a:r>
            <a:endParaRPr lang="en-CA" sz="2400" b="1" spc="150" dirty="0">
              <a:ln w="11430"/>
              <a:solidFill>
                <a:srgbClr val="0000FF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2" name="Picture 21"/>
          <p:cNvPicPr/>
          <p:nvPr/>
        </p:nvPicPr>
        <p:blipFill rotWithShape="1">
          <a:blip r:embed="rId3"/>
          <a:srcRect l="13734" t="32781" r="45518" b="48690"/>
          <a:stretch/>
        </p:blipFill>
        <p:spPr bwMode="auto">
          <a:xfrm>
            <a:off x="4554526" y="3815861"/>
            <a:ext cx="7216258" cy="2016224"/>
          </a:xfrm>
          <a:prstGeom prst="rect">
            <a:avLst/>
          </a:prstGeom>
          <a:ln w="571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4554526" y="4620334"/>
            <a:ext cx="4090153" cy="407277"/>
          </a:xfrm>
          <a:prstGeom prst="roundRect">
            <a:avLst/>
          </a:prstGeom>
          <a:noFill/>
          <a:ln w="57150">
            <a:solidFill>
              <a:srgbClr val="0000FF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62" y="3906840"/>
            <a:ext cx="2663762" cy="199501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Rounded Rectangle 8"/>
          <p:cNvSpPr/>
          <p:nvPr/>
        </p:nvSpPr>
        <p:spPr>
          <a:xfrm>
            <a:off x="1125861" y="5873816"/>
            <a:ext cx="10585175" cy="756055"/>
          </a:xfrm>
          <a:prstGeom prst="roundRect">
            <a:avLst>
              <a:gd name="adj" fmla="val 607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CA" sz="2400" b="1" dirty="0" smtClean="0">
                <a:solidFill>
                  <a:srgbClr val="663300"/>
                </a:solidFill>
                <a:latin typeface="Cooper Black" pitchFamily="18" charset="0"/>
              </a:rPr>
              <a:t>Lev 23:15   </a:t>
            </a:r>
            <a:r>
              <a:rPr lang="en-CA" sz="3200" b="1" spc="300" dirty="0" smtClean="0">
                <a:ln>
                  <a:solidFill>
                    <a:srgbClr val="0000FF"/>
                  </a:solidFill>
                </a:ln>
                <a:solidFill>
                  <a:srgbClr val="FC3520"/>
                </a:solidFill>
                <a:effectLst>
                  <a:glow rad="127000">
                    <a:srgbClr val="FFCCFF"/>
                  </a:glow>
                </a:effectLst>
                <a:latin typeface="Cooper Black" pitchFamily="18" charset="0"/>
              </a:rPr>
              <a:t>SEVEN COMPLETED SABBATHS </a:t>
            </a:r>
            <a:r>
              <a:rPr lang="en-CA" sz="2000" b="1" spc="300" dirty="0" smtClean="0">
                <a:ln>
                  <a:solidFill>
                    <a:srgbClr val="0000FF"/>
                  </a:solidFill>
                </a:ln>
                <a:solidFill>
                  <a:srgbClr val="FC3520"/>
                </a:solidFill>
                <a:effectLst>
                  <a:glow rad="127000">
                    <a:srgbClr val="FFCCFF"/>
                  </a:glow>
                </a:effectLst>
                <a:latin typeface="Cooper Black" pitchFamily="18" charset="0"/>
              </a:rPr>
              <a:t>… </a:t>
            </a:r>
            <a:endParaRPr lang="en-CA" sz="1400" b="1" spc="300" dirty="0">
              <a:ln>
                <a:solidFill>
                  <a:srgbClr val="0000FF"/>
                </a:solidFill>
              </a:ln>
              <a:solidFill>
                <a:srgbClr val="FC3520"/>
              </a:solidFill>
              <a:latin typeface="Cooper Black" pitchFamily="18" charset="0"/>
            </a:endParaRPr>
          </a:p>
        </p:txBody>
      </p:sp>
      <p:sp>
        <p:nvSpPr>
          <p:cNvPr id="14" name="Bent Arrow 13"/>
          <p:cNvSpPr/>
          <p:nvPr/>
        </p:nvSpPr>
        <p:spPr>
          <a:xfrm rot="5400000" flipV="1">
            <a:off x="3507843" y="4976352"/>
            <a:ext cx="1319729" cy="774352"/>
          </a:xfrm>
          <a:prstGeom prst="bentArrow">
            <a:avLst>
              <a:gd name="adj1" fmla="val 25000"/>
              <a:gd name="adj2" fmla="val 40282"/>
              <a:gd name="adj3" fmla="val 45839"/>
              <a:gd name="adj4" fmla="val 43750"/>
            </a:avLst>
          </a:prstGeom>
          <a:gradFill flip="none" rotWithShape="1">
            <a:gsLst>
              <a:gs pos="35000">
                <a:srgbClr val="FFFF00">
                  <a:alpha val="57000"/>
                </a:srgbClr>
              </a:gs>
              <a:gs pos="44000">
                <a:srgbClr val="01A78F">
                  <a:alpha val="58000"/>
                </a:srgbClr>
              </a:gs>
              <a:gs pos="68000">
                <a:srgbClr val="FF0066"/>
              </a:gs>
            </a:gsLst>
            <a:lin ang="2700000" scaled="1"/>
            <a:tileRect/>
          </a:gradFill>
          <a:ln>
            <a:solidFill>
              <a:srgbClr val="00FFCC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95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3" grpId="0" animBg="1"/>
      <p:bldP spid="24" grpId="0" animBg="1"/>
      <p:bldP spid="9" grpId="0"/>
      <p:bldP spid="14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>
                <a:alpha val="6000"/>
              </a:srgbClr>
            </a:gs>
            <a:gs pos="48000">
              <a:srgbClr val="FF6633">
                <a:alpha val="30000"/>
              </a:srgbClr>
            </a:gs>
            <a:gs pos="91000">
              <a:srgbClr val="FFFF00">
                <a:alpha val="57000"/>
              </a:srgbClr>
            </a:gs>
            <a:gs pos="75000">
              <a:srgbClr val="01A78F">
                <a:alpha val="58000"/>
              </a:srgbClr>
            </a:gs>
            <a:gs pos="100000">
              <a:srgbClr val="3366FF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/>
          <p:nvPr/>
        </p:nvPicPr>
        <p:blipFill rotWithShape="1">
          <a:blip r:embed="rId2"/>
          <a:srcRect l="13733" t="33343" r="45454" b="54906"/>
          <a:stretch/>
        </p:blipFill>
        <p:spPr bwMode="auto">
          <a:xfrm>
            <a:off x="645116" y="1555465"/>
            <a:ext cx="7045181" cy="1252310"/>
          </a:xfrm>
          <a:prstGeom prst="rect">
            <a:avLst/>
          </a:prstGeom>
          <a:ln w="571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37" y="3148612"/>
            <a:ext cx="3807308" cy="28514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39028" y="6511325"/>
            <a:ext cx="549797" cy="365125"/>
          </a:xfrm>
        </p:spPr>
        <p:txBody>
          <a:bodyPr/>
          <a:lstStyle/>
          <a:p>
            <a:fld id="{81FEFA0A-2F20-4B60-98C6-5FFDA469AA1C}" type="slidenum">
              <a:rPr lang="en-US">
                <a:solidFill>
                  <a:schemeClr val="tx2"/>
                </a:solidFill>
              </a:rPr>
              <a:pPr/>
              <a:t>85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89756" y="1268760"/>
            <a:ext cx="11809312" cy="54726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CA" sz="2400" dirty="0"/>
          </a:p>
        </p:txBody>
      </p:sp>
      <p:sp>
        <p:nvSpPr>
          <p:cNvPr id="3" name="Cloud Callout 2"/>
          <p:cNvSpPr/>
          <p:nvPr/>
        </p:nvSpPr>
        <p:spPr>
          <a:xfrm>
            <a:off x="8038628" y="332657"/>
            <a:ext cx="4055319" cy="2815956"/>
          </a:xfrm>
          <a:prstGeom prst="cloudCallout">
            <a:avLst>
              <a:gd name="adj1" fmla="val -60335"/>
              <a:gd name="adj2" fmla="val 31464"/>
            </a:avLst>
          </a:prstGeom>
          <a:solidFill>
            <a:srgbClr val="FFCCFF"/>
          </a:solidFill>
          <a:ln w="57150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2400" b="1" i="1" u="sng" dirty="0" smtClean="0">
                <a:solidFill>
                  <a:srgbClr val="C00000"/>
                </a:solidFill>
                <a:latin typeface="Comic Sans MS" pitchFamily="66" charset="0"/>
              </a:rPr>
              <a:t>AGAIN</a:t>
            </a:r>
            <a:r>
              <a:rPr lang="en-CA" sz="2400" dirty="0" smtClean="0">
                <a:solidFill>
                  <a:srgbClr val="663300"/>
                </a:solidFill>
                <a:latin typeface="Comic Sans MS" pitchFamily="66" charset="0"/>
              </a:rPr>
              <a:t> </a:t>
            </a:r>
            <a:r>
              <a:rPr lang="en-CA" sz="2400" dirty="0" smtClean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– </a:t>
            </a:r>
            <a:r>
              <a:rPr lang="en-CA" sz="2400" b="1" dirty="0" smtClean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AN ESTABLISHED </a:t>
            </a:r>
            <a:r>
              <a:rPr lang="en-CA" sz="2400" b="1" u="sng" dirty="0" smtClean="0">
                <a:solidFill>
                  <a:srgbClr val="0000FF"/>
                </a:solidFill>
                <a:latin typeface="Comic Sans MS" pitchFamily="66" charset="0"/>
              </a:rPr>
              <a:t>REFERENCE</a:t>
            </a:r>
            <a:r>
              <a:rPr lang="en-CA" sz="2400" b="1" dirty="0" smtClean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 </a:t>
            </a:r>
            <a:br>
              <a:rPr lang="en-CA" sz="2400" b="1" dirty="0" smtClean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</a:br>
            <a:r>
              <a:rPr lang="en-CA" sz="2400" b="1" u="sng" dirty="0" smtClean="0">
                <a:solidFill>
                  <a:srgbClr val="0000FF"/>
                </a:solidFill>
                <a:latin typeface="Comic Sans MS" pitchFamily="66" charset="0"/>
              </a:rPr>
              <a:t>POINT</a:t>
            </a:r>
            <a:r>
              <a:rPr lang="en-CA" sz="2400" b="1" dirty="0" smtClean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 with a </a:t>
            </a:r>
            <a:r>
              <a:rPr lang="en-CA" sz="2400" b="1" dirty="0" smtClean="0">
                <a:solidFill>
                  <a:srgbClr val="C00000"/>
                </a:solidFill>
                <a:latin typeface="Comic Sans MS" pitchFamily="66" charset="0"/>
              </a:rPr>
              <a:t>RESTRICTION!</a:t>
            </a:r>
            <a:endParaRPr lang="en-CA" sz="24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90363" y="5900422"/>
            <a:ext cx="12188825" cy="756055"/>
          </a:xfrm>
          <a:prstGeom prst="roundRect">
            <a:avLst>
              <a:gd name="adj" fmla="val 607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CA" sz="3200" b="1" dirty="0">
                <a:solidFill>
                  <a:srgbClr val="663300"/>
                </a:solidFill>
                <a:latin typeface="Cooper Black" pitchFamily="18" charset="0"/>
              </a:rPr>
              <a:t>Lev 23:15   </a:t>
            </a:r>
            <a:r>
              <a:rPr lang="en-CA" sz="3200" b="1" spc="300" dirty="0">
                <a:ln>
                  <a:solidFill>
                    <a:srgbClr val="0000FF"/>
                  </a:solidFill>
                </a:ln>
                <a:solidFill>
                  <a:srgbClr val="FC3520"/>
                </a:solidFill>
                <a:effectLst>
                  <a:glow rad="127000">
                    <a:srgbClr val="FFCCFF"/>
                  </a:glow>
                </a:effectLst>
                <a:latin typeface="Cooper Black" pitchFamily="18" charset="0"/>
              </a:rPr>
              <a:t>SEVEN COMPLETED </a:t>
            </a:r>
            <a:r>
              <a:rPr lang="en-CA" sz="3200" b="1" spc="300" dirty="0" smtClean="0">
                <a:ln>
                  <a:solidFill>
                    <a:srgbClr val="0000FF"/>
                  </a:solidFill>
                </a:ln>
                <a:solidFill>
                  <a:srgbClr val="FC3520"/>
                </a:solidFill>
                <a:effectLst>
                  <a:glow rad="127000">
                    <a:srgbClr val="FFCCFF"/>
                  </a:glow>
                </a:effectLst>
                <a:latin typeface="Cooper Black" pitchFamily="18" charset="0"/>
              </a:rPr>
              <a:t>SABBATHS </a:t>
            </a:r>
            <a:r>
              <a:rPr lang="en-CA" sz="2000" b="1" dirty="0" smtClean="0">
                <a:ln>
                  <a:solidFill>
                    <a:srgbClr val="0000FF"/>
                  </a:solidFill>
                </a:ln>
                <a:solidFill>
                  <a:srgbClr val="FC3520"/>
                </a:solidFill>
                <a:effectLst>
                  <a:glow rad="127000">
                    <a:srgbClr val="FFCCFF"/>
                  </a:glow>
                </a:effectLst>
                <a:latin typeface="Cooper Black" pitchFamily="18" charset="0"/>
              </a:rPr>
              <a:t>…</a:t>
            </a:r>
            <a:endParaRPr lang="en-CA" sz="2000" b="1" dirty="0">
              <a:ln>
                <a:solidFill>
                  <a:srgbClr val="0000FF"/>
                </a:solidFill>
              </a:ln>
              <a:solidFill>
                <a:srgbClr val="FC3520"/>
              </a:solidFill>
              <a:latin typeface="Cooper Black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513084" y="1589169"/>
            <a:ext cx="6132388" cy="376633"/>
          </a:xfrm>
          <a:prstGeom prst="roundRect">
            <a:avLst/>
          </a:prstGeom>
          <a:noFill/>
          <a:ln w="57150">
            <a:solidFill>
              <a:srgbClr val="0000FF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19" name="Rounded Rectangle 18"/>
          <p:cNvSpPr/>
          <p:nvPr/>
        </p:nvSpPr>
        <p:spPr>
          <a:xfrm>
            <a:off x="3646141" y="2384884"/>
            <a:ext cx="3960439" cy="403005"/>
          </a:xfrm>
          <a:prstGeom prst="roundRect">
            <a:avLst/>
          </a:prstGeom>
          <a:noFill/>
          <a:ln w="57150">
            <a:solidFill>
              <a:srgbClr val="0000FF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pic>
        <p:nvPicPr>
          <p:cNvPr id="16" name="Picture 15"/>
          <p:cNvPicPr/>
          <p:nvPr/>
        </p:nvPicPr>
        <p:blipFill rotWithShape="1">
          <a:blip r:embed="rId4"/>
          <a:srcRect l="13224" t="46003" r="45391" b="23260"/>
          <a:stretch/>
        </p:blipFill>
        <p:spPr bwMode="auto">
          <a:xfrm>
            <a:off x="4654253" y="3128403"/>
            <a:ext cx="7259086" cy="2894990"/>
          </a:xfrm>
          <a:prstGeom prst="rect">
            <a:avLst/>
          </a:prstGeom>
          <a:ln w="571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5645220" y="3131127"/>
            <a:ext cx="5705776" cy="407277"/>
          </a:xfrm>
          <a:prstGeom prst="roundRect">
            <a:avLst>
              <a:gd name="adj" fmla="val 0"/>
            </a:avLst>
          </a:prstGeom>
          <a:noFill/>
          <a:ln w="57150">
            <a:solidFill>
              <a:srgbClr val="0000FF"/>
            </a:solidFill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14" name="Bent Arrow 13"/>
          <p:cNvSpPr/>
          <p:nvPr/>
        </p:nvSpPr>
        <p:spPr>
          <a:xfrm rot="5400000" flipV="1">
            <a:off x="2864208" y="3242379"/>
            <a:ext cx="2914874" cy="2647153"/>
          </a:xfrm>
          <a:prstGeom prst="bentArrow">
            <a:avLst>
              <a:gd name="adj1" fmla="val 17287"/>
              <a:gd name="adj2" fmla="val 40282"/>
              <a:gd name="adj3" fmla="val 45839"/>
              <a:gd name="adj4" fmla="val 43750"/>
            </a:avLst>
          </a:prstGeom>
          <a:gradFill flip="none" rotWithShape="1">
            <a:gsLst>
              <a:gs pos="35000">
                <a:srgbClr val="FFFF00">
                  <a:alpha val="57000"/>
                </a:srgbClr>
              </a:gs>
              <a:gs pos="44000">
                <a:srgbClr val="01A78F">
                  <a:alpha val="58000"/>
                </a:srgbClr>
              </a:gs>
              <a:gs pos="68000">
                <a:srgbClr val="FF0066"/>
              </a:gs>
            </a:gsLst>
            <a:lin ang="2700000" scaled="1"/>
            <a:tileRect/>
          </a:gradFill>
          <a:ln w="57150">
            <a:solidFill>
              <a:srgbClr val="00FFCC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765821" y="216207"/>
            <a:ext cx="7776864" cy="914400"/>
          </a:xfrm>
          <a:prstGeom prst="ellipse">
            <a:avLst/>
          </a:prstGeom>
          <a:solidFill>
            <a:schemeClr val="tx2"/>
          </a:solidFill>
          <a:effectLst>
            <a:glow rad="279400">
              <a:srgbClr val="FFFF00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5400" b="1" dirty="0" err="1" smtClean="0">
                <a:ln w="28575">
                  <a:solidFill>
                    <a:srgbClr val="0000FF"/>
                  </a:solidFill>
                </a:ln>
                <a:latin typeface="Cooper Black" pitchFamily="18" charset="0"/>
              </a:rPr>
              <a:t>Gesenius</a:t>
            </a:r>
            <a:r>
              <a:rPr lang="en-US" sz="5400" b="1" dirty="0" smtClean="0">
                <a:ln w="28575">
                  <a:solidFill>
                    <a:srgbClr val="0000FF"/>
                  </a:solidFill>
                </a:ln>
                <a:latin typeface="Cooper Black" pitchFamily="18" charset="0"/>
              </a:rPr>
              <a:t> </a:t>
            </a:r>
            <a:r>
              <a:rPr lang="en-US" sz="5400" b="1" dirty="0" err="1" smtClean="0">
                <a:ln w="28575">
                  <a:solidFill>
                    <a:srgbClr val="0000FF"/>
                  </a:solidFill>
                </a:ln>
                <a:latin typeface="Cooper Black" pitchFamily="18" charset="0"/>
              </a:rPr>
              <a:t>con’t</a:t>
            </a:r>
            <a:endParaRPr lang="en-CA" sz="8000" b="1" dirty="0">
              <a:solidFill>
                <a:srgbClr val="00FF00"/>
              </a:solidFill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40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>
                <a:alpha val="6000"/>
              </a:srgbClr>
            </a:gs>
            <a:gs pos="48000">
              <a:srgbClr val="FF6633">
                <a:alpha val="30000"/>
              </a:srgbClr>
            </a:gs>
            <a:gs pos="91000">
              <a:srgbClr val="FFFF00">
                <a:alpha val="57000"/>
              </a:srgbClr>
            </a:gs>
            <a:gs pos="75000">
              <a:srgbClr val="01A78F">
                <a:alpha val="58000"/>
              </a:srgbClr>
            </a:gs>
            <a:gs pos="100000">
              <a:srgbClr val="3366FF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39028" y="6511325"/>
            <a:ext cx="549797" cy="365125"/>
          </a:xfrm>
        </p:spPr>
        <p:txBody>
          <a:bodyPr/>
          <a:lstStyle/>
          <a:p>
            <a:fld id="{81FEFA0A-2F20-4B60-98C6-5FFDA469AA1C}" type="slidenum">
              <a:rPr lang="en-US">
                <a:solidFill>
                  <a:schemeClr val="tx2"/>
                </a:solidFill>
              </a:rPr>
              <a:pPr/>
              <a:t>86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3237" y="1267334"/>
            <a:ext cx="11809312" cy="54726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CA" sz="2400" dirty="0"/>
          </a:p>
        </p:txBody>
      </p:sp>
      <p:sp>
        <p:nvSpPr>
          <p:cNvPr id="9" name="Rounded Rectangle 8"/>
          <p:cNvSpPr/>
          <p:nvPr/>
        </p:nvSpPr>
        <p:spPr>
          <a:xfrm>
            <a:off x="117748" y="486100"/>
            <a:ext cx="11953328" cy="2664296"/>
          </a:xfrm>
          <a:prstGeom prst="roundRect">
            <a:avLst>
              <a:gd name="adj" fmla="val 607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/>
            <a:r>
              <a:rPr lang="en-CA" sz="3000" dirty="0" smtClean="0">
                <a:solidFill>
                  <a:srgbClr val="663300"/>
                </a:solidFill>
                <a:latin typeface="Comic Sans MS" pitchFamily="66" charset="0"/>
              </a:rPr>
              <a:t>What </a:t>
            </a:r>
            <a:r>
              <a:rPr lang="en-CA" sz="3000" dirty="0">
                <a:solidFill>
                  <a:srgbClr val="663300"/>
                </a:solidFill>
                <a:latin typeface="Comic Sans MS" pitchFamily="66" charset="0"/>
              </a:rPr>
              <a:t>is the </a:t>
            </a:r>
            <a:r>
              <a:rPr lang="en-CA" sz="3000" b="1" i="1" dirty="0" smtClean="0">
                <a:solidFill>
                  <a:srgbClr val="0000FF"/>
                </a:solidFill>
                <a:latin typeface="Comic Sans MS" pitchFamily="66" charset="0"/>
              </a:rPr>
              <a:t>Divine Statute </a:t>
            </a:r>
            <a:r>
              <a:rPr lang="en-CA" sz="3000" b="1" u="sng" dirty="0" smtClean="0">
                <a:ln>
                  <a:solidFill>
                    <a:srgbClr val="0000FF"/>
                  </a:solidFill>
                </a:ln>
                <a:solidFill>
                  <a:srgbClr val="663300"/>
                </a:solidFill>
                <a:effectLst>
                  <a:glow rad="101600">
                    <a:srgbClr val="00FF00"/>
                  </a:glow>
                </a:effectLst>
                <a:latin typeface="Comic Sans MS" pitchFamily="66" charset="0"/>
              </a:rPr>
              <a:t>INSTRUCTION</a:t>
            </a:r>
            <a:r>
              <a:rPr lang="en-CA" sz="3000" dirty="0" smtClean="0">
                <a:solidFill>
                  <a:srgbClr val="663300"/>
                </a:solidFill>
                <a:latin typeface="Comic Sans MS" pitchFamily="66" charset="0"/>
              </a:rPr>
              <a:t> </a:t>
            </a:r>
            <a:r>
              <a:rPr lang="en-CA" sz="3000" dirty="0">
                <a:solidFill>
                  <a:srgbClr val="663300"/>
                </a:solidFill>
                <a:latin typeface="Comic Sans MS" pitchFamily="66" charset="0"/>
              </a:rPr>
              <a:t>that we are to consider with this </a:t>
            </a:r>
            <a:r>
              <a:rPr lang="en-CA" sz="3200" b="1" i="1" dirty="0" smtClean="0">
                <a:ln>
                  <a:solidFill>
                    <a:srgbClr val="0000FF"/>
                  </a:solidFill>
                </a:ln>
                <a:solidFill>
                  <a:srgbClr val="663300"/>
                </a:solidFill>
                <a:latin typeface="Comic Sans MS" panose="030F0702030302020204" pitchFamily="66" charset="0"/>
              </a:rPr>
              <a:t>highly defined point </a:t>
            </a:r>
            <a:r>
              <a:rPr lang="en-CA" sz="3200" b="1" i="1" dirty="0">
                <a:ln>
                  <a:solidFill>
                    <a:srgbClr val="0000FF"/>
                  </a:solidFill>
                </a:ln>
                <a:solidFill>
                  <a:srgbClr val="663300"/>
                </a:solidFill>
                <a:latin typeface="Comic Sans MS" panose="030F0702030302020204" pitchFamily="66" charset="0"/>
              </a:rPr>
              <a:t>of </a:t>
            </a:r>
            <a:r>
              <a:rPr lang="en-CA" sz="3200" b="1" i="1" dirty="0" smtClean="0">
                <a:ln>
                  <a:solidFill>
                    <a:srgbClr val="0000FF"/>
                  </a:solidFill>
                </a:ln>
                <a:solidFill>
                  <a:srgbClr val="663300"/>
                </a:solidFill>
                <a:latin typeface="Comic Sans MS" panose="030F0702030302020204" pitchFamily="66" charset="0"/>
              </a:rPr>
              <a:t>reference?</a:t>
            </a:r>
            <a:endParaRPr lang="en-CA" sz="3200" b="1" i="1" dirty="0">
              <a:ln>
                <a:solidFill>
                  <a:srgbClr val="0000FF"/>
                </a:solidFill>
              </a:ln>
              <a:solidFill>
                <a:srgbClr val="663300"/>
              </a:solidFill>
              <a:latin typeface="Comic Sans MS" panose="030F0702030302020204" pitchFamily="66" charset="0"/>
            </a:endParaRPr>
          </a:p>
          <a:p>
            <a:endParaRPr lang="en-CA" sz="3200" dirty="0" smtClean="0">
              <a:solidFill>
                <a:srgbClr val="663300"/>
              </a:solidFill>
            </a:endParaRPr>
          </a:p>
          <a:p>
            <a:endParaRPr lang="en-CA" sz="3200" dirty="0" smtClean="0">
              <a:solidFill>
                <a:srgbClr val="663300"/>
              </a:solidFill>
            </a:endParaRPr>
          </a:p>
          <a:p>
            <a:r>
              <a:rPr lang="en-CA" sz="2800" dirty="0">
                <a:solidFill>
                  <a:schemeClr val="tx2">
                    <a:lumMod val="85000"/>
                    <a:lumOff val="15000"/>
                  </a:schemeClr>
                </a:solidFill>
                <a:latin typeface="Cooper Black" pitchFamily="18" charset="0"/>
              </a:rPr>
              <a:t>The</a:t>
            </a:r>
            <a:r>
              <a:rPr lang="en-CA" sz="4800" dirty="0" smtClean="0">
                <a:ln>
                  <a:solidFill>
                    <a:srgbClr val="0000FF"/>
                  </a:solidFill>
                </a:ln>
                <a:solidFill>
                  <a:srgbClr val="FC3520"/>
                </a:solidFill>
                <a:effectLst>
                  <a:glow rad="127000">
                    <a:srgbClr val="FFCCFF"/>
                  </a:glow>
                </a:effectLst>
                <a:latin typeface="Cooper Black" pitchFamily="18" charset="0"/>
              </a:rPr>
              <a:t> </a:t>
            </a:r>
            <a:r>
              <a:rPr lang="en-CA" sz="4400" dirty="0" smtClean="0">
                <a:ln>
                  <a:solidFill>
                    <a:srgbClr val="0000FF"/>
                  </a:solidFill>
                </a:ln>
                <a:solidFill>
                  <a:srgbClr val="FC3520"/>
                </a:solidFill>
                <a:effectLst>
                  <a:glow rad="127000">
                    <a:srgbClr val="FFCCFF"/>
                  </a:glow>
                </a:effectLst>
                <a:latin typeface="Cooper Black" pitchFamily="18" charset="0"/>
              </a:rPr>
              <a:t>SEVEN </a:t>
            </a:r>
            <a:r>
              <a:rPr lang="en-CA" sz="4400" u="sng" dirty="0">
                <a:ln>
                  <a:solidFill>
                    <a:srgbClr val="0000FF"/>
                  </a:solidFill>
                </a:ln>
                <a:solidFill>
                  <a:srgbClr val="FC3520"/>
                </a:solidFill>
                <a:effectLst>
                  <a:glow rad="127000">
                    <a:srgbClr val="FFCCFF"/>
                  </a:glow>
                </a:effectLst>
                <a:latin typeface="Cooper Black" pitchFamily="18" charset="0"/>
              </a:rPr>
              <a:t>COMPLETED</a:t>
            </a:r>
            <a:r>
              <a:rPr lang="en-CA" sz="4400" dirty="0">
                <a:ln>
                  <a:solidFill>
                    <a:srgbClr val="0000FF"/>
                  </a:solidFill>
                </a:ln>
                <a:solidFill>
                  <a:srgbClr val="FC3520"/>
                </a:solidFill>
                <a:effectLst>
                  <a:glow rad="127000">
                    <a:srgbClr val="FFCCFF"/>
                  </a:glow>
                </a:effectLst>
                <a:latin typeface="Cooper Black" pitchFamily="18" charset="0"/>
              </a:rPr>
              <a:t> </a:t>
            </a:r>
            <a:r>
              <a:rPr lang="en-CA" sz="4400" dirty="0" smtClean="0">
                <a:ln>
                  <a:solidFill>
                    <a:srgbClr val="0000FF"/>
                  </a:solidFill>
                </a:ln>
                <a:solidFill>
                  <a:srgbClr val="FC3520"/>
                </a:solidFill>
                <a:effectLst>
                  <a:glow rad="127000">
                    <a:srgbClr val="FFCCFF"/>
                  </a:glow>
                </a:effectLst>
                <a:latin typeface="Cooper Black" pitchFamily="18" charset="0"/>
              </a:rPr>
              <a:t>SABBATHS!</a:t>
            </a:r>
            <a:r>
              <a:rPr lang="en-CA" sz="1200" dirty="0" smtClean="0">
                <a:ln>
                  <a:solidFill>
                    <a:srgbClr val="0000FF"/>
                  </a:solidFill>
                </a:ln>
                <a:solidFill>
                  <a:srgbClr val="FC3520"/>
                </a:solidFill>
                <a:latin typeface="Cooper Black" pitchFamily="18" charset="0"/>
              </a:rPr>
              <a:t> </a:t>
            </a:r>
            <a:r>
              <a:rPr lang="en-CA" dirty="0" smtClean="0">
                <a:solidFill>
                  <a:srgbClr val="663300"/>
                </a:solidFill>
                <a:latin typeface="Cooper Black" pitchFamily="18" charset="0"/>
              </a:rPr>
              <a:t>[Lev 23:15].</a:t>
            </a:r>
            <a:endParaRPr lang="en-CA" dirty="0">
              <a:ln>
                <a:solidFill>
                  <a:srgbClr val="0000FF"/>
                </a:solidFill>
              </a:ln>
              <a:solidFill>
                <a:srgbClr val="FC3520"/>
              </a:solidFill>
              <a:latin typeface="Cooper Black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9787" y="3510151"/>
            <a:ext cx="11269251" cy="22186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CA" sz="2000" b="1" dirty="0" smtClean="0">
                <a:solidFill>
                  <a:srgbClr val="663300"/>
                </a:solidFill>
                <a:latin typeface="Comic Sans MS" pitchFamily="66" charset="0"/>
              </a:rPr>
              <a:t>Lev 23:16    </a:t>
            </a:r>
            <a:r>
              <a:rPr lang="en-CA" sz="4400" b="1" dirty="0" smtClean="0">
                <a:ln w="19050">
                  <a:solidFill>
                    <a:srgbClr val="0000FF"/>
                  </a:solidFill>
                </a:ln>
                <a:solidFill>
                  <a:srgbClr val="663300"/>
                </a:solidFill>
                <a:latin typeface="Comic Sans MS" pitchFamily="66" charset="0"/>
              </a:rPr>
              <a:t>UNTIL</a:t>
            </a:r>
            <a:r>
              <a:rPr lang="en-CA" sz="2800" b="1" dirty="0" smtClean="0">
                <a:solidFill>
                  <a:srgbClr val="663300"/>
                </a:solidFill>
                <a:latin typeface="Comic Sans MS" pitchFamily="66" charset="0"/>
              </a:rPr>
              <a:t> </a:t>
            </a:r>
            <a:r>
              <a:rPr lang="en-CA" sz="2800" b="1" dirty="0" smtClean="0">
                <a:ln>
                  <a:solidFill>
                    <a:srgbClr val="0000FF"/>
                  </a:solidFill>
                </a:ln>
                <a:solidFill>
                  <a:srgbClr val="FC3520"/>
                </a:solidFill>
                <a:latin typeface="Comic Sans MS" pitchFamily="66" charset="0"/>
              </a:rPr>
              <a:t>the </a:t>
            </a:r>
            <a:r>
              <a:rPr lang="en-CA" sz="4400" b="1" dirty="0" smtClean="0">
                <a:ln>
                  <a:solidFill>
                    <a:srgbClr val="0000FF"/>
                  </a:solidFill>
                </a:ln>
                <a:solidFill>
                  <a:srgbClr val="FC3520"/>
                </a:solidFill>
                <a:effectLst>
                  <a:glow rad="127000">
                    <a:srgbClr val="00FFCC"/>
                  </a:glow>
                </a:effectLst>
                <a:latin typeface="Comic Sans MS" pitchFamily="66" charset="0"/>
              </a:rPr>
              <a:t>MORROW AFTER </a:t>
            </a:r>
            <a:r>
              <a:rPr lang="en-CA" sz="2800" b="1" dirty="0" smtClean="0">
                <a:ln>
                  <a:solidFill>
                    <a:srgbClr val="0000FF"/>
                  </a:solidFill>
                </a:ln>
                <a:solidFill>
                  <a:srgbClr val="FC3520"/>
                </a:solidFill>
                <a:effectLst>
                  <a:glow rad="127000">
                    <a:srgbClr val="00FFCC"/>
                  </a:glow>
                </a:effectLst>
                <a:latin typeface="Comic Sans MS" pitchFamily="66" charset="0"/>
              </a:rPr>
              <a:t>…</a:t>
            </a:r>
            <a:r>
              <a:rPr lang="en-CA" sz="2800" b="1" dirty="0" smtClean="0">
                <a:solidFill>
                  <a:srgbClr val="663300"/>
                </a:solidFill>
                <a:latin typeface="Comic Sans MS" pitchFamily="66" charset="0"/>
              </a:rPr>
              <a:t/>
            </a:r>
            <a:br>
              <a:rPr lang="en-CA" sz="2800" b="1" dirty="0" smtClean="0">
                <a:solidFill>
                  <a:srgbClr val="663300"/>
                </a:solidFill>
                <a:latin typeface="Comic Sans MS" pitchFamily="66" charset="0"/>
              </a:rPr>
            </a:br>
            <a:r>
              <a:rPr lang="en-CA" sz="2800" dirty="0" smtClean="0">
                <a:solidFill>
                  <a:srgbClr val="663300"/>
                </a:solidFill>
                <a:latin typeface="Comic Sans MS" pitchFamily="66" charset="0"/>
              </a:rPr>
              <a:t>(</a:t>
            </a:r>
            <a:r>
              <a:rPr lang="en-CA" sz="2800" i="1" u="sng" dirty="0" smtClean="0">
                <a:solidFill>
                  <a:srgbClr val="0000FF"/>
                </a:solidFill>
                <a:latin typeface="Comic Sans MS" pitchFamily="66" charset="0"/>
              </a:rPr>
              <a:t>at the point of</a:t>
            </a:r>
            <a:r>
              <a:rPr lang="en-CA" sz="2800" dirty="0" smtClean="0">
                <a:solidFill>
                  <a:srgbClr val="663300"/>
                </a:solidFill>
                <a:latin typeface="Comic Sans MS" pitchFamily="66" charset="0"/>
              </a:rPr>
              <a:t> the subsequent      24 hour period following;</a:t>
            </a:r>
            <a:br>
              <a:rPr lang="en-CA" sz="2800" dirty="0" smtClean="0">
                <a:solidFill>
                  <a:srgbClr val="663300"/>
                </a:solidFill>
                <a:latin typeface="Comic Sans MS" pitchFamily="66" charset="0"/>
              </a:rPr>
            </a:br>
            <a:r>
              <a:rPr lang="en-CA" sz="2800" i="1" u="sng" dirty="0" smtClean="0">
                <a:solidFill>
                  <a:schemeClr val="tx2"/>
                </a:solidFill>
                <a:latin typeface="Comic Sans MS" pitchFamily="66" charset="0"/>
              </a:rPr>
              <a:t>in other words</a:t>
            </a:r>
            <a:r>
              <a:rPr lang="en-CA" sz="2800" i="1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CA" sz="2800" dirty="0" smtClean="0">
                <a:solidFill>
                  <a:srgbClr val="663300"/>
                </a:solidFill>
                <a:latin typeface="Comic Sans MS" pitchFamily="66" charset="0"/>
              </a:rPr>
              <a:t>– when your </a:t>
            </a:r>
            <a:r>
              <a:rPr lang="en-CA" sz="2800" b="1" u="sng" dirty="0" smtClean="0">
                <a:solidFill>
                  <a:srgbClr val="663300"/>
                </a:solidFill>
                <a:latin typeface="Comic Sans MS" pitchFamily="66" charset="0"/>
              </a:rPr>
              <a:t>walk</a:t>
            </a:r>
            <a:r>
              <a:rPr lang="en-CA" sz="2800" dirty="0" smtClean="0">
                <a:solidFill>
                  <a:srgbClr val="663300"/>
                </a:solidFill>
                <a:latin typeface="Comic Sans MS" pitchFamily="66" charset="0"/>
              </a:rPr>
              <a:t> to Hawaii encounters the west coast of North America, your </a:t>
            </a:r>
            <a:r>
              <a:rPr lang="en-CA" sz="2800" b="1" dirty="0" smtClean="0">
                <a:ln>
                  <a:solidFill>
                    <a:srgbClr val="FC3520"/>
                  </a:solidFill>
                </a:ln>
                <a:solidFill>
                  <a:srgbClr val="663300"/>
                </a:solidFill>
                <a:latin typeface="Comic Sans MS" pitchFamily="66" charset="0"/>
              </a:rPr>
              <a:t>WALK</a:t>
            </a:r>
            <a:r>
              <a:rPr lang="en-CA" sz="2800" dirty="0" smtClean="0">
                <a:solidFill>
                  <a:srgbClr val="663300"/>
                </a:solidFill>
                <a:latin typeface="Comic Sans MS" pitchFamily="66" charset="0"/>
              </a:rPr>
              <a:t> stops!)</a:t>
            </a:r>
            <a:endParaRPr lang="en-CA" sz="2800" dirty="0">
              <a:solidFill>
                <a:srgbClr val="663300"/>
              </a:solidFill>
              <a:latin typeface="Comic Sans MS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21804" y="5931358"/>
            <a:ext cx="11210728" cy="6659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lvl="0"/>
            <a:r>
              <a:rPr lang="en-CA" sz="2400" b="1" dirty="0" smtClean="0">
                <a:solidFill>
                  <a:srgbClr val="663300"/>
                </a:solidFill>
                <a:latin typeface="Comic Sans MS" pitchFamily="66" charset="0"/>
              </a:rPr>
              <a:t>Lev 23:16 </a:t>
            </a:r>
            <a:r>
              <a:rPr lang="en-CA" sz="2400" b="1" dirty="0" smtClean="0">
                <a:ln>
                  <a:solidFill>
                    <a:srgbClr val="0000FF"/>
                  </a:solidFill>
                </a:ln>
                <a:solidFill>
                  <a:srgbClr val="663300"/>
                </a:solidFill>
                <a:latin typeface="Comic Sans MS" pitchFamily="66" charset="0"/>
              </a:rPr>
              <a:t> </a:t>
            </a:r>
            <a:r>
              <a:rPr lang="en-CA" sz="2800" b="1" dirty="0" smtClean="0">
                <a:ln>
                  <a:solidFill>
                    <a:srgbClr val="0000FF"/>
                  </a:solidFill>
                </a:ln>
                <a:solidFill>
                  <a:srgbClr val="663300"/>
                </a:solidFill>
                <a:latin typeface="Comic Sans MS" pitchFamily="66" charset="0"/>
              </a:rPr>
              <a:t>Until the </a:t>
            </a:r>
            <a:r>
              <a:rPr lang="en-CA" sz="2800" b="1" u="sng" dirty="0" smtClean="0">
                <a:ln>
                  <a:solidFill>
                    <a:srgbClr val="0000FF"/>
                  </a:solidFill>
                </a:ln>
                <a:solidFill>
                  <a:srgbClr val="663300"/>
                </a:solidFill>
                <a:effectLst>
                  <a:glow rad="127000">
                    <a:srgbClr val="00FF00"/>
                  </a:glow>
                </a:effectLst>
                <a:latin typeface="Comic Sans MS" pitchFamily="66" charset="0"/>
              </a:rPr>
              <a:t>morrow after</a:t>
            </a:r>
            <a:r>
              <a:rPr lang="en-CA" sz="2800" b="1" dirty="0" smtClean="0">
                <a:ln>
                  <a:solidFill>
                    <a:srgbClr val="0000FF"/>
                  </a:solidFill>
                </a:ln>
                <a:solidFill>
                  <a:srgbClr val="663300"/>
                </a:solidFill>
                <a:effectLst>
                  <a:glow rad="127000">
                    <a:srgbClr val="00FF00"/>
                  </a:glow>
                </a:effectLst>
                <a:latin typeface="Comic Sans MS" pitchFamily="66" charset="0"/>
              </a:rPr>
              <a:t> </a:t>
            </a:r>
            <a:r>
              <a:rPr lang="en-CA" sz="2800" b="1" u="sng" dirty="0" smtClean="0">
                <a:ln>
                  <a:solidFill>
                    <a:srgbClr val="0000FF"/>
                  </a:solidFill>
                </a:ln>
                <a:solidFill>
                  <a:srgbClr val="663300"/>
                </a:solidFill>
                <a:latin typeface="Comic Sans MS" pitchFamily="66" charset="0"/>
              </a:rPr>
              <a:t>the </a:t>
            </a:r>
            <a:r>
              <a:rPr lang="en-CA" sz="2800" b="1" u="sng" dirty="0" smtClean="0">
                <a:ln>
                  <a:solidFill>
                    <a:srgbClr val="0000FF"/>
                  </a:solidFill>
                </a:ln>
                <a:solidFill>
                  <a:srgbClr val="663300"/>
                </a:solidFill>
                <a:effectLst>
                  <a:glow rad="127000">
                    <a:srgbClr val="5ED8E8"/>
                  </a:glow>
                </a:effectLst>
                <a:latin typeface="Comic Sans MS" pitchFamily="66" charset="0"/>
              </a:rPr>
              <a:t>SEVENTH SABBATH</a:t>
            </a:r>
            <a:r>
              <a:rPr lang="en-CA" sz="2800" b="1" dirty="0" smtClean="0">
                <a:ln>
                  <a:solidFill>
                    <a:srgbClr val="0000FF"/>
                  </a:solidFill>
                </a:ln>
                <a:solidFill>
                  <a:srgbClr val="663300"/>
                </a:solidFill>
                <a:effectLst>
                  <a:glow rad="127000">
                    <a:srgbClr val="5ED8E8"/>
                  </a:glow>
                </a:effectLst>
                <a:latin typeface="Comic Sans MS" pitchFamily="66" charset="0"/>
              </a:rPr>
              <a:t> </a:t>
            </a:r>
            <a:r>
              <a:rPr lang="en-CA" sz="2800" b="1" dirty="0" smtClean="0">
                <a:ln>
                  <a:solidFill>
                    <a:srgbClr val="0000FF"/>
                  </a:solidFill>
                </a:ln>
                <a:solidFill>
                  <a:srgbClr val="663300"/>
                </a:solidFill>
                <a:latin typeface="Comic Sans MS" pitchFamily="66" charset="0"/>
              </a:rPr>
              <a:t>…</a:t>
            </a:r>
            <a:endParaRPr lang="en-CA" sz="2800" dirty="0">
              <a:solidFill>
                <a:srgbClr val="164B4F"/>
              </a:solidFill>
              <a:latin typeface="Comic Sans MS" pitchFamily="66" charset="0"/>
            </a:endParaRPr>
          </a:p>
        </p:txBody>
      </p:sp>
      <p:sp>
        <p:nvSpPr>
          <p:cNvPr id="10" name="Right Brace 9"/>
          <p:cNvSpPr/>
          <p:nvPr/>
        </p:nvSpPr>
        <p:spPr>
          <a:xfrm rot="5400000">
            <a:off x="6564078" y="-1674524"/>
            <a:ext cx="519117" cy="6606450"/>
          </a:xfrm>
          <a:prstGeom prst="rightBrace">
            <a:avLst>
              <a:gd name="adj1" fmla="val 92990"/>
              <a:gd name="adj2" fmla="val 59752"/>
            </a:avLst>
          </a:prstGeom>
          <a:ln w="57150">
            <a:solidFill>
              <a:srgbClr val="663300"/>
            </a:solidFill>
          </a:ln>
          <a:effectLst>
            <a:glow rad="127000">
              <a:srgbClr val="FFFF00"/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Right Brace 21"/>
          <p:cNvSpPr/>
          <p:nvPr/>
        </p:nvSpPr>
        <p:spPr>
          <a:xfrm rot="16200000">
            <a:off x="5536638" y="-2303970"/>
            <a:ext cx="432046" cy="9361042"/>
          </a:xfrm>
          <a:prstGeom prst="rightBrace">
            <a:avLst>
              <a:gd name="adj1" fmla="val 92990"/>
              <a:gd name="adj2" fmla="val 54673"/>
            </a:avLst>
          </a:prstGeom>
          <a:ln w="57150">
            <a:solidFill>
              <a:srgbClr val="663300"/>
            </a:solidFill>
          </a:ln>
          <a:effectLst>
            <a:glow rad="127000">
              <a:srgbClr val="FFFF00"/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ounded Rectangle 10"/>
          <p:cNvSpPr/>
          <p:nvPr/>
        </p:nvSpPr>
        <p:spPr>
          <a:xfrm>
            <a:off x="2686886" y="3510151"/>
            <a:ext cx="8568952" cy="782945"/>
          </a:xfrm>
          <a:prstGeom prst="roundRect">
            <a:avLst/>
          </a:prstGeom>
          <a:noFill/>
          <a:ln w="76200">
            <a:solidFill>
              <a:srgbClr val="00FF00"/>
            </a:solidFill>
          </a:ln>
          <a:effectLst>
            <a:glow rad="127000">
              <a:srgbClr val="A50021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6517316" y="4293096"/>
            <a:ext cx="144016" cy="576064"/>
          </a:xfrm>
          <a:prstGeom prst="straightConnector1">
            <a:avLst/>
          </a:prstGeom>
          <a:ln w="57150">
            <a:solidFill>
              <a:schemeClr val="tx2">
                <a:lumMod val="75000"/>
                <a:lumOff val="25000"/>
              </a:schemeClr>
            </a:solidFill>
            <a:headEnd type="oval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Bent Arrow 24"/>
          <p:cNvSpPr/>
          <p:nvPr/>
        </p:nvSpPr>
        <p:spPr>
          <a:xfrm rot="5400000" flipV="1">
            <a:off x="6907672" y="3407127"/>
            <a:ext cx="389706" cy="4896545"/>
          </a:xfrm>
          <a:prstGeom prst="bentArrow">
            <a:avLst>
              <a:gd name="adj1" fmla="val 17287"/>
              <a:gd name="adj2" fmla="val 50000"/>
              <a:gd name="adj3" fmla="val 45839"/>
              <a:gd name="adj4" fmla="val 43750"/>
            </a:avLst>
          </a:prstGeom>
          <a:gradFill flip="none" rotWithShape="1">
            <a:gsLst>
              <a:gs pos="29000">
                <a:srgbClr val="FFFF00">
                  <a:lumMod val="91000"/>
                  <a:lumOff val="9000"/>
                </a:srgbClr>
              </a:gs>
              <a:gs pos="41000">
                <a:srgbClr val="FF0066"/>
              </a:gs>
            </a:gsLst>
            <a:lin ang="2700000" scaled="1"/>
            <a:tileRect/>
          </a:gradFill>
          <a:ln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97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repeatCount="5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10" grpId="0" animBg="1"/>
      <p:bldP spid="22" grpId="0" animBg="1"/>
      <p:bldP spid="11" grpId="0" animBg="1"/>
      <p:bldP spid="25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>
                <a:alpha val="6000"/>
              </a:srgbClr>
            </a:gs>
            <a:gs pos="48000">
              <a:srgbClr val="FF6633">
                <a:alpha val="30000"/>
              </a:srgbClr>
            </a:gs>
            <a:gs pos="91000">
              <a:srgbClr val="FFFF00">
                <a:alpha val="57000"/>
              </a:srgbClr>
            </a:gs>
            <a:gs pos="75000">
              <a:srgbClr val="01A78F">
                <a:alpha val="58000"/>
              </a:srgbClr>
            </a:gs>
            <a:gs pos="100000">
              <a:srgbClr val="3366FF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39028" y="6511325"/>
            <a:ext cx="549797" cy="365125"/>
          </a:xfrm>
        </p:spPr>
        <p:txBody>
          <a:bodyPr/>
          <a:lstStyle/>
          <a:p>
            <a:fld id="{81FEFA0A-2F20-4B60-98C6-5FFDA469AA1C}" type="slidenum">
              <a:rPr lang="en-US">
                <a:solidFill>
                  <a:schemeClr val="tx2"/>
                </a:solidFill>
              </a:rPr>
              <a:pPr/>
              <a:t>87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606580" y="3644680"/>
            <a:ext cx="4207747" cy="2952672"/>
          </a:xfrm>
          <a:prstGeom prst="roundRect">
            <a:avLst/>
          </a:prstGeom>
          <a:noFill/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3d extrusionH="57150">
              <a:bevelT w="38100" h="38100" prst="angle"/>
            </a:sp3d>
          </a:bodyPr>
          <a:lstStyle/>
          <a:p>
            <a:pPr algn="ctr"/>
            <a:r>
              <a:rPr lang="en-CA" sz="2400" b="1" dirty="0" smtClean="0">
                <a:solidFill>
                  <a:srgbClr val="0000FF"/>
                </a:solidFill>
                <a:latin typeface="Comic Sans MS" pitchFamily="66" charset="0"/>
              </a:rPr>
              <a:t>Lev 23:16 </a:t>
            </a:r>
            <a:r>
              <a:rPr lang="en-CA" sz="2400" b="1" dirty="0" smtClean="0">
                <a:solidFill>
                  <a:srgbClr val="A50021"/>
                </a:solidFill>
                <a:latin typeface="Comic Sans MS" pitchFamily="66" charset="0"/>
              </a:rPr>
              <a:t>makes no mistake that this precise day after the 7</a:t>
            </a:r>
            <a:r>
              <a:rPr lang="en-CA" sz="2400" b="1" baseline="30000" dirty="0" smtClean="0">
                <a:solidFill>
                  <a:srgbClr val="A50021"/>
                </a:solidFill>
                <a:latin typeface="Comic Sans MS" pitchFamily="66" charset="0"/>
              </a:rPr>
              <a:t>th</a:t>
            </a:r>
            <a:r>
              <a:rPr lang="en-CA" sz="2400" b="1" dirty="0" smtClean="0">
                <a:solidFill>
                  <a:srgbClr val="A50021"/>
                </a:solidFill>
                <a:latin typeface="Comic Sans MS" pitchFamily="66" charset="0"/>
              </a:rPr>
              <a:t> completed Shabbath is </a:t>
            </a:r>
            <a:r>
              <a:rPr lang="en-CA" sz="2400" b="1" dirty="0">
                <a:solidFill>
                  <a:srgbClr val="A50021"/>
                </a:solidFill>
                <a:latin typeface="Comic Sans MS" pitchFamily="66" charset="0"/>
              </a:rPr>
              <a:t>specifying </a:t>
            </a:r>
            <a:r>
              <a:rPr lang="en-CA" sz="2400" b="1" i="1" u="sng" dirty="0" smtClean="0">
                <a:ln>
                  <a:solidFill>
                    <a:srgbClr val="0000FF"/>
                  </a:solidFill>
                </a:ln>
                <a:solidFill>
                  <a:srgbClr val="A50021"/>
                </a:solidFill>
                <a:latin typeface="Cooper Black" pitchFamily="18" charset="0"/>
              </a:rPr>
              <a:t>ONLY ONE</a:t>
            </a:r>
            <a:r>
              <a:rPr lang="en-CA" sz="2400" b="1" i="1" dirty="0" smtClean="0">
                <a:ln>
                  <a:solidFill>
                    <a:srgbClr val="0000FF"/>
                  </a:solidFill>
                </a:ln>
                <a:solidFill>
                  <a:srgbClr val="A50021"/>
                </a:solidFill>
                <a:latin typeface="Cooper Black" pitchFamily="18" charset="0"/>
              </a:rPr>
              <a:t> </a:t>
            </a:r>
            <a:r>
              <a:rPr lang="en-CA" sz="2400" b="1" dirty="0">
                <a:ln>
                  <a:solidFill>
                    <a:srgbClr val="0000FF"/>
                  </a:solidFill>
                </a:ln>
                <a:solidFill>
                  <a:srgbClr val="A50021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HIGHLY </a:t>
            </a:r>
            <a:r>
              <a:rPr lang="en-CA" sz="2400" b="1" dirty="0" smtClean="0">
                <a:ln>
                  <a:solidFill>
                    <a:srgbClr val="0000FF"/>
                  </a:solidFill>
                </a:ln>
                <a:solidFill>
                  <a:srgbClr val="A50021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PARTICULAR</a:t>
            </a:r>
            <a:r>
              <a:rPr lang="en-CA" sz="2400" b="1" dirty="0" smtClean="0">
                <a:solidFill>
                  <a:srgbClr val="A50021"/>
                </a:solidFill>
                <a:latin typeface="Comic Sans MS" pitchFamily="66" charset="0"/>
              </a:rPr>
              <a:t> </a:t>
            </a:r>
            <a:br>
              <a:rPr lang="en-CA" sz="2400" b="1" dirty="0" smtClean="0">
                <a:solidFill>
                  <a:srgbClr val="A50021"/>
                </a:solidFill>
                <a:latin typeface="Comic Sans MS" pitchFamily="66" charset="0"/>
              </a:rPr>
            </a:br>
            <a:r>
              <a:rPr lang="en-CA" sz="2400" b="1" dirty="0" smtClean="0">
                <a:solidFill>
                  <a:srgbClr val="A50021"/>
                </a:solidFill>
                <a:latin typeface="Comic Sans MS" pitchFamily="66" charset="0"/>
              </a:rPr>
              <a:t>24 HOUR CYCLE!   </a:t>
            </a:r>
            <a:endParaRPr lang="en-CA" sz="2400" b="1" dirty="0">
              <a:solidFill>
                <a:srgbClr val="A50021"/>
              </a:solidFill>
              <a:latin typeface="Comic Sans MS" pitchFamily="66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6892" y="241021"/>
            <a:ext cx="7488832" cy="14623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CA" sz="2400" b="1" dirty="0" smtClean="0">
                <a:solidFill>
                  <a:srgbClr val="663300"/>
                </a:solidFill>
                <a:latin typeface="Comic Sans MS" pitchFamily="66" charset="0"/>
              </a:rPr>
              <a:t>Lev 23:16 … </a:t>
            </a:r>
            <a:r>
              <a:rPr lang="en-CA" sz="3200" b="1" dirty="0" smtClean="0">
                <a:ln>
                  <a:solidFill>
                    <a:srgbClr val="0000FF"/>
                  </a:solidFill>
                </a:ln>
                <a:solidFill>
                  <a:srgbClr val="663300"/>
                </a:solidFill>
                <a:latin typeface="Comic Sans MS" pitchFamily="66" charset="0"/>
              </a:rPr>
              <a:t>you count fifty </a:t>
            </a:r>
            <a:r>
              <a:rPr lang="en-CA" sz="8800" b="1" dirty="0" smtClean="0">
                <a:ln>
                  <a:solidFill>
                    <a:srgbClr val="0000FF"/>
                  </a:solidFill>
                </a:ln>
                <a:solidFill>
                  <a:srgbClr val="663300"/>
                </a:solidFill>
                <a:effectLst>
                  <a:glow rad="101600">
                    <a:srgbClr val="00FF00">
                      <a:alpha val="60000"/>
                    </a:srgbClr>
                  </a:glow>
                </a:effectLst>
                <a:latin typeface="Comic Sans MS" pitchFamily="66" charset="0"/>
              </a:rPr>
              <a:t>day</a:t>
            </a:r>
            <a:r>
              <a:rPr lang="en-CA" sz="4400" b="1" dirty="0" smtClean="0">
                <a:ln>
                  <a:solidFill>
                    <a:srgbClr val="0000FF"/>
                  </a:solidFill>
                </a:ln>
                <a:solidFill>
                  <a:srgbClr val="663300"/>
                </a:solidFill>
                <a:effectLst>
                  <a:glow rad="101600">
                    <a:srgbClr val="00FF00">
                      <a:alpha val="60000"/>
                    </a:srgbClr>
                  </a:glow>
                </a:effectLst>
                <a:latin typeface="Comic Sans MS" pitchFamily="66" charset="0"/>
              </a:rPr>
              <a:t>.</a:t>
            </a:r>
            <a:endParaRPr lang="en-CA" sz="3200" b="1" dirty="0">
              <a:ln>
                <a:solidFill>
                  <a:srgbClr val="0000FF"/>
                </a:solidFill>
              </a:ln>
              <a:solidFill>
                <a:srgbClr val="663300"/>
              </a:solidFill>
              <a:latin typeface="Comic Sans MS" pitchFamily="66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8547537" y="201738"/>
            <a:ext cx="3379523" cy="2948481"/>
          </a:xfrm>
          <a:prstGeom prst="cloudCallout">
            <a:avLst>
              <a:gd name="adj1" fmla="val -84022"/>
              <a:gd name="adj2" fmla="val -10265"/>
            </a:avLst>
          </a:prstGeom>
          <a:solidFill>
            <a:srgbClr val="5ED8E8"/>
          </a:solidFill>
          <a:ln w="57150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2400" dirty="0" smtClean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Hey Author! Don’t you know </a:t>
            </a:r>
            <a:r>
              <a:rPr lang="en-CA" sz="2400" b="1" dirty="0" smtClean="0">
                <a:solidFill>
                  <a:schemeClr val="bg2">
                    <a:lumMod val="25000"/>
                  </a:schemeClr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English </a:t>
            </a:r>
            <a:r>
              <a:rPr lang="en-CA" sz="2400" dirty="0" smtClean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requires an “</a:t>
            </a:r>
            <a:r>
              <a:rPr lang="en-CA" sz="2400" b="1" dirty="0" smtClean="0">
                <a:solidFill>
                  <a:schemeClr val="bg2">
                    <a:lumMod val="25000"/>
                  </a:schemeClr>
                </a:solidFill>
                <a:effectLst>
                  <a:glow rad="127000">
                    <a:srgbClr val="FFCCFF"/>
                  </a:glow>
                </a:effectLst>
                <a:latin typeface="Comic Sans MS" pitchFamily="66" charset="0"/>
              </a:rPr>
              <a:t>S</a:t>
            </a:r>
            <a:r>
              <a:rPr lang="en-CA" sz="2400" dirty="0" smtClean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” here?</a:t>
            </a:r>
            <a:endParaRPr lang="en-CA" sz="2400" dirty="0">
              <a:solidFill>
                <a:schemeClr val="bg2">
                  <a:lumMod val="2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1" name="Picture 12" descr="C:\Users\Rae\Desktop\Art on Desktop\white man clip art\yellow-blue smiley faces\Smiley Face  jpe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643" y="1669013"/>
            <a:ext cx="1297825" cy="175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189756" y="1775225"/>
            <a:ext cx="6372709" cy="1080120"/>
          </a:xfrm>
          <a:prstGeom prst="wedgeRoundRectCallout">
            <a:avLst>
              <a:gd name="adj1" fmla="val 36163"/>
              <a:gd name="adj2" fmla="val -80163"/>
              <a:gd name="adj3" fmla="val 16667"/>
            </a:avLst>
          </a:prstGeom>
          <a:solidFill>
            <a:srgbClr val="5ED8E8"/>
          </a:solidFill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2800" dirty="0" smtClean="0">
                <a:solidFill>
                  <a:srgbClr val="A50021"/>
                </a:solidFill>
                <a:latin typeface="Comic Sans MS" pitchFamily="66" charset="0"/>
              </a:rPr>
              <a:t>Oh Sure!  But the 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A50021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original Hebrew </a:t>
            </a:r>
            <a:r>
              <a:rPr lang="en-CA" sz="2800" dirty="0" smtClean="0">
                <a:solidFill>
                  <a:srgbClr val="A50021"/>
                </a:solidFill>
                <a:latin typeface="Comic Sans MS" pitchFamily="66" charset="0"/>
              </a:rPr>
              <a:t>does </a:t>
            </a:r>
            <a:r>
              <a:rPr lang="en-CA" sz="2800" b="1" u="sng" dirty="0" smtClean="0">
                <a:solidFill>
                  <a:schemeClr val="tx2"/>
                </a:solidFill>
                <a:latin typeface="Comic Sans MS" pitchFamily="66" charset="0"/>
              </a:rPr>
              <a:t>not</a:t>
            </a:r>
            <a:r>
              <a:rPr lang="en-CA" sz="2800" dirty="0" smtClean="0">
                <a:solidFill>
                  <a:srgbClr val="A50021"/>
                </a:solidFill>
                <a:latin typeface="Comic Sans MS" pitchFamily="66" charset="0"/>
              </a:rPr>
              <a:t> indicate a plurality!</a:t>
            </a:r>
            <a:endParaRPr lang="en-CA" sz="2800" dirty="0">
              <a:solidFill>
                <a:srgbClr val="A50021"/>
              </a:solidFill>
              <a:latin typeface="Comic Sans MS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19" y="3580781"/>
            <a:ext cx="7169517" cy="226790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4" name="Rounded Rectangular Callout 13"/>
          <p:cNvSpPr/>
          <p:nvPr/>
        </p:nvSpPr>
        <p:spPr>
          <a:xfrm>
            <a:off x="171641" y="5873629"/>
            <a:ext cx="6570002" cy="793646"/>
          </a:xfrm>
          <a:prstGeom prst="wedgeRoundRectCallout">
            <a:avLst>
              <a:gd name="adj1" fmla="val -7857"/>
              <a:gd name="adj2" fmla="val -111618"/>
              <a:gd name="adj3" fmla="val 16667"/>
            </a:avLst>
          </a:prstGeom>
          <a:solidFill>
            <a:srgbClr val="5ED8E8"/>
          </a:solidFill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3200" b="1" dirty="0" smtClean="0">
                <a:solidFill>
                  <a:srgbClr val="0000FF"/>
                </a:solidFill>
                <a:effectLst>
                  <a:glow rad="127000">
                    <a:srgbClr val="00FF00"/>
                  </a:glow>
                </a:effectLst>
                <a:latin typeface="Comic Sans MS" pitchFamily="66" charset="0"/>
              </a:rPr>
              <a:t>YOWM! - </a:t>
            </a:r>
            <a:r>
              <a:rPr lang="en-CA" sz="3200" b="1" u="sng" dirty="0" smtClean="0">
                <a:solidFill>
                  <a:schemeClr val="tx2"/>
                </a:solidFill>
                <a:effectLst>
                  <a:glow rad="63500">
                    <a:srgbClr val="FF0000"/>
                  </a:glow>
                </a:effectLst>
                <a:latin typeface="Comic Sans MS" pitchFamily="66" charset="0"/>
              </a:rPr>
              <a:t>Not</a:t>
            </a:r>
            <a:r>
              <a:rPr lang="en-CA" sz="3200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CA" sz="3200" dirty="0" err="1" smtClean="0">
                <a:solidFill>
                  <a:schemeClr val="tx2"/>
                </a:solidFill>
                <a:latin typeface="Comic Sans MS" pitchFamily="66" charset="0"/>
              </a:rPr>
              <a:t>Yowm</a:t>
            </a:r>
            <a:r>
              <a:rPr lang="en-CA" sz="3200" u="sng" dirty="0" err="1" smtClean="0">
                <a:solidFill>
                  <a:schemeClr val="tx2"/>
                </a:solidFill>
                <a:effectLst>
                  <a:glow rad="127000">
                    <a:srgbClr val="00FFCC"/>
                  </a:glow>
                </a:effectLst>
                <a:latin typeface="Comic Sans MS" pitchFamily="66" charset="0"/>
              </a:rPr>
              <a:t>im</a:t>
            </a:r>
            <a:r>
              <a:rPr lang="en-CA" sz="3200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CA" sz="3200" dirty="0" smtClean="0">
                <a:solidFill>
                  <a:srgbClr val="CC00CC"/>
                </a:solidFill>
                <a:latin typeface="Comic Sans MS" pitchFamily="66" charset="0"/>
              </a:rPr>
              <a:t>(plural)</a:t>
            </a:r>
            <a:endParaRPr lang="en-CA" sz="3200" dirty="0">
              <a:solidFill>
                <a:srgbClr val="CC00CC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27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7" grpId="0" animBg="1"/>
      <p:bldP spid="14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>
                <a:alpha val="6000"/>
              </a:srgbClr>
            </a:gs>
            <a:gs pos="48000">
              <a:srgbClr val="FF6633">
                <a:alpha val="30000"/>
              </a:srgbClr>
            </a:gs>
            <a:gs pos="91000">
              <a:srgbClr val="FFFF00">
                <a:alpha val="57000"/>
              </a:srgbClr>
            </a:gs>
            <a:gs pos="75000">
              <a:srgbClr val="01A78F">
                <a:alpha val="58000"/>
              </a:srgbClr>
            </a:gs>
            <a:gs pos="100000">
              <a:srgbClr val="3366FF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39028" y="6511325"/>
            <a:ext cx="549797" cy="365125"/>
          </a:xfrm>
        </p:spPr>
        <p:txBody>
          <a:bodyPr/>
          <a:lstStyle/>
          <a:p>
            <a:fld id="{81FEFA0A-2F20-4B60-98C6-5FFDA469AA1C}" type="slidenum">
              <a:rPr lang="en-US">
                <a:solidFill>
                  <a:schemeClr val="tx2"/>
                </a:solidFill>
              </a:rPr>
              <a:pPr/>
              <a:t>88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9756" y="1942492"/>
            <a:ext cx="7488832" cy="14623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CA" sz="2400" b="1" dirty="0" smtClean="0">
                <a:solidFill>
                  <a:srgbClr val="663300"/>
                </a:solidFill>
                <a:latin typeface="Comic Sans MS" pitchFamily="66" charset="0"/>
              </a:rPr>
              <a:t>Lev 23:16 … </a:t>
            </a:r>
            <a:r>
              <a:rPr lang="en-CA" sz="3200" b="1" dirty="0" smtClean="0">
                <a:ln>
                  <a:solidFill>
                    <a:srgbClr val="0000FF"/>
                  </a:solidFill>
                </a:ln>
                <a:solidFill>
                  <a:srgbClr val="663300"/>
                </a:solidFill>
                <a:latin typeface="Comic Sans MS" pitchFamily="66" charset="0"/>
              </a:rPr>
              <a:t>you count fifty </a:t>
            </a:r>
            <a:r>
              <a:rPr lang="en-CA" sz="8800" b="1" dirty="0" smtClean="0">
                <a:ln>
                  <a:solidFill>
                    <a:srgbClr val="0000FF"/>
                  </a:solidFill>
                </a:ln>
                <a:solidFill>
                  <a:srgbClr val="663300"/>
                </a:solidFill>
                <a:effectLst>
                  <a:glow rad="101600">
                    <a:srgbClr val="00FF00">
                      <a:alpha val="60000"/>
                    </a:srgbClr>
                  </a:glow>
                </a:effectLst>
                <a:latin typeface="Comic Sans MS" pitchFamily="66" charset="0"/>
              </a:rPr>
              <a:t>day</a:t>
            </a:r>
            <a:r>
              <a:rPr lang="en-CA" sz="2800" b="1" dirty="0" smtClean="0">
                <a:ln>
                  <a:solidFill>
                    <a:srgbClr val="0000FF"/>
                  </a:solidFill>
                </a:ln>
                <a:solidFill>
                  <a:srgbClr val="663300"/>
                </a:solidFill>
                <a:effectLst>
                  <a:glow rad="101600">
                    <a:srgbClr val="00FF00">
                      <a:alpha val="60000"/>
                    </a:srgbClr>
                  </a:glow>
                </a:effectLst>
                <a:latin typeface="Comic Sans MS" pitchFamily="66" charset="0"/>
              </a:rPr>
              <a:t>.</a:t>
            </a:r>
            <a:endParaRPr lang="en-CA" sz="1400" b="1" dirty="0">
              <a:ln>
                <a:solidFill>
                  <a:srgbClr val="0000FF"/>
                </a:solidFill>
              </a:ln>
              <a:solidFill>
                <a:srgbClr val="663300"/>
              </a:solidFill>
              <a:latin typeface="Comic Sans MS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1804" y="4502012"/>
            <a:ext cx="11017224" cy="1568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3200" dirty="0">
              <a:solidFill>
                <a:srgbClr val="663300"/>
              </a:solidFill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8629774" y="729047"/>
            <a:ext cx="3379523" cy="2941841"/>
          </a:xfrm>
          <a:prstGeom prst="cloudCallout">
            <a:avLst>
              <a:gd name="adj1" fmla="val -79248"/>
              <a:gd name="adj2" fmla="val 28860"/>
            </a:avLst>
          </a:prstGeom>
          <a:solidFill>
            <a:srgbClr val="5ED8E8"/>
          </a:solidFill>
          <a:ln w="57150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dirty="0" smtClean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On the morrow after the 7</a:t>
            </a:r>
            <a:r>
              <a:rPr lang="en-CA" sz="2400" b="1" baseline="30000" dirty="0" smtClean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th</a:t>
            </a:r>
            <a:r>
              <a:rPr lang="en-CA" sz="2400" b="1" dirty="0" smtClean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 completed Sabbath …</a:t>
            </a:r>
            <a:endParaRPr lang="en-CA" sz="2400" b="1" dirty="0">
              <a:solidFill>
                <a:schemeClr val="bg2">
                  <a:lumMod val="2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1" name="Picture 12" descr="C:\Users\Rae\Desktop\Art on Desktop\white man clip art\yellow-blue smiley faces\Smiley Face  jpe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460" y="3645024"/>
            <a:ext cx="2133113" cy="288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477787" y="332656"/>
            <a:ext cx="8139751" cy="1080120"/>
          </a:xfrm>
          <a:prstGeom prst="wedgeRoundRectCallout">
            <a:avLst>
              <a:gd name="adj1" fmla="val 19352"/>
              <a:gd name="adj2" fmla="val 110360"/>
              <a:gd name="adj3" fmla="val 16667"/>
            </a:avLst>
          </a:prstGeom>
          <a:solidFill>
            <a:srgbClr val="5ED8E8"/>
          </a:solidFill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3200" dirty="0" smtClean="0">
                <a:solidFill>
                  <a:srgbClr val="A50021"/>
                </a:solidFill>
                <a:latin typeface="Comic Sans MS" pitchFamily="66" charset="0"/>
              </a:rPr>
              <a:t>What if the translators considered the </a:t>
            </a:r>
            <a:r>
              <a:rPr lang="en-CA" sz="3200" b="1" dirty="0" smtClean="0">
                <a:ln>
                  <a:solidFill>
                    <a:srgbClr val="0000FF"/>
                  </a:solidFill>
                </a:ln>
                <a:solidFill>
                  <a:srgbClr val="FC3520"/>
                </a:solidFill>
                <a:latin typeface="Comic Sans MS" pitchFamily="66" charset="0"/>
              </a:rPr>
              <a:t>singular Hebrew grammar effect </a:t>
            </a:r>
            <a:r>
              <a:rPr lang="en-CA" sz="3200" dirty="0" smtClean="0">
                <a:solidFill>
                  <a:srgbClr val="A50021"/>
                </a:solidFill>
                <a:latin typeface="Comic Sans MS" pitchFamily="66" charset="0"/>
              </a:rPr>
              <a:t>and … </a:t>
            </a:r>
            <a:endParaRPr lang="en-CA" sz="3200" dirty="0">
              <a:solidFill>
                <a:srgbClr val="A50021"/>
              </a:solidFill>
              <a:latin typeface="Comic Sans MS" pitchFamily="66" charset="0"/>
            </a:endParaRPr>
          </a:p>
        </p:txBody>
      </p:sp>
      <p:pic>
        <p:nvPicPr>
          <p:cNvPr id="12" name="Picture 10" descr="C:\Users\Rae\Desktop\Art on Desktop\white man clip art\yellow-blue smiley faces\question face yellow pn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" t="539" r="6294"/>
          <a:stretch/>
        </p:blipFill>
        <p:spPr bwMode="auto">
          <a:xfrm>
            <a:off x="2255635" y="3670888"/>
            <a:ext cx="3262713" cy="276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23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>
                <a:alpha val="6000"/>
              </a:srgbClr>
            </a:gs>
            <a:gs pos="48000">
              <a:srgbClr val="FF6633">
                <a:alpha val="30000"/>
              </a:srgbClr>
            </a:gs>
            <a:gs pos="91000">
              <a:srgbClr val="FFFF00">
                <a:alpha val="57000"/>
              </a:srgbClr>
            </a:gs>
            <a:gs pos="75000">
              <a:srgbClr val="01A78F">
                <a:alpha val="58000"/>
              </a:srgbClr>
            </a:gs>
            <a:gs pos="100000">
              <a:srgbClr val="3366FF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530" y="3068960"/>
            <a:ext cx="3792474" cy="284035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39028" y="6511325"/>
            <a:ext cx="549797" cy="365125"/>
          </a:xfrm>
        </p:spPr>
        <p:txBody>
          <a:bodyPr/>
          <a:lstStyle/>
          <a:p>
            <a:fld id="{81FEFA0A-2F20-4B60-98C6-5FFDA469AA1C}" type="slidenum">
              <a:rPr lang="en-US">
                <a:solidFill>
                  <a:schemeClr val="tx2"/>
                </a:solidFill>
              </a:rPr>
              <a:pPr/>
              <a:t>89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5348" y="-387424"/>
            <a:ext cx="7135181" cy="3000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CA" sz="2400" dirty="0" smtClean="0">
                <a:solidFill>
                  <a:srgbClr val="663300"/>
                </a:solidFill>
              </a:rPr>
              <a:t>	</a:t>
            </a:r>
            <a:r>
              <a:rPr lang="en-CA" sz="2000" b="1" dirty="0" smtClean="0">
                <a:solidFill>
                  <a:srgbClr val="663300"/>
                </a:solidFill>
                <a:latin typeface="Comic Sans MS" pitchFamily="66" charset="0"/>
              </a:rPr>
              <a:t>Lev 23:16 … </a:t>
            </a:r>
            <a:r>
              <a:rPr lang="en-CA" sz="2800" b="1" dirty="0" smtClean="0">
                <a:ln>
                  <a:solidFill>
                    <a:srgbClr val="0000FF"/>
                  </a:solidFill>
                </a:ln>
                <a:solidFill>
                  <a:srgbClr val="663300"/>
                </a:solidFill>
                <a:latin typeface="Comic Sans MS" pitchFamily="66" charset="0"/>
              </a:rPr>
              <a:t>you count </a:t>
            </a:r>
            <a:br>
              <a:rPr lang="en-CA" sz="2800" b="1" dirty="0" smtClean="0">
                <a:ln>
                  <a:solidFill>
                    <a:srgbClr val="0000FF"/>
                  </a:solidFill>
                </a:ln>
                <a:solidFill>
                  <a:srgbClr val="663300"/>
                </a:solidFill>
                <a:latin typeface="Comic Sans MS" pitchFamily="66" charset="0"/>
              </a:rPr>
            </a:br>
            <a:r>
              <a:rPr lang="en-CA" sz="8800" b="1" dirty="0" smtClean="0">
                <a:ln w="28575">
                  <a:solidFill>
                    <a:srgbClr val="0000FF"/>
                  </a:solidFill>
                </a:ln>
                <a:solidFill>
                  <a:srgbClr val="663300"/>
                </a:solidFill>
                <a:effectLst>
                  <a:glow rad="127000">
                    <a:srgbClr val="00FF00"/>
                  </a:glow>
                </a:effectLst>
                <a:latin typeface="Comic Sans MS" pitchFamily="66" charset="0"/>
              </a:rPr>
              <a:t>DAY FIFTY!</a:t>
            </a:r>
            <a:endParaRPr lang="en-CA" sz="8800" b="1" dirty="0">
              <a:ln w="28575">
                <a:solidFill>
                  <a:srgbClr val="0000FF"/>
                </a:solidFill>
              </a:ln>
              <a:solidFill>
                <a:srgbClr val="663300"/>
              </a:solidFill>
              <a:effectLst>
                <a:glow rad="127000">
                  <a:srgbClr val="00FF00"/>
                </a:glow>
              </a:effectLst>
              <a:latin typeface="Comic Sans MS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1804" y="4502012"/>
            <a:ext cx="11017224" cy="1568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3200" dirty="0">
              <a:solidFill>
                <a:srgbClr val="663300"/>
              </a:solidFill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8545570" y="284533"/>
            <a:ext cx="3379523" cy="3040967"/>
          </a:xfrm>
          <a:prstGeom prst="cloudCallout">
            <a:avLst>
              <a:gd name="adj1" fmla="val -82728"/>
              <a:gd name="adj2" fmla="val -5340"/>
            </a:avLst>
          </a:prstGeom>
          <a:solidFill>
            <a:srgbClr val="5ED8E8"/>
          </a:solidFill>
          <a:ln w="57150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dirty="0" smtClean="0">
                <a:solidFill>
                  <a:srgbClr val="0000FF"/>
                </a:solidFill>
                <a:effectLst>
                  <a:glow rad="127000">
                    <a:srgbClr val="FFCCFF"/>
                  </a:glow>
                </a:effectLst>
                <a:latin typeface="Comic Sans MS" pitchFamily="66" charset="0"/>
              </a:rPr>
              <a:t>On the morrow after the 7</a:t>
            </a:r>
            <a:r>
              <a:rPr lang="en-CA" sz="2400" b="1" baseline="30000" dirty="0" smtClean="0">
                <a:solidFill>
                  <a:srgbClr val="0000FF"/>
                </a:solidFill>
                <a:effectLst>
                  <a:glow rad="127000">
                    <a:srgbClr val="FFCCFF"/>
                  </a:glow>
                </a:effectLst>
                <a:latin typeface="Comic Sans MS" pitchFamily="66" charset="0"/>
              </a:rPr>
              <a:t>th</a:t>
            </a:r>
            <a:r>
              <a:rPr lang="en-CA" sz="2400" b="1" dirty="0" smtClean="0">
                <a:solidFill>
                  <a:srgbClr val="0000FF"/>
                </a:solidFill>
                <a:effectLst>
                  <a:glow rad="127000">
                    <a:srgbClr val="FFCCFF"/>
                  </a:glow>
                </a:effectLst>
                <a:latin typeface="Comic Sans MS" pitchFamily="66" charset="0"/>
              </a:rPr>
              <a:t> completed Sabbath …</a:t>
            </a:r>
            <a:endParaRPr lang="en-CA" sz="24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pic>
        <p:nvPicPr>
          <p:cNvPr id="9" name="Picture 2" descr="C:\Users\Rae\Desktop\Yellow face shock edit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95" t="10455" r="19024" b="9283"/>
          <a:stretch/>
        </p:blipFill>
        <p:spPr bwMode="auto">
          <a:xfrm>
            <a:off x="4211352" y="2020233"/>
            <a:ext cx="2520280" cy="275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Rae\Desktop\yellow face clap clear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4030" r="14061" b="19606"/>
          <a:stretch/>
        </p:blipFill>
        <p:spPr bwMode="auto">
          <a:xfrm flipH="1">
            <a:off x="457534" y="3186639"/>
            <a:ext cx="2825873" cy="208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371624" y="5569149"/>
            <a:ext cx="9073008" cy="1120222"/>
          </a:xfrm>
          <a:prstGeom prst="wedgeRoundRectCallout">
            <a:avLst>
              <a:gd name="adj1" fmla="val 47296"/>
              <a:gd name="adj2" fmla="val -110594"/>
              <a:gd name="adj3" fmla="val 16667"/>
            </a:avLst>
          </a:prstGeom>
          <a:solidFill>
            <a:srgbClr val="00FFCC">
              <a:alpha val="36000"/>
            </a:srgbClr>
          </a:solidFill>
          <a:ln w="5715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3600" b="1" dirty="0" smtClean="0">
                <a:ln w="19050">
                  <a:solidFill>
                    <a:srgbClr val="FC3520"/>
                  </a:solidFill>
                </a:ln>
                <a:solidFill>
                  <a:srgbClr val="0000FF"/>
                </a:solidFill>
                <a:latin typeface="Comic Sans MS" pitchFamily="66" charset="0"/>
              </a:rPr>
              <a:t>Shavuot ~ Yahuah’s Harvest</a:t>
            </a:r>
            <a:br>
              <a:rPr lang="en-CA" sz="3600" b="1" dirty="0" smtClean="0">
                <a:ln w="19050">
                  <a:solidFill>
                    <a:srgbClr val="FC3520"/>
                  </a:solidFill>
                </a:ln>
                <a:solidFill>
                  <a:srgbClr val="0000FF"/>
                </a:solidFill>
                <a:latin typeface="Comic Sans MS" pitchFamily="66" charset="0"/>
              </a:rPr>
            </a:br>
            <a:r>
              <a:rPr lang="en-CA" sz="3600" b="1" dirty="0" smtClean="0">
                <a:ln w="19050">
                  <a:solidFill>
                    <a:srgbClr val="FC3520"/>
                  </a:solidFill>
                </a:ln>
                <a:solidFill>
                  <a:srgbClr val="0000FF"/>
                </a:solidFill>
                <a:latin typeface="Comic Sans MS" pitchFamily="66" charset="0"/>
              </a:rPr>
              <a:t>according to (</a:t>
            </a:r>
            <a:r>
              <a:rPr lang="en-CA" sz="3600" b="1" dirty="0" smtClean="0">
                <a:ln w="19050">
                  <a:solidFill>
                    <a:srgbClr val="FC3520"/>
                  </a:solidFill>
                </a:ln>
                <a:solidFill>
                  <a:srgbClr val="0000FF"/>
                </a:solidFill>
                <a:effectLst>
                  <a:glow rad="127000">
                    <a:srgbClr val="FF99FF"/>
                  </a:glow>
                </a:effectLst>
                <a:latin typeface="Comic Sans MS" pitchFamily="66" charset="0"/>
              </a:rPr>
              <a:t>Hebrew</a:t>
            </a:r>
            <a:r>
              <a:rPr lang="en-CA" sz="3600" b="1" dirty="0" smtClean="0">
                <a:ln w="19050">
                  <a:solidFill>
                    <a:srgbClr val="FC3520"/>
                  </a:solidFill>
                </a:ln>
                <a:solidFill>
                  <a:srgbClr val="0000FF"/>
                </a:solidFill>
                <a:latin typeface="Comic Sans MS" pitchFamily="66" charset="0"/>
              </a:rPr>
              <a:t>) Torah statute.</a:t>
            </a:r>
            <a:endParaRPr lang="en-CA" sz="3600" b="1" dirty="0">
              <a:ln w="19050">
                <a:solidFill>
                  <a:srgbClr val="FC3520"/>
                </a:solidFill>
              </a:ln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39610" y="2658974"/>
            <a:ext cx="3771742" cy="503691"/>
          </a:xfrm>
          <a:prstGeom prst="roundRect">
            <a:avLst/>
          </a:prstGeom>
          <a:solidFill>
            <a:srgbClr val="00FFCC"/>
          </a:solidFill>
          <a:ln w="57150">
            <a:solidFill>
              <a:srgbClr val="FC352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400" b="1" dirty="0" smtClean="0">
                <a:solidFill>
                  <a:srgbClr val="0000FF"/>
                </a:solidFill>
                <a:latin typeface="Comic Sans MS" pitchFamily="66" charset="0"/>
              </a:rPr>
              <a:t>One </a:t>
            </a:r>
            <a:r>
              <a:rPr lang="en-CA" sz="2400" b="1" dirty="0" smtClean="0">
                <a:solidFill>
                  <a:srgbClr val="0000FF"/>
                </a:solidFill>
                <a:effectLst>
                  <a:glow rad="127000">
                    <a:srgbClr val="FFCCFF"/>
                  </a:glow>
                </a:effectLst>
                <a:latin typeface="Comic Sans MS" pitchFamily="66" charset="0"/>
              </a:rPr>
              <a:t>SPECIFIC</a:t>
            </a:r>
            <a:r>
              <a:rPr lang="en-CA" sz="2400" b="1" dirty="0" smtClean="0">
                <a:solidFill>
                  <a:srgbClr val="0000FF"/>
                </a:solidFill>
                <a:latin typeface="Comic Sans MS" pitchFamily="66" charset="0"/>
              </a:rPr>
              <a:t> YOWM!</a:t>
            </a:r>
            <a:endParaRPr lang="en-CA" sz="24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6" name="Right Brace 5"/>
          <p:cNvSpPr/>
          <p:nvPr/>
        </p:nvSpPr>
        <p:spPr>
          <a:xfrm rot="5400000">
            <a:off x="1517508" y="1062054"/>
            <a:ext cx="368830" cy="2160241"/>
          </a:xfrm>
          <a:prstGeom prst="rightBrace">
            <a:avLst>
              <a:gd name="adj1" fmla="val 75417"/>
              <a:gd name="adj2" fmla="val 50000"/>
            </a:avLst>
          </a:prstGeom>
          <a:ln w="76200">
            <a:solidFill>
              <a:srgbClr val="0000FF"/>
            </a:solidFill>
          </a:ln>
          <a:effectLst>
            <a:glow rad="127000">
              <a:srgbClr val="FFCCFF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Notched Right Arrow 6"/>
          <p:cNvSpPr/>
          <p:nvPr/>
        </p:nvSpPr>
        <p:spPr>
          <a:xfrm rot="2319120">
            <a:off x="6269597" y="2284678"/>
            <a:ext cx="2809143" cy="698636"/>
          </a:xfrm>
          <a:prstGeom prst="notchedRightArrow">
            <a:avLst>
              <a:gd name="adj1" fmla="val 43742"/>
              <a:gd name="adj2" fmla="val 87752"/>
            </a:avLst>
          </a:prstGeom>
          <a:gradFill>
            <a:gsLst>
              <a:gs pos="0">
                <a:srgbClr val="FF3399">
                  <a:alpha val="6000"/>
                </a:srgbClr>
              </a:gs>
              <a:gs pos="53000">
                <a:srgbClr val="FF6633">
                  <a:alpha val="30000"/>
                </a:srgbClr>
              </a:gs>
              <a:gs pos="84000">
                <a:srgbClr val="FFFF00">
                  <a:alpha val="57000"/>
                </a:srgbClr>
              </a:gs>
              <a:gs pos="30000">
                <a:srgbClr val="01A78F">
                  <a:alpha val="58000"/>
                </a:srgbClr>
              </a:gs>
              <a:gs pos="72000">
                <a:srgbClr val="3366FF"/>
              </a:gs>
            </a:gsLst>
            <a:path path="shape">
              <a:fillToRect l="50000" t="50000" r="50000" b="50000"/>
            </a:path>
          </a:gradFill>
          <a:ln>
            <a:solidFill>
              <a:srgbClr val="66FFCC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grpSp>
        <p:nvGrpSpPr>
          <p:cNvPr id="15" name="Group 14"/>
          <p:cNvGrpSpPr/>
          <p:nvPr/>
        </p:nvGrpSpPr>
        <p:grpSpPr>
          <a:xfrm>
            <a:off x="9526767" y="4517941"/>
            <a:ext cx="3108946" cy="2490588"/>
            <a:chOff x="-60946" y="4417787"/>
            <a:chExt cx="3108946" cy="2490588"/>
          </a:xfrm>
        </p:grpSpPr>
        <p:pic>
          <p:nvPicPr>
            <p:cNvPr id="16" name="Picture 4" descr="F:\Art on Desktop - 1\All white man clip art\3d white people\puzzle teamwork 4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946" y="4517941"/>
              <a:ext cx="3108946" cy="2390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C:\Users\Rae\Desktop\top hat clear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0856">
              <a:off x="1522937" y="4417787"/>
              <a:ext cx="564480" cy="507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0938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2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25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 animBg="1"/>
      <p:bldP spid="2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 txBox="1">
            <a:spLocks/>
          </p:cNvSpPr>
          <p:nvPr/>
        </p:nvSpPr>
        <p:spPr>
          <a:xfrm>
            <a:off x="11593287" y="6520259"/>
            <a:ext cx="4777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FEFA0A-2F20-4B60-98C6-5FFDA469AA1C}" type="slidenum">
              <a:rPr lang="en-US" smtClean="0">
                <a:solidFill>
                  <a:schemeClr val="tx2"/>
                </a:solidFill>
              </a:rPr>
              <a:pPr/>
              <a:t>9</a:t>
            </a:fld>
            <a:endParaRPr lang="en-US" dirty="0">
              <a:solidFill>
                <a:schemeClr val="tx2"/>
              </a:solidFill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826424"/>
              </p:ext>
            </p:extLst>
          </p:nvPr>
        </p:nvGraphicFramePr>
        <p:xfrm>
          <a:off x="621804" y="1124744"/>
          <a:ext cx="4261536" cy="252984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532692"/>
                <a:gridCol w="532692"/>
                <a:gridCol w="532692"/>
                <a:gridCol w="532692"/>
                <a:gridCol w="532692"/>
                <a:gridCol w="532692"/>
                <a:gridCol w="532692"/>
                <a:gridCol w="532692"/>
              </a:tblGrid>
              <a:tr h="33081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r>
                        <a:rPr lang="en-US" b="1" baseline="30000" dirty="0" smtClean="0"/>
                        <a:t>st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</a:t>
                      </a:r>
                      <a:r>
                        <a:rPr lang="en-US" b="1" baseline="30000" dirty="0" smtClean="0"/>
                        <a:t>nd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</a:t>
                      </a:r>
                      <a:r>
                        <a:rPr lang="en-US" b="1" baseline="30000" dirty="0" smtClean="0"/>
                        <a:t>rd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4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5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7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14 </a:t>
                      </a:r>
                      <a:r>
                        <a:rPr lang="en-US" sz="900" b="1" dirty="0" smtClean="0">
                          <a:solidFill>
                            <a:srgbClr val="002060"/>
                          </a:solidFill>
                        </a:rPr>
                        <a:t>P/O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gradFill>
                      <a:gsLst>
                        <a:gs pos="30000">
                          <a:srgbClr val="FF0000"/>
                        </a:gs>
                        <a:gs pos="6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r>
                        <a:rPr lang="en-US" sz="9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900" b="1" dirty="0" smtClean="0">
                          <a:solidFill>
                            <a:schemeClr val="tx1"/>
                          </a:solidFill>
                        </a:rPr>
                        <a:t>W/S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gradFill>
                      <a:gsLst>
                        <a:gs pos="42000">
                          <a:srgbClr val="00B050"/>
                        </a:gs>
                        <a:gs pos="57000">
                          <a:srgbClr val="CCFF99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16</a:t>
                      </a:r>
                      <a:endParaRPr lang="en-US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17</a:t>
                      </a:r>
                      <a:endParaRPr lang="en-US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18</a:t>
                      </a:r>
                      <a:endParaRPr lang="en-US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19</a:t>
                      </a:r>
                      <a:endParaRPr lang="en-US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20</a:t>
                      </a:r>
                      <a:endParaRPr lang="en-US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21</a:t>
                      </a:r>
                      <a:endParaRPr lang="en-US" b="1" dirty="0"/>
                    </a:p>
                  </a:txBody>
                  <a:tcPr>
                    <a:gradFill flip="none" rotWithShape="1">
                      <a:gsLst>
                        <a:gs pos="30000">
                          <a:srgbClr val="CCFF99"/>
                        </a:gs>
                        <a:gs pos="70000">
                          <a:schemeClr val="accent1">
                            <a:lumMod val="90000"/>
                            <a:lumOff val="1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Wk</a:t>
                      </a:r>
                      <a:r>
                        <a:rPr lang="en-US" sz="1100" b="1" dirty="0" smtClean="0"/>
                        <a:t> #1</a:t>
                      </a:r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22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24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25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28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Wk</a:t>
                      </a:r>
                      <a:r>
                        <a:rPr lang="en-US" sz="1100" b="1" dirty="0" smtClean="0"/>
                        <a:t> #2</a:t>
                      </a:r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29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2" name="Rectangle 21"/>
          <p:cNvSpPr/>
          <p:nvPr/>
        </p:nvSpPr>
        <p:spPr>
          <a:xfrm>
            <a:off x="621804" y="548680"/>
            <a:ext cx="42672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Jo</a:t>
            </a:r>
            <a:r>
              <a:rPr lang="en-US" sz="3200" b="1" cap="none" spc="0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shua’s</a:t>
            </a:r>
            <a:r>
              <a:rPr lang="en-US" sz="3200" b="1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1</a:t>
            </a:r>
            <a:r>
              <a:rPr lang="en-US" sz="3200" b="1" baseline="30000" dirty="0" smtClean="0">
                <a:ln w="1905"/>
                <a:solidFill>
                  <a:srgbClr val="FF00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st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Month</a:t>
            </a:r>
            <a:endParaRPr lang="en-US" sz="3200" b="1" cap="none" spc="0" dirty="0">
              <a:ln w="1905"/>
              <a:solidFill>
                <a:srgbClr val="FF0000"/>
              </a:solidFill>
              <a:effectLst>
                <a:glow rad="1270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6889712"/>
              </p:ext>
            </p:extLst>
          </p:nvPr>
        </p:nvGraphicFramePr>
        <p:xfrm>
          <a:off x="651619" y="4221088"/>
          <a:ext cx="4261536" cy="243840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532692"/>
                <a:gridCol w="532692"/>
                <a:gridCol w="532692"/>
                <a:gridCol w="532692"/>
                <a:gridCol w="532692"/>
                <a:gridCol w="532692"/>
                <a:gridCol w="532692"/>
                <a:gridCol w="532692"/>
              </a:tblGrid>
              <a:tr h="33081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r>
                        <a:rPr lang="en-US" b="1" baseline="30000" dirty="0" smtClean="0"/>
                        <a:t>st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</a:t>
                      </a:r>
                      <a:r>
                        <a:rPr lang="en-US" b="1" baseline="30000" dirty="0" smtClean="0"/>
                        <a:t>nd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</a:t>
                      </a:r>
                      <a:r>
                        <a:rPr lang="en-US" b="1" baseline="30000" dirty="0" smtClean="0"/>
                        <a:t>rd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</a:tr>
              <a:tr h="33081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5</a:t>
                      </a:r>
                      <a:endParaRPr lang="en-US" sz="14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Wk</a:t>
                      </a:r>
                      <a:r>
                        <a:rPr lang="en-US" sz="1100" b="1" dirty="0" smtClean="0"/>
                        <a:t> #3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12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Wk</a:t>
                      </a:r>
                      <a:r>
                        <a:rPr lang="en-US" sz="1100" b="1" dirty="0" smtClean="0"/>
                        <a:t> #4</a:t>
                      </a:r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13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14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15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19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Wk</a:t>
                      </a:r>
                      <a:r>
                        <a:rPr lang="en-US" sz="1100" b="1" dirty="0" smtClean="0"/>
                        <a:t> #5</a:t>
                      </a:r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20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24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25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26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Wk</a:t>
                      </a:r>
                      <a:r>
                        <a:rPr lang="en-US" sz="1100" b="1" baseline="0" dirty="0" smtClean="0"/>
                        <a:t> #6</a:t>
                      </a:r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27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4" name="Rectangle 23"/>
          <p:cNvSpPr/>
          <p:nvPr/>
        </p:nvSpPr>
        <p:spPr>
          <a:xfrm>
            <a:off x="645956" y="3645024"/>
            <a:ext cx="42672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Joshua’s </a:t>
            </a:r>
            <a:r>
              <a:rPr lang="en-US" sz="3200" b="1" dirty="0" smtClean="0">
                <a:ln w="1905"/>
                <a:solidFill>
                  <a:srgbClr val="BA5306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2</a:t>
            </a:r>
            <a:r>
              <a:rPr lang="en-US" sz="3200" b="1" baseline="30000" dirty="0" smtClean="0">
                <a:ln w="1905"/>
                <a:solidFill>
                  <a:srgbClr val="BA5306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nd</a:t>
            </a:r>
            <a:r>
              <a:rPr lang="en-US" sz="3200" b="1" dirty="0" smtClean="0">
                <a:ln w="1905"/>
                <a:solidFill>
                  <a:srgbClr val="BA5306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Month</a:t>
            </a:r>
            <a:endParaRPr lang="en-US" sz="3200" b="1" dirty="0">
              <a:ln w="1905"/>
              <a:solidFill>
                <a:srgbClr val="BA5306"/>
              </a:solidFill>
              <a:effectLst>
                <a:glow rad="1270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</p:txBody>
      </p:sp>
      <p:pic>
        <p:nvPicPr>
          <p:cNvPr id="37" name="Picture 6" descr="C:\Users\Rae\Desktop\wheat 5 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333" l="0" r="875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16" y="1893870"/>
            <a:ext cx="571321" cy="1232261"/>
          </a:xfrm>
          <a:prstGeom prst="rect">
            <a:avLst/>
          </a:prstGeom>
          <a:noFill/>
          <a:effectLst>
            <a:glow rad="127000">
              <a:schemeClr val="bg1">
                <a:alpha val="74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124316" y="76200"/>
            <a:ext cx="595596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spc="150" dirty="0" smtClean="0">
                <a:ln w="11430"/>
                <a:solidFill>
                  <a:srgbClr val="FFFF00"/>
                </a:solidFill>
                <a:effectLst>
                  <a:glow rad="127000">
                    <a:srgbClr val="0070C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Joshua’s </a:t>
            </a:r>
            <a:r>
              <a:rPr lang="en-US" sz="3200" b="1" cap="none" spc="150" dirty="0" smtClean="0">
                <a:ln w="11430"/>
                <a:solidFill>
                  <a:srgbClr val="FFFF00"/>
                </a:solidFill>
                <a:effectLst>
                  <a:glow rad="127000">
                    <a:srgbClr val="0070C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3200" b="1" spc="150" dirty="0" smtClean="0">
                <a:ln w="11430">
                  <a:solidFill>
                    <a:srgbClr val="002060"/>
                  </a:solidFill>
                </a:ln>
                <a:solidFill>
                  <a:srgbClr val="00FF00"/>
                </a:solidFill>
                <a:effectLst>
                  <a:glow rad="127000">
                    <a:schemeClr val="bg1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“Omer Count” </a:t>
            </a:r>
            <a:r>
              <a:rPr lang="en-US" sz="3200" b="1" cap="none" spc="150" dirty="0" smtClean="0">
                <a:ln w="11430"/>
                <a:solidFill>
                  <a:srgbClr val="FFFF00"/>
                </a:solidFill>
                <a:effectLst>
                  <a:glow rad="127000">
                    <a:srgbClr val="0070C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</a:t>
            </a:r>
            <a:endParaRPr lang="en-US" sz="3200" b="1" cap="none" spc="150" dirty="0">
              <a:ln w="11430"/>
              <a:solidFill>
                <a:srgbClr val="FFFF00"/>
              </a:solidFill>
              <a:effectLst>
                <a:glow rad="127000">
                  <a:srgbClr val="0070C0"/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158308" y="3617865"/>
            <a:ext cx="6804676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800" b="1" dirty="0" smtClean="0">
                <a:ln w="1905"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According to the Torah Statutes from Lev. and Deut., Joshua has fulfilled every requirement.  </a:t>
            </a:r>
            <a:br>
              <a:rPr lang="en-US" sz="2800" b="1" dirty="0" smtClean="0">
                <a:ln w="1905"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800" b="1" dirty="0" smtClean="0">
                <a:ln w="190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Note: </a:t>
            </a:r>
            <a:r>
              <a:rPr lang="en-US" sz="2800" b="1" dirty="0" smtClean="0">
                <a:ln w="1905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The Torah Wave Sheaf and Shavuot </a:t>
            </a:r>
            <a:r>
              <a:rPr lang="en-US" sz="2000" b="1" dirty="0" smtClean="0">
                <a:ln w="1905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(Pentecost) </a:t>
            </a:r>
            <a:r>
              <a:rPr lang="en-US" sz="2800" b="1" dirty="0" smtClean="0">
                <a:ln w="1905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will fluctuate on </a:t>
            </a:r>
            <a:br>
              <a:rPr lang="en-US" sz="2800" b="1" dirty="0" smtClean="0">
                <a:ln w="1905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800" b="1" dirty="0" smtClean="0">
                <a:ln w="1905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different “dates” of the month. </a:t>
            </a:r>
            <a:br>
              <a:rPr lang="en-US" sz="2800" b="1" dirty="0" smtClean="0">
                <a:ln w="1905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800" b="1" i="1" dirty="0" smtClean="0">
                <a:ln w="1905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rgbClr val="FF99FF"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This specific year,</a:t>
            </a:r>
            <a:r>
              <a:rPr lang="en-US" sz="2800" b="1" dirty="0" smtClean="0">
                <a:ln w="1905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it was on the </a:t>
            </a:r>
            <a:r>
              <a:rPr lang="en-US" sz="2800" b="1" u="sng" dirty="0" smtClean="0">
                <a:ln w="1905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rgbClr val="FF99FF"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4</a:t>
            </a:r>
            <a:r>
              <a:rPr lang="en-US" sz="2800" b="1" u="sng" baseline="30000" dirty="0" smtClean="0">
                <a:ln w="1905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rgbClr val="FF99FF"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2800" b="1" dirty="0" smtClean="0">
                <a:ln w="1905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rgbClr val="FF99FF"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.</a:t>
            </a:r>
            <a:endParaRPr lang="en-US" sz="2800" b="1" dirty="0">
              <a:ln w="1905"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8059225"/>
              </p:ext>
            </p:extLst>
          </p:nvPr>
        </p:nvGraphicFramePr>
        <p:xfrm>
          <a:off x="6546789" y="1214894"/>
          <a:ext cx="4261536" cy="242316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532692"/>
                <a:gridCol w="538427"/>
                <a:gridCol w="526957"/>
                <a:gridCol w="532692"/>
                <a:gridCol w="532692"/>
                <a:gridCol w="532692"/>
                <a:gridCol w="532692"/>
                <a:gridCol w="532692"/>
              </a:tblGrid>
              <a:tr h="33081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r>
                        <a:rPr lang="en-US" b="1" baseline="30000" dirty="0" smtClean="0"/>
                        <a:t>st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</a:t>
                      </a:r>
                      <a:r>
                        <a:rPr lang="en-US" b="1" baseline="30000" dirty="0" smtClean="0"/>
                        <a:t>nd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</a:t>
                      </a:r>
                      <a:r>
                        <a:rPr lang="en-US" b="1" baseline="30000" dirty="0" smtClean="0"/>
                        <a:t>rd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</a:tr>
              <a:tr h="33081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Wk</a:t>
                      </a:r>
                      <a:r>
                        <a:rPr lang="en-US" sz="1100" b="1" dirty="0" smtClean="0"/>
                        <a:t> #7</a:t>
                      </a:r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4 </a:t>
                      </a:r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/>
                      </a:r>
                      <a:br>
                        <a:rPr lang="en-US" sz="1100" b="1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50</a:t>
                      </a:r>
                      <a:r>
                        <a:rPr lang="en-US" sz="1100" b="1" baseline="30000" dirty="0" smtClean="0">
                          <a:solidFill>
                            <a:schemeClr val="bg1"/>
                          </a:solidFill>
                        </a:rPr>
                        <a:t>th</a:t>
                      </a:r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5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10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11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14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15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17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r>
                        <a:rPr lang="en-US" sz="9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24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25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1" name="Rectangle 40"/>
          <p:cNvSpPr/>
          <p:nvPr/>
        </p:nvSpPr>
        <p:spPr>
          <a:xfrm>
            <a:off x="6541126" y="620688"/>
            <a:ext cx="42672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Joshua’s </a:t>
            </a:r>
            <a:r>
              <a:rPr lang="en-US" sz="3200" b="1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3</a:t>
            </a:r>
            <a:r>
              <a:rPr lang="en-US" sz="3200" b="1" baseline="30000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rd</a:t>
            </a:r>
            <a:r>
              <a:rPr lang="en-US" sz="3200" b="1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Month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270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</p:txBody>
      </p:sp>
      <p:pic>
        <p:nvPicPr>
          <p:cNvPr id="42" name="Picture 6" descr="C:\Users\Rae\Desktop\wheat 5 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333" l="0" r="875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279" y="1556792"/>
            <a:ext cx="571321" cy="1232261"/>
          </a:xfrm>
          <a:prstGeom prst="rect">
            <a:avLst/>
          </a:prstGeom>
          <a:noFill/>
          <a:effectLst>
            <a:glow rad="127000">
              <a:schemeClr val="bg1">
                <a:alpha val="74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/>
          <p:cNvSpPr/>
          <p:nvPr/>
        </p:nvSpPr>
        <p:spPr>
          <a:xfrm>
            <a:off x="3790156" y="1124743"/>
            <a:ext cx="576064" cy="360041"/>
          </a:xfrm>
          <a:prstGeom prst="rect">
            <a:avLst/>
          </a:prstGeom>
          <a:noFill/>
          <a:ln w="38100">
            <a:solidFill>
              <a:srgbClr val="FF99FF"/>
            </a:solidFill>
          </a:ln>
          <a:effectLst>
            <a:glow rad="63500">
              <a:srgbClr val="FFFF00"/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44" name="Rectangle 43"/>
          <p:cNvSpPr/>
          <p:nvPr/>
        </p:nvSpPr>
        <p:spPr>
          <a:xfrm>
            <a:off x="583635" y="2366350"/>
            <a:ext cx="576064" cy="503691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glow rad="63500">
              <a:srgbClr val="FFFF00"/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45" name="Curved Left Arrow 44"/>
          <p:cNvSpPr/>
          <p:nvPr/>
        </p:nvSpPr>
        <p:spPr>
          <a:xfrm>
            <a:off x="4366220" y="1205463"/>
            <a:ext cx="824460" cy="1054304"/>
          </a:xfrm>
          <a:prstGeom prst="curvedLeftArrow">
            <a:avLst>
              <a:gd name="adj1" fmla="val 19877"/>
              <a:gd name="adj2" fmla="val 50000"/>
              <a:gd name="adj3" fmla="val 30041"/>
            </a:avLst>
          </a:prstGeom>
          <a:solidFill>
            <a:srgbClr val="FF33CC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>
              <a:solidFill>
                <a:schemeClr val="tx1"/>
              </a:solidFill>
            </a:endParaRPr>
          </a:p>
        </p:txBody>
      </p:sp>
      <p:sp>
        <p:nvSpPr>
          <p:cNvPr id="46" name="Rounded Rectangular Callout 45"/>
          <p:cNvSpPr/>
          <p:nvPr/>
        </p:nvSpPr>
        <p:spPr>
          <a:xfrm>
            <a:off x="10342884" y="1963246"/>
            <a:ext cx="1728192" cy="738007"/>
          </a:xfrm>
          <a:prstGeom prst="wedgeRoundRectCallout">
            <a:avLst>
              <a:gd name="adj1" fmla="val -248004"/>
              <a:gd name="adj2" fmla="val 161"/>
              <a:gd name="adj3" fmla="val 16667"/>
            </a:avLst>
          </a:prstGeom>
          <a:solidFill>
            <a:srgbClr val="FF99FF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dirty="0" smtClean="0">
                <a:ln>
                  <a:solidFill>
                    <a:srgbClr val="2932E7"/>
                  </a:solidFill>
                </a:ln>
                <a:solidFill>
                  <a:srgbClr val="FF3399"/>
                </a:solidFill>
                <a:effectLst>
                  <a:glow rad="419100">
                    <a:srgbClr val="FFFF00"/>
                  </a:glow>
                </a:effectLst>
              </a:rPr>
              <a:t>4</a:t>
            </a:r>
            <a:r>
              <a:rPr lang="en-CA" sz="2400" dirty="0" smtClean="0"/>
              <a:t> </a:t>
            </a:r>
            <a:r>
              <a:rPr lang="en-CA" sz="2400" dirty="0" smtClean="0">
                <a:solidFill>
                  <a:schemeClr val="tx2"/>
                </a:solidFill>
              </a:rPr>
              <a:t>Future Reference</a:t>
            </a:r>
            <a:endParaRPr lang="en-CA" sz="2400" dirty="0">
              <a:solidFill>
                <a:schemeClr val="tx2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6052965" y="144518"/>
            <a:ext cx="2143780" cy="448137"/>
          </a:xfrm>
          <a:prstGeom prst="roundRect">
            <a:avLst/>
          </a:prstGeom>
          <a:solidFill>
            <a:srgbClr val="BCFFDE"/>
          </a:solidFill>
          <a:ln w="5715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400" spc="300" dirty="0" smtClean="0">
                <a:ln w="28575">
                  <a:solidFill>
                    <a:srgbClr val="0000FF"/>
                  </a:solidFill>
                </a:ln>
                <a:solidFill>
                  <a:srgbClr val="00FF00"/>
                </a:solidFill>
                <a:latin typeface="Arial Rounded MT Bold" pitchFamily="34" charset="0"/>
              </a:rPr>
              <a:t>REVIEW</a:t>
            </a:r>
            <a:endParaRPr lang="en-CA" sz="2400" spc="300" dirty="0">
              <a:ln w="28575">
                <a:solidFill>
                  <a:srgbClr val="0000FF"/>
                </a:solidFill>
              </a:ln>
              <a:solidFill>
                <a:srgbClr val="00FF00"/>
              </a:solidFill>
              <a:latin typeface="Arial Rounded MT Bold" pitchFamily="34" charset="0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flipH="1">
            <a:off x="4766193" y="1968305"/>
            <a:ext cx="519568" cy="529650"/>
          </a:xfrm>
          <a:prstGeom prst="straightConnector1">
            <a:avLst/>
          </a:prstGeom>
          <a:ln w="57150">
            <a:solidFill>
              <a:srgbClr val="D60093"/>
            </a:solidFill>
            <a:tailEnd type="triangle"/>
          </a:ln>
          <a:effectLst>
            <a:glow rad="63500">
              <a:srgbClr val="FFFF00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4766193" y="2456325"/>
            <a:ext cx="519568" cy="529650"/>
          </a:xfrm>
          <a:prstGeom prst="straightConnector1">
            <a:avLst/>
          </a:prstGeom>
          <a:ln w="57150">
            <a:solidFill>
              <a:srgbClr val="D60093"/>
            </a:solidFill>
            <a:tailEnd type="triangle"/>
          </a:ln>
          <a:effectLst>
            <a:glow rad="63500">
              <a:srgbClr val="FFFF00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4766193" y="4201355"/>
            <a:ext cx="519568" cy="529650"/>
          </a:xfrm>
          <a:prstGeom prst="straightConnector1">
            <a:avLst/>
          </a:prstGeom>
          <a:ln w="57150">
            <a:solidFill>
              <a:srgbClr val="D60093"/>
            </a:solidFill>
            <a:tailEnd type="triangle"/>
          </a:ln>
          <a:effectLst>
            <a:glow rad="63500">
              <a:srgbClr val="FFFF00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4766193" y="4632554"/>
            <a:ext cx="519568" cy="529650"/>
          </a:xfrm>
          <a:prstGeom prst="straightConnector1">
            <a:avLst/>
          </a:prstGeom>
          <a:ln w="57150">
            <a:solidFill>
              <a:srgbClr val="D60093"/>
            </a:solidFill>
            <a:tailEnd type="triangle"/>
          </a:ln>
          <a:effectLst>
            <a:glow rad="63500">
              <a:srgbClr val="FFFF00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4766193" y="5061948"/>
            <a:ext cx="519568" cy="529650"/>
          </a:xfrm>
          <a:prstGeom prst="straightConnector1">
            <a:avLst/>
          </a:prstGeom>
          <a:ln w="57150">
            <a:solidFill>
              <a:srgbClr val="D60093"/>
            </a:solidFill>
            <a:tailEnd type="triangle"/>
          </a:ln>
          <a:effectLst>
            <a:glow rad="63500">
              <a:srgbClr val="FFFF00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4766193" y="5492440"/>
            <a:ext cx="519568" cy="529650"/>
          </a:xfrm>
          <a:prstGeom prst="straightConnector1">
            <a:avLst/>
          </a:prstGeom>
          <a:ln w="57150">
            <a:solidFill>
              <a:srgbClr val="D60093"/>
            </a:solidFill>
            <a:tailEnd type="triangle"/>
          </a:ln>
          <a:effectLst>
            <a:glow rad="63500">
              <a:srgbClr val="FFFF00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Notched Right Arrow 53"/>
          <p:cNvSpPr/>
          <p:nvPr/>
        </p:nvSpPr>
        <p:spPr>
          <a:xfrm rot="7691490">
            <a:off x="10459332" y="963147"/>
            <a:ext cx="1220345" cy="484632"/>
          </a:xfrm>
          <a:prstGeom prst="notchedRightArrow">
            <a:avLst>
              <a:gd name="adj1" fmla="val 39532"/>
              <a:gd name="adj2" fmla="val 61096"/>
            </a:avLst>
          </a:prstGeom>
          <a:gradFill flip="none" rotWithShape="1">
            <a:gsLst>
              <a:gs pos="53000">
                <a:srgbClr val="FFFF00"/>
              </a:gs>
              <a:gs pos="36000">
                <a:srgbClr val="FF0000"/>
              </a:gs>
              <a:gs pos="76000">
                <a:srgbClr val="00FF00"/>
              </a:gs>
              <a:gs pos="91000">
                <a:schemeClr val="tx2"/>
              </a:gs>
            </a:gsLst>
            <a:path path="rect">
              <a:fillToRect l="100000" t="100000"/>
            </a:path>
            <a:tileRect r="-100000" b="-100000"/>
          </a:gradFill>
          <a:ln w="38100">
            <a:solidFill>
              <a:srgbClr val="3333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</p:spTree>
    <p:extLst>
      <p:ext uri="{BB962C8B-B14F-4D97-AF65-F5344CB8AC3E}">
        <p14:creationId xmlns:p14="http://schemas.microsoft.com/office/powerpoint/2010/main" val="33373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250"/>
                            </p:stCondLst>
                            <p:childTnLst>
                              <p:par>
                                <p:cTn id="3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" presetClass="entr" presetSubtype="10" repeatCount="3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3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  <p:bldP spid="54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62764" y="6381328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rgbClr val="FFFFCC"/>
                </a:solidFill>
              </a:rPr>
              <a:pPr/>
              <a:t>90</a:t>
            </a:fld>
            <a:endParaRPr lang="en-US" b="1" dirty="0">
              <a:solidFill>
                <a:srgbClr val="FFFFCC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1764" y="610268"/>
            <a:ext cx="5112568" cy="4278094"/>
          </a:xfrm>
          <a:prstGeom prst="rect">
            <a:avLst/>
          </a:prstGeom>
          <a:solidFill>
            <a:schemeClr val="tx2">
              <a:alpha val="32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omic Sans MS" pitchFamily="66" charset="0"/>
              </a:rPr>
              <a:t>Acts 1:3-4 </a:t>
            </a:r>
          </a:p>
          <a:p>
            <a:pPr algn="ctr"/>
            <a:r>
              <a:rPr lang="en-US" sz="24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27000">
                    <a:schemeClr val="tx2"/>
                  </a:glow>
                </a:effectLst>
                <a:latin typeface="Comic Sans MS" pitchFamily="66" charset="0"/>
              </a:rPr>
              <a:t>To whom also He </a:t>
            </a:r>
            <a:r>
              <a:rPr lang="en-US" sz="2400" b="1" dirty="0" err="1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27000">
                    <a:schemeClr val="tx2"/>
                  </a:glow>
                </a:effectLst>
                <a:latin typeface="Comic Sans MS" pitchFamily="66" charset="0"/>
              </a:rPr>
              <a:t>shewed</a:t>
            </a:r>
            <a:r>
              <a:rPr lang="en-US" sz="24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27000">
                    <a:schemeClr val="tx2"/>
                  </a:glow>
                </a:effectLst>
                <a:latin typeface="Comic Sans MS" pitchFamily="66" charset="0"/>
              </a:rPr>
              <a:t> Himself alive after His passion by many infallible proofs, </a:t>
            </a:r>
            <a:r>
              <a:rPr lang="en-US" sz="2400" b="1" dirty="0" smtClean="0">
                <a:ln>
                  <a:solidFill>
                    <a:srgbClr val="FF9933"/>
                  </a:solidFill>
                </a:ln>
                <a:solidFill>
                  <a:srgbClr val="FF0066"/>
                </a:solidFill>
                <a:effectLst>
                  <a:glow rad="127000">
                    <a:schemeClr val="tx2"/>
                  </a:glow>
                </a:effectLst>
                <a:latin typeface="Comic Sans MS" pitchFamily="66" charset="0"/>
              </a:rPr>
              <a:t>being seen of them </a:t>
            </a:r>
            <a:r>
              <a:rPr lang="en-US" sz="2400" b="1" u="sng" dirty="0" smtClean="0">
                <a:ln>
                  <a:solidFill>
                    <a:srgbClr val="FF9933"/>
                  </a:solidFill>
                </a:ln>
                <a:solidFill>
                  <a:srgbClr val="FF0066"/>
                </a:solidFill>
                <a:effectLst>
                  <a:glow rad="127000">
                    <a:schemeClr val="tx2"/>
                  </a:glow>
                </a:effectLst>
                <a:latin typeface="Comic Sans MS" pitchFamily="66" charset="0"/>
              </a:rPr>
              <a:t>fort</a:t>
            </a:r>
            <a:r>
              <a:rPr lang="en-US" sz="2400" b="1" dirty="0" smtClean="0">
                <a:ln>
                  <a:solidFill>
                    <a:srgbClr val="FF9933"/>
                  </a:solidFill>
                </a:ln>
                <a:solidFill>
                  <a:srgbClr val="FF0066"/>
                </a:solidFill>
                <a:effectLst>
                  <a:glow rad="127000">
                    <a:schemeClr val="tx2"/>
                  </a:glow>
                </a:effectLst>
                <a:latin typeface="Comic Sans MS" pitchFamily="66" charset="0"/>
              </a:rPr>
              <a:t>y </a:t>
            </a:r>
            <a:r>
              <a:rPr lang="en-US" sz="2400" b="1" u="sng" dirty="0" smtClean="0">
                <a:ln>
                  <a:solidFill>
                    <a:srgbClr val="FF9933"/>
                  </a:solidFill>
                </a:ln>
                <a:solidFill>
                  <a:srgbClr val="FF0066"/>
                </a:solidFill>
                <a:effectLst>
                  <a:glow rad="127000">
                    <a:schemeClr val="tx2"/>
                  </a:glow>
                </a:effectLst>
                <a:latin typeface="Comic Sans MS" pitchFamily="66" charset="0"/>
              </a:rPr>
              <a:t>da</a:t>
            </a:r>
            <a:r>
              <a:rPr lang="en-US" sz="2400" b="1" dirty="0" smtClean="0">
                <a:ln>
                  <a:solidFill>
                    <a:srgbClr val="FF9933"/>
                  </a:solidFill>
                </a:ln>
                <a:solidFill>
                  <a:srgbClr val="FF0066"/>
                </a:solidFill>
                <a:effectLst>
                  <a:glow rad="127000">
                    <a:schemeClr val="tx2"/>
                  </a:glow>
                </a:effectLst>
                <a:latin typeface="Comic Sans MS" pitchFamily="66" charset="0"/>
              </a:rPr>
              <a:t>y</a:t>
            </a:r>
            <a:r>
              <a:rPr lang="en-US" sz="2400" b="1" u="sng" dirty="0" smtClean="0">
                <a:ln>
                  <a:solidFill>
                    <a:srgbClr val="FF9933"/>
                  </a:solidFill>
                </a:ln>
                <a:solidFill>
                  <a:srgbClr val="FF0066"/>
                </a:solidFill>
                <a:effectLst>
                  <a:glow rad="127000">
                    <a:schemeClr val="tx2"/>
                  </a:glow>
                </a:effectLst>
                <a:latin typeface="Comic Sans MS" pitchFamily="66" charset="0"/>
              </a:rPr>
              <a:t>s</a:t>
            </a:r>
            <a:r>
              <a:rPr lang="en-US" sz="2400" b="1" dirty="0" smtClean="0">
                <a:ln>
                  <a:solidFill>
                    <a:srgbClr val="FF9933"/>
                  </a:solidFill>
                </a:ln>
                <a:solidFill>
                  <a:srgbClr val="FF0066"/>
                </a:solidFill>
                <a:effectLst>
                  <a:glow rad="127000">
                    <a:schemeClr val="tx2"/>
                  </a:glow>
                </a:effectLst>
                <a:latin typeface="Comic Sans MS" pitchFamily="66" charset="0"/>
              </a:rPr>
              <a:t>, </a:t>
            </a:r>
            <a:r>
              <a:rPr lang="en-US" sz="24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27000">
                    <a:schemeClr val="tx2"/>
                  </a:glow>
                </a:effectLst>
                <a:latin typeface="Comic Sans MS" pitchFamily="66" charset="0"/>
              </a:rPr>
              <a:t>and speaking of the things pertaining to the kingdom of Yahuah: </a:t>
            </a:r>
            <a:br>
              <a:rPr lang="en-US" sz="24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27000">
                    <a:schemeClr val="tx2"/>
                  </a:glow>
                </a:effectLst>
                <a:latin typeface="Comic Sans MS" pitchFamily="66" charset="0"/>
              </a:rPr>
            </a:br>
            <a:r>
              <a:rPr lang="en-US" sz="2400" b="1" dirty="0" smtClean="0">
                <a:ln>
                  <a:solidFill>
                    <a:srgbClr val="FF9933"/>
                  </a:solidFill>
                </a:ln>
                <a:solidFill>
                  <a:srgbClr val="FFFFCC"/>
                </a:solidFill>
                <a:effectLst>
                  <a:glow rad="127000">
                    <a:schemeClr val="tx2"/>
                  </a:glow>
                </a:effectLst>
                <a:latin typeface="Comic Sans MS" pitchFamily="66" charset="0"/>
              </a:rPr>
              <a:t>And … commanded them that they should not depart from Jerusalem, but wait for the promise of the Father.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61764" y="125649"/>
            <a:ext cx="11530116" cy="4794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b="1" dirty="0" smtClean="0">
                <a:ln w="1905"/>
                <a:solidFill>
                  <a:srgbClr val="6633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Another Witness From the Words of Acts </a:t>
            </a:r>
            <a:endParaRPr lang="en-CA" sz="2800" b="1" dirty="0">
              <a:ln w="1905"/>
              <a:solidFill>
                <a:srgbClr val="663300"/>
              </a:solidFill>
              <a:effectLst>
                <a:glow rad="1270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18348" y="630045"/>
            <a:ext cx="6408712" cy="4278094"/>
          </a:xfrm>
          <a:prstGeom prst="rect">
            <a:avLst/>
          </a:prstGeom>
          <a:solidFill>
            <a:schemeClr val="tx2">
              <a:alpha val="32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omic Sans MS" pitchFamily="66" charset="0"/>
              </a:rPr>
              <a:t>Acts 2:1-4</a:t>
            </a:r>
          </a:p>
          <a:p>
            <a:pPr algn="ctr"/>
            <a:r>
              <a:rPr lang="en-US" sz="2400" b="1" dirty="0" smtClean="0">
                <a:ln>
                  <a:solidFill>
                    <a:srgbClr val="FF9933"/>
                  </a:solidFill>
                </a:ln>
                <a:solidFill>
                  <a:srgbClr val="FF9933"/>
                </a:solidFill>
                <a:effectLst>
                  <a:glow rad="63500">
                    <a:srgbClr val="663300"/>
                  </a:glow>
                </a:effectLst>
                <a:latin typeface="Comic Sans MS" pitchFamily="66" charset="0"/>
              </a:rPr>
              <a:t>And when the day of Pentecost was fully come, they were all with one accord in one place.  </a:t>
            </a:r>
            <a:r>
              <a:rPr lang="en-US" sz="2400" b="1" dirty="0" smtClean="0">
                <a:ln>
                  <a:solidFill>
                    <a:srgbClr val="FF9933"/>
                  </a:solidFill>
                </a:ln>
                <a:solidFill>
                  <a:srgbClr val="00B0F0"/>
                </a:solidFill>
                <a:effectLst>
                  <a:glow rad="63500">
                    <a:srgbClr val="FFFF00"/>
                  </a:glow>
                </a:effectLst>
                <a:latin typeface="Comic Sans MS" pitchFamily="66" charset="0"/>
              </a:rPr>
              <a:t>And suddenly there came </a:t>
            </a:r>
            <a:br>
              <a:rPr lang="en-US" sz="2400" b="1" dirty="0" smtClean="0">
                <a:ln>
                  <a:solidFill>
                    <a:srgbClr val="FF9933"/>
                  </a:solidFill>
                </a:ln>
                <a:solidFill>
                  <a:srgbClr val="00B0F0"/>
                </a:solidFill>
                <a:effectLst>
                  <a:glow rad="63500">
                    <a:srgbClr val="FFFF00"/>
                  </a:glow>
                </a:effectLst>
                <a:latin typeface="Comic Sans MS" pitchFamily="66" charset="0"/>
              </a:rPr>
            </a:br>
            <a:r>
              <a:rPr lang="en-US" sz="2400" b="1" dirty="0" smtClean="0">
                <a:ln>
                  <a:solidFill>
                    <a:srgbClr val="FF9933"/>
                  </a:solidFill>
                </a:ln>
                <a:solidFill>
                  <a:srgbClr val="00B0F0"/>
                </a:solidFill>
                <a:effectLst>
                  <a:glow rad="63500">
                    <a:srgbClr val="FFFF00"/>
                  </a:glow>
                </a:effectLst>
                <a:latin typeface="Comic Sans MS" pitchFamily="66" charset="0"/>
              </a:rPr>
              <a:t>a sound from heaven as of a rushing mighty wind, and it filled all the </a:t>
            </a:r>
            <a:br>
              <a:rPr lang="en-US" sz="2400" b="1" dirty="0" smtClean="0">
                <a:ln>
                  <a:solidFill>
                    <a:srgbClr val="FF9933"/>
                  </a:solidFill>
                </a:ln>
                <a:solidFill>
                  <a:srgbClr val="00B0F0"/>
                </a:solidFill>
                <a:effectLst>
                  <a:glow rad="63500">
                    <a:srgbClr val="FFFF00"/>
                  </a:glow>
                </a:effectLst>
                <a:latin typeface="Comic Sans MS" pitchFamily="66" charset="0"/>
              </a:rPr>
            </a:br>
            <a:r>
              <a:rPr lang="en-US" sz="2400" b="1" dirty="0" smtClean="0">
                <a:ln>
                  <a:solidFill>
                    <a:srgbClr val="FF9933"/>
                  </a:solidFill>
                </a:ln>
                <a:solidFill>
                  <a:srgbClr val="00B0F0"/>
                </a:solidFill>
                <a:effectLst>
                  <a:glow rad="63500">
                    <a:srgbClr val="FFFF00"/>
                  </a:glow>
                </a:effectLst>
                <a:latin typeface="Comic Sans MS" pitchFamily="66" charset="0"/>
              </a:rPr>
              <a:t>house where they were sitting.  </a:t>
            </a:r>
            <a:br>
              <a:rPr lang="en-US" sz="2400" b="1" dirty="0" smtClean="0">
                <a:ln>
                  <a:solidFill>
                    <a:srgbClr val="FF9933"/>
                  </a:solidFill>
                </a:ln>
                <a:solidFill>
                  <a:srgbClr val="00B0F0"/>
                </a:solidFill>
                <a:effectLst>
                  <a:glow rad="63500">
                    <a:srgbClr val="FFFF00"/>
                  </a:glow>
                </a:effectLst>
                <a:latin typeface="Comic Sans MS" pitchFamily="66" charset="0"/>
              </a:rPr>
            </a:br>
            <a:r>
              <a:rPr lang="en-US" sz="2400" b="1" dirty="0" smtClean="0">
                <a:ln>
                  <a:solidFill>
                    <a:srgbClr val="FF9933"/>
                  </a:solidFill>
                </a:ln>
                <a:solidFill>
                  <a:srgbClr val="FF9933"/>
                </a:solidFill>
                <a:effectLst>
                  <a:glow rad="63500">
                    <a:srgbClr val="663300"/>
                  </a:glow>
                </a:effectLst>
                <a:latin typeface="Comic Sans MS" pitchFamily="66" charset="0"/>
              </a:rPr>
              <a:t>And there appeared unto them cloven tongues like as a fire, and it sat upon each of them.  </a:t>
            </a:r>
            <a:r>
              <a:rPr lang="en-US" sz="2400" b="1" dirty="0" smtClean="0">
                <a:ln>
                  <a:solidFill>
                    <a:srgbClr val="FF9933"/>
                  </a:solidFill>
                </a:ln>
                <a:solidFill>
                  <a:srgbClr val="00FFCC"/>
                </a:solidFill>
                <a:effectLst>
                  <a:glow rad="63500">
                    <a:srgbClr val="FFFF00"/>
                  </a:glow>
                </a:effectLst>
                <a:latin typeface="Comic Sans MS" pitchFamily="66" charset="0"/>
              </a:rPr>
              <a:t>And they were all filled with the </a:t>
            </a:r>
            <a:r>
              <a:rPr lang="en-US" sz="2400" b="1" dirty="0" err="1">
                <a:ln>
                  <a:solidFill>
                    <a:srgbClr val="FF9933"/>
                  </a:solidFill>
                </a:ln>
                <a:solidFill>
                  <a:srgbClr val="00FFCC"/>
                </a:solidFill>
                <a:effectLst>
                  <a:glow rad="63500">
                    <a:srgbClr val="FFFF00"/>
                  </a:glow>
                </a:effectLst>
                <a:latin typeface="Comic Sans MS" pitchFamily="66" charset="0"/>
              </a:rPr>
              <a:t>R</a:t>
            </a:r>
            <a:r>
              <a:rPr lang="en-US" sz="2400" b="1" dirty="0" err="1" smtClean="0">
                <a:ln>
                  <a:solidFill>
                    <a:srgbClr val="FF9933"/>
                  </a:solidFill>
                </a:ln>
                <a:solidFill>
                  <a:srgbClr val="00FFCC"/>
                </a:solidFill>
                <a:effectLst>
                  <a:glow rad="63500">
                    <a:srgbClr val="FFFF00"/>
                  </a:glow>
                </a:effectLst>
                <a:latin typeface="Comic Sans MS" pitchFamily="66" charset="0"/>
              </a:rPr>
              <a:t>uach</a:t>
            </a:r>
            <a:r>
              <a:rPr lang="en-US" sz="2400" b="1" dirty="0" smtClean="0">
                <a:ln>
                  <a:solidFill>
                    <a:srgbClr val="FF9933"/>
                  </a:solidFill>
                </a:ln>
                <a:solidFill>
                  <a:srgbClr val="00FFCC"/>
                </a:solidFill>
                <a:effectLst>
                  <a:glow rad="63500">
                    <a:srgbClr val="FFFF00"/>
                  </a:glow>
                </a:effectLst>
                <a:latin typeface="Comic Sans MS" pitchFamily="66" charset="0"/>
              </a:rPr>
              <a:t> ha Qodesh … </a:t>
            </a:r>
          </a:p>
        </p:txBody>
      </p:sp>
    </p:spTree>
    <p:extLst>
      <p:ext uri="{BB962C8B-B14F-4D97-AF65-F5344CB8AC3E}">
        <p14:creationId xmlns:p14="http://schemas.microsoft.com/office/powerpoint/2010/main" val="21502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89757" y="3041665"/>
            <a:ext cx="1116123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8000" b="1" dirty="0">
                <a:ln w="1905"/>
                <a:solidFill>
                  <a:srgbClr val="BA5306"/>
                </a:solidFill>
                <a:effectLst>
                  <a:glow rad="635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skerville Old Face" pitchFamily="18" charset="0"/>
              </a:rPr>
              <a:t>w</a:t>
            </a:r>
            <a:r>
              <a:rPr lang="en-US" sz="8000" b="1" dirty="0" smtClean="0">
                <a:ln w="1905"/>
                <a:solidFill>
                  <a:srgbClr val="BA5306"/>
                </a:solidFill>
                <a:effectLst>
                  <a:glow rad="635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skerville Old Face" pitchFamily="18" charset="0"/>
              </a:rPr>
              <a:t>itness from Acts prove?</a:t>
            </a:r>
            <a:endParaRPr lang="en-US" sz="5400" b="1" cap="none" spc="0" dirty="0">
              <a:ln w="1905"/>
              <a:solidFill>
                <a:srgbClr val="BA5306"/>
              </a:solidFill>
              <a:effectLst>
                <a:glow rad="635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askerville Old Face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1764" y="620688"/>
            <a:ext cx="1123324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8000" b="1" cap="none" spc="0" dirty="0" smtClean="0">
                <a:ln w="1905"/>
                <a:solidFill>
                  <a:srgbClr val="BA5306"/>
                </a:solidFill>
                <a:effectLst>
                  <a:glow rad="635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skerville Old Face" pitchFamily="18" charset="0"/>
              </a:rPr>
              <a:t>What does this</a:t>
            </a:r>
            <a:endParaRPr lang="en-US" sz="8000" b="1" cap="none" spc="0" dirty="0">
              <a:ln w="1905"/>
              <a:solidFill>
                <a:srgbClr val="BA5306"/>
              </a:solidFill>
              <a:effectLst>
                <a:glow rad="635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askerville Old Face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9796" y="4581128"/>
            <a:ext cx="9649072" cy="227754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5400" dirty="0" smtClean="0">
                <a:ln>
                  <a:solidFill>
                    <a:srgbClr val="002060"/>
                  </a:solidFill>
                </a:ln>
                <a:solidFill>
                  <a:srgbClr val="F4A77C"/>
                </a:solidFill>
                <a:effectLst>
                  <a:glow rad="127000">
                    <a:schemeClr val="tx2">
                      <a:lumMod val="75000"/>
                      <a:lumOff val="25000"/>
                      <a:alpha val="67000"/>
                    </a:schemeClr>
                  </a:glow>
                </a:effectLst>
                <a:latin typeface="Ravie" pitchFamily="82" charset="0"/>
              </a:rPr>
              <a:t>Absolutely Nothing … at this time</a:t>
            </a:r>
            <a:r>
              <a:rPr lang="en-US" sz="8800" dirty="0" smtClean="0">
                <a:ln>
                  <a:solidFill>
                    <a:srgbClr val="002060"/>
                  </a:solidFill>
                </a:ln>
                <a:solidFill>
                  <a:srgbClr val="F4A77C"/>
                </a:solidFill>
                <a:effectLst>
                  <a:glow rad="127000">
                    <a:schemeClr val="tx2">
                      <a:lumMod val="75000"/>
                      <a:lumOff val="25000"/>
                      <a:alpha val="67000"/>
                    </a:schemeClr>
                  </a:glow>
                </a:effectLst>
                <a:latin typeface="Ravie" pitchFamily="82" charset="0"/>
              </a:rPr>
              <a:t>!</a:t>
            </a:r>
            <a:endParaRPr lang="en-US" sz="2400" dirty="0">
              <a:ln>
                <a:solidFill>
                  <a:srgbClr val="002060"/>
                </a:solidFill>
              </a:ln>
              <a:effectLst>
                <a:glow rad="127000">
                  <a:schemeClr val="tx2">
                    <a:lumMod val="75000"/>
                    <a:lumOff val="25000"/>
                    <a:alpha val="67000"/>
                  </a:schemeClr>
                </a:glow>
              </a:effectLst>
            </a:endParaRP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62764" y="6381328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rgbClr val="FFFFCC"/>
                </a:solidFill>
              </a:rPr>
              <a:pPr/>
              <a:t>91</a:t>
            </a:fld>
            <a:endParaRPr lang="en-US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03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62764" y="6453336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chemeClr val="tx1"/>
                </a:solidFill>
              </a:rPr>
              <a:pPr/>
              <a:t>92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7828" y="332656"/>
            <a:ext cx="4063228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4400" b="1" dirty="0" smtClean="0">
                <a:ln w="1905">
                  <a:solidFill>
                    <a:srgbClr val="002060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oper Black" pitchFamily="18" charset="0"/>
              </a:rPr>
              <a:t>The answer will be found in the </a:t>
            </a:r>
            <a:br>
              <a:rPr lang="en-US" sz="4400" b="1" dirty="0" smtClean="0">
                <a:ln w="1905">
                  <a:solidFill>
                    <a:srgbClr val="002060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oper Black" pitchFamily="18" charset="0"/>
              </a:rPr>
            </a:br>
            <a:r>
              <a:rPr lang="en-US" sz="4400" b="1" dirty="0" smtClean="0">
                <a:ln w="1905">
                  <a:solidFill>
                    <a:srgbClr val="002060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oper Black" pitchFamily="18" charset="0"/>
              </a:rPr>
              <a:t>voyage of </a:t>
            </a:r>
            <a:br>
              <a:rPr lang="en-US" sz="4400" b="1" dirty="0" smtClean="0">
                <a:ln w="1905">
                  <a:solidFill>
                    <a:srgbClr val="002060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oper Black" pitchFamily="18" charset="0"/>
              </a:rPr>
            </a:br>
            <a:r>
              <a:rPr lang="en-US" sz="4400" b="1" dirty="0" smtClean="0">
                <a:ln w="1905">
                  <a:solidFill>
                    <a:srgbClr val="002060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0000" endA="300" endPos="50000" dist="60007" dir="5400000" sy="-100000" algn="bl" rotWithShape="0"/>
                </a:effectLst>
                <a:latin typeface="Cooper Black" pitchFamily="18" charset="0"/>
              </a:rPr>
              <a:t>a ship</a:t>
            </a:r>
            <a:r>
              <a:rPr lang="en-US" sz="4400" b="1" dirty="0" smtClean="0">
                <a:ln w="1905">
                  <a:solidFill>
                    <a:srgbClr val="002060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oper Black" pitchFamily="18" charset="0"/>
              </a:rPr>
              <a:t>. </a:t>
            </a:r>
            <a:endParaRPr lang="en-US" sz="4400" b="1" cap="none" spc="0" dirty="0">
              <a:ln w="1905">
                <a:solidFill>
                  <a:srgbClr val="002060"/>
                </a:solidFill>
              </a:ln>
              <a:solidFill>
                <a:schemeClr val="accent3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oper Black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9668" y="6088559"/>
            <a:ext cx="1116124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4400" b="1" dirty="0" smtClean="0">
                <a:ln w="1905">
                  <a:solidFill>
                    <a:srgbClr val="002060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oper Black" pitchFamily="18" charset="0"/>
              </a:rPr>
              <a:t>(Coming soon in a future study.)</a:t>
            </a:r>
            <a:endParaRPr lang="en-US" sz="4400" b="1" cap="none" spc="0" dirty="0">
              <a:ln w="1905">
                <a:solidFill>
                  <a:srgbClr val="002060"/>
                </a:solidFill>
              </a:ln>
              <a:solidFill>
                <a:schemeClr val="accent3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18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62764" y="6381328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rgbClr val="FFFFCC"/>
                </a:solidFill>
              </a:rPr>
              <a:pPr/>
              <a:t>93</a:t>
            </a:fld>
            <a:endParaRPr lang="en-US" b="1" dirty="0">
              <a:solidFill>
                <a:srgbClr val="FFFFC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70284" y="116632"/>
            <a:ext cx="8712968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Above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200" b="1" cap="none" spc="0" dirty="0" smtClean="0">
                <a:ln w="1905">
                  <a:solidFill>
                    <a:schemeClr val="tx2"/>
                  </a:solidFill>
                </a:ln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 Extra Bold" pitchFamily="18" charset="0"/>
              </a:rPr>
              <a:t>Reason #2 to say “no” to </a:t>
            </a:r>
            <a:br>
              <a:rPr lang="en-US" sz="4200" b="1" cap="none" spc="0" dirty="0" smtClean="0">
                <a:ln w="1905">
                  <a:solidFill>
                    <a:schemeClr val="tx2"/>
                  </a:solidFill>
                </a:ln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 Extra Bold" pitchFamily="18" charset="0"/>
              </a:rPr>
            </a:br>
            <a:r>
              <a:rPr lang="en-US" sz="4200" b="1" dirty="0" smtClean="0">
                <a:ln w="1905">
                  <a:solidFill>
                    <a:schemeClr val="tx2"/>
                  </a:solidFill>
                </a:ln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Rockwell Extra Bold" pitchFamily="18" charset="0"/>
              </a:rPr>
              <a:t>the 99 day Omer count ~ </a:t>
            </a:r>
            <a:endParaRPr lang="en-US" sz="4200" b="1" cap="none" spc="0" dirty="0">
              <a:ln w="1905">
                <a:solidFill>
                  <a:schemeClr val="tx2"/>
                </a:solidFill>
              </a:ln>
              <a:solidFill>
                <a:srgbClr val="FF99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ockwell Extra Bold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81844" y="5013176"/>
            <a:ext cx="1029714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Above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5400" b="1" cap="none" spc="0" dirty="0" smtClean="0">
                <a:ln w="1905">
                  <a:solidFill>
                    <a:schemeClr val="tx2"/>
                  </a:solidFill>
                </a:ln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 Extra Bold" pitchFamily="18" charset="0"/>
              </a:rPr>
              <a:t>~ it does not honor the</a:t>
            </a:r>
            <a:br>
              <a:rPr lang="en-US" sz="5400" b="1" cap="none" spc="0" dirty="0" smtClean="0">
                <a:ln w="1905">
                  <a:solidFill>
                    <a:schemeClr val="tx2"/>
                  </a:solidFill>
                </a:ln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 Extra Bold" pitchFamily="18" charset="0"/>
              </a:rPr>
            </a:br>
            <a:r>
              <a:rPr lang="en-US" sz="5400" b="1" cap="none" spc="0" dirty="0" smtClean="0">
                <a:ln w="1905">
                  <a:solidFill>
                    <a:schemeClr val="tx2"/>
                  </a:solidFill>
                </a:ln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 Extra Bold" pitchFamily="18" charset="0"/>
              </a:rPr>
              <a:t>original Hebrew intent!</a:t>
            </a:r>
            <a:endParaRPr lang="en-US" sz="5400" b="1" cap="none" spc="0" dirty="0">
              <a:ln w="1905">
                <a:solidFill>
                  <a:schemeClr val="tx2"/>
                </a:solidFill>
              </a:ln>
              <a:solidFill>
                <a:srgbClr val="FF99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71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17748" y="2996952"/>
            <a:ext cx="374441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1905"/>
                <a:solidFill>
                  <a:srgbClr val="BA5306"/>
                </a:solidFill>
                <a:effectLst>
                  <a:glow rad="635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skerville Old Face" pitchFamily="18" charset="0"/>
              </a:rPr>
              <a:t>Count</a:t>
            </a:r>
            <a:r>
              <a:rPr lang="en-US" sz="6600" b="1" cap="none" spc="0" dirty="0" smtClean="0">
                <a:ln w="1905"/>
                <a:solidFill>
                  <a:srgbClr val="BA5306"/>
                </a:solidFill>
                <a:effectLst>
                  <a:glow rad="635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skerville Old Face" pitchFamily="18" charset="0"/>
              </a:rPr>
              <a:t> </a:t>
            </a:r>
            <a:endParaRPr lang="en-US" sz="6600" b="1" cap="none" spc="0" dirty="0">
              <a:ln w="1905"/>
              <a:solidFill>
                <a:srgbClr val="BA5306"/>
              </a:solidFill>
              <a:effectLst>
                <a:glow rad="635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askerville Old Face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5780" y="4586352"/>
            <a:ext cx="972108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400" b="1" dirty="0" smtClean="0">
                <a:ln w="1905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Why</a:t>
            </a:r>
            <a:r>
              <a:rPr lang="en-US" sz="2400" b="1" dirty="0" smtClean="0">
                <a:ln w="1905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V Boli" pitchFamily="2" charset="0"/>
                <a:cs typeface="MV Boli" pitchFamily="2" charset="0"/>
              </a:rPr>
              <a:t>?  Because most feel barley is the Wave Sheaf grain, so they are seeking a summer wheat harvest for Shavuot without realizing the wheat [fine flour] for Wave Sheaf is from the former year’s winter seeding</a:t>
            </a:r>
            <a:r>
              <a:rPr lang="en-US" sz="2400" b="1" dirty="0" smtClean="0">
                <a:ln w="1905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MV Boli" pitchFamily="2" charset="0"/>
              </a:rPr>
              <a:t>.  </a:t>
            </a:r>
            <a:r>
              <a:rPr lang="en-US" sz="2400" b="1" dirty="0" smtClean="0">
                <a:ln w="1905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V Boli" pitchFamily="2" charset="0"/>
                <a:cs typeface="MV Boli" pitchFamily="2" charset="0"/>
              </a:rPr>
              <a:t>As a result there is wheat for the 50 day Shavuot Omer Count ~ no problem!</a:t>
            </a:r>
            <a:endParaRPr lang="en-US" sz="2400" b="1" cap="none" spc="0" dirty="0">
              <a:ln w="1905"/>
              <a:solidFill>
                <a:schemeClr val="accent1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18148" y="3179914"/>
            <a:ext cx="707742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600" dirty="0" smtClean="0">
                <a:ln w="1905">
                  <a:solidFill>
                    <a:srgbClr val="FFFFCC"/>
                  </a:solidFill>
                </a:ln>
                <a:solidFill>
                  <a:srgbClr val="5D2D2D"/>
                </a:solidFill>
                <a:latin typeface="Comic Sans MS" pitchFamily="66" charset="0"/>
              </a:rPr>
              <a:t>… is also being taught by some Lunar-Sabbath feast keepers.  </a:t>
            </a:r>
            <a:endParaRPr lang="en-US" sz="3600" cap="none" spc="0" dirty="0">
              <a:ln w="1905">
                <a:solidFill>
                  <a:srgbClr val="FFFFCC"/>
                </a:solidFill>
              </a:ln>
              <a:solidFill>
                <a:srgbClr val="5D2D2D"/>
              </a:solidFill>
              <a:effectLst/>
              <a:latin typeface="Comic Sans MS" pitchFamily="66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030516" y="332656"/>
            <a:ext cx="4835343" cy="1130424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effectLst>
            <a:glow rad="279400">
              <a:srgbClr val="FFFF00"/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5400" b="1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Summary</a:t>
            </a:r>
            <a:endParaRPr lang="en-CA" sz="5400" b="1" dirty="0">
              <a:solidFill>
                <a:srgbClr val="00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7748" y="419180"/>
            <a:ext cx="646165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1905"/>
                <a:solidFill>
                  <a:srgbClr val="BA5306"/>
                </a:solidFill>
                <a:effectLst>
                  <a:glow rad="635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skerville Old Face" pitchFamily="18" charset="0"/>
              </a:rPr>
              <a:t>The 99 Day</a:t>
            </a:r>
            <a:endParaRPr lang="en-US" sz="9600" b="1" cap="none" spc="0" dirty="0">
              <a:ln w="1905"/>
              <a:solidFill>
                <a:srgbClr val="BA5306"/>
              </a:solidFill>
              <a:effectLst>
                <a:glow rad="635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askerville Old Face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126860" y="4090834"/>
            <a:ext cx="1769722" cy="2495762"/>
            <a:chOff x="10301354" y="4090834"/>
            <a:chExt cx="1769722" cy="2495762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301354" y="4090834"/>
              <a:ext cx="1769722" cy="2495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10434526" y="5344518"/>
              <a:ext cx="1636550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2000" b="1" spc="150" dirty="0" smtClean="0">
                  <a:ln w="11430"/>
                  <a:solidFill>
                    <a:srgbClr val="990033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Moon</a:t>
              </a:r>
              <a:br>
                <a:rPr lang="en-US" sz="2000" b="1" spc="150" dirty="0" smtClean="0">
                  <a:ln w="11430"/>
                  <a:solidFill>
                    <a:srgbClr val="990033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</a:br>
              <a:r>
                <a:rPr lang="en-US" sz="2000" b="1" spc="150" dirty="0" smtClean="0">
                  <a:ln w="11430"/>
                  <a:solidFill>
                    <a:srgbClr val="990033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Locked</a:t>
              </a:r>
              <a:br>
                <a:rPr lang="en-US" sz="2000" b="1" spc="150" dirty="0" smtClean="0">
                  <a:ln w="11430"/>
                  <a:solidFill>
                    <a:srgbClr val="990033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</a:br>
              <a:r>
                <a:rPr lang="en-US" sz="2000" b="1" spc="150" dirty="0" smtClean="0">
                  <a:ln w="11430"/>
                  <a:solidFill>
                    <a:srgbClr val="990033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Calendar!</a:t>
              </a:r>
              <a:endParaRPr lang="en-US" sz="2000" b="1" spc="150" dirty="0">
                <a:ln w="11430"/>
                <a:solidFill>
                  <a:srgbClr val="990033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12979" y="6462671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rgbClr val="FFFFCC"/>
                </a:solidFill>
              </a:rPr>
              <a:pPr/>
              <a:t>94</a:t>
            </a:fld>
            <a:endParaRPr lang="en-US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0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6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>
                <a:alpha val="14000"/>
              </a:srgbClr>
            </a:gs>
            <a:gs pos="25000">
              <a:srgbClr val="FF6633">
                <a:alpha val="12000"/>
              </a:srgbClr>
            </a:gs>
            <a:gs pos="50000">
              <a:srgbClr val="FFFF00">
                <a:alpha val="14000"/>
              </a:srgbClr>
            </a:gs>
            <a:gs pos="75000">
              <a:srgbClr val="01A78F">
                <a:alpha val="29000"/>
              </a:srgbClr>
            </a:gs>
            <a:gs pos="100000">
              <a:srgbClr val="9933FF">
                <a:alpha val="38000"/>
              </a:srgb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157" y="116632"/>
            <a:ext cx="11809312" cy="6552727"/>
          </a:xfrm>
          <a:gradFill>
            <a:gsLst>
              <a:gs pos="0">
                <a:srgbClr val="FF3399">
                  <a:alpha val="46000"/>
                </a:srgbClr>
              </a:gs>
              <a:gs pos="25000">
                <a:srgbClr val="FF6633">
                  <a:alpha val="26000"/>
                </a:srgbClr>
              </a:gs>
              <a:gs pos="98000">
                <a:srgbClr val="FFFF00">
                  <a:alpha val="26000"/>
                </a:srgbClr>
              </a:gs>
              <a:gs pos="75000">
                <a:srgbClr val="01A78F">
                  <a:alpha val="29000"/>
                </a:srgbClr>
              </a:gs>
              <a:gs pos="54000">
                <a:srgbClr val="9933FF">
                  <a:alpha val="0"/>
                </a:srgbClr>
              </a:gs>
            </a:gsLst>
            <a:lin ang="102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t">
            <a:normAutofit/>
            <a:sp3d extrusionH="57150">
              <a:bevelT h="25400" prst="softRound"/>
            </a:sp3d>
          </a:bodyPr>
          <a:lstStyle/>
          <a:p>
            <a:pPr>
              <a:lnSpc>
                <a:spcPct val="100000"/>
              </a:lnSpc>
            </a:pPr>
            <a:r>
              <a:rPr lang="en-US" sz="600" dirty="0" smtClean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58644" y="6515296"/>
            <a:ext cx="549797" cy="365125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fld id="{81FEFA0A-2F20-4B60-98C6-5FFDA469AA1C}" type="slidenum">
              <a:rPr lang="en-US" smtClean="0">
                <a:solidFill>
                  <a:schemeClr val="tx2"/>
                </a:solidFill>
              </a:rPr>
              <a:pPr/>
              <a:t>95</a:t>
            </a:fld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0" name="Picture 2" descr="C:\Users\Rae\Desktop\reaping_the_harvest-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908" y="3386258"/>
            <a:ext cx="2249857" cy="3046307"/>
          </a:xfrm>
          <a:prstGeom prst="rect">
            <a:avLst/>
          </a:prstGeom>
          <a:ln w="7620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903502"/>
              </p:ext>
            </p:extLst>
          </p:nvPr>
        </p:nvGraphicFramePr>
        <p:xfrm>
          <a:off x="2689349" y="1295400"/>
          <a:ext cx="8229599" cy="1844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75657"/>
                <a:gridCol w="1175657"/>
                <a:gridCol w="1175657"/>
                <a:gridCol w="1175657"/>
                <a:gridCol w="1175657"/>
                <a:gridCol w="1175657"/>
              </a:tblGrid>
              <a:tr h="39823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r>
                        <a:rPr lang="en-US" sz="1600" baseline="30000" dirty="0" smtClean="0"/>
                        <a:t>st</a:t>
                      </a:r>
                      <a:r>
                        <a:rPr lang="en-US" sz="1600" dirty="0" smtClean="0"/>
                        <a:t> (Sun)</a:t>
                      </a:r>
                      <a:endParaRPr lang="en-US" sz="1600" dirty="0"/>
                    </a:p>
                  </a:txBody>
                  <a:tcPr>
                    <a:lnB w="381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r>
                        <a:rPr lang="en-US" sz="1600" baseline="30000" dirty="0" smtClean="0"/>
                        <a:t>nd</a:t>
                      </a:r>
                      <a:r>
                        <a:rPr lang="en-US" sz="1600" dirty="0" smtClean="0"/>
                        <a:t> (Mon)</a:t>
                      </a:r>
                      <a:endParaRPr lang="en-US" sz="1600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</a:t>
                      </a:r>
                      <a:r>
                        <a:rPr lang="en-US" sz="1600" baseline="30000" dirty="0" smtClean="0"/>
                        <a:t>rd</a:t>
                      </a:r>
                      <a:r>
                        <a:rPr lang="en-US" sz="1600" dirty="0" smtClean="0"/>
                        <a:t> (Tues)</a:t>
                      </a:r>
                      <a:endParaRPr lang="en-US" sz="1600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</a:t>
                      </a:r>
                      <a:r>
                        <a:rPr lang="en-US" sz="1600" baseline="30000" dirty="0" smtClean="0"/>
                        <a:t>th</a:t>
                      </a:r>
                      <a:r>
                        <a:rPr lang="en-US" sz="1600" dirty="0" smtClean="0"/>
                        <a:t> (Wed)</a:t>
                      </a:r>
                      <a:endParaRPr lang="en-US" sz="1600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</a:t>
                      </a:r>
                      <a:r>
                        <a:rPr lang="en-US" sz="1600" baseline="30000" dirty="0" smtClean="0"/>
                        <a:t>th</a:t>
                      </a:r>
                      <a:r>
                        <a:rPr lang="en-US" sz="1600" dirty="0" smtClean="0"/>
                        <a:t> (</a:t>
                      </a:r>
                      <a:r>
                        <a:rPr lang="en-US" sz="1600" dirty="0" err="1" smtClean="0"/>
                        <a:t>Thur</a:t>
                      </a:r>
                      <a:r>
                        <a:rPr lang="en-US" sz="1600" dirty="0" smtClean="0"/>
                        <a:t>)</a:t>
                      </a:r>
                      <a:endParaRPr lang="en-US" sz="1600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</a:t>
                      </a:r>
                      <a:r>
                        <a:rPr lang="en-US" sz="1600" baseline="30000" dirty="0" smtClean="0"/>
                        <a:t>th</a:t>
                      </a:r>
                      <a:r>
                        <a:rPr lang="en-US" sz="1600" dirty="0" smtClean="0"/>
                        <a:t> (Fri)</a:t>
                      </a:r>
                      <a:endParaRPr lang="en-US" sz="1600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</a:t>
                      </a:r>
                      <a:r>
                        <a:rPr lang="en-US" sz="1600" baseline="30000" dirty="0" smtClean="0"/>
                        <a:t>th</a:t>
                      </a:r>
                      <a:r>
                        <a:rPr lang="en-US" sz="1600" dirty="0" smtClean="0"/>
                        <a:t> (</a:t>
                      </a:r>
                      <a:r>
                        <a:rPr lang="en-US" sz="1600" dirty="0" err="1" smtClean="0"/>
                        <a:t>Sabb</a:t>
                      </a:r>
                      <a:r>
                        <a:rPr lang="en-US" sz="1600" dirty="0" smtClean="0"/>
                        <a:t>)</a:t>
                      </a:r>
                      <a:endParaRPr lang="en-US" sz="1600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</a:tr>
              <a:tr h="37238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4</a:t>
                      </a:r>
                      <a:endParaRPr lang="en-US" sz="1400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</a:t>
                      </a:r>
                      <a:endParaRPr lang="en-US" sz="1400" dirty="0"/>
                    </a:p>
                  </a:txBody>
                  <a:tcPr>
                    <a:lnL w="12700" cmpd="sng">
                      <a:noFill/>
                    </a:lnL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</a:t>
                      </a:r>
                      <a:endParaRPr lang="en-US" sz="1400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</a:t>
                      </a:r>
                      <a:endParaRPr lang="en-US" sz="1400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</a:t>
                      </a:r>
                      <a:endParaRPr lang="en-US" sz="1400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</a:t>
                      </a:r>
                      <a:endParaRPr lang="en-US" sz="1400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</a:t>
                      </a:r>
                      <a:endParaRPr lang="en-US" sz="1400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</a:tr>
              <a:tr h="3723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</a:t>
                      </a:r>
                      <a:endParaRPr lang="en-US" sz="1400" dirty="0"/>
                    </a:p>
                  </a:txBody>
                  <a:tcPr>
                    <a:lnT w="12700" cmpd="sng">
                      <a:noFill/>
                    </a:lnT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12</a:t>
                      </a:r>
                      <a:endParaRPr lang="en-US" sz="1400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</a:t>
                      </a:r>
                      <a:endParaRPr lang="en-US" sz="1400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14 P/O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 ULB</a:t>
                      </a:r>
                      <a:endParaRPr lang="en-US" sz="1400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16 ULB</a:t>
                      </a:r>
                      <a:endParaRPr lang="en-US" sz="1400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17 </a:t>
                      </a:r>
                      <a:r>
                        <a:rPr lang="en-US" sz="1800" b="1" dirty="0" err="1" smtClean="0"/>
                        <a:t>Ress</a:t>
                      </a:r>
                      <a:r>
                        <a:rPr lang="en-US" sz="1800" b="1" dirty="0" smtClean="0"/>
                        <a:t>.</a:t>
                      </a:r>
                      <a:endParaRPr lang="en-US" sz="1800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66CCFF"/>
                    </a:solidFill>
                  </a:tcPr>
                </a:tc>
              </a:tr>
              <a:tr h="37238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18  W/S</a:t>
                      </a:r>
                      <a:endParaRPr lang="en-US" sz="1400" b="1" dirty="0"/>
                    </a:p>
                  </a:txBody>
                  <a:tcPr>
                    <a:lnT w="12700" cmpd="sng">
                      <a:noFill/>
                    </a:lnT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19</a:t>
                      </a:r>
                      <a:r>
                        <a:rPr lang="en-US" sz="1400" baseline="0" dirty="0" smtClean="0"/>
                        <a:t> ULB</a:t>
                      </a:r>
                      <a:endParaRPr lang="en-US" sz="1400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 ULB</a:t>
                      </a:r>
                      <a:endParaRPr lang="en-US" sz="1400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21 ULB</a:t>
                      </a:r>
                      <a:endParaRPr lang="en-US" sz="1400" b="0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22</a:t>
                      </a:r>
                      <a:endParaRPr lang="en-US" sz="1400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23</a:t>
                      </a:r>
                      <a:endParaRPr lang="en-US" sz="1400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24</a:t>
                      </a:r>
                      <a:endParaRPr lang="en-US" sz="1400" b="0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DCE5EE"/>
                    </a:solidFill>
                  </a:tcPr>
                </a:tc>
              </a:tr>
            </a:tbl>
          </a:graphicData>
        </a:graphic>
      </p:graphicFrame>
      <p:cxnSp>
        <p:nvCxnSpPr>
          <p:cNvPr id="24" name="Straight Arrow Connector 23"/>
          <p:cNvCxnSpPr/>
          <p:nvPr/>
        </p:nvCxnSpPr>
        <p:spPr>
          <a:xfrm>
            <a:off x="2843298" y="2940844"/>
            <a:ext cx="0" cy="640556"/>
          </a:xfrm>
          <a:prstGeom prst="straightConnector1">
            <a:avLst/>
          </a:prstGeom>
          <a:ln w="76200">
            <a:solidFill>
              <a:srgbClr val="00B050"/>
            </a:solidFill>
            <a:headEnd type="diamond" w="med" len="med"/>
            <a:tailEnd type="triangle" w="med" len="med"/>
          </a:ln>
          <a:effectLst>
            <a:glow rad="101600">
              <a:schemeClr val="bg1"/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471559" y="1733263"/>
            <a:ext cx="720080" cy="3696274"/>
          </a:xfrm>
          <a:prstGeom prst="roundRect">
            <a:avLst/>
          </a:prstGeom>
          <a:solidFill>
            <a:srgbClr val="BCFFDE"/>
          </a:solidFill>
          <a:ln w="5715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3600" dirty="0" smtClean="0">
                <a:ln w="28575">
                  <a:solidFill>
                    <a:srgbClr val="0000FF"/>
                  </a:solidFill>
                </a:ln>
                <a:solidFill>
                  <a:srgbClr val="00FF00"/>
                </a:solidFill>
                <a:latin typeface="Arial Rounded MT Bold" pitchFamily="34" charset="0"/>
              </a:rPr>
              <a:t>REV</a:t>
            </a:r>
            <a:br>
              <a:rPr lang="en-CA" sz="3600" dirty="0" smtClean="0">
                <a:ln w="28575">
                  <a:solidFill>
                    <a:srgbClr val="0000FF"/>
                  </a:solidFill>
                </a:ln>
                <a:solidFill>
                  <a:srgbClr val="00FF00"/>
                </a:solidFill>
                <a:latin typeface="Arial Rounded MT Bold" pitchFamily="34" charset="0"/>
              </a:rPr>
            </a:br>
            <a:r>
              <a:rPr lang="en-CA" sz="3600" dirty="0" smtClean="0">
                <a:ln w="28575">
                  <a:solidFill>
                    <a:srgbClr val="0000FF"/>
                  </a:solidFill>
                </a:ln>
                <a:solidFill>
                  <a:srgbClr val="00FF00"/>
                </a:solidFill>
                <a:latin typeface="Arial Rounded MT Bold" pitchFamily="34" charset="0"/>
              </a:rPr>
              <a:t>I</a:t>
            </a:r>
            <a:br>
              <a:rPr lang="en-CA" sz="3600" dirty="0" smtClean="0">
                <a:ln w="28575">
                  <a:solidFill>
                    <a:srgbClr val="0000FF"/>
                  </a:solidFill>
                </a:ln>
                <a:solidFill>
                  <a:srgbClr val="00FF00"/>
                </a:solidFill>
                <a:latin typeface="Arial Rounded MT Bold" pitchFamily="34" charset="0"/>
              </a:rPr>
            </a:br>
            <a:r>
              <a:rPr lang="en-CA" sz="3600" dirty="0" smtClean="0">
                <a:ln w="28575">
                  <a:solidFill>
                    <a:srgbClr val="0000FF"/>
                  </a:solidFill>
                </a:ln>
                <a:solidFill>
                  <a:srgbClr val="00FF00"/>
                </a:solidFill>
                <a:latin typeface="Arial Rounded MT Bold" pitchFamily="34" charset="0"/>
              </a:rPr>
              <a:t>EW</a:t>
            </a:r>
            <a:endParaRPr lang="en-CA" sz="3600" dirty="0">
              <a:ln w="28575">
                <a:solidFill>
                  <a:srgbClr val="0000FF"/>
                </a:solidFill>
              </a:ln>
              <a:solidFill>
                <a:srgbClr val="00FF00"/>
              </a:solidFill>
              <a:latin typeface="Arial Rounded MT Bold" pitchFamily="34" charset="0"/>
            </a:endParaRPr>
          </a:p>
        </p:txBody>
      </p:sp>
      <p:sp>
        <p:nvSpPr>
          <p:cNvPr id="27" name="Rounded Rectangular Callout 26"/>
          <p:cNvSpPr/>
          <p:nvPr/>
        </p:nvSpPr>
        <p:spPr>
          <a:xfrm>
            <a:off x="1191638" y="260648"/>
            <a:ext cx="10303373" cy="838937"/>
          </a:xfrm>
          <a:prstGeom prst="wedgeRoundRectCallout">
            <a:avLst>
              <a:gd name="adj1" fmla="val -22365"/>
              <a:gd name="adj2" fmla="val 50453"/>
              <a:gd name="adj3" fmla="val 16667"/>
            </a:avLst>
          </a:prstGeom>
          <a:solidFill>
            <a:srgbClr val="002060"/>
          </a:solidFill>
          <a:ln w="38100">
            <a:solidFill>
              <a:srgbClr val="FF9933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4800" b="1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glow rad="127000">
                    <a:srgbClr val="00FFFF"/>
                  </a:glow>
                </a:effectLst>
                <a:latin typeface="Comic Sans MS" pitchFamily="66" charset="0"/>
              </a:rPr>
              <a:t>Yahusha</a:t>
            </a:r>
            <a:r>
              <a:rPr lang="en-CA" sz="4800" b="1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CA" sz="4800" b="1" dirty="0" smtClean="0">
                <a:ln>
                  <a:solidFill>
                    <a:srgbClr val="FF99FF"/>
                  </a:solidFill>
                </a:ln>
                <a:solidFill>
                  <a:srgbClr val="FFFFCC"/>
                </a:solidFill>
                <a:latin typeface="Comic Sans MS" pitchFamily="66" charset="0"/>
              </a:rPr>
              <a:t>as a Kernel of Wheat</a:t>
            </a:r>
            <a:endParaRPr lang="en-CA" sz="4800" b="1" dirty="0" smtClean="0">
              <a:ln>
                <a:solidFill>
                  <a:srgbClr val="FF33CC"/>
                </a:solidFill>
              </a:ln>
              <a:solidFill>
                <a:srgbClr val="FFFF00"/>
              </a:solidFill>
              <a:latin typeface="Comic Sans MS" pitchFamily="66" charset="0"/>
              <a:cs typeface="Calibri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246540" y="2468166"/>
            <a:ext cx="0" cy="945356"/>
          </a:xfrm>
          <a:prstGeom prst="straightConnector1">
            <a:avLst/>
          </a:prstGeom>
          <a:ln w="76200">
            <a:solidFill>
              <a:srgbClr val="FF0000"/>
            </a:solidFill>
            <a:headEnd type="diamond" w="med" len="med"/>
            <a:tailEnd type="triangle" w="med" len="med"/>
          </a:ln>
          <a:effectLst>
            <a:glow rad="101600">
              <a:schemeClr val="bg1"/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510236" y="3401817"/>
            <a:ext cx="3890949" cy="3231654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John</a:t>
            </a:r>
            <a:r>
              <a:rPr lang="en-US" sz="24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12:23-24  </a:t>
            </a:r>
            <a:r>
              <a:rPr lang="en-US" sz="2400" b="1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en-US" sz="2400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en-US" sz="2000" dirty="0" smtClean="0">
                <a:latin typeface="Comic Sans MS" pitchFamily="66" charset="0"/>
              </a:rPr>
              <a:t>And </a:t>
            </a:r>
            <a:r>
              <a:rPr lang="en-US" sz="2000" dirty="0" smtClean="0">
                <a:solidFill>
                  <a:srgbClr val="0000FF"/>
                </a:solidFill>
                <a:latin typeface="Comic Sans MS" pitchFamily="66" charset="0"/>
              </a:rPr>
              <a:t>Yahusha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>
                <a:latin typeface="Comic Sans MS" pitchFamily="66" charset="0"/>
              </a:rPr>
              <a:t>answered them, saying, 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The hour is come, </a:t>
            </a:r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that the 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Son of man should </a:t>
            </a:r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be 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glorified</a:t>
            </a:r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.  </a:t>
            </a:r>
            <a:r>
              <a:rPr lang="en-US" sz="2000" b="1" dirty="0" smtClean="0">
                <a:solidFill>
                  <a:srgbClr val="002060"/>
                </a:solidFill>
                <a:latin typeface="Comic Sans MS" pitchFamily="66" charset="0"/>
              </a:rPr>
              <a:t>24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Verily, </a:t>
            </a:r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verily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, I say unto you, </a:t>
            </a:r>
            <a:r>
              <a:rPr lang="en-US" sz="2000" b="1" dirty="0" smtClean="0">
                <a:solidFill>
                  <a:srgbClr val="C00000"/>
                </a:solidFill>
                <a:latin typeface="Comic Sans MS" pitchFamily="66" charset="0"/>
              </a:rPr>
              <a:t>Except </a:t>
            </a:r>
            <a:r>
              <a:rPr lang="en-US" sz="2000" b="1" dirty="0">
                <a:solidFill>
                  <a:srgbClr val="C00000"/>
                </a:solidFill>
                <a:latin typeface="Comic Sans MS" pitchFamily="66" charset="0"/>
              </a:rPr>
              <a:t>a corn of </a:t>
            </a:r>
            <a:r>
              <a:rPr lang="en-US" sz="2000" b="1" u="sng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Comic Sans MS" pitchFamily="66" charset="0"/>
              </a:rPr>
              <a:t>wheat</a:t>
            </a:r>
            <a:r>
              <a:rPr lang="en-US" sz="2000" b="1" dirty="0">
                <a:solidFill>
                  <a:srgbClr val="C00000"/>
                </a:solidFill>
                <a:latin typeface="Comic Sans MS" pitchFamily="66" charset="0"/>
              </a:rPr>
              <a:t> fall into </a:t>
            </a:r>
            <a:r>
              <a:rPr lang="en-US" sz="2000" b="1" dirty="0" smtClean="0">
                <a:solidFill>
                  <a:srgbClr val="C00000"/>
                </a:solidFill>
                <a:latin typeface="Comic Sans MS" pitchFamily="66" charset="0"/>
              </a:rPr>
              <a:t>the </a:t>
            </a:r>
            <a:r>
              <a:rPr lang="en-US" sz="2000" b="1" dirty="0">
                <a:solidFill>
                  <a:srgbClr val="C00000"/>
                </a:solidFill>
                <a:latin typeface="Comic Sans MS" pitchFamily="66" charset="0"/>
              </a:rPr>
              <a:t>ground and die,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 it </a:t>
            </a:r>
            <a:r>
              <a:rPr lang="en-US" sz="2000" b="1" dirty="0" err="1">
                <a:solidFill>
                  <a:srgbClr val="FF0000"/>
                </a:solidFill>
                <a:latin typeface="Comic Sans MS" pitchFamily="66" charset="0"/>
              </a:rPr>
              <a:t>abideth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 alone: </a:t>
            </a:r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 but 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if it die, it </a:t>
            </a:r>
            <a:r>
              <a:rPr lang="en-US" sz="2000" b="1" dirty="0" err="1">
                <a:solidFill>
                  <a:srgbClr val="FF0000"/>
                </a:solidFill>
                <a:latin typeface="Comic Sans MS" pitchFamily="66" charset="0"/>
              </a:rPr>
              <a:t>bringeth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 forth much fruit</a:t>
            </a:r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.  </a:t>
            </a:r>
            <a:endParaRPr lang="en-US" sz="2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1" name="Picture 3" descr="C:\Users\Rae\Desktop\tomb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109" y="3620047"/>
            <a:ext cx="2315047" cy="1733713"/>
          </a:xfrm>
          <a:prstGeom prst="rect">
            <a:avLst/>
          </a:prstGeom>
          <a:ln w="76200">
            <a:solidFill>
              <a:srgbClr val="8C4C64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Rae\Desktop\grain wheat cle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580" y="2699525"/>
            <a:ext cx="1589210" cy="255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/>
          <p:cNvCxnSpPr>
            <a:endCxn id="21" idx="0"/>
          </p:cNvCxnSpPr>
          <p:nvPr/>
        </p:nvCxnSpPr>
        <p:spPr>
          <a:xfrm>
            <a:off x="10349765" y="2506585"/>
            <a:ext cx="25868" cy="1113462"/>
          </a:xfrm>
          <a:prstGeom prst="straightConnector1">
            <a:avLst/>
          </a:prstGeom>
          <a:ln w="76200">
            <a:solidFill>
              <a:srgbClr val="0070C0"/>
            </a:solidFill>
            <a:headEnd type="diamond" w="med" len="med"/>
            <a:tailEnd type="triangle" w="med" len="med"/>
          </a:ln>
          <a:effectLst>
            <a:glow rad="101600">
              <a:schemeClr val="bg1"/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6" descr="C:\Users\Rae\Desktop\wheat 5 pn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333" l="0" r="87582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4023" y="4138872"/>
            <a:ext cx="1152128" cy="289052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8686700" y="5458587"/>
            <a:ext cx="3328916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 smtClean="0">
                <a:solidFill>
                  <a:srgbClr val="8F0040"/>
                </a:solidFill>
                <a:latin typeface="MV Boli" pitchFamily="2" charset="0"/>
                <a:cs typeface="MV Boli" pitchFamily="2" charset="0"/>
              </a:rPr>
              <a:t>70 weeks of ministry ~ He’s the Wheat of the 49</a:t>
            </a:r>
            <a:r>
              <a:rPr lang="en-US" sz="2000" b="1" baseline="30000" dirty="0" smtClean="0">
                <a:solidFill>
                  <a:srgbClr val="8F0040"/>
                </a:solidFill>
                <a:latin typeface="MV Boli" pitchFamily="2" charset="0"/>
                <a:cs typeface="MV Boli" pitchFamily="2" charset="0"/>
              </a:rPr>
              <a:t>th</a:t>
            </a:r>
            <a:r>
              <a:rPr lang="en-US" sz="2000" b="1" dirty="0" smtClean="0">
                <a:solidFill>
                  <a:srgbClr val="8F0040"/>
                </a:solidFill>
                <a:latin typeface="MV Boli" pitchFamily="2" charset="0"/>
                <a:cs typeface="MV Boli" pitchFamily="2" charset="0"/>
              </a:rPr>
              <a:t> year, and the Wave Sheaf of the 50</a:t>
            </a:r>
            <a:r>
              <a:rPr lang="en-US" sz="2000" b="1" baseline="30000" dirty="0" smtClean="0">
                <a:solidFill>
                  <a:srgbClr val="8F0040"/>
                </a:solidFill>
                <a:latin typeface="MV Boli" pitchFamily="2" charset="0"/>
                <a:cs typeface="MV Boli" pitchFamily="2" charset="0"/>
              </a:rPr>
              <a:t>th</a:t>
            </a:r>
            <a:r>
              <a:rPr lang="en-US" sz="2000" b="1" dirty="0" smtClean="0">
                <a:solidFill>
                  <a:srgbClr val="8F0040"/>
                </a:solidFill>
                <a:latin typeface="MV Boli" pitchFamily="2" charset="0"/>
                <a:cs typeface="MV Boli" pitchFamily="2" charset="0"/>
              </a:rPr>
              <a:t> year!</a:t>
            </a:r>
            <a:endParaRPr lang="en-US" sz="2000" b="1" dirty="0">
              <a:solidFill>
                <a:srgbClr val="8F0040"/>
              </a:solidFill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52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62764" y="6453336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chemeClr val="tx2"/>
                </a:solidFill>
              </a:rPr>
              <a:pPr/>
              <a:t>96</a:t>
            </a:fld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97868" y="44624"/>
            <a:ext cx="972108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Above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400" b="1" cap="none" spc="0" dirty="0" smtClean="0">
                <a:ln w="1905">
                  <a:solidFill>
                    <a:schemeClr val="tx2"/>
                  </a:solidFill>
                </a:ln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 Extra Bold" pitchFamily="18" charset="0"/>
              </a:rPr>
              <a:t>Reason #3 to say “no” </a:t>
            </a:r>
            <a:br>
              <a:rPr lang="en-US" sz="4400" b="1" cap="none" spc="0" dirty="0" smtClean="0">
                <a:ln w="1905">
                  <a:solidFill>
                    <a:schemeClr val="tx2"/>
                  </a:solidFill>
                </a:ln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 Extra Bold" pitchFamily="18" charset="0"/>
              </a:rPr>
            </a:br>
            <a:r>
              <a:rPr lang="en-US" sz="4400" b="1" cap="none" spc="0" dirty="0" smtClean="0">
                <a:ln w="1905">
                  <a:solidFill>
                    <a:schemeClr val="tx2"/>
                  </a:solidFill>
                </a:ln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 Extra Bold" pitchFamily="18" charset="0"/>
              </a:rPr>
              <a:t>to </a:t>
            </a:r>
            <a:r>
              <a:rPr lang="en-US" sz="4400" b="1" dirty="0" smtClean="0">
                <a:ln w="1905">
                  <a:solidFill>
                    <a:schemeClr val="tx2"/>
                  </a:solidFill>
                </a:ln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Rockwell Extra Bold" pitchFamily="18" charset="0"/>
              </a:rPr>
              <a:t>the 99 day Omer count ~ </a:t>
            </a:r>
            <a:endParaRPr lang="en-US" sz="4400" b="1" cap="none" spc="0" dirty="0">
              <a:ln w="1905">
                <a:solidFill>
                  <a:schemeClr val="tx2"/>
                </a:solidFill>
              </a:ln>
              <a:solidFill>
                <a:srgbClr val="FF99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ockwell Extra Bold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1764" y="1844824"/>
            <a:ext cx="1178304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Above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5400" b="1" cap="none" spc="0" dirty="0" smtClean="0">
                <a:ln w="1905">
                  <a:solidFill>
                    <a:schemeClr val="tx2"/>
                  </a:solidFill>
                </a:ln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 Extra Bold" pitchFamily="18" charset="0"/>
              </a:rPr>
              <a:t>~ it does not honor </a:t>
            </a:r>
            <a:br>
              <a:rPr lang="en-US" sz="5400" b="1" cap="none" spc="0" dirty="0" smtClean="0">
                <a:ln w="1905">
                  <a:solidFill>
                    <a:schemeClr val="tx2"/>
                  </a:solidFill>
                </a:ln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 Extra Bold" pitchFamily="18" charset="0"/>
              </a:rPr>
            </a:br>
            <a:r>
              <a:rPr lang="en-US" sz="5400" b="1" cap="none" spc="0" dirty="0" smtClean="0">
                <a:ln w="1905">
                  <a:solidFill>
                    <a:schemeClr val="tx2"/>
                  </a:solidFill>
                </a:ln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 Extra Bold" pitchFamily="18" charset="0"/>
              </a:rPr>
              <a:t>the Wave Sheaf! </a:t>
            </a:r>
            <a:endParaRPr lang="en-US" sz="5400" b="1" cap="none" spc="0" dirty="0">
              <a:ln w="1905">
                <a:solidFill>
                  <a:schemeClr val="tx2"/>
                </a:solidFill>
              </a:ln>
              <a:solidFill>
                <a:srgbClr val="FF99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ockwell Extra Bold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66220" y="4410575"/>
            <a:ext cx="7749453" cy="938719"/>
          </a:xfrm>
          <a:prstGeom prst="rect">
            <a:avLst/>
          </a:prstGeom>
          <a:solidFill>
            <a:srgbClr val="5ED8E8"/>
          </a:solidFill>
          <a:scene3d>
            <a:camera prst="perspectiveAbove"/>
            <a:lightRig rig="threePt" dir="t"/>
          </a:scene3d>
          <a:sp3d>
            <a:bevelT w="165100" prst="coolSlant"/>
          </a:sp3d>
        </p:spPr>
        <p:txBody>
          <a:bodyPr wrap="square" lIns="91440" tIns="45720" rIns="91440" bIns="4572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5500" b="1" dirty="0" smtClean="0">
                <a:ln w="1905">
                  <a:solidFill>
                    <a:schemeClr val="tx2"/>
                  </a:solidFill>
                </a:ln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 Extra Bold" pitchFamily="18" charset="0"/>
              </a:rPr>
              <a:t>     W</a:t>
            </a:r>
            <a:r>
              <a:rPr lang="en-US" sz="5500" b="1" cap="none" spc="0" dirty="0" smtClean="0">
                <a:ln w="1905">
                  <a:solidFill>
                    <a:schemeClr val="tx2"/>
                  </a:solidFill>
                </a:ln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 Extra Bold" pitchFamily="18" charset="0"/>
              </a:rPr>
              <a:t>heat Harvest!</a:t>
            </a:r>
            <a:endParaRPr lang="en-US" sz="5500" b="1" cap="none" spc="0" dirty="0">
              <a:ln w="1905">
                <a:solidFill>
                  <a:schemeClr val="tx2"/>
                </a:solidFill>
              </a:ln>
              <a:solidFill>
                <a:srgbClr val="FF99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ockwell Extra Bold" pitchFamily="18" charset="0"/>
            </a:endParaRPr>
          </a:p>
        </p:txBody>
      </p:sp>
      <p:pic>
        <p:nvPicPr>
          <p:cNvPr id="8" name="Picture 6" descr="C:\Users\Rae\Desktop\wheat 5 png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333" l="0" r="875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031" y="3140968"/>
            <a:ext cx="1457325" cy="314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52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962018" y="1810536"/>
            <a:ext cx="4082753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600" b="1" dirty="0" smtClean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>
                  <a:glow rad="127000">
                    <a:srgbClr val="FF99FF"/>
                  </a:glow>
                </a:effectLst>
                <a:latin typeface="MV Boli" pitchFamily="2" charset="0"/>
                <a:cs typeface="MV Boli" pitchFamily="2" charset="0"/>
              </a:rPr>
              <a:t>It removes </a:t>
            </a:r>
            <a:endParaRPr lang="en-US" sz="2000" b="1" dirty="0">
              <a:effectLst>
                <a:glow rad="127000">
                  <a:schemeClr val="accent2">
                    <a:lumMod val="60000"/>
                    <a:lumOff val="40000"/>
                  </a:schemeClr>
                </a:glow>
              </a:effectLst>
              <a:latin typeface="Comic Sans MS" pitchFamily="66" charset="0"/>
              <a:cs typeface="MV Boli" pitchFamily="2" charset="0"/>
            </a:endParaRP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639028" y="6525344"/>
            <a:ext cx="480392" cy="260648"/>
          </a:xfrm>
        </p:spPr>
        <p:txBody>
          <a:bodyPr/>
          <a:lstStyle/>
          <a:p>
            <a:fld id="{81FEFA0A-2F20-4B60-98C6-5FFDA469AA1C}" type="slidenum">
              <a:rPr lang="en-US" sz="1200" b="1" smtClean="0">
                <a:solidFill>
                  <a:srgbClr val="000000"/>
                </a:solidFill>
              </a:rPr>
              <a:pPr/>
              <a:t>97</a:t>
            </a:fld>
            <a:endParaRPr lang="en-US" sz="1200" b="1" dirty="0">
              <a:solidFill>
                <a:srgbClr val="00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18182" y="1807607"/>
            <a:ext cx="10417050" cy="3421594"/>
            <a:chOff x="-218182" y="1807607"/>
            <a:chExt cx="10345042" cy="3421594"/>
          </a:xfrm>
        </p:grpSpPr>
        <p:sp>
          <p:nvSpPr>
            <p:cNvPr id="9" name="Rounded Rectangle 8"/>
            <p:cNvSpPr/>
            <p:nvPr/>
          </p:nvSpPr>
          <p:spPr>
            <a:xfrm>
              <a:off x="2962019" y="2523149"/>
              <a:ext cx="4082752" cy="914400"/>
            </a:xfrm>
            <a:prstGeom prst="roundRect">
              <a:avLst/>
            </a:prstGeom>
            <a:solidFill>
              <a:srgbClr val="FFFF00"/>
            </a:solidFill>
            <a:ln w="762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 prst="angle"/>
              </a:sp3d>
            </a:bodyPr>
            <a:lstStyle/>
            <a:p>
              <a:r>
                <a:rPr lang="en-CA" sz="6000" b="1" i="1" dirty="0" smtClean="0">
                  <a:ln w="19050">
                    <a:solidFill>
                      <a:srgbClr val="0000FF"/>
                    </a:solidFill>
                  </a:ln>
                  <a:solidFill>
                    <a:srgbClr val="CCFF99"/>
                  </a:solidFill>
                  <a:latin typeface="Comic Sans MS" panose="030F0702030302020204" pitchFamily="66" charset="0"/>
                </a:rPr>
                <a:t>Eh-</a:t>
              </a:r>
              <a:r>
                <a:rPr lang="en-CA" sz="6000" b="1" i="1" dirty="0" err="1" smtClean="0">
                  <a:ln w="19050">
                    <a:solidFill>
                      <a:srgbClr val="0000FF"/>
                    </a:solidFill>
                  </a:ln>
                  <a:solidFill>
                    <a:srgbClr val="CCFF99"/>
                  </a:solidFill>
                  <a:latin typeface="Comic Sans MS" panose="030F0702030302020204" pitchFamily="66" charset="0"/>
                </a:rPr>
                <a:t>Tzem</a:t>
              </a:r>
              <a:endParaRPr lang="en-CA" sz="6000" b="1" i="1" dirty="0">
                <a:ln w="19050">
                  <a:solidFill>
                    <a:srgbClr val="0000FF"/>
                  </a:solidFill>
                </a:ln>
                <a:solidFill>
                  <a:srgbClr val="CCFF99"/>
                </a:solidFill>
                <a:latin typeface="Comic Sans MS" panose="030F0702030302020204" pitchFamily="66" charset="0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7420779" y="1807607"/>
              <a:ext cx="2706081" cy="3421594"/>
              <a:chOff x="7102524" y="3031742"/>
              <a:chExt cx="3019232" cy="3695933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14" t="6687" r="15851" b="1050"/>
              <a:stretch/>
            </p:blipFill>
            <p:spPr>
              <a:xfrm>
                <a:off x="7102524" y="3031742"/>
                <a:ext cx="3019232" cy="3695933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  <a:effectLst>
                <a:glow rad="127000">
                  <a:schemeClr val="accent1">
                    <a:alpha val="95000"/>
                  </a:schemeClr>
                </a:glow>
                <a:softEdge rad="266700"/>
              </a:effectLst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4115" b="84211" l="17176" r="8320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106" t="15826" r="17289" b="15828"/>
              <a:stretch/>
            </p:blipFill>
            <p:spPr>
              <a:xfrm>
                <a:off x="7757378" y="4335086"/>
                <a:ext cx="2051227" cy="1758210"/>
              </a:xfrm>
              <a:prstGeom prst="rect">
                <a:avLst/>
              </a:prstGeom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12700"/>
              </a:effectLst>
            </p:spPr>
          </p:pic>
        </p:grpSp>
        <p:sp>
          <p:nvSpPr>
            <p:cNvPr id="11" name="Explosion 2 10"/>
            <p:cNvSpPr/>
            <p:nvPr/>
          </p:nvSpPr>
          <p:spPr>
            <a:xfrm rot="20966731">
              <a:off x="-218182" y="1891838"/>
              <a:ext cx="3912773" cy="2755117"/>
            </a:xfrm>
            <a:prstGeom prst="irregularSeal2">
              <a:avLst/>
            </a:prstGeom>
            <a:solidFill>
              <a:srgbClr val="BCFFDE"/>
            </a:solidFill>
            <a:ln>
              <a:solidFill>
                <a:schemeClr val="bg2">
                  <a:lumMod val="25000"/>
                </a:schemeClr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 prst="angle"/>
              </a:sp3d>
            </a:bodyPr>
            <a:lstStyle/>
            <a:p>
              <a:pPr algn="ctr"/>
              <a:r>
                <a:rPr lang="en-CA" sz="6600" b="1" u="sng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00FF00"/>
                  </a:solidFill>
                  <a:effectLst>
                    <a:glow rad="127000">
                      <a:srgbClr val="FFFF00"/>
                    </a:glow>
                  </a:effectLst>
                  <a:latin typeface="MV Boli" pitchFamily="2" charset="0"/>
                  <a:cs typeface="MV Boli" pitchFamily="2" charset="0"/>
                </a:rPr>
                <a:t>The</a:t>
              </a:r>
              <a:endParaRPr lang="en-CA" sz="6600" b="1" u="sng" dirty="0">
                <a:ln>
                  <a:solidFill>
                    <a:sysClr val="windowText" lastClr="000000"/>
                  </a:solidFill>
                </a:ln>
                <a:solidFill>
                  <a:srgbClr val="00FF00"/>
                </a:solidFill>
                <a:effectLst>
                  <a:glow rad="127000">
                    <a:srgbClr val="FFFF00"/>
                  </a:glow>
                </a:effectLst>
                <a:latin typeface="MV Boli" pitchFamily="2" charset="0"/>
                <a:cs typeface="MV Boli" pitchFamily="2" charset="0"/>
              </a:endParaRPr>
            </a:p>
          </p:txBody>
        </p:sp>
        <p:sp>
          <p:nvSpPr>
            <p:cNvPr id="13" name="Notched Right Arrow 12"/>
            <p:cNvSpPr/>
            <p:nvPr/>
          </p:nvSpPr>
          <p:spPr>
            <a:xfrm rot="768067">
              <a:off x="6672032" y="2833835"/>
              <a:ext cx="1523311" cy="706240"/>
            </a:xfrm>
            <a:prstGeom prst="notchedRightArrow">
              <a:avLst>
                <a:gd name="adj1" fmla="val 38670"/>
                <a:gd name="adj2" fmla="val 67959"/>
              </a:avLst>
            </a:prstGeom>
            <a:solidFill>
              <a:srgbClr val="CCFF99"/>
            </a:solidFill>
            <a:ln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2400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593844" y="44624"/>
            <a:ext cx="946100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Above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400" b="1" cap="none" spc="0" dirty="0" smtClean="0">
                <a:ln w="1905">
                  <a:solidFill>
                    <a:schemeClr val="tx2"/>
                  </a:solidFill>
                </a:ln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 Extra Bold" pitchFamily="18" charset="0"/>
              </a:rPr>
              <a:t>Reason #4 to say “no” </a:t>
            </a:r>
            <a:br>
              <a:rPr lang="en-US" sz="4400" b="1" cap="none" spc="0" dirty="0" smtClean="0">
                <a:ln w="1905">
                  <a:solidFill>
                    <a:schemeClr val="tx2"/>
                  </a:solidFill>
                </a:ln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 Extra Bold" pitchFamily="18" charset="0"/>
              </a:rPr>
            </a:br>
            <a:r>
              <a:rPr lang="en-US" sz="4400" b="1" cap="none" spc="0" dirty="0" smtClean="0">
                <a:ln w="1905">
                  <a:solidFill>
                    <a:schemeClr val="tx2"/>
                  </a:solidFill>
                </a:ln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 Extra Bold" pitchFamily="18" charset="0"/>
              </a:rPr>
              <a:t>to </a:t>
            </a:r>
            <a:r>
              <a:rPr lang="en-US" sz="4400" b="1" dirty="0" smtClean="0">
                <a:ln w="1905">
                  <a:solidFill>
                    <a:schemeClr val="tx2"/>
                  </a:solidFill>
                </a:ln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Rockwell Extra Bold" pitchFamily="18" charset="0"/>
              </a:rPr>
              <a:t>the 99 day Omer count ~ </a:t>
            </a:r>
            <a:endParaRPr lang="en-US" sz="4400" b="1" cap="none" spc="0" dirty="0">
              <a:ln w="1905">
                <a:solidFill>
                  <a:schemeClr val="tx2"/>
                </a:solidFill>
              </a:ln>
              <a:solidFill>
                <a:srgbClr val="FF99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70626" y="3645024"/>
            <a:ext cx="519193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600" b="1" dirty="0" smtClean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>
                  <a:glow rad="127000">
                    <a:srgbClr val="FF99FF"/>
                  </a:glow>
                </a:effectLst>
                <a:latin typeface="MV Boli" pitchFamily="2" charset="0"/>
                <a:cs typeface="MV Boli" pitchFamily="2" charset="0"/>
              </a:rPr>
              <a:t>from the Wave Sheaf</a:t>
            </a:r>
            <a:endParaRPr lang="en-US" sz="2000" b="1" dirty="0">
              <a:effectLst>
                <a:glow rad="127000">
                  <a:schemeClr val="accent2">
                    <a:lumMod val="60000"/>
                    <a:lumOff val="40000"/>
                  </a:schemeClr>
                </a:glow>
              </a:effectLst>
              <a:latin typeface="Comic Sans MS" pitchFamily="66" charset="0"/>
              <a:cs typeface="MV Boli" pitchFamily="2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655463" y="6093296"/>
            <a:ext cx="792088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200" b="1" dirty="0" smtClean="0">
                <a:ln w="1905">
                  <a:solidFill>
                    <a:srgbClr val="FFFFCC"/>
                  </a:solidFill>
                </a:ln>
                <a:solidFill>
                  <a:srgbClr val="002060"/>
                </a:solidFill>
                <a:latin typeface="Comic Sans MS" pitchFamily="66" charset="0"/>
              </a:rPr>
              <a:t>Rev 18:4  Come out of her my people!  </a:t>
            </a:r>
            <a:endParaRPr lang="en-US" sz="3200" b="1" cap="none" spc="0" dirty="0">
              <a:ln w="1905">
                <a:solidFill>
                  <a:srgbClr val="FFFFCC"/>
                </a:solidFill>
              </a:ln>
              <a:solidFill>
                <a:srgbClr val="002060"/>
              </a:solidFill>
              <a:effectLst/>
              <a:latin typeface="Comic Sans MS" pitchFamily="66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154992" y="5383284"/>
            <a:ext cx="2457731" cy="572947"/>
          </a:xfrm>
          <a:prstGeom prst="roundRect">
            <a:avLst>
              <a:gd name="adj" fmla="val 50000"/>
            </a:avLst>
          </a:prstGeom>
          <a:gradFill>
            <a:gsLst>
              <a:gs pos="52000">
                <a:srgbClr val="FFFF00">
                  <a:lumMod val="89000"/>
                  <a:lumOff val="11000"/>
                </a:srgbClr>
              </a:gs>
              <a:gs pos="2000">
                <a:srgbClr val="6600FF"/>
              </a:gs>
              <a:gs pos="97000">
                <a:schemeClr val="accent6">
                  <a:lumMod val="40000"/>
                  <a:lumOff val="60000"/>
                </a:schemeClr>
              </a:gs>
            </a:gsLst>
            <a:lin ang="16200000" scaled="1"/>
          </a:gradFill>
          <a:ln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3600" b="1" i="1" dirty="0" smtClean="0">
                <a:ln>
                  <a:solidFill>
                    <a:srgbClr val="D60093"/>
                  </a:solidFill>
                </a:ln>
                <a:solidFill>
                  <a:srgbClr val="00FFFF"/>
                </a:solidFill>
                <a:latin typeface="Comic Sans MS" panose="030F0702030302020204" pitchFamily="66" charset="0"/>
              </a:rPr>
              <a:t>Mo-edim  </a:t>
            </a:r>
            <a:endParaRPr lang="en-CA" sz="3600" b="1" i="1" dirty="0">
              <a:ln>
                <a:solidFill>
                  <a:srgbClr val="D60093"/>
                </a:solidFill>
              </a:ln>
              <a:solidFill>
                <a:srgbClr val="00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-98276" y="4246637"/>
            <a:ext cx="11428358" cy="1846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Above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5400" b="1" cap="none" spc="0" dirty="0" smtClean="0">
                <a:ln w="1905">
                  <a:solidFill>
                    <a:schemeClr val="tx2"/>
                  </a:solidFill>
                </a:ln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 Extra Bold" pitchFamily="18" charset="0"/>
              </a:rPr>
              <a:t>~ by not honoring every Torah    </a:t>
            </a:r>
            <a:r>
              <a:rPr lang="en-US" sz="6000" b="1" cap="none" spc="0" dirty="0" smtClean="0">
                <a:ln w="1905">
                  <a:solidFill>
                    <a:schemeClr val="tx2"/>
                  </a:solidFill>
                </a:ln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 Extra Bold" pitchFamily="18" charset="0"/>
              </a:rPr>
              <a:t> </a:t>
            </a:r>
            <a:r>
              <a:rPr lang="en-US" sz="5400" b="1" cap="none" spc="0" dirty="0" smtClean="0">
                <a:ln w="1905">
                  <a:solidFill>
                    <a:schemeClr val="tx2"/>
                  </a:solidFill>
                </a:ln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 Extra Bold" pitchFamily="18" charset="0"/>
              </a:rPr>
              <a:t>       </a:t>
            </a:r>
            <a:r>
              <a:rPr lang="en-US" sz="6000" b="1" cap="none" spc="0" dirty="0" smtClean="0">
                <a:ln w="1905">
                  <a:solidFill>
                    <a:schemeClr val="tx2"/>
                  </a:solidFill>
                </a:ln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 Extra Bold" pitchFamily="18" charset="0"/>
              </a:rPr>
              <a:t> </a:t>
            </a:r>
            <a:r>
              <a:rPr lang="en-US" sz="5400" b="1" cap="none" spc="0" dirty="0" smtClean="0">
                <a:ln w="1905">
                  <a:solidFill>
                    <a:schemeClr val="tx2"/>
                  </a:solidFill>
                </a:ln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 Extra Bold" pitchFamily="18" charset="0"/>
              </a:rPr>
              <a:t>   statute </a:t>
            </a:r>
            <a:endParaRPr lang="en-US" sz="5400" b="1" cap="none" spc="0" dirty="0">
              <a:ln w="1905">
                <a:solidFill>
                  <a:schemeClr val="tx2"/>
                </a:solidFill>
              </a:ln>
              <a:solidFill>
                <a:srgbClr val="FF99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ockwell Extra Bold" pitchFamily="18" charset="0"/>
            </a:endParaRPr>
          </a:p>
        </p:txBody>
      </p:sp>
      <p:pic>
        <p:nvPicPr>
          <p:cNvPr id="27" name="Picture 4" descr="C:\Users\Rae\AppData\Local\Temp\Rar$DRa0.942\stick_figure_holding_exclamation_mark_400_clr_7801 (1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280" y="3953837"/>
            <a:ext cx="1874724" cy="269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87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/>
      <p:bldP spid="28" grpId="0"/>
      <p:bldP spid="17" grpId="0" animBg="1"/>
      <p:bldP spid="23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79137" y="6500692"/>
            <a:ext cx="477789" cy="365125"/>
          </a:xfrm>
        </p:spPr>
        <p:txBody>
          <a:bodyPr/>
          <a:lstStyle/>
          <a:p>
            <a:fld id="{81FEFA0A-2F20-4B60-98C6-5FFDA469AA1C}" type="slidenum">
              <a:rPr lang="en-US" sz="1200" b="1" smtClean="0">
                <a:solidFill>
                  <a:schemeClr val="tx2"/>
                </a:solidFill>
              </a:rPr>
              <a:pPr/>
              <a:t>98</a:t>
            </a:fld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-242292" y="144016"/>
            <a:ext cx="11852226" cy="5661248"/>
          </a:xfrm>
          <a:noFill/>
          <a:ln>
            <a:noFill/>
          </a:ln>
          <a:effectLst/>
        </p:spPr>
        <p:txBody>
          <a:bodyPr anchor="ctr">
            <a:normAutofit fontScale="85000" lnSpcReduction="1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150000"/>
              </a:lnSpc>
            </a:pPr>
            <a:r>
              <a:rPr lang="en-CA" sz="40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Comic Sans MS" pitchFamily="66" charset="0"/>
              </a:rPr>
              <a:t>  Future studies still to be addressed:</a:t>
            </a:r>
            <a:r>
              <a:rPr lang="en-CA" sz="4000" b="1" dirty="0" smtClean="0">
                <a:solidFill>
                  <a:srgbClr val="99330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/>
            </a:r>
            <a:br>
              <a:rPr lang="en-CA" sz="4000" b="1" dirty="0" smtClean="0">
                <a:solidFill>
                  <a:srgbClr val="99330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</a:br>
            <a:endParaRPr lang="en-CA" sz="1200" b="1" dirty="0" smtClean="0">
              <a:solidFill>
                <a:srgbClr val="993300"/>
              </a:solidFill>
              <a:effectLst>
                <a:glow rad="127000">
                  <a:schemeClr val="bg1"/>
                </a:glow>
              </a:effectLst>
              <a:latin typeface="Comic Sans MS" pitchFamily="66" charset="0"/>
            </a:endParaRPr>
          </a:p>
          <a:p>
            <a:pPr marL="514350" indent="-514350" algn="ctr">
              <a:lnSpc>
                <a:spcPct val="150000"/>
              </a:lnSpc>
              <a:buAutoNum type="arabicParenR"/>
            </a:pPr>
            <a:r>
              <a:rPr lang="en-CA" sz="3300" b="1" dirty="0" smtClean="0">
                <a:solidFill>
                  <a:srgbClr val="99330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 Enoch’s </a:t>
            </a:r>
            <a:r>
              <a:rPr lang="en-CA" sz="3300" b="1" dirty="0">
                <a:solidFill>
                  <a:srgbClr val="99330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two main reasons for choosing Abib </a:t>
            </a:r>
            <a:r>
              <a:rPr lang="en-CA" sz="3300" b="1" dirty="0" smtClean="0">
                <a:solidFill>
                  <a:srgbClr val="99330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26</a:t>
            </a:r>
            <a:br>
              <a:rPr lang="en-CA" sz="3300" b="1" dirty="0" smtClean="0">
                <a:solidFill>
                  <a:srgbClr val="99330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</a:br>
            <a:r>
              <a:rPr lang="en-CA" sz="3300" b="1" dirty="0" smtClean="0">
                <a:solidFill>
                  <a:srgbClr val="99330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and the problems with this “locked” calendar.</a:t>
            </a:r>
          </a:p>
          <a:p>
            <a:pPr marL="514350" indent="-514350" algn="ctr">
              <a:lnSpc>
                <a:spcPct val="150000"/>
              </a:lnSpc>
              <a:buAutoNum type="arabicParenR"/>
            </a:pPr>
            <a:r>
              <a:rPr lang="en-CA" sz="3300" b="1" dirty="0" smtClean="0">
                <a:solidFill>
                  <a:srgbClr val="99330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 </a:t>
            </a:r>
            <a:r>
              <a:rPr lang="en-CA" sz="33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How about a “2 Part” </a:t>
            </a:r>
            <a:r>
              <a:rPr lang="en-CA" sz="26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SURPRISE TEACHING</a:t>
            </a:r>
            <a:r>
              <a:rPr lang="en-CA" sz="33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 </a:t>
            </a:r>
            <a:br>
              <a:rPr lang="en-CA" sz="33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</a:br>
            <a:r>
              <a:rPr lang="en-CA" sz="33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challenging Enoch and verifying an anti-type of </a:t>
            </a:r>
            <a:r>
              <a:rPr lang="en-CA" sz="3300" b="1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Yahusha</a:t>
            </a:r>
            <a:r>
              <a:rPr lang="en-CA" sz="33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? </a:t>
            </a:r>
          </a:p>
          <a:p>
            <a:pPr marL="514350" indent="-514350" algn="ctr">
              <a:lnSpc>
                <a:spcPct val="150000"/>
              </a:lnSpc>
              <a:buAutoNum type="arabicParenR"/>
            </a:pPr>
            <a:r>
              <a:rPr lang="en-CA" sz="33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 Paul’s witness for </a:t>
            </a:r>
            <a:r>
              <a:rPr lang="en-CA" sz="3300" b="1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Yahuah’s</a:t>
            </a:r>
            <a:r>
              <a:rPr lang="en-CA" sz="33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 Pentecost Count … </a:t>
            </a:r>
            <a:br>
              <a:rPr lang="en-CA" sz="33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</a:br>
            <a:r>
              <a:rPr lang="en-CA" sz="33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is Paul’s count on a “locked” or “unlocked” calendar?</a:t>
            </a:r>
            <a:br>
              <a:rPr lang="en-CA" sz="33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</a:br>
            <a:r>
              <a:rPr lang="en-CA" sz="3000" b="1" dirty="0" smtClean="0">
                <a:solidFill>
                  <a:srgbClr val="5D2D2D"/>
                </a:solidFill>
                <a:effectLst>
                  <a:glow rad="127000">
                    <a:srgbClr val="FF9933">
                      <a:alpha val="56000"/>
                    </a:srgbClr>
                  </a:glow>
                </a:effectLst>
                <a:latin typeface="Comic Sans MS" panose="030F0702030302020204" pitchFamily="66" charset="0"/>
              </a:rPr>
              <a:t>Note: There are still many things for comparison and consideration!</a:t>
            </a:r>
            <a:endParaRPr lang="en-CA" b="1" dirty="0" smtClean="0">
              <a:solidFill>
                <a:srgbClr val="5D2D2D"/>
              </a:solidFill>
              <a:effectLst>
                <a:glow rad="127000">
                  <a:srgbClr val="FF9933">
                    <a:alpha val="56000"/>
                  </a:srgb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86100" y="5849396"/>
            <a:ext cx="5278056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6600" b="1" dirty="0" smtClean="0">
                <a:effectLst>
                  <a:glow rad="101600">
                    <a:schemeClr val="accent2">
                      <a:lumMod val="20000"/>
                      <a:lumOff val="80000"/>
                    </a:schemeClr>
                  </a:glow>
                </a:effectLst>
                <a:latin typeface="Edwardian Script ITC" pitchFamily="66" charset="0"/>
                <a:cs typeface="MV Boli" pitchFamily="2" charset="0"/>
              </a:rPr>
              <a:t>The End!</a:t>
            </a:r>
            <a:endParaRPr lang="en-US" sz="4000" b="1" dirty="0">
              <a:effectLst>
                <a:glow rad="101600">
                  <a:schemeClr val="accent2">
                    <a:lumMod val="20000"/>
                    <a:lumOff val="80000"/>
                  </a:schemeClr>
                </a:glow>
              </a:effectLst>
              <a:latin typeface="Edwardian Script ITC" pitchFamily="66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54904" y="1340768"/>
            <a:ext cx="782252" cy="110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46030" y="3645024"/>
            <a:ext cx="848982" cy="128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15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23004" y="6453336"/>
            <a:ext cx="477789" cy="365125"/>
          </a:xfrm>
        </p:spPr>
        <p:txBody>
          <a:bodyPr/>
          <a:lstStyle/>
          <a:p>
            <a:fld id="{81FEFA0A-2F20-4B60-98C6-5FFDA469AA1C}" type="slidenum">
              <a:rPr lang="en-US" sz="1200" b="1" smtClean="0">
                <a:solidFill>
                  <a:schemeClr val="tx2"/>
                </a:solidFill>
              </a:rPr>
              <a:pPr/>
              <a:t>99</a:t>
            </a:fld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157" y="404532"/>
            <a:ext cx="10660847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If you have Questions </a:t>
            </a:r>
            <a:br>
              <a:rPr lang="en-US" sz="36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36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&amp;/or Comments</a:t>
            </a:r>
            <a:br>
              <a:rPr lang="en-US" sz="36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36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about this teaching, </a:t>
            </a:r>
            <a:br>
              <a:rPr lang="en-US" sz="36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36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please contact: </a:t>
            </a:r>
          </a:p>
          <a:p>
            <a:pPr algn="ctr"/>
            <a:r>
              <a:rPr lang="en-US" sz="3600" b="1" cap="none" spc="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Timothy Astleford </a:t>
            </a:r>
            <a:endParaRPr lang="en-US" sz="3600" b="1" cap="none" spc="0" dirty="0">
              <a:ln w="11430">
                <a:solidFill>
                  <a:srgbClr val="002060"/>
                </a:solidFill>
              </a:ln>
              <a:solidFill>
                <a:srgbClr val="FF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5" name="Picture 2" descr="C:\Users\Rae\Desktop\Grammar Art\email mouse bes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187" y="3307577"/>
            <a:ext cx="1384277" cy="100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80388" y="5750004"/>
            <a:ext cx="5278056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6600" b="1" dirty="0" smtClean="0">
                <a:solidFill>
                  <a:srgbClr val="A97767"/>
                </a:solidFill>
                <a:effectLst>
                  <a:glow rad="101600">
                    <a:schemeClr val="accent2">
                      <a:lumMod val="20000"/>
                      <a:lumOff val="80000"/>
                    </a:schemeClr>
                  </a:glow>
                </a:effectLst>
                <a:latin typeface="Edwardian Script ITC" pitchFamily="66" charset="0"/>
                <a:cs typeface="MV Boli" pitchFamily="2" charset="0"/>
              </a:rPr>
              <a:t>Thank you!</a:t>
            </a:r>
            <a:endParaRPr lang="en-US" sz="4000" b="1" dirty="0">
              <a:solidFill>
                <a:srgbClr val="A97767"/>
              </a:solidFill>
              <a:effectLst>
                <a:glow rad="101600">
                  <a:schemeClr val="accent2">
                    <a:lumMod val="20000"/>
                    <a:lumOff val="80000"/>
                  </a:schemeClr>
                </a:glow>
              </a:effectLst>
              <a:latin typeface="Edwardian Script ITC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80456" y="4402489"/>
            <a:ext cx="723480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smtClean="0">
                <a:ln w="11430">
                  <a:solidFill>
                    <a:srgbClr val="00206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>
                      <a:alpha val="78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  <a:hlinkClick r:id="rId5"/>
              </a:rPr>
              <a:t>tim@studythecalendar.com</a:t>
            </a:r>
            <a:endParaRPr lang="en-US" sz="3200" b="1" cap="none" spc="0" dirty="0">
              <a:ln w="11430">
                <a:solidFill>
                  <a:srgbClr val="002060"/>
                </a:solidFill>
              </a:ln>
              <a:solidFill>
                <a:srgbClr val="00B0F0"/>
              </a:solidFill>
              <a:effectLst>
                <a:glow rad="127000">
                  <a:schemeClr val="bg1">
                    <a:alpha val="78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76400" y="5148481"/>
            <a:ext cx="82467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cap="none" spc="0" dirty="0" smtClean="0">
                <a:ln w="11430">
                  <a:solidFill>
                    <a:srgbClr val="00206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81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  <a:hlinkClick r:id="rId6"/>
              </a:rPr>
              <a:t>calendar@torahtothetribes.com</a:t>
            </a:r>
            <a:endParaRPr lang="en-US" sz="2400" cap="none" spc="0" dirty="0">
              <a:ln w="11430">
                <a:solidFill>
                  <a:srgbClr val="002060"/>
                </a:solidFill>
              </a:ln>
              <a:solidFill>
                <a:srgbClr val="00B0F0"/>
              </a:solidFill>
              <a:effectLst>
                <a:glow rad="101600">
                  <a:schemeClr val="bg1">
                    <a:alpha val="81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13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Serenity 16x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TF02801109.potx" id="{B47C65E8-9F73-4C4F-A3C2-84725F71438E}" vid="{CFC30A9F-F7E5-41F4-B6B7-D2E5B79E3BFB}"/>
    </a:ext>
  </a:extLst>
</a:theme>
</file>

<file path=ppt/theme/theme2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1360506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TP102801108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706526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1E33DF-2340-4F4E-B874-B73FEFEBFC8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F249165-F638-412C-8E0A-DFB7045CA2E0}">
  <ds:schemaRefs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microsoft.com/office/2006/metadata/properties"/>
    <ds:schemaRef ds:uri="http://purl.org/dc/dcmitype/"/>
    <ds:schemaRef ds:uri="4873beb7-5857-4685-be1f-d57550cc96cc"/>
    <ds:schemaRef ds:uri="http://www.w3.org/XML/1998/namespace"/>
    <ds:schemaRef ds:uri="http://schemas.openxmlformats.org/package/2006/metadata/core-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4683C129-7B42-490A-AD74-E9303BC76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34257</TotalTime>
  <Words>6812</Words>
  <Application>Microsoft Office PowerPoint</Application>
  <PresentationFormat>Custom</PresentationFormat>
  <Paragraphs>2284</Paragraphs>
  <Slides>99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0" baseType="lpstr">
      <vt:lpstr>Serenity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Lunar-Sabbath Calendar is “locked” to  the Moon Cycles for “days” and “dates.”</vt:lpstr>
      <vt:lpstr>The  next unusual “lock” for the  Lunar-Sabbath Calendar … </vt:lpstr>
      <vt:lpstr>The Lunar-Sabbath Calendar has another “locked” problem connected to Wave Sheaf!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Exo 19:2  For they were departed from Rephidim, and come to the desert of Sinai, and had pitched in the wilderness; and there Israel camped before the mount.   </vt:lpstr>
      <vt:lpstr>Question: How can this 8th day be proven  to be Yahuah’s Pentecost?    Answer: It links back to Torah’s Wave Sheaf  according to Yahuah’s Omer Count.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Review of Events in Exodus 19 – 20:20 (3rd Month)</vt:lpstr>
      <vt:lpstr>Review of Events in Exodus 20:21 – 24:11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Did Yahuah Command?</dc:title>
  <dc:creator>Timothy Astleford</dc:creator>
  <cp:lastModifiedBy>Rae</cp:lastModifiedBy>
  <cp:revision>2813</cp:revision>
  <cp:lastPrinted>2020-01-11T01:07:47Z</cp:lastPrinted>
  <dcterms:created xsi:type="dcterms:W3CDTF">2017-11-03T02:32:24Z</dcterms:created>
  <dcterms:modified xsi:type="dcterms:W3CDTF">2020-01-11T19:07:01Z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