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4"/>
  </p:notesMasterIdLst>
  <p:sldIdLst>
    <p:sldId id="371" r:id="rId2"/>
    <p:sldId id="369" r:id="rId3"/>
    <p:sldId id="365" r:id="rId4"/>
    <p:sldId id="368" r:id="rId5"/>
    <p:sldId id="275" r:id="rId6"/>
    <p:sldId id="323" r:id="rId7"/>
    <p:sldId id="324" r:id="rId8"/>
    <p:sldId id="325" r:id="rId9"/>
    <p:sldId id="343" r:id="rId10"/>
    <p:sldId id="326" r:id="rId11"/>
    <p:sldId id="342" r:id="rId12"/>
    <p:sldId id="338" r:id="rId13"/>
    <p:sldId id="339" r:id="rId14"/>
    <p:sldId id="341" r:id="rId15"/>
    <p:sldId id="355" r:id="rId16"/>
    <p:sldId id="340" r:id="rId17"/>
    <p:sldId id="344" r:id="rId18"/>
    <p:sldId id="336" r:id="rId19"/>
    <p:sldId id="337" r:id="rId20"/>
    <p:sldId id="327" r:id="rId21"/>
    <p:sldId id="329" r:id="rId22"/>
    <p:sldId id="346" r:id="rId23"/>
    <p:sldId id="347" r:id="rId24"/>
    <p:sldId id="372" r:id="rId25"/>
    <p:sldId id="353" r:id="rId26"/>
    <p:sldId id="352" r:id="rId27"/>
    <p:sldId id="328" r:id="rId28"/>
    <p:sldId id="348" r:id="rId29"/>
    <p:sldId id="349" r:id="rId30"/>
    <p:sldId id="350" r:id="rId31"/>
    <p:sldId id="364" r:id="rId32"/>
    <p:sldId id="360" r:id="rId33"/>
    <p:sldId id="361" r:id="rId34"/>
    <p:sldId id="334" r:id="rId35"/>
    <p:sldId id="356" r:id="rId36"/>
    <p:sldId id="357" r:id="rId37"/>
    <p:sldId id="358" r:id="rId38"/>
    <p:sldId id="362" r:id="rId39"/>
    <p:sldId id="335" r:id="rId40"/>
    <p:sldId id="351" r:id="rId41"/>
    <p:sldId id="370" r:id="rId42"/>
    <p:sldId id="25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642BBAC-91B4-45D9-8D0F-36C3EDBC64E8}">
          <p14:sldIdLst>
            <p14:sldId id="371"/>
            <p14:sldId id="369"/>
            <p14:sldId id="365"/>
            <p14:sldId id="368"/>
            <p14:sldId id="275"/>
            <p14:sldId id="323"/>
            <p14:sldId id="324"/>
            <p14:sldId id="325"/>
            <p14:sldId id="343"/>
            <p14:sldId id="326"/>
            <p14:sldId id="342"/>
            <p14:sldId id="338"/>
            <p14:sldId id="339"/>
            <p14:sldId id="341"/>
            <p14:sldId id="355"/>
            <p14:sldId id="340"/>
            <p14:sldId id="344"/>
            <p14:sldId id="336"/>
            <p14:sldId id="337"/>
            <p14:sldId id="327"/>
            <p14:sldId id="329"/>
            <p14:sldId id="346"/>
            <p14:sldId id="347"/>
            <p14:sldId id="372"/>
            <p14:sldId id="353"/>
            <p14:sldId id="352"/>
            <p14:sldId id="328"/>
            <p14:sldId id="348"/>
            <p14:sldId id="349"/>
            <p14:sldId id="350"/>
            <p14:sldId id="364"/>
            <p14:sldId id="360"/>
            <p14:sldId id="361"/>
            <p14:sldId id="334"/>
            <p14:sldId id="356"/>
            <p14:sldId id="357"/>
            <p14:sldId id="358"/>
            <p14:sldId id="362"/>
            <p14:sldId id="335"/>
            <p14:sldId id="351"/>
            <p14:sldId id="370"/>
            <p14:sldId id="256"/>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Astleford" initials="tA" lastIdx="4" clrIdx="0">
    <p:extLst>
      <p:ext uri="{19B8F6BF-5375-455C-9EA6-DF929625EA0E}">
        <p15:presenceInfo xmlns="" xmlns:p15="http://schemas.microsoft.com/office/powerpoint/2012/main" userId="6f70958e3069516c" providerId="Windows Live"/>
      </p:ext>
    </p:extLst>
  </p:cmAuthor>
  <p:cmAuthor id="2" name="Rae" initials="R" lastIdx="2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E54B"/>
    <a:srgbClr val="FF0066"/>
    <a:srgbClr val="99FF99"/>
    <a:srgbClr val="483BF3"/>
    <a:srgbClr val="FF00FF"/>
    <a:srgbClr val="B7E4FF"/>
    <a:srgbClr val="66FFFF"/>
    <a:srgbClr val="CCECFF"/>
    <a:srgbClr val="B23B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13" autoAdjust="0"/>
    <p:restoredTop sz="88140" autoAdjust="0"/>
  </p:normalViewPr>
  <p:slideViewPr>
    <p:cSldViewPr>
      <p:cViewPr>
        <p:scale>
          <a:sx n="65" d="100"/>
          <a:sy n="65" d="100"/>
        </p:scale>
        <p:origin x="-1570" y="-518"/>
      </p:cViewPr>
      <p:guideLst>
        <p:guide orient="horz" pos="2160"/>
        <p:guide pos="2880"/>
      </p:guideLst>
    </p:cSldViewPr>
  </p:slideViewPr>
  <p:notesTextViewPr>
    <p:cViewPr>
      <p:scale>
        <a:sx n="66" d="100"/>
        <a:sy n="66"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937D94-925A-4259-B820-34FDE17F3839}" type="datetimeFigureOut">
              <a:rPr lang="en-US" smtClean="0"/>
              <a:t>5/12/2019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A0ED55-D0C0-4E0A-A1FE-9599E4E3594A}" type="slidenum">
              <a:rPr lang="en-US" smtClean="0"/>
              <a:t>‹#›</a:t>
            </a:fld>
            <a:endParaRPr lang="en-US" dirty="0"/>
          </a:p>
        </p:txBody>
      </p:sp>
    </p:spTree>
    <p:extLst>
      <p:ext uri="{BB962C8B-B14F-4D97-AF65-F5344CB8AC3E}">
        <p14:creationId xmlns:p14="http://schemas.microsoft.com/office/powerpoint/2010/main" val="2505637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Blurb for this teaching sent out May 5/19: </a:t>
            </a:r>
          </a:p>
          <a:p>
            <a:r>
              <a:rPr lang="en-US" sz="1200" kern="1200" dirty="0" smtClean="0">
                <a:solidFill>
                  <a:schemeClr val="tx1"/>
                </a:solidFill>
                <a:effectLst/>
                <a:latin typeface="+mn-lt"/>
                <a:ea typeface="+mn-ea"/>
                <a:cs typeface="+mn-cs"/>
              </a:rPr>
              <a:t>THE HEBREW EVENING - by Tim Astleford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Examining What We Think We Know About the Hebrew Word </a:t>
            </a:r>
            <a:r>
              <a:rPr lang="en-US" sz="1200" kern="1200" dirty="0" err="1" smtClean="0">
                <a:solidFill>
                  <a:schemeClr val="tx1"/>
                </a:solidFill>
                <a:effectLst/>
                <a:latin typeface="+mn-lt"/>
                <a:ea typeface="+mn-ea"/>
                <a:cs typeface="+mn-cs"/>
              </a:rPr>
              <a:t>Erev</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These are some questions we will be answering in the next CCC.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1.  Have we inherited a false definition and as a result, a false doctrine, for the Hebrew term evening or </a:t>
            </a:r>
            <a:r>
              <a:rPr lang="en-US" sz="1200" kern="1200" dirty="0" err="1" smtClean="0">
                <a:solidFill>
                  <a:schemeClr val="tx1"/>
                </a:solidFill>
                <a:effectLst/>
                <a:latin typeface="+mn-lt"/>
                <a:ea typeface="+mn-ea"/>
                <a:cs typeface="+mn-cs"/>
              </a:rPr>
              <a:t>erev</a:t>
            </a:r>
            <a:r>
              <a:rPr lang="en-US" sz="1200" kern="1200" dirty="0" smtClean="0">
                <a:solidFill>
                  <a:schemeClr val="tx1"/>
                </a:solidFill>
                <a:effectLst/>
                <a:latin typeface="+mn-lt"/>
                <a:ea typeface="+mn-ea"/>
                <a:cs typeface="+mn-cs"/>
              </a:rPr>
              <a:t> from the traditions of man?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  Is the correct reckoning of the day-start essential to understanding YHVH's Feasts and Covenant Count?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3.  Will a better understanding of evening/</a:t>
            </a:r>
            <a:r>
              <a:rPr lang="en-US" sz="1200" kern="1200" dirty="0" err="1" smtClean="0">
                <a:solidFill>
                  <a:schemeClr val="tx1"/>
                </a:solidFill>
                <a:effectLst/>
                <a:latin typeface="+mn-lt"/>
                <a:ea typeface="+mn-ea"/>
                <a:cs typeface="+mn-cs"/>
              </a:rPr>
              <a:t>erev</a:t>
            </a:r>
            <a:r>
              <a:rPr lang="en-US" sz="1200" kern="1200" dirty="0" smtClean="0">
                <a:solidFill>
                  <a:schemeClr val="tx1"/>
                </a:solidFill>
                <a:effectLst/>
                <a:latin typeface="+mn-lt"/>
                <a:ea typeface="+mn-ea"/>
                <a:cs typeface="+mn-cs"/>
              </a:rPr>
              <a:t> and the day-start give a clearer vision of the TIMING and appointments for the Bride of </a:t>
            </a:r>
            <a:r>
              <a:rPr lang="en-US" sz="1200" kern="1200" dirty="0" err="1" smtClean="0">
                <a:solidFill>
                  <a:schemeClr val="tx1"/>
                </a:solidFill>
                <a:effectLst/>
                <a:latin typeface="+mn-lt"/>
                <a:ea typeface="+mn-ea"/>
                <a:cs typeface="+mn-cs"/>
              </a:rPr>
              <a:t>Yahusa</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If these have been questions in your mind too, come and see what the answers are from the Scriptures - same time, same place. </a:t>
            </a:r>
          </a:p>
          <a:p>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1</a:t>
            </a:fld>
            <a:endParaRPr lang="en-US" dirty="0"/>
          </a:p>
        </p:txBody>
      </p:sp>
    </p:spTree>
    <p:extLst>
      <p:ext uri="{BB962C8B-B14F-4D97-AF65-F5344CB8AC3E}">
        <p14:creationId xmlns:p14="http://schemas.microsoft.com/office/powerpoint/2010/main" val="1508121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 </a:t>
            </a:r>
            <a:r>
              <a:rPr lang="en-US" dirty="0" err="1" smtClean="0"/>
              <a:t>Astleford</a:t>
            </a:r>
            <a:r>
              <a:rPr lang="en-US" dirty="0" smtClean="0"/>
              <a:t> is going to present about 15 slides right here about the true meaning of “evening” – as most people believe it is “sunset” and most people believe every</a:t>
            </a:r>
            <a:r>
              <a:rPr lang="en-US" baseline="0" dirty="0" smtClean="0"/>
              <a:t> Sabbath begins with “evening.”  So, this section will be another paradigm shift too.</a:t>
            </a:r>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5</a:t>
            </a:fld>
            <a:endParaRPr lang="en-US" dirty="0"/>
          </a:p>
        </p:txBody>
      </p:sp>
    </p:spTree>
    <p:extLst>
      <p:ext uri="{BB962C8B-B14F-4D97-AF65-F5344CB8AC3E}">
        <p14:creationId xmlns:p14="http://schemas.microsoft.com/office/powerpoint/2010/main" val="309639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9</a:t>
            </a:fld>
            <a:endParaRPr lang="en-US" dirty="0"/>
          </a:p>
        </p:txBody>
      </p:sp>
    </p:spTree>
    <p:extLst>
      <p:ext uri="{BB962C8B-B14F-4D97-AF65-F5344CB8AC3E}">
        <p14:creationId xmlns:p14="http://schemas.microsoft.com/office/powerpoint/2010/main" val="2111560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A0ED55-D0C0-4E0A-A1FE-9599E4E3594A}" type="slidenum">
              <a:rPr lang="en-US" smtClean="0"/>
              <a:t>15</a:t>
            </a:fld>
            <a:endParaRPr lang="en-US" dirty="0"/>
          </a:p>
        </p:txBody>
      </p:sp>
    </p:spTree>
    <p:extLst>
      <p:ext uri="{BB962C8B-B14F-4D97-AF65-F5344CB8AC3E}">
        <p14:creationId xmlns:p14="http://schemas.microsoft.com/office/powerpoint/2010/main" val="2111560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FA0ED55-D0C0-4E0A-A1FE-9599E4E3594A}" type="slidenum">
              <a:rPr lang="en-US" smtClean="0"/>
              <a:t>42</a:t>
            </a:fld>
            <a:endParaRPr lang="en-US" dirty="0"/>
          </a:p>
        </p:txBody>
      </p:sp>
    </p:spTree>
    <p:extLst>
      <p:ext uri="{BB962C8B-B14F-4D97-AF65-F5344CB8AC3E}">
        <p14:creationId xmlns:p14="http://schemas.microsoft.com/office/powerpoint/2010/main" val="539821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8EF7BDE-C301-4281-90C7-220EE2BD4571}" type="datetime1">
              <a:rPr lang="en-US" smtClean="0"/>
              <a:t>5/12/2019</a:t>
            </a:fld>
            <a:endParaRPr lang="en-US" dirty="0"/>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dirty="0"/>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716C96D-555A-4066-BF29-32A5BE0CACF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lvl1pPr>
              <a:defRPr>
                <a:solidFill>
                  <a:schemeClr val="tx1">
                    <a:lumMod val="50000"/>
                    <a:lumOff val="50000"/>
                  </a:schemeClr>
                </a:solidFill>
              </a:defRPr>
            </a:lvl1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C316CFA-211D-49C3-A4E8-1C2F0EAAA845}" type="datetime1">
              <a:rPr lang="en-US" smtClean="0"/>
              <a:t>5/12/2019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a:xfrm>
            <a:off x="8382000" y="6477000"/>
            <a:ext cx="588336" cy="228600"/>
          </a:xfrm>
        </p:spPr>
        <p:txBody>
          <a:bodyPr/>
          <a:lstStyle>
            <a:lvl1pPr>
              <a:defRPr b="1">
                <a:solidFill>
                  <a:schemeClr val="bg1"/>
                </a:solidFill>
              </a:defRPr>
            </a:lvl1pPr>
            <a:extLst/>
          </a:lstStyle>
          <a:p>
            <a:fld id="{F716C96D-555A-4066-BF29-32A5BE0CACF3}"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401ADE2-A856-475E-A555-D1FC1FBC6EFF}" type="datetime1">
              <a:rPr lang="en-US" smtClean="0"/>
              <a:t>5/12/2019</a:t>
            </a:fld>
            <a:endParaRPr lang="en-US" dirty="0"/>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dirty="0"/>
          </a:p>
        </p:txBody>
      </p:sp>
      <p:sp>
        <p:nvSpPr>
          <p:cNvPr id="6" name="Slide Number Placeholder 5"/>
          <p:cNvSpPr>
            <a:spLocks noGrp="1"/>
          </p:cNvSpPr>
          <p:nvPr>
            <p:ph type="sldNum" sz="quarter" idx="12"/>
          </p:nvPr>
        </p:nvSpPr>
        <p:spPr>
          <a:xfrm>
            <a:off x="6733952" y="6555112"/>
            <a:ext cx="588336" cy="228600"/>
          </a:xfrm>
        </p:spPr>
        <p:txBody>
          <a:bodyPr/>
          <a:lstStyle>
            <a:extLst/>
          </a:lstStyle>
          <a:p>
            <a:fld id="{F716C96D-555A-4066-BF29-32A5BE0CACF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dirty="0" smtClean="0"/>
              <a:t>Click to edit Master title style</a:t>
            </a:r>
            <a:endParaRPr kumimoji="0" lang="en-US" dirty="0"/>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Date Placeholder 10"/>
          <p:cNvSpPr>
            <a:spLocks noGrp="1"/>
          </p:cNvSpPr>
          <p:nvPr>
            <p:ph type="dt" sz="half" idx="10"/>
          </p:nvPr>
        </p:nvSpPr>
        <p:spPr/>
        <p:txBody>
          <a:bodyPr/>
          <a:lstStyle/>
          <a:p>
            <a:fld id="{9FD7847F-31DD-4979-8397-44FFC43C159A}" type="datetime1">
              <a:rPr lang="en-US" smtClean="0"/>
              <a:t>5/12/2019</a:t>
            </a:fld>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F716C96D-555A-4066-BF29-32A5BE0CACF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F1096BC-1B10-47EF-B694-04EF2E55DEF6}" type="datetime1">
              <a:rPr lang="en-US" smtClean="0"/>
              <a:t>5/12/2019</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A498D1A-CFCF-439C-A2A0-296BC05C6787}" type="datetime1">
              <a:rPr lang="en-US" smtClean="0"/>
              <a:t>5/12/2019</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50FC7E3C-73E8-4A16-B25E-5C659A19DE39}" type="datetime1">
              <a:rPr lang="en-US" smtClean="0"/>
              <a:t>5/12/2019</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dirty="0"/>
          </a:p>
        </p:txBody>
      </p:sp>
      <p:sp>
        <p:nvSpPr>
          <p:cNvPr id="4" name="Slide Number Placeholder 3"/>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A0C6E27-3779-4440-B190-FB39BC9C8949}" type="datetime1">
              <a:rPr lang="en-US" smtClean="0"/>
              <a:t>5/12/2019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a:xfrm>
            <a:off x="8403264" y="6556248"/>
            <a:ext cx="588336" cy="228600"/>
          </a:xfrm>
        </p:spPr>
        <p:txBody>
          <a:bodyPr/>
          <a:lstStyle>
            <a:lvl1pPr>
              <a:defRPr b="1">
                <a:solidFill>
                  <a:schemeClr val="bg1"/>
                </a:solidFill>
              </a:defRPr>
            </a:lvl1pPr>
            <a:extLst/>
          </a:lstStyle>
          <a:p>
            <a:fld id="{F716C96D-555A-4066-BF29-32A5BE0CACF3}"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6693E466-0677-4085-806E-6FEA19A3920D}" type="datetime1">
              <a:rPr lang="en-US" smtClean="0"/>
              <a:t>5/12/2019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a:xfrm>
            <a:off x="8403264" y="6556248"/>
            <a:ext cx="588336" cy="228600"/>
          </a:xfrm>
        </p:spPr>
        <p:txBody>
          <a:bodyPr/>
          <a:lstStyle>
            <a:lvl1pPr>
              <a:defRPr b="1">
                <a:solidFill>
                  <a:schemeClr val="tx1"/>
                </a:solidFill>
              </a:defRPr>
            </a:lvl1pPr>
            <a:extLst/>
          </a:lstStyle>
          <a:p>
            <a:fld id="{F716C96D-555A-4066-BF29-32A5BE0CACF3}" type="slidenum">
              <a:rPr lang="en-US" smtClean="0"/>
              <a:pPr/>
              <a:t>‹#›</a:t>
            </a:fld>
            <a:endParaRPr lang="en-US" dirty="0"/>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9F58A00-152B-4F15-AB53-0D44662101D1}" type="datetime1">
              <a:rPr lang="en-US" smtClean="0"/>
              <a:t>5/12/2019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0D854CA9-497E-4805-B22B-95D970A9683C}" type="datetime1">
              <a:rPr lang="en-US" smtClean="0"/>
              <a:t>5/12/2019</a:t>
            </a:fld>
            <a:endParaRPr lang="en-US" dirty="0"/>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dirty="0"/>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716C96D-555A-4066-BF29-32A5BE0CACF3}"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01EB8693-32F2-49AC-839B-67CC2227AB7C}" type="datetime1">
              <a:rPr lang="en-US" smtClean="0"/>
              <a:t>5/12/2019</a:t>
            </a:fld>
            <a:endParaRPr lang="en-US" dirty="0"/>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716C96D-555A-4066-BF29-32A5BE0CACF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0" y="5154705"/>
            <a:ext cx="9144000"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5400" b="1" dirty="0" smtClean="0">
                <a:solidFill>
                  <a:srgbClr val="00589A"/>
                </a:solidFill>
                <a:latin typeface="Rockwell" pitchFamily="18" charset="0"/>
              </a:rPr>
              <a:t>The</a:t>
            </a:r>
            <a:r>
              <a:rPr lang="en-US" sz="5400" dirty="0" smtClean="0">
                <a:solidFill>
                  <a:srgbClr val="00589A"/>
                </a:solidFill>
                <a:latin typeface="Rockwell" pitchFamily="18" charset="0"/>
              </a:rPr>
              <a:t> </a:t>
            </a:r>
            <a:r>
              <a:rPr lang="en-US" sz="5400" b="1" dirty="0" smtClean="0">
                <a:solidFill>
                  <a:srgbClr val="00589A"/>
                </a:solidFill>
                <a:latin typeface="Rockwell" pitchFamily="18" charset="0"/>
              </a:rPr>
              <a:t>Hebrew Evening </a:t>
            </a:r>
            <a:br>
              <a:rPr lang="en-US" sz="5400" b="1" dirty="0" smtClean="0">
                <a:solidFill>
                  <a:srgbClr val="00589A"/>
                </a:solidFill>
                <a:latin typeface="Rockwell" pitchFamily="18" charset="0"/>
              </a:rPr>
            </a:br>
            <a:r>
              <a:rPr lang="en-US" sz="5400" b="1" dirty="0" smtClean="0">
                <a:solidFill>
                  <a:srgbClr val="00589A"/>
                </a:solidFill>
                <a:latin typeface="Rockwell" pitchFamily="18" charset="0"/>
              </a:rPr>
              <a:t>of Genesis 1</a:t>
            </a:r>
            <a:endParaRPr lang="en-US" sz="5400" b="1" dirty="0">
              <a:solidFill>
                <a:srgbClr val="00589A"/>
              </a:solidFill>
              <a:latin typeface="Rockwell" pitchFamily="18" charset="0"/>
            </a:endParaRPr>
          </a:p>
        </p:txBody>
      </p:sp>
      <p:sp>
        <p:nvSpPr>
          <p:cNvPr id="4" name="Rectangle 3"/>
          <p:cNvSpPr/>
          <p:nvPr/>
        </p:nvSpPr>
        <p:spPr>
          <a:xfrm>
            <a:off x="100853" y="63172"/>
            <a:ext cx="8942294" cy="1077218"/>
          </a:xfrm>
          <a:prstGeom prst="rect">
            <a:avLst/>
          </a:prstGeom>
          <a:solidFill>
            <a:schemeClr val="tx2">
              <a:lumMod val="50000"/>
            </a:schemeClr>
          </a:solidFill>
          <a:ln w="57150">
            <a:solidFill>
              <a:schemeClr val="bg1"/>
            </a:solidFill>
          </a:ln>
          <a:scene3d>
            <a:camera prst="orthographicFront"/>
            <a:lightRig rig="balanced" dir="t">
              <a:rot lat="0" lon="0" rev="2100000"/>
            </a:lightRig>
          </a:scene3d>
          <a:sp3d>
            <a:bevelT w="152400" h="50800" prst="softRound"/>
          </a:sp3d>
        </p:spPr>
        <p:txBody>
          <a:bodyPr wrap="square" lIns="91440" tIns="45720" rIns="91440" bIns="45720">
            <a:spAutoFit/>
            <a:sp3d extrusionH="57150" prstMaterial="metal">
              <a:bevelT w="38100" h="25400" prst="angle"/>
              <a:contourClr>
                <a:schemeClr val="bg2"/>
              </a:contourClr>
            </a:sp3d>
          </a:bodyPr>
          <a:lstStyle/>
          <a:p>
            <a:pPr algn="ctr"/>
            <a:endParaRPr lang="en-US" sz="1200" cap="none" spc="0" dirty="0" smtClean="0">
              <a:ln w="50800"/>
              <a:solidFill>
                <a:schemeClr val="bg1">
                  <a:shade val="50000"/>
                </a:schemeClr>
              </a:solidFill>
              <a:effectLst/>
              <a:latin typeface="Rockwell" pitchFamily="18" charset="0"/>
            </a:endParaRPr>
          </a:p>
          <a:p>
            <a:pPr algn="ctr"/>
            <a:r>
              <a:rPr lang="en-US" sz="3600" b="1" cap="none" spc="0" dirty="0" smtClean="0">
                <a:ln w="50800"/>
                <a:solidFill>
                  <a:schemeClr val="bg1">
                    <a:shade val="50000"/>
                  </a:schemeClr>
                </a:solidFill>
                <a:effectLst/>
                <a:latin typeface="Rockwell" pitchFamily="18" charset="0"/>
              </a:rPr>
              <a:t>How</a:t>
            </a:r>
            <a:r>
              <a:rPr lang="en-US" sz="3600" cap="none" spc="0" dirty="0" smtClean="0">
                <a:ln w="50800"/>
                <a:solidFill>
                  <a:schemeClr val="bg1">
                    <a:shade val="50000"/>
                  </a:schemeClr>
                </a:solidFill>
                <a:effectLst/>
                <a:latin typeface="Rockwell" pitchFamily="18" charset="0"/>
              </a:rPr>
              <a:t> </a:t>
            </a:r>
            <a:r>
              <a:rPr lang="en-US" sz="3600" b="1" cap="none" spc="0" dirty="0" smtClean="0">
                <a:ln w="50800"/>
                <a:solidFill>
                  <a:schemeClr val="bg1">
                    <a:shade val="50000"/>
                  </a:schemeClr>
                </a:solidFill>
                <a:effectLst/>
                <a:latin typeface="Rockwell" pitchFamily="18" charset="0"/>
              </a:rPr>
              <a:t>Important Are These Studies?</a:t>
            </a:r>
          </a:p>
          <a:p>
            <a:pPr algn="ctr"/>
            <a:endParaRPr lang="en-US" sz="1600" cap="none" spc="0" dirty="0">
              <a:ln w="50800"/>
              <a:solidFill>
                <a:schemeClr val="bg1">
                  <a:shade val="50000"/>
                </a:schemeClr>
              </a:solidFill>
              <a:effectLst/>
              <a:latin typeface="Rockwell" pitchFamily="18" charset="0"/>
            </a:endParaRPr>
          </a:p>
        </p:txBody>
      </p:sp>
    </p:spTree>
    <p:extLst>
      <p:ext uri="{BB962C8B-B14F-4D97-AF65-F5344CB8AC3E}">
        <p14:creationId xmlns:p14="http://schemas.microsoft.com/office/powerpoint/2010/main" val="16398559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14469" y="6553200"/>
            <a:ext cx="588336" cy="228600"/>
          </a:xfrm>
        </p:spPr>
        <p:txBody>
          <a:bodyPr/>
          <a:lstStyle/>
          <a:p>
            <a:fld id="{F716C96D-555A-4066-BF29-32A5BE0CACF3}" type="slidenum">
              <a:rPr lang="en-US" smtClean="0">
                <a:solidFill>
                  <a:schemeClr val="bg1"/>
                </a:solidFill>
              </a:rPr>
              <a:t>2</a:t>
            </a:fld>
            <a:endParaRPr lang="en-US" dirty="0">
              <a:solidFill>
                <a:schemeClr val="bg1"/>
              </a:solidFill>
            </a:endParaRPr>
          </a:p>
        </p:txBody>
      </p:sp>
      <p:pic>
        <p:nvPicPr>
          <p:cNvPr id="3074" name="Picture 2" descr="C:\Users\Rae\Desktop\False-Doctrine-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5791200"/>
            <a:ext cx="3429000" cy="77366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152400" y="228600"/>
            <a:ext cx="7851648" cy="1333500"/>
          </a:xfrm>
          <a:prstGeom prst="rect">
            <a:avLst/>
          </a:prstGeom>
        </p:spPr>
        <p:txBody>
          <a:bodyPr>
            <a:noAutofit/>
            <a:scene3d>
              <a:camera prst="orthographicFront"/>
              <a:lightRig rig="threePt" dir="t"/>
            </a:scene3d>
            <a:sp3d extrusionH="57150">
              <a:bevelT h="25400" prst="softRound"/>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7200" dirty="0" smtClean="0">
                <a:ln w="500">
                  <a:solidFill>
                    <a:sysClr val="windowText" lastClr="000000"/>
                  </a:solidFill>
                </a:ln>
                <a:gradFill flip="none" rotWithShape="1">
                  <a:gsLst>
                    <a:gs pos="0">
                      <a:srgbClr val="FFF200"/>
                    </a:gs>
                    <a:gs pos="45000">
                      <a:srgbClr val="FF7A00"/>
                    </a:gs>
                    <a:gs pos="70000">
                      <a:srgbClr val="FF0300"/>
                    </a:gs>
                    <a:gs pos="100000">
                      <a:srgbClr val="4D0808"/>
                    </a:gs>
                  </a:gsLst>
                  <a:lin ang="13500000" scaled="1"/>
                  <a:tileRect/>
                </a:gradFill>
                <a:latin typeface="Rockwell" pitchFamily="18" charset="0"/>
              </a:rPr>
              <a:t>Should we …</a:t>
            </a:r>
            <a:endParaRPr lang="en-US" sz="7200" dirty="0">
              <a:ln w="500">
                <a:solidFill>
                  <a:sysClr val="windowText" lastClr="000000"/>
                </a:solidFill>
              </a:ln>
              <a:gradFill flip="none" rotWithShape="1">
                <a:gsLst>
                  <a:gs pos="0">
                    <a:srgbClr val="FFF200"/>
                  </a:gs>
                  <a:gs pos="45000">
                    <a:srgbClr val="FF7A00"/>
                  </a:gs>
                  <a:gs pos="70000">
                    <a:srgbClr val="FF0300"/>
                  </a:gs>
                  <a:gs pos="100000">
                    <a:srgbClr val="4D0808"/>
                  </a:gs>
                </a:gsLst>
                <a:lin ang="13500000" scaled="1"/>
                <a:tileRect/>
              </a:gradFill>
              <a:latin typeface="Rockwell" pitchFamily="18" charset="0"/>
            </a:endParaRPr>
          </a:p>
        </p:txBody>
      </p:sp>
      <p:sp>
        <p:nvSpPr>
          <p:cNvPr id="5" name="Title 1"/>
          <p:cNvSpPr txBox="1">
            <a:spLocks/>
          </p:cNvSpPr>
          <p:nvPr/>
        </p:nvSpPr>
        <p:spPr>
          <a:xfrm>
            <a:off x="6324600" y="1066800"/>
            <a:ext cx="2667000" cy="4545330"/>
          </a:xfrm>
          <a:prstGeom prst="rect">
            <a:avLst/>
          </a:prstGeom>
        </p:spPr>
        <p:txBody>
          <a:bodyPr>
            <a:noAutofit/>
            <a:scene3d>
              <a:camera prst="orthographicFront"/>
              <a:lightRig rig="threePt" dir="t"/>
            </a:scene3d>
            <a:sp3d extrusionH="57150">
              <a:bevelT h="25400" prst="softRound"/>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30000" dirty="0" smtClean="0">
                <a:ln w="500">
                  <a:solidFill>
                    <a:sysClr val="windowText" lastClr="000000"/>
                  </a:solidFill>
                </a:ln>
                <a:gradFill>
                  <a:gsLst>
                    <a:gs pos="0">
                      <a:srgbClr val="FFF200"/>
                    </a:gs>
                    <a:gs pos="45000">
                      <a:srgbClr val="FF7A00"/>
                    </a:gs>
                    <a:gs pos="70000">
                      <a:srgbClr val="FF0300"/>
                    </a:gs>
                    <a:gs pos="100000">
                      <a:srgbClr val="4D0808"/>
                    </a:gs>
                  </a:gsLst>
                  <a:lin ang="5400000" scaled="0"/>
                </a:gradFill>
                <a:latin typeface="Ravie" pitchFamily="82" charset="0"/>
              </a:rPr>
              <a:t>?</a:t>
            </a:r>
            <a:endParaRPr lang="en-US" sz="30000" dirty="0">
              <a:ln w="500">
                <a:solidFill>
                  <a:sysClr val="windowText" lastClr="000000"/>
                </a:solidFill>
              </a:ln>
              <a:gradFill>
                <a:gsLst>
                  <a:gs pos="0">
                    <a:srgbClr val="FFF200"/>
                  </a:gs>
                  <a:gs pos="45000">
                    <a:srgbClr val="FF7A00"/>
                  </a:gs>
                  <a:gs pos="70000">
                    <a:srgbClr val="FF0300"/>
                  </a:gs>
                  <a:gs pos="100000">
                    <a:srgbClr val="4D0808"/>
                  </a:gs>
                </a:gsLst>
                <a:lin ang="5400000" scaled="0"/>
              </a:gradFill>
              <a:latin typeface="Ravie" pitchFamily="82" charset="0"/>
            </a:endParaRPr>
          </a:p>
        </p:txBody>
      </p:sp>
    </p:spTree>
    <p:extLst>
      <p:ext uri="{BB962C8B-B14F-4D97-AF65-F5344CB8AC3E}">
        <p14:creationId xmlns:p14="http://schemas.microsoft.com/office/powerpoint/2010/main" val="3683173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endCondLst>
                                    <p:cond evt="onNext" delay="0">
                                      <p:tgtEl>
                                        <p:sldTgt/>
                                      </p:tgtEl>
                                    </p:cond>
                                  </p:endCondLst>
                                  <p:childTnLst>
                                    <p:animRot by="120000">
                                      <p:cBhvr>
                                        <p:cTn id="6" dur="200" fill="hold">
                                          <p:stCondLst>
                                            <p:cond delay="0"/>
                                          </p:stCondLst>
                                        </p:cTn>
                                        <p:tgtEl>
                                          <p:spTgt spid="3074"/>
                                        </p:tgtEl>
                                        <p:attrNameLst>
                                          <p:attrName>r</p:attrName>
                                        </p:attrNameLst>
                                      </p:cBhvr>
                                    </p:animRot>
                                    <p:animRot by="-240000">
                                      <p:cBhvr>
                                        <p:cTn id="7" dur="400" fill="hold">
                                          <p:stCondLst>
                                            <p:cond delay="400"/>
                                          </p:stCondLst>
                                        </p:cTn>
                                        <p:tgtEl>
                                          <p:spTgt spid="3074"/>
                                        </p:tgtEl>
                                        <p:attrNameLst>
                                          <p:attrName>r</p:attrName>
                                        </p:attrNameLst>
                                      </p:cBhvr>
                                    </p:animRot>
                                    <p:animRot by="240000">
                                      <p:cBhvr>
                                        <p:cTn id="8" dur="400" fill="hold">
                                          <p:stCondLst>
                                            <p:cond delay="800"/>
                                          </p:stCondLst>
                                        </p:cTn>
                                        <p:tgtEl>
                                          <p:spTgt spid="3074"/>
                                        </p:tgtEl>
                                        <p:attrNameLst>
                                          <p:attrName>r</p:attrName>
                                        </p:attrNameLst>
                                      </p:cBhvr>
                                    </p:animRot>
                                    <p:animRot by="-240000">
                                      <p:cBhvr>
                                        <p:cTn id="9" dur="400" fill="hold">
                                          <p:stCondLst>
                                            <p:cond delay="1200"/>
                                          </p:stCondLst>
                                        </p:cTn>
                                        <p:tgtEl>
                                          <p:spTgt spid="3074"/>
                                        </p:tgtEl>
                                        <p:attrNameLst>
                                          <p:attrName>r</p:attrName>
                                        </p:attrNameLst>
                                      </p:cBhvr>
                                    </p:animRot>
                                    <p:animRot by="120000">
                                      <p:cBhvr>
                                        <p:cTn id="10" dur="400" fill="hold">
                                          <p:stCondLst>
                                            <p:cond delay="1600"/>
                                          </p:stCondLst>
                                        </p:cTn>
                                        <p:tgtEl>
                                          <p:spTgt spid="3074"/>
                                        </p:tgtEl>
                                        <p:attrNameLst>
                                          <p:attrName>r</p:attrName>
                                        </p:attrNameLst>
                                      </p:cBhvr>
                                    </p:animRot>
                                  </p:childTnLst>
                                </p:cTn>
                              </p:par>
                              <p:par>
                                <p:cTn id="11" presetID="42" presetClass="entr" presetSubtype="0" fill="hold" grpId="0" nodeType="withEffect">
                                  <p:stCondLst>
                                    <p:cond delay="3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838200"/>
          </a:xfrm>
        </p:spPr>
        <p:txBody>
          <a:bodyPr>
            <a:normAutofit/>
            <a:scene3d>
              <a:camera prst="orthographicFront"/>
              <a:lightRig rig="threePt" dir="t"/>
            </a:scene3d>
            <a:sp3d extrusionH="57150">
              <a:bevelT w="38100" h="38100"/>
            </a:sp3d>
          </a:bodyPr>
          <a:lstStyle/>
          <a:p>
            <a:pPr algn="ctr"/>
            <a:r>
              <a:rPr lang="en-US" sz="4800" dirty="0" smtClean="0">
                <a:latin typeface="Rockwell" pitchFamily="18" charset="0"/>
              </a:rPr>
              <a:t>Questions to Ponder</a:t>
            </a:r>
            <a:endParaRPr lang="en-US" sz="4800" dirty="0">
              <a:latin typeface="Rockwell" pitchFamily="18" charset="0"/>
            </a:endParaRPr>
          </a:p>
        </p:txBody>
      </p:sp>
      <p:sp>
        <p:nvSpPr>
          <p:cNvPr id="3" name="Content Placeholder 2"/>
          <p:cNvSpPr>
            <a:spLocks noGrp="1"/>
          </p:cNvSpPr>
          <p:nvPr>
            <p:ph sz="half" idx="1"/>
          </p:nvPr>
        </p:nvSpPr>
        <p:spPr>
          <a:xfrm>
            <a:off x="381000" y="914400"/>
            <a:ext cx="4038600" cy="3974227"/>
          </a:xfrm>
        </p:spPr>
        <p:txBody>
          <a:bodyPr>
            <a:noAutofit/>
            <a:scene3d>
              <a:camera prst="orthographicFront"/>
              <a:lightRig rig="threePt" dir="t"/>
            </a:scene3d>
            <a:sp3d extrusionH="57150">
              <a:bevelT w="38100" h="38100" prst="angle"/>
            </a:sp3d>
          </a:bodyPr>
          <a:lstStyle/>
          <a:p>
            <a:pPr marL="514350" indent="-514350">
              <a:buClr>
                <a:srgbClr val="7030A0"/>
              </a:buClr>
              <a:buFont typeface="+mj-lt"/>
              <a:buAutoNum type="arabicParenR"/>
            </a:pPr>
            <a:r>
              <a:rPr lang="en-US" sz="2600" b="1" dirty="0" smtClean="0">
                <a:ln w="1905"/>
                <a:solidFill>
                  <a:srgbClr val="0070C0"/>
                </a:solidFill>
                <a:effectLst>
                  <a:innerShdw blurRad="69850" dist="43180" dir="5400000">
                    <a:srgbClr val="000000">
                      <a:alpha val="65000"/>
                    </a:srgbClr>
                  </a:innerShdw>
                </a:effectLst>
              </a:rPr>
              <a:t>What is true about the Hebrew ereb/evening?</a:t>
            </a:r>
          </a:p>
          <a:p>
            <a:pPr marL="514350" indent="-514350">
              <a:buClr>
                <a:srgbClr val="7030A0"/>
              </a:buClr>
              <a:buFont typeface="+mj-lt"/>
              <a:buAutoNum type="arabicParenR"/>
            </a:pPr>
            <a:r>
              <a:rPr lang="en-US" sz="2600" b="1" dirty="0" smtClean="0">
                <a:ln w="1905"/>
                <a:solidFill>
                  <a:srgbClr val="C00000"/>
                </a:solidFill>
                <a:effectLst>
                  <a:innerShdw blurRad="69850" dist="43180" dir="5400000">
                    <a:srgbClr val="000000">
                      <a:alpha val="65000"/>
                    </a:srgbClr>
                  </a:innerShdw>
                </a:effectLst>
              </a:rPr>
              <a:t>What tradition of ereb is false? </a:t>
            </a:r>
          </a:p>
          <a:p>
            <a:pPr marL="514350" indent="-514350">
              <a:buClr>
                <a:srgbClr val="7030A0"/>
              </a:buClr>
              <a:buFont typeface="+mj-lt"/>
              <a:buAutoNum type="arabicParenR"/>
            </a:pPr>
            <a:r>
              <a:rPr lang="en-US" sz="2600" b="1" dirty="0" smtClean="0">
                <a:ln w="1905"/>
                <a:gradFill flip="none" rotWithShape="1">
                  <a:gsLst>
                    <a:gs pos="0">
                      <a:srgbClr val="FFF200"/>
                    </a:gs>
                    <a:gs pos="45000">
                      <a:srgbClr val="FF7A00"/>
                    </a:gs>
                    <a:gs pos="70000">
                      <a:srgbClr val="FF0300"/>
                    </a:gs>
                    <a:gs pos="100000">
                      <a:srgbClr val="4D0808"/>
                    </a:gs>
                  </a:gsLst>
                  <a:lin ang="2700000" scaled="1"/>
                  <a:tileRect/>
                </a:gradFill>
                <a:effectLst>
                  <a:innerShdw blurRad="69850" dist="43180" dir="5400000">
                    <a:srgbClr val="000000">
                      <a:alpha val="65000"/>
                    </a:srgbClr>
                  </a:innerShdw>
                </a:effectLst>
              </a:rPr>
              <a:t>What is taught about ereb/evening that </a:t>
            </a:r>
            <a:br>
              <a:rPr lang="en-US" sz="2600" b="1" dirty="0" smtClean="0">
                <a:ln w="1905"/>
                <a:gradFill flip="none" rotWithShape="1">
                  <a:gsLst>
                    <a:gs pos="0">
                      <a:srgbClr val="FFF200"/>
                    </a:gs>
                    <a:gs pos="45000">
                      <a:srgbClr val="FF7A00"/>
                    </a:gs>
                    <a:gs pos="70000">
                      <a:srgbClr val="FF0300"/>
                    </a:gs>
                    <a:gs pos="100000">
                      <a:srgbClr val="4D0808"/>
                    </a:gs>
                  </a:gsLst>
                  <a:lin ang="2700000" scaled="1"/>
                  <a:tileRect/>
                </a:gradFill>
                <a:effectLst>
                  <a:innerShdw blurRad="69850" dist="43180" dir="5400000">
                    <a:srgbClr val="000000">
                      <a:alpha val="65000"/>
                    </a:srgbClr>
                  </a:innerShdw>
                </a:effectLst>
              </a:rPr>
            </a:br>
            <a:r>
              <a:rPr lang="en-US" sz="2600" b="1" dirty="0" smtClean="0">
                <a:ln w="1905"/>
                <a:gradFill flip="none" rotWithShape="1">
                  <a:gsLst>
                    <a:gs pos="0">
                      <a:srgbClr val="FFF200"/>
                    </a:gs>
                    <a:gs pos="45000">
                      <a:srgbClr val="FF7A00"/>
                    </a:gs>
                    <a:gs pos="70000">
                      <a:srgbClr val="FF0300"/>
                    </a:gs>
                    <a:gs pos="100000">
                      <a:srgbClr val="4D0808"/>
                    </a:gs>
                  </a:gsLst>
                  <a:lin ang="2700000" scaled="1"/>
                  <a:tileRect/>
                </a:gradFill>
                <a:effectLst>
                  <a:innerShdw blurRad="69850" dist="43180" dir="5400000">
                    <a:srgbClr val="000000">
                      <a:alpha val="65000"/>
                    </a:srgbClr>
                  </a:innerShdw>
                </a:effectLst>
              </a:rPr>
              <a:t>is false, but </a:t>
            </a:r>
            <a:r>
              <a:rPr lang="en-US" sz="2600" b="1" u="sng" dirty="0" smtClean="0">
                <a:ln w="1905"/>
                <a:gradFill flip="none" rotWithShape="1">
                  <a:gsLst>
                    <a:gs pos="0">
                      <a:srgbClr val="FFF200"/>
                    </a:gs>
                    <a:gs pos="45000">
                      <a:srgbClr val="FF7A00"/>
                    </a:gs>
                    <a:gs pos="70000">
                      <a:srgbClr val="FF0300"/>
                    </a:gs>
                    <a:gs pos="100000">
                      <a:srgbClr val="4D0808"/>
                    </a:gs>
                  </a:gsLst>
                  <a:lin ang="2700000" scaled="1"/>
                  <a:tileRect/>
                </a:gradFill>
                <a:effectLst>
                  <a:innerShdw blurRad="69850" dist="43180" dir="5400000">
                    <a:srgbClr val="000000">
                      <a:alpha val="65000"/>
                    </a:srgbClr>
                  </a:innerShdw>
                </a:effectLst>
              </a:rPr>
              <a:t>appears</a:t>
            </a:r>
            <a:r>
              <a:rPr lang="en-US" sz="2600" b="1" dirty="0" smtClean="0">
                <a:ln w="1905"/>
                <a:gradFill flip="none" rotWithShape="1">
                  <a:gsLst>
                    <a:gs pos="0">
                      <a:srgbClr val="FFF200"/>
                    </a:gs>
                    <a:gs pos="45000">
                      <a:srgbClr val="FF7A00"/>
                    </a:gs>
                    <a:gs pos="70000">
                      <a:srgbClr val="FF0300"/>
                    </a:gs>
                    <a:gs pos="100000">
                      <a:srgbClr val="4D0808"/>
                    </a:gs>
                  </a:gsLst>
                  <a:lin ang="2700000" scaled="1"/>
                  <a:tileRect/>
                </a:gradFill>
                <a:effectLst>
                  <a:innerShdw blurRad="69850" dist="43180" dir="5400000">
                    <a:srgbClr val="000000">
                      <a:alpha val="65000"/>
                    </a:srgbClr>
                  </a:innerShdw>
                </a:effectLst>
              </a:rPr>
              <a:t> as truth?</a:t>
            </a:r>
            <a:endParaRPr lang="en-US" sz="2600" b="1" dirty="0">
              <a:ln w="1905"/>
              <a:gradFill flip="none" rotWithShape="1">
                <a:gsLst>
                  <a:gs pos="0">
                    <a:srgbClr val="FFF200"/>
                  </a:gs>
                  <a:gs pos="45000">
                    <a:srgbClr val="FF7A00"/>
                  </a:gs>
                  <a:gs pos="70000">
                    <a:srgbClr val="FF0300"/>
                  </a:gs>
                  <a:gs pos="100000">
                    <a:srgbClr val="4D0808"/>
                  </a:gs>
                </a:gsLst>
                <a:lin ang="2700000" scaled="1"/>
                <a:tileRect/>
              </a:gra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a:xfrm>
            <a:off x="8382000" y="6553200"/>
            <a:ext cx="588336" cy="228600"/>
          </a:xfrm>
        </p:spPr>
        <p:txBody>
          <a:bodyPr/>
          <a:lstStyle/>
          <a:p>
            <a:fld id="{F716C96D-555A-4066-BF29-32A5BE0CACF3}" type="slidenum">
              <a:rPr lang="en-US" sz="1200" b="1" smtClean="0">
                <a:solidFill>
                  <a:schemeClr val="bg1"/>
                </a:solidFill>
              </a:rPr>
              <a:t>3</a:t>
            </a:fld>
            <a:endParaRPr lang="en-US" sz="1200" b="1" dirty="0">
              <a:solidFill>
                <a:schemeClr val="bg1"/>
              </a:solidFill>
            </a:endParaRPr>
          </a:p>
        </p:txBody>
      </p:sp>
      <p:pic>
        <p:nvPicPr>
          <p:cNvPr id="4098" name="Picture 2" descr="C:\Users\Rae\Desktop\dilemmas_true_false-720x340.jpg"/>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4020223" y="990600"/>
            <a:ext cx="4742777" cy="22396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4099" name="Picture 3" descr="C:\Users\Rae\Desktop\gen 1 open bib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4572000"/>
            <a:ext cx="4191000" cy="21932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4114800" y="3675936"/>
            <a:ext cx="4572000" cy="2267664"/>
          </a:xfrm>
          <a:prstGeom prst="roundRect">
            <a:avLst>
              <a:gd name="adj" fmla="val 11667"/>
            </a:avLst>
          </a:prstGeom>
          <a:solidFill>
            <a:schemeClr val="tx2">
              <a:lumMod val="50000"/>
            </a:schemeClr>
          </a:solidFill>
          <a:scene3d>
            <a:camera prst="perspectiveContrastingLeftFacing"/>
            <a:lightRig rig="threePt" dir="t"/>
          </a:scene3d>
        </p:spPr>
        <p:txBody>
          <a:bodyPr vert="horz" lIns="45720" tIns="0" rIns="45720" bIns="0" anchor="b" anchorCtr="0">
            <a:no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endParaRPr lang="en-US" sz="3000" dirty="0" smtClean="0">
              <a:latin typeface="Rockwell" pitchFamily="18" charset="0"/>
            </a:endParaRPr>
          </a:p>
          <a:p>
            <a:pPr algn="ctr"/>
            <a:endParaRPr lang="en-US" sz="3000" dirty="0">
              <a:latin typeface="Rockwell" pitchFamily="18" charset="0"/>
            </a:endParaRPr>
          </a:p>
          <a:p>
            <a:pPr algn="ctr"/>
            <a:endParaRPr lang="en-US" sz="3000" dirty="0" smtClean="0">
              <a:latin typeface="Rockwell" pitchFamily="18" charset="0"/>
            </a:endParaRPr>
          </a:p>
          <a:p>
            <a:pPr algn="ctr"/>
            <a:r>
              <a:rPr lang="en-US" sz="3000" dirty="0" smtClean="0">
                <a:latin typeface="Rockwell" pitchFamily="18" charset="0"/>
              </a:rPr>
              <a:t>To answer these questions, would genesis be a good place to start?</a:t>
            </a:r>
          </a:p>
          <a:p>
            <a:pPr algn="ctr"/>
            <a:endParaRPr lang="en-US" sz="1200" dirty="0">
              <a:latin typeface="Rockwell" pitchFamily="18" charset="0"/>
            </a:endParaRPr>
          </a:p>
        </p:txBody>
      </p:sp>
    </p:spTree>
    <p:extLst>
      <p:ext uri="{BB962C8B-B14F-4D97-AF65-F5344CB8AC3E}">
        <p14:creationId xmlns:p14="http://schemas.microsoft.com/office/powerpoint/2010/main" val="25533055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left)">
                                      <p:cBhvr>
                                        <p:cTn id="7" dur="4750"/>
                                        <p:tgtEl>
                                          <p:spTgt spid="4098"/>
                                        </p:tgtEl>
                                      </p:cBhvr>
                                    </p:animEffect>
                                  </p:childTnLst>
                                </p:cTn>
                              </p:par>
                            </p:childTnLst>
                          </p:cTn>
                        </p:par>
                        <p:par>
                          <p:cTn id="8" fill="hold">
                            <p:stCondLst>
                              <p:cond delay="4750"/>
                            </p:stCondLst>
                            <p:childTnLst>
                              <p:par>
                                <p:cTn id="9" presetID="42"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4" fill="hold">
                            <p:stCondLst>
                              <p:cond delay="5750"/>
                            </p:stCondLst>
                            <p:childTnLst>
                              <p:par>
                                <p:cTn id="15" presetID="42" presetClass="entr" presetSubtype="0" fill="hold" nodeType="afterEffect">
                                  <p:stCondLst>
                                    <p:cond delay="25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6" presetClass="entr" presetSubtype="37" fill="hold" nodeType="afterEffect">
                                  <p:stCondLst>
                                    <p:cond delay="0"/>
                                  </p:stCondLst>
                                  <p:childTnLst>
                                    <p:set>
                                      <p:cBhvr>
                                        <p:cTn id="29" dur="1" fill="hold">
                                          <p:stCondLst>
                                            <p:cond delay="0"/>
                                          </p:stCondLst>
                                        </p:cTn>
                                        <p:tgtEl>
                                          <p:spTgt spid="4099"/>
                                        </p:tgtEl>
                                        <p:attrNameLst>
                                          <p:attrName>style.visibility</p:attrName>
                                        </p:attrNameLst>
                                      </p:cBhvr>
                                      <p:to>
                                        <p:strVal val="visible"/>
                                      </p:to>
                                    </p:set>
                                    <p:animEffect transition="in" filter="barn(outVertical)">
                                      <p:cBhvr>
                                        <p:cTn id="30"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143000"/>
          </a:xfrm>
        </p:spPr>
        <p:txBody>
          <a:bodyPr>
            <a:noAutofit/>
            <a:scene3d>
              <a:camera prst="orthographicFront"/>
              <a:lightRig rig="threePt" dir="t"/>
            </a:scene3d>
            <a:sp3d extrusionH="57150">
              <a:bevelT w="38100" h="38100"/>
            </a:sp3d>
          </a:bodyPr>
          <a:lstStyle/>
          <a:p>
            <a:pPr algn="ctr"/>
            <a:r>
              <a:rPr lang="en-US" dirty="0" smtClean="0">
                <a:latin typeface="Rockwell" pitchFamily="18" charset="0"/>
              </a:rPr>
              <a:t>What do we think we know </a:t>
            </a:r>
            <a:br>
              <a:rPr lang="en-US" dirty="0" smtClean="0">
                <a:latin typeface="Rockwell" pitchFamily="18" charset="0"/>
              </a:rPr>
            </a:br>
            <a:r>
              <a:rPr lang="en-US" dirty="0" smtClean="0">
                <a:latin typeface="Rockwell" pitchFamily="18" charset="0"/>
              </a:rPr>
              <a:t>about the Hebrew evening?</a:t>
            </a:r>
            <a:endParaRPr lang="en-US" dirty="0">
              <a:latin typeface="Rockwell" pitchFamily="18" charset="0"/>
            </a:endParaRPr>
          </a:p>
        </p:txBody>
      </p:sp>
      <p:sp>
        <p:nvSpPr>
          <p:cNvPr id="3" name="Content Placeholder 2"/>
          <p:cNvSpPr>
            <a:spLocks noGrp="1"/>
          </p:cNvSpPr>
          <p:nvPr>
            <p:ph idx="1"/>
          </p:nvPr>
        </p:nvSpPr>
        <p:spPr>
          <a:xfrm>
            <a:off x="457200" y="1228416"/>
            <a:ext cx="8305800" cy="2810184"/>
          </a:xfrm>
        </p:spPr>
        <p:txBody>
          <a:bodyPr>
            <a:normAutofit fontScale="70000" lnSpcReduction="20000"/>
            <a:scene3d>
              <a:camera prst="orthographicFront"/>
              <a:lightRig rig="soft" dir="t">
                <a:rot lat="0" lon="0" rev="10800000"/>
              </a:lightRig>
            </a:scene3d>
            <a:sp3d>
              <a:bevelT w="27940" h="12700"/>
              <a:contourClr>
                <a:srgbClr val="DDDDDD"/>
              </a:contourClr>
            </a:sp3d>
          </a:bodyPr>
          <a:lstStyle/>
          <a:p>
            <a:pPr marL="514350" indent="-514350">
              <a:lnSpc>
                <a:spcPct val="120000"/>
              </a:lnSpc>
              <a:buClr>
                <a:schemeClr val="bg1"/>
              </a:buClr>
              <a:buSzPct val="86000"/>
              <a:buFont typeface="+mj-lt"/>
              <a:buAutoNum type="arabicPeriod"/>
            </a:pPr>
            <a:r>
              <a:rPr lang="en-US" sz="2800" b="1" spc="150" dirty="0" smtClean="0">
                <a:ln w="11430"/>
                <a:solidFill>
                  <a:srgbClr val="F8F8F8"/>
                </a:solidFill>
                <a:effectLst>
                  <a:outerShdw blurRad="25400" algn="tl" rotWithShape="0">
                    <a:srgbClr val="000000">
                      <a:alpha val="43000"/>
                    </a:srgbClr>
                  </a:outerShdw>
                </a:effectLst>
              </a:rPr>
              <a:t>Have </a:t>
            </a:r>
            <a:r>
              <a:rPr lang="en-US" sz="2800" b="1" spc="150" dirty="0">
                <a:ln w="11430"/>
                <a:solidFill>
                  <a:srgbClr val="F8F8F8"/>
                </a:solidFill>
                <a:effectLst>
                  <a:outerShdw blurRad="25400" algn="tl" rotWithShape="0">
                    <a:srgbClr val="000000">
                      <a:alpha val="43000"/>
                    </a:srgbClr>
                  </a:outerShdw>
                </a:effectLst>
              </a:rPr>
              <a:t>we inherited a false definition and as a result, </a:t>
            </a:r>
            <a:r>
              <a:rPr lang="en-US" sz="2800" b="1" spc="150" dirty="0" smtClean="0">
                <a:ln w="11430"/>
                <a:solidFill>
                  <a:srgbClr val="F8F8F8"/>
                </a:solidFill>
                <a:effectLst>
                  <a:outerShdw blurRad="25400" algn="tl" rotWithShape="0">
                    <a:srgbClr val="000000">
                      <a:alpha val="43000"/>
                    </a:srgbClr>
                  </a:outerShdw>
                </a:effectLst>
              </a:rPr>
              <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a </a:t>
            </a:r>
            <a:r>
              <a:rPr lang="en-US" sz="2800" b="1" spc="150" dirty="0">
                <a:ln w="11430"/>
                <a:solidFill>
                  <a:srgbClr val="F8F8F8"/>
                </a:solidFill>
                <a:effectLst>
                  <a:outerShdw blurRad="25400" algn="tl" rotWithShape="0">
                    <a:srgbClr val="000000">
                      <a:alpha val="43000"/>
                    </a:srgbClr>
                  </a:outerShdw>
                </a:effectLst>
              </a:rPr>
              <a:t>false doctrine, for the Hebrew term </a:t>
            </a:r>
            <a:r>
              <a:rPr lang="en-US" sz="2800" b="1" spc="150" dirty="0" err="1" smtClean="0">
                <a:ln w="11430"/>
                <a:solidFill>
                  <a:srgbClr val="FF0000"/>
                </a:solidFill>
                <a:effectLst>
                  <a:outerShdw blurRad="25400" algn="tl" rotWithShape="0">
                    <a:srgbClr val="000000">
                      <a:alpha val="43000"/>
                    </a:srgbClr>
                  </a:outerShdw>
                </a:effectLst>
              </a:rPr>
              <a:t>ereb</a:t>
            </a:r>
            <a:r>
              <a:rPr lang="en-US" sz="2800" b="1" spc="150" dirty="0" smtClean="0">
                <a:ln w="11430"/>
                <a:solidFill>
                  <a:srgbClr val="F8F8F8"/>
                </a:solidFill>
                <a:effectLst>
                  <a:outerShdw blurRad="25400" algn="tl" rotWithShape="0">
                    <a:srgbClr val="000000">
                      <a:alpha val="43000"/>
                    </a:srgbClr>
                  </a:outerShdw>
                </a:effectLst>
              </a:rPr>
              <a:t> (evening)</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from </a:t>
            </a:r>
            <a:r>
              <a:rPr lang="en-US" sz="2800" b="1" spc="150" dirty="0">
                <a:ln w="11430"/>
                <a:solidFill>
                  <a:srgbClr val="F8F8F8"/>
                </a:solidFill>
                <a:effectLst>
                  <a:outerShdw blurRad="25400" algn="tl" rotWithShape="0">
                    <a:srgbClr val="000000">
                      <a:alpha val="43000"/>
                    </a:srgbClr>
                  </a:outerShdw>
                </a:effectLst>
              </a:rPr>
              <a:t>the traditions of </a:t>
            </a:r>
            <a:r>
              <a:rPr lang="en-US" sz="2800" b="1" spc="150" dirty="0" smtClean="0">
                <a:ln w="11430"/>
                <a:solidFill>
                  <a:srgbClr val="F8F8F8"/>
                </a:solidFill>
                <a:effectLst>
                  <a:outerShdw blurRad="25400" algn="tl" rotWithShape="0">
                    <a:srgbClr val="000000">
                      <a:alpha val="43000"/>
                    </a:srgbClr>
                  </a:outerShdw>
                </a:effectLst>
              </a:rPr>
              <a:t>man?</a:t>
            </a:r>
          </a:p>
          <a:p>
            <a:pPr marL="514350" indent="-514350">
              <a:lnSpc>
                <a:spcPct val="120000"/>
              </a:lnSpc>
              <a:buClr>
                <a:schemeClr val="bg1"/>
              </a:buClr>
              <a:buSzPct val="86000"/>
              <a:buFont typeface="+mj-lt"/>
              <a:buAutoNum type="arabicPeriod"/>
            </a:pPr>
            <a:r>
              <a:rPr lang="en-US" sz="2800" b="1" spc="150" dirty="0" smtClean="0">
                <a:ln w="11430"/>
                <a:solidFill>
                  <a:schemeClr val="accent4">
                    <a:lumMod val="60000"/>
                    <a:lumOff val="40000"/>
                  </a:schemeClr>
                </a:solidFill>
                <a:effectLst>
                  <a:outerShdw blurRad="25400" algn="tl" rotWithShape="0">
                    <a:srgbClr val="000000">
                      <a:alpha val="43000"/>
                    </a:srgbClr>
                  </a:outerShdw>
                </a:effectLst>
              </a:rPr>
              <a:t>Is </a:t>
            </a:r>
            <a:r>
              <a:rPr lang="en-US" sz="2800" b="1" spc="150" dirty="0">
                <a:ln w="11430"/>
                <a:solidFill>
                  <a:schemeClr val="accent4">
                    <a:lumMod val="60000"/>
                    <a:lumOff val="40000"/>
                  </a:schemeClr>
                </a:solidFill>
                <a:effectLst>
                  <a:outerShdw blurRad="25400" algn="tl" rotWithShape="0">
                    <a:srgbClr val="000000">
                      <a:alpha val="43000"/>
                    </a:srgbClr>
                  </a:outerShdw>
                </a:effectLst>
              </a:rPr>
              <a:t>the correct reckoning of the day-start essential to understanding Yahuah’s Feasts and Covenant </a:t>
            </a:r>
            <a:r>
              <a:rPr lang="en-US" sz="2800" b="1" spc="150" dirty="0" smtClean="0">
                <a:ln w="11430"/>
                <a:solidFill>
                  <a:schemeClr val="accent4">
                    <a:lumMod val="60000"/>
                    <a:lumOff val="40000"/>
                  </a:schemeClr>
                </a:solidFill>
                <a:effectLst>
                  <a:outerShdw blurRad="25400" algn="tl" rotWithShape="0">
                    <a:srgbClr val="000000">
                      <a:alpha val="43000"/>
                    </a:srgbClr>
                  </a:outerShdw>
                </a:effectLst>
              </a:rPr>
              <a:t>Count?</a:t>
            </a:r>
          </a:p>
          <a:p>
            <a:pPr marL="514350" indent="-514350">
              <a:lnSpc>
                <a:spcPct val="120000"/>
              </a:lnSpc>
              <a:buClr>
                <a:schemeClr val="bg1"/>
              </a:buClr>
              <a:buSzPct val="86000"/>
              <a:buFont typeface="+mj-lt"/>
              <a:buAutoNum type="arabicPeriod"/>
            </a:pP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Will </a:t>
            </a:r>
            <a:r>
              <a:rPr lang="en-US" sz="2800" b="1" spc="150" dirty="0">
                <a:ln w="11430"/>
                <a:solidFill>
                  <a:schemeClr val="accent5">
                    <a:lumMod val="60000"/>
                    <a:lumOff val="40000"/>
                  </a:schemeClr>
                </a:solidFill>
                <a:effectLst>
                  <a:outerShdw blurRad="25400" algn="tl" rotWithShape="0">
                    <a:srgbClr val="000000">
                      <a:alpha val="43000"/>
                    </a:srgbClr>
                  </a:outerShdw>
                </a:effectLst>
              </a:rPr>
              <a:t>a better understanding of </a:t>
            </a:r>
            <a:r>
              <a:rPr lang="en-US" sz="2800" b="1" spc="150" dirty="0" err="1" smtClean="0">
                <a:ln w="11430"/>
                <a:solidFill>
                  <a:schemeClr val="accent5">
                    <a:lumMod val="60000"/>
                    <a:lumOff val="40000"/>
                  </a:schemeClr>
                </a:solidFill>
                <a:effectLst>
                  <a:outerShdw blurRad="25400" algn="tl" rotWithShape="0">
                    <a:srgbClr val="000000">
                      <a:alpha val="43000"/>
                    </a:srgbClr>
                  </a:outerShdw>
                </a:effectLst>
              </a:rPr>
              <a:t>ereb</a:t>
            </a:r>
            <a:r>
              <a:rPr lang="en-US" sz="2800" b="1" spc="150" dirty="0">
                <a:ln w="11430"/>
                <a:solidFill>
                  <a:schemeClr val="accent5">
                    <a:lumMod val="60000"/>
                    <a:lumOff val="40000"/>
                  </a:schemeClr>
                </a:solidFill>
                <a:effectLst>
                  <a:outerShdw blurRad="25400" algn="tl" rotWithShape="0">
                    <a:srgbClr val="000000">
                      <a:alpha val="43000"/>
                    </a:srgbClr>
                  </a:outerShdw>
                </a:effectLst>
              </a:rPr>
              <a:t>/</a:t>
            </a: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evening </a:t>
            </a:r>
            <a:r>
              <a:rPr lang="en-US" sz="2800" b="1" spc="150" dirty="0">
                <a:ln w="11430"/>
                <a:solidFill>
                  <a:schemeClr val="accent5">
                    <a:lumMod val="60000"/>
                    <a:lumOff val="40000"/>
                  </a:schemeClr>
                </a:solidFill>
                <a:effectLst>
                  <a:outerShdw blurRad="25400" algn="tl" rotWithShape="0">
                    <a:srgbClr val="000000">
                      <a:alpha val="43000"/>
                    </a:srgbClr>
                  </a:outerShdw>
                </a:effectLst>
              </a:rPr>
              <a:t>and the </a:t>
            </a: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
            </a:r>
            <a:br>
              <a:rPr lang="en-US" sz="2800" b="1" spc="150" dirty="0" smtClean="0">
                <a:ln w="11430"/>
                <a:solidFill>
                  <a:schemeClr val="accent5">
                    <a:lumMod val="60000"/>
                    <a:lumOff val="40000"/>
                  </a:schemeClr>
                </a:solidFill>
                <a:effectLst>
                  <a:outerShdw blurRad="25400" algn="tl" rotWithShape="0">
                    <a:srgbClr val="000000">
                      <a:alpha val="43000"/>
                    </a:srgbClr>
                  </a:outerShdw>
                </a:effectLst>
              </a:rPr>
            </a:b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day-start </a:t>
            </a:r>
            <a:r>
              <a:rPr lang="en-US" sz="2800" b="1" spc="150" dirty="0">
                <a:ln w="11430"/>
                <a:solidFill>
                  <a:schemeClr val="accent5">
                    <a:lumMod val="60000"/>
                    <a:lumOff val="40000"/>
                  </a:schemeClr>
                </a:solidFill>
                <a:effectLst>
                  <a:outerShdw blurRad="25400" algn="tl" rotWithShape="0">
                    <a:srgbClr val="000000">
                      <a:alpha val="43000"/>
                    </a:srgbClr>
                  </a:outerShdw>
                </a:effectLst>
              </a:rPr>
              <a:t>give a clearer vision of the TIMING and </a:t>
            </a: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Appointments </a:t>
            </a:r>
            <a:r>
              <a:rPr lang="en-US" sz="2800" b="1" spc="150" dirty="0">
                <a:ln w="11430"/>
                <a:solidFill>
                  <a:schemeClr val="accent5">
                    <a:lumMod val="60000"/>
                    <a:lumOff val="40000"/>
                  </a:schemeClr>
                </a:solidFill>
                <a:effectLst>
                  <a:outerShdw blurRad="25400" algn="tl" rotWithShape="0">
                    <a:srgbClr val="000000">
                      <a:alpha val="43000"/>
                    </a:srgbClr>
                  </a:outerShdw>
                </a:effectLst>
              </a:rPr>
              <a:t>for the Bride of Yahusha?</a:t>
            </a:r>
          </a:p>
          <a:p>
            <a:endParaRPr lang="en-US" b="1" spc="150" dirty="0">
              <a:ln w="11430"/>
              <a:solidFill>
                <a:srgbClr val="F8F8F8"/>
              </a:solidFill>
              <a:effectLst>
                <a:outerShdw blurRad="25400" algn="tl" rotWithShape="0">
                  <a:srgbClr val="000000">
                    <a:alpha val="43000"/>
                  </a:srgbClr>
                </a:outerShdw>
              </a:effectLst>
            </a:endParaRPr>
          </a:p>
        </p:txBody>
      </p:sp>
      <p:sp>
        <p:nvSpPr>
          <p:cNvPr id="4" name="Slide Number Placeholder 3"/>
          <p:cNvSpPr>
            <a:spLocks noGrp="1"/>
          </p:cNvSpPr>
          <p:nvPr>
            <p:ph type="sldNum" sz="quarter" idx="12"/>
          </p:nvPr>
        </p:nvSpPr>
        <p:spPr>
          <a:xfrm>
            <a:off x="8382000" y="7010400"/>
            <a:ext cx="588336" cy="228600"/>
          </a:xfrm>
        </p:spPr>
        <p:txBody>
          <a:bodyPr/>
          <a:lstStyle/>
          <a:p>
            <a:fld id="{F716C96D-555A-4066-BF29-32A5BE0CACF3}" type="slidenum">
              <a:rPr lang="en-US" smtClean="0"/>
              <a:pPr/>
              <a:t>4</a:t>
            </a:fld>
            <a:endParaRPr lang="en-US" dirty="0"/>
          </a:p>
        </p:txBody>
      </p:sp>
      <p:pic>
        <p:nvPicPr>
          <p:cNvPr id="6" name="Picture 2" descr="C:\Users\Rae\Desktop\False-Doctrine-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5943600"/>
            <a:ext cx="3429000" cy="773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022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endCondLst>
                                    <p:cond evt="onNext" delay="0">
                                      <p:tgtEl>
                                        <p:sldTgt/>
                                      </p:tgtEl>
                                    </p:cond>
                                  </p:endCondLst>
                                  <p:childTnLst>
                                    <p:animRot by="120000">
                                      <p:cBhvr>
                                        <p:cTn id="6" dur="200" fill="hold">
                                          <p:stCondLst>
                                            <p:cond delay="0"/>
                                          </p:stCondLst>
                                        </p:cTn>
                                        <p:tgtEl>
                                          <p:spTgt spid="6"/>
                                        </p:tgtEl>
                                        <p:attrNameLst>
                                          <p:attrName>r</p:attrName>
                                        </p:attrNameLst>
                                      </p:cBhvr>
                                    </p:animRot>
                                    <p:animRot by="-240000">
                                      <p:cBhvr>
                                        <p:cTn id="7" dur="400" fill="hold">
                                          <p:stCondLst>
                                            <p:cond delay="400"/>
                                          </p:stCondLst>
                                        </p:cTn>
                                        <p:tgtEl>
                                          <p:spTgt spid="6"/>
                                        </p:tgtEl>
                                        <p:attrNameLst>
                                          <p:attrName>r</p:attrName>
                                        </p:attrNameLst>
                                      </p:cBhvr>
                                    </p:animRot>
                                    <p:animRot by="240000">
                                      <p:cBhvr>
                                        <p:cTn id="8" dur="400" fill="hold">
                                          <p:stCondLst>
                                            <p:cond delay="800"/>
                                          </p:stCondLst>
                                        </p:cTn>
                                        <p:tgtEl>
                                          <p:spTgt spid="6"/>
                                        </p:tgtEl>
                                        <p:attrNameLst>
                                          <p:attrName>r</p:attrName>
                                        </p:attrNameLst>
                                      </p:cBhvr>
                                    </p:animRot>
                                    <p:animRot by="-240000">
                                      <p:cBhvr>
                                        <p:cTn id="9" dur="400" fill="hold">
                                          <p:stCondLst>
                                            <p:cond delay="1200"/>
                                          </p:stCondLst>
                                        </p:cTn>
                                        <p:tgtEl>
                                          <p:spTgt spid="6"/>
                                        </p:tgtEl>
                                        <p:attrNameLst>
                                          <p:attrName>r</p:attrName>
                                        </p:attrNameLst>
                                      </p:cBhvr>
                                    </p:animRot>
                                    <p:animRot by="120000">
                                      <p:cBhvr>
                                        <p:cTn id="10" dur="400" fill="hold">
                                          <p:stCondLst>
                                            <p:cond delay="16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152400"/>
            <a:ext cx="3581400" cy="3733630"/>
          </a:xfrm>
        </p:spPr>
        <p:txBody>
          <a:bodyPr>
            <a:noAutofit/>
            <a:scene3d>
              <a:camera prst="orthographicFront"/>
              <a:lightRig rig="threePt" dir="t"/>
            </a:scene3d>
            <a:sp3d extrusionH="57150">
              <a:bevelT h="25400" prst="softRound"/>
            </a:sp3d>
          </a:bodyPr>
          <a:lstStyle/>
          <a:p>
            <a:pPr algn="ctr"/>
            <a:r>
              <a:rPr lang="en-US" sz="4000" dirty="0" smtClean="0">
                <a:latin typeface="Algerian" pitchFamily="82" charset="0"/>
              </a:rPr>
              <a:t>Are  you ready  for  A NECESSARY paradigm shift  about</a:t>
            </a:r>
            <a:br>
              <a:rPr lang="en-US" sz="4000" dirty="0" smtClean="0">
                <a:latin typeface="Algerian" pitchFamily="82" charset="0"/>
              </a:rPr>
            </a:br>
            <a:r>
              <a:rPr lang="en-US" sz="4000" dirty="0" smtClean="0">
                <a:ln w="500">
                  <a:solidFill>
                    <a:srgbClr val="483BF3"/>
                  </a:solidFill>
                </a:ln>
                <a:effectLst>
                  <a:glow rad="101600">
                    <a:schemeClr val="bg1">
                      <a:lumMod val="85000"/>
                      <a:lumOff val="15000"/>
                    </a:schemeClr>
                  </a:glow>
                </a:effectLst>
                <a:latin typeface="Algerian" pitchFamily="82" charset="0"/>
              </a:rPr>
              <a:t>evening?</a:t>
            </a:r>
            <a:endParaRPr lang="en-US" sz="4000" dirty="0">
              <a:ln w="500">
                <a:solidFill>
                  <a:srgbClr val="483BF3"/>
                </a:solidFill>
              </a:ln>
              <a:effectLst>
                <a:glow rad="101600">
                  <a:schemeClr val="bg1">
                    <a:lumMod val="85000"/>
                    <a:lumOff val="15000"/>
                  </a:schemeClr>
                </a:glow>
              </a:effectLst>
              <a:latin typeface="Algerian" pitchFamily="82" charset="0"/>
            </a:endParaRPr>
          </a:p>
        </p:txBody>
      </p:sp>
      <p:sp>
        <p:nvSpPr>
          <p:cNvPr id="3" name="Text Placeholder 2"/>
          <p:cNvSpPr>
            <a:spLocks noGrp="1"/>
          </p:cNvSpPr>
          <p:nvPr>
            <p:ph type="body" sz="half" idx="2"/>
          </p:nvPr>
        </p:nvSpPr>
        <p:spPr>
          <a:xfrm>
            <a:off x="5334000" y="4267200"/>
            <a:ext cx="3657600" cy="1461086"/>
          </a:xfrm>
        </p:spPr>
        <p:txBody>
          <a:bodyPr>
            <a:noAutofit/>
            <a:scene3d>
              <a:camera prst="orthographicFront"/>
              <a:lightRig rig="threePt" dir="t"/>
            </a:scene3d>
            <a:sp3d extrusionH="57150">
              <a:bevelT w="82550" h="38100" prst="coolSlant"/>
            </a:sp3d>
          </a:bodyPr>
          <a:lstStyle/>
          <a:p>
            <a:pPr algn="ct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A Study on the </a:t>
            </a:r>
            <a:b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b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True Meaning of </a:t>
            </a:r>
            <a:b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b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a:t>
            </a:r>
            <a:r>
              <a:rPr lang="en-US" sz="3200" b="1" dirty="0" smtClean="0">
                <a:solidFill>
                  <a:schemeClr val="accent4">
                    <a:lumMod val="60000"/>
                    <a:lumOff val="40000"/>
                  </a:schemeClr>
                </a:solidFill>
                <a:effectLst>
                  <a:outerShdw blurRad="38100" dist="38100" dir="2700000" algn="tl">
                    <a:srgbClr val="000000">
                      <a:alpha val="43137"/>
                    </a:srgbClr>
                  </a:outerShdw>
                </a:effectLst>
                <a:latin typeface="Arial Rounded MT Bold" pitchFamily="34" charset="0"/>
              </a:rPr>
              <a:t>evening</a:t>
            </a: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 … </a:t>
            </a:r>
            <a:endParaRPr lang="en-US" sz="3200" b="1" dirty="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endParaRPr>
          </a:p>
        </p:txBody>
      </p:sp>
      <p:sp>
        <p:nvSpPr>
          <p:cNvPr id="6" name="Slide Number Placeholder 5"/>
          <p:cNvSpPr>
            <a:spLocks noGrp="1"/>
          </p:cNvSpPr>
          <p:nvPr>
            <p:ph type="sldNum" sz="quarter" idx="12"/>
          </p:nvPr>
        </p:nvSpPr>
        <p:spPr>
          <a:xfrm>
            <a:off x="9448800" y="6629400"/>
            <a:ext cx="588336" cy="228600"/>
          </a:xfrm>
        </p:spPr>
        <p:txBody>
          <a:bodyPr/>
          <a:lstStyle/>
          <a:p>
            <a:fld id="{F716C96D-555A-4066-BF29-32A5BE0CACF3}" type="slidenum">
              <a:rPr lang="en-US" smtClean="0"/>
              <a:t>5</a:t>
            </a:fld>
            <a:endParaRPr lang="en-US" dirty="0"/>
          </a:p>
        </p:txBody>
      </p:sp>
      <p:sp>
        <p:nvSpPr>
          <p:cNvPr id="4" name="Picture Placeholder 3"/>
          <p:cNvSpPr>
            <a:spLocks noGrp="1"/>
          </p:cNvSpPr>
          <p:nvPr>
            <p:ph type="pic" idx="1"/>
          </p:nvPr>
        </p:nvSpPr>
        <p:spPr/>
      </p:sp>
      <p:pic>
        <p:nvPicPr>
          <p:cNvPr id="1026" name="Picture 2" descr="C:\Users\Rae\Desktop\Art to file to PS jpeg\Covenant of the Day &amp; Nigh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80999" y="457199"/>
            <a:ext cx="4876800" cy="5551715"/>
          </a:xfrm>
          <a:prstGeom prst="rect">
            <a:avLst/>
          </a:prstGeom>
          <a:ln w="76200">
            <a:solidFill>
              <a:schemeClr val="tx2">
                <a:lumMod val="90000"/>
              </a:schemeClr>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0" name="Text Placeholder 2"/>
          <p:cNvSpPr txBox="1">
            <a:spLocks/>
          </p:cNvSpPr>
          <p:nvPr/>
        </p:nvSpPr>
        <p:spPr>
          <a:xfrm>
            <a:off x="152400" y="6172200"/>
            <a:ext cx="8763000" cy="533400"/>
          </a:xfrm>
          <a:prstGeom prst="rect">
            <a:avLst/>
          </a:prstGeom>
        </p:spPr>
        <p:txBody>
          <a:bodyPr rot="0" spcFirstLastPara="0" vertOverflow="overflow" horzOverflow="overflow" vert="horz" wrap="square" lIns="82296" tIns="0" rIns="0" bIns="0" numCol="1" spcCol="0" rtlCol="0" fromWordArt="0" anchor="t" anchorCtr="0" forceAA="0" compatLnSpc="1">
            <a:normAutofit fontScale="32500" lnSpcReduction="20000"/>
            <a:scene3d>
              <a:camera prst="orthographicFront"/>
              <a:lightRig rig="threePt" dir="t"/>
            </a:scene3d>
            <a:sp3d extrusionH="57150">
              <a:bevelT w="82550" h="38100" prst="coolSlant"/>
            </a:sp3d>
          </a:bodyPr>
          <a:lstStyle>
            <a:lvl1pPr marL="0" indent="0" algn="l" rtl="0" eaLnBrk="1" latinLnBrk="0" hangingPunct="1">
              <a:lnSpc>
                <a:spcPct val="100000"/>
              </a:lnSpc>
              <a:spcBef>
                <a:spcPts val="0"/>
              </a:spcBef>
              <a:buClr>
                <a:schemeClr val="tx2"/>
              </a:buClr>
              <a:buSzPct val="73000"/>
              <a:buFontTx/>
              <a:buNone/>
              <a:defRPr kumimoji="0" sz="14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12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1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9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9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algn="ctr"/>
            <a: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
            </a:r>
            <a:br>
              <a:rPr lang="en-US" sz="32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br>
            <a:r>
              <a:rPr lang="en-US" sz="9800" b="1" dirty="0" smtClean="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rPr>
              <a:t>… According to Hebrew Definitions</a:t>
            </a:r>
            <a:endParaRPr lang="en-US" sz="9800" b="1" dirty="0">
              <a:solidFill>
                <a:schemeClr val="accent4">
                  <a:lumMod val="20000"/>
                  <a:lumOff val="80000"/>
                </a:schemeClr>
              </a:solidFill>
              <a:effectLst>
                <a:outerShdw blurRad="38100" dist="38100" dir="2700000" algn="tl">
                  <a:srgbClr val="000000">
                    <a:alpha val="43137"/>
                  </a:srgbClr>
                </a:outerShdw>
              </a:effectLst>
              <a:latin typeface="Arial Rounded MT Bold" pitchFamily="34" charset="0"/>
            </a:endParaRPr>
          </a:p>
        </p:txBody>
      </p:sp>
    </p:spTree>
    <p:extLst>
      <p:ext uri="{BB962C8B-B14F-4D97-AF65-F5344CB8AC3E}">
        <p14:creationId xmlns:p14="http://schemas.microsoft.com/office/powerpoint/2010/main" val="3333755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20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59441" y="76200"/>
            <a:ext cx="8603086" cy="6477000"/>
          </a:xfrm>
          <a:prstGeom prst="rect">
            <a:avLst/>
          </a:prstGeom>
          <a:scene3d>
            <a:camera prst="orthographicFront"/>
            <a:lightRig rig="threePt" dir="t"/>
          </a:scene3d>
          <a:sp3d>
            <a:bevelT w="165100" prst="coolSlant"/>
          </a:sp3d>
        </p:spPr>
        <p:txBody>
          <a:bodyPr>
            <a:noAutofit/>
            <a:sp3d extrusionH="57150">
              <a:bevelT h="25400" prst="softRound"/>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8800" dirty="0" smtClean="0">
                <a:ln w="28575">
                  <a:solidFill>
                    <a:srgbClr val="0070C0"/>
                  </a:solidFill>
                </a:ln>
                <a:solidFill>
                  <a:srgbClr val="B7E4FF"/>
                </a:solidFill>
                <a:latin typeface="Rockwell" pitchFamily="18" charset="0"/>
              </a:rPr>
              <a:t>When is </a:t>
            </a:r>
            <a:r>
              <a:rPr lang="en-US" sz="8800" dirty="0" err="1" smtClean="0">
                <a:ln w="28575">
                  <a:solidFill>
                    <a:srgbClr val="0070C0"/>
                  </a:solidFill>
                </a:ln>
                <a:solidFill>
                  <a:srgbClr val="B7E4FF"/>
                </a:solidFill>
                <a:latin typeface="Rockwell" pitchFamily="18" charset="0"/>
              </a:rPr>
              <a:t>ThE</a:t>
            </a:r>
            <a:r>
              <a:rPr lang="en-US" sz="8800" dirty="0" smtClean="0">
                <a:ln w="28575">
                  <a:solidFill>
                    <a:srgbClr val="0070C0"/>
                  </a:solidFill>
                </a:ln>
                <a:solidFill>
                  <a:srgbClr val="B7E4FF"/>
                </a:solidFill>
                <a:latin typeface="Rockwell" pitchFamily="18" charset="0"/>
              </a:rPr>
              <a:t> </a:t>
            </a:r>
            <a:r>
              <a:rPr lang="en-US" sz="8800" dirty="0" smtClean="0">
                <a:ln w="28575">
                  <a:solidFill>
                    <a:srgbClr val="0070C0"/>
                  </a:solidFill>
                </a:ln>
                <a:solidFill>
                  <a:srgbClr val="66FFFF"/>
                </a:solidFill>
                <a:effectLst>
                  <a:outerShdw blurRad="38100" dist="38100" dir="2700000" algn="tl">
                    <a:srgbClr val="000000">
                      <a:alpha val="43137"/>
                    </a:srgbClr>
                  </a:outerShdw>
                </a:effectLst>
                <a:latin typeface="Rockwell" pitchFamily="18" charset="0"/>
              </a:rPr>
              <a:t>Hebrew</a:t>
            </a:r>
            <a:r>
              <a:rPr lang="en-US" sz="8800" dirty="0" smtClean="0">
                <a:ln w="28575">
                  <a:solidFill>
                    <a:srgbClr val="0070C0"/>
                  </a:solidFill>
                </a:ln>
                <a:solidFill>
                  <a:srgbClr val="66FFFF"/>
                </a:solidFill>
                <a:latin typeface="Rockwell" pitchFamily="18" charset="0"/>
              </a:rPr>
              <a:t> </a:t>
            </a:r>
            <a:r>
              <a:rPr lang="en-US" sz="8800" dirty="0" smtClean="0">
                <a:ln w="28575">
                  <a:solidFill>
                    <a:srgbClr val="0070C0"/>
                  </a:solidFill>
                </a:ln>
                <a:solidFill>
                  <a:schemeClr val="accent6">
                    <a:lumMod val="75000"/>
                  </a:schemeClr>
                </a:solidFill>
                <a:latin typeface="Rockwell" pitchFamily="18" charset="0"/>
              </a:rPr>
              <a:t>Evening?</a:t>
            </a:r>
            <a:r>
              <a:rPr lang="en-US" sz="8800" dirty="0" smtClean="0">
                <a:ln w="28575">
                  <a:solidFill>
                    <a:srgbClr val="0070C0"/>
                  </a:solidFill>
                </a:ln>
                <a:solidFill>
                  <a:schemeClr val="accent4">
                    <a:lumMod val="60000"/>
                    <a:lumOff val="40000"/>
                  </a:schemeClr>
                </a:solidFill>
                <a:latin typeface="Rockwell" pitchFamily="18" charset="0"/>
              </a:rPr>
              <a:t/>
            </a:r>
            <a:br>
              <a:rPr lang="en-US" sz="8800" dirty="0" smtClean="0">
                <a:ln w="28575">
                  <a:solidFill>
                    <a:srgbClr val="0070C0"/>
                  </a:solidFill>
                </a:ln>
                <a:solidFill>
                  <a:schemeClr val="accent4">
                    <a:lumMod val="60000"/>
                    <a:lumOff val="40000"/>
                  </a:schemeClr>
                </a:solidFill>
                <a:latin typeface="Rockwell" pitchFamily="18" charset="0"/>
              </a:rPr>
            </a:br>
            <a:r>
              <a:rPr lang="en-US" sz="3200" cap="none" dirty="0" smtClean="0">
                <a:ln w="12700">
                  <a:solidFill>
                    <a:srgbClr val="0070C0"/>
                  </a:solidFill>
                </a:ln>
                <a:solidFill>
                  <a:srgbClr val="B7E4FF"/>
                </a:solidFill>
                <a:latin typeface="Arial Rounded MT Bold" pitchFamily="34" charset="0"/>
              </a:rPr>
              <a:t>In order to understand the word </a:t>
            </a:r>
            <a:r>
              <a:rPr lang="en-US" sz="3200" cap="none" dirty="0" smtClean="0">
                <a:ln w="12700">
                  <a:solidFill>
                    <a:srgbClr val="0070C0"/>
                  </a:solidFill>
                </a:ln>
                <a:solidFill>
                  <a:srgbClr val="3BE54B"/>
                </a:solidFill>
                <a:effectLst>
                  <a:outerShdw blurRad="38100" dist="38100" dir="2700000" algn="tl">
                    <a:srgbClr val="000000">
                      <a:alpha val="43137"/>
                    </a:srgbClr>
                  </a:outerShdw>
                </a:effectLst>
                <a:latin typeface="Arial Rounded MT Bold" pitchFamily="34" charset="0"/>
              </a:rPr>
              <a:t>“ereb”</a:t>
            </a:r>
            <a:r>
              <a:rPr lang="en-US" sz="3200" cap="none" dirty="0" smtClean="0">
                <a:ln w="12700">
                  <a:solidFill>
                    <a:srgbClr val="0070C0"/>
                  </a:solidFill>
                </a:ln>
                <a:solidFill>
                  <a:schemeClr val="accent6">
                    <a:lumMod val="75000"/>
                  </a:schemeClr>
                </a:solidFill>
                <a:effectLst>
                  <a:outerShdw blurRad="38100" dist="38100" dir="2700000" algn="tl">
                    <a:srgbClr val="000000">
                      <a:alpha val="43137"/>
                    </a:srgbClr>
                  </a:outerShdw>
                </a:effectLst>
                <a:latin typeface="Arial Rounded MT Bold" pitchFamily="34" charset="0"/>
              </a:rPr>
              <a:t>  </a:t>
            </a:r>
            <a:r>
              <a:rPr lang="en-US" sz="3200" cap="none" dirty="0" smtClean="0">
                <a:ln w="12700">
                  <a:solidFill>
                    <a:srgbClr val="0070C0"/>
                  </a:solidFill>
                </a:ln>
                <a:solidFill>
                  <a:srgbClr val="B7E4FF"/>
                </a:solidFill>
                <a:effectLst>
                  <a:outerShdw blurRad="38100" dist="38100" dir="2700000" algn="tl">
                    <a:srgbClr val="000000">
                      <a:alpha val="43137"/>
                    </a:srgbClr>
                  </a:outerShdw>
                </a:effectLst>
                <a:latin typeface="Arial Rounded MT Bold" pitchFamily="34" charset="0"/>
              </a:rPr>
              <a:t>or</a:t>
            </a:r>
            <a:r>
              <a:rPr lang="en-US" sz="3200" cap="none" dirty="0" smtClean="0">
                <a:ln w="12700">
                  <a:solidFill>
                    <a:srgbClr val="0070C0"/>
                  </a:solidFill>
                </a:ln>
                <a:solidFill>
                  <a:schemeClr val="accent6">
                    <a:lumMod val="75000"/>
                  </a:schemeClr>
                </a:solidFill>
                <a:effectLst>
                  <a:outerShdw blurRad="38100" dist="38100" dir="2700000" algn="tl">
                    <a:srgbClr val="000000">
                      <a:alpha val="43137"/>
                    </a:srgbClr>
                  </a:outerShdw>
                </a:effectLst>
                <a:latin typeface="Arial Rounded MT Bold" pitchFamily="34" charset="0"/>
              </a:rPr>
              <a:t> “evening” </a:t>
            </a:r>
            <a:r>
              <a:rPr lang="en-US" sz="3200" cap="none" dirty="0" smtClean="0">
                <a:ln w="12700">
                  <a:solidFill>
                    <a:srgbClr val="0070C0"/>
                  </a:solidFill>
                </a:ln>
                <a:solidFill>
                  <a:srgbClr val="B7E4FF"/>
                </a:solidFill>
                <a:latin typeface="Arial Rounded MT Bold" pitchFamily="34" charset="0"/>
              </a:rPr>
              <a:t>there are several other terms </a:t>
            </a:r>
            <a:br>
              <a:rPr lang="en-US" sz="3200" cap="none" dirty="0" smtClean="0">
                <a:ln w="12700">
                  <a:solidFill>
                    <a:srgbClr val="0070C0"/>
                  </a:solidFill>
                </a:ln>
                <a:solidFill>
                  <a:srgbClr val="B7E4FF"/>
                </a:solidFill>
                <a:latin typeface="Arial Rounded MT Bold" pitchFamily="34" charset="0"/>
              </a:rPr>
            </a:br>
            <a:r>
              <a:rPr lang="en-US" sz="3200" cap="none" dirty="0" smtClean="0">
                <a:ln w="12700">
                  <a:solidFill>
                    <a:srgbClr val="0070C0"/>
                  </a:solidFill>
                </a:ln>
                <a:solidFill>
                  <a:srgbClr val="B7E4FF"/>
                </a:solidFill>
                <a:latin typeface="Arial Rounded MT Bold" pitchFamily="34" charset="0"/>
              </a:rPr>
              <a:t>that must be understood as well.  </a:t>
            </a:r>
            <a:br>
              <a:rPr lang="en-US" sz="3200" cap="none" dirty="0" smtClean="0">
                <a:ln w="12700">
                  <a:solidFill>
                    <a:srgbClr val="0070C0"/>
                  </a:solidFill>
                </a:ln>
                <a:solidFill>
                  <a:srgbClr val="B7E4FF"/>
                </a:solidFill>
                <a:latin typeface="Arial Rounded MT Bold" pitchFamily="34" charset="0"/>
              </a:rPr>
            </a:br>
            <a:r>
              <a:rPr lang="en-US" sz="3200" cap="none" dirty="0" smtClean="0">
                <a:ln w="12700">
                  <a:solidFill>
                    <a:srgbClr val="0070C0"/>
                  </a:solidFill>
                </a:ln>
                <a:solidFill>
                  <a:srgbClr val="B7E4FF"/>
                </a:solidFill>
                <a:latin typeface="Arial Rounded MT Bold" pitchFamily="34" charset="0"/>
              </a:rPr>
              <a:t>This will be a brief examination of five  separate units given on Day 1 of Creation.</a:t>
            </a:r>
            <a:endParaRPr lang="en-US" sz="8800" dirty="0">
              <a:ln w="28575">
                <a:solidFill>
                  <a:srgbClr val="0070C0"/>
                </a:solidFill>
              </a:ln>
              <a:solidFill>
                <a:schemeClr val="accent4">
                  <a:lumMod val="60000"/>
                  <a:lumOff val="40000"/>
                </a:schemeClr>
              </a:solidFill>
              <a:latin typeface="Rockwell" pitchFamily="18" charset="0"/>
            </a:endParaRPr>
          </a:p>
        </p:txBody>
      </p:sp>
      <p:sp>
        <p:nvSpPr>
          <p:cNvPr id="7"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b="1" smtClean="0">
                <a:solidFill>
                  <a:schemeClr val="bg1"/>
                </a:solidFill>
              </a:rPr>
              <a:pPr/>
              <a:t>6</a:t>
            </a:fld>
            <a:endParaRPr lang="en-US" b="1" dirty="0">
              <a:solidFill>
                <a:schemeClr val="bg1"/>
              </a:solidFill>
            </a:endParaRPr>
          </a:p>
        </p:txBody>
      </p:sp>
    </p:spTree>
    <p:extLst>
      <p:ext uri="{BB962C8B-B14F-4D97-AF65-F5344CB8AC3E}">
        <p14:creationId xmlns:p14="http://schemas.microsoft.com/office/powerpoint/2010/main" val="9536649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228600" y="533400"/>
            <a:ext cx="8610600" cy="5943600"/>
          </a:xfrm>
          <a:prstGeom prst="rect">
            <a:avLst/>
          </a:prstGeom>
        </p:spPr>
        <p:txBody>
          <a:bodyPr>
            <a:normAutofit fontScale="85000" lnSpcReduction="20000"/>
            <a:scene3d>
              <a:camera prst="orthographicFront"/>
              <a:lightRig rig="threePt" dir="t"/>
            </a:scene3d>
            <a:sp3d extrusionH="57150">
              <a:bevelT h="25400" prst="softRound"/>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spcAft>
                <a:spcPts val="3000"/>
              </a:spcAft>
              <a:buNone/>
            </a:pPr>
            <a:r>
              <a:rPr lang="en-US" sz="3900" b="1" dirty="0" smtClean="0">
                <a:solidFill>
                  <a:srgbClr val="66FFFF"/>
                </a:solidFill>
                <a:effectLst>
                  <a:outerShdw blurRad="38100" dist="38100" dir="2700000" algn="tl">
                    <a:srgbClr val="000000">
                      <a:alpha val="43137"/>
                    </a:srgbClr>
                  </a:outerShdw>
                </a:effectLst>
              </a:rPr>
              <a:t>Have you been interested in when the Hebrew evening occurs, as seen and proven by example in the Scriptures?</a:t>
            </a:r>
          </a:p>
          <a:p>
            <a:pPr marL="0" indent="0" algn="ctr">
              <a:lnSpc>
                <a:spcPct val="120000"/>
              </a:lnSpc>
              <a:buNone/>
            </a:pPr>
            <a:r>
              <a:rPr lang="en-US" sz="3200" b="1" dirty="0" smtClean="0">
                <a:solidFill>
                  <a:schemeClr val="accent5">
                    <a:lumMod val="50000"/>
                  </a:schemeClr>
                </a:solidFill>
              </a:rPr>
              <a:t>Have you ever considered </a:t>
            </a:r>
            <a:br>
              <a:rPr lang="en-US" sz="3200" b="1" dirty="0" smtClean="0">
                <a:solidFill>
                  <a:schemeClr val="accent5">
                    <a:lumMod val="50000"/>
                  </a:schemeClr>
                </a:solidFill>
              </a:rPr>
            </a:br>
            <a:r>
              <a:rPr lang="en-US" sz="3200" b="1" dirty="0" smtClean="0">
                <a:solidFill>
                  <a:schemeClr val="accent5">
                    <a:lumMod val="50000"/>
                  </a:schemeClr>
                </a:solidFill>
              </a:rPr>
              <a:t>going to the original Hebrew language </a:t>
            </a:r>
            <a:br>
              <a:rPr lang="en-US" sz="3200" b="1" dirty="0" smtClean="0">
                <a:solidFill>
                  <a:schemeClr val="accent5">
                    <a:lumMod val="50000"/>
                  </a:schemeClr>
                </a:solidFill>
              </a:rPr>
            </a:br>
            <a:r>
              <a:rPr lang="en-US" sz="3200" b="1" dirty="0" smtClean="0">
                <a:solidFill>
                  <a:schemeClr val="accent5">
                    <a:lumMod val="50000"/>
                  </a:schemeClr>
                </a:solidFill>
              </a:rPr>
              <a:t>for the definitions of &lt;</a:t>
            </a:r>
            <a:r>
              <a:rPr lang="en-US" sz="3200" b="1" dirty="0" smtClean="0">
                <a:solidFill>
                  <a:schemeClr val="accent6">
                    <a:lumMod val="75000"/>
                  </a:schemeClr>
                </a:solidFill>
              </a:rPr>
              <a:t>ereb</a:t>
            </a:r>
            <a:r>
              <a:rPr lang="en-US" sz="3200" b="1" dirty="0" smtClean="0">
                <a:solidFill>
                  <a:schemeClr val="accent5">
                    <a:lumMod val="50000"/>
                  </a:schemeClr>
                </a:solidFill>
              </a:rPr>
              <a:t>&gt;, </a:t>
            </a:r>
            <a:br>
              <a:rPr lang="en-US" sz="3200" b="1" dirty="0" smtClean="0">
                <a:solidFill>
                  <a:schemeClr val="accent5">
                    <a:lumMod val="50000"/>
                  </a:schemeClr>
                </a:solidFill>
              </a:rPr>
            </a:br>
            <a:r>
              <a:rPr lang="en-US" sz="3200" b="1" dirty="0" smtClean="0">
                <a:solidFill>
                  <a:schemeClr val="accent5">
                    <a:lumMod val="50000"/>
                  </a:schemeClr>
                </a:solidFill>
              </a:rPr>
              <a:t>the Hebrew word that has been</a:t>
            </a:r>
            <a:br>
              <a:rPr lang="en-US" sz="3200" b="1" dirty="0" smtClean="0">
                <a:solidFill>
                  <a:schemeClr val="accent5">
                    <a:lumMod val="50000"/>
                  </a:schemeClr>
                </a:solidFill>
              </a:rPr>
            </a:br>
            <a:r>
              <a:rPr lang="en-US" sz="3200" b="1" dirty="0" smtClean="0">
                <a:solidFill>
                  <a:schemeClr val="accent5">
                    <a:lumMod val="50000"/>
                  </a:schemeClr>
                </a:solidFill>
              </a:rPr>
              <a:t>                     translated into English as </a:t>
            </a:r>
            <a:r>
              <a:rPr lang="en-US" sz="3200" dirty="0" smtClean="0">
                <a:solidFill>
                  <a:srgbClr val="CCECFF"/>
                </a:solidFill>
              </a:rPr>
              <a:t>				</a:t>
            </a:r>
          </a:p>
          <a:p>
            <a:pPr marL="0" indent="0" algn="ctr">
              <a:buFont typeface="Wingdings 2"/>
              <a:buNone/>
            </a:pPr>
            <a:r>
              <a:rPr lang="en-US" sz="3200" dirty="0" smtClean="0">
                <a:solidFill>
                  <a:srgbClr val="CCECFF"/>
                </a:solidFill>
              </a:rPr>
              <a:t>		</a:t>
            </a:r>
            <a:r>
              <a:rPr lang="en-US" sz="3200" dirty="0" smtClean="0"/>
              <a:t>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8600" b="1" dirty="0" smtClean="0">
                <a:ln w="1905">
                  <a:solidFill>
                    <a:schemeClr val="bg2"/>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“EVENING”?</a:t>
            </a:r>
            <a:endParaRPr lang="en-US" sz="8600" b="1" dirty="0">
              <a:ln w="1905">
                <a:solidFill>
                  <a:schemeClr val="bg2"/>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b="1" smtClean="0">
                <a:solidFill>
                  <a:schemeClr val="bg1"/>
                </a:solidFill>
              </a:rPr>
              <a:pPr/>
              <a:t>7</a:t>
            </a:fld>
            <a:endParaRPr lang="en-US" b="1" dirty="0">
              <a:solidFill>
                <a:schemeClr val="bg1"/>
              </a:solidFill>
            </a:endParaRPr>
          </a:p>
        </p:txBody>
      </p:sp>
    </p:spTree>
    <p:extLst>
      <p:ext uri="{BB962C8B-B14F-4D97-AF65-F5344CB8AC3E}">
        <p14:creationId xmlns:p14="http://schemas.microsoft.com/office/powerpoint/2010/main" val="916569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15" name="Title 14"/>
          <p:cNvSpPr>
            <a:spLocks noGrp="1"/>
          </p:cNvSpPr>
          <p:nvPr>
            <p:ph type="title"/>
          </p:nvPr>
        </p:nvSpPr>
        <p:spPr>
          <a:xfrm>
            <a:off x="457200" y="152400"/>
            <a:ext cx="8382000" cy="670560"/>
          </a:xfrm>
        </p:spPr>
        <p:txBody>
          <a:bodyPr>
            <a:normAutofit fontScale="90000"/>
            <a:scene3d>
              <a:camera prst="orthographicFront"/>
              <a:lightRig rig="threePt" dir="t"/>
            </a:scene3d>
            <a:sp3d extrusionH="57150">
              <a:bevelT w="38100" h="38100"/>
            </a:sp3d>
          </a:bodyPr>
          <a:lstStyle/>
          <a:p>
            <a:pPr algn="ctr"/>
            <a:r>
              <a:rPr lang="en-US" dirty="0" smtClean="0">
                <a:latin typeface="Arial Rounded MT Bold" pitchFamily="34" charset="0"/>
              </a:rPr>
              <a:t>Comparisons of Hebrew Letters</a:t>
            </a:r>
            <a:endParaRPr lang="en-US" dirty="0">
              <a:latin typeface="Arial Rounded MT Bold" pitchFamily="34" charset="0"/>
            </a:endParaRPr>
          </a:p>
        </p:txBody>
      </p:sp>
      <p:sp>
        <p:nvSpPr>
          <p:cNvPr id="16" name="Content Placeholder 15"/>
          <p:cNvSpPr>
            <a:spLocks noGrp="1"/>
          </p:cNvSpPr>
          <p:nvPr>
            <p:ph idx="1"/>
          </p:nvPr>
        </p:nvSpPr>
        <p:spPr>
          <a:xfrm>
            <a:off x="304800" y="1066800"/>
            <a:ext cx="8686800" cy="5257800"/>
          </a:xfrm>
        </p:spPr>
        <p:txBody>
          <a:bodyPr>
            <a:normAutofit fontScale="70000" lnSpcReduction="20000"/>
          </a:bodyPr>
          <a:lstStyle/>
          <a:p>
            <a:r>
              <a:rPr lang="en-US" sz="2800" b="1" dirty="0">
                <a:solidFill>
                  <a:schemeClr val="bg1">
                    <a:lumMod val="95000"/>
                    <a:lumOff val="5000"/>
                  </a:schemeClr>
                </a:solidFill>
              </a:rPr>
              <a:t>The word </a:t>
            </a:r>
            <a:r>
              <a:rPr lang="en-US" sz="2800" b="1" dirty="0">
                <a:solidFill>
                  <a:schemeClr val="accent6">
                    <a:lumMod val="75000"/>
                  </a:schemeClr>
                </a:solidFill>
                <a:effectLst>
                  <a:outerShdw blurRad="38100" dist="38100" dir="2700000" algn="tl">
                    <a:srgbClr val="000000">
                      <a:alpha val="43137"/>
                    </a:srgbClr>
                  </a:outerShdw>
                </a:effectLst>
              </a:rPr>
              <a:t>ereb</a:t>
            </a:r>
            <a:r>
              <a:rPr lang="en-US" sz="2800" b="1" dirty="0">
                <a:solidFill>
                  <a:schemeClr val="bg1">
                    <a:lumMod val="95000"/>
                    <a:lumOff val="5000"/>
                  </a:schemeClr>
                </a:solidFill>
              </a:rPr>
              <a:t> (evening) consists of 3 Hebrew </a:t>
            </a:r>
            <a:r>
              <a:rPr lang="en-US" sz="2800" b="1" dirty="0" smtClean="0">
                <a:solidFill>
                  <a:schemeClr val="bg1">
                    <a:lumMod val="95000"/>
                    <a:lumOff val="5000"/>
                  </a:schemeClr>
                </a:solidFill>
              </a:rPr>
              <a:t>letters: </a:t>
            </a:r>
            <a:br>
              <a:rPr lang="en-US" sz="2800" b="1" dirty="0" smtClean="0">
                <a:solidFill>
                  <a:schemeClr val="bg1">
                    <a:lumMod val="95000"/>
                    <a:lumOff val="5000"/>
                  </a:schemeClr>
                </a:solidFill>
              </a:rPr>
            </a:br>
            <a:r>
              <a:rPr lang="en-US" sz="2800" b="1" dirty="0" smtClean="0">
                <a:solidFill>
                  <a:schemeClr val="bg1">
                    <a:lumMod val="95000"/>
                    <a:lumOff val="5000"/>
                  </a:schemeClr>
                </a:solidFill>
              </a:rPr>
              <a:t>Ayin</a:t>
            </a:r>
            <a:r>
              <a:rPr lang="en-US" sz="2800" b="1" dirty="0">
                <a:solidFill>
                  <a:schemeClr val="bg1">
                    <a:lumMod val="95000"/>
                    <a:lumOff val="5000"/>
                  </a:schemeClr>
                </a:solidFill>
              </a:rPr>
              <a:t>, </a:t>
            </a:r>
            <a:r>
              <a:rPr lang="en-US" sz="2800" b="1" dirty="0" err="1" smtClean="0">
                <a:solidFill>
                  <a:schemeClr val="bg1">
                    <a:lumMod val="95000"/>
                    <a:lumOff val="5000"/>
                  </a:schemeClr>
                </a:solidFill>
              </a:rPr>
              <a:t>Resh</a:t>
            </a:r>
            <a:r>
              <a:rPr lang="en-US" sz="2800" b="1" dirty="0" smtClean="0">
                <a:solidFill>
                  <a:schemeClr val="bg1">
                    <a:lumMod val="95000"/>
                    <a:lumOff val="5000"/>
                  </a:schemeClr>
                </a:solidFill>
              </a:rPr>
              <a:t>, </a:t>
            </a:r>
            <a:r>
              <a:rPr lang="en-US" sz="2800" b="1" dirty="0">
                <a:solidFill>
                  <a:schemeClr val="bg1">
                    <a:lumMod val="95000"/>
                    <a:lumOff val="5000"/>
                  </a:schemeClr>
                </a:solidFill>
              </a:rPr>
              <a:t>Beit – and it looks like  this</a:t>
            </a:r>
            <a:r>
              <a:rPr lang="en-US" sz="2800" b="1" dirty="0" smtClean="0">
                <a:solidFill>
                  <a:schemeClr val="bg1">
                    <a:lumMod val="95000"/>
                    <a:lumOff val="5000"/>
                  </a:schemeClr>
                </a:solidFill>
              </a:rPr>
              <a:t>:</a:t>
            </a:r>
          </a:p>
          <a:p>
            <a:endParaRPr lang="en-US" sz="2800" dirty="0">
              <a:solidFill>
                <a:schemeClr val="bg1">
                  <a:lumMod val="95000"/>
                  <a:lumOff val="5000"/>
                </a:schemeClr>
              </a:solidFill>
            </a:endParaRPr>
          </a:p>
          <a:p>
            <a:endParaRPr lang="en-US" sz="2800" dirty="0">
              <a:solidFill>
                <a:schemeClr val="bg1">
                  <a:lumMod val="95000"/>
                  <a:lumOff val="5000"/>
                </a:schemeClr>
              </a:solidFill>
            </a:endParaRPr>
          </a:p>
          <a:p>
            <a:pPr marL="0" indent="0">
              <a:lnSpc>
                <a:spcPct val="115000"/>
              </a:lnSpc>
              <a:buNone/>
            </a:pPr>
            <a:endParaRPr lang="en-US" sz="2800" dirty="0" smtClean="0">
              <a:solidFill>
                <a:schemeClr val="bg1">
                  <a:lumMod val="95000"/>
                  <a:lumOff val="5000"/>
                </a:schemeClr>
              </a:solidFill>
            </a:endParaRPr>
          </a:p>
          <a:p>
            <a:pPr marL="0" indent="0">
              <a:lnSpc>
                <a:spcPct val="115000"/>
              </a:lnSpc>
              <a:buNone/>
            </a:pPr>
            <a:r>
              <a:rPr lang="en-US" sz="2800" b="1" dirty="0" smtClean="0">
                <a:solidFill>
                  <a:schemeClr val="bg1">
                    <a:lumMod val="95000"/>
                    <a:lumOff val="5000"/>
                  </a:schemeClr>
                </a:solidFill>
              </a:rPr>
              <a:t>Be aware:  Hebrew </a:t>
            </a:r>
            <a:r>
              <a:rPr lang="en-US" sz="2800" b="1" dirty="0">
                <a:solidFill>
                  <a:schemeClr val="bg1">
                    <a:lumMod val="95000"/>
                    <a:lumOff val="5000"/>
                  </a:schemeClr>
                </a:solidFill>
              </a:rPr>
              <a:t>is read from right to left, the opposite of English.  </a:t>
            </a:r>
            <a:r>
              <a:rPr lang="en-US" sz="2800" b="1" dirty="0" smtClean="0">
                <a:solidFill>
                  <a:schemeClr val="bg1">
                    <a:lumMod val="95000"/>
                    <a:lumOff val="5000"/>
                  </a:schemeClr>
                </a:solidFill>
              </a:rPr>
              <a:t/>
            </a:r>
            <a:br>
              <a:rPr lang="en-US" sz="2800" b="1" dirty="0" smtClean="0">
                <a:solidFill>
                  <a:schemeClr val="bg1">
                    <a:lumMod val="95000"/>
                    <a:lumOff val="5000"/>
                  </a:schemeClr>
                </a:solidFill>
              </a:rPr>
            </a:br>
            <a:endParaRPr lang="en-US" sz="2800" b="1" dirty="0">
              <a:solidFill>
                <a:schemeClr val="bg1">
                  <a:lumMod val="95000"/>
                  <a:lumOff val="5000"/>
                </a:schemeClr>
              </a:solidFill>
            </a:endParaRPr>
          </a:p>
          <a:p>
            <a:pPr marL="0" indent="0">
              <a:lnSpc>
                <a:spcPct val="115000"/>
              </a:lnSpc>
              <a:buNone/>
            </a:pPr>
            <a:r>
              <a:rPr lang="en-US" sz="2800" b="1" dirty="0">
                <a:solidFill>
                  <a:schemeClr val="bg1">
                    <a:lumMod val="95000"/>
                    <a:lumOff val="5000"/>
                  </a:schemeClr>
                </a:solidFill>
              </a:rPr>
              <a:t>This word – </a:t>
            </a:r>
            <a:r>
              <a:rPr lang="en-US" sz="2800" b="1" dirty="0" smtClean="0">
                <a:solidFill>
                  <a:schemeClr val="accent6">
                    <a:lumMod val="75000"/>
                  </a:schemeClr>
                </a:solidFill>
                <a:effectLst>
                  <a:outerShdw blurRad="38100" dist="38100" dir="2700000" algn="tl">
                    <a:srgbClr val="000000">
                      <a:alpha val="43137"/>
                    </a:srgbClr>
                  </a:outerShdw>
                </a:effectLst>
              </a:rPr>
              <a:t>ereb</a:t>
            </a:r>
            <a:r>
              <a:rPr lang="en-US" sz="2800" b="1" dirty="0" smtClean="0">
                <a:solidFill>
                  <a:schemeClr val="bg1">
                    <a:lumMod val="95000"/>
                    <a:lumOff val="5000"/>
                  </a:schemeClr>
                </a:solidFill>
              </a:rPr>
              <a:t> - </a:t>
            </a:r>
            <a:r>
              <a:rPr lang="en-US" sz="2800" b="1" dirty="0">
                <a:solidFill>
                  <a:schemeClr val="bg1">
                    <a:lumMod val="95000"/>
                    <a:lumOff val="5000"/>
                  </a:schemeClr>
                </a:solidFill>
              </a:rPr>
              <a:t>is used 136 times in 129 verses in the Hebrew Concordance of the KJV.</a:t>
            </a:r>
          </a:p>
          <a:p>
            <a:pPr marL="0" indent="0">
              <a:lnSpc>
                <a:spcPct val="115000"/>
              </a:lnSpc>
              <a:buNone/>
            </a:pPr>
            <a:r>
              <a:rPr lang="en-US" sz="2800" b="1" dirty="0">
                <a:solidFill>
                  <a:schemeClr val="bg1">
                    <a:lumMod val="95000"/>
                    <a:lumOff val="5000"/>
                  </a:schemeClr>
                </a:solidFill>
              </a:rPr>
              <a:t>Personally I equate the level of importance on this word, equal to oxygen.  </a:t>
            </a:r>
            <a:r>
              <a:rPr lang="en-US" sz="2800" b="1" dirty="0" smtClean="0">
                <a:solidFill>
                  <a:schemeClr val="bg1">
                    <a:lumMod val="95000"/>
                    <a:lumOff val="5000"/>
                  </a:schemeClr>
                </a:solidFill>
              </a:rPr>
              <a:t/>
            </a:r>
            <a:br>
              <a:rPr lang="en-US" sz="2800" b="1" dirty="0" smtClean="0">
                <a:solidFill>
                  <a:schemeClr val="bg1">
                    <a:lumMod val="95000"/>
                    <a:lumOff val="5000"/>
                  </a:schemeClr>
                </a:solidFill>
              </a:rPr>
            </a:br>
            <a:r>
              <a:rPr lang="en-US" sz="2800" b="1" dirty="0" smtClean="0">
                <a:solidFill>
                  <a:srgbClr val="66FFFF"/>
                </a:solidFill>
              </a:rPr>
              <a:t>No</a:t>
            </a:r>
            <a:r>
              <a:rPr lang="en-US" sz="2800" b="1" dirty="0">
                <a:solidFill>
                  <a:srgbClr val="66FFFF"/>
                </a:solidFill>
              </a:rPr>
              <a:t>, I am not exaggerating here.  It really is that important.</a:t>
            </a:r>
          </a:p>
          <a:p>
            <a:pPr marL="0" indent="0">
              <a:lnSpc>
                <a:spcPct val="115000"/>
              </a:lnSpc>
              <a:buNone/>
            </a:pPr>
            <a:r>
              <a:rPr lang="en-US" sz="3600" b="1" i="1" dirty="0">
                <a:solidFill>
                  <a:srgbClr val="FFFF00"/>
                </a:solidFill>
                <a:latin typeface="Estrangelo Edessa" pitchFamily="66" charset="0"/>
                <a:cs typeface="Estrangelo Edessa" pitchFamily="66" charset="0"/>
              </a:rPr>
              <a:t>Strong’s Concordance </a:t>
            </a:r>
            <a:r>
              <a:rPr lang="en-US" sz="3600" b="1" i="1" dirty="0" smtClean="0">
                <a:solidFill>
                  <a:srgbClr val="FFFF00"/>
                </a:solidFill>
                <a:latin typeface="Estrangelo Edessa" pitchFamily="66" charset="0"/>
                <a:cs typeface="Estrangelo Edessa" pitchFamily="66" charset="0"/>
              </a:rPr>
              <a:t> </a:t>
            </a:r>
            <a:r>
              <a:rPr lang="en-US" sz="2800" b="1" dirty="0" smtClean="0">
                <a:solidFill>
                  <a:schemeClr val="bg1">
                    <a:lumMod val="95000"/>
                    <a:lumOff val="5000"/>
                  </a:schemeClr>
                </a:solidFill>
              </a:rPr>
              <a:t>has </a:t>
            </a:r>
            <a:r>
              <a:rPr lang="en-US" sz="2800" b="1" dirty="0">
                <a:solidFill>
                  <a:schemeClr val="bg1">
                    <a:lumMod val="95000"/>
                    <a:lumOff val="5000"/>
                  </a:schemeClr>
                </a:solidFill>
              </a:rPr>
              <a:t>given </a:t>
            </a:r>
            <a:r>
              <a:rPr lang="en-US" sz="3600" b="1" dirty="0">
                <a:ln>
                  <a:solidFill>
                    <a:schemeClr val="bg2"/>
                  </a:solidFill>
                </a:ln>
                <a:solidFill>
                  <a:schemeClr val="accent6">
                    <a:lumMod val="75000"/>
                  </a:schemeClr>
                </a:solidFill>
                <a:effectLst>
                  <a:outerShdw blurRad="38100" dist="38100" dir="2700000" algn="tl">
                    <a:srgbClr val="000000">
                      <a:alpha val="43137"/>
                    </a:srgbClr>
                  </a:outerShdw>
                </a:effectLst>
              </a:rPr>
              <a:t>ereb</a:t>
            </a:r>
            <a:r>
              <a:rPr lang="en-US" sz="2800" b="1" dirty="0" smtClean="0">
                <a:solidFill>
                  <a:schemeClr val="bg1">
                    <a:lumMod val="95000"/>
                    <a:lumOff val="5000"/>
                  </a:schemeClr>
                </a:solidFill>
              </a:rPr>
              <a:t> </a:t>
            </a:r>
            <a:r>
              <a:rPr lang="en-US" sz="2800" b="1" dirty="0">
                <a:solidFill>
                  <a:schemeClr val="bg1">
                    <a:lumMod val="95000"/>
                    <a:lumOff val="5000"/>
                  </a:schemeClr>
                </a:solidFill>
              </a:rPr>
              <a:t>the number of </a:t>
            </a:r>
            <a:r>
              <a:rPr lang="en-US" sz="2800" b="1" dirty="0">
                <a:solidFill>
                  <a:srgbClr val="FFFF00"/>
                </a:solidFill>
              </a:rPr>
              <a:t>H6153, </a:t>
            </a:r>
            <a:r>
              <a:rPr lang="en-US" sz="2800" b="1" dirty="0">
                <a:solidFill>
                  <a:schemeClr val="bg1">
                    <a:lumMod val="95000"/>
                    <a:lumOff val="5000"/>
                  </a:schemeClr>
                </a:solidFill>
              </a:rPr>
              <a:t>and it seems everyone has accepted that designation.  	</a:t>
            </a:r>
            <a:endParaRPr lang="en-US" b="1" dirty="0"/>
          </a:p>
        </p:txBody>
      </p:sp>
      <p:sp>
        <p:nvSpPr>
          <p:cNvPr id="2" name="Slide Number Placeholder 1"/>
          <p:cNvSpPr>
            <a:spLocks noGrp="1"/>
          </p:cNvSpPr>
          <p:nvPr>
            <p:ph type="sldNum" sz="quarter" idx="12"/>
          </p:nvPr>
        </p:nvSpPr>
        <p:spPr/>
        <p:txBody>
          <a:bodyPr/>
          <a:lstStyle/>
          <a:p>
            <a:fld id="{F716C96D-555A-4066-BF29-32A5BE0CACF3}" type="slidenum">
              <a:rPr lang="en-US" smtClean="0"/>
              <a:t>8</a:t>
            </a:fld>
            <a:endParaRPr lang="en-US" dirty="0"/>
          </a:p>
        </p:txBody>
      </p:sp>
      <p:pic>
        <p:nvPicPr>
          <p:cNvPr id="11266" name="Picture 2" descr="C:\Users\Rae\Desktop\Passover Studies\Paradigm Shift Apr 1\fl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858963"/>
            <a:ext cx="2103437" cy="731837"/>
          </a:xfrm>
          <a:prstGeom prst="rect">
            <a:avLst/>
          </a:prstGeom>
          <a:noFill/>
          <a:ln w="76200">
            <a:solidFill>
              <a:srgbClr val="C0000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11267" name="Picture 3" descr="C:\Users\Rae\Desktop\Passover Studies\Paradigm Shift Apr 1\pale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858963"/>
            <a:ext cx="2444750" cy="731837"/>
          </a:xfrm>
          <a:prstGeom prst="rect">
            <a:avLst/>
          </a:prstGeom>
          <a:noFill/>
          <a:ln w="76200">
            <a:solidFill>
              <a:srgbClr val="7030A0"/>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81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25178"/>
            <a:ext cx="9144000" cy="670560"/>
          </a:xfrm>
        </p:spPr>
        <p:txBody>
          <a:bodyPr>
            <a:normAutofit/>
            <a:scene3d>
              <a:camera prst="orthographicFront"/>
              <a:lightRig rig="threePt" dir="t"/>
            </a:scene3d>
            <a:sp3d extrusionH="57150">
              <a:bevelT w="38100" h="38100"/>
            </a:sp3d>
          </a:bodyPr>
          <a:lstStyle/>
          <a:p>
            <a:pPr algn="ctr"/>
            <a:r>
              <a:rPr lang="en-US" cap="none" dirty="0" smtClean="0">
                <a:latin typeface="Arial Rounded MT Bold" pitchFamily="34" charset="0"/>
              </a:rPr>
              <a:t>The “UNITS” on Day 1 of Creation</a:t>
            </a:r>
            <a:endParaRPr lang="en-US" dirty="0">
              <a:latin typeface="Arial Rounded MT Bold" pitchFamily="34" charset="0"/>
            </a:endParaRPr>
          </a:p>
        </p:txBody>
      </p:sp>
      <p:sp>
        <p:nvSpPr>
          <p:cNvPr id="2" name="Slide Number Placeholder 1"/>
          <p:cNvSpPr>
            <a:spLocks noGrp="1"/>
          </p:cNvSpPr>
          <p:nvPr>
            <p:ph type="sldNum" sz="quarter" idx="12"/>
          </p:nvPr>
        </p:nvSpPr>
        <p:spPr>
          <a:xfrm>
            <a:off x="8305800" y="6477000"/>
            <a:ext cx="588336" cy="228600"/>
          </a:xfrm>
        </p:spPr>
        <p:txBody>
          <a:bodyPr/>
          <a:lstStyle/>
          <a:p>
            <a:fld id="{F716C96D-555A-4066-BF29-32A5BE0CACF3}" type="slidenum">
              <a:rPr lang="en-US" smtClean="0"/>
              <a:t>9</a:t>
            </a:fld>
            <a:endParaRPr lang="en-US" dirty="0"/>
          </a:p>
        </p:txBody>
      </p:sp>
      <p:sp>
        <p:nvSpPr>
          <p:cNvPr id="6" name="Content Placeholder 2"/>
          <p:cNvSpPr txBox="1">
            <a:spLocks/>
          </p:cNvSpPr>
          <p:nvPr/>
        </p:nvSpPr>
        <p:spPr>
          <a:xfrm>
            <a:off x="609600" y="1143000"/>
            <a:ext cx="7924800" cy="56388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92500"/>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buNone/>
            </a:pPr>
            <a:endParaRPr lang="en-US" sz="2200" b="1" dirty="0" smtClean="0">
              <a:solidFill>
                <a:schemeClr val="bg1">
                  <a:lumMod val="95000"/>
                  <a:lumOff val="5000"/>
                </a:schemeClr>
              </a:solidFill>
              <a:latin typeface="Comic Sans MS" pitchFamily="66" charset="0"/>
            </a:endParaRPr>
          </a:p>
          <a:p>
            <a:pPr marL="0" indent="0" algn="ctr">
              <a:buNone/>
            </a:pPr>
            <a:r>
              <a:rPr lang="en-US" sz="3600" b="1" dirty="0" smtClean="0">
                <a:solidFill>
                  <a:schemeClr val="bg1">
                    <a:lumMod val="95000"/>
                    <a:lumOff val="5000"/>
                  </a:schemeClr>
                </a:solidFill>
                <a:latin typeface="Comic Sans MS" pitchFamily="66" charset="0"/>
              </a:rPr>
              <a:t>The 1</a:t>
            </a:r>
            <a:r>
              <a:rPr lang="en-US" sz="3600" b="1" baseline="30000" dirty="0" smtClean="0">
                <a:solidFill>
                  <a:schemeClr val="bg1">
                    <a:lumMod val="95000"/>
                    <a:lumOff val="5000"/>
                  </a:schemeClr>
                </a:solidFill>
                <a:latin typeface="Comic Sans MS" pitchFamily="66" charset="0"/>
              </a:rPr>
              <a:t>st</a:t>
            </a:r>
            <a:r>
              <a:rPr lang="en-US" sz="3600" b="1" dirty="0" smtClean="0">
                <a:solidFill>
                  <a:schemeClr val="bg1">
                    <a:lumMod val="95000"/>
                    <a:lumOff val="5000"/>
                  </a:schemeClr>
                </a:solidFill>
                <a:latin typeface="Comic Sans MS" pitchFamily="66" charset="0"/>
              </a:rPr>
              <a:t> day of creation houses </a:t>
            </a:r>
            <a:br>
              <a:rPr lang="en-US" sz="3600" b="1" dirty="0" smtClean="0">
                <a:solidFill>
                  <a:schemeClr val="bg1">
                    <a:lumMod val="95000"/>
                    <a:lumOff val="5000"/>
                  </a:schemeClr>
                </a:solidFill>
                <a:latin typeface="Comic Sans MS" pitchFamily="66" charset="0"/>
              </a:rPr>
            </a:br>
            <a:r>
              <a:rPr lang="en-US" sz="3600" b="1" dirty="0" smtClean="0">
                <a:solidFill>
                  <a:schemeClr val="bg1">
                    <a:lumMod val="95000"/>
                    <a:lumOff val="5000"/>
                  </a:schemeClr>
                </a:solidFill>
                <a:latin typeface="Comic Sans MS" pitchFamily="66" charset="0"/>
              </a:rPr>
              <a:t>5 separate “units” (or components) </a:t>
            </a:r>
            <a:br>
              <a:rPr lang="en-US" sz="3600" b="1" dirty="0" smtClean="0">
                <a:solidFill>
                  <a:schemeClr val="bg1">
                    <a:lumMod val="95000"/>
                    <a:lumOff val="5000"/>
                  </a:schemeClr>
                </a:solidFill>
                <a:latin typeface="Comic Sans MS" pitchFamily="66" charset="0"/>
              </a:rPr>
            </a:br>
            <a:r>
              <a:rPr lang="en-US" sz="3600" b="1" dirty="0" smtClean="0">
                <a:solidFill>
                  <a:schemeClr val="bg1">
                    <a:lumMod val="95000"/>
                    <a:lumOff val="5000"/>
                  </a:schemeClr>
                </a:solidFill>
                <a:latin typeface="Comic Sans MS" pitchFamily="66" charset="0"/>
              </a:rPr>
              <a:t>found within the first 24 hour cycle.</a:t>
            </a:r>
          </a:p>
          <a:p>
            <a:pPr marL="1399032" lvl="6" indent="0">
              <a:buNone/>
            </a:pP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They are:</a:t>
            </a:r>
            <a:r>
              <a:rPr lang="en-US" sz="3600" b="1" dirty="0">
                <a:solidFill>
                  <a:schemeClr val="bg1">
                    <a:lumMod val="95000"/>
                    <a:lumOff val="5000"/>
                  </a:schemeClr>
                </a:solidFill>
                <a:effectLst>
                  <a:outerShdw blurRad="38100" dist="38100" dir="2700000" algn="tl">
                    <a:srgbClr val="000000">
                      <a:alpha val="43137"/>
                    </a:srgbClr>
                  </a:outerShdw>
                </a:effectLst>
              </a:rPr>
              <a:t>	</a:t>
            </a:r>
            <a:br>
              <a:rPr lang="en-US" sz="3600" b="1" dirty="0">
                <a:solidFill>
                  <a:schemeClr val="bg1">
                    <a:lumMod val="95000"/>
                    <a:lumOff val="5000"/>
                  </a:schemeClr>
                </a:solidFill>
                <a:effectLst>
                  <a:outerShdw blurRad="38100" dist="38100" dir="2700000" algn="tl">
                    <a:srgbClr val="000000">
                      <a:alpha val="43137"/>
                    </a:srgbClr>
                  </a:outerShdw>
                </a:effectLst>
              </a:rPr>
            </a:b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1</a:t>
            </a:r>
            <a:r>
              <a:rPr lang="en-US" sz="3600" b="1" dirty="0">
                <a:solidFill>
                  <a:schemeClr val="accent5">
                    <a:lumMod val="75000"/>
                  </a:schemeClr>
                </a:solidFill>
                <a:effectLst>
                  <a:outerShdw blurRad="38100" dist="38100" dir="2700000" algn="tl">
                    <a:srgbClr val="000000">
                      <a:alpha val="43137"/>
                    </a:srgbClr>
                  </a:outerShdw>
                </a:effectLst>
                <a:latin typeface="Comic Sans MS" pitchFamily="66" charset="0"/>
              </a:rPr>
              <a:t>. </a:t>
            </a: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light</a:t>
            </a:r>
            <a:r>
              <a:rPr lang="en-US" sz="3600" b="1" baseline="30000" dirty="0">
                <a:solidFill>
                  <a:schemeClr val="bg1">
                    <a:lumMod val="85000"/>
                  </a:schemeClr>
                </a:solidFill>
                <a:effectLst>
                  <a:outerShdw blurRad="38100" dist="38100" dir="2700000" algn="tl">
                    <a:srgbClr val="000000">
                      <a:alpha val="43137"/>
                    </a:srgbClr>
                  </a:outerShdw>
                </a:effectLst>
                <a:latin typeface="Comic Sans MS" pitchFamily="66" charset="0"/>
              </a:rPr>
              <a:t>H216</a:t>
            </a:r>
            <a:r>
              <a:rPr lang="en-US" sz="3600" b="1" dirty="0">
                <a:solidFill>
                  <a:schemeClr val="bg1">
                    <a:lumMod val="95000"/>
                    <a:lumOff val="5000"/>
                  </a:schemeClr>
                </a:solidFill>
                <a:effectLst>
                  <a:outerShdw blurRad="38100" dist="38100" dir="2700000" algn="tl">
                    <a:srgbClr val="000000">
                      <a:alpha val="43137"/>
                    </a:srgbClr>
                  </a:outerShdw>
                </a:effectLst>
                <a:latin typeface="Comic Sans MS" pitchFamily="66" charset="0"/>
              </a:rPr>
              <a:t/>
            </a:r>
            <a:br>
              <a:rPr lang="en-US" sz="3600" b="1" dirty="0">
                <a:solidFill>
                  <a:schemeClr val="bg1">
                    <a:lumMod val="95000"/>
                    <a:lumOff val="5000"/>
                  </a:schemeClr>
                </a:solidFill>
                <a:effectLst>
                  <a:outerShdw blurRad="38100" dist="38100" dir="2700000" algn="tl">
                    <a:srgbClr val="000000">
                      <a:alpha val="43137"/>
                    </a:srgbClr>
                  </a:outerShdw>
                </a:effectLst>
                <a:latin typeface="Comic Sans MS" pitchFamily="66" charset="0"/>
              </a:rPr>
            </a:b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2</a:t>
            </a:r>
            <a:r>
              <a:rPr lang="en-US" sz="3600" b="1" dirty="0">
                <a:solidFill>
                  <a:schemeClr val="accent5">
                    <a:lumMod val="75000"/>
                  </a:schemeClr>
                </a:solidFill>
                <a:effectLst>
                  <a:outerShdw blurRad="38100" dist="38100" dir="2700000" algn="tl">
                    <a:srgbClr val="000000">
                      <a:alpha val="43137"/>
                    </a:srgbClr>
                  </a:outerShdw>
                </a:effectLst>
                <a:latin typeface="Comic Sans MS" pitchFamily="66" charset="0"/>
              </a:rPr>
              <a:t>. </a:t>
            </a:r>
            <a:r>
              <a:rPr lang="en-US" sz="3600" b="1" dirty="0">
                <a:effectLst>
                  <a:outerShdw blurRad="38100" dist="38100" dir="2700000" algn="tl">
                    <a:srgbClr val="000000">
                      <a:alpha val="43137"/>
                    </a:srgbClr>
                  </a:outerShdw>
                </a:effectLst>
                <a:latin typeface="Comic Sans MS" pitchFamily="66" charset="0"/>
              </a:rPr>
              <a:t>darkness</a:t>
            </a:r>
            <a:r>
              <a:rPr lang="en-US" sz="3600" b="1" baseline="30000" dirty="0">
                <a:solidFill>
                  <a:schemeClr val="accent2">
                    <a:lumMod val="60000"/>
                    <a:lumOff val="40000"/>
                  </a:schemeClr>
                </a:solidFill>
                <a:effectLst>
                  <a:outerShdw blurRad="38100" dist="38100" dir="2700000" algn="tl">
                    <a:srgbClr val="000000">
                      <a:alpha val="43137"/>
                    </a:srgbClr>
                  </a:outerShdw>
                </a:effectLst>
                <a:latin typeface="Comic Sans MS" pitchFamily="66" charset="0"/>
              </a:rPr>
              <a:t>H2822</a:t>
            </a:r>
            <a:r>
              <a:rPr lang="en-US" sz="3600" b="1" dirty="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p>
          <a:p>
            <a:pPr marL="1399032" lvl="6" indent="0">
              <a:buNone/>
            </a:pP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3. </a:t>
            </a:r>
            <a:r>
              <a:rPr lang="en-US" sz="3600" b="1" dirty="0" smtClean="0">
                <a:solidFill>
                  <a:schemeClr val="tx1">
                    <a:lumMod val="65000"/>
                    <a:lumOff val="35000"/>
                  </a:schemeClr>
                </a:solidFill>
                <a:effectLst>
                  <a:outerShdw blurRad="38100" dist="38100" dir="2700000" algn="tl">
                    <a:srgbClr val="000000">
                      <a:alpha val="43137"/>
                    </a:srgbClr>
                  </a:outerShdw>
                </a:effectLst>
                <a:latin typeface="Comic Sans MS" pitchFamily="66" charset="0"/>
              </a:rPr>
              <a:t>darkness</a:t>
            </a:r>
            <a:r>
              <a:rPr lang="en-US" sz="3600" b="1" baseline="30000" dirty="0" smtClean="0">
                <a:solidFill>
                  <a:schemeClr val="accent6">
                    <a:lumMod val="60000"/>
                    <a:lumOff val="40000"/>
                  </a:schemeClr>
                </a:solidFill>
                <a:effectLst>
                  <a:outerShdw blurRad="38100" dist="38100" dir="2700000" algn="tl">
                    <a:srgbClr val="000000">
                      <a:alpha val="43137"/>
                    </a:srgbClr>
                  </a:outerShdw>
                </a:effectLst>
                <a:latin typeface="Comic Sans MS" pitchFamily="66" charset="0"/>
              </a:rPr>
              <a:t>H3915</a:t>
            </a:r>
            <a:r>
              <a:rPr lang="en-US" sz="3600" b="1"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p>
          <a:p>
            <a:pPr marL="1399032" lvl="6" indent="0">
              <a:buNone/>
            </a:pP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4. </a:t>
            </a:r>
            <a:r>
              <a:rPr lang="en-US" sz="3600" b="1" dirty="0" smtClean="0">
                <a:solidFill>
                  <a:schemeClr val="accent6">
                    <a:lumMod val="75000"/>
                  </a:schemeClr>
                </a:solidFill>
                <a:effectLst>
                  <a:outerShdw blurRad="38100" dist="38100" dir="2700000" algn="tl">
                    <a:srgbClr val="000000">
                      <a:alpha val="43137"/>
                    </a:srgbClr>
                  </a:outerShdw>
                </a:effectLst>
                <a:latin typeface="Comic Sans MS" pitchFamily="66" charset="0"/>
              </a:rPr>
              <a:t>ereb</a:t>
            </a:r>
            <a:r>
              <a:rPr lang="en-US" sz="3600" b="1" baseline="30000" dirty="0" smtClean="0">
                <a:solidFill>
                  <a:schemeClr val="tx1">
                    <a:lumMod val="65000"/>
                    <a:lumOff val="35000"/>
                  </a:schemeClr>
                </a:solidFill>
                <a:effectLst>
                  <a:outerShdw blurRad="38100" dist="38100" dir="2700000" algn="tl">
                    <a:srgbClr val="000000">
                      <a:alpha val="43137"/>
                    </a:srgbClr>
                  </a:outerShdw>
                </a:effectLst>
                <a:latin typeface="Comic Sans MS" pitchFamily="66" charset="0"/>
              </a:rPr>
              <a:t>H6153</a:t>
            </a:r>
            <a:r>
              <a:rPr lang="en-US" sz="3600"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 </a:t>
            </a:r>
          </a:p>
          <a:p>
            <a:pPr marL="1399032" lvl="6" indent="0">
              <a:buNone/>
            </a:pPr>
            <a:r>
              <a:rPr lang="en-US" sz="3600" b="1" dirty="0" smtClean="0">
                <a:solidFill>
                  <a:srgbClr val="B23B7E"/>
                </a:solidFill>
                <a:effectLst>
                  <a:outerShdw blurRad="38100" dist="38100" dir="2700000" algn="tl">
                    <a:srgbClr val="000000">
                      <a:alpha val="43137"/>
                    </a:srgbClr>
                  </a:outerShdw>
                </a:effectLst>
                <a:latin typeface="Comic Sans MS" pitchFamily="66" charset="0"/>
              </a:rPr>
              <a:t>5</a:t>
            </a:r>
            <a:r>
              <a:rPr lang="en-US" sz="3600" b="1" dirty="0" smtClean="0">
                <a:solidFill>
                  <a:schemeClr val="accent5">
                    <a:lumMod val="75000"/>
                  </a:schemeClr>
                </a:solidFill>
                <a:effectLst>
                  <a:outerShdw blurRad="38100" dist="38100" dir="2700000" algn="tl">
                    <a:srgbClr val="000000">
                      <a:alpha val="43137"/>
                    </a:srgbClr>
                  </a:outerShdw>
                </a:effectLst>
                <a:latin typeface="Comic Sans MS" pitchFamily="66" charset="0"/>
              </a:rPr>
              <a:t>. </a:t>
            </a:r>
            <a:r>
              <a:rPr lang="en-US" sz="3600" b="1" dirty="0" smtClean="0">
                <a:solidFill>
                  <a:srgbClr val="B23B7E"/>
                </a:solidFill>
                <a:effectLst>
                  <a:outerShdw blurRad="38100" dist="38100" dir="2700000" algn="tl">
                    <a:srgbClr val="000000">
                      <a:alpha val="43137"/>
                    </a:srgbClr>
                  </a:outerShdw>
                </a:effectLst>
                <a:latin typeface="Comic Sans MS" pitchFamily="66" charset="0"/>
              </a:rPr>
              <a:t>boqer</a:t>
            </a:r>
            <a:r>
              <a:rPr lang="en-US" sz="3600" b="1" baseline="30000" dirty="0" smtClean="0">
                <a:solidFill>
                  <a:schemeClr val="tx1">
                    <a:lumMod val="50000"/>
                    <a:lumOff val="50000"/>
                  </a:schemeClr>
                </a:solidFill>
                <a:effectLst>
                  <a:outerShdw blurRad="38100" dist="38100" dir="2700000" algn="tl">
                    <a:srgbClr val="000000">
                      <a:alpha val="43137"/>
                    </a:srgbClr>
                  </a:outerShdw>
                </a:effectLst>
                <a:latin typeface="Comic Sans MS" pitchFamily="66" charset="0"/>
              </a:rPr>
              <a:t>H1242</a:t>
            </a:r>
            <a:r>
              <a:rPr lang="en-US" sz="3600" dirty="0" smtClean="0">
                <a:solidFill>
                  <a:schemeClr val="bg1">
                    <a:lumMod val="95000"/>
                    <a:lumOff val="5000"/>
                  </a:schemeClr>
                </a:solidFill>
                <a:effectLst>
                  <a:outerShdw blurRad="38100" dist="38100" dir="2700000" algn="tl">
                    <a:srgbClr val="000000">
                      <a:alpha val="43137"/>
                    </a:srgbClr>
                  </a:outerShdw>
                </a:effectLst>
                <a:latin typeface="Comic Sans MS" pitchFamily="66" charset="0"/>
              </a:rPr>
              <a:t>   </a:t>
            </a:r>
            <a:r>
              <a:rPr lang="en-US" sz="3600" dirty="0" smtClean="0">
                <a:solidFill>
                  <a:schemeClr val="bg1">
                    <a:lumMod val="95000"/>
                    <a:lumOff val="5000"/>
                  </a:schemeClr>
                </a:solidFill>
                <a:effectLst>
                  <a:outerShdw blurRad="38100" dist="38100" dir="2700000" algn="tl">
                    <a:srgbClr val="000000">
                      <a:alpha val="43137"/>
                    </a:srgbClr>
                  </a:outerShdw>
                </a:effectLst>
              </a:rPr>
              <a:t/>
            </a:r>
            <a:br>
              <a:rPr lang="en-US" sz="3600" dirty="0" smtClean="0">
                <a:solidFill>
                  <a:schemeClr val="bg1">
                    <a:lumMod val="95000"/>
                    <a:lumOff val="5000"/>
                  </a:schemeClr>
                </a:solidFill>
                <a:effectLst>
                  <a:outerShdw blurRad="38100" dist="38100" dir="2700000" algn="tl">
                    <a:srgbClr val="000000">
                      <a:alpha val="43137"/>
                    </a:srgbClr>
                  </a:outerShdw>
                </a:effectLst>
              </a:rPr>
            </a:br>
            <a:r>
              <a:rPr lang="en-US" dirty="0" smtClean="0">
                <a:solidFill>
                  <a:schemeClr val="bg1">
                    <a:lumMod val="95000"/>
                    <a:lumOff val="5000"/>
                  </a:schemeClr>
                </a:solidFill>
                <a:effectLst>
                  <a:outerShdw blurRad="38100" dist="38100" dir="2700000" algn="tl">
                    <a:srgbClr val="000000">
                      <a:alpha val="43137"/>
                    </a:srgbClr>
                  </a:outerShdw>
                </a:effectLst>
              </a:rPr>
              <a:t>       </a:t>
            </a:r>
            <a:endParaRPr lang="en-US" sz="1400" b="1" dirty="0">
              <a:solidFill>
                <a:schemeClr val="bg1">
                  <a:lumMod val="95000"/>
                  <a:lumOff val="5000"/>
                </a:schemeClr>
              </a:solidFill>
              <a:effectLst>
                <a:outerShdw blurRad="38100" dist="38100" dir="2700000" algn="tl">
                  <a:srgbClr val="000000">
                    <a:alpha val="43137"/>
                  </a:srgbClr>
                </a:outerShdw>
              </a:effectLst>
            </a:endParaRPr>
          </a:p>
        </p:txBody>
      </p:sp>
      <p:sp>
        <p:nvSpPr>
          <p:cNvPr id="5" name="Right Brace 4"/>
          <p:cNvSpPr/>
          <p:nvPr/>
        </p:nvSpPr>
        <p:spPr>
          <a:xfrm>
            <a:off x="5257800" y="4114800"/>
            <a:ext cx="685800" cy="1066800"/>
          </a:xfrm>
          <a:prstGeom prst="rightBrace">
            <a:avLst>
              <a:gd name="adj1" fmla="val 21546"/>
              <a:gd name="adj2" fmla="val 50000"/>
            </a:avLst>
          </a:prstGeom>
          <a:ln w="76200">
            <a:solidFill>
              <a:srgbClr val="3BE54B"/>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 name="Rounded Rectangular Callout 2"/>
          <p:cNvSpPr/>
          <p:nvPr/>
        </p:nvSpPr>
        <p:spPr>
          <a:xfrm>
            <a:off x="6553200" y="3429000"/>
            <a:ext cx="2340936" cy="3048000"/>
          </a:xfrm>
          <a:prstGeom prst="wedgeRoundRectCallout">
            <a:avLst>
              <a:gd name="adj1" fmla="val -78194"/>
              <a:gd name="adj2" fmla="val -9623"/>
              <a:gd name="adj3" fmla="val 16667"/>
            </a:avLst>
          </a:prstGeom>
          <a:solidFill>
            <a:schemeClr val="accent6">
              <a:lumMod val="60000"/>
              <a:lumOff val="40000"/>
            </a:schemeClr>
          </a:solidFill>
          <a:ln w="57150">
            <a:solidFill>
              <a:srgbClr val="3BE54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u="sng" dirty="0" smtClean="0">
                <a:solidFill>
                  <a:srgbClr val="FF0066"/>
                </a:solidFill>
                <a:latin typeface="Arial Black" panose="020B0A04020102020204" pitchFamily="34" charset="0"/>
              </a:rPr>
              <a:t>Two</a:t>
            </a:r>
            <a:r>
              <a:rPr lang="en-CA" sz="3600" dirty="0" smtClean="0">
                <a:solidFill>
                  <a:srgbClr val="002060"/>
                </a:solidFill>
              </a:rPr>
              <a:t> types of darkness on the first day?</a:t>
            </a:r>
            <a:endParaRPr lang="en-CA" sz="3600" dirty="0">
              <a:solidFill>
                <a:srgbClr val="002060"/>
              </a:solidFill>
            </a:endParaRPr>
          </a:p>
        </p:txBody>
      </p:sp>
      <p:pic>
        <p:nvPicPr>
          <p:cNvPr id="7" name="Picture 13" descr="C:\Users\Rae\Desktop\Art on Desktop\white man clip art\yellow-blue smiley faces\smiley face - no w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3978" y="5290931"/>
            <a:ext cx="1105853" cy="1208723"/>
          </a:xfrm>
          <a:prstGeom prst="round2DiagRect">
            <a:avLst>
              <a:gd name="adj1" fmla="val 16667"/>
              <a:gd name="adj2" fmla="val 50000"/>
            </a:avLst>
          </a:prstGeom>
          <a:ln w="88900" cap="sq">
            <a:solidFill>
              <a:schemeClr val="accent2">
                <a:lumMod val="60000"/>
                <a:lumOff val="4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61762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up)">
                                      <p:cBhvr>
                                        <p:cTn id="7" dur="20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wipe(left)">
                                      <p:cBhvr>
                                        <p:cTn id="12" dur="175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left)">
                                      <p:cBhvr>
                                        <p:cTn id="17" dur="175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wipe(left)">
                                      <p:cBhvr>
                                        <p:cTn id="22" dur="175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1500"/>
                                        <p:tgtEl>
                                          <p:spTgt spid="5"/>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circle(in)">
                                      <p:cBhvr>
                                        <p:cTn id="30" dur="1500"/>
                                        <p:tgtEl>
                                          <p:spTgt spid="3"/>
                                        </p:tgtEl>
                                      </p:cBhvr>
                                    </p:animEffect>
                                  </p:childTnLst>
                                </p:cTn>
                              </p:par>
                              <p:par>
                                <p:cTn id="31" presetID="42" presetClass="entr" presetSubtype="0" fill="hold" nodeType="withEffect">
                                  <p:stCondLst>
                                    <p:cond delay="300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670560"/>
          </a:xfrm>
        </p:spPr>
        <p:txBody>
          <a:bodyPr>
            <a:normAutofit fontScale="90000"/>
            <a:scene3d>
              <a:camera prst="orthographicFront"/>
              <a:lightRig rig="threePt" dir="t"/>
            </a:scene3d>
            <a:sp3d extrusionH="57150">
              <a:bevelT w="38100" h="38100"/>
            </a:sp3d>
          </a:bodyPr>
          <a:lstStyle/>
          <a:p>
            <a:pPr algn="ctr"/>
            <a:r>
              <a:rPr lang="en-US" dirty="0" smtClean="0">
                <a:latin typeface="Arial Rounded MT Bold" pitchFamily="34" charset="0"/>
              </a:rPr>
              <a:t>First mention of &lt;</a:t>
            </a:r>
            <a:r>
              <a:rPr lang="en-US" cap="none" dirty="0" smtClean="0">
                <a:solidFill>
                  <a:schemeClr val="accent6">
                    <a:lumMod val="75000"/>
                  </a:schemeClr>
                </a:solidFill>
                <a:latin typeface="Arial Rounded MT Bold" pitchFamily="34" charset="0"/>
              </a:rPr>
              <a:t>ereb</a:t>
            </a:r>
            <a:r>
              <a:rPr lang="en-US" dirty="0" smtClean="0">
                <a:latin typeface="Arial Rounded MT Bold" pitchFamily="34" charset="0"/>
              </a:rPr>
              <a:t>&gt; in Genesis</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10</a:t>
            </a:fld>
            <a:endParaRPr lang="en-US" dirty="0"/>
          </a:p>
        </p:txBody>
      </p:sp>
      <p:sp>
        <p:nvSpPr>
          <p:cNvPr id="3" name="Content Placeholder 2"/>
          <p:cNvSpPr txBox="1">
            <a:spLocks/>
          </p:cNvSpPr>
          <p:nvPr/>
        </p:nvSpPr>
        <p:spPr>
          <a:xfrm>
            <a:off x="340360" y="1021080"/>
            <a:ext cx="8505423" cy="537972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3200" b="1" dirty="0" smtClean="0">
                <a:solidFill>
                  <a:schemeClr val="bg1">
                    <a:lumMod val="95000"/>
                    <a:lumOff val="5000"/>
                  </a:schemeClr>
                </a:solidFill>
                <a:latin typeface="Comic Sans MS" pitchFamily="66" charset="0"/>
              </a:rPr>
              <a:t>The first usage of this word </a:t>
            </a:r>
            <a:r>
              <a:rPr lang="en-US" sz="3200" b="1" dirty="0">
                <a:solidFill>
                  <a:schemeClr val="bg1">
                    <a:lumMod val="95000"/>
                    <a:lumOff val="5000"/>
                  </a:schemeClr>
                </a:solidFill>
                <a:latin typeface="Comic Sans MS" pitchFamily="66" charset="0"/>
              </a:rPr>
              <a:t>&lt;</a:t>
            </a:r>
            <a:r>
              <a:rPr lang="en-US" sz="3200" b="1" dirty="0">
                <a:solidFill>
                  <a:schemeClr val="accent6">
                    <a:lumMod val="75000"/>
                  </a:schemeClr>
                </a:solidFill>
                <a:effectLst>
                  <a:outerShdw blurRad="38100" dist="38100" dir="2700000" algn="tl">
                    <a:srgbClr val="000000">
                      <a:alpha val="43137"/>
                    </a:srgbClr>
                  </a:outerShdw>
                </a:effectLst>
                <a:latin typeface="Comic Sans MS" pitchFamily="66" charset="0"/>
              </a:rPr>
              <a:t>ereb</a:t>
            </a:r>
            <a:r>
              <a:rPr lang="en-US" sz="3200" b="1" dirty="0">
                <a:solidFill>
                  <a:schemeClr val="bg1">
                    <a:lumMod val="95000"/>
                    <a:lumOff val="5000"/>
                  </a:schemeClr>
                </a:solidFill>
                <a:latin typeface="Comic Sans MS" pitchFamily="66" charset="0"/>
              </a:rPr>
              <a:t>&gt;</a:t>
            </a:r>
            <a:r>
              <a:rPr lang="en-US" sz="3200" b="1" dirty="0" smtClean="0">
                <a:solidFill>
                  <a:schemeClr val="bg1">
                    <a:lumMod val="95000"/>
                    <a:lumOff val="5000"/>
                  </a:schemeClr>
                </a:solidFill>
                <a:latin typeface="Comic Sans MS" pitchFamily="66" charset="0"/>
              </a:rPr>
              <a:t> is found in Gen 1:5.</a:t>
            </a:r>
            <a:br>
              <a:rPr lang="en-US" sz="3200" b="1" dirty="0" smtClean="0">
                <a:solidFill>
                  <a:schemeClr val="bg1">
                    <a:lumMod val="95000"/>
                    <a:lumOff val="5000"/>
                  </a:schemeClr>
                </a:solidFill>
                <a:latin typeface="Comic Sans MS" pitchFamily="66" charset="0"/>
              </a:rPr>
            </a:br>
            <a:endParaRPr lang="en-US" sz="1600" b="1" dirty="0" smtClean="0">
              <a:solidFill>
                <a:schemeClr val="bg1">
                  <a:lumMod val="95000"/>
                  <a:lumOff val="5000"/>
                </a:schemeClr>
              </a:solidFill>
              <a:latin typeface="Comic Sans MS" pitchFamily="66" charset="0"/>
            </a:endParaRPr>
          </a:p>
          <a:p>
            <a:pPr marL="0" indent="0">
              <a:buNone/>
            </a:pPr>
            <a:r>
              <a:rPr lang="en-US" sz="3200" b="1" dirty="0">
                <a:solidFill>
                  <a:schemeClr val="bg1">
                    <a:lumMod val="95000"/>
                    <a:lumOff val="5000"/>
                  </a:schemeClr>
                </a:solidFill>
                <a:latin typeface="Comic Sans MS" pitchFamily="66" charset="0"/>
              </a:rPr>
              <a:t>We need to look at this very carefully, because there are those who desire to place the &lt;</a:t>
            </a:r>
            <a:r>
              <a:rPr lang="en-US" sz="3200" b="1" dirty="0">
                <a:solidFill>
                  <a:schemeClr val="accent6">
                    <a:lumMod val="75000"/>
                  </a:schemeClr>
                </a:solidFill>
                <a:effectLst>
                  <a:outerShdw blurRad="38100" dist="38100" dir="2700000" algn="tl">
                    <a:srgbClr val="000000">
                      <a:alpha val="43137"/>
                    </a:srgbClr>
                  </a:outerShdw>
                </a:effectLst>
                <a:latin typeface="Comic Sans MS" pitchFamily="66" charset="0"/>
              </a:rPr>
              <a:t>ereb</a:t>
            </a:r>
            <a:r>
              <a:rPr lang="en-US" sz="3200" b="1" dirty="0" smtClean="0">
                <a:solidFill>
                  <a:schemeClr val="bg1">
                    <a:lumMod val="95000"/>
                    <a:lumOff val="5000"/>
                  </a:schemeClr>
                </a:solidFill>
                <a:latin typeface="Comic Sans MS" pitchFamily="66" charset="0"/>
              </a:rPr>
              <a:t>&gt; evening </a:t>
            </a:r>
            <a:r>
              <a:rPr lang="en-US" sz="3200" b="1" dirty="0">
                <a:solidFill>
                  <a:schemeClr val="bg1">
                    <a:lumMod val="95000"/>
                    <a:lumOff val="5000"/>
                  </a:schemeClr>
                </a:solidFill>
                <a:latin typeface="Comic Sans MS" pitchFamily="66" charset="0"/>
              </a:rPr>
              <a:t>in a location where </a:t>
            </a:r>
            <a:r>
              <a:rPr lang="en-US" sz="3200" b="1" dirty="0">
                <a:solidFill>
                  <a:srgbClr val="66FFFF"/>
                </a:solidFill>
                <a:effectLst>
                  <a:outerShdw blurRad="38100" dist="38100" dir="2700000" algn="tl">
                    <a:srgbClr val="000000">
                      <a:alpha val="43137"/>
                    </a:srgbClr>
                  </a:outerShdw>
                </a:effectLst>
                <a:latin typeface="Comic Sans MS" pitchFamily="66" charset="0"/>
              </a:rPr>
              <a:t>Yahuah</a:t>
            </a:r>
            <a:r>
              <a:rPr lang="en-US" sz="3200" b="1" dirty="0">
                <a:solidFill>
                  <a:schemeClr val="bg1">
                    <a:lumMod val="95000"/>
                    <a:lumOff val="5000"/>
                  </a:schemeClr>
                </a:solidFill>
                <a:latin typeface="Comic Sans MS" pitchFamily="66" charset="0"/>
              </a:rPr>
              <a:t> has not placed it. </a:t>
            </a:r>
            <a:endParaRPr lang="en-US" sz="3200" b="1" dirty="0" smtClean="0">
              <a:solidFill>
                <a:schemeClr val="bg1">
                  <a:lumMod val="95000"/>
                  <a:lumOff val="5000"/>
                </a:schemeClr>
              </a:solidFill>
              <a:latin typeface="Comic Sans MS" pitchFamily="66" charset="0"/>
            </a:endParaRPr>
          </a:p>
          <a:p>
            <a:pPr marL="0" indent="0">
              <a:buNone/>
            </a:pPr>
            <a:endParaRPr lang="en-US" sz="1600" b="1" dirty="0" smtClean="0">
              <a:solidFill>
                <a:schemeClr val="bg1">
                  <a:lumMod val="95000"/>
                  <a:lumOff val="5000"/>
                </a:schemeClr>
              </a:solidFill>
              <a:latin typeface="Comic Sans MS" pitchFamily="66" charset="0"/>
            </a:endParaRPr>
          </a:p>
          <a:p>
            <a:pPr marL="0" indent="0">
              <a:buNone/>
            </a:pPr>
            <a:r>
              <a:rPr lang="en-US" sz="3200" b="1" dirty="0" smtClean="0">
                <a:solidFill>
                  <a:schemeClr val="bg1">
                    <a:lumMod val="95000"/>
                    <a:lumOff val="5000"/>
                  </a:schemeClr>
                </a:solidFill>
                <a:latin typeface="Comic Sans MS" pitchFamily="66" charset="0"/>
              </a:rPr>
              <a:t>We </a:t>
            </a:r>
            <a:r>
              <a:rPr lang="en-US" sz="3200" b="1" dirty="0">
                <a:solidFill>
                  <a:schemeClr val="bg1">
                    <a:lumMod val="95000"/>
                    <a:lumOff val="5000"/>
                  </a:schemeClr>
                </a:solidFill>
                <a:latin typeface="Comic Sans MS" pitchFamily="66" charset="0"/>
              </a:rPr>
              <a:t>will not go into detail here as </a:t>
            </a:r>
            <a:r>
              <a:rPr lang="en-US" sz="3200" b="1" dirty="0" smtClean="0">
                <a:solidFill>
                  <a:schemeClr val="bg1">
                    <a:lumMod val="95000"/>
                    <a:lumOff val="5000"/>
                  </a:schemeClr>
                </a:solidFill>
                <a:latin typeface="Comic Sans MS" pitchFamily="66" charset="0"/>
              </a:rPr>
              <a:t/>
            </a:r>
            <a:br>
              <a:rPr lang="en-US" sz="3200" b="1" dirty="0" smtClean="0">
                <a:solidFill>
                  <a:schemeClr val="bg1">
                    <a:lumMod val="95000"/>
                    <a:lumOff val="5000"/>
                  </a:schemeClr>
                </a:solidFill>
                <a:latin typeface="Comic Sans MS" pitchFamily="66" charset="0"/>
              </a:rPr>
            </a:br>
            <a:r>
              <a:rPr lang="en-US" sz="3200" b="1" dirty="0" smtClean="0">
                <a:solidFill>
                  <a:schemeClr val="bg1">
                    <a:lumMod val="95000"/>
                    <a:lumOff val="5000"/>
                  </a:schemeClr>
                </a:solidFill>
                <a:latin typeface="Comic Sans MS" pitchFamily="66" charset="0"/>
              </a:rPr>
              <a:t>that </a:t>
            </a:r>
            <a:r>
              <a:rPr lang="en-US" sz="3200" b="1" dirty="0">
                <a:solidFill>
                  <a:schemeClr val="bg1">
                    <a:lumMod val="95000"/>
                    <a:lumOff val="5000"/>
                  </a:schemeClr>
                </a:solidFill>
                <a:latin typeface="Comic Sans MS" pitchFamily="66" charset="0"/>
              </a:rPr>
              <a:t>will be </a:t>
            </a:r>
            <a:r>
              <a:rPr lang="en-US" sz="3200" b="1" dirty="0" smtClean="0">
                <a:solidFill>
                  <a:schemeClr val="bg1">
                    <a:lumMod val="95000"/>
                    <a:lumOff val="5000"/>
                  </a:schemeClr>
                </a:solidFill>
                <a:latin typeface="Comic Sans MS" pitchFamily="66" charset="0"/>
              </a:rPr>
              <a:t>exposed </a:t>
            </a:r>
            <a:r>
              <a:rPr lang="en-US" sz="3200" b="1" dirty="0">
                <a:solidFill>
                  <a:schemeClr val="bg1">
                    <a:lumMod val="95000"/>
                    <a:lumOff val="5000"/>
                  </a:schemeClr>
                </a:solidFill>
                <a:latin typeface="Comic Sans MS" pitchFamily="66" charset="0"/>
              </a:rPr>
              <a:t>in </a:t>
            </a:r>
            <a:r>
              <a:rPr lang="en-US" sz="3200" b="1" dirty="0" smtClean="0">
                <a:solidFill>
                  <a:schemeClr val="bg1">
                    <a:lumMod val="95000"/>
                    <a:lumOff val="5000"/>
                  </a:schemeClr>
                </a:solidFill>
                <a:latin typeface="Comic Sans MS" pitchFamily="66" charset="0"/>
              </a:rPr>
              <a:t>the forthcoming studies.</a:t>
            </a:r>
            <a:endParaRPr lang="en-US" sz="1000" b="1" dirty="0" smtClean="0">
              <a:solidFill>
                <a:schemeClr val="accent3">
                  <a:lumMod val="75000"/>
                </a:schemeClr>
              </a:solidFill>
              <a:latin typeface="Comic Sans MS" pitchFamily="66" charset="0"/>
            </a:endParaRPr>
          </a:p>
        </p:txBody>
      </p:sp>
    </p:spTree>
    <p:extLst>
      <p:ext uri="{BB962C8B-B14F-4D97-AF65-F5344CB8AC3E}">
        <p14:creationId xmlns:p14="http://schemas.microsoft.com/office/powerpoint/2010/main" val="2489590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670560"/>
          </a:xfrm>
        </p:spPr>
        <p:txBody>
          <a:bodyPr>
            <a:normAutofit/>
            <a:scene3d>
              <a:camera prst="orthographicFront"/>
              <a:lightRig rig="threePt" dir="t"/>
            </a:scene3d>
            <a:sp3d extrusionH="57150">
              <a:bevelT w="38100" h="38100"/>
            </a:sp3d>
          </a:bodyPr>
          <a:lstStyle/>
          <a:p>
            <a:pPr algn="ctr"/>
            <a:r>
              <a:rPr lang="en-US" dirty="0" smtClean="0">
                <a:latin typeface="Arial Rounded MT Bold" pitchFamily="34" charset="0"/>
              </a:rPr>
              <a:t>First  “two”  units  identified</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11</a:t>
            </a:fld>
            <a:endParaRPr lang="en-US" dirty="0"/>
          </a:p>
        </p:txBody>
      </p:sp>
      <p:sp>
        <p:nvSpPr>
          <p:cNvPr id="3" name="Content Placeholder 2"/>
          <p:cNvSpPr txBox="1">
            <a:spLocks/>
          </p:cNvSpPr>
          <p:nvPr/>
        </p:nvSpPr>
        <p:spPr>
          <a:xfrm>
            <a:off x="340360" y="1021080"/>
            <a:ext cx="8505423" cy="25908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1200" b="1" dirty="0" smtClean="0">
                <a:solidFill>
                  <a:schemeClr val="bg1">
                    <a:lumMod val="95000"/>
                    <a:lumOff val="5000"/>
                  </a:schemeClr>
                </a:solidFill>
              </a:rPr>
              <a:t/>
            </a:r>
            <a:br>
              <a:rPr lang="en-US" sz="1200" b="1" dirty="0" smtClean="0">
                <a:solidFill>
                  <a:schemeClr val="bg1">
                    <a:lumMod val="95000"/>
                    <a:lumOff val="5000"/>
                  </a:schemeClr>
                </a:solidFill>
              </a:rPr>
            </a:br>
            <a:r>
              <a:rPr lang="en-US" sz="2400" b="1" dirty="0" smtClean="0">
                <a:solidFill>
                  <a:schemeClr val="bg1">
                    <a:lumMod val="95000"/>
                    <a:lumOff val="5000"/>
                  </a:schemeClr>
                </a:solidFill>
              </a:rPr>
              <a:t>Let’s examine verse </a:t>
            </a:r>
            <a:r>
              <a:rPr lang="en-US" sz="2400" b="1" dirty="0" smtClean="0">
                <a:solidFill>
                  <a:srgbClr val="B23B7E"/>
                </a:solidFill>
              </a:rPr>
              <a:t>4</a:t>
            </a:r>
            <a:r>
              <a:rPr lang="en-US" sz="2400" b="1" dirty="0" smtClean="0">
                <a:solidFill>
                  <a:schemeClr val="bg1">
                    <a:lumMod val="95000"/>
                    <a:lumOff val="5000"/>
                  </a:schemeClr>
                </a:solidFill>
              </a:rPr>
              <a:t> first as it sets the foundation for this interesting word &lt;</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b="1" dirty="0" smtClean="0">
                <a:solidFill>
                  <a:schemeClr val="bg1">
                    <a:lumMod val="95000"/>
                    <a:lumOff val="5000"/>
                  </a:schemeClr>
                </a:solidFill>
              </a:rPr>
              <a:t>&gt;:</a:t>
            </a:r>
          </a:p>
          <a:p>
            <a:pPr marL="1188720" indent="-1188720">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1:4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a:t>
            </a:r>
            <a:r>
              <a:rPr lang="en-US" sz="2400" b="1" dirty="0" smtClean="0">
                <a:solidFill>
                  <a:schemeClr val="accent6">
                    <a:lumMod val="40000"/>
                    <a:lumOff val="60000"/>
                  </a:schemeClr>
                </a:solidFill>
                <a:latin typeface="Georgia" panose="02040502050405020303" pitchFamily="18" charset="0"/>
              </a:rPr>
              <a:t> </a:t>
            </a:r>
            <a:r>
              <a:rPr lang="en-US" sz="2400" b="1" dirty="0" smtClean="0">
                <a:solidFill>
                  <a:srgbClr val="483BF3"/>
                </a:solidFill>
                <a:effectLst>
                  <a:outerShdw blurRad="38100" dist="38100" dir="2700000" algn="tl">
                    <a:srgbClr val="000000">
                      <a:alpha val="43137"/>
                    </a:srgbClr>
                  </a:outerShdw>
                </a:effectLst>
                <a:latin typeface="Georgia" panose="02040502050405020303" pitchFamily="18" charset="0"/>
              </a:rPr>
              <a:t>[Yahuah]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saw the light</a:t>
            </a:r>
            <a:r>
              <a:rPr lang="en-US" sz="2400" b="1" baseline="30000" dirty="0">
                <a:solidFill>
                  <a:schemeClr val="bg1">
                    <a:lumMod val="85000"/>
                  </a:schemeClr>
                </a:solidFill>
                <a:effectLst>
                  <a:outerShdw blurRad="38100" dist="38100" dir="2700000" algn="tl">
                    <a:srgbClr val="000000">
                      <a:alpha val="43137"/>
                    </a:srgbClr>
                  </a:outerShdw>
                </a:effectLst>
              </a:rPr>
              <a:t>H216</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that it was good, and </a:t>
            </a:r>
            <a:r>
              <a:rPr lang="en-US" sz="2200" b="1" dirty="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200" b="1" dirty="0" smtClean="0">
                <a:solidFill>
                  <a:srgbClr val="483BF3"/>
                </a:solidFill>
                <a:effectLst>
                  <a:outerShdw blurRad="38100" dist="38100" dir="2700000" algn="tl">
                    <a:srgbClr val="000000">
                      <a:alpha val="43137"/>
                    </a:srgbClr>
                  </a:outerShdw>
                </a:effectLst>
                <a:latin typeface="Georgia" panose="02040502050405020303" pitchFamily="18" charset="0"/>
              </a:rPr>
              <a:t>]</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divided between the </a:t>
            </a:r>
            <a:r>
              <a:rPr lang="en-US" sz="24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400" b="1" baseline="30000" dirty="0" smtClean="0">
                <a:solidFill>
                  <a:schemeClr val="bg1">
                    <a:lumMod val="85000"/>
                  </a:schemeClr>
                </a:solidFill>
                <a:effectLst>
                  <a:outerShdw blurRad="38100" dist="38100" dir="2700000" algn="tl">
                    <a:srgbClr val="000000">
                      <a:alpha val="43137"/>
                    </a:srgbClr>
                  </a:outerShdw>
                </a:effectLst>
              </a:rPr>
              <a:t>H216</a:t>
            </a:r>
            <a:r>
              <a:rPr lang="en-US" sz="32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err="1" smtClean="0">
                <a:solidFill>
                  <a:schemeClr val="bg1"/>
                </a:solidFill>
                <a:effectLst>
                  <a:outerShdw blurRad="38100" dist="38100" dir="2700000" algn="tl">
                    <a:srgbClr val="000000">
                      <a:alpha val="43137"/>
                    </a:srgbClr>
                  </a:outerShdw>
                </a:effectLst>
                <a:latin typeface="Georgia" panose="02040502050405020303" pitchFamily="18" charset="0"/>
              </a:rPr>
              <a:t>owr</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smtClean="0">
                <a:solidFill>
                  <a:schemeClr val="bg1"/>
                </a:solidFill>
                <a:effectLst>
                  <a:outerShdw blurRad="38100" dist="38100" dir="2700000" algn="tl">
                    <a:srgbClr val="000000">
                      <a:alpha val="43137"/>
                    </a:srgbClr>
                  </a:outerShdw>
                </a:effectLst>
                <a:latin typeface="Georgia" panose="02040502050405020303" pitchFamily="18" charset="0"/>
              </a:rPr>
              <a:t> </a:t>
            </a:r>
            <a:r>
              <a:rPr lang="en-US" b="1" dirty="0" smtClean="0">
                <a:solidFill>
                  <a:schemeClr val="accent3">
                    <a:lumMod val="75000"/>
                  </a:schemeClr>
                </a:solidFill>
                <a:effectLst>
                  <a:outerShdw blurRad="38100" dist="38100" dir="2700000" algn="tl">
                    <a:srgbClr val="000000">
                      <a:alpha val="43137"/>
                    </a:srgbClr>
                  </a:outerShdw>
                </a:effectLst>
                <a:latin typeface="Georgia" panose="02040502050405020303" pitchFamily="18" charset="0"/>
              </a:rPr>
              <a:t>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the </a:t>
            </a:r>
            <a:r>
              <a:rPr lang="en-US" sz="2400" b="1" u="sng" dirty="0" smtClean="0">
                <a:effectLst>
                  <a:outerShdw blurRad="38100" dist="38100" dir="2700000" algn="tl">
                    <a:srgbClr val="000000">
                      <a:alpha val="43137"/>
                    </a:srgbClr>
                  </a:outerShdw>
                </a:effectLst>
                <a:latin typeface="Georgia" panose="02040502050405020303" pitchFamily="18" charset="0"/>
              </a:rPr>
              <a:t>darkness</a:t>
            </a:r>
            <a:r>
              <a:rPr lang="en-US" sz="2400" b="1" baseline="30000" dirty="0">
                <a:solidFill>
                  <a:schemeClr val="bg1">
                    <a:lumMod val="85000"/>
                  </a:schemeClr>
                </a:solidFill>
                <a:effectLst>
                  <a:outerShdw blurRad="38100" dist="38100" dir="2700000" algn="tl">
                    <a:srgbClr val="000000">
                      <a:alpha val="43137"/>
                    </a:srgbClr>
                  </a:outerShdw>
                </a:effectLst>
              </a:rPr>
              <a:t>H2822</a:t>
            </a:r>
            <a:r>
              <a:rPr lang="en-US" sz="2400" b="1" dirty="0" smtClean="0">
                <a:solidFill>
                  <a:schemeClr val="bg1">
                    <a:lumMod val="85000"/>
                  </a:schemeClr>
                </a:solidFill>
                <a:effectLst>
                  <a:outerShdw blurRad="38100" dist="38100" dir="2700000" algn="tl">
                    <a:srgbClr val="000000">
                      <a:alpha val="43137"/>
                    </a:srgbClr>
                  </a:outerShdw>
                </a:effectLst>
                <a:latin typeface="Georgia" panose="02040502050405020303" pitchFamily="18" charset="0"/>
              </a:rPr>
              <a:t> </a:t>
            </a:r>
            <a:r>
              <a:rPr lang="en-US"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err="1" smtClean="0">
                <a:effectLst>
                  <a:outerShdw blurRad="38100" dist="38100" dir="2700000" algn="tl">
                    <a:srgbClr val="000000">
                      <a:alpha val="43137"/>
                    </a:srgbClr>
                  </a:outerShdw>
                </a:effectLst>
                <a:latin typeface="Georgia" panose="02040502050405020303" pitchFamily="18" charset="0"/>
              </a:rPr>
              <a:t>choshek</a:t>
            </a:r>
            <a:r>
              <a:rPr lang="en-US"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b="1" dirty="0" smtClean="0">
                <a:solidFill>
                  <a:schemeClr val="accent1">
                    <a:lumMod val="75000"/>
                  </a:schemeClr>
                </a:solidFill>
                <a:effectLst>
                  <a:outerShdw blurRad="38100" dist="38100" dir="2700000" algn="tl">
                    <a:srgbClr val="000000">
                      <a:alpha val="43137"/>
                    </a:srgbClr>
                  </a:outerShdw>
                </a:effectLst>
                <a:latin typeface="Georgia" panose="02040502050405020303" pitchFamily="18" charset="0"/>
              </a:rPr>
              <a:t> </a:t>
            </a:r>
            <a:endParaRPr lang="en-US" sz="800" b="1" dirty="0" smtClean="0">
              <a:solidFill>
                <a:schemeClr val="accent3">
                  <a:lumMod val="75000"/>
                </a:schemeClr>
              </a:solidFill>
              <a:effectLst>
                <a:outerShdw blurRad="38100" dist="38100" dir="2700000" algn="tl">
                  <a:srgbClr val="000000">
                    <a:alpha val="43137"/>
                  </a:srgbClr>
                </a:outerShdw>
              </a:effectLst>
              <a:latin typeface="Georgia" panose="02040502050405020303" pitchFamily="18" charset="0"/>
            </a:endParaRPr>
          </a:p>
        </p:txBody>
      </p:sp>
      <p:sp>
        <p:nvSpPr>
          <p:cNvPr id="5" name="Title 3"/>
          <p:cNvSpPr txBox="1">
            <a:spLocks/>
          </p:cNvSpPr>
          <p:nvPr/>
        </p:nvSpPr>
        <p:spPr>
          <a:xfrm>
            <a:off x="21071" y="3810000"/>
            <a:ext cx="9144000" cy="2057400"/>
          </a:xfrm>
          <a:prstGeom prst="rect">
            <a:avLst/>
          </a:prstGeom>
        </p:spPr>
        <p:txBody>
          <a:bodyPr vert="horz" lIns="45720" tIns="0" rIns="45720" bIns="0" anchor="b" anchorCtr="0">
            <a:normAutofit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dirty="0" smtClean="0">
                <a:latin typeface="Arial Rounded MT Bold" pitchFamily="34" charset="0"/>
              </a:rPr>
              <a:t>The First “2” UNITS are:</a:t>
            </a:r>
          </a:p>
          <a:p>
            <a:pPr algn="ctr"/>
            <a:r>
              <a:rPr lang="en-US" sz="4000" cap="none" dirty="0" smtClean="0">
                <a:solidFill>
                  <a:schemeClr val="accent6">
                    <a:lumMod val="40000"/>
                    <a:lumOff val="60000"/>
                  </a:schemeClr>
                </a:solidFill>
                <a:latin typeface="Arial Rounded MT Bold" pitchFamily="34" charset="0"/>
              </a:rPr>
              <a:t>Light</a:t>
            </a:r>
            <a:r>
              <a:rPr lang="en-US" sz="4000" cap="none" baseline="30000" dirty="0" smtClean="0">
                <a:solidFill>
                  <a:schemeClr val="bg1">
                    <a:lumMod val="85000"/>
                  </a:schemeClr>
                </a:solidFill>
                <a:latin typeface="Arial Rounded MT Bold" pitchFamily="34" charset="0"/>
              </a:rPr>
              <a:t>H216</a:t>
            </a:r>
            <a:r>
              <a:rPr lang="en-US" sz="4800" cap="none" dirty="0" smtClean="0">
                <a:solidFill>
                  <a:schemeClr val="accent6">
                    <a:lumMod val="40000"/>
                    <a:lumOff val="60000"/>
                  </a:schemeClr>
                </a:solidFill>
                <a:latin typeface="Arial Rounded MT Bold" pitchFamily="34" charset="0"/>
              </a:rPr>
              <a:t> </a:t>
            </a:r>
            <a:r>
              <a:rPr lang="en-US" sz="4000" cap="none" dirty="0" smtClean="0">
                <a:solidFill>
                  <a:schemeClr val="accent6">
                    <a:lumMod val="40000"/>
                    <a:lumOff val="60000"/>
                  </a:schemeClr>
                </a:solidFill>
                <a:latin typeface="Arial Rounded MT Bold" pitchFamily="34" charset="0"/>
              </a:rPr>
              <a:t>[</a:t>
            </a:r>
            <a:r>
              <a:rPr lang="en-US" cap="none" dirty="0" err="1" smtClean="0">
                <a:solidFill>
                  <a:schemeClr val="bg1"/>
                </a:solidFill>
                <a:latin typeface="Arial Rounded MT Bold" pitchFamily="34" charset="0"/>
              </a:rPr>
              <a:t>Owr</a:t>
            </a:r>
            <a:r>
              <a:rPr lang="en-US" sz="4000" cap="none" dirty="0" smtClean="0">
                <a:solidFill>
                  <a:schemeClr val="accent6">
                    <a:lumMod val="40000"/>
                    <a:lumOff val="60000"/>
                  </a:schemeClr>
                </a:solidFill>
                <a:latin typeface="Arial Rounded MT Bold" pitchFamily="34" charset="0"/>
              </a:rPr>
              <a:t>]</a:t>
            </a:r>
            <a:r>
              <a:rPr lang="en-US" cap="none" dirty="0" smtClean="0">
                <a:solidFill>
                  <a:schemeClr val="bg1"/>
                </a:solidFill>
                <a:latin typeface="Arial Rounded MT Bold" pitchFamily="34" charset="0"/>
              </a:rPr>
              <a:t> </a:t>
            </a:r>
            <a:br>
              <a:rPr lang="en-US" cap="none" dirty="0" smtClean="0">
                <a:solidFill>
                  <a:schemeClr val="bg1"/>
                </a:solidFill>
                <a:latin typeface="Arial Rounded MT Bold" pitchFamily="34" charset="0"/>
              </a:rPr>
            </a:br>
            <a:r>
              <a:rPr lang="en-US" sz="1900" cap="none" dirty="0" smtClean="0">
                <a:solidFill>
                  <a:schemeClr val="accent3">
                    <a:lumMod val="75000"/>
                  </a:schemeClr>
                </a:solidFill>
                <a:latin typeface="Arial Rounded MT Bold" pitchFamily="34" charset="0"/>
              </a:rPr>
              <a:t> </a:t>
            </a:r>
            <a:endParaRPr lang="en-US" cap="none" dirty="0" smtClean="0">
              <a:solidFill>
                <a:schemeClr val="accent3">
                  <a:lumMod val="75000"/>
                </a:schemeClr>
              </a:solidFill>
              <a:latin typeface="Arial Rounded MT Bold" pitchFamily="34" charset="0"/>
            </a:endParaRPr>
          </a:p>
          <a:p>
            <a:pPr algn="ctr"/>
            <a:r>
              <a:rPr lang="en-US" sz="4000" cap="none" dirty="0" smtClean="0">
                <a:solidFill>
                  <a:schemeClr val="accent6">
                    <a:lumMod val="40000"/>
                    <a:lumOff val="60000"/>
                  </a:schemeClr>
                </a:solidFill>
                <a:latin typeface="Arial Rounded MT Bold" pitchFamily="34" charset="0"/>
              </a:rPr>
              <a:t> </a:t>
            </a:r>
            <a:r>
              <a:rPr lang="en-US" sz="4000" cap="none" dirty="0" smtClean="0">
                <a:solidFill>
                  <a:schemeClr val="tx1"/>
                </a:solidFill>
                <a:latin typeface="Arial Rounded MT Bold" pitchFamily="34" charset="0"/>
              </a:rPr>
              <a:t>Darkness</a:t>
            </a:r>
            <a:r>
              <a:rPr lang="en-US" sz="4000" cap="none" baseline="30000" dirty="0" smtClean="0">
                <a:solidFill>
                  <a:schemeClr val="bg1">
                    <a:lumMod val="85000"/>
                  </a:schemeClr>
                </a:solidFill>
                <a:latin typeface="Arial Rounded MT Bold" pitchFamily="34" charset="0"/>
              </a:rPr>
              <a:t>H2822</a:t>
            </a:r>
            <a:r>
              <a:rPr lang="en-US" sz="4000" cap="none" dirty="0" smtClean="0">
                <a:solidFill>
                  <a:schemeClr val="bg1">
                    <a:lumMod val="85000"/>
                  </a:schemeClr>
                </a:solidFill>
                <a:latin typeface="Arial Rounded MT Bold" pitchFamily="34" charset="0"/>
              </a:rPr>
              <a:t> </a:t>
            </a:r>
            <a:r>
              <a:rPr lang="en-US" cap="none" dirty="0" smtClean="0">
                <a:solidFill>
                  <a:schemeClr val="accent6">
                    <a:lumMod val="40000"/>
                    <a:lumOff val="60000"/>
                  </a:schemeClr>
                </a:solidFill>
                <a:latin typeface="Arial Rounded MT Bold" pitchFamily="34" charset="0"/>
              </a:rPr>
              <a:t>[</a:t>
            </a:r>
            <a:r>
              <a:rPr lang="en-US" cap="none" dirty="0" err="1" smtClean="0">
                <a:solidFill>
                  <a:schemeClr val="tx1"/>
                </a:solidFill>
                <a:latin typeface="Arial Rounded MT Bold" pitchFamily="34" charset="0"/>
              </a:rPr>
              <a:t>Choshek</a:t>
            </a:r>
            <a:r>
              <a:rPr lang="en-US" cap="none" dirty="0" smtClean="0">
                <a:solidFill>
                  <a:schemeClr val="accent6">
                    <a:lumMod val="40000"/>
                    <a:lumOff val="60000"/>
                  </a:schemeClr>
                </a:solidFill>
                <a:latin typeface="Arial Rounded MT Bold" pitchFamily="34" charset="0"/>
              </a:rPr>
              <a:t>]</a:t>
            </a:r>
            <a:endParaRPr lang="en-US" cap="none" dirty="0">
              <a:latin typeface="Arial Rounded MT Bold" pitchFamily="34" charset="0"/>
            </a:endParaRPr>
          </a:p>
        </p:txBody>
      </p:sp>
    </p:spTree>
    <p:extLst>
      <p:ext uri="{BB962C8B-B14F-4D97-AF65-F5344CB8AC3E}">
        <p14:creationId xmlns:p14="http://schemas.microsoft.com/office/powerpoint/2010/main" val="18674188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990600"/>
          </a:xfrm>
        </p:spPr>
        <p:txBody>
          <a:bodyPr>
            <a:normAutofit fontScale="90000"/>
            <a:scene3d>
              <a:camera prst="orthographicFront"/>
              <a:lightRig rig="threePt" dir="t"/>
            </a:scene3d>
            <a:sp3d extrusionH="57150">
              <a:bevelT w="38100" h="38100"/>
            </a:sp3d>
          </a:bodyPr>
          <a:lstStyle/>
          <a:p>
            <a:pPr algn="ctr"/>
            <a:r>
              <a:rPr lang="en-US" dirty="0" smtClean="0">
                <a:latin typeface="Arial Rounded MT Bold" pitchFamily="34" charset="0"/>
              </a:rPr>
              <a:t>Gen 1:5:  First division of </a:t>
            </a:r>
            <a:br>
              <a:rPr lang="en-US" dirty="0" smtClean="0">
                <a:latin typeface="Arial Rounded MT Bold" pitchFamily="34" charset="0"/>
              </a:rPr>
            </a:br>
            <a:r>
              <a:rPr lang="en-US" cap="none" dirty="0" smtClean="0">
                <a:latin typeface="Arial Rounded MT Bold" pitchFamily="34" charset="0"/>
              </a:rPr>
              <a:t>&lt;light</a:t>
            </a:r>
            <a:r>
              <a:rPr lang="en-US" sz="3600" baseline="30000" dirty="0" smtClean="0">
                <a:solidFill>
                  <a:schemeClr val="bg1">
                    <a:lumMod val="85000"/>
                  </a:schemeClr>
                </a:solidFill>
              </a:rPr>
              <a:t>H216</a:t>
            </a:r>
            <a:r>
              <a:rPr lang="en-US" cap="none" dirty="0" smtClean="0">
                <a:latin typeface="Arial Rounded MT Bold" pitchFamily="34" charset="0"/>
              </a:rPr>
              <a:t>&gt; and &lt;darkness</a:t>
            </a:r>
            <a:r>
              <a:rPr lang="en-US" sz="4000" baseline="30000" dirty="0">
                <a:solidFill>
                  <a:schemeClr val="bg1">
                    <a:lumMod val="85000"/>
                  </a:schemeClr>
                </a:solidFill>
              </a:rPr>
              <a:t>H2822</a:t>
            </a:r>
            <a:r>
              <a:rPr lang="en-US" cap="none" dirty="0" smtClean="0">
                <a:latin typeface="Arial Rounded MT Bold" pitchFamily="34" charset="0"/>
              </a:rPr>
              <a:t>&gt;</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12</a:t>
            </a:fld>
            <a:endParaRPr lang="en-US" dirty="0"/>
          </a:p>
        </p:txBody>
      </p:sp>
      <p:sp>
        <p:nvSpPr>
          <p:cNvPr id="3" name="Content Placeholder 2"/>
          <p:cNvSpPr txBox="1">
            <a:spLocks/>
          </p:cNvSpPr>
          <p:nvPr/>
        </p:nvSpPr>
        <p:spPr>
          <a:xfrm>
            <a:off x="380999" y="1295400"/>
            <a:ext cx="8505423" cy="51054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70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Font typeface="Wingdings 2"/>
              <a:buNone/>
            </a:pPr>
            <a:endParaRPr lang="en-US" sz="2400" b="1" dirty="0" smtClean="0">
              <a:solidFill>
                <a:schemeClr val="accent3">
                  <a:lumMod val="75000"/>
                </a:schemeClr>
              </a:solidFill>
              <a:latin typeface="Georgia" panose="02040502050405020303" pitchFamily="18" charset="0"/>
            </a:endParaRPr>
          </a:p>
          <a:p>
            <a:pPr marL="1188720" indent="-1188720">
              <a:buNone/>
            </a:pPr>
            <a:r>
              <a:rPr lang="en-US" sz="3300" b="1" dirty="0">
                <a:solidFill>
                  <a:srgbClr val="66FFFF"/>
                </a:solidFill>
                <a:effectLst>
                  <a:outerShdw blurRad="38100" dist="38100" dir="2700000" algn="tl">
                    <a:srgbClr val="000000">
                      <a:alpha val="43137"/>
                    </a:srgbClr>
                  </a:outerShdw>
                </a:effectLst>
                <a:latin typeface="Georgia" panose="02040502050405020303" pitchFamily="18" charset="0"/>
              </a:rPr>
              <a:t>Gen 1:4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800" b="1" dirty="0" smtClean="0">
                <a:solidFill>
                  <a:srgbClr val="483BF3"/>
                </a:solidFill>
                <a:effectLst>
                  <a:outerShdw blurRad="38100" dist="38100" dir="2700000" algn="tl">
                    <a:srgbClr val="000000">
                      <a:alpha val="43137"/>
                    </a:srgbClr>
                  </a:outerShdw>
                </a:effectLst>
                <a:latin typeface="Georgia" panose="02040502050405020303" pitchFamily="18" charset="0"/>
              </a:rPr>
              <a:t>[Yahuah]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saw the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that it was good,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800" b="1" dirty="0" smtClean="0">
                <a:solidFill>
                  <a:srgbClr val="483BF3"/>
                </a:solidFill>
                <a:effectLst>
                  <a:outerShdw blurRad="38100" dist="38100" dir="2700000" algn="tl">
                    <a:srgbClr val="000000">
                      <a:alpha val="43137"/>
                    </a:srgbClr>
                  </a:outerShdw>
                </a:effectLst>
                <a:latin typeface="Georgia" panose="02040502050405020303" pitchFamily="18" charset="0"/>
              </a:rPr>
              <a:t> </a:t>
            </a:r>
            <a:r>
              <a:rPr lang="en-US" sz="2800" b="1" dirty="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800" b="1" dirty="0" smtClean="0">
                <a:solidFill>
                  <a:srgbClr val="483BF3"/>
                </a:solidFill>
                <a:effectLst>
                  <a:outerShdw blurRad="38100" dist="38100" dir="2700000" algn="tl">
                    <a:srgbClr val="000000">
                      <a:alpha val="43137"/>
                    </a:srgbClr>
                  </a:outerShdw>
                </a:effectLst>
                <a:latin typeface="Georgia" panose="02040502050405020303" pitchFamily="18" charset="0"/>
              </a:rPr>
              <a:t>]</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divided between the </a:t>
            </a:r>
            <a:r>
              <a:rPr lang="en-US" sz="28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33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err="1">
                <a:solidFill>
                  <a:schemeClr val="bg1"/>
                </a:solidFill>
                <a:effectLst>
                  <a:outerShdw blurRad="38100" dist="38100" dir="2700000" algn="tl">
                    <a:srgbClr val="000000">
                      <a:alpha val="43137"/>
                    </a:srgbClr>
                  </a:outerShdw>
                </a:effectLst>
                <a:latin typeface="Georgia" panose="02040502050405020303" pitchFamily="18" charset="0"/>
              </a:rPr>
              <a:t>owr</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a:solidFill>
                  <a:schemeClr val="bg1"/>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3">
                    <a:lumMod val="75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the </a:t>
            </a:r>
            <a:r>
              <a:rPr lang="en-US" sz="2800" b="1" u="sng" dirty="0" smtClean="0">
                <a:effectLst>
                  <a:outerShdw blurRad="38100" dist="38100" dir="2700000" algn="tl">
                    <a:srgbClr val="000000">
                      <a:alpha val="43137"/>
                    </a:srgbClr>
                  </a:outerShdw>
                </a:effectLst>
                <a:latin typeface="Georgia" panose="02040502050405020303" pitchFamily="18" charset="0"/>
              </a:rPr>
              <a:t>darkness</a:t>
            </a:r>
            <a:r>
              <a:rPr lang="en-US" sz="2800" b="1" baseline="30000" dirty="0" smtClean="0">
                <a:solidFill>
                  <a:schemeClr val="bg1">
                    <a:lumMod val="85000"/>
                  </a:schemeClr>
                </a:solidFill>
                <a:effectLst>
                  <a:outerShdw blurRad="38100" dist="38100" dir="2700000" algn="tl">
                    <a:srgbClr val="000000">
                      <a:alpha val="43137"/>
                    </a:srgbClr>
                  </a:outerShdw>
                </a:effectLst>
              </a:rPr>
              <a:t>H2822</a:t>
            </a:r>
            <a:r>
              <a:rPr lang="en-US" sz="2800" b="1" dirty="0" smtClean="0">
                <a:solidFill>
                  <a:schemeClr val="bg1">
                    <a:lumMod val="85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err="1">
                <a:effectLst>
                  <a:outerShdw blurRad="38100" dist="38100" dir="2700000" algn="tl">
                    <a:srgbClr val="000000">
                      <a:alpha val="43137"/>
                    </a:srgbClr>
                  </a:outerShdw>
                </a:effectLst>
                <a:latin typeface="Georgia" panose="02040502050405020303" pitchFamily="18" charset="0"/>
              </a:rPr>
              <a:t>choshek</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800" b="1" dirty="0">
                <a:solidFill>
                  <a:schemeClr val="accent1">
                    <a:lumMod val="75000"/>
                  </a:schemeClr>
                </a:solidFill>
                <a:effectLst>
                  <a:outerShdw blurRad="38100" dist="38100" dir="2700000" algn="tl">
                    <a:srgbClr val="000000">
                      <a:alpha val="43137"/>
                    </a:srgbClr>
                  </a:outerShdw>
                </a:effectLst>
                <a:latin typeface="Georgia" panose="02040502050405020303" pitchFamily="18" charset="0"/>
              </a:rPr>
              <a:t> </a:t>
            </a:r>
          </a:p>
          <a:p>
            <a:pPr marL="0" indent="0">
              <a:buFont typeface="Wingdings 2"/>
              <a:buNone/>
            </a:pPr>
            <a:endParaRPr lang="en-US" sz="3200" b="1" dirty="0" smtClean="0">
              <a:solidFill>
                <a:schemeClr val="bg1">
                  <a:lumMod val="95000"/>
                  <a:lumOff val="5000"/>
                </a:schemeClr>
              </a:solidFill>
              <a:effectLst>
                <a:outerShdw blurRad="38100" dist="38100" dir="2700000" algn="tl">
                  <a:srgbClr val="000000">
                    <a:alpha val="43137"/>
                  </a:srgbClr>
                </a:outerShdw>
              </a:effectLst>
            </a:endParaRPr>
          </a:p>
          <a:p>
            <a:pPr marL="0" indent="0" algn="ctr">
              <a:buFont typeface="Wingdings 2"/>
              <a:buNone/>
            </a:pPr>
            <a:r>
              <a:rPr lang="en-US" sz="3200" b="1" dirty="0" smtClean="0">
                <a:solidFill>
                  <a:schemeClr val="bg1">
                    <a:lumMod val="95000"/>
                    <a:lumOff val="5000"/>
                  </a:schemeClr>
                </a:solidFill>
                <a:effectLst>
                  <a:outerShdw blurRad="38100" dist="38100" dir="2700000" algn="tl">
                    <a:srgbClr val="000000">
                      <a:alpha val="43137"/>
                    </a:srgbClr>
                  </a:outerShdw>
                </a:effectLst>
              </a:rPr>
              <a:t>Note</a:t>
            </a:r>
            <a:r>
              <a:rPr lang="en-US" sz="3200" b="1" dirty="0" smtClean="0">
                <a:solidFill>
                  <a:schemeClr val="bg1">
                    <a:lumMod val="95000"/>
                    <a:lumOff val="5000"/>
                  </a:schemeClr>
                </a:solidFill>
              </a:rPr>
              <a:t> </a:t>
            </a:r>
            <a:r>
              <a:rPr lang="en-US" sz="3200" b="1" dirty="0" smtClean="0">
                <a:solidFill>
                  <a:schemeClr val="bg1">
                    <a:lumMod val="95000"/>
                    <a:lumOff val="5000"/>
                  </a:schemeClr>
                </a:solidFill>
                <a:effectLst>
                  <a:outerShdw blurRad="38100" dist="38100" dir="2700000" algn="tl">
                    <a:srgbClr val="000000">
                      <a:alpha val="43137"/>
                    </a:srgbClr>
                  </a:outerShdw>
                </a:effectLst>
              </a:rPr>
              <a:t>carefully that </a:t>
            </a:r>
            <a:r>
              <a:rPr lang="en-US" sz="3200" b="1" dirty="0" smtClean="0">
                <a:solidFill>
                  <a:srgbClr val="66FFFF"/>
                </a:solidFill>
                <a:effectLst>
                  <a:outerShdw blurRad="38100" dist="38100" dir="2700000" algn="tl">
                    <a:srgbClr val="000000">
                      <a:alpha val="43137"/>
                    </a:srgbClr>
                  </a:outerShdw>
                </a:effectLst>
              </a:rPr>
              <a:t>Yahuah</a:t>
            </a:r>
            <a:r>
              <a:rPr lang="en-US" sz="3200" b="1" dirty="0" smtClean="0">
                <a:solidFill>
                  <a:schemeClr val="bg1">
                    <a:lumMod val="95000"/>
                    <a:lumOff val="5000"/>
                  </a:schemeClr>
                </a:solidFill>
                <a:effectLst>
                  <a:outerShdw blurRad="38100" dist="38100" dir="2700000" algn="tl">
                    <a:srgbClr val="000000">
                      <a:alpha val="43137"/>
                    </a:srgbClr>
                  </a:outerShdw>
                </a:effectLst>
              </a:rPr>
              <a:t> divided the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light (</a:t>
            </a:r>
            <a:r>
              <a:rPr lang="en-US" sz="3200" b="1" dirty="0" err="1" smtClean="0">
                <a:solidFill>
                  <a:schemeClr val="bg1"/>
                </a:solidFill>
                <a:effectLst>
                  <a:outerShdw blurRad="38100" dist="38100" dir="2700000" algn="tl">
                    <a:srgbClr val="000000">
                      <a:alpha val="43137"/>
                    </a:srgbClr>
                  </a:outerShdw>
                </a:effectLst>
              </a:rPr>
              <a:t>owr</a:t>
            </a:r>
            <a:r>
              <a:rPr lang="en-US" sz="3200" b="1" dirty="0" smtClean="0">
                <a:solidFill>
                  <a:schemeClr val="bg1">
                    <a:lumMod val="95000"/>
                    <a:lumOff val="5000"/>
                  </a:schemeClr>
                </a:solidFill>
                <a:effectLst>
                  <a:outerShdw blurRad="38100" dist="38100" dir="2700000" algn="tl">
                    <a:srgbClr val="000000">
                      <a:alpha val="43137"/>
                    </a:srgbClr>
                  </a:outerShdw>
                </a:effectLst>
              </a:rPr>
              <a:t>) and the darkness (</a:t>
            </a:r>
            <a:r>
              <a:rPr lang="en-US" sz="3200" b="1" dirty="0" err="1" smtClean="0">
                <a:effectLst>
                  <a:outerShdw blurRad="38100" dist="38100" dir="2700000" algn="tl">
                    <a:srgbClr val="000000">
                      <a:alpha val="43137"/>
                    </a:srgbClr>
                  </a:outerShdw>
                </a:effectLst>
              </a:rPr>
              <a:t>choshek</a:t>
            </a:r>
            <a:r>
              <a:rPr lang="en-US" sz="3200" b="1" dirty="0" smtClean="0">
                <a:solidFill>
                  <a:schemeClr val="bg1">
                    <a:lumMod val="95000"/>
                    <a:lumOff val="5000"/>
                  </a:schemeClr>
                </a:solidFill>
                <a:effectLst>
                  <a:outerShdw blurRad="38100" dist="38100" dir="2700000" algn="tl">
                    <a:srgbClr val="000000">
                      <a:alpha val="43137"/>
                    </a:srgbClr>
                  </a:outerShdw>
                </a:effectLst>
              </a:rPr>
              <a:t>).</a:t>
            </a:r>
          </a:p>
          <a:p>
            <a:pPr marL="0" indent="0">
              <a:buNone/>
            </a:pPr>
            <a:endParaRPr lang="en-US" sz="3200" b="1" dirty="0">
              <a:solidFill>
                <a:schemeClr val="bg1">
                  <a:lumMod val="95000"/>
                  <a:lumOff val="5000"/>
                </a:schemeClr>
              </a:solidFill>
              <a:effectLst>
                <a:outerShdw blurRad="38100" dist="38100" dir="2700000" algn="tl">
                  <a:srgbClr val="000000">
                    <a:alpha val="43137"/>
                  </a:srgbClr>
                </a:outerShdw>
              </a:effectLst>
            </a:endParaRPr>
          </a:p>
          <a:p>
            <a:pPr>
              <a:buFont typeface="Wingdings" pitchFamily="2" charset="2"/>
              <a:buChar char="Ø"/>
            </a:pPr>
            <a:r>
              <a:rPr lang="en-US" sz="3200" b="1" dirty="0" smtClean="0">
                <a:solidFill>
                  <a:schemeClr val="bg1">
                    <a:lumMod val="95000"/>
                    <a:lumOff val="5000"/>
                  </a:schemeClr>
                </a:solidFill>
                <a:effectLst>
                  <a:outerShdw blurRad="38100" dist="38100" dir="2700000" algn="tl">
                    <a:srgbClr val="000000">
                      <a:alpha val="43137"/>
                    </a:srgbClr>
                  </a:outerShdw>
                </a:effectLst>
              </a:rPr>
              <a:t>This </a:t>
            </a:r>
            <a:r>
              <a:rPr lang="en-US" sz="3200" b="1" dirty="0">
                <a:solidFill>
                  <a:schemeClr val="bg1">
                    <a:lumMod val="95000"/>
                    <a:lumOff val="5000"/>
                  </a:schemeClr>
                </a:solidFill>
                <a:effectLst>
                  <a:outerShdw blurRad="38100" dist="38100" dir="2700000" algn="tl">
                    <a:srgbClr val="000000">
                      <a:alpha val="43137"/>
                    </a:srgbClr>
                  </a:outerShdw>
                </a:effectLst>
              </a:rPr>
              <a:t>(</a:t>
            </a:r>
            <a:r>
              <a:rPr lang="en-US" sz="3200" b="1" dirty="0" err="1">
                <a:effectLst>
                  <a:outerShdw blurRad="38100" dist="38100" dir="2700000" algn="tl">
                    <a:srgbClr val="000000">
                      <a:alpha val="43137"/>
                    </a:srgbClr>
                  </a:outerShdw>
                </a:effectLst>
              </a:rPr>
              <a:t>choshek</a:t>
            </a:r>
            <a:r>
              <a:rPr lang="en-US" sz="3200" b="1" dirty="0" smtClean="0">
                <a:solidFill>
                  <a:schemeClr val="bg1">
                    <a:lumMod val="95000"/>
                    <a:lumOff val="5000"/>
                  </a:schemeClr>
                </a:solidFill>
                <a:effectLst>
                  <a:outerShdw blurRad="38100" dist="38100" dir="2700000" algn="tl">
                    <a:srgbClr val="000000">
                      <a:alpha val="43137"/>
                    </a:srgbClr>
                  </a:outerShdw>
                </a:effectLst>
              </a:rPr>
              <a:t>) </a:t>
            </a:r>
            <a:r>
              <a:rPr lang="en-US" sz="3200" b="1" dirty="0" smtClean="0">
                <a:effectLst>
                  <a:outerShdw blurRad="38100" dist="38100" dir="2700000" algn="tl">
                    <a:srgbClr val="000000">
                      <a:alpha val="43137"/>
                    </a:srgbClr>
                  </a:outerShdw>
                </a:effectLst>
              </a:rPr>
              <a:t>darkness</a:t>
            </a:r>
            <a:r>
              <a:rPr lang="en-US" sz="3200" b="1" baseline="30000" dirty="0" smtClean="0">
                <a:solidFill>
                  <a:schemeClr val="bg1">
                    <a:lumMod val="85000"/>
                  </a:schemeClr>
                </a:solidFill>
                <a:effectLst>
                  <a:outerShdw blurRad="38100" dist="38100" dir="2700000" algn="tl">
                    <a:srgbClr val="000000">
                      <a:alpha val="43137"/>
                    </a:srgbClr>
                  </a:outerShdw>
                </a:effectLst>
              </a:rPr>
              <a:t>H2822</a:t>
            </a:r>
            <a:r>
              <a:rPr lang="en-US" sz="3200" b="1" dirty="0" smtClean="0">
                <a:solidFill>
                  <a:schemeClr val="bg1">
                    <a:lumMod val="95000"/>
                    <a:lumOff val="5000"/>
                  </a:schemeClr>
                </a:solidFill>
                <a:effectLst>
                  <a:outerShdw blurRad="38100" dist="38100" dir="2700000" algn="tl">
                    <a:srgbClr val="000000">
                      <a:alpha val="43137"/>
                    </a:srgbClr>
                  </a:outerShdw>
                </a:effectLst>
              </a:rPr>
              <a:t> is first mentioned in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Gen 1:2.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Yahuah’s perfect creation – </a:t>
            </a:r>
            <a:r>
              <a:rPr lang="en-US" sz="3200" b="1" dirty="0" smtClean="0">
                <a:solidFill>
                  <a:srgbClr val="00B050"/>
                </a:solidFill>
                <a:effectLst>
                  <a:outerShdw blurRad="38100" dist="38100" dir="2700000" algn="tl">
                    <a:srgbClr val="000000">
                      <a:alpha val="43137"/>
                    </a:srgbClr>
                  </a:outerShdw>
                </a:effectLst>
              </a:rPr>
              <a:t>EARTH</a:t>
            </a:r>
            <a:r>
              <a:rPr lang="en-US" sz="3200" b="1" dirty="0" smtClean="0">
                <a:solidFill>
                  <a:schemeClr val="bg1">
                    <a:lumMod val="95000"/>
                    <a:lumOff val="5000"/>
                  </a:schemeClr>
                </a:solidFill>
                <a:effectLst>
                  <a:outerShdw blurRad="38100" dist="38100" dir="2700000" algn="tl">
                    <a:srgbClr val="000000">
                      <a:alpha val="43137"/>
                    </a:srgbClr>
                  </a:outerShdw>
                </a:effectLst>
              </a:rPr>
              <a:t> - 			         "a </a:t>
            </a:r>
            <a:r>
              <a:rPr lang="en-US" sz="3200" b="1" dirty="0">
                <a:solidFill>
                  <a:schemeClr val="bg1">
                    <a:lumMod val="95000"/>
                    <a:lumOff val="5000"/>
                  </a:schemeClr>
                </a:solidFill>
                <a:effectLst>
                  <a:outerShdw blurRad="38100" dist="38100" dir="2700000" algn="tl">
                    <a:srgbClr val="000000">
                      <a:alpha val="43137"/>
                    </a:srgbClr>
                  </a:outerShdw>
                </a:effectLst>
              </a:rPr>
              <a:t>very chaotic </a:t>
            </a:r>
            <a:r>
              <a:rPr lang="en-US" sz="3200" b="1" dirty="0" smtClean="0">
                <a:solidFill>
                  <a:schemeClr val="bg1">
                    <a:lumMod val="95000"/>
                    <a:lumOff val="5000"/>
                  </a:schemeClr>
                </a:solidFill>
                <a:effectLst>
                  <a:outerShdw blurRad="38100" dist="38100" dir="2700000" algn="tl">
                    <a:srgbClr val="000000">
                      <a:alpha val="43137"/>
                    </a:srgbClr>
                  </a:outerShdw>
                </a:effectLst>
              </a:rPr>
              <a:t>and contaminated atmosphere</a:t>
            </a:r>
            <a:r>
              <a:rPr lang="en-US" sz="3200" b="1" dirty="0">
                <a:solidFill>
                  <a:schemeClr val="bg1">
                    <a:lumMod val="95000"/>
                    <a:lumOff val="5000"/>
                  </a:schemeClr>
                </a:solidFill>
                <a:effectLst>
                  <a:outerShdw blurRad="38100" dist="38100" dir="2700000" algn="tl">
                    <a:srgbClr val="000000">
                      <a:alpha val="43137"/>
                    </a:srgbClr>
                  </a:outerShdw>
                </a:effectLst>
              </a:rPr>
              <a:t>" far from </a:t>
            </a:r>
            <a:r>
              <a:rPr lang="en-US" sz="3200" b="1" dirty="0" smtClean="0">
                <a:solidFill>
                  <a:schemeClr val="bg1">
                    <a:lumMod val="95000"/>
                    <a:lumOff val="5000"/>
                  </a:schemeClr>
                </a:solidFill>
                <a:effectLst>
                  <a:outerShdw blurRad="38100" dist="38100" dir="2700000" algn="tl">
                    <a:srgbClr val="000000">
                      <a:alpha val="43137"/>
                    </a:srgbClr>
                  </a:outerShdw>
                </a:effectLst>
              </a:rPr>
              <a:t>Yahuah's original design</a:t>
            </a:r>
            <a:r>
              <a:rPr lang="en-US" sz="3200" b="1" dirty="0">
                <a:solidFill>
                  <a:schemeClr val="bg1">
                    <a:lumMod val="95000"/>
                    <a:lumOff val="5000"/>
                  </a:schemeClr>
                </a:solidFill>
                <a:effectLst>
                  <a:outerShdw blurRad="38100" dist="38100" dir="2700000" algn="tl">
                    <a:srgbClr val="000000">
                      <a:alpha val="43137"/>
                    </a:srgbClr>
                  </a:outerShdw>
                </a:effectLst>
              </a:rPr>
              <a:t>.  </a:t>
            </a:r>
            <a:r>
              <a:rPr lang="en-US" sz="3200" b="1" dirty="0" smtClean="0">
                <a:solidFill>
                  <a:schemeClr val="bg1">
                    <a:lumMod val="95000"/>
                    <a:lumOff val="5000"/>
                  </a:schemeClr>
                </a:solidFill>
                <a:effectLst>
                  <a:outerShdw blurRad="38100" dist="38100" dir="2700000" algn="tl">
                    <a:srgbClr val="000000">
                      <a:alpha val="43137"/>
                    </a:srgbClr>
                  </a:outerShdw>
                </a:effectLst>
              </a:rP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Yet </a:t>
            </a:r>
            <a:r>
              <a:rPr lang="en-US" sz="3200" b="1" dirty="0">
                <a:solidFill>
                  <a:schemeClr val="bg1">
                    <a:lumMod val="95000"/>
                    <a:lumOff val="5000"/>
                  </a:schemeClr>
                </a:solidFill>
                <a:effectLst>
                  <a:outerShdw blurRad="38100" dist="38100" dir="2700000" algn="tl">
                    <a:srgbClr val="000000">
                      <a:alpha val="43137"/>
                    </a:srgbClr>
                  </a:outerShdw>
                </a:effectLst>
              </a:rPr>
              <a:t>provision for this </a:t>
            </a:r>
            <a:r>
              <a:rPr lang="en-US" sz="3200" b="1" dirty="0" smtClean="0">
                <a:solidFill>
                  <a:schemeClr val="bg1">
                    <a:lumMod val="95000"/>
                    <a:lumOff val="5000"/>
                  </a:schemeClr>
                </a:solidFill>
                <a:effectLst>
                  <a:outerShdw blurRad="38100" dist="38100" dir="2700000" algn="tl">
                    <a:srgbClr val="000000">
                      <a:alpha val="43137"/>
                    </a:srgbClr>
                  </a:outerShdw>
                </a:effectLst>
              </a:rPr>
              <a:t>“destructive component</a:t>
            </a:r>
            <a:r>
              <a:rPr lang="en-US" sz="3200" b="1" dirty="0">
                <a:solidFill>
                  <a:schemeClr val="bg1">
                    <a:lumMod val="95000"/>
                    <a:lumOff val="5000"/>
                  </a:schemeClr>
                </a:solidFill>
                <a:effectLst>
                  <a:outerShdw blurRad="38100" dist="38100" dir="2700000" algn="tl">
                    <a:srgbClr val="000000">
                      <a:alpha val="43137"/>
                    </a:srgbClr>
                  </a:outerShdw>
                </a:effectLst>
              </a:rPr>
              <a:t>" was made by Yahuah due to events that had happened in heaven which resulted </a:t>
            </a:r>
            <a:r>
              <a:rPr lang="en-US" sz="3200" b="1" dirty="0" smtClean="0">
                <a:solidFill>
                  <a:schemeClr val="bg1">
                    <a:lumMod val="95000"/>
                    <a:lumOff val="5000"/>
                  </a:schemeClr>
                </a:solidFill>
                <a:effectLst>
                  <a:outerShdw blurRad="38100" dist="38100" dir="2700000" algn="tl">
                    <a:srgbClr val="000000">
                      <a:alpha val="43137"/>
                    </a:srgbClr>
                  </a:outerShdw>
                </a:effectLst>
              </a:rPr>
              <a:t>in this very </a:t>
            </a:r>
            <a:r>
              <a:rPr lang="en-US" sz="3200" b="1" dirty="0">
                <a:solidFill>
                  <a:schemeClr val="bg1">
                    <a:lumMod val="95000"/>
                    <a:lumOff val="5000"/>
                  </a:schemeClr>
                </a:solidFill>
                <a:effectLst>
                  <a:outerShdw blurRad="38100" dist="38100" dir="2700000" algn="tl">
                    <a:srgbClr val="000000">
                      <a:alpha val="43137"/>
                    </a:srgbClr>
                  </a:outerShdw>
                </a:effectLst>
              </a:rPr>
              <a:t>momentous high impact event. </a:t>
            </a:r>
            <a:endParaRPr lang="en-US" sz="3200" b="1" dirty="0" smtClean="0">
              <a:solidFill>
                <a:schemeClr val="bg1">
                  <a:lumMod val="95000"/>
                  <a:lumOff val="5000"/>
                </a:schemeClr>
              </a:solidFill>
              <a:effectLst>
                <a:outerShdw blurRad="38100" dist="38100" dir="2700000" algn="tl">
                  <a:srgbClr val="000000">
                    <a:alpha val="43137"/>
                  </a:srgbClr>
                </a:outerShdw>
              </a:effectLst>
            </a:endParaRPr>
          </a:p>
        </p:txBody>
      </p:sp>
      <p:sp>
        <p:nvSpPr>
          <p:cNvPr id="5" name="Rectangle 4"/>
          <p:cNvSpPr/>
          <p:nvPr/>
        </p:nvSpPr>
        <p:spPr>
          <a:xfrm>
            <a:off x="5486400" y="4343400"/>
            <a:ext cx="3483936" cy="457200"/>
          </a:xfrm>
          <a:prstGeom prst="rect">
            <a:avLst/>
          </a:prstGeom>
          <a:solidFill>
            <a:schemeClr val="accent4">
              <a:lumMod val="60000"/>
              <a:lumOff val="4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n>
                  <a:solidFill>
                    <a:srgbClr val="483BF3"/>
                  </a:solidFill>
                </a:ln>
                <a:solidFill>
                  <a:srgbClr val="FF00FF"/>
                </a:solidFill>
                <a:effectLst>
                  <a:outerShdw blurRad="38100" dist="38100" dir="2700000" algn="tl">
                    <a:srgbClr val="000000">
                      <a:alpha val="43137"/>
                    </a:srgbClr>
                  </a:outerShdw>
                </a:effectLst>
              </a:rPr>
              <a:t>r</a:t>
            </a:r>
            <a:r>
              <a:rPr lang="en-US" sz="2200" b="1" dirty="0" smtClean="0">
                <a:ln>
                  <a:solidFill>
                    <a:srgbClr val="483BF3"/>
                  </a:solidFill>
                </a:ln>
                <a:solidFill>
                  <a:srgbClr val="FF00FF"/>
                </a:solidFill>
                <a:effectLst>
                  <a:outerShdw blurRad="38100" dist="38100" dir="2700000" algn="tl">
                    <a:srgbClr val="000000">
                      <a:alpha val="43137"/>
                    </a:srgbClr>
                  </a:outerShdw>
                </a:effectLst>
              </a:rPr>
              <a:t>apidly transitioned </a:t>
            </a:r>
            <a:r>
              <a:rPr lang="en-US" sz="2200" b="1" dirty="0">
                <a:ln>
                  <a:solidFill>
                    <a:srgbClr val="483BF3"/>
                  </a:solidFill>
                </a:ln>
                <a:solidFill>
                  <a:srgbClr val="FF00FF"/>
                </a:solidFill>
                <a:effectLst>
                  <a:outerShdw blurRad="38100" dist="38100" dir="2700000" algn="tl">
                    <a:srgbClr val="000000">
                      <a:alpha val="43137"/>
                    </a:srgbClr>
                  </a:outerShdw>
                </a:effectLst>
              </a:rPr>
              <a:t>into</a:t>
            </a:r>
            <a:endParaRPr lang="en-CA" dirty="0"/>
          </a:p>
        </p:txBody>
      </p:sp>
    </p:spTree>
    <p:extLst>
      <p:ext uri="{BB962C8B-B14F-4D97-AF65-F5344CB8AC3E}">
        <p14:creationId xmlns:p14="http://schemas.microsoft.com/office/powerpoint/2010/main" val="41042457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152400"/>
            <a:ext cx="9144000" cy="670560"/>
          </a:xfrm>
        </p:spPr>
        <p:txBody>
          <a:bodyPr>
            <a:normAutofit fontScale="90000"/>
            <a:scene3d>
              <a:camera prst="orthographicFront"/>
              <a:lightRig rig="threePt" dir="t"/>
            </a:scene3d>
            <a:sp3d extrusionH="57150">
              <a:bevelT w="38100" h="38100"/>
            </a:sp3d>
          </a:bodyPr>
          <a:lstStyle/>
          <a:p>
            <a:pPr algn="ctr"/>
            <a:r>
              <a:rPr lang="en-US" cap="none" dirty="0" smtClean="0">
                <a:latin typeface="Arial Rounded MT Bold" pitchFamily="34" charset="0"/>
              </a:rPr>
              <a:t>&lt;darkness&gt; GIVEN ANOTHER DEFINITION</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13</a:t>
            </a:fld>
            <a:endParaRPr lang="en-US" dirty="0"/>
          </a:p>
        </p:txBody>
      </p:sp>
      <p:sp>
        <p:nvSpPr>
          <p:cNvPr id="3" name="Content Placeholder 2"/>
          <p:cNvSpPr txBox="1">
            <a:spLocks/>
          </p:cNvSpPr>
          <p:nvPr/>
        </p:nvSpPr>
        <p:spPr>
          <a:xfrm>
            <a:off x="381000" y="1280376"/>
            <a:ext cx="8505423" cy="5196624"/>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None/>
            </a:pPr>
            <a:r>
              <a:rPr lang="en-US" sz="2800" b="1" dirty="0">
                <a:solidFill>
                  <a:schemeClr val="bg1">
                    <a:lumMod val="95000"/>
                    <a:lumOff val="5000"/>
                  </a:schemeClr>
                </a:solidFill>
                <a:effectLst>
                  <a:outerShdw blurRad="38100" dist="38100" dir="2700000" algn="tl">
                    <a:srgbClr val="000000">
                      <a:alpha val="43137"/>
                    </a:srgbClr>
                  </a:outerShdw>
                </a:effectLst>
              </a:rPr>
              <a:t>Upon this division </a:t>
            </a:r>
            <a:r>
              <a:rPr lang="en-US" sz="2800" b="1" dirty="0" smtClean="0">
                <a:solidFill>
                  <a:schemeClr val="bg1">
                    <a:lumMod val="95000"/>
                    <a:lumOff val="5000"/>
                  </a:schemeClr>
                </a:solidFill>
                <a:effectLst>
                  <a:outerShdw blurRad="38100" dist="38100" dir="2700000" algn="tl">
                    <a:srgbClr val="000000">
                      <a:alpha val="43137"/>
                    </a:srgbClr>
                  </a:outerShdw>
                </a:effectLst>
              </a:rPr>
              <a:t>between light</a:t>
            </a:r>
            <a:r>
              <a:rPr lang="en-US" sz="2800" b="1" baseline="30000" dirty="0" smtClean="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a:solidFill>
                  <a:schemeClr val="bg1">
                    <a:lumMod val="95000"/>
                    <a:lumOff val="5000"/>
                  </a:schemeClr>
                </a:solidFill>
                <a:effectLst>
                  <a:outerShdw blurRad="38100" dist="38100" dir="2700000" algn="tl">
                    <a:srgbClr val="000000">
                      <a:alpha val="43137"/>
                    </a:srgbClr>
                  </a:outerShdw>
                </a:effectLst>
              </a:rPr>
              <a:t>and </a:t>
            </a:r>
            <a:r>
              <a:rPr lang="en-US" sz="2800" b="1" dirty="0">
                <a:effectLst>
                  <a:outerShdw blurRad="38100" dist="38100" dir="2700000" algn="tl">
                    <a:srgbClr val="000000">
                      <a:alpha val="43137"/>
                    </a:srgbClr>
                  </a:outerShdw>
                </a:effectLst>
              </a:rPr>
              <a:t>darkness</a:t>
            </a:r>
            <a:r>
              <a:rPr lang="en-US" sz="2800" b="1" baseline="30000" dirty="0">
                <a:solidFill>
                  <a:schemeClr val="bg1">
                    <a:lumMod val="85000"/>
                  </a:schemeClr>
                </a:solidFill>
                <a:effectLst>
                  <a:outerShdw blurRad="38100" dist="38100" dir="2700000" algn="tl">
                    <a:srgbClr val="000000">
                      <a:alpha val="43137"/>
                    </a:srgbClr>
                  </a:outerShdw>
                </a:effectLst>
              </a:rPr>
              <a:t>H2822 </a:t>
            </a:r>
            <a:r>
              <a:rPr lang="en-US" sz="2800" b="1" dirty="0" smtClean="0">
                <a:solidFill>
                  <a:schemeClr val="bg1">
                    <a:lumMod val="95000"/>
                    <a:lumOff val="5000"/>
                  </a:schemeClr>
                </a:solidFill>
                <a:effectLst>
                  <a:outerShdw blurRad="38100" dist="38100" dir="2700000" algn="tl">
                    <a:srgbClr val="000000">
                      <a:alpha val="43137"/>
                    </a:srgbClr>
                  </a:outerShdw>
                </a:effectLst>
              </a:rPr>
              <a:t>in verse </a:t>
            </a:r>
            <a:r>
              <a:rPr lang="en-US" sz="2800" b="1" dirty="0">
                <a:solidFill>
                  <a:schemeClr val="bg1">
                    <a:lumMod val="95000"/>
                    <a:lumOff val="5000"/>
                  </a:schemeClr>
                </a:solidFill>
                <a:effectLst>
                  <a:outerShdw blurRad="38100" dist="38100" dir="2700000" algn="tl">
                    <a:srgbClr val="000000">
                      <a:alpha val="43137"/>
                    </a:srgbClr>
                  </a:outerShdw>
                </a:effectLst>
              </a:rPr>
              <a:t>4, another identity is brought forth called: &lt;</a:t>
            </a:r>
            <a:r>
              <a:rPr lang="en-US" sz="2800" b="1" dirty="0" smtClean="0">
                <a:solidFill>
                  <a:schemeClr val="tx1">
                    <a:lumMod val="65000"/>
                    <a:lumOff val="35000"/>
                  </a:schemeClr>
                </a:solidFill>
                <a:effectLst>
                  <a:outerShdw blurRad="38100" dist="38100" dir="2700000" algn="tl">
                    <a:srgbClr val="000000">
                      <a:alpha val="43137"/>
                    </a:srgbClr>
                  </a:outerShdw>
                </a:effectLst>
              </a:rPr>
              <a:t>layil</a:t>
            </a:r>
            <a:r>
              <a:rPr lang="en-US" sz="28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2800" b="1" dirty="0">
                <a:solidFill>
                  <a:schemeClr val="bg1">
                    <a:lumMod val="95000"/>
                    <a:lumOff val="5000"/>
                  </a:schemeClr>
                </a:solidFill>
                <a:effectLst>
                  <a:outerShdw blurRad="38100" dist="38100" dir="2700000" algn="tl">
                    <a:srgbClr val="000000">
                      <a:alpha val="43137"/>
                    </a:srgbClr>
                  </a:outerShdw>
                </a:effectLst>
              </a:rPr>
              <a:t>&gt;. </a:t>
            </a:r>
          </a:p>
          <a:p>
            <a:pPr marL="1188720" indent="-1188720">
              <a:buNone/>
            </a:pPr>
            <a:endParaRPr lang="en-US" sz="1200" b="1" dirty="0" smtClean="0">
              <a:solidFill>
                <a:srgbClr val="66FFFF"/>
              </a:solidFill>
              <a:effectLst>
                <a:outerShdw blurRad="38100" dist="38100" dir="2700000" algn="tl">
                  <a:srgbClr val="000000">
                    <a:alpha val="43137"/>
                  </a:srgbClr>
                </a:outerShdw>
              </a:effectLst>
              <a:latin typeface="Georgia" panose="02040502050405020303" pitchFamily="18" charset="0"/>
            </a:endParaRPr>
          </a:p>
          <a:p>
            <a:pPr marL="1188720" indent="-1188720">
              <a:buNone/>
            </a:pPr>
            <a:r>
              <a:rPr lang="en-US" sz="3200" b="1" dirty="0" smtClean="0">
                <a:solidFill>
                  <a:srgbClr val="66FFFF"/>
                </a:solidFill>
                <a:effectLst>
                  <a:outerShdw blurRad="38100" dist="38100" dir="2700000" algn="tl">
                    <a:srgbClr val="000000">
                      <a:alpha val="43137"/>
                    </a:srgbClr>
                  </a:outerShdw>
                </a:effectLst>
                <a:latin typeface="Georgia" panose="02040502050405020303" pitchFamily="18" charset="0"/>
              </a:rPr>
              <a:t>Gen 1:5a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a:t>
            </a:r>
            <a:r>
              <a:rPr lang="en-US" sz="2200" b="1" dirty="0" smtClean="0">
                <a:solidFill>
                  <a:srgbClr val="483BF3"/>
                </a:solidFill>
                <a:effectLst>
                  <a:outerShdw blurRad="38100" dist="38100" dir="2700000" algn="tl">
                    <a:srgbClr val="000000">
                      <a:alpha val="43137"/>
                    </a:srgbClr>
                  </a:outerShdw>
                </a:effectLst>
                <a:latin typeface="Georgia" panose="02040502050405020303" pitchFamily="18" charset="0"/>
              </a:rPr>
              <a:t> </a:t>
            </a:r>
            <a:r>
              <a:rPr lang="en-US" sz="2200" b="1" dirty="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called the </a:t>
            </a:r>
            <a:r>
              <a:rPr lang="en-US" sz="24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400" b="1" baseline="30000" dirty="0">
                <a:solidFill>
                  <a:schemeClr val="bg1">
                    <a:lumMod val="85000"/>
                  </a:schemeClr>
                </a:solidFill>
                <a:effectLst>
                  <a:outerShdw blurRad="38100" dist="38100" dir="2700000" algn="tl">
                    <a:srgbClr val="000000">
                      <a:alpha val="43137"/>
                    </a:srgbClr>
                  </a:outerShdw>
                </a:effectLst>
              </a:rPr>
              <a:t>H216</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4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the </a:t>
            </a:r>
            <a:r>
              <a:rPr lang="en-US" sz="2400" b="1" u="sng" dirty="0" smtClean="0">
                <a:effectLst>
                  <a:outerShdw blurRad="38100" dist="38100" dir="2700000" algn="tl">
                    <a:srgbClr val="000000">
                      <a:alpha val="43137"/>
                    </a:srgbClr>
                  </a:outerShdw>
                </a:effectLst>
                <a:latin typeface="Georgia" panose="02040502050405020303" pitchFamily="18" charset="0"/>
              </a:rPr>
              <a:t>darkness</a:t>
            </a:r>
            <a:r>
              <a:rPr lang="en-US" sz="2400" b="1" baseline="30000" dirty="0" smtClean="0">
                <a:solidFill>
                  <a:schemeClr val="bg1">
                    <a:lumMod val="85000"/>
                  </a:schemeClr>
                </a:solidFill>
                <a:effectLst>
                  <a:outerShdw blurRad="38100" dist="38100" dir="2700000" algn="tl">
                    <a:srgbClr val="000000">
                      <a:alpha val="43137"/>
                    </a:srgbClr>
                  </a:outerShdw>
                </a:effectLst>
              </a:rPr>
              <a:t>H2822</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1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1800" b="1" dirty="0" err="1">
                <a:effectLst>
                  <a:outerShdw blurRad="38100" dist="38100" dir="2700000" algn="tl">
                    <a:srgbClr val="000000">
                      <a:alpha val="43137"/>
                    </a:srgbClr>
                  </a:outerShdw>
                </a:effectLst>
                <a:latin typeface="Georgia" panose="02040502050405020303" pitchFamily="18" charset="0"/>
              </a:rPr>
              <a:t>choshek</a:t>
            </a:r>
            <a: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he called </a:t>
            </a:r>
            <a:r>
              <a:rPr lang="en-US" sz="2400" b="1" u="sng" dirty="0" smtClean="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Night</a:t>
            </a:r>
            <a:r>
              <a:rPr lang="en-US" sz="24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000" b="1" dirty="0" smtClean="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layil</a:t>
            </a:r>
            <a:r>
              <a:rPr lang="en-US" sz="1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 </a:t>
            </a:r>
            <a: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4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800" b="1" dirty="0" smtClean="0">
              <a:solidFill>
                <a:schemeClr val="accent3">
                  <a:lumMod val="75000"/>
                </a:schemeClr>
              </a:solidFill>
              <a:effectLst>
                <a:outerShdw blurRad="38100" dist="38100" dir="2700000" algn="tl">
                  <a:srgbClr val="000000">
                    <a:alpha val="43137"/>
                  </a:srgbClr>
                </a:outerShdw>
              </a:effectLst>
              <a:latin typeface="Georgia" panose="02040502050405020303" pitchFamily="18" charset="0"/>
            </a:endParaRPr>
          </a:p>
          <a:p>
            <a:pPr marL="0" indent="0" algn="ctr">
              <a:buNone/>
            </a:pPr>
            <a:r>
              <a:rPr lang="en-US" sz="3200" b="1" dirty="0" smtClean="0">
                <a:solidFill>
                  <a:schemeClr val="bg1">
                    <a:lumMod val="95000"/>
                    <a:lumOff val="5000"/>
                  </a:schemeClr>
                </a:solidFill>
                <a:effectLst>
                  <a:outerShdw blurRad="38100" dist="38100" dir="2700000" algn="tl">
                    <a:srgbClr val="000000">
                      <a:alpha val="43137"/>
                    </a:srgbClr>
                  </a:outerShdw>
                </a:effectLst>
              </a:rP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This </a:t>
            </a:r>
            <a:r>
              <a:rPr lang="en-US" sz="3200" b="1" dirty="0">
                <a:solidFill>
                  <a:schemeClr val="bg1">
                    <a:lumMod val="95000"/>
                    <a:lumOff val="5000"/>
                  </a:schemeClr>
                </a:solidFill>
                <a:effectLst>
                  <a:outerShdw blurRad="38100" dist="38100" dir="2700000" algn="tl">
                    <a:srgbClr val="000000">
                      <a:alpha val="43137"/>
                    </a:srgbClr>
                  </a:outerShdw>
                </a:effectLst>
              </a:rPr>
              <a:t>&lt;</a:t>
            </a:r>
            <a:r>
              <a:rPr lang="en-US" sz="3200" b="1" dirty="0" smtClean="0">
                <a:solidFill>
                  <a:schemeClr val="tx1">
                    <a:lumMod val="65000"/>
                    <a:lumOff val="35000"/>
                  </a:schemeClr>
                </a:solidFill>
                <a:effectLst>
                  <a:outerShdw blurRad="38100" dist="38100" dir="2700000" algn="tl">
                    <a:srgbClr val="000000">
                      <a:alpha val="43137"/>
                    </a:srgbClr>
                  </a:outerShdw>
                </a:effectLst>
              </a:rPr>
              <a:t>layil</a:t>
            </a:r>
            <a:r>
              <a:rPr lang="en-US" sz="32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3200" b="1" dirty="0">
                <a:solidFill>
                  <a:schemeClr val="bg1">
                    <a:lumMod val="95000"/>
                    <a:lumOff val="5000"/>
                  </a:schemeClr>
                </a:solidFill>
                <a:effectLst>
                  <a:outerShdw blurRad="38100" dist="38100" dir="2700000" algn="tl">
                    <a:srgbClr val="000000">
                      <a:alpha val="43137"/>
                    </a:srgbClr>
                  </a:outerShdw>
                </a:effectLst>
              </a:rPr>
              <a:t>&gt;</a:t>
            </a:r>
            <a:r>
              <a:rPr lang="en-US" sz="3200" b="1" dirty="0" smtClean="0">
                <a:solidFill>
                  <a:schemeClr val="bg1">
                    <a:lumMod val="95000"/>
                    <a:lumOff val="5000"/>
                  </a:schemeClr>
                </a:solidFill>
                <a:effectLst>
                  <a:outerShdw blurRad="38100" dist="38100" dir="2700000" algn="tl">
                    <a:srgbClr val="000000">
                      <a:alpha val="43137"/>
                    </a:srgbClr>
                  </a:outerShdw>
                </a:effectLst>
              </a:rPr>
              <a:t> is likened to the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tx1">
                    <a:lumMod val="65000"/>
                    <a:lumOff val="35000"/>
                  </a:schemeClr>
                </a:solidFill>
                <a:effectLst>
                  <a:outerShdw blurRad="38100" dist="38100" dir="2700000" algn="tl">
                    <a:srgbClr val="000000">
                      <a:alpha val="43137"/>
                    </a:srgbClr>
                  </a:outerShdw>
                </a:effectLst>
              </a:rPr>
              <a:t>night darkness </a:t>
            </a:r>
            <a:r>
              <a:rPr lang="en-US" sz="3200" b="1" dirty="0" smtClean="0">
                <a:solidFill>
                  <a:schemeClr val="bg1">
                    <a:lumMod val="95000"/>
                    <a:lumOff val="5000"/>
                  </a:schemeClr>
                </a:solidFill>
                <a:effectLst>
                  <a:outerShdw blurRad="38100" dist="38100" dir="2700000" algn="tl">
                    <a:srgbClr val="000000">
                      <a:alpha val="43137"/>
                    </a:srgbClr>
                  </a:outerShdw>
                </a:effectLst>
              </a:rPr>
              <a:t>we see during our </a:t>
            </a:r>
            <a:br>
              <a:rPr lang="en-US" sz="3200" b="1" dirty="0" smtClean="0">
                <a:solidFill>
                  <a:schemeClr val="bg1">
                    <a:lumMod val="95000"/>
                    <a:lumOff val="5000"/>
                  </a:schemeClr>
                </a:solidFill>
                <a:effectLst>
                  <a:outerShdw blurRad="38100" dist="38100" dir="2700000" algn="tl">
                    <a:srgbClr val="000000">
                      <a:alpha val="43137"/>
                    </a:srgbClr>
                  </a:outerShdw>
                </a:effectLst>
              </a:rPr>
            </a:br>
            <a:r>
              <a:rPr lang="en-US" sz="3200" b="1" dirty="0" smtClean="0">
                <a:solidFill>
                  <a:schemeClr val="bg1">
                    <a:lumMod val="95000"/>
                    <a:lumOff val="5000"/>
                  </a:schemeClr>
                </a:solidFill>
                <a:effectLst>
                  <a:outerShdw blurRad="38100" dist="38100" dir="2700000" algn="tl">
                    <a:srgbClr val="000000">
                      <a:alpha val="43137"/>
                    </a:srgbClr>
                  </a:outerShdw>
                </a:effectLst>
              </a:rPr>
              <a:t>Night Season today.  </a:t>
            </a:r>
          </a:p>
        </p:txBody>
      </p:sp>
    </p:spTree>
    <p:extLst>
      <p:ext uri="{BB962C8B-B14F-4D97-AF65-F5344CB8AC3E}">
        <p14:creationId xmlns:p14="http://schemas.microsoft.com/office/powerpoint/2010/main" val="39303440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25178"/>
            <a:ext cx="9144000" cy="670560"/>
          </a:xfrm>
        </p:spPr>
        <p:txBody>
          <a:bodyPr>
            <a:normAutofit/>
            <a:scene3d>
              <a:camera prst="orthographicFront"/>
              <a:lightRig rig="threePt" dir="t"/>
            </a:scene3d>
            <a:sp3d extrusionH="57150">
              <a:bevelT w="38100" h="38100"/>
            </a:sp3d>
          </a:bodyPr>
          <a:lstStyle/>
          <a:p>
            <a:pPr algn="ctr"/>
            <a:r>
              <a:rPr lang="en-US" cap="none" dirty="0" smtClean="0">
                <a:latin typeface="Arial Rounded MT Bold" pitchFamily="34" charset="0"/>
              </a:rPr>
              <a:t>3</a:t>
            </a:r>
            <a:r>
              <a:rPr lang="en-US" cap="none" baseline="30000" dirty="0" smtClean="0">
                <a:latin typeface="Arial Rounded MT Bold" pitchFamily="34" charset="0"/>
              </a:rPr>
              <a:t>rd</a:t>
            </a:r>
            <a:r>
              <a:rPr lang="en-US" cap="none" dirty="0" smtClean="0">
                <a:latin typeface="Arial Rounded MT Bold" pitchFamily="34" charset="0"/>
              </a:rPr>
              <a:t> UNIT BROUGHT FORTH</a:t>
            </a:r>
            <a:endParaRPr lang="en-US" dirty="0">
              <a:latin typeface="Arial Rounded MT Bold" pitchFamily="34" charset="0"/>
            </a:endParaRPr>
          </a:p>
        </p:txBody>
      </p:sp>
      <p:sp>
        <p:nvSpPr>
          <p:cNvPr id="2" name="Slide Number Placeholder 1"/>
          <p:cNvSpPr>
            <a:spLocks noGrp="1"/>
          </p:cNvSpPr>
          <p:nvPr>
            <p:ph type="sldNum" sz="quarter" idx="12"/>
          </p:nvPr>
        </p:nvSpPr>
        <p:spPr/>
        <p:txBody>
          <a:bodyPr/>
          <a:lstStyle/>
          <a:p>
            <a:fld id="{F716C96D-555A-4066-BF29-32A5BE0CACF3}" type="slidenum">
              <a:rPr lang="en-US" smtClean="0"/>
              <a:t>14</a:t>
            </a:fld>
            <a:endParaRPr lang="en-US" dirty="0"/>
          </a:p>
        </p:txBody>
      </p:sp>
      <p:sp>
        <p:nvSpPr>
          <p:cNvPr id="3" name="Content Placeholder 2"/>
          <p:cNvSpPr txBox="1">
            <a:spLocks/>
          </p:cNvSpPr>
          <p:nvPr/>
        </p:nvSpPr>
        <p:spPr>
          <a:xfrm>
            <a:off x="194542" y="1300696"/>
            <a:ext cx="8715778" cy="5176304"/>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775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None/>
            </a:pPr>
            <a:endParaRPr lang="en-US" sz="1200" b="1" dirty="0" smtClean="0">
              <a:solidFill>
                <a:srgbClr val="66FFFF"/>
              </a:solidFill>
              <a:latin typeface="Georgia" panose="02040502050405020303" pitchFamily="18" charset="0"/>
            </a:endParaRPr>
          </a:p>
          <a:p>
            <a:pPr marL="0" indent="0">
              <a:buNone/>
            </a:pPr>
            <a:r>
              <a:rPr lang="en-US" sz="2800" b="1" dirty="0" smtClean="0">
                <a:solidFill>
                  <a:schemeClr val="bg1">
                    <a:lumMod val="95000"/>
                    <a:lumOff val="5000"/>
                  </a:schemeClr>
                </a:solidFill>
                <a:effectLst>
                  <a:outerShdw blurRad="38100" dist="38100" dir="2700000" algn="tl">
                    <a:srgbClr val="000000">
                      <a:alpha val="43137"/>
                    </a:srgbClr>
                  </a:outerShdw>
                </a:effectLst>
              </a:rPr>
              <a:t>Note carefully that we have seen </a:t>
            </a:r>
            <a:r>
              <a:rPr lang="en-US" sz="2800" b="1" u="sng" dirty="0" smtClean="0">
                <a:solidFill>
                  <a:srgbClr val="FF0066"/>
                </a:solidFill>
                <a:effectLst>
                  <a:outerShdw blurRad="38100" dist="38100" dir="2700000" algn="tl">
                    <a:srgbClr val="000000">
                      <a:alpha val="43137"/>
                    </a:srgbClr>
                  </a:outerShdw>
                </a:effectLst>
              </a:rPr>
              <a:t>3 separate </a:t>
            </a:r>
            <a:br>
              <a:rPr lang="en-US" sz="2800" b="1" u="sng" dirty="0" smtClean="0">
                <a:solidFill>
                  <a:srgbClr val="FF0066"/>
                </a:solidFill>
                <a:effectLst>
                  <a:outerShdw blurRad="38100" dist="38100" dir="2700000" algn="tl">
                    <a:srgbClr val="000000">
                      <a:alpha val="43137"/>
                    </a:srgbClr>
                  </a:outerShdw>
                </a:effectLst>
              </a:rPr>
            </a:br>
            <a:r>
              <a:rPr lang="en-US" sz="2800" b="1" u="sng" dirty="0" smtClean="0">
                <a:solidFill>
                  <a:srgbClr val="FF0066"/>
                </a:solidFill>
                <a:effectLst>
                  <a:outerShdw blurRad="38100" dist="38100" dir="2700000" algn="tl">
                    <a:srgbClr val="000000">
                      <a:alpha val="43137"/>
                    </a:srgbClr>
                  </a:outerShdw>
                </a:effectLst>
              </a:rPr>
              <a:t>UNITS</a:t>
            </a:r>
            <a:r>
              <a:rPr lang="en-US" sz="2800" b="1" dirty="0" smtClean="0">
                <a:solidFill>
                  <a:schemeClr val="bg1">
                    <a:lumMod val="95000"/>
                    <a:lumOff val="5000"/>
                  </a:schemeClr>
                </a:solidFill>
                <a:effectLst>
                  <a:outerShdw blurRad="38100" dist="38100" dir="2700000" algn="tl">
                    <a:srgbClr val="000000">
                      <a:alpha val="43137"/>
                    </a:srgbClr>
                  </a:outerShdw>
                </a:effectLst>
              </a:rPr>
              <a:t> given at this point in Day 1 of creation.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They are: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accent5">
                    <a:lumMod val="75000"/>
                  </a:schemeClr>
                </a:solidFill>
                <a:effectLst>
                  <a:outerShdw blurRad="38100" dist="38100" dir="2700000" algn="tl">
                    <a:srgbClr val="000000">
                      <a:alpha val="43137"/>
                    </a:srgbClr>
                  </a:outerShdw>
                </a:effectLst>
              </a:rPr>
              <a:t>1. </a:t>
            </a:r>
            <a:r>
              <a:rPr lang="en-US" sz="2800" b="1" dirty="0" smtClean="0">
                <a:solidFill>
                  <a:schemeClr val="bg1">
                    <a:lumMod val="95000"/>
                    <a:lumOff val="5000"/>
                  </a:schemeClr>
                </a:solidFill>
                <a:effectLst>
                  <a:outerShdw blurRad="38100" dist="38100" dir="2700000" algn="tl">
                    <a:srgbClr val="000000">
                      <a:alpha val="43137"/>
                    </a:srgbClr>
                  </a:outerShdw>
                </a:effectLst>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accent5">
                    <a:lumMod val="75000"/>
                  </a:schemeClr>
                </a:solidFill>
                <a:effectLst>
                  <a:outerShdw blurRad="38100" dist="38100" dir="2700000" algn="tl">
                    <a:srgbClr val="000000">
                      <a:alpha val="43137"/>
                    </a:srgbClr>
                  </a:outerShdw>
                </a:effectLst>
              </a:rPr>
              <a:t>2</a:t>
            </a:r>
            <a:r>
              <a:rPr lang="en-US" sz="2800" b="1" dirty="0">
                <a:solidFill>
                  <a:schemeClr val="accent5">
                    <a:lumMod val="75000"/>
                  </a:schemeClr>
                </a:solidFill>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darkness</a:t>
            </a:r>
            <a:r>
              <a:rPr lang="en-US" sz="2800" b="1" baseline="30000" dirty="0">
                <a:solidFill>
                  <a:schemeClr val="bg1">
                    <a:lumMod val="85000"/>
                  </a:schemeClr>
                </a:solidFill>
                <a:effectLst>
                  <a:outerShdw blurRad="38100" dist="38100" dir="2700000" algn="tl">
                    <a:srgbClr val="000000">
                      <a:alpha val="43137"/>
                    </a:srgbClr>
                  </a:outerShdw>
                </a:effectLst>
              </a:rPr>
              <a:t>H2822</a:t>
            </a:r>
            <a:r>
              <a:rPr lang="en-US" sz="2800" b="1" dirty="0" smtClean="0">
                <a:solidFill>
                  <a:schemeClr val="bg1">
                    <a:lumMod val="95000"/>
                    <a:lumOff val="5000"/>
                  </a:schemeClr>
                </a:solidFill>
                <a:effectLst>
                  <a:outerShdw blurRad="38100" dist="38100" dir="2700000" algn="tl">
                    <a:srgbClr val="000000">
                      <a:alpha val="43137"/>
                    </a:srgbClr>
                  </a:outerShdw>
                </a:effectLst>
              </a:rPr>
              <a:t> (chaotic contaminated </a:t>
            </a:r>
            <a:r>
              <a:rPr lang="en-US" sz="2800" b="1" dirty="0">
                <a:solidFill>
                  <a:schemeClr val="bg1">
                    <a:lumMod val="95000"/>
                    <a:lumOff val="5000"/>
                  </a:schemeClr>
                </a:solidFill>
                <a:effectLst>
                  <a:outerShdw blurRad="38100" dist="38100" dir="2700000" algn="tl">
                    <a:srgbClr val="000000">
                      <a:alpha val="43137"/>
                    </a:srgbClr>
                  </a:outerShdw>
                </a:effectLst>
              </a:rPr>
              <a:t>atmosphere) </a:t>
            </a:r>
            <a:r>
              <a:rPr lang="en-US" sz="2800" b="1" dirty="0" smtClean="0">
                <a:solidFill>
                  <a:schemeClr val="bg1">
                    <a:lumMod val="95000"/>
                    <a:lumOff val="5000"/>
                  </a:schemeClr>
                </a:solidFill>
                <a:effectLst>
                  <a:outerShdw blurRad="38100" dist="38100" dir="2700000" algn="tl">
                    <a:srgbClr val="000000">
                      <a:alpha val="43137"/>
                    </a:srgbClr>
                  </a:outerShdw>
                </a:effectLst>
              </a:rPr>
              <a:t>  </a:t>
            </a:r>
          </a:p>
          <a:p>
            <a:pPr marL="0" indent="0">
              <a:lnSpc>
                <a:spcPct val="120000"/>
              </a:lnSpc>
              <a:buNone/>
            </a:pPr>
            <a:r>
              <a:rPr lang="en-US" sz="2800" b="1" dirty="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accent5">
                    <a:lumMod val="75000"/>
                  </a:schemeClr>
                </a:solidFill>
                <a:effectLst>
                  <a:outerShdw blurRad="38100" dist="38100" dir="2700000" algn="tl">
                    <a:srgbClr val="000000">
                      <a:alpha val="43137"/>
                    </a:srgbClr>
                  </a:outerShdw>
                </a:effectLst>
              </a:rPr>
              <a:t>3. </a:t>
            </a:r>
            <a:r>
              <a:rPr lang="en-US" sz="2800" b="1" dirty="0" smtClean="0">
                <a:solidFill>
                  <a:schemeClr val="tx1">
                    <a:lumMod val="65000"/>
                    <a:lumOff val="35000"/>
                  </a:schemeClr>
                </a:solidFill>
                <a:effectLst>
                  <a:outerShdw blurRad="38100" dist="38100" dir="2700000" algn="tl">
                    <a:srgbClr val="000000">
                      <a:alpha val="43137"/>
                    </a:srgbClr>
                  </a:outerShdw>
                </a:effectLst>
              </a:rPr>
              <a:t>darkness</a:t>
            </a:r>
            <a:r>
              <a:rPr lang="en-US" sz="2800" b="1" baseline="30000" dirty="0">
                <a:solidFill>
                  <a:schemeClr val="tx1">
                    <a:lumMod val="65000"/>
                    <a:lumOff val="35000"/>
                  </a:schemeClr>
                </a:solidFill>
                <a:effectLst>
                  <a:outerShdw blurRad="38100" dist="38100" dir="2700000" algn="tl">
                    <a:srgbClr val="000000">
                      <a:alpha val="43137"/>
                    </a:srgbClr>
                  </a:outerShdw>
                </a:effectLst>
              </a:rPr>
              <a:t>H3915</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solidFill>
                  <a:schemeClr val="tx1">
                    <a:lumMod val="65000"/>
                    <a:lumOff val="35000"/>
                  </a:schemeClr>
                </a:solidFill>
                <a:effectLst>
                  <a:outerShdw blurRad="38100" dist="38100" dir="2700000" algn="tl">
                    <a:srgbClr val="000000">
                      <a:alpha val="43137"/>
                    </a:srgbClr>
                  </a:outerShdw>
                </a:effectLst>
              </a:rPr>
              <a:t>night</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dirty="0" smtClean="0">
                <a:solidFill>
                  <a:schemeClr val="bg1">
                    <a:lumMod val="95000"/>
                    <a:lumOff val="5000"/>
                  </a:schemeClr>
                </a:solidFill>
                <a:effectLst>
                  <a:outerShdw blurRad="38100" dist="38100" dir="2700000" algn="tl">
                    <a:srgbClr val="000000">
                      <a:alpha val="43137"/>
                    </a:srgbClr>
                  </a:outerShdw>
                </a:effectLst>
              </a:rPr>
              <a:t>(3</a:t>
            </a:r>
            <a:r>
              <a:rPr lang="en-US" sz="2800" baseline="30000" dirty="0" smtClean="0">
                <a:solidFill>
                  <a:schemeClr val="bg1">
                    <a:lumMod val="95000"/>
                    <a:lumOff val="5000"/>
                  </a:schemeClr>
                </a:solidFill>
                <a:effectLst>
                  <a:outerShdw blurRad="38100" dist="38100" dir="2700000" algn="tl">
                    <a:srgbClr val="000000">
                      <a:alpha val="43137"/>
                    </a:srgbClr>
                  </a:outerShdw>
                </a:effectLst>
              </a:rPr>
              <a:t>rd</a:t>
            </a:r>
            <a:r>
              <a:rPr lang="en-US" sz="2800" dirty="0" smtClean="0">
                <a:solidFill>
                  <a:schemeClr val="bg1">
                    <a:lumMod val="95000"/>
                    <a:lumOff val="5000"/>
                  </a:schemeClr>
                </a:solidFill>
                <a:effectLst>
                  <a:outerShdw blurRad="38100" dist="38100" dir="2700000" algn="tl">
                    <a:srgbClr val="000000">
                      <a:alpha val="43137"/>
                    </a:srgbClr>
                  </a:outerShdw>
                </a:effectLst>
              </a:rPr>
              <a:t> Unit)</a:t>
            </a: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2800" b="1" dirty="0" smtClean="0">
                <a:solidFill>
                  <a:schemeClr val="bg1">
                    <a:lumMod val="95000"/>
                    <a:lumOff val="5000"/>
                  </a:schemeClr>
                </a:solidFill>
                <a:effectLst>
                  <a:outerShdw blurRad="38100" dist="38100" dir="2700000" algn="tl">
                    <a:srgbClr val="000000">
                      <a:alpha val="43137"/>
                    </a:srgbClr>
                  </a:outerShdw>
                </a:effectLst>
              </a:rPr>
              <a:t/>
            </a:r>
            <a:br>
              <a:rPr lang="en-US" sz="2800" b="1" dirty="0" smtClean="0">
                <a:solidFill>
                  <a:schemeClr val="bg1">
                    <a:lumMod val="95000"/>
                    <a:lumOff val="5000"/>
                  </a:schemeClr>
                </a:solidFill>
                <a:effectLst>
                  <a:outerShdw blurRad="38100" dist="38100" dir="2700000" algn="tl">
                    <a:srgbClr val="000000">
                      <a:alpha val="43137"/>
                    </a:srgbClr>
                  </a:outerShdw>
                </a:effectLst>
              </a:rPr>
            </a:br>
            <a:r>
              <a:rPr lang="en-US" sz="3600" b="1" dirty="0" smtClean="0">
                <a:solidFill>
                  <a:srgbClr val="66FFFF"/>
                </a:solidFill>
                <a:effectLst>
                  <a:outerShdw blurRad="38100" dist="38100" dir="2700000" algn="tl">
                    <a:srgbClr val="000000">
                      <a:alpha val="43137"/>
                    </a:srgbClr>
                  </a:outerShdw>
                </a:effectLst>
                <a:latin typeface="Georgia" panose="02040502050405020303" pitchFamily="18" charset="0"/>
              </a:rPr>
              <a:t>Gen 1:5a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800" b="1" dirty="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800" b="1" dirty="0" smtClean="0">
                <a:solidFill>
                  <a:srgbClr val="483BF3"/>
                </a:solidFill>
                <a:effectLst>
                  <a:outerShdw blurRad="38100" dist="38100" dir="2700000" algn="tl">
                    <a:srgbClr val="000000">
                      <a:alpha val="43137"/>
                    </a:srgbClr>
                  </a:outerShdw>
                </a:effectLst>
                <a:latin typeface="Georgia" panose="02040502050405020303" pitchFamily="18" charset="0"/>
              </a:rPr>
              <a:t>]</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called the </a:t>
            </a:r>
            <a:r>
              <a:rPr lang="en-US" sz="28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800" b="1" baseline="30000" dirty="0">
                <a:solidFill>
                  <a:schemeClr val="bg1">
                    <a:lumMod val="85000"/>
                  </a:schemeClr>
                </a:solidFill>
                <a:effectLst>
                  <a:outerShdw blurRad="38100" dist="38100" dir="2700000" algn="tl">
                    <a:srgbClr val="000000">
                      <a:alpha val="43137"/>
                    </a:srgbClr>
                  </a:outerShdw>
                </a:effectLst>
              </a:rPr>
              <a:t>H216</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and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800" b="1" u="sng" dirty="0">
                <a:effectLst>
                  <a:outerShdw blurRad="38100" dist="38100" dir="2700000" algn="tl">
                    <a:srgbClr val="000000">
                      <a:alpha val="43137"/>
                    </a:srgbClr>
                  </a:outerShdw>
                </a:effectLst>
                <a:latin typeface="Georgia" panose="02040502050405020303" pitchFamily="18" charset="0"/>
              </a:rPr>
              <a:t>darkness</a:t>
            </a:r>
            <a:r>
              <a:rPr lang="en-US" sz="2800" b="1" baseline="30000" dirty="0">
                <a:solidFill>
                  <a:schemeClr val="bg1">
                    <a:lumMod val="85000"/>
                  </a:schemeClr>
                </a:solidFill>
                <a:effectLst>
                  <a:outerShdw blurRad="38100" dist="38100" dir="2700000" algn="tl">
                    <a:srgbClr val="000000">
                      <a:alpha val="43137"/>
                    </a:srgbClr>
                  </a:outerShdw>
                </a:effectLst>
              </a:rPr>
              <a:t>H2822</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000" b="1" dirty="0" err="1">
                <a:effectLst>
                  <a:outerShdw blurRad="38100" dist="38100" dir="2700000" algn="tl">
                    <a:srgbClr val="000000">
                      <a:alpha val="43137"/>
                    </a:srgbClr>
                  </a:outerShdw>
                </a:effectLst>
                <a:latin typeface="Georgia" panose="02040502050405020303" pitchFamily="18" charset="0"/>
              </a:rPr>
              <a:t>choshek</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he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called </a:t>
            </a:r>
            <a:r>
              <a:rPr lang="en-US" sz="2800" b="1" u="sng" dirty="0" smtClean="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Night</a:t>
            </a:r>
            <a:r>
              <a:rPr lang="en-US" sz="2800" b="1" baseline="30000" dirty="0" smtClean="0">
                <a:solidFill>
                  <a:schemeClr val="tx1">
                    <a:lumMod val="65000"/>
                    <a:lumOff val="35000"/>
                  </a:schemeClr>
                </a:solidFill>
                <a:effectLst>
                  <a:outerShdw blurRad="38100" dist="38100" dir="2700000" algn="tl">
                    <a:srgbClr val="000000">
                      <a:alpha val="43137"/>
                    </a:srgbClr>
                  </a:outerShdw>
                </a:effectLst>
              </a:rPr>
              <a:t>H3915</a:t>
            </a:r>
            <a:r>
              <a:rPr lang="en-US" sz="28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400" b="1" dirty="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layil</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 </a:t>
            </a:r>
            <a: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8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2800" b="1" dirty="0">
              <a:solidFill>
                <a:schemeClr val="accent3">
                  <a:lumMod val="75000"/>
                </a:schemeClr>
              </a:solidFill>
              <a:effectLst>
                <a:outerShdw blurRad="38100" dist="38100" dir="2700000" algn="tl">
                  <a:srgbClr val="000000">
                    <a:alpha val="43137"/>
                  </a:srgbClr>
                </a:outerShdw>
              </a:effectLst>
              <a:latin typeface="Georgia" panose="02040502050405020303" pitchFamily="18" charset="0"/>
            </a:endParaRPr>
          </a:p>
          <a:p>
            <a:pPr marL="0" indent="0">
              <a:buNone/>
            </a:pPr>
            <a:r>
              <a:rPr lang="en-US" sz="2800" b="1" dirty="0" smtClean="0">
                <a:solidFill>
                  <a:schemeClr val="accent1">
                    <a:lumMod val="75000"/>
                  </a:schemeClr>
                </a:solidFill>
                <a:effectLst>
                  <a:outerShdw blurRad="38100" dist="38100" dir="2700000" algn="tl">
                    <a:srgbClr val="000000">
                      <a:alpha val="43137"/>
                    </a:srgbClr>
                  </a:outerShdw>
                </a:effectLst>
              </a:rPr>
              <a:t>Note: </a:t>
            </a:r>
            <a:r>
              <a:rPr lang="en-US" sz="2800" dirty="0" smtClean="0">
                <a:solidFill>
                  <a:schemeClr val="bg1">
                    <a:lumMod val="95000"/>
                    <a:lumOff val="5000"/>
                  </a:schemeClr>
                </a:solidFill>
                <a:effectLst>
                  <a:outerShdw blurRad="38100" dist="38100" dir="2700000" algn="tl">
                    <a:srgbClr val="000000">
                      <a:alpha val="43137"/>
                    </a:srgbClr>
                  </a:outerShdw>
                </a:effectLst>
              </a:rPr>
              <a:t> The </a:t>
            </a:r>
            <a:r>
              <a:rPr lang="en-US" sz="2800" b="1" dirty="0" err="1">
                <a:effectLst>
                  <a:outerShdw blurRad="38100" dist="38100" dir="2700000" algn="tl">
                    <a:srgbClr val="000000">
                      <a:alpha val="43137"/>
                    </a:srgbClr>
                  </a:outerShdw>
                </a:effectLst>
              </a:rPr>
              <a:t>choshek</a:t>
            </a:r>
            <a:r>
              <a:rPr lang="en-US" sz="2800" dirty="0">
                <a:effectLst>
                  <a:outerShdw blurRad="38100" dist="38100" dir="2700000" algn="tl">
                    <a:srgbClr val="000000">
                      <a:alpha val="43137"/>
                    </a:srgbClr>
                  </a:outerShdw>
                </a:effectLst>
              </a:rPr>
              <a:t> darkness </a:t>
            </a:r>
            <a:r>
              <a:rPr lang="en-US" sz="2800" dirty="0">
                <a:solidFill>
                  <a:schemeClr val="bg1">
                    <a:lumMod val="95000"/>
                    <a:lumOff val="5000"/>
                  </a:schemeClr>
                </a:solidFill>
                <a:effectLst>
                  <a:outerShdw blurRad="38100" dist="38100" dir="2700000" algn="tl">
                    <a:srgbClr val="000000">
                      <a:alpha val="43137"/>
                    </a:srgbClr>
                  </a:outerShdw>
                </a:effectLst>
              </a:rPr>
              <a:t>is also a part of our cycles (</a:t>
            </a:r>
            <a:r>
              <a:rPr lang="en-US" sz="2800" dirty="0" smtClean="0">
                <a:solidFill>
                  <a:schemeClr val="bg1">
                    <a:lumMod val="95000"/>
                    <a:lumOff val="5000"/>
                  </a:schemeClr>
                </a:solidFill>
                <a:effectLst>
                  <a:outerShdw blurRad="38100" dist="38100" dir="2700000" algn="tl">
                    <a:srgbClr val="000000">
                      <a:alpha val="43137"/>
                    </a:srgbClr>
                  </a:outerShdw>
                </a:effectLst>
              </a:rPr>
              <a:t>increasingly </a:t>
            </a:r>
            <a:r>
              <a:rPr lang="en-US" sz="2800" dirty="0">
                <a:solidFill>
                  <a:schemeClr val="bg1">
                    <a:lumMod val="95000"/>
                    <a:lumOff val="5000"/>
                  </a:schemeClr>
                </a:solidFill>
                <a:effectLst>
                  <a:outerShdw blurRad="38100" dist="38100" dir="2700000" algn="tl">
                    <a:srgbClr val="000000">
                      <a:alpha val="43137"/>
                    </a:srgbClr>
                  </a:outerShdw>
                </a:effectLst>
              </a:rPr>
              <a:t>so in these latter </a:t>
            </a:r>
            <a:r>
              <a:rPr lang="en-US" sz="2800" dirty="0" smtClean="0">
                <a:solidFill>
                  <a:schemeClr val="bg1">
                    <a:lumMod val="95000"/>
                    <a:lumOff val="5000"/>
                  </a:schemeClr>
                </a:solidFill>
                <a:effectLst>
                  <a:outerShdw blurRad="38100" dist="38100" dir="2700000" algn="tl">
                    <a:srgbClr val="000000">
                      <a:alpha val="43137"/>
                    </a:srgbClr>
                  </a:outerShdw>
                </a:effectLst>
              </a:rPr>
              <a:t>times). </a:t>
            </a:r>
            <a:br>
              <a:rPr lang="en-US" sz="2800" dirty="0" smtClean="0">
                <a:solidFill>
                  <a:schemeClr val="bg1">
                    <a:lumMod val="95000"/>
                    <a:lumOff val="5000"/>
                  </a:schemeClr>
                </a:solidFill>
                <a:effectLst>
                  <a:outerShdw blurRad="38100" dist="38100" dir="2700000" algn="tl">
                    <a:srgbClr val="000000">
                      <a:alpha val="43137"/>
                    </a:srgbClr>
                  </a:outerShdw>
                </a:effectLst>
              </a:rPr>
            </a:br>
            <a:r>
              <a:rPr lang="en-US" sz="2800" dirty="0" smtClean="0">
                <a:solidFill>
                  <a:schemeClr val="bg1">
                    <a:lumMod val="95000"/>
                    <a:lumOff val="5000"/>
                  </a:schemeClr>
                </a:solidFill>
                <a:effectLst>
                  <a:outerShdw blurRad="38100" dist="38100" dir="2700000" algn="tl">
                    <a:srgbClr val="000000">
                      <a:alpha val="43137"/>
                    </a:srgbClr>
                  </a:outerShdw>
                </a:effectLst>
              </a:rPr>
              <a:t>     We </a:t>
            </a:r>
            <a:r>
              <a:rPr lang="en-US" sz="2800" dirty="0">
                <a:solidFill>
                  <a:schemeClr val="bg1">
                    <a:lumMod val="95000"/>
                    <a:lumOff val="5000"/>
                  </a:schemeClr>
                </a:solidFill>
                <a:effectLst>
                  <a:outerShdw blurRad="38100" dist="38100" dir="2700000" algn="tl">
                    <a:srgbClr val="000000">
                      <a:alpha val="43137"/>
                    </a:srgbClr>
                  </a:outerShdw>
                </a:effectLst>
              </a:rPr>
              <a:t>will not be concentrating on the </a:t>
            </a:r>
            <a:r>
              <a:rPr lang="en-US" sz="2800" b="1" dirty="0" err="1">
                <a:effectLst>
                  <a:outerShdw blurRad="38100" dist="38100" dir="2700000" algn="tl">
                    <a:srgbClr val="000000">
                      <a:alpha val="43137"/>
                    </a:srgbClr>
                  </a:outerShdw>
                </a:effectLst>
              </a:rPr>
              <a:t>choshek</a:t>
            </a:r>
            <a:r>
              <a:rPr lang="en-US" sz="2800" dirty="0">
                <a:effectLst>
                  <a:outerShdw blurRad="38100" dist="38100" dir="2700000" algn="tl">
                    <a:srgbClr val="000000">
                      <a:alpha val="43137"/>
                    </a:srgbClr>
                  </a:outerShdw>
                </a:effectLst>
              </a:rPr>
              <a:t> </a:t>
            </a:r>
            <a:r>
              <a:rPr lang="en-US" sz="2800" dirty="0" smtClean="0">
                <a:effectLst>
                  <a:outerShdw blurRad="38100" dist="38100" dir="2700000" algn="tl">
                    <a:srgbClr val="000000">
                      <a:alpha val="43137"/>
                    </a:srgbClr>
                  </a:outerShdw>
                </a:effectLst>
              </a:rPr>
              <a:t>darkness </a:t>
            </a:r>
            <a:r>
              <a:rPr lang="en-US" sz="2800" dirty="0" smtClean="0">
                <a:solidFill>
                  <a:schemeClr val="bg1">
                    <a:lumMod val="95000"/>
                    <a:lumOff val="5000"/>
                  </a:schemeClr>
                </a:solidFill>
                <a:effectLst>
                  <a:outerShdw blurRad="38100" dist="38100" dir="2700000" algn="tl">
                    <a:srgbClr val="000000">
                      <a:alpha val="43137"/>
                    </a:srgbClr>
                  </a:outerShdw>
                </a:effectLst>
              </a:rPr>
              <a:t/>
            </a:r>
            <a:br>
              <a:rPr lang="en-US" sz="2800" dirty="0" smtClean="0">
                <a:solidFill>
                  <a:schemeClr val="bg1">
                    <a:lumMod val="95000"/>
                    <a:lumOff val="5000"/>
                  </a:schemeClr>
                </a:solidFill>
                <a:effectLst>
                  <a:outerShdw blurRad="38100" dist="38100" dir="2700000" algn="tl">
                    <a:srgbClr val="000000">
                      <a:alpha val="43137"/>
                    </a:srgbClr>
                  </a:outerShdw>
                </a:effectLst>
              </a:rPr>
            </a:br>
            <a:r>
              <a:rPr lang="en-US" sz="2800" dirty="0" smtClean="0">
                <a:solidFill>
                  <a:schemeClr val="bg1">
                    <a:lumMod val="95000"/>
                    <a:lumOff val="5000"/>
                  </a:schemeClr>
                </a:solidFill>
                <a:effectLst>
                  <a:outerShdw blurRad="38100" dist="38100" dir="2700000" algn="tl">
                    <a:srgbClr val="000000">
                      <a:alpha val="43137"/>
                    </a:srgbClr>
                  </a:outerShdw>
                </a:effectLst>
              </a:rPr>
              <a:t>(in this study) </a:t>
            </a:r>
            <a:r>
              <a:rPr lang="en-US" sz="2800" dirty="0">
                <a:solidFill>
                  <a:schemeClr val="bg1">
                    <a:lumMod val="95000"/>
                    <a:lumOff val="5000"/>
                  </a:schemeClr>
                </a:solidFill>
                <a:effectLst>
                  <a:outerShdw blurRad="38100" dist="38100" dir="2700000" algn="tl">
                    <a:srgbClr val="000000">
                      <a:alpha val="43137"/>
                    </a:srgbClr>
                  </a:outerShdw>
                </a:effectLst>
              </a:rPr>
              <a:t>for that is another topic altogether. </a:t>
            </a:r>
            <a:endParaRPr lang="en-US" sz="2800" b="1" dirty="0" smtClean="0">
              <a:solidFill>
                <a:schemeClr val="accent1">
                  <a:lumMod val="75000"/>
                </a:schemeClr>
              </a:solidFill>
              <a:effectLst>
                <a:outerShdw blurRad="38100" dist="38100" dir="2700000" algn="tl">
                  <a:srgbClr val="000000">
                    <a:alpha val="43137"/>
                  </a:srgbClr>
                </a:outerShdw>
              </a:effectLst>
            </a:endParaRPr>
          </a:p>
          <a:p>
            <a:pPr marL="0" indent="0">
              <a:buNone/>
            </a:pPr>
            <a:endParaRPr lang="en-US" sz="2400" b="1" dirty="0">
              <a:solidFill>
                <a:schemeClr val="bg1">
                  <a:lumMod val="95000"/>
                  <a:lumOff val="5000"/>
                </a:schemeClr>
              </a:solidFill>
            </a:endParaRPr>
          </a:p>
        </p:txBody>
      </p:sp>
    </p:spTree>
    <p:extLst>
      <p:ext uri="{BB962C8B-B14F-4D97-AF65-F5344CB8AC3E}">
        <p14:creationId xmlns:p14="http://schemas.microsoft.com/office/powerpoint/2010/main" val="21860012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225178"/>
            <a:ext cx="9144000" cy="670560"/>
          </a:xfrm>
        </p:spPr>
        <p:txBody>
          <a:bodyPr>
            <a:normAutofit/>
            <a:scene3d>
              <a:camera prst="orthographicFront"/>
              <a:lightRig rig="threePt" dir="t"/>
            </a:scene3d>
            <a:sp3d extrusionH="57150">
              <a:bevelT w="38100" h="38100"/>
            </a:sp3d>
          </a:bodyPr>
          <a:lstStyle/>
          <a:p>
            <a:pPr algn="ctr"/>
            <a:r>
              <a:rPr lang="en-US" cap="none" dirty="0" smtClean="0">
                <a:latin typeface="Arial Rounded MT Bold" pitchFamily="34" charset="0"/>
              </a:rPr>
              <a:t>GEN 1:5</a:t>
            </a:r>
            <a:r>
              <a:rPr lang="en-US" sz="3200" cap="none" dirty="0" smtClean="0">
                <a:solidFill>
                  <a:srgbClr val="99FF99"/>
                </a:solidFill>
                <a:latin typeface="Arial Rounded MT Bold" pitchFamily="34" charset="0"/>
              </a:rPr>
              <a:t>b:  </a:t>
            </a:r>
            <a:r>
              <a:rPr lang="en-US" cap="none" dirty="0" smtClean="0">
                <a:latin typeface="Arial Rounded MT Bold" pitchFamily="34" charset="0"/>
              </a:rPr>
              <a:t>4</a:t>
            </a:r>
            <a:r>
              <a:rPr lang="en-US" cap="none" baseline="30000" dirty="0" smtClean="0">
                <a:latin typeface="Arial Rounded MT Bold" pitchFamily="34" charset="0"/>
              </a:rPr>
              <a:t>th</a:t>
            </a:r>
            <a:r>
              <a:rPr lang="en-US" cap="none" dirty="0" smtClean="0">
                <a:latin typeface="Arial Rounded MT Bold" pitchFamily="34" charset="0"/>
              </a:rPr>
              <a:t> &amp; 5</a:t>
            </a:r>
            <a:r>
              <a:rPr lang="en-US" cap="none" baseline="30000" dirty="0" smtClean="0">
                <a:latin typeface="Arial Rounded MT Bold" pitchFamily="34" charset="0"/>
              </a:rPr>
              <a:t>th</a:t>
            </a:r>
            <a:r>
              <a:rPr lang="en-US" cap="none" dirty="0" smtClean="0">
                <a:latin typeface="Arial Rounded MT Bold" pitchFamily="34" charset="0"/>
              </a:rPr>
              <a:t> UNITS GIVEN</a:t>
            </a:r>
            <a:endParaRPr lang="en-US" dirty="0">
              <a:latin typeface="Arial Rounded MT Bold" pitchFamily="34" charset="0"/>
            </a:endParaRPr>
          </a:p>
        </p:txBody>
      </p:sp>
      <p:sp>
        <p:nvSpPr>
          <p:cNvPr id="2" name="Slide Number Placeholder 1"/>
          <p:cNvSpPr>
            <a:spLocks noGrp="1"/>
          </p:cNvSpPr>
          <p:nvPr>
            <p:ph type="sldNum" sz="quarter" idx="12"/>
          </p:nvPr>
        </p:nvSpPr>
        <p:spPr>
          <a:xfrm>
            <a:off x="8305800" y="6477000"/>
            <a:ext cx="588336" cy="228600"/>
          </a:xfrm>
        </p:spPr>
        <p:txBody>
          <a:bodyPr/>
          <a:lstStyle/>
          <a:p>
            <a:fld id="{F716C96D-555A-4066-BF29-32A5BE0CACF3}" type="slidenum">
              <a:rPr lang="en-US" smtClean="0"/>
              <a:t>15</a:t>
            </a:fld>
            <a:endParaRPr lang="en-US" dirty="0"/>
          </a:p>
        </p:txBody>
      </p:sp>
      <p:sp>
        <p:nvSpPr>
          <p:cNvPr id="6" name="Content Placeholder 2"/>
          <p:cNvSpPr txBox="1">
            <a:spLocks/>
          </p:cNvSpPr>
          <p:nvPr/>
        </p:nvSpPr>
        <p:spPr>
          <a:xfrm>
            <a:off x="381000" y="1143000"/>
            <a:ext cx="8382000" cy="54102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fontScale="85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800" b="1" dirty="0">
                <a:solidFill>
                  <a:srgbClr val="66FFFF"/>
                </a:solidFill>
                <a:effectLst>
                  <a:outerShdw blurRad="38100" dist="38100" dir="2700000" algn="tl">
                    <a:srgbClr val="000000">
                      <a:alpha val="43137"/>
                    </a:srgbClr>
                  </a:outerShdw>
                </a:effectLst>
              </a:rPr>
              <a:t>In Gen 1:4 &amp; 5, </a:t>
            </a:r>
            <a:r>
              <a:rPr lang="en-US" sz="2400" dirty="0">
                <a:solidFill>
                  <a:schemeClr val="bg1">
                    <a:lumMod val="95000"/>
                    <a:lumOff val="5000"/>
                  </a:schemeClr>
                </a:solidFill>
                <a:effectLst>
                  <a:outerShdw blurRad="38100" dist="38100" dir="2700000" algn="tl">
                    <a:srgbClr val="000000">
                      <a:alpha val="43137"/>
                    </a:srgbClr>
                  </a:outerShdw>
                </a:effectLst>
              </a:rPr>
              <a:t>there </a:t>
            </a:r>
            <a:r>
              <a:rPr lang="en-US" sz="2400" dirty="0" smtClean="0">
                <a:solidFill>
                  <a:schemeClr val="bg1">
                    <a:lumMod val="95000"/>
                    <a:lumOff val="5000"/>
                  </a:schemeClr>
                </a:solidFill>
                <a:effectLst>
                  <a:outerShdw blurRad="38100" dist="38100" dir="2700000" algn="tl">
                    <a:srgbClr val="000000">
                      <a:alpha val="43137"/>
                    </a:srgbClr>
                  </a:outerShdw>
                </a:effectLst>
              </a:rPr>
              <a:t>are a total of </a:t>
            </a:r>
            <a:r>
              <a:rPr lang="en-US" sz="2400" dirty="0">
                <a:solidFill>
                  <a:schemeClr val="bg1">
                    <a:lumMod val="95000"/>
                    <a:lumOff val="5000"/>
                  </a:schemeClr>
                </a:solidFill>
                <a:effectLst>
                  <a:outerShdw blurRad="38100" dist="38100" dir="2700000" algn="tl">
                    <a:srgbClr val="000000">
                      <a:alpha val="43137"/>
                    </a:srgbClr>
                  </a:outerShdw>
                </a:effectLst>
              </a:rPr>
              <a:t>5 </a:t>
            </a:r>
            <a:r>
              <a:rPr lang="en-US" sz="2400" dirty="0" smtClean="0">
                <a:solidFill>
                  <a:schemeClr val="bg1">
                    <a:lumMod val="95000"/>
                    <a:lumOff val="5000"/>
                  </a:schemeClr>
                </a:solidFill>
                <a:effectLst>
                  <a:outerShdw blurRad="38100" dist="38100" dir="2700000" algn="tl">
                    <a:srgbClr val="000000">
                      <a:alpha val="43137"/>
                    </a:srgbClr>
                  </a:outerShdw>
                </a:effectLst>
              </a:rPr>
              <a:t>UNITS </a:t>
            </a:r>
            <a:r>
              <a:rPr lang="en-US" sz="2400" dirty="0">
                <a:solidFill>
                  <a:schemeClr val="bg1">
                    <a:lumMod val="95000"/>
                    <a:lumOff val="5000"/>
                  </a:schemeClr>
                </a:solidFill>
                <a:effectLst>
                  <a:outerShdw blurRad="38100" dist="38100" dir="2700000" algn="tl">
                    <a:srgbClr val="000000">
                      <a:alpha val="43137"/>
                    </a:srgbClr>
                  </a:outerShdw>
                </a:effectLst>
              </a:rPr>
              <a:t>named by </a:t>
            </a:r>
            <a:r>
              <a:rPr lang="en-US" sz="2400" b="1" dirty="0">
                <a:solidFill>
                  <a:srgbClr val="66FFFF"/>
                </a:solidFill>
                <a:effectLst>
                  <a:outerShdw blurRad="38100" dist="38100" dir="2700000" algn="tl">
                    <a:srgbClr val="000000">
                      <a:alpha val="43137"/>
                    </a:srgbClr>
                  </a:outerShdw>
                </a:effectLst>
              </a:rPr>
              <a:t>Yahuah</a:t>
            </a:r>
            <a:r>
              <a:rPr lang="en-US" sz="2400" dirty="0">
                <a:solidFill>
                  <a:schemeClr val="bg1">
                    <a:lumMod val="95000"/>
                    <a:lumOff val="5000"/>
                  </a:schemeClr>
                </a:solidFill>
                <a:effectLst>
                  <a:outerShdw blurRad="38100" dist="38100" dir="2700000" algn="tl">
                    <a:srgbClr val="000000">
                      <a:alpha val="43137"/>
                    </a:srgbClr>
                  </a:outerShdw>
                </a:effectLst>
              </a:rPr>
              <a:t> as being fully part of </a:t>
            </a:r>
            <a:r>
              <a:rPr lang="en-US" sz="2400" dirty="0" smtClean="0">
                <a:solidFill>
                  <a:schemeClr val="bg1">
                    <a:lumMod val="95000"/>
                    <a:lumOff val="5000"/>
                  </a:schemeClr>
                </a:solidFill>
                <a:effectLst>
                  <a:outerShdw blurRad="38100" dist="38100" dir="2700000" algn="tl">
                    <a:srgbClr val="000000">
                      <a:alpha val="43137"/>
                    </a:srgbClr>
                  </a:outerShdw>
                </a:effectLst>
              </a:rPr>
              <a:t>the </a:t>
            </a:r>
            <a:r>
              <a:rPr lang="en-US" sz="2400" u="sng" dirty="0" smtClean="0">
                <a:solidFill>
                  <a:schemeClr val="bg1">
                    <a:lumMod val="95000"/>
                    <a:lumOff val="5000"/>
                  </a:schemeClr>
                </a:solidFill>
                <a:effectLst>
                  <a:outerShdw blurRad="38100" dist="38100" dir="2700000" algn="tl">
                    <a:srgbClr val="000000">
                      <a:alpha val="43137"/>
                    </a:srgbClr>
                  </a:outerShdw>
                </a:effectLst>
              </a:rPr>
              <a:t>first</a:t>
            </a:r>
            <a:r>
              <a:rPr lang="en-US" sz="2400" dirty="0" smtClean="0">
                <a:solidFill>
                  <a:schemeClr val="bg1">
                    <a:lumMod val="95000"/>
                    <a:lumOff val="5000"/>
                  </a:schemeClr>
                </a:solidFill>
                <a:effectLst>
                  <a:outerShdw blurRad="38100" dist="38100" dir="2700000" algn="tl">
                    <a:srgbClr val="000000">
                      <a:alpha val="43137"/>
                    </a:srgbClr>
                  </a:outerShdw>
                </a:effectLst>
              </a:rPr>
              <a:t> cycle </a:t>
            </a:r>
            <a:r>
              <a:rPr lang="en-US" sz="2400" dirty="0">
                <a:solidFill>
                  <a:schemeClr val="bg1">
                    <a:lumMod val="95000"/>
                    <a:lumOff val="5000"/>
                  </a:schemeClr>
                </a:solidFill>
                <a:effectLst>
                  <a:outerShdw blurRad="38100" dist="38100" dir="2700000" algn="tl">
                    <a:srgbClr val="000000">
                      <a:alpha val="43137"/>
                    </a:srgbClr>
                  </a:outerShdw>
                </a:effectLst>
              </a:rPr>
              <a:t>of the week.</a:t>
            </a:r>
            <a:r>
              <a:rPr lang="en-US" sz="2400" strike="sngStrike" dirty="0">
                <a:solidFill>
                  <a:schemeClr val="bg1">
                    <a:lumMod val="95000"/>
                    <a:lumOff val="5000"/>
                  </a:schemeClr>
                </a:solidFill>
                <a:effectLst>
                  <a:outerShdw blurRad="38100" dist="38100" dir="2700000" algn="tl">
                    <a:srgbClr val="000000">
                      <a:alpha val="43137"/>
                    </a:srgbClr>
                  </a:outerShdw>
                </a:effectLst>
              </a:rPr>
              <a:t>  </a:t>
            </a:r>
          </a:p>
          <a:p>
            <a:pPr marL="0" indent="0">
              <a:buNone/>
            </a:pPr>
            <a:r>
              <a:rPr lang="en-US" sz="2400" dirty="0">
                <a:solidFill>
                  <a:schemeClr val="bg1">
                    <a:lumMod val="95000"/>
                    <a:lumOff val="5000"/>
                  </a:schemeClr>
                </a:solidFill>
                <a:effectLst>
                  <a:outerShdw blurRad="38100" dist="38100" dir="2700000" algn="tl">
                    <a:srgbClr val="000000">
                      <a:alpha val="43137"/>
                    </a:srgbClr>
                  </a:outerShdw>
                </a:effectLst>
              </a:rPr>
              <a:t>Having already identified 3 </a:t>
            </a:r>
            <a:r>
              <a:rPr lang="en-US" sz="2400" dirty="0" smtClean="0">
                <a:solidFill>
                  <a:schemeClr val="bg1">
                    <a:lumMod val="95000"/>
                    <a:lumOff val="5000"/>
                  </a:schemeClr>
                </a:solidFill>
                <a:effectLst>
                  <a:outerShdw blurRad="38100" dist="38100" dir="2700000" algn="tl">
                    <a:srgbClr val="000000">
                      <a:alpha val="43137"/>
                    </a:srgbClr>
                  </a:outerShdw>
                </a:effectLst>
              </a:rPr>
              <a:t>UNITS of </a:t>
            </a:r>
            <a:r>
              <a:rPr lang="en-US" sz="2400" dirty="0">
                <a:solidFill>
                  <a:schemeClr val="bg1">
                    <a:lumMod val="95000"/>
                    <a:lumOff val="5000"/>
                  </a:schemeClr>
                </a:solidFill>
                <a:effectLst>
                  <a:outerShdw blurRad="38100" dist="38100" dir="2700000" algn="tl">
                    <a:srgbClr val="000000">
                      <a:alpha val="43137"/>
                    </a:srgbClr>
                  </a:outerShdw>
                </a:effectLst>
              </a:rPr>
              <a:t>the 24 hour cycle, we need to look closely </a:t>
            </a:r>
            <a:r>
              <a:rPr lang="en-US" sz="2400" dirty="0" smtClean="0">
                <a:solidFill>
                  <a:schemeClr val="bg1">
                    <a:lumMod val="95000"/>
                    <a:lumOff val="5000"/>
                  </a:schemeClr>
                </a:solidFill>
                <a:effectLst>
                  <a:outerShdw blurRad="38100" dist="38100" dir="2700000" algn="tl">
                    <a:srgbClr val="000000">
                      <a:alpha val="43137"/>
                    </a:srgbClr>
                  </a:outerShdw>
                </a:effectLst>
              </a:rPr>
              <a:t>at </a:t>
            </a:r>
            <a:r>
              <a:rPr lang="en-US" sz="2400" dirty="0" smtClean="0">
                <a:solidFill>
                  <a:schemeClr val="tx1">
                    <a:lumMod val="75000"/>
                    <a:lumOff val="25000"/>
                  </a:schemeClr>
                </a:solidFill>
                <a:effectLst>
                  <a:outerShdw blurRad="38100" dist="38100" dir="2700000" algn="tl">
                    <a:srgbClr val="000000">
                      <a:alpha val="43137"/>
                    </a:srgbClr>
                  </a:outerShdw>
                </a:effectLst>
              </a:rPr>
              <a:t>“the last part” </a:t>
            </a:r>
            <a:r>
              <a:rPr lang="en-US" sz="2400" dirty="0" smtClean="0">
                <a:solidFill>
                  <a:schemeClr val="bg1">
                    <a:lumMod val="95000"/>
                    <a:lumOff val="5000"/>
                  </a:schemeClr>
                </a:solidFill>
                <a:effectLst>
                  <a:outerShdw blurRad="38100" dist="38100" dir="2700000" algn="tl">
                    <a:srgbClr val="000000">
                      <a:alpha val="43137"/>
                    </a:srgbClr>
                  </a:outerShdw>
                </a:effectLst>
              </a:rPr>
              <a:t>of </a:t>
            </a:r>
            <a:r>
              <a:rPr lang="en-US" sz="2400" dirty="0">
                <a:solidFill>
                  <a:srgbClr val="66FFFF"/>
                </a:solidFill>
                <a:effectLst>
                  <a:outerShdw blurRad="38100" dist="38100" dir="2700000" algn="tl">
                    <a:srgbClr val="000000">
                      <a:alpha val="43137"/>
                    </a:srgbClr>
                  </a:outerShdw>
                </a:effectLst>
              </a:rPr>
              <a:t>Genesis </a:t>
            </a:r>
            <a:r>
              <a:rPr lang="en-US" sz="2400" dirty="0" smtClean="0">
                <a:solidFill>
                  <a:srgbClr val="66FFFF"/>
                </a:solidFill>
                <a:effectLst>
                  <a:outerShdw blurRad="38100" dist="38100" dir="2700000" algn="tl">
                    <a:srgbClr val="000000">
                      <a:alpha val="43137"/>
                    </a:srgbClr>
                  </a:outerShdw>
                </a:effectLst>
              </a:rPr>
              <a:t>1:5 </a:t>
            </a:r>
            <a:r>
              <a:rPr lang="en-US" sz="2400" dirty="0" smtClean="0">
                <a:solidFill>
                  <a:schemeClr val="bg1">
                    <a:lumMod val="95000"/>
                    <a:lumOff val="5000"/>
                  </a:schemeClr>
                </a:solidFill>
                <a:effectLst>
                  <a:outerShdw blurRad="38100" dist="38100" dir="2700000" algn="tl">
                    <a:srgbClr val="000000">
                      <a:alpha val="43137"/>
                    </a:srgbClr>
                  </a:outerShdw>
                </a:effectLst>
              </a:rPr>
              <a:t>to identify the last 2 UNITS.</a:t>
            </a:r>
            <a:r>
              <a:rPr lang="en-US" sz="2400" dirty="0" smtClean="0">
                <a:solidFill>
                  <a:srgbClr val="66FFFF"/>
                </a:solidFill>
                <a:effectLst>
                  <a:outerShdw blurRad="38100" dist="38100" dir="2700000" algn="tl">
                    <a:srgbClr val="000000">
                      <a:alpha val="43137"/>
                    </a:srgbClr>
                  </a:outerShdw>
                </a:effectLst>
              </a:rPr>
              <a:t> </a:t>
            </a:r>
            <a:endParaRPr lang="en-US" sz="2400" dirty="0">
              <a:solidFill>
                <a:srgbClr val="66FFFF"/>
              </a:solidFill>
              <a:effectLst>
                <a:outerShdw blurRad="38100" dist="38100" dir="2700000" algn="tl">
                  <a:srgbClr val="000000">
                    <a:alpha val="43137"/>
                  </a:srgbClr>
                </a:outerShdw>
              </a:effectLst>
            </a:endParaRPr>
          </a:p>
          <a:p>
            <a:pPr marL="1188720" indent="-1188720">
              <a:buClr>
                <a:prstClr val="white"/>
              </a:buClr>
              <a:buNone/>
            </a:pP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Gen 1:5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a:t>
            </a:r>
            <a:r>
              <a:rPr lang="en-US" b="1" dirty="0" smtClean="0">
                <a:solidFill>
                  <a:srgbClr val="483BF3"/>
                </a:solidFill>
                <a:effectLst>
                  <a:outerShdw blurRad="38100" dist="38100" dir="2700000" algn="tl">
                    <a:srgbClr val="000000">
                      <a:alpha val="43137"/>
                    </a:srgbClr>
                  </a:outerShdw>
                </a:effectLst>
                <a:latin typeface="Georgia" panose="02040502050405020303" pitchFamily="18" charset="0"/>
              </a:rPr>
              <a:t> </a:t>
            </a:r>
            <a:r>
              <a:rPr lang="en-US" sz="2000" b="1" dirty="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called the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u="sng" dirty="0">
                <a:effectLst>
                  <a:outerShdw blurRad="38100" dist="38100" dir="2700000" algn="tl">
                    <a:srgbClr val="000000">
                      <a:alpha val="43137"/>
                    </a:srgbClr>
                  </a:outerShdw>
                </a:effectLst>
                <a:latin typeface="Georgia" panose="02040502050405020303" pitchFamily="18" charset="0"/>
              </a:rPr>
              <a:t>darkness</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he called </a:t>
            </a:r>
            <a:r>
              <a:rPr lang="en-US" sz="2000" b="1" u="sng" dirty="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Night</a:t>
            </a:r>
            <a:r>
              <a:rPr lang="en-US" sz="2000" b="1" dirty="0">
                <a:solidFill>
                  <a:schemeClr val="tx1">
                    <a:lumMod val="65000"/>
                    <a:lumOff val="35000"/>
                  </a:schemeClr>
                </a:solidFill>
                <a:effectLst>
                  <a:outerShdw blurRad="38100" dist="38100" dir="2700000" algn="tl">
                    <a:srgbClr val="000000">
                      <a:alpha val="43137"/>
                    </a:srgbClr>
                  </a:outerShdw>
                </a:effectLst>
                <a:latin typeface="Georgia" panose="02040502050405020303" pitchFamily="18" charset="0"/>
              </a:rPr>
              <a:t>,</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there was </a:t>
            </a:r>
            <a:r>
              <a:rPr lang="en-US" sz="2000" b="1" u="sng"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evening</a:t>
            </a:r>
            <a:r>
              <a:rPr lang="en-US" sz="2000" b="1" dirty="0">
                <a:solidFill>
                  <a:srgbClr val="D8507E">
                    <a:lumMod val="75000"/>
                  </a:srgb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t>
            </a:r>
            <a:r>
              <a:rPr lang="en-US" sz="2000" b="1"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ereb</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there was </a:t>
            </a:r>
            <a:r>
              <a:rPr lang="en-US" sz="2000" b="1" u="sng" dirty="0">
                <a:solidFill>
                  <a:schemeClr val="tx2"/>
                </a:solidFill>
                <a:effectLst>
                  <a:outerShdw blurRad="38100" dist="38100" dir="2700000" algn="tl">
                    <a:srgbClr val="000000">
                      <a:alpha val="43137"/>
                    </a:srgbClr>
                  </a:outerShdw>
                </a:effectLst>
                <a:latin typeface="Georgia" panose="02040502050405020303" pitchFamily="18" charset="0"/>
              </a:rPr>
              <a:t>morning</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err="1">
                <a:solidFill>
                  <a:schemeClr val="tx2"/>
                </a:solidFill>
                <a:effectLst>
                  <a:outerShdw blurRad="38100" dist="38100" dir="2700000" algn="tl">
                    <a:srgbClr val="000000">
                      <a:alpha val="43137"/>
                    </a:srgbClr>
                  </a:outerShdw>
                </a:effectLst>
                <a:latin typeface="Georgia" panose="02040502050405020303" pitchFamily="18" charset="0"/>
              </a:rPr>
              <a:t>boqer</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the first day. </a:t>
            </a:r>
          </a:p>
          <a:p>
            <a:pPr marL="0" indent="0">
              <a:buNone/>
            </a:pPr>
            <a:endParaRPr lang="en-US" sz="700" dirty="0">
              <a:solidFill>
                <a:srgbClr val="00B050"/>
              </a:solidFill>
              <a:effectLst>
                <a:outerShdw blurRad="38100" dist="38100" dir="2700000" algn="tl">
                  <a:srgbClr val="000000">
                    <a:alpha val="43137"/>
                  </a:srgbClr>
                </a:outerShdw>
              </a:effectLst>
            </a:endParaRPr>
          </a:p>
          <a:p>
            <a:pPr marL="0" indent="0">
              <a:buNone/>
            </a:pPr>
            <a:r>
              <a:rPr lang="en-US" sz="2200" dirty="0">
                <a:solidFill>
                  <a:schemeClr val="bg1">
                    <a:lumMod val="95000"/>
                    <a:lumOff val="5000"/>
                  </a:schemeClr>
                </a:solidFill>
                <a:effectLst>
                  <a:outerShdw blurRad="38100" dist="38100" dir="2700000" algn="tl">
                    <a:srgbClr val="000000">
                      <a:alpha val="43137"/>
                    </a:srgbClr>
                  </a:outerShdw>
                </a:effectLst>
              </a:rPr>
              <a:t>Here we </a:t>
            </a:r>
            <a:r>
              <a:rPr lang="en-US" sz="2200" dirty="0" smtClean="0">
                <a:solidFill>
                  <a:schemeClr val="bg1">
                    <a:lumMod val="95000"/>
                    <a:lumOff val="5000"/>
                  </a:schemeClr>
                </a:solidFill>
                <a:effectLst>
                  <a:outerShdw blurRad="38100" dist="38100" dir="2700000" algn="tl">
                    <a:srgbClr val="000000">
                      <a:alpha val="43137"/>
                    </a:srgbClr>
                  </a:outerShdw>
                </a:effectLst>
              </a:rPr>
              <a:t>see the last </a:t>
            </a:r>
            <a:r>
              <a:rPr lang="en-US" sz="2200" dirty="0">
                <a:solidFill>
                  <a:schemeClr val="bg1">
                    <a:lumMod val="95000"/>
                    <a:lumOff val="5000"/>
                  </a:schemeClr>
                </a:solidFill>
                <a:effectLst>
                  <a:outerShdw blurRad="38100" dist="38100" dir="2700000" algn="tl">
                    <a:srgbClr val="000000">
                      <a:alpha val="43137"/>
                    </a:srgbClr>
                  </a:outerShdw>
                </a:effectLst>
              </a:rPr>
              <a:t>two </a:t>
            </a:r>
            <a:r>
              <a:rPr lang="en-US" sz="2200" dirty="0" smtClean="0">
                <a:solidFill>
                  <a:schemeClr val="bg1">
                    <a:lumMod val="95000"/>
                    <a:lumOff val="5000"/>
                  </a:schemeClr>
                </a:solidFill>
                <a:effectLst>
                  <a:outerShdw blurRad="38100" dist="38100" dir="2700000" algn="tl">
                    <a:srgbClr val="000000">
                      <a:alpha val="43137"/>
                    </a:srgbClr>
                  </a:outerShdw>
                </a:effectLst>
              </a:rPr>
              <a:t>UNITS:  </a:t>
            </a:r>
            <a:r>
              <a:rPr lang="en-US" sz="2200" b="1" dirty="0">
                <a:solidFill>
                  <a:schemeClr val="accent6">
                    <a:lumMod val="75000"/>
                  </a:schemeClr>
                </a:solidFill>
                <a:effectLst>
                  <a:outerShdw blurRad="38100" dist="38100" dir="2700000" algn="tl">
                    <a:srgbClr val="000000">
                      <a:alpha val="43137"/>
                    </a:srgbClr>
                  </a:outerShdw>
                </a:effectLst>
              </a:rPr>
              <a:t>ereb</a:t>
            </a:r>
            <a:r>
              <a:rPr lang="en-US" sz="2200" dirty="0">
                <a:solidFill>
                  <a:schemeClr val="bg1">
                    <a:lumMod val="95000"/>
                    <a:lumOff val="5000"/>
                  </a:schemeClr>
                </a:solidFill>
                <a:effectLst>
                  <a:outerShdw blurRad="38100" dist="38100" dir="2700000" algn="tl">
                    <a:srgbClr val="000000">
                      <a:alpha val="43137"/>
                    </a:srgbClr>
                  </a:outerShdw>
                </a:effectLst>
              </a:rPr>
              <a:t> (</a:t>
            </a:r>
            <a:r>
              <a:rPr lang="en-US" sz="2200" dirty="0">
                <a:solidFill>
                  <a:schemeClr val="accent6">
                    <a:lumMod val="75000"/>
                  </a:schemeClr>
                </a:solidFill>
                <a:effectLst>
                  <a:outerShdw blurRad="38100" dist="38100" dir="2700000" algn="tl">
                    <a:srgbClr val="000000">
                      <a:alpha val="43137"/>
                    </a:srgbClr>
                  </a:outerShdw>
                </a:effectLst>
              </a:rPr>
              <a:t>evening</a:t>
            </a:r>
            <a:r>
              <a:rPr lang="en-US" sz="2200" dirty="0">
                <a:solidFill>
                  <a:schemeClr val="bg1">
                    <a:lumMod val="95000"/>
                    <a:lumOff val="5000"/>
                  </a:schemeClr>
                </a:solidFill>
                <a:effectLst>
                  <a:outerShdw blurRad="38100" dist="38100" dir="2700000" algn="tl">
                    <a:srgbClr val="000000">
                      <a:alpha val="43137"/>
                    </a:srgbClr>
                  </a:outerShdw>
                </a:effectLst>
              </a:rPr>
              <a:t>)  and </a:t>
            </a:r>
            <a:r>
              <a:rPr lang="en-US" sz="2200" dirty="0" smtClean="0">
                <a:solidFill>
                  <a:schemeClr val="bg1">
                    <a:lumMod val="95000"/>
                    <a:lumOff val="5000"/>
                  </a:schemeClr>
                </a:solidFill>
                <a:effectLst>
                  <a:outerShdw blurRad="38100" dist="38100" dir="2700000" algn="tl">
                    <a:srgbClr val="000000">
                      <a:alpha val="43137"/>
                    </a:srgbClr>
                  </a:outerShdw>
                </a:effectLst>
              </a:rPr>
              <a:t> </a:t>
            </a:r>
            <a:r>
              <a:rPr lang="en-US" sz="2200" b="1" dirty="0">
                <a:solidFill>
                  <a:schemeClr val="tx2"/>
                </a:solidFill>
                <a:effectLst>
                  <a:outerShdw blurRad="38100" dist="38100" dir="2700000" algn="tl">
                    <a:srgbClr val="000000">
                      <a:alpha val="43137"/>
                    </a:srgbClr>
                  </a:outerShdw>
                </a:effectLst>
              </a:rPr>
              <a:t>boqer</a:t>
            </a:r>
            <a:r>
              <a:rPr lang="en-US" sz="2200" dirty="0">
                <a:solidFill>
                  <a:schemeClr val="bg1">
                    <a:lumMod val="95000"/>
                    <a:lumOff val="5000"/>
                  </a:schemeClr>
                </a:solidFill>
                <a:effectLst>
                  <a:outerShdw blurRad="38100" dist="38100" dir="2700000" algn="tl">
                    <a:srgbClr val="000000">
                      <a:alpha val="43137"/>
                    </a:srgbClr>
                  </a:outerShdw>
                </a:effectLst>
              </a:rPr>
              <a:t> (</a:t>
            </a:r>
            <a:r>
              <a:rPr lang="en-US" sz="2200" dirty="0">
                <a:solidFill>
                  <a:schemeClr val="tx2"/>
                </a:solidFill>
                <a:effectLst>
                  <a:outerShdw blurRad="38100" dist="38100" dir="2700000" algn="tl">
                    <a:srgbClr val="000000">
                      <a:alpha val="43137"/>
                    </a:srgbClr>
                  </a:outerShdw>
                </a:effectLst>
              </a:rPr>
              <a:t>morning</a:t>
            </a:r>
            <a:r>
              <a:rPr lang="en-US" sz="2200" dirty="0" smtClean="0">
                <a:solidFill>
                  <a:schemeClr val="bg1">
                    <a:lumMod val="95000"/>
                    <a:lumOff val="5000"/>
                  </a:schemeClr>
                </a:solidFill>
                <a:effectLst>
                  <a:outerShdw blurRad="38100" dist="38100" dir="2700000" algn="tl">
                    <a:srgbClr val="000000">
                      <a:alpha val="43137"/>
                    </a:srgbClr>
                  </a:outerShdw>
                </a:effectLst>
              </a:rPr>
              <a:t>).  </a:t>
            </a:r>
            <a:br>
              <a:rPr lang="en-US" sz="2200" dirty="0" smtClean="0">
                <a:solidFill>
                  <a:schemeClr val="bg1">
                    <a:lumMod val="95000"/>
                    <a:lumOff val="5000"/>
                  </a:schemeClr>
                </a:solidFill>
                <a:effectLst>
                  <a:outerShdw blurRad="38100" dist="38100" dir="2700000" algn="tl">
                    <a:srgbClr val="000000">
                      <a:alpha val="43137"/>
                    </a:srgbClr>
                  </a:outerShdw>
                </a:effectLst>
              </a:rPr>
            </a:br>
            <a:r>
              <a:rPr lang="en-US" sz="2200" dirty="0" smtClean="0">
                <a:solidFill>
                  <a:schemeClr val="bg1">
                    <a:lumMod val="95000"/>
                    <a:lumOff val="5000"/>
                  </a:schemeClr>
                </a:solidFill>
                <a:effectLst>
                  <a:outerShdw blurRad="38100" dist="38100" dir="2700000" algn="tl">
                    <a:srgbClr val="000000">
                      <a:alpha val="43137"/>
                    </a:srgbClr>
                  </a:outerShdw>
                </a:effectLst>
              </a:rPr>
              <a:t>Another generic term for </a:t>
            </a:r>
            <a:r>
              <a:rPr lang="en-US" sz="2200" u="sng" dirty="0" smtClean="0">
                <a:solidFill>
                  <a:schemeClr val="bg1">
                    <a:lumMod val="95000"/>
                    <a:lumOff val="5000"/>
                  </a:schemeClr>
                </a:solidFill>
                <a:effectLst>
                  <a:outerShdw blurRad="38100" dist="38100" dir="2700000" algn="tl">
                    <a:srgbClr val="000000">
                      <a:alpha val="43137"/>
                    </a:srgbClr>
                  </a:outerShdw>
                </a:effectLst>
              </a:rPr>
              <a:t>both</a:t>
            </a:r>
            <a:r>
              <a:rPr lang="en-US" sz="2200" dirty="0" smtClean="0">
                <a:solidFill>
                  <a:schemeClr val="bg1">
                    <a:lumMod val="95000"/>
                    <a:lumOff val="5000"/>
                  </a:schemeClr>
                </a:solidFill>
                <a:effectLst>
                  <a:outerShdw blurRad="38100" dist="38100" dir="2700000" algn="tl">
                    <a:srgbClr val="000000">
                      <a:alpha val="43137"/>
                    </a:srgbClr>
                  </a:outerShdw>
                </a:effectLst>
              </a:rPr>
              <a:t> </a:t>
            </a:r>
            <a:r>
              <a:rPr lang="en-US" sz="2200" dirty="0" smtClean="0">
                <a:solidFill>
                  <a:schemeClr val="accent6">
                    <a:lumMod val="75000"/>
                  </a:schemeClr>
                </a:solidFill>
                <a:effectLst>
                  <a:outerShdw blurRad="38100" dist="38100" dir="2700000" algn="tl">
                    <a:srgbClr val="000000">
                      <a:alpha val="43137"/>
                    </a:srgbClr>
                  </a:outerShdw>
                </a:effectLst>
              </a:rPr>
              <a:t>evening</a:t>
            </a:r>
            <a:r>
              <a:rPr lang="en-US" sz="2200" dirty="0" smtClean="0">
                <a:solidFill>
                  <a:schemeClr val="bg1">
                    <a:lumMod val="95000"/>
                    <a:lumOff val="5000"/>
                  </a:schemeClr>
                </a:solidFill>
                <a:effectLst>
                  <a:outerShdw blurRad="38100" dist="38100" dir="2700000" algn="tl">
                    <a:srgbClr val="000000">
                      <a:alpha val="43137"/>
                    </a:srgbClr>
                  </a:outerShdw>
                </a:effectLst>
              </a:rPr>
              <a:t> and </a:t>
            </a:r>
            <a:r>
              <a:rPr lang="en-US" sz="2200" dirty="0" smtClean="0">
                <a:solidFill>
                  <a:schemeClr val="tx2"/>
                </a:solidFill>
                <a:effectLst>
                  <a:outerShdw blurRad="38100" dist="38100" dir="2700000" algn="tl">
                    <a:srgbClr val="000000">
                      <a:alpha val="43137"/>
                    </a:srgbClr>
                  </a:outerShdw>
                </a:effectLst>
              </a:rPr>
              <a:t>morning</a:t>
            </a:r>
            <a:r>
              <a:rPr lang="en-US" sz="2200" dirty="0">
                <a:solidFill>
                  <a:schemeClr val="bg1">
                    <a:lumMod val="95000"/>
                    <a:lumOff val="5000"/>
                  </a:schemeClr>
                </a:solidFill>
                <a:effectLst>
                  <a:outerShdw blurRad="38100" dist="38100" dir="2700000" algn="tl">
                    <a:srgbClr val="000000">
                      <a:alpha val="43137"/>
                    </a:srgbClr>
                  </a:outerShdw>
                </a:effectLst>
              </a:rPr>
              <a:t> </a:t>
            </a:r>
            <a:r>
              <a:rPr lang="en-US" sz="2200" dirty="0" smtClean="0">
                <a:solidFill>
                  <a:schemeClr val="bg1">
                    <a:lumMod val="95000"/>
                    <a:lumOff val="5000"/>
                  </a:schemeClr>
                </a:solidFill>
                <a:effectLst>
                  <a:outerShdw blurRad="38100" dist="38100" dir="2700000" algn="tl">
                    <a:srgbClr val="000000">
                      <a:alpha val="43137"/>
                    </a:srgbClr>
                  </a:outerShdw>
                </a:effectLst>
              </a:rPr>
              <a:t>is </a:t>
            </a:r>
            <a:r>
              <a:rPr lang="en-US" sz="2200" b="1" u="sng" dirty="0" smtClean="0">
                <a:solidFill>
                  <a:schemeClr val="bg1">
                    <a:lumMod val="95000"/>
                    <a:lumOff val="5000"/>
                  </a:schemeClr>
                </a:solidFill>
                <a:effectLst>
                  <a:outerShdw blurRad="38100" dist="38100" dir="2700000" algn="tl">
                    <a:srgbClr val="000000">
                      <a:alpha val="43137"/>
                    </a:srgbClr>
                  </a:outerShdw>
                </a:effectLst>
              </a:rPr>
              <a:t>twilight</a:t>
            </a:r>
            <a:r>
              <a:rPr lang="en-US" sz="2200" b="1" dirty="0" smtClean="0">
                <a:solidFill>
                  <a:schemeClr val="bg1">
                    <a:lumMod val="95000"/>
                    <a:lumOff val="5000"/>
                  </a:schemeClr>
                </a:solidFill>
                <a:effectLst>
                  <a:outerShdw blurRad="38100" dist="38100" dir="2700000" algn="tl">
                    <a:srgbClr val="000000">
                      <a:alpha val="43137"/>
                    </a:srgbClr>
                  </a:outerShdw>
                </a:effectLst>
              </a:rPr>
              <a:t>.</a:t>
            </a:r>
            <a:r>
              <a:rPr lang="en-US" sz="2200" dirty="0" smtClean="0">
                <a:solidFill>
                  <a:schemeClr val="bg1">
                    <a:lumMod val="95000"/>
                    <a:lumOff val="5000"/>
                  </a:schemeClr>
                </a:solidFill>
                <a:effectLst>
                  <a:outerShdw blurRad="38100" dist="38100" dir="2700000" algn="tl">
                    <a:srgbClr val="000000">
                      <a:alpha val="43137"/>
                    </a:srgbClr>
                  </a:outerShdw>
                </a:effectLst>
              </a:rPr>
              <a:t>  </a:t>
            </a:r>
          </a:p>
          <a:p>
            <a:pPr marL="0" indent="0">
              <a:buNone/>
            </a:pPr>
            <a:endParaRPr lang="en-US" sz="1050" b="1" dirty="0" smtClean="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b="1" dirty="0" smtClean="0">
                <a:solidFill>
                  <a:schemeClr val="bg1">
                    <a:lumMod val="95000"/>
                    <a:lumOff val="5000"/>
                  </a:schemeClr>
                </a:solidFill>
                <a:effectLst>
                  <a:outerShdw blurRad="38100" dist="38100" dir="2700000" algn="tl">
                    <a:srgbClr val="000000">
                      <a:alpha val="43137"/>
                    </a:srgbClr>
                  </a:outerShdw>
                </a:effectLst>
              </a:rPr>
              <a:t>This is the final list of 5 UNITS for Day 1 of Creation: </a:t>
            </a:r>
            <a:r>
              <a:rPr lang="en-US" b="1" dirty="0">
                <a:solidFill>
                  <a:schemeClr val="bg1">
                    <a:lumMod val="95000"/>
                    <a:lumOff val="5000"/>
                  </a:schemeClr>
                </a:solidFill>
                <a:effectLst>
                  <a:outerShdw blurRad="38100" dist="38100" dir="2700000" algn="tl">
                    <a:srgbClr val="000000">
                      <a:alpha val="43137"/>
                    </a:srgbClr>
                  </a:outerShdw>
                </a:effectLst>
              </a:rPr>
              <a:t>	</a:t>
            </a:r>
            <a:br>
              <a:rPr lang="en-US" b="1" dirty="0">
                <a:solidFill>
                  <a:schemeClr val="bg1">
                    <a:lumMod val="95000"/>
                    <a:lumOff val="5000"/>
                  </a:schemeClr>
                </a:solidFill>
                <a:effectLst>
                  <a:outerShdw blurRad="38100" dist="38100" dir="2700000" algn="tl">
                    <a:srgbClr val="000000">
                      <a:alpha val="43137"/>
                    </a:srgbClr>
                  </a:outerShdw>
                </a:effectLst>
              </a:rPr>
            </a:b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1. </a:t>
            </a:r>
            <a:r>
              <a:rPr lang="en-US" b="1" dirty="0" smtClean="0">
                <a:solidFill>
                  <a:schemeClr val="bg1">
                    <a:lumMod val="95000"/>
                    <a:lumOff val="5000"/>
                  </a:schemeClr>
                </a:solidFill>
                <a:effectLst>
                  <a:outerShdw blurRad="38100" dist="38100" dir="2700000" algn="tl">
                    <a:srgbClr val="000000">
                      <a:alpha val="43137"/>
                    </a:srgbClr>
                  </a:outerShdw>
                </a:effectLst>
              </a:rPr>
              <a:t>light</a:t>
            </a:r>
            <a:r>
              <a:rPr lang="en-US" b="1" baseline="30000" dirty="0" smtClean="0">
                <a:solidFill>
                  <a:schemeClr val="bg1">
                    <a:lumMod val="85000"/>
                  </a:schemeClr>
                </a:solidFill>
                <a:effectLst>
                  <a:outerShdw blurRad="38100" dist="38100" dir="2700000" algn="tl">
                    <a:srgbClr val="000000">
                      <a:alpha val="43137"/>
                    </a:srgbClr>
                  </a:outerShdw>
                </a:effectLst>
              </a:rPr>
              <a:t>H216</a:t>
            </a:r>
            <a:r>
              <a:rPr lang="en-US" b="1" dirty="0">
                <a:solidFill>
                  <a:schemeClr val="bg1">
                    <a:lumMod val="95000"/>
                    <a:lumOff val="5000"/>
                  </a:schemeClr>
                </a:solidFill>
                <a:effectLst>
                  <a:outerShdw blurRad="38100" dist="38100" dir="2700000" algn="tl">
                    <a:srgbClr val="000000">
                      <a:alpha val="43137"/>
                    </a:srgbClr>
                  </a:outerShdw>
                </a:effectLst>
              </a:rPr>
              <a:t/>
            </a:r>
            <a:br>
              <a:rPr lang="en-US" b="1" dirty="0">
                <a:solidFill>
                  <a:schemeClr val="bg1">
                    <a:lumMod val="95000"/>
                    <a:lumOff val="5000"/>
                  </a:schemeClr>
                </a:solidFill>
                <a:effectLst>
                  <a:outerShdw blurRad="38100" dist="38100" dir="2700000" algn="tl">
                    <a:srgbClr val="000000">
                      <a:alpha val="43137"/>
                    </a:srgbClr>
                  </a:outerShdw>
                </a:effectLst>
              </a:rPr>
            </a:b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2. </a:t>
            </a:r>
            <a:r>
              <a:rPr lang="en-US" b="1" dirty="0">
                <a:effectLst>
                  <a:outerShdw blurRad="38100" dist="38100" dir="2700000" algn="tl">
                    <a:srgbClr val="000000">
                      <a:alpha val="43137"/>
                    </a:srgbClr>
                  </a:outerShdw>
                </a:effectLst>
              </a:rPr>
              <a:t>darkness</a:t>
            </a:r>
            <a:r>
              <a:rPr lang="en-US" b="1" baseline="30000" dirty="0">
                <a:solidFill>
                  <a:schemeClr val="tx1">
                    <a:lumMod val="65000"/>
                    <a:lumOff val="35000"/>
                  </a:schemeClr>
                </a:solidFill>
                <a:effectLst>
                  <a:outerShdw blurRad="38100" dist="38100" dir="2700000" algn="tl">
                    <a:srgbClr val="000000">
                      <a:alpha val="43137"/>
                    </a:srgbClr>
                  </a:outerShdw>
                </a:effectLst>
              </a:rPr>
              <a:t>H2822</a:t>
            </a: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smtClean="0">
                <a:solidFill>
                  <a:srgbClr val="FF00FF"/>
                </a:solidFill>
                <a:effectLst>
                  <a:outerShdw blurRad="38100" dist="38100" dir="2700000" algn="tl">
                    <a:srgbClr val="000000">
                      <a:alpha val="43137"/>
                    </a:srgbClr>
                  </a:outerShdw>
                </a:effectLst>
              </a:rPr>
              <a:t>(chaotic heavily contaminated </a:t>
            </a:r>
            <a:r>
              <a:rPr lang="en-US" b="1" dirty="0">
                <a:solidFill>
                  <a:srgbClr val="FF00FF"/>
                </a:solidFill>
                <a:effectLst>
                  <a:outerShdw blurRad="38100" dist="38100" dir="2700000" algn="tl">
                    <a:srgbClr val="000000">
                      <a:alpha val="43137"/>
                    </a:srgbClr>
                  </a:outerShdw>
                </a:effectLst>
              </a:rPr>
              <a:t>atmosphere)   </a:t>
            </a:r>
          </a:p>
          <a:p>
            <a:pPr marL="0" indent="0">
              <a:buNone/>
            </a:pP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3. </a:t>
            </a:r>
            <a:r>
              <a:rPr lang="en-US" b="1" dirty="0">
                <a:solidFill>
                  <a:schemeClr val="tx1">
                    <a:lumMod val="65000"/>
                    <a:lumOff val="35000"/>
                  </a:schemeClr>
                </a:solidFill>
                <a:effectLst>
                  <a:outerShdw blurRad="38100" dist="38100" dir="2700000" algn="tl">
                    <a:srgbClr val="000000">
                      <a:alpha val="43137"/>
                    </a:srgbClr>
                  </a:outerShdw>
                </a:effectLst>
              </a:rPr>
              <a:t>darkness</a:t>
            </a:r>
            <a:r>
              <a:rPr lang="en-US" b="1" baseline="30000" dirty="0">
                <a:solidFill>
                  <a:schemeClr val="tx1">
                    <a:lumMod val="65000"/>
                    <a:lumOff val="35000"/>
                  </a:schemeClr>
                </a:solidFill>
                <a:effectLst>
                  <a:outerShdw blurRad="38100" dist="38100" dir="2700000" algn="tl">
                    <a:srgbClr val="000000">
                      <a:alpha val="43137"/>
                    </a:srgbClr>
                  </a:outerShdw>
                </a:effectLst>
              </a:rPr>
              <a:t>H3915</a:t>
            </a: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tx1">
                    <a:lumMod val="65000"/>
                    <a:lumOff val="35000"/>
                  </a:schemeClr>
                </a:solidFill>
                <a:effectLst>
                  <a:outerShdw blurRad="38100" dist="38100" dir="2700000" algn="tl">
                    <a:srgbClr val="000000">
                      <a:alpha val="43137"/>
                    </a:srgbClr>
                  </a:outerShdw>
                </a:effectLst>
              </a:rPr>
              <a:t>night</a:t>
            </a:r>
            <a:r>
              <a:rPr lang="en-US" b="1" dirty="0">
                <a:solidFill>
                  <a:schemeClr val="bg1">
                    <a:lumMod val="95000"/>
                    <a:lumOff val="5000"/>
                  </a:schemeClr>
                </a:solidFill>
                <a:effectLst>
                  <a:outerShdw blurRad="38100" dist="38100" dir="2700000" algn="tl">
                    <a:srgbClr val="000000">
                      <a:alpha val="43137"/>
                    </a:srgbClr>
                  </a:outerShdw>
                </a:effectLst>
              </a:rPr>
              <a:t>)  </a:t>
            </a:r>
            <a:r>
              <a:rPr lang="en-US" dirty="0">
                <a:solidFill>
                  <a:schemeClr val="bg1">
                    <a:lumMod val="95000"/>
                    <a:lumOff val="5000"/>
                  </a:schemeClr>
                </a:solidFill>
                <a:effectLst>
                  <a:outerShdw blurRad="38100" dist="38100" dir="2700000" algn="tl">
                    <a:srgbClr val="000000">
                      <a:alpha val="43137"/>
                    </a:srgbClr>
                  </a:outerShdw>
                </a:effectLst>
              </a:rPr>
              <a:t>(3</a:t>
            </a:r>
            <a:r>
              <a:rPr lang="en-US" baseline="30000" dirty="0">
                <a:solidFill>
                  <a:schemeClr val="bg1">
                    <a:lumMod val="95000"/>
                    <a:lumOff val="5000"/>
                  </a:schemeClr>
                </a:solidFill>
                <a:effectLst>
                  <a:outerShdw blurRad="38100" dist="38100" dir="2700000" algn="tl">
                    <a:srgbClr val="000000">
                      <a:alpha val="43137"/>
                    </a:srgbClr>
                  </a:outerShdw>
                </a:effectLst>
              </a:rPr>
              <a:t>rd</a:t>
            </a:r>
            <a:r>
              <a:rPr lang="en-US" dirty="0">
                <a:solidFill>
                  <a:schemeClr val="bg1">
                    <a:lumMod val="95000"/>
                    <a:lumOff val="5000"/>
                  </a:schemeClr>
                </a:solidFill>
                <a:effectLst>
                  <a:outerShdw blurRad="38100" dist="38100" dir="2700000" algn="tl">
                    <a:srgbClr val="000000">
                      <a:alpha val="43137"/>
                    </a:srgbClr>
                  </a:outerShdw>
                </a:effectLst>
              </a:rPr>
              <a:t> Identity</a:t>
            </a:r>
            <a:r>
              <a:rPr lang="en-US" dirty="0" smtClean="0">
                <a:solidFill>
                  <a:schemeClr val="bg1">
                    <a:lumMod val="95000"/>
                    <a:lumOff val="5000"/>
                  </a:schemeClr>
                </a:solidFill>
                <a:effectLst>
                  <a:outerShdw blurRad="38100" dist="38100" dir="2700000" algn="tl">
                    <a:srgbClr val="000000">
                      <a:alpha val="43137"/>
                    </a:srgbClr>
                  </a:outerShdw>
                </a:effectLst>
              </a:rPr>
              <a:t>)</a:t>
            </a:r>
          </a:p>
          <a:p>
            <a:pPr marL="0" indent="0">
              <a:buNone/>
            </a:pPr>
            <a:r>
              <a:rPr lang="en-US" b="1" dirty="0">
                <a:solidFill>
                  <a:schemeClr val="bg1">
                    <a:lumMod val="95000"/>
                    <a:lumOff val="5000"/>
                  </a:schemeClr>
                </a:solidFill>
                <a:effectLst>
                  <a:outerShdw blurRad="38100" dist="38100" dir="2700000" algn="tl">
                    <a:srgbClr val="000000">
                      <a:alpha val="43137"/>
                    </a:srgbClr>
                  </a:outerShdw>
                </a:effectLst>
              </a:rPr>
              <a:t> </a:t>
            </a:r>
            <a:r>
              <a:rPr lang="en-US" b="1" dirty="0" smtClean="0">
                <a:solidFill>
                  <a:schemeClr val="bg1">
                    <a:lumMod val="95000"/>
                    <a:lumOff val="5000"/>
                  </a:schemeClr>
                </a:solidFill>
                <a:effectLst>
                  <a:outerShdw blurRad="38100" dist="38100" dir="2700000" algn="tl">
                    <a:srgbClr val="000000">
                      <a:alpha val="43137"/>
                    </a:srgbClr>
                  </a:outerShdw>
                </a:effectLst>
              </a:rPr>
              <a:t>  </a:t>
            </a:r>
            <a:r>
              <a:rPr lang="en-US" b="1" dirty="0">
                <a:solidFill>
                  <a:schemeClr val="accent5">
                    <a:lumMod val="75000"/>
                  </a:schemeClr>
                </a:solidFill>
                <a:effectLst>
                  <a:outerShdw blurRad="38100" dist="38100" dir="2700000" algn="tl">
                    <a:srgbClr val="000000">
                      <a:alpha val="43137"/>
                    </a:srgbClr>
                  </a:outerShdw>
                </a:effectLst>
              </a:rPr>
              <a:t>4</a:t>
            </a:r>
            <a:r>
              <a:rPr lang="en-US" b="1" dirty="0" smtClean="0">
                <a:solidFill>
                  <a:schemeClr val="accent5">
                    <a:lumMod val="75000"/>
                  </a:schemeClr>
                </a:solidFill>
                <a:effectLst>
                  <a:outerShdw blurRad="38100" dist="38100" dir="2700000" algn="tl">
                    <a:srgbClr val="000000">
                      <a:alpha val="43137"/>
                    </a:srgbClr>
                  </a:outerShdw>
                </a:effectLst>
              </a:rPr>
              <a:t>. </a:t>
            </a:r>
            <a:r>
              <a:rPr lang="en-US" b="1" dirty="0" smtClean="0">
                <a:solidFill>
                  <a:schemeClr val="accent6">
                    <a:lumMod val="75000"/>
                  </a:schemeClr>
                </a:solidFill>
                <a:effectLst>
                  <a:outerShdw blurRad="38100" dist="38100" dir="2700000" algn="tl">
                    <a:srgbClr val="000000">
                      <a:alpha val="43137"/>
                    </a:srgbClr>
                  </a:outerShdw>
                </a:effectLst>
              </a:rPr>
              <a:t>ereb</a:t>
            </a:r>
            <a:r>
              <a:rPr lang="en-US" b="1" baseline="30000" dirty="0" smtClean="0">
                <a:solidFill>
                  <a:schemeClr val="tx1">
                    <a:lumMod val="65000"/>
                    <a:lumOff val="35000"/>
                  </a:schemeClr>
                </a:solidFill>
                <a:effectLst>
                  <a:outerShdw blurRad="38100" dist="38100" dir="2700000" algn="tl">
                    <a:srgbClr val="000000">
                      <a:alpha val="43137"/>
                    </a:srgbClr>
                  </a:outerShdw>
                </a:effectLst>
              </a:rPr>
              <a:t>H6153</a:t>
            </a:r>
            <a:r>
              <a:rPr lang="en-US" dirty="0" smtClean="0">
                <a:solidFill>
                  <a:schemeClr val="bg1">
                    <a:lumMod val="95000"/>
                    <a:lumOff val="5000"/>
                  </a:schemeClr>
                </a:solidFill>
                <a:effectLst>
                  <a:outerShdw blurRad="38100" dist="38100" dir="2700000" algn="tl">
                    <a:srgbClr val="000000">
                      <a:alpha val="43137"/>
                    </a:srgbClr>
                  </a:outerShdw>
                </a:effectLst>
              </a:rPr>
              <a:t> </a:t>
            </a:r>
            <a:r>
              <a:rPr lang="en-US" dirty="0">
                <a:solidFill>
                  <a:schemeClr val="bg1">
                    <a:lumMod val="95000"/>
                    <a:lumOff val="5000"/>
                  </a:schemeClr>
                </a:solidFill>
                <a:effectLst>
                  <a:outerShdw blurRad="38100" dist="38100" dir="2700000" algn="tl">
                    <a:srgbClr val="000000">
                      <a:alpha val="43137"/>
                    </a:srgbClr>
                  </a:outerShdw>
                </a:effectLst>
              </a:rPr>
              <a:t>(</a:t>
            </a:r>
            <a:r>
              <a:rPr lang="en-US" dirty="0">
                <a:solidFill>
                  <a:schemeClr val="accent6">
                    <a:lumMod val="75000"/>
                  </a:schemeClr>
                </a:solidFill>
                <a:effectLst>
                  <a:outerShdw blurRad="38100" dist="38100" dir="2700000" algn="tl">
                    <a:srgbClr val="000000">
                      <a:alpha val="43137"/>
                    </a:srgbClr>
                  </a:outerShdw>
                </a:effectLst>
              </a:rPr>
              <a:t>evening</a:t>
            </a:r>
            <a:r>
              <a:rPr lang="en-US" dirty="0">
                <a:solidFill>
                  <a:schemeClr val="bg1">
                    <a:lumMod val="95000"/>
                    <a:lumOff val="5000"/>
                  </a:schemeClr>
                </a:solidFill>
                <a:effectLst>
                  <a:outerShdw blurRad="38100" dist="38100" dir="2700000" algn="tl">
                    <a:srgbClr val="000000">
                      <a:alpha val="43137"/>
                    </a:srgbClr>
                  </a:outerShdw>
                </a:effectLst>
              </a:rPr>
              <a:t>)  </a:t>
            </a:r>
            <a:r>
              <a:rPr lang="en-US" b="1" dirty="0" smtClean="0">
                <a:solidFill>
                  <a:schemeClr val="accent5">
                    <a:lumMod val="75000"/>
                  </a:schemeClr>
                </a:solidFill>
                <a:effectLst>
                  <a:outerShdw blurRad="38100" dist="38100" dir="2700000" algn="tl">
                    <a:srgbClr val="000000">
                      <a:alpha val="43137"/>
                    </a:srgbClr>
                  </a:outerShdw>
                </a:effectLst>
              </a:rPr>
              <a:t> </a:t>
            </a:r>
          </a:p>
          <a:p>
            <a:pPr marL="0" indent="0">
              <a:buNone/>
            </a:pPr>
            <a:r>
              <a:rPr lang="en-US" b="1" dirty="0">
                <a:solidFill>
                  <a:schemeClr val="accent5">
                    <a:lumMod val="75000"/>
                  </a:schemeClr>
                </a:solidFill>
                <a:effectLst>
                  <a:outerShdw blurRad="38100" dist="38100" dir="2700000" algn="tl">
                    <a:srgbClr val="000000">
                      <a:alpha val="43137"/>
                    </a:srgbClr>
                  </a:outerShdw>
                </a:effectLst>
              </a:rPr>
              <a:t> </a:t>
            </a:r>
            <a:r>
              <a:rPr lang="en-US" b="1" dirty="0" smtClean="0">
                <a:solidFill>
                  <a:schemeClr val="accent5">
                    <a:lumMod val="75000"/>
                  </a:schemeClr>
                </a:solidFill>
                <a:effectLst>
                  <a:outerShdw blurRad="38100" dist="38100" dir="2700000" algn="tl">
                    <a:srgbClr val="000000">
                      <a:alpha val="43137"/>
                    </a:srgbClr>
                  </a:outerShdw>
                </a:effectLst>
              </a:rPr>
              <a:t>  5. </a:t>
            </a:r>
            <a:r>
              <a:rPr lang="en-US" b="1" dirty="0" smtClean="0">
                <a:solidFill>
                  <a:schemeClr val="tx2"/>
                </a:solidFill>
                <a:effectLst>
                  <a:outerShdw blurRad="38100" dist="38100" dir="2700000" algn="tl">
                    <a:srgbClr val="000000">
                      <a:alpha val="43137"/>
                    </a:srgbClr>
                  </a:outerShdw>
                </a:effectLst>
              </a:rPr>
              <a:t>boqer</a:t>
            </a:r>
            <a:r>
              <a:rPr lang="en-US" b="1" baseline="30000" dirty="0" smtClean="0">
                <a:solidFill>
                  <a:schemeClr val="tx1">
                    <a:lumMod val="65000"/>
                    <a:lumOff val="35000"/>
                  </a:schemeClr>
                </a:solidFill>
                <a:effectLst>
                  <a:outerShdw blurRad="38100" dist="38100" dir="2700000" algn="tl">
                    <a:srgbClr val="000000">
                      <a:alpha val="43137"/>
                    </a:srgbClr>
                  </a:outerShdw>
                </a:effectLst>
              </a:rPr>
              <a:t>H1242</a:t>
            </a:r>
            <a:r>
              <a:rPr lang="en-US" dirty="0" smtClean="0">
                <a:solidFill>
                  <a:schemeClr val="bg1">
                    <a:lumMod val="95000"/>
                    <a:lumOff val="5000"/>
                  </a:schemeClr>
                </a:solidFill>
                <a:effectLst>
                  <a:outerShdw blurRad="38100" dist="38100" dir="2700000" algn="tl">
                    <a:srgbClr val="000000">
                      <a:alpha val="43137"/>
                    </a:srgbClr>
                  </a:outerShdw>
                </a:effectLst>
              </a:rPr>
              <a:t> </a:t>
            </a:r>
            <a:r>
              <a:rPr lang="en-US" dirty="0">
                <a:solidFill>
                  <a:schemeClr val="bg1">
                    <a:lumMod val="95000"/>
                    <a:lumOff val="5000"/>
                  </a:schemeClr>
                </a:solidFill>
                <a:effectLst>
                  <a:outerShdw blurRad="38100" dist="38100" dir="2700000" algn="tl">
                    <a:srgbClr val="000000">
                      <a:alpha val="43137"/>
                    </a:srgbClr>
                  </a:outerShdw>
                </a:effectLst>
              </a:rPr>
              <a:t>(</a:t>
            </a:r>
            <a:r>
              <a:rPr lang="en-US" dirty="0">
                <a:solidFill>
                  <a:schemeClr val="tx2"/>
                </a:solidFill>
                <a:effectLst>
                  <a:outerShdw blurRad="38100" dist="38100" dir="2700000" algn="tl">
                    <a:srgbClr val="000000">
                      <a:alpha val="43137"/>
                    </a:srgbClr>
                  </a:outerShdw>
                </a:effectLst>
              </a:rPr>
              <a:t>morning</a:t>
            </a:r>
            <a:r>
              <a:rPr lang="en-US" dirty="0" smtClean="0">
                <a:solidFill>
                  <a:schemeClr val="bg1">
                    <a:lumMod val="95000"/>
                    <a:lumOff val="5000"/>
                  </a:schemeClr>
                </a:solidFill>
                <a:effectLst>
                  <a:outerShdw blurRad="38100" dist="38100" dir="2700000" algn="tl">
                    <a:srgbClr val="000000">
                      <a:alpha val="43137"/>
                    </a:srgbClr>
                  </a:outerShdw>
                </a:effectLst>
              </a:rPr>
              <a:t>)  </a:t>
            </a:r>
            <a:br>
              <a:rPr lang="en-US" dirty="0" smtClean="0">
                <a:solidFill>
                  <a:schemeClr val="bg1">
                    <a:lumMod val="95000"/>
                    <a:lumOff val="5000"/>
                  </a:schemeClr>
                </a:solidFill>
                <a:effectLst>
                  <a:outerShdw blurRad="38100" dist="38100" dir="2700000" algn="tl">
                    <a:srgbClr val="000000">
                      <a:alpha val="43137"/>
                    </a:srgbClr>
                  </a:outerShdw>
                </a:effectLst>
              </a:rPr>
            </a:br>
            <a:r>
              <a:rPr lang="en-US" dirty="0" smtClean="0">
                <a:solidFill>
                  <a:schemeClr val="bg1">
                    <a:lumMod val="95000"/>
                    <a:lumOff val="5000"/>
                  </a:schemeClr>
                </a:solidFill>
                <a:effectLst>
                  <a:outerShdw blurRad="38100" dist="38100" dir="2700000" algn="tl">
                    <a:srgbClr val="000000">
                      <a:alpha val="43137"/>
                    </a:srgbClr>
                  </a:outerShdw>
                </a:effectLst>
              </a:rPr>
              <a:t>       (Boqer is not discussed until another study.)</a:t>
            </a:r>
            <a:endParaRPr lang="en-US" sz="2400" b="1" dirty="0">
              <a:solidFill>
                <a:schemeClr val="bg1">
                  <a:lumMod val="95000"/>
                  <a:lumOff val="5000"/>
                </a:schemeClr>
              </a:solidFill>
              <a:effectLst>
                <a:outerShdw blurRad="38100" dist="38100" dir="2700000" algn="tl">
                  <a:srgbClr val="000000">
                    <a:alpha val="43137"/>
                  </a:srgbClr>
                </a:outerShdw>
              </a:effectLst>
            </a:endParaRPr>
          </a:p>
        </p:txBody>
      </p:sp>
      <p:sp>
        <p:nvSpPr>
          <p:cNvPr id="3" name="Rounded Rectangular Callout 2"/>
          <p:cNvSpPr/>
          <p:nvPr/>
        </p:nvSpPr>
        <p:spPr>
          <a:xfrm>
            <a:off x="5826546" y="5210369"/>
            <a:ext cx="2798136" cy="762000"/>
          </a:xfrm>
          <a:prstGeom prst="wedgeRoundRectCallout">
            <a:avLst>
              <a:gd name="adj1" fmla="val -41123"/>
              <a:gd name="adj2" fmla="val -75251"/>
              <a:gd name="adj3" fmla="val 16667"/>
            </a:avLst>
          </a:prstGeom>
          <a:solidFill>
            <a:schemeClr val="accent2">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C</a:t>
            </a:r>
            <a:r>
              <a:rPr lang="en-CA" sz="2800" dirty="0" smtClean="0">
                <a:solidFill>
                  <a:srgbClr val="002060"/>
                </a:solidFill>
              </a:rPr>
              <a:t>ompare </a:t>
            </a:r>
            <a:br>
              <a:rPr lang="en-CA" sz="2800" dirty="0" smtClean="0">
                <a:solidFill>
                  <a:srgbClr val="002060"/>
                </a:solidFill>
              </a:rPr>
            </a:br>
            <a:r>
              <a:rPr lang="en-CA" sz="2800" dirty="0" smtClean="0">
                <a:solidFill>
                  <a:srgbClr val="002060"/>
                </a:solidFill>
              </a:rPr>
              <a:t>with Isa 45:18.</a:t>
            </a:r>
            <a:endParaRPr lang="en-CA" sz="2800" dirty="0">
              <a:solidFill>
                <a:srgbClr val="002060"/>
              </a:solidFill>
            </a:endParaRPr>
          </a:p>
        </p:txBody>
      </p:sp>
    </p:spTree>
    <p:extLst>
      <p:ext uri="{BB962C8B-B14F-4D97-AF65-F5344CB8AC3E}">
        <p14:creationId xmlns:p14="http://schemas.microsoft.com/office/powerpoint/2010/main" val="16062200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1000"/>
                                        <p:tgtEl>
                                          <p:spTgt spid="6">
                                            <p:txEl>
                                              <p:pRg st="6" end="6"/>
                                            </p:txEl>
                                          </p:spTgt>
                                        </p:tgtEl>
                                      </p:cBhvr>
                                    </p:animEffect>
                                    <p:anim calcmode="lin" valueType="num">
                                      <p:cBhvr>
                                        <p:cTn id="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7" end="7"/>
                                            </p:txEl>
                                          </p:spTgt>
                                        </p:tgtEl>
                                        <p:attrNameLst>
                                          <p:attrName>style.visibility</p:attrName>
                                        </p:attrNameLst>
                                      </p:cBhvr>
                                      <p:to>
                                        <p:strVal val="visible"/>
                                      </p:to>
                                    </p:set>
                                    <p:animEffect transition="in" filter="fade">
                                      <p:cBhvr>
                                        <p:cTn id="12" dur="1000"/>
                                        <p:tgtEl>
                                          <p:spTgt spid="6">
                                            <p:txEl>
                                              <p:pRg st="7" end="7"/>
                                            </p:txEl>
                                          </p:spTgt>
                                        </p:tgtEl>
                                      </p:cBhvr>
                                    </p:animEffect>
                                    <p:anim calcmode="lin" valueType="num">
                                      <p:cBhvr>
                                        <p:cTn id="1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animEffect transition="in" filter="fade">
                                      <p:cBhvr>
                                        <p:cTn id="17" dur="1000"/>
                                        <p:tgtEl>
                                          <p:spTgt spid="6">
                                            <p:txEl>
                                              <p:pRg st="8" end="8"/>
                                            </p:txEl>
                                          </p:spTgt>
                                        </p:tgtEl>
                                      </p:cBhvr>
                                    </p:animEffect>
                                    <p:anim calcmode="lin" valueType="num">
                                      <p:cBhvr>
                                        <p:cTn id="1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8" end="8"/>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9" end="9"/>
                                            </p:txEl>
                                          </p:spTgt>
                                        </p:tgtEl>
                                        <p:attrNameLst>
                                          <p:attrName>style.visibility</p:attrName>
                                        </p:attrNameLst>
                                      </p:cBhvr>
                                      <p:to>
                                        <p:strVal val="visible"/>
                                      </p:to>
                                    </p:set>
                                    <p:animEffect transition="in" filter="fade">
                                      <p:cBhvr>
                                        <p:cTn id="22" dur="1000"/>
                                        <p:tgtEl>
                                          <p:spTgt spid="6">
                                            <p:txEl>
                                              <p:pRg st="9" end="9"/>
                                            </p:txEl>
                                          </p:spTgt>
                                        </p:tgtEl>
                                      </p:cBhvr>
                                    </p:animEffect>
                                    <p:anim calcmode="lin" valueType="num">
                                      <p:cBhvr>
                                        <p:cTn id="23"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9" end="9"/>
                                            </p:txEl>
                                          </p:spTgt>
                                        </p:tgtEl>
                                        <p:attrNameLst>
                                          <p:attrName>ppt_y</p:attrName>
                                        </p:attrNameLst>
                                      </p:cBhvr>
                                      <p:tavLst>
                                        <p:tav tm="0">
                                          <p:val>
                                            <p:strVal val="#ppt_y+.1"/>
                                          </p:val>
                                        </p:tav>
                                        <p:tav tm="100000">
                                          <p:val>
                                            <p:strVal val="#ppt_y"/>
                                          </p:val>
                                        </p:tav>
                                      </p:tavLst>
                                    </p:anim>
                                  </p:childTnLst>
                                </p:cTn>
                              </p:par>
                              <p:par>
                                <p:cTn id="25" presetID="14" presetClass="entr" presetSubtype="10" fill="hold" grpId="0" nodeType="withEffect">
                                  <p:stCondLst>
                                    <p:cond delay="275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16</a:t>
            </a:fld>
            <a:endParaRPr lang="en-US" dirty="0"/>
          </a:p>
        </p:txBody>
      </p:sp>
      <p:sp>
        <p:nvSpPr>
          <p:cNvPr id="5" name="Title 3"/>
          <p:cNvSpPr txBox="1">
            <a:spLocks/>
          </p:cNvSpPr>
          <p:nvPr/>
        </p:nvSpPr>
        <p:spPr>
          <a:xfrm>
            <a:off x="-6220" y="914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Addressing Possible Confusion</a:t>
            </a:r>
            <a:endParaRPr lang="en-US" cap="none" dirty="0">
              <a:latin typeface="Arial Rounded MT Bold" pitchFamily="34" charset="0"/>
            </a:endParaRPr>
          </a:p>
        </p:txBody>
      </p:sp>
      <p:sp>
        <p:nvSpPr>
          <p:cNvPr id="6"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pPr/>
              <a:t>16</a:t>
            </a:fld>
            <a:endParaRPr lang="en-US" dirty="0"/>
          </a:p>
        </p:txBody>
      </p:sp>
      <p:sp>
        <p:nvSpPr>
          <p:cNvPr id="7" name="Content Placeholder 2"/>
          <p:cNvSpPr txBox="1">
            <a:spLocks/>
          </p:cNvSpPr>
          <p:nvPr/>
        </p:nvSpPr>
        <p:spPr>
          <a:xfrm>
            <a:off x="685800" y="2133600"/>
            <a:ext cx="7924800" cy="47244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Clr>
                <a:prstClr val="white"/>
              </a:buClr>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a:t>
            </a: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1:5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200" b="1" dirty="0">
                <a:solidFill>
                  <a:srgbClr val="483BF3"/>
                </a:solidFill>
                <a:effectLst>
                  <a:outerShdw blurRad="38100" dist="38100" dir="2700000" algn="tl">
                    <a:srgbClr val="000000">
                      <a:alpha val="43137"/>
                    </a:srgbClr>
                  </a:outerShdw>
                </a:effectLst>
                <a:latin typeface="Georgia" panose="02040502050405020303" pitchFamily="18" charset="0"/>
              </a:rPr>
              <a:t>[Yahuah]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called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u="sng"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000" b="1" baseline="30000" dirty="0">
                <a:solidFill>
                  <a:schemeClr val="bg1">
                    <a:lumMod val="85000"/>
                  </a:schemeClr>
                </a:solidFill>
                <a:effectLst>
                  <a:outerShdw blurRad="38100" dist="38100" dir="2700000" algn="tl">
                    <a:srgbClr val="000000">
                      <a:alpha val="43137"/>
                    </a:srgbClr>
                  </a:outerShdw>
                </a:effectLst>
              </a:rPr>
              <a:t>H216</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dirty="0" smtClean="0">
                <a:effectLst>
                  <a:outerShdw blurRad="38100" dist="38100" dir="2700000" algn="tl">
                    <a:srgbClr val="000000">
                      <a:alpha val="43137"/>
                    </a:srgbClr>
                  </a:outerShdw>
                </a:effectLst>
                <a:latin typeface="Georgia" panose="02040502050405020303" pitchFamily="18" charset="0"/>
              </a:rPr>
              <a:t>darkness</a:t>
            </a:r>
            <a:r>
              <a:rPr lang="en-US" sz="2000" b="1" baseline="30000" dirty="0">
                <a:solidFill>
                  <a:schemeClr val="accent6">
                    <a:lumMod val="60000"/>
                    <a:lumOff val="40000"/>
                  </a:schemeClr>
                </a:solidFill>
                <a:effectLst>
                  <a:outerShdw blurRad="38100" dist="38100" dir="2700000" algn="tl">
                    <a:srgbClr val="000000">
                      <a:alpha val="43137"/>
                    </a:srgbClr>
                  </a:outerShdw>
                </a:effectLst>
              </a:rPr>
              <a:t>H2822</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he called </a:t>
            </a:r>
            <a:r>
              <a:rPr lang="en-US" sz="20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Night</a:t>
            </a:r>
            <a:r>
              <a:rPr lang="en-US" sz="2000" b="1" baseline="30000" dirty="0" smtClean="0">
                <a:solidFill>
                  <a:schemeClr val="accent4">
                    <a:lumMod val="20000"/>
                    <a:lumOff val="80000"/>
                  </a:schemeClr>
                </a:solidFill>
                <a:effectLst>
                  <a:outerShdw blurRad="38100" dist="38100" dir="2700000" algn="tl">
                    <a:srgbClr val="000000">
                      <a:alpha val="43137"/>
                    </a:srgbClr>
                  </a:outerShdw>
                </a:effectLst>
              </a:rPr>
              <a:t>H3915</a:t>
            </a:r>
            <a:r>
              <a:rPr lang="en-US" sz="2000" b="1" dirty="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700" dirty="0">
              <a:solidFill>
                <a:srgbClr val="00B050"/>
              </a:solidFill>
              <a:effectLst>
                <a:outerShdw blurRad="38100" dist="38100" dir="2700000" algn="tl">
                  <a:srgbClr val="000000">
                    <a:alpha val="43137"/>
                  </a:srgbClr>
                </a:outerShdw>
              </a:effectLst>
            </a:endParaRPr>
          </a:p>
          <a:p>
            <a:pPr marL="0" indent="0">
              <a:buNone/>
            </a:pPr>
            <a:r>
              <a:rPr lang="en-US" sz="2000" dirty="0" smtClean="0">
                <a:solidFill>
                  <a:schemeClr val="bg1">
                    <a:lumMod val="95000"/>
                    <a:lumOff val="5000"/>
                  </a:schemeClr>
                </a:solidFill>
                <a:effectLst>
                  <a:outerShdw blurRad="38100" dist="38100" dir="2700000" algn="tl">
                    <a:srgbClr val="000000">
                      <a:alpha val="43137"/>
                    </a:srgbClr>
                  </a:outerShdw>
                </a:effectLst>
              </a:rPr>
              <a:t>Perhaps you have noticed on Day 1 of Creation, the word “darkness” is listed with two different Hebrew word numbers as:  </a:t>
            </a:r>
          </a:p>
          <a:p>
            <a:pPr marL="0" indent="0">
              <a:buNone/>
            </a:pPr>
            <a:r>
              <a:rPr lang="en-US" sz="2000" b="1" dirty="0" smtClean="0">
                <a:solidFill>
                  <a:schemeClr val="accent4">
                    <a:lumMod val="20000"/>
                    <a:lumOff val="80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a.</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darkness - choshek</a:t>
            </a:r>
            <a:r>
              <a:rPr lang="en-US" sz="2400" b="1" baseline="30000" dirty="0" smtClean="0">
                <a:solidFill>
                  <a:schemeClr val="accent6">
                    <a:lumMod val="60000"/>
                    <a:lumOff val="40000"/>
                  </a:schemeClr>
                </a:solidFill>
                <a:effectLst>
                  <a:outerShdw blurRad="38100" dist="38100" dir="2700000" algn="tl">
                    <a:srgbClr val="000000">
                      <a:alpha val="43137"/>
                    </a:srgbClr>
                  </a:outerShdw>
                </a:effectLst>
              </a:rPr>
              <a:t>H2822</a:t>
            </a:r>
            <a:r>
              <a:rPr lang="en-US" sz="2400" b="1" dirty="0" smtClean="0">
                <a:solidFill>
                  <a:schemeClr val="bg1">
                    <a:lumMod val="95000"/>
                    <a:lumOff val="5000"/>
                  </a:schemeClr>
                </a:solidFill>
                <a:effectLst>
                  <a:outerShdw blurRad="38100" dist="38100" dir="2700000" algn="tl">
                    <a:srgbClr val="000000">
                      <a:alpha val="43137"/>
                    </a:srgbClr>
                  </a:outerShdw>
                </a:effectLst>
              </a:rPr>
              <a:t>    </a:t>
            </a:r>
            <a:endParaRPr lang="en-US" sz="2400" b="1" dirty="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2400" b="1" dirty="0">
                <a:solidFill>
                  <a:schemeClr val="bg1">
                    <a:lumMod val="95000"/>
                    <a:lumOff val="5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b.</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rPr>
              <a:t>darkness - layil</a:t>
            </a:r>
            <a:r>
              <a:rPr lang="en-US" sz="2400" b="1" baseline="30000" dirty="0" smtClean="0">
                <a:solidFill>
                  <a:schemeClr val="accent4">
                    <a:lumMod val="20000"/>
                    <a:lumOff val="80000"/>
                  </a:schemeClr>
                </a:solidFill>
                <a:effectLst>
                  <a:outerShdw blurRad="38100" dist="38100" dir="2700000" algn="tl">
                    <a:srgbClr val="000000">
                      <a:alpha val="43137"/>
                    </a:srgbClr>
                  </a:outerShdw>
                </a:effectLst>
              </a:rPr>
              <a:t>H3915</a:t>
            </a:r>
            <a:r>
              <a:rPr lang="en-US" sz="2400" b="1" dirty="0" smtClean="0">
                <a:solidFill>
                  <a:schemeClr val="accent4">
                    <a:lumMod val="20000"/>
                    <a:lumOff val="80000"/>
                  </a:schemeClr>
                </a:solidFill>
                <a:effectLst>
                  <a:outerShdw blurRad="38100" dist="38100" dir="2700000" algn="tl">
                    <a:srgbClr val="000000">
                      <a:alpha val="43137"/>
                    </a:srgbClr>
                  </a:outerShdw>
                </a:effectLst>
              </a:rPr>
              <a:t> </a:t>
            </a:r>
            <a:endParaRPr lang="en-US" sz="2000" dirty="0" smtClean="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700" dirty="0" smtClean="0">
                <a:solidFill>
                  <a:schemeClr val="bg1">
                    <a:lumMod val="95000"/>
                    <a:lumOff val="5000"/>
                  </a:schemeClr>
                </a:solidFill>
                <a:effectLst>
                  <a:outerShdw blurRad="38100" dist="38100" dir="2700000" algn="tl">
                    <a:srgbClr val="000000">
                      <a:alpha val="43137"/>
                    </a:srgbClr>
                  </a:outerShdw>
                </a:effectLst>
              </a:rPr>
              <a:t> </a:t>
            </a:r>
            <a:r>
              <a:rPr lang="en-US" sz="2000" dirty="0" smtClean="0">
                <a:solidFill>
                  <a:schemeClr val="bg1">
                    <a:lumMod val="95000"/>
                    <a:lumOff val="5000"/>
                  </a:schemeClr>
                </a:solidFill>
                <a:effectLst>
                  <a:outerShdw blurRad="38100" dist="38100" dir="2700000" algn="tl">
                    <a:srgbClr val="000000">
                      <a:alpha val="43137"/>
                    </a:srgbClr>
                  </a:outerShdw>
                </a:effectLst>
              </a:rPr>
              <a:t>Why does </a:t>
            </a:r>
            <a:r>
              <a:rPr lang="en-US" sz="2000" b="1" dirty="0">
                <a:solidFill>
                  <a:srgbClr val="66FFFF"/>
                </a:solidFill>
                <a:effectLst>
                  <a:outerShdw blurRad="38100" dist="38100" dir="2700000" algn="tl">
                    <a:srgbClr val="000000">
                      <a:alpha val="43137"/>
                    </a:srgbClr>
                  </a:outerShdw>
                </a:effectLst>
              </a:rPr>
              <a:t>Yahuah</a:t>
            </a:r>
            <a:r>
              <a:rPr lang="en-US" sz="2000" dirty="0">
                <a:solidFill>
                  <a:schemeClr val="bg1">
                    <a:lumMod val="95000"/>
                    <a:lumOff val="5000"/>
                  </a:schemeClr>
                </a:solidFill>
                <a:effectLst>
                  <a:outerShdw blurRad="38100" dist="38100" dir="2700000" algn="tl">
                    <a:srgbClr val="000000">
                      <a:alpha val="43137"/>
                    </a:srgbClr>
                  </a:outerShdw>
                </a:effectLst>
              </a:rPr>
              <a:t> apply two different </a:t>
            </a:r>
            <a:r>
              <a:rPr lang="en-US" sz="2000" dirty="0" smtClean="0">
                <a:solidFill>
                  <a:schemeClr val="bg1">
                    <a:lumMod val="95000"/>
                    <a:lumOff val="5000"/>
                  </a:schemeClr>
                </a:solidFill>
                <a:effectLst>
                  <a:outerShdw blurRad="38100" dist="38100" dir="2700000" algn="tl">
                    <a:srgbClr val="000000">
                      <a:alpha val="43137"/>
                    </a:srgbClr>
                  </a:outerShdw>
                </a:effectLst>
              </a:rPr>
              <a:t>units with the same “word” </a:t>
            </a:r>
            <a:r>
              <a:rPr lang="en-US" sz="2000" dirty="0">
                <a:solidFill>
                  <a:schemeClr val="bg1">
                    <a:lumMod val="95000"/>
                    <a:lumOff val="5000"/>
                  </a:schemeClr>
                </a:solidFill>
                <a:effectLst>
                  <a:outerShdw blurRad="38100" dist="38100" dir="2700000" algn="tl">
                    <a:srgbClr val="000000">
                      <a:alpha val="43137"/>
                    </a:srgbClr>
                  </a:outerShdw>
                </a:effectLst>
              </a:rPr>
              <a:t>to one phase of </a:t>
            </a:r>
            <a:r>
              <a:rPr lang="en-US" sz="2000" dirty="0" smtClean="0">
                <a:solidFill>
                  <a:schemeClr val="bg1">
                    <a:lumMod val="95000"/>
                    <a:lumOff val="5000"/>
                  </a:schemeClr>
                </a:solidFill>
                <a:effectLst>
                  <a:outerShdw blurRad="38100" dist="38100" dir="2700000" algn="tl">
                    <a:srgbClr val="000000">
                      <a:alpha val="43137"/>
                    </a:srgbClr>
                  </a:outerShdw>
                </a:effectLst>
              </a:rPr>
              <a:t>this </a:t>
            </a:r>
            <a:r>
              <a:rPr lang="en-US" sz="2000" dirty="0">
                <a:solidFill>
                  <a:schemeClr val="bg1">
                    <a:lumMod val="95000"/>
                    <a:lumOff val="5000"/>
                  </a:schemeClr>
                </a:solidFill>
                <a:effectLst>
                  <a:outerShdw blurRad="38100" dist="38100" dir="2700000" algn="tl">
                    <a:srgbClr val="000000">
                      <a:alpha val="43137"/>
                    </a:srgbClr>
                  </a:outerShdw>
                </a:effectLst>
              </a:rPr>
              <a:t>cycle?  </a:t>
            </a:r>
            <a:r>
              <a:rPr lang="en-US" sz="2000" dirty="0">
                <a:ln w="18415" cmpd="sng">
                  <a:solidFill>
                    <a:schemeClr val="accent4">
                      <a:lumMod val="60000"/>
                      <a:lumOff val="40000"/>
                    </a:schemeClr>
                  </a:solidFill>
                  <a:prstDash val="solid"/>
                </a:ln>
                <a:solidFill>
                  <a:srgbClr val="FFFFFF"/>
                </a:solidFill>
                <a:effectLst>
                  <a:outerShdw blurRad="38100" dist="38100" dir="2700000" algn="tl" rotWithShape="0">
                    <a:srgbClr val="000000">
                      <a:alpha val="43137"/>
                    </a:srgbClr>
                  </a:outerShdw>
                </a:effectLst>
              </a:rPr>
              <a:t>Would this not be confusion? </a:t>
            </a:r>
            <a:endParaRPr lang="en-US" sz="2000" dirty="0" smtClean="0">
              <a:ln w="18415" cmpd="sng">
                <a:solidFill>
                  <a:schemeClr val="accent4">
                    <a:lumMod val="60000"/>
                    <a:lumOff val="40000"/>
                  </a:schemeClr>
                </a:solidFill>
                <a:prstDash val="solid"/>
              </a:ln>
              <a:solidFill>
                <a:srgbClr val="FFFFFF"/>
              </a:solidFill>
              <a:effectLst>
                <a:outerShdw blurRad="38100" dist="38100" dir="2700000" algn="tl" rotWithShape="0">
                  <a:srgbClr val="000000">
                    <a:alpha val="43137"/>
                  </a:srgbClr>
                </a:outerShdw>
              </a:effectLst>
            </a:endParaRPr>
          </a:p>
          <a:p>
            <a:pPr marL="0" indent="0">
              <a:buNone/>
            </a:pPr>
            <a:r>
              <a:rPr lang="en-US" sz="2000" b="1" dirty="0" smtClean="0">
                <a:solidFill>
                  <a:srgbClr val="66FFFF"/>
                </a:solidFill>
                <a:effectLst>
                  <a:outerShdw blurRad="38100" dist="38100" dir="2700000" algn="tl">
                    <a:srgbClr val="000000">
                      <a:alpha val="43137"/>
                    </a:srgbClr>
                  </a:outerShdw>
                </a:effectLst>
              </a:rPr>
              <a:t>Answer:  </a:t>
            </a:r>
            <a:r>
              <a:rPr lang="en-US" sz="2000" dirty="0" smtClean="0">
                <a:solidFill>
                  <a:schemeClr val="bg1">
                    <a:lumMod val="95000"/>
                    <a:lumOff val="5000"/>
                  </a:schemeClr>
                </a:solidFill>
                <a:effectLst>
                  <a:outerShdw blurRad="38100" dist="38100" dir="2700000" algn="tl">
                    <a:srgbClr val="000000">
                      <a:alpha val="43137"/>
                    </a:srgbClr>
                  </a:outerShdw>
                </a:effectLst>
              </a:rPr>
              <a:t>Yes, to us it could be confusion.  However, in Hebrew, H2822 &amp; H3915 are two very different words, with two very different meanings.  Therefore this area needs more clarification because there is a lack of word choices when translating from one language to another – especially Hebrew to English.</a:t>
            </a:r>
            <a:endParaRPr lang="en-US" sz="2400" b="1" dirty="0">
              <a:solidFill>
                <a:schemeClr val="bg1">
                  <a:lumMod val="95000"/>
                  <a:lumOff val="5000"/>
                </a:schemeClr>
              </a:solidFill>
              <a:effectLst>
                <a:outerShdw blurRad="38100" dist="38100" dir="2700000" algn="tl">
                  <a:srgbClr val="000000">
                    <a:alpha val="43137"/>
                  </a:srgbClr>
                </a:outerShdw>
              </a:effectLst>
            </a:endParaRPr>
          </a:p>
        </p:txBody>
      </p:sp>
      <p:sp>
        <p:nvSpPr>
          <p:cNvPr id="10" name="Title 3"/>
          <p:cNvSpPr txBox="1">
            <a:spLocks/>
          </p:cNvSpPr>
          <p:nvPr/>
        </p:nvSpPr>
        <p:spPr>
          <a:xfrm>
            <a:off x="-6220" y="114300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4000" cap="none" dirty="0" smtClean="0">
                <a:ln w="500">
                  <a:noFill/>
                </a:ln>
                <a:effectLst>
                  <a:outerShdw blurRad="38100" dist="38100" dir="2700000" algn="tl">
                    <a:srgbClr val="000000">
                      <a:alpha val="43137"/>
                    </a:srgbClr>
                  </a:outerShdw>
                </a:effectLst>
              </a:rPr>
              <a:t>darkness</a:t>
            </a:r>
            <a:r>
              <a:rPr lang="en-US" sz="4000" baseline="30000" dirty="0" smtClean="0">
                <a:ln w="500">
                  <a:noFill/>
                </a:ln>
                <a:solidFill>
                  <a:srgbClr val="FF0000"/>
                </a:solidFill>
                <a:effectLst>
                  <a:outerShdw blurRad="38100" dist="38100" dir="2700000" algn="tl">
                    <a:srgbClr val="000000">
                      <a:alpha val="43137"/>
                    </a:srgbClr>
                  </a:outerShdw>
                </a:effectLst>
              </a:rPr>
              <a:t>H2822</a:t>
            </a:r>
            <a:r>
              <a:rPr lang="en-US" sz="4000" dirty="0" smtClean="0">
                <a:solidFill>
                  <a:schemeClr val="bg1">
                    <a:lumMod val="95000"/>
                    <a:lumOff val="5000"/>
                  </a:schemeClr>
                </a:solidFill>
              </a:rPr>
              <a:t> </a:t>
            </a:r>
            <a:r>
              <a:rPr lang="en-US" sz="4000" dirty="0" smtClean="0">
                <a:solidFill>
                  <a:schemeClr val="accent6">
                    <a:lumMod val="20000"/>
                    <a:lumOff val="80000"/>
                  </a:schemeClr>
                </a:solidFill>
              </a:rPr>
              <a:t>&amp;</a:t>
            </a:r>
            <a:r>
              <a:rPr lang="en-US" sz="4000" dirty="0" smtClean="0">
                <a:solidFill>
                  <a:schemeClr val="bg1">
                    <a:lumMod val="95000"/>
                    <a:lumOff val="5000"/>
                  </a:schemeClr>
                </a:solidFill>
              </a:rPr>
              <a:t> </a:t>
            </a:r>
            <a:r>
              <a:rPr lang="en-US" sz="4000" cap="none" dirty="0" smtClean="0">
                <a:effectLst>
                  <a:outerShdw blurRad="38100" dist="38100" dir="2700000" algn="tl">
                    <a:srgbClr val="000000">
                      <a:alpha val="43137"/>
                    </a:srgbClr>
                  </a:outerShdw>
                </a:effectLst>
              </a:rPr>
              <a:t>darkness</a:t>
            </a:r>
            <a:r>
              <a:rPr lang="en-US" sz="4000" baseline="30000" dirty="0" smtClean="0">
                <a:ln w="500">
                  <a:noFill/>
                </a:ln>
                <a:solidFill>
                  <a:srgbClr val="00B0F0"/>
                </a:solidFill>
                <a:effectLst>
                  <a:outerShdw blurRad="38100" dist="38100" dir="2700000" algn="tl">
                    <a:srgbClr val="000000">
                      <a:alpha val="43137"/>
                    </a:srgbClr>
                  </a:outerShdw>
                </a:effectLst>
              </a:rPr>
              <a:t>H3915</a:t>
            </a:r>
            <a:r>
              <a:rPr lang="en-US" sz="4000" dirty="0" smtClean="0">
                <a:solidFill>
                  <a:schemeClr val="bg1">
                    <a:lumMod val="95000"/>
                    <a:lumOff val="5000"/>
                  </a:schemeClr>
                </a:solidFill>
              </a:rPr>
              <a:t> </a:t>
            </a:r>
            <a:endParaRPr lang="en-US" dirty="0">
              <a:latin typeface="Arial Rounded MT Bold" pitchFamily="34" charset="0"/>
            </a:endParaRPr>
          </a:p>
        </p:txBody>
      </p:sp>
    </p:spTree>
    <p:extLst>
      <p:ext uri="{BB962C8B-B14F-4D97-AF65-F5344CB8AC3E}">
        <p14:creationId xmlns:p14="http://schemas.microsoft.com/office/powerpoint/2010/main" val="2957641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1750"/>
                                        <p:tgtEl>
                                          <p:spTgt spid="7">
                                            <p:txEl>
                                              <p:pRg st="1" end="1"/>
                                            </p:txEl>
                                          </p:spTgt>
                                        </p:tgtEl>
                                      </p:cBhvr>
                                    </p:animEffect>
                                  </p:childTnLst>
                                </p:cTn>
                              </p:par>
                            </p:childTnLst>
                          </p:cTn>
                        </p:par>
                        <p:par>
                          <p:cTn id="8" fill="hold">
                            <p:stCondLst>
                              <p:cond delay="1750"/>
                            </p:stCondLst>
                            <p:childTnLst>
                              <p:par>
                                <p:cTn id="9" presetID="22" presetClass="entr" presetSubtype="1" fill="hold" nodeType="afterEffect">
                                  <p:stCondLst>
                                    <p:cond delay="200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wipe(up)">
                                      <p:cBhvr>
                                        <p:cTn id="11" dur="1750"/>
                                        <p:tgtEl>
                                          <p:spTgt spid="7">
                                            <p:txEl>
                                              <p:pRg st="2" end="2"/>
                                            </p:txEl>
                                          </p:spTgt>
                                        </p:tgtEl>
                                      </p:cBhvr>
                                    </p:animEffect>
                                  </p:childTnLst>
                                </p:cTn>
                              </p:par>
                            </p:childTnLst>
                          </p:cTn>
                        </p:par>
                        <p:par>
                          <p:cTn id="12" fill="hold">
                            <p:stCondLst>
                              <p:cond delay="5500"/>
                            </p:stCondLst>
                            <p:childTnLst>
                              <p:par>
                                <p:cTn id="13" presetID="22" presetClass="entr" presetSubtype="1" fill="hold" nodeType="afterEffect">
                                  <p:stCondLst>
                                    <p:cond delay="2000"/>
                                  </p:stCondLst>
                                  <p:childTnLst>
                                    <p:set>
                                      <p:cBhvr>
                                        <p:cTn id="14" dur="1" fill="hold">
                                          <p:stCondLst>
                                            <p:cond delay="0"/>
                                          </p:stCondLst>
                                        </p:cTn>
                                        <p:tgtEl>
                                          <p:spTgt spid="7">
                                            <p:txEl>
                                              <p:pRg st="3" end="3"/>
                                            </p:txEl>
                                          </p:spTgt>
                                        </p:tgtEl>
                                        <p:attrNameLst>
                                          <p:attrName>style.visibility</p:attrName>
                                        </p:attrNameLst>
                                      </p:cBhvr>
                                      <p:to>
                                        <p:strVal val="visible"/>
                                      </p:to>
                                    </p:set>
                                    <p:animEffect transition="in" filter="wipe(up)">
                                      <p:cBhvr>
                                        <p:cTn id="15" dur="1750"/>
                                        <p:tgtEl>
                                          <p:spTgt spid="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fade">
                                      <p:cBhvr>
                                        <p:cTn id="20" dur="1000"/>
                                        <p:tgtEl>
                                          <p:spTgt spid="7">
                                            <p:txEl>
                                              <p:pRg st="4" end="4"/>
                                            </p:txEl>
                                          </p:spTgt>
                                        </p:tgtEl>
                                      </p:cBhvr>
                                    </p:animEffect>
                                    <p:anim calcmode="lin" valueType="num">
                                      <p:cBhvr>
                                        <p:cTn id="2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1000"/>
                                        <p:tgtEl>
                                          <p:spTgt spid="7">
                                            <p:txEl>
                                              <p:pRg st="5" end="5"/>
                                            </p:txEl>
                                          </p:spTgt>
                                        </p:tgtEl>
                                      </p:cBhvr>
                                    </p:animEffect>
                                    <p:anim calcmode="lin" valueType="num">
                                      <p:cBhvr>
                                        <p:cTn id="28"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716C96D-555A-4066-BF29-32A5BE0CACF3}" type="slidenum">
              <a:rPr lang="en-US" smtClean="0"/>
              <a:t>17</a:t>
            </a:fld>
            <a:endParaRPr lang="en-US" dirty="0"/>
          </a:p>
        </p:txBody>
      </p:sp>
      <p:sp>
        <p:nvSpPr>
          <p:cNvPr id="5" name="Title 3"/>
          <p:cNvSpPr txBox="1">
            <a:spLocks/>
          </p:cNvSpPr>
          <p:nvPr/>
        </p:nvSpPr>
        <p:spPr>
          <a:xfrm>
            <a:off x="-6220" y="914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There is NO Confusion in Hebrew!</a:t>
            </a:r>
            <a:endParaRPr lang="en-US" cap="none" dirty="0">
              <a:latin typeface="Arial Rounded MT Bold" pitchFamily="34" charset="0"/>
            </a:endParaRPr>
          </a:p>
        </p:txBody>
      </p:sp>
      <p:sp>
        <p:nvSpPr>
          <p:cNvPr id="6"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pPr/>
              <a:t>17</a:t>
            </a:fld>
            <a:endParaRPr lang="en-US" dirty="0"/>
          </a:p>
        </p:txBody>
      </p:sp>
      <p:sp>
        <p:nvSpPr>
          <p:cNvPr id="7" name="Content Placeholder 2"/>
          <p:cNvSpPr txBox="1">
            <a:spLocks/>
          </p:cNvSpPr>
          <p:nvPr/>
        </p:nvSpPr>
        <p:spPr>
          <a:xfrm>
            <a:off x="838200" y="2133600"/>
            <a:ext cx="7772400" cy="4457700"/>
          </a:xfrm>
          <a:prstGeom prst="rect">
            <a:avLst/>
          </a:prstGeom>
          <a:solidFill>
            <a:schemeClr val="tx1">
              <a:lumMod val="50000"/>
              <a:lumOff val="50000"/>
              <a:alpha val="29000"/>
            </a:schemeClr>
          </a:solidFill>
          <a:scene3d>
            <a:camera prst="orthographicFront"/>
            <a:lightRig rig="threePt" dir="t"/>
          </a:scene3d>
          <a:sp3d>
            <a:bevelT w="152400" h="50800" prst="softRound"/>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Clr>
                <a:prstClr val="white"/>
              </a:buClr>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a:t>
            </a: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1:5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And </a:t>
            </a:r>
            <a:r>
              <a:rPr lang="en-US" sz="2200" b="1" dirty="0" smtClean="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200" b="1" dirty="0">
                <a:solidFill>
                  <a:srgbClr val="483BF3"/>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called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light</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u="sng"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Day</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and </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the </a:t>
            </a:r>
            <a:r>
              <a:rPr lang="en-US" sz="2000" b="1" u="sng" dirty="0">
                <a:effectLst>
                  <a:outerShdw blurRad="38100" dist="38100" dir="2700000" algn="tl">
                    <a:srgbClr val="000000">
                      <a:alpha val="43137"/>
                    </a:srgbClr>
                  </a:outerShdw>
                </a:effectLst>
                <a:latin typeface="Georgia" panose="02040502050405020303" pitchFamily="18" charset="0"/>
              </a:rPr>
              <a:t>darkness</a:t>
            </a:r>
            <a:r>
              <a:rPr lang="en-US" sz="2000" b="1" dirty="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he called </a:t>
            </a:r>
            <a:r>
              <a:rPr lang="en-US" sz="2000" b="1" u="sng"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Night</a:t>
            </a:r>
            <a:r>
              <a:rPr lang="en-US" sz="2000" b="1" dirty="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 </a:t>
            </a:r>
            <a:r>
              <a:rPr lang="en-US" sz="20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a:t>
            </a:r>
            <a: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t> </a:t>
            </a:r>
            <a:br>
              <a:rPr lang="en-US" sz="2000" b="1"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rPr>
            </a:br>
            <a:endParaRPr lang="en-US" sz="700" dirty="0">
              <a:solidFill>
                <a:srgbClr val="00B050"/>
              </a:solidFill>
              <a:effectLst>
                <a:outerShdw blurRad="38100" dist="38100" dir="2700000" algn="tl">
                  <a:srgbClr val="000000">
                    <a:alpha val="43137"/>
                  </a:srgbClr>
                </a:outerShdw>
              </a:effectLst>
            </a:endParaRPr>
          </a:p>
          <a:p>
            <a:pPr marL="0" indent="0">
              <a:buNone/>
            </a:pPr>
            <a:r>
              <a:rPr lang="en-US" sz="2000" dirty="0" smtClean="0">
                <a:solidFill>
                  <a:schemeClr val="bg1">
                    <a:lumMod val="95000"/>
                    <a:lumOff val="5000"/>
                  </a:schemeClr>
                </a:solidFill>
                <a:effectLst>
                  <a:outerShdw blurRad="38100" dist="38100" dir="2700000" algn="tl">
                    <a:srgbClr val="000000">
                      <a:alpha val="43137"/>
                    </a:srgbClr>
                  </a:outerShdw>
                </a:effectLst>
              </a:rPr>
              <a:t>There is no need for confusion between these two Hebrew word numbers that have the same word of “darkness” in the English language.  They have completely different word definitions.   </a:t>
            </a:r>
          </a:p>
          <a:p>
            <a:pPr marL="0" indent="0">
              <a:buNone/>
            </a:pPr>
            <a:r>
              <a:rPr lang="en-US" sz="2000" b="1" dirty="0" smtClean="0">
                <a:solidFill>
                  <a:schemeClr val="accent4">
                    <a:lumMod val="20000"/>
                    <a:lumOff val="80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a.</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choshek</a:t>
            </a:r>
            <a:r>
              <a:rPr lang="en-US" sz="2400" b="1" baseline="30000" dirty="0" smtClean="0">
                <a:solidFill>
                  <a:schemeClr val="accent6">
                    <a:lumMod val="60000"/>
                    <a:lumOff val="40000"/>
                  </a:schemeClr>
                </a:solidFill>
                <a:effectLst>
                  <a:outerShdw blurRad="38100" dist="38100" dir="2700000" algn="tl">
                    <a:srgbClr val="000000">
                      <a:alpha val="43137"/>
                    </a:srgbClr>
                  </a:outerShdw>
                </a:effectLst>
              </a:rPr>
              <a:t>H2822</a:t>
            </a:r>
            <a:r>
              <a:rPr lang="en-US" sz="2400" b="1" dirty="0" smtClean="0">
                <a:solidFill>
                  <a:schemeClr val="bg1">
                    <a:lumMod val="95000"/>
                    <a:lumOff val="5000"/>
                  </a:schemeClr>
                </a:solidFill>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(darkness) </a:t>
            </a:r>
            <a:r>
              <a:rPr lang="en-US" sz="2400" dirty="0" smtClean="0">
                <a:effectLst>
                  <a:outerShdw blurRad="38100" dist="38100" dir="2700000" algn="tl">
                    <a:srgbClr val="000000">
                      <a:alpha val="43137"/>
                    </a:srgbClr>
                  </a:outerShdw>
                </a:effectLst>
              </a:rPr>
              <a:t>is basically a chaotic </a:t>
            </a:r>
            <a:r>
              <a:rPr lang="en-US" sz="2400" u="sng" dirty="0" smtClean="0">
                <a:effectLst>
                  <a:outerShdw blurRad="38100" dist="38100" dir="2700000" algn="tl">
                    <a:srgbClr val="000000">
                      <a:alpha val="43137"/>
                    </a:srgbClr>
                  </a:outerShdw>
                </a:effectLst>
              </a:rPr>
              <a:t>contaminated</a:t>
            </a:r>
            <a:r>
              <a:rPr lang="en-US" sz="2400" dirty="0" smtClean="0">
                <a:effectLst>
                  <a:outerShdw blurRad="38100" dist="38100" dir="2700000" algn="tl">
                    <a:srgbClr val="000000">
                      <a:alpha val="43137"/>
                    </a:srgbClr>
                  </a:outerShdw>
                </a:effectLst>
              </a:rPr>
              <a:t> atmosphere that came about due to a disastrous event which happened </a:t>
            </a:r>
            <a:r>
              <a:rPr lang="en-US" sz="2400" u="sng" dirty="0" smtClean="0">
                <a:solidFill>
                  <a:schemeClr val="accent4">
                    <a:lumMod val="60000"/>
                    <a:lumOff val="40000"/>
                  </a:schemeClr>
                </a:solidFill>
                <a:effectLst>
                  <a:outerShdw blurRad="38100" dist="38100" dir="2700000" algn="tl">
                    <a:srgbClr val="000000">
                      <a:alpha val="43137"/>
                    </a:srgbClr>
                  </a:outerShdw>
                </a:effectLst>
              </a:rPr>
              <a:t>between</a:t>
            </a: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vss</a:t>
            </a:r>
            <a:r>
              <a:rPr lang="en-US" sz="2400" dirty="0" smtClean="0">
                <a:effectLst>
                  <a:outerShdw blurRad="38100" dist="38100" dir="2700000" algn="tl">
                    <a:srgbClr val="000000">
                      <a:alpha val="43137"/>
                    </a:srgbClr>
                  </a:outerShdw>
                </a:effectLst>
              </a:rPr>
              <a:t> 1 and 2.  </a:t>
            </a:r>
            <a:br>
              <a:rPr lang="en-US" sz="2400" dirty="0" smtClean="0">
                <a:effectLst>
                  <a:outerShdw blurRad="38100" dist="38100" dir="2700000" algn="tl">
                    <a:srgbClr val="000000">
                      <a:alpha val="43137"/>
                    </a:srgbClr>
                  </a:outerShdw>
                </a:effectLst>
              </a:rPr>
            </a:br>
            <a:r>
              <a:rPr lang="en-US" sz="2400" dirty="0" smtClean="0">
                <a:solidFill>
                  <a:schemeClr val="bg1">
                    <a:lumMod val="95000"/>
                    <a:lumOff val="5000"/>
                  </a:schemeClr>
                </a:solidFill>
                <a:effectLst>
                  <a:outerShdw blurRad="38100" dist="38100" dir="2700000" algn="tl">
                    <a:srgbClr val="000000">
                      <a:alpha val="43137"/>
                    </a:srgbClr>
                  </a:outerShdw>
                </a:effectLst>
              </a:rPr>
              <a:t>In simple terms, this “H2822 </a:t>
            </a:r>
            <a:r>
              <a:rPr lang="en-US" sz="2400" dirty="0" smtClean="0">
                <a:solidFill>
                  <a:srgbClr val="FF0066"/>
                </a:solidFill>
                <a:effectLst>
                  <a:outerShdw blurRad="38100" dist="38100" dir="2700000" algn="tl">
                    <a:srgbClr val="000000">
                      <a:alpha val="43137"/>
                    </a:srgbClr>
                  </a:outerShdw>
                </a:effectLst>
              </a:rPr>
              <a:t>(</a:t>
            </a:r>
            <a:r>
              <a:rPr lang="en-US" sz="2400" dirty="0" err="1" smtClean="0">
                <a:solidFill>
                  <a:srgbClr val="FF0066"/>
                </a:solidFill>
                <a:effectLst>
                  <a:outerShdw blurRad="38100" dist="38100" dir="2700000" algn="tl">
                    <a:srgbClr val="000000">
                      <a:alpha val="43137"/>
                    </a:srgbClr>
                  </a:outerShdw>
                </a:effectLst>
              </a:rPr>
              <a:t>choshek</a:t>
            </a:r>
            <a:r>
              <a:rPr lang="en-US" sz="2400" dirty="0" smtClean="0">
                <a:solidFill>
                  <a:srgbClr val="FF0066"/>
                </a:solidFill>
                <a:effectLst>
                  <a:outerShdw blurRad="38100" dist="38100" dir="2700000" algn="tl">
                    <a:srgbClr val="000000">
                      <a:alpha val="43137"/>
                    </a:srgbClr>
                  </a:outerShdw>
                </a:effectLst>
              </a:rPr>
              <a:t>)</a:t>
            </a:r>
            <a:r>
              <a:rPr lang="en-US" sz="2400" dirty="0" smtClean="0">
                <a:solidFill>
                  <a:schemeClr val="bg1">
                    <a:lumMod val="95000"/>
                    <a:lumOff val="5000"/>
                  </a:schemeClr>
                </a:solidFill>
                <a:effectLst>
                  <a:outerShdw blurRad="38100" dist="38100" dir="2700000" algn="tl">
                    <a:srgbClr val="000000">
                      <a:alpha val="43137"/>
                    </a:srgbClr>
                  </a:outerShdw>
                </a:effectLst>
              </a:rPr>
              <a:t> darkness” needed cleansing to establish the unit </a:t>
            </a:r>
            <a:r>
              <a:rPr lang="en-US" sz="2400" b="1" dirty="0" smtClean="0">
                <a:solidFill>
                  <a:srgbClr val="66FFFF"/>
                </a:solidFill>
                <a:effectLst>
                  <a:outerShdw blurRad="38100" dist="38100" dir="2700000" algn="tl">
                    <a:srgbClr val="000000">
                      <a:alpha val="43137"/>
                    </a:srgbClr>
                  </a:outerShdw>
                </a:effectLst>
              </a:rPr>
              <a:t>Yahuah</a:t>
            </a:r>
            <a:r>
              <a:rPr lang="en-US" sz="2400" dirty="0" smtClean="0">
                <a:solidFill>
                  <a:schemeClr val="bg1">
                    <a:lumMod val="95000"/>
                    <a:lumOff val="5000"/>
                  </a:schemeClr>
                </a:solidFill>
                <a:effectLst>
                  <a:outerShdw blurRad="38100" dist="38100" dir="2700000" algn="tl">
                    <a:srgbClr val="000000">
                      <a:alpha val="43137"/>
                    </a:srgbClr>
                  </a:outerShdw>
                </a:effectLst>
              </a:rPr>
              <a:t> calls: </a:t>
            </a:r>
            <a:r>
              <a:rPr lang="en-US" sz="2400" b="1" dirty="0" smtClean="0">
                <a:solidFill>
                  <a:schemeClr val="bg1">
                    <a:lumMod val="95000"/>
                    <a:lumOff val="5000"/>
                  </a:schemeClr>
                </a:solidFill>
                <a:effectLst>
                  <a:outerShdw blurRad="38100" dist="38100" dir="2700000" algn="tl">
                    <a:srgbClr val="000000">
                      <a:alpha val="43137"/>
                    </a:srgbClr>
                  </a:outerShdw>
                </a:effectLst>
              </a:rPr>
              <a:t>   </a:t>
            </a:r>
            <a:endParaRPr lang="en-US" sz="2400" b="1" dirty="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2400" b="1" dirty="0">
                <a:solidFill>
                  <a:schemeClr val="bg1">
                    <a:lumMod val="95000"/>
                    <a:lumOff val="5000"/>
                  </a:schemeClr>
                </a:solidFill>
                <a:effectLst>
                  <a:outerShdw blurRad="38100" dist="38100" dir="2700000" algn="tl">
                    <a:srgbClr val="000000">
                      <a:alpha val="43137"/>
                    </a:srgbClr>
                  </a:outerShdw>
                </a:effectLst>
              </a:rPr>
              <a:t>   </a:t>
            </a:r>
            <a:r>
              <a:rPr lang="en-US" sz="2400" b="1" dirty="0" smtClean="0">
                <a:solidFill>
                  <a:schemeClr val="accent4">
                    <a:lumMod val="20000"/>
                    <a:lumOff val="80000"/>
                  </a:schemeClr>
                </a:solidFill>
                <a:effectLst>
                  <a:outerShdw blurRad="38100" dist="38100" dir="2700000" algn="tl">
                    <a:srgbClr val="000000">
                      <a:alpha val="43137"/>
                    </a:srgbClr>
                  </a:outerShdw>
                </a:effectLst>
              </a:rPr>
              <a:t>b.</a:t>
            </a:r>
            <a:r>
              <a:rPr lang="en-US" sz="2400" b="1" dirty="0" smtClean="0">
                <a:solidFill>
                  <a:schemeClr val="accent5">
                    <a:lumMod val="75000"/>
                  </a:schemeClr>
                </a:solidFill>
                <a:effectLst>
                  <a:outerShdw blurRad="38100" dist="38100" dir="2700000" algn="tl">
                    <a:srgbClr val="000000">
                      <a:alpha val="43137"/>
                    </a:srgbClr>
                  </a:outerShdw>
                </a:effectLst>
              </a:rPr>
              <a:t> </a:t>
            </a:r>
            <a:r>
              <a:rPr lang="en-US" sz="2400" b="1" dirty="0">
                <a:solidFill>
                  <a:srgbClr val="3BE54B"/>
                </a:solidFill>
                <a:effectLst>
                  <a:outerShdw blurRad="38100" dist="38100" dir="2700000" algn="tl">
                    <a:srgbClr val="000000">
                      <a:alpha val="43137"/>
                    </a:srgbClr>
                  </a:outerShdw>
                </a:effectLst>
              </a:rPr>
              <a:t>L</a:t>
            </a:r>
            <a:r>
              <a:rPr lang="en-US" sz="2400" b="1" dirty="0" smtClean="0">
                <a:solidFill>
                  <a:srgbClr val="3BE54B"/>
                </a:solidFill>
                <a:effectLst>
                  <a:outerShdw blurRad="38100" dist="38100" dir="2700000" algn="tl">
                    <a:srgbClr val="000000">
                      <a:alpha val="43137"/>
                    </a:srgbClr>
                  </a:outerShdw>
                </a:effectLst>
              </a:rPr>
              <a:t>ayil</a:t>
            </a:r>
            <a:r>
              <a:rPr lang="en-US" sz="2400" b="1" baseline="30000" dirty="0" smtClean="0">
                <a:solidFill>
                  <a:schemeClr val="accent4">
                    <a:lumMod val="20000"/>
                    <a:lumOff val="80000"/>
                  </a:schemeClr>
                </a:solidFill>
                <a:effectLst>
                  <a:outerShdw blurRad="38100" dist="38100" dir="2700000" algn="tl">
                    <a:srgbClr val="000000">
                      <a:alpha val="43137"/>
                    </a:srgbClr>
                  </a:outerShdw>
                </a:effectLst>
              </a:rPr>
              <a:t>H3915</a:t>
            </a:r>
            <a:r>
              <a:rPr lang="en-US" sz="2400" b="1" dirty="0" smtClean="0">
                <a:solidFill>
                  <a:srgbClr val="3BE54B"/>
                </a:solidFill>
                <a:effectLst>
                  <a:outerShdw blurRad="38100" dist="38100" dir="2700000" algn="tl">
                    <a:srgbClr val="000000">
                      <a:alpha val="43137"/>
                    </a:srgbClr>
                  </a:outerShdw>
                </a:effectLst>
              </a:rPr>
              <a:t> </a:t>
            </a:r>
            <a:r>
              <a:rPr lang="en-US" sz="24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rPr>
              <a:t>darkness</a:t>
            </a:r>
            <a:r>
              <a:rPr lang="en-US" sz="2400" dirty="0" smtClean="0">
                <a:solidFill>
                  <a:schemeClr val="bg1">
                    <a:lumMod val="95000"/>
                    <a:lumOff val="5000"/>
                  </a:schemeClr>
                </a:solidFill>
                <a:effectLst>
                  <a:outerShdw blurRad="38100" dist="38100" dir="2700000" algn="tl">
                    <a:srgbClr val="000000">
                      <a:alpha val="43137"/>
                    </a:srgbClr>
                  </a:outerShdw>
                </a:effectLst>
              </a:rPr>
              <a:t> - or what we now call </a:t>
            </a:r>
            <a:r>
              <a:rPr lang="en-US" sz="24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rPr>
              <a:t>night.</a:t>
            </a:r>
            <a:endParaRPr lang="en-US" sz="2400" b="1" dirty="0">
              <a:solidFill>
                <a:schemeClr val="bg1">
                  <a:lumMod val="95000"/>
                  <a:lumOff val="5000"/>
                </a:schemeClr>
              </a:solidFill>
              <a:effectLst>
                <a:outerShdw blurRad="38100" dist="38100" dir="2700000" algn="tl">
                  <a:srgbClr val="000000">
                    <a:alpha val="43137"/>
                  </a:srgbClr>
                </a:outerShdw>
              </a:effectLst>
            </a:endParaRPr>
          </a:p>
        </p:txBody>
      </p:sp>
      <p:sp>
        <p:nvSpPr>
          <p:cNvPr id="10" name="Title 3"/>
          <p:cNvSpPr txBox="1">
            <a:spLocks/>
          </p:cNvSpPr>
          <p:nvPr/>
        </p:nvSpPr>
        <p:spPr>
          <a:xfrm>
            <a:off x="-6220" y="1143000"/>
            <a:ext cx="861682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sz="2000" cap="none" dirty="0" smtClean="0">
                <a:ln w="500">
                  <a:noFill/>
                </a:ln>
                <a:effectLst>
                  <a:outerShdw blurRad="38100" dist="38100" dir="2700000" algn="tl">
                    <a:srgbClr val="000000">
                      <a:alpha val="43137"/>
                    </a:srgbClr>
                  </a:outerShdw>
                </a:effectLst>
              </a:rPr>
              <a:t>(between)  </a:t>
            </a:r>
            <a:r>
              <a:rPr lang="en-US" sz="4000" cap="none" dirty="0" smtClean="0">
                <a:ln w="500">
                  <a:noFill/>
                </a:ln>
                <a:effectLst>
                  <a:outerShdw blurRad="38100" dist="38100" dir="2700000" algn="tl">
                    <a:srgbClr val="000000">
                      <a:alpha val="43137"/>
                    </a:srgbClr>
                  </a:outerShdw>
                </a:effectLst>
              </a:rPr>
              <a:t>darkness</a:t>
            </a:r>
            <a:r>
              <a:rPr lang="en-US" sz="4000" baseline="30000" dirty="0" smtClean="0">
                <a:ln w="500">
                  <a:noFill/>
                </a:ln>
                <a:solidFill>
                  <a:srgbClr val="FF0000"/>
                </a:solidFill>
                <a:effectLst>
                  <a:outerShdw blurRad="38100" dist="38100" dir="2700000" algn="tl">
                    <a:srgbClr val="000000">
                      <a:alpha val="43137"/>
                    </a:srgbClr>
                  </a:outerShdw>
                </a:effectLst>
              </a:rPr>
              <a:t>H2822</a:t>
            </a:r>
            <a:r>
              <a:rPr lang="en-US" sz="4000" dirty="0" smtClean="0">
                <a:solidFill>
                  <a:schemeClr val="bg1">
                    <a:lumMod val="95000"/>
                    <a:lumOff val="5000"/>
                  </a:schemeClr>
                </a:solidFill>
              </a:rPr>
              <a:t> </a:t>
            </a:r>
            <a:r>
              <a:rPr lang="en-US" sz="4000" dirty="0" smtClean="0">
                <a:solidFill>
                  <a:schemeClr val="accent6">
                    <a:lumMod val="20000"/>
                    <a:lumOff val="80000"/>
                  </a:schemeClr>
                </a:solidFill>
              </a:rPr>
              <a:t>&amp;</a:t>
            </a:r>
            <a:r>
              <a:rPr lang="en-US" sz="4000" dirty="0" smtClean="0">
                <a:solidFill>
                  <a:schemeClr val="bg1">
                    <a:lumMod val="95000"/>
                    <a:lumOff val="5000"/>
                  </a:schemeClr>
                </a:solidFill>
              </a:rPr>
              <a:t> </a:t>
            </a:r>
            <a:r>
              <a:rPr lang="en-US" sz="4000" cap="none" dirty="0" smtClean="0">
                <a:effectLst>
                  <a:outerShdw blurRad="38100" dist="38100" dir="2700000" algn="tl">
                    <a:srgbClr val="000000">
                      <a:alpha val="43137"/>
                    </a:srgbClr>
                  </a:outerShdw>
                </a:effectLst>
              </a:rPr>
              <a:t>darkness</a:t>
            </a:r>
            <a:r>
              <a:rPr lang="en-US" sz="4000" baseline="30000" dirty="0" smtClean="0">
                <a:ln w="500">
                  <a:noFill/>
                </a:ln>
                <a:solidFill>
                  <a:srgbClr val="00B0F0"/>
                </a:solidFill>
                <a:effectLst>
                  <a:outerShdw blurRad="38100" dist="38100" dir="2700000" algn="tl">
                    <a:srgbClr val="000000">
                      <a:alpha val="43137"/>
                    </a:srgbClr>
                  </a:outerShdw>
                </a:effectLst>
              </a:rPr>
              <a:t>H3915</a:t>
            </a:r>
            <a:r>
              <a:rPr lang="en-US" sz="4000" dirty="0" smtClean="0">
                <a:solidFill>
                  <a:schemeClr val="bg1">
                    <a:lumMod val="95000"/>
                    <a:lumOff val="5000"/>
                  </a:schemeClr>
                </a:solidFill>
              </a:rPr>
              <a:t> </a:t>
            </a:r>
            <a:endParaRPr lang="en-US" dirty="0">
              <a:latin typeface="Arial Rounded MT Bold" pitchFamily="34" charset="0"/>
            </a:endParaRPr>
          </a:p>
        </p:txBody>
      </p:sp>
    </p:spTree>
    <p:extLst>
      <p:ext uri="{BB962C8B-B14F-4D97-AF65-F5344CB8AC3E}">
        <p14:creationId xmlns:p14="http://schemas.microsoft.com/office/powerpoint/2010/main" val="34836804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5"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pPr/>
              <a:t>18</a:t>
            </a:fld>
            <a:endParaRPr lang="en-US" dirty="0"/>
          </a:p>
        </p:txBody>
      </p:sp>
      <p:sp>
        <p:nvSpPr>
          <p:cNvPr id="6" name="Title 3"/>
          <p:cNvSpPr txBox="1">
            <a:spLocks/>
          </p:cNvSpPr>
          <p:nvPr/>
        </p:nvSpPr>
        <p:spPr>
          <a:xfrm>
            <a:off x="0" y="1370985"/>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FIRST  THINGS  FIRST!</a:t>
            </a:r>
            <a:endParaRPr lang="en-US" cap="none" dirty="0">
              <a:latin typeface="Arial Rounded MT Bold" pitchFamily="34" charset="0"/>
            </a:endParaRPr>
          </a:p>
        </p:txBody>
      </p:sp>
      <p:sp>
        <p:nvSpPr>
          <p:cNvPr id="7" name="Slide Number Placeholder 1"/>
          <p:cNvSpPr txBox="1">
            <a:spLocks/>
          </p:cNvSpPr>
          <p:nvPr/>
        </p:nvSpPr>
        <p:spPr>
          <a:xfrm>
            <a:off x="8382000" y="6477000"/>
            <a:ext cx="588336" cy="228600"/>
          </a:xfrm>
          <a:prstGeom prst="rect">
            <a:avLst/>
          </a:prstGeom>
        </p:spPr>
        <p:txBody>
          <a:bodyPr vert="horz" lIns="0" tIns="0" rIns="0" bIns="0" anchor="b"/>
          <a:lstStyle>
            <a:defPPr>
              <a:defRPr lang="en-US"/>
            </a:defPPr>
            <a:lvl1pPr marL="0" algn="r" defTabSz="914400" rtl="0" eaLnBrk="1" latinLnBrk="0" hangingPunct="1">
              <a:defRPr kumimoji="0"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tx1"/>
                </a:solidFill>
              </a:rPr>
              <a:pPr/>
              <a:t>18</a:t>
            </a:fld>
            <a:endParaRPr lang="en-US" dirty="0">
              <a:solidFill>
                <a:schemeClr val="tx1"/>
              </a:solidFill>
            </a:endParaRPr>
          </a:p>
        </p:txBody>
      </p:sp>
      <p:sp>
        <p:nvSpPr>
          <p:cNvPr id="8" name="Content Placeholder 2"/>
          <p:cNvSpPr txBox="1">
            <a:spLocks/>
          </p:cNvSpPr>
          <p:nvPr/>
        </p:nvSpPr>
        <p:spPr>
          <a:xfrm>
            <a:off x="381000" y="2133600"/>
            <a:ext cx="8382000" cy="4343400"/>
          </a:xfrm>
          <a:prstGeom prst="rect">
            <a:avLst/>
          </a:prstGeom>
          <a:solidFill>
            <a:srgbClr val="0070C0">
              <a:alpha val="29000"/>
            </a:srgbClr>
          </a:solidFill>
          <a:scene3d>
            <a:camera prst="orthographicFront"/>
            <a:lightRig rig="threePt" dir="t"/>
          </a:scene3d>
          <a:sp3d>
            <a:bevelT w="152400" h="50800" prst="softRound"/>
          </a:sp3d>
        </p:spPr>
        <p:txBody>
          <a:bodyPr>
            <a:normAutofit fontScale="92500"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1188720" indent="-1188720">
              <a:buClr>
                <a:prstClr val="white"/>
              </a:buClr>
              <a:buNone/>
            </a:pPr>
            <a:r>
              <a:rPr lang="en-US" sz="2800" b="1" dirty="0" smtClean="0">
                <a:solidFill>
                  <a:srgbClr val="66FFFF"/>
                </a:solidFill>
                <a:effectLst>
                  <a:outerShdw blurRad="38100" dist="38100" dir="2700000" algn="tl">
                    <a:srgbClr val="000000">
                      <a:alpha val="43137"/>
                    </a:srgbClr>
                  </a:outerShdw>
                </a:effectLst>
                <a:latin typeface="Georgia" panose="02040502050405020303" pitchFamily="18" charset="0"/>
              </a:rPr>
              <a:t>Gen </a:t>
            </a:r>
            <a:r>
              <a:rPr lang="en-US" sz="2800" b="1" dirty="0">
                <a:solidFill>
                  <a:srgbClr val="66FFFF"/>
                </a:solidFill>
                <a:effectLst>
                  <a:outerShdw blurRad="38100" dist="38100" dir="2700000" algn="tl">
                    <a:srgbClr val="000000">
                      <a:alpha val="43137"/>
                    </a:srgbClr>
                  </a:outerShdw>
                </a:effectLst>
                <a:latin typeface="Georgia" panose="02040502050405020303" pitchFamily="18" charset="0"/>
              </a:rPr>
              <a:t>1:5  </a:t>
            </a:r>
            <a:r>
              <a:rPr lang="en-US" sz="2200" b="1" dirty="0">
                <a:solidFill>
                  <a:srgbClr val="0070C0"/>
                </a:solidFill>
                <a:latin typeface="Georgia" panose="02040502050405020303" pitchFamily="18" charset="0"/>
              </a:rPr>
              <a:t>And</a:t>
            </a:r>
            <a:r>
              <a:rPr lang="en-US" sz="2200" b="1" dirty="0">
                <a:solidFill>
                  <a:schemeClr val="accent6">
                    <a:lumMod val="40000"/>
                    <a:lumOff val="60000"/>
                  </a:schemeClr>
                </a:solidFill>
                <a:latin typeface="Georgia" panose="02040502050405020303" pitchFamily="18" charset="0"/>
              </a:rPr>
              <a:t> </a:t>
            </a:r>
            <a:r>
              <a:rPr lang="en-US" sz="2400" b="1" dirty="0" smtClean="0">
                <a:solidFill>
                  <a:srgbClr val="483BF3"/>
                </a:solidFill>
                <a:effectLst>
                  <a:outerShdw blurRad="38100" dist="38100" dir="2700000" algn="tl">
                    <a:srgbClr val="000000">
                      <a:alpha val="43137"/>
                    </a:srgbClr>
                  </a:outerShdw>
                </a:effectLst>
                <a:latin typeface="Georgia" panose="02040502050405020303" pitchFamily="18" charset="0"/>
              </a:rPr>
              <a:t>[Yahuah</a:t>
            </a:r>
            <a:r>
              <a:rPr lang="en-US" sz="2400" b="1" dirty="0">
                <a:solidFill>
                  <a:srgbClr val="483BF3"/>
                </a:solidFill>
                <a:effectLst>
                  <a:outerShdw blurRad="38100" dist="38100" dir="2700000" algn="tl">
                    <a:srgbClr val="000000">
                      <a:alpha val="43137"/>
                    </a:srgbClr>
                  </a:outerShdw>
                </a:effectLst>
                <a:latin typeface="Georgia" panose="02040502050405020303" pitchFamily="18" charset="0"/>
              </a:rPr>
              <a:t>]</a:t>
            </a:r>
            <a:r>
              <a:rPr lang="en-US" sz="2200" b="1" dirty="0" smtClean="0">
                <a:solidFill>
                  <a:srgbClr val="0070C0"/>
                </a:solidFill>
                <a:latin typeface="Georgia" panose="02040502050405020303" pitchFamily="18" charset="0"/>
              </a:rPr>
              <a:t> </a:t>
            </a:r>
            <a:r>
              <a:rPr lang="en-US" sz="2200" b="1" dirty="0">
                <a:solidFill>
                  <a:srgbClr val="0070C0"/>
                </a:solidFill>
                <a:latin typeface="Georgia" panose="02040502050405020303" pitchFamily="18" charset="0"/>
              </a:rPr>
              <a:t>called the </a:t>
            </a:r>
            <a:r>
              <a:rPr lang="en-US" sz="2200" b="1" u="sng" dirty="0">
                <a:solidFill>
                  <a:srgbClr val="0070C0"/>
                </a:solidFill>
                <a:latin typeface="Georgia" panose="02040502050405020303" pitchFamily="18" charset="0"/>
              </a:rPr>
              <a:t>light</a:t>
            </a:r>
            <a:r>
              <a:rPr lang="en-US" sz="2200" b="1" dirty="0">
                <a:solidFill>
                  <a:srgbClr val="0070C0"/>
                </a:solidFill>
                <a:latin typeface="Georgia" panose="02040502050405020303" pitchFamily="18" charset="0"/>
              </a:rPr>
              <a:t> </a:t>
            </a:r>
            <a:r>
              <a:rPr lang="en-US" sz="2200" b="1" u="sng" dirty="0">
                <a:solidFill>
                  <a:srgbClr val="0070C0"/>
                </a:solidFill>
                <a:latin typeface="Georgia" panose="02040502050405020303" pitchFamily="18" charset="0"/>
              </a:rPr>
              <a:t>Day</a:t>
            </a:r>
            <a:r>
              <a:rPr lang="en-US" sz="2200" b="1" dirty="0">
                <a:solidFill>
                  <a:srgbClr val="0070C0"/>
                </a:solidFill>
                <a:latin typeface="Georgia" panose="02040502050405020303" pitchFamily="18" charset="0"/>
              </a:rPr>
              <a:t>, </a:t>
            </a:r>
            <a:r>
              <a:rPr lang="en-US" sz="2200" b="1" dirty="0" smtClean="0">
                <a:solidFill>
                  <a:srgbClr val="0070C0"/>
                </a:solidFill>
                <a:latin typeface="Georgia" panose="02040502050405020303" pitchFamily="18" charset="0"/>
              </a:rPr>
              <a:t/>
            </a:r>
            <a:br>
              <a:rPr lang="en-US" sz="2200" b="1" dirty="0" smtClean="0">
                <a:solidFill>
                  <a:srgbClr val="0070C0"/>
                </a:solidFill>
                <a:latin typeface="Georgia" panose="02040502050405020303" pitchFamily="18" charset="0"/>
              </a:rPr>
            </a:br>
            <a:r>
              <a:rPr lang="en-US" sz="2200" b="1" dirty="0" smtClean="0">
                <a:solidFill>
                  <a:srgbClr val="0070C0"/>
                </a:solidFill>
                <a:latin typeface="Georgia" panose="02040502050405020303" pitchFamily="18" charset="0"/>
              </a:rPr>
              <a:t>    and </a:t>
            </a:r>
            <a:r>
              <a:rPr lang="en-US" sz="2200" b="1" dirty="0">
                <a:solidFill>
                  <a:srgbClr val="0070C0"/>
                </a:solidFill>
                <a:latin typeface="Georgia" panose="02040502050405020303" pitchFamily="18" charset="0"/>
              </a:rPr>
              <a:t>the </a:t>
            </a:r>
            <a:r>
              <a:rPr lang="en-US" sz="2200" b="1" dirty="0">
                <a:latin typeface="Georgia" panose="02040502050405020303" pitchFamily="18" charset="0"/>
              </a:rPr>
              <a:t>darkness</a:t>
            </a:r>
            <a:r>
              <a:rPr lang="en-US" sz="2200" b="1" dirty="0">
                <a:solidFill>
                  <a:schemeClr val="accent6">
                    <a:lumMod val="40000"/>
                    <a:lumOff val="60000"/>
                  </a:schemeClr>
                </a:solidFill>
                <a:latin typeface="Georgia" panose="02040502050405020303" pitchFamily="18" charset="0"/>
              </a:rPr>
              <a:t> </a:t>
            </a:r>
            <a:r>
              <a:rPr lang="en-US" sz="2200" b="1" dirty="0">
                <a:solidFill>
                  <a:srgbClr val="0070C0"/>
                </a:solidFill>
                <a:latin typeface="Georgia" panose="02040502050405020303" pitchFamily="18" charset="0"/>
              </a:rPr>
              <a:t>he called </a:t>
            </a:r>
            <a:r>
              <a:rPr lang="en-US" sz="22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Night</a:t>
            </a:r>
            <a:r>
              <a:rPr lang="en-US" sz="2200" b="1" dirty="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 </a:t>
            </a:r>
            <a:r>
              <a:rPr lang="en-US" sz="2200" b="1" dirty="0" smtClean="0">
                <a:ln w="3175">
                  <a:solidFill>
                    <a:schemeClr val="tx1">
                      <a:lumMod val="95000"/>
                      <a:lumOff val="5000"/>
                    </a:schemeClr>
                  </a:solidFill>
                </a:ln>
                <a:solidFill>
                  <a:schemeClr val="accent6">
                    <a:lumMod val="20000"/>
                    <a:lumOff val="80000"/>
                  </a:schemeClr>
                </a:solidFill>
                <a:effectLst>
                  <a:outerShdw blurRad="38100" dist="38100" dir="2700000" algn="tl">
                    <a:srgbClr val="000000">
                      <a:alpha val="43137"/>
                    </a:srgbClr>
                  </a:outerShdw>
                </a:effectLst>
                <a:latin typeface="Georgia" panose="02040502050405020303" pitchFamily="18" charset="0"/>
              </a:rPr>
              <a:t>…</a:t>
            </a:r>
            <a:r>
              <a:rPr lang="en-US" sz="2200" b="1" dirty="0" smtClean="0">
                <a:solidFill>
                  <a:schemeClr val="accent6">
                    <a:lumMod val="40000"/>
                    <a:lumOff val="60000"/>
                  </a:schemeClr>
                </a:solidFill>
                <a:latin typeface="Georgia" panose="02040502050405020303" pitchFamily="18" charset="0"/>
              </a:rPr>
              <a:t> </a:t>
            </a:r>
            <a:br>
              <a:rPr lang="en-US" sz="2200" b="1" dirty="0" smtClean="0">
                <a:solidFill>
                  <a:schemeClr val="accent6">
                    <a:lumMod val="40000"/>
                    <a:lumOff val="60000"/>
                  </a:schemeClr>
                </a:solidFill>
                <a:latin typeface="Georgia" panose="02040502050405020303" pitchFamily="18" charset="0"/>
              </a:rPr>
            </a:br>
            <a:endParaRPr lang="en-US" sz="700" dirty="0">
              <a:solidFill>
                <a:srgbClr val="00B050"/>
              </a:solidFill>
            </a:endParaRPr>
          </a:p>
          <a:p>
            <a:pPr marL="0" indent="0">
              <a:buNone/>
            </a:pPr>
            <a:r>
              <a:rPr lang="en-US" sz="700" dirty="0" smtClean="0">
                <a:solidFill>
                  <a:schemeClr val="bg1">
                    <a:lumMod val="95000"/>
                    <a:lumOff val="5000"/>
                  </a:schemeClr>
                </a:solidFill>
              </a:rPr>
              <a:t> </a:t>
            </a:r>
            <a:endParaRPr lang="en-US" sz="700" dirty="0">
              <a:solidFill>
                <a:schemeClr val="bg1">
                  <a:lumMod val="95000"/>
                  <a:lumOff val="5000"/>
                </a:schemeClr>
              </a:solidFill>
            </a:endParaRPr>
          </a:p>
          <a:p>
            <a:pPr marL="0" indent="0">
              <a:buNone/>
            </a:pPr>
            <a:r>
              <a:rPr lang="en-US" sz="2800" b="1" dirty="0" smtClean="0">
                <a:solidFill>
                  <a:schemeClr val="bg1"/>
                </a:solidFill>
                <a:effectLst>
                  <a:outerShdw blurRad="38100" dist="38100" dir="2700000" algn="tl">
                    <a:srgbClr val="000000">
                      <a:alpha val="43137"/>
                    </a:srgbClr>
                  </a:outerShdw>
                </a:effectLst>
              </a:rPr>
              <a:t>In </a:t>
            </a:r>
            <a:r>
              <a:rPr lang="en-US" sz="2800" b="1" dirty="0">
                <a:solidFill>
                  <a:schemeClr val="bg1"/>
                </a:solidFill>
                <a:effectLst>
                  <a:outerShdw blurRad="38100" dist="38100" dir="2700000" algn="tl">
                    <a:srgbClr val="000000">
                      <a:alpha val="43137"/>
                    </a:srgbClr>
                  </a:outerShdw>
                </a:effectLst>
              </a:rPr>
              <a:t>the first part of Gen 1:5, </a:t>
            </a:r>
            <a:r>
              <a:rPr lang="en-US" sz="2800" b="1" dirty="0">
                <a:solidFill>
                  <a:srgbClr val="FFFF00"/>
                </a:solidFill>
                <a:effectLst>
                  <a:outerShdw blurRad="38100" dist="38100" dir="2700000" algn="tl">
                    <a:srgbClr val="000000">
                      <a:alpha val="43137"/>
                    </a:srgbClr>
                  </a:outerShdw>
                </a:effectLst>
              </a:rPr>
              <a:t>the </a:t>
            </a:r>
            <a:r>
              <a:rPr lang="en-US" sz="2800" b="1" dirty="0" smtClean="0">
                <a:solidFill>
                  <a:srgbClr val="FFFF00"/>
                </a:solidFill>
                <a:effectLst>
                  <a:outerShdw blurRad="38100" dist="38100" dir="2700000" algn="tl">
                    <a:srgbClr val="000000">
                      <a:alpha val="43137"/>
                    </a:srgbClr>
                  </a:outerShdw>
                </a:effectLst>
              </a:rPr>
              <a:t>Light Season that is named “DAY” is </a:t>
            </a:r>
            <a:r>
              <a:rPr lang="en-US" sz="2800" b="1" dirty="0">
                <a:solidFill>
                  <a:srgbClr val="FFFF00"/>
                </a:solidFill>
                <a:effectLst>
                  <a:outerShdw blurRad="38100" dist="38100" dir="2700000" algn="tl">
                    <a:srgbClr val="000000">
                      <a:alpha val="43137"/>
                    </a:srgbClr>
                  </a:outerShdw>
                </a:effectLst>
              </a:rPr>
              <a:t>direct </a:t>
            </a:r>
            <a:r>
              <a:rPr lang="en-US" sz="2800" b="1" dirty="0" smtClean="0">
                <a:solidFill>
                  <a:srgbClr val="FFFF00"/>
                </a:solidFill>
                <a:effectLst>
                  <a:outerShdw blurRad="38100" dist="38100" dir="2700000" algn="tl">
                    <a:srgbClr val="000000">
                      <a:alpha val="43137"/>
                    </a:srgbClr>
                  </a:outerShdw>
                </a:effectLst>
              </a:rPr>
              <a:t>light – or for us today – actual direct </a:t>
            </a:r>
            <a:r>
              <a:rPr lang="en-US" sz="2800" b="1" dirty="0" err="1" smtClean="0">
                <a:solidFill>
                  <a:srgbClr val="FFFF00"/>
                </a:solidFill>
                <a:effectLst>
                  <a:outerShdw blurRad="38100" dist="38100" dir="2700000" algn="tl">
                    <a:srgbClr val="000000">
                      <a:alpha val="43137"/>
                    </a:srgbClr>
                  </a:outerShdw>
                </a:effectLst>
              </a:rPr>
              <a:t>SUNlight</a:t>
            </a:r>
            <a:r>
              <a:rPr lang="en-US" sz="2800" b="1" dirty="0" smtClean="0">
                <a:solidFill>
                  <a:srgbClr val="FFFF00"/>
                </a:solidFill>
                <a:effectLst>
                  <a:outerShdw blurRad="38100" dist="38100" dir="2700000" algn="tl">
                    <a:srgbClr val="000000">
                      <a:alpha val="43137"/>
                    </a:srgbClr>
                  </a:outerShdw>
                </a:effectLst>
              </a:rPr>
              <a:t> </a:t>
            </a:r>
            <a:r>
              <a:rPr lang="en-US" sz="2800" b="1" dirty="0">
                <a:solidFill>
                  <a:srgbClr val="FFFF00"/>
                </a:solidFill>
                <a:effectLst>
                  <a:outerShdw blurRad="38100" dist="38100" dir="2700000" algn="tl">
                    <a:srgbClr val="000000">
                      <a:alpha val="43137"/>
                    </a:srgbClr>
                  </a:outerShdw>
                </a:effectLst>
              </a:rPr>
              <a:t>when the sun is above the horizon</a:t>
            </a:r>
            <a:r>
              <a:rPr lang="en-US" sz="2800" dirty="0">
                <a:solidFill>
                  <a:srgbClr val="FFFF00"/>
                </a:solidFill>
                <a:effectLst>
                  <a:outerShdw blurRad="38100" dist="38100" dir="2700000" algn="tl">
                    <a:srgbClr val="000000">
                      <a:alpha val="43137"/>
                    </a:srgbClr>
                  </a:outerShdw>
                </a:effectLst>
              </a:rPr>
              <a:t>.</a:t>
            </a:r>
            <a:r>
              <a:rPr lang="en-US" sz="2800" dirty="0">
                <a:solidFill>
                  <a:schemeClr val="bg1">
                    <a:lumMod val="95000"/>
                    <a:lumOff val="5000"/>
                  </a:schemeClr>
                </a:solidFill>
                <a:effectLst>
                  <a:outerShdw blurRad="38100" dist="38100" dir="2700000" algn="tl">
                    <a:srgbClr val="000000">
                      <a:alpha val="43137"/>
                    </a:srgbClr>
                  </a:outerShdw>
                </a:effectLst>
              </a:rPr>
              <a:t>  </a:t>
            </a:r>
            <a:endParaRPr lang="en-US" sz="2800" dirty="0" smtClean="0">
              <a:solidFill>
                <a:schemeClr val="bg1">
                  <a:lumMod val="95000"/>
                  <a:lumOff val="5000"/>
                </a:schemeClr>
              </a:solidFill>
              <a:effectLst>
                <a:outerShdw blurRad="38100" dist="38100" dir="2700000" algn="tl">
                  <a:srgbClr val="000000">
                    <a:alpha val="43137"/>
                  </a:srgbClr>
                </a:outerShdw>
              </a:effectLst>
            </a:endParaRPr>
          </a:p>
          <a:p>
            <a:pPr marL="0" indent="0">
              <a:buNone/>
            </a:pPr>
            <a:endParaRPr lang="en-US" sz="2800" dirty="0">
              <a:solidFill>
                <a:schemeClr val="bg1">
                  <a:lumMod val="95000"/>
                  <a:lumOff val="5000"/>
                </a:schemeClr>
              </a:solidFill>
              <a:effectLst>
                <a:outerShdw blurRad="38100" dist="38100" dir="2700000" algn="tl">
                  <a:srgbClr val="000000">
                    <a:alpha val="43137"/>
                  </a:srgbClr>
                </a:outerShdw>
              </a:effectLst>
            </a:endParaRPr>
          </a:p>
          <a:p>
            <a:pPr marL="0" indent="0">
              <a:buNone/>
            </a:pPr>
            <a:r>
              <a:rPr lang="en-US" sz="2800" b="1" dirty="0" smtClean="0">
                <a:effectLst>
                  <a:outerShdw blurRad="38100" dist="38100" dir="2700000" algn="tl">
                    <a:srgbClr val="000000">
                      <a:alpha val="43137"/>
                    </a:srgbClr>
                  </a:outerShdw>
                </a:effectLst>
              </a:rPr>
              <a:t>Darkness</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night-</a:t>
            </a:r>
            <a:r>
              <a:rPr lang="en-US" sz="1900" b="1" dirty="0" smtClean="0">
                <a:effectLst>
                  <a:outerShdw blurRad="38100" dist="38100" dir="2700000" algn="tl">
                    <a:srgbClr val="000000">
                      <a:alpha val="43137"/>
                    </a:srgbClr>
                  </a:outerShdw>
                </a:effectLst>
              </a:rPr>
              <a:t>H3915</a:t>
            </a:r>
            <a:r>
              <a:rPr lang="en-US" sz="2800" b="1" dirty="0" smtClean="0">
                <a:solidFill>
                  <a:schemeClr val="bg1">
                    <a:lumMod val="95000"/>
                    <a:lumOff val="5000"/>
                  </a:schemeClr>
                </a:solidFill>
                <a:effectLst>
                  <a:outerShdw blurRad="38100" dist="38100" dir="2700000" algn="tl">
                    <a:srgbClr val="000000">
                      <a:alpha val="43137"/>
                    </a:srgbClr>
                  </a:outerShdw>
                </a:effectLst>
              </a:rPr>
              <a:t>) </a:t>
            </a:r>
            <a:r>
              <a:rPr lang="en-US" sz="2800" b="1" dirty="0">
                <a:solidFill>
                  <a:schemeClr val="bg1">
                    <a:lumMod val="95000"/>
                    <a:lumOff val="5000"/>
                  </a:schemeClr>
                </a:solidFill>
                <a:effectLst>
                  <a:outerShdw blurRad="38100" dist="38100" dir="2700000" algn="tl">
                    <a:srgbClr val="000000">
                      <a:alpha val="43137"/>
                    </a:srgbClr>
                  </a:outerShdw>
                </a:effectLst>
              </a:rPr>
              <a:t>is the total absence of </a:t>
            </a:r>
            <a:r>
              <a:rPr lang="en-US" sz="2800" b="1" dirty="0" smtClean="0">
                <a:solidFill>
                  <a:schemeClr val="bg1">
                    <a:lumMod val="95000"/>
                    <a:lumOff val="5000"/>
                  </a:schemeClr>
                </a:solidFill>
                <a:effectLst>
                  <a:outerShdw blurRad="38100" dist="38100" dir="2700000" algn="tl">
                    <a:srgbClr val="000000">
                      <a:alpha val="43137"/>
                    </a:srgbClr>
                  </a:outerShdw>
                </a:effectLst>
              </a:rPr>
              <a:t>LIGHT - or for us today the total absence of </a:t>
            </a:r>
            <a:r>
              <a:rPr lang="en-US" sz="2800" b="1" dirty="0" smtClean="0">
                <a:solidFill>
                  <a:srgbClr val="FFFF00"/>
                </a:solidFill>
                <a:effectLst>
                  <a:outerShdw blurRad="38100" dist="38100" dir="2700000" algn="tl">
                    <a:srgbClr val="000000">
                      <a:alpha val="43137"/>
                    </a:srgbClr>
                  </a:outerShdw>
                </a:effectLst>
              </a:rPr>
              <a:t>“</a:t>
            </a:r>
            <a:r>
              <a:rPr lang="en-US" sz="2800" b="1" dirty="0" err="1" smtClean="0">
                <a:solidFill>
                  <a:srgbClr val="FFFF00"/>
                </a:solidFill>
                <a:effectLst>
                  <a:outerShdw blurRad="38100" dist="38100" dir="2700000" algn="tl">
                    <a:srgbClr val="000000">
                      <a:alpha val="43137"/>
                    </a:srgbClr>
                  </a:outerShdw>
                </a:effectLst>
              </a:rPr>
              <a:t>SUNlight</a:t>
            </a:r>
            <a:r>
              <a:rPr lang="en-US" sz="2800" b="1" dirty="0" smtClean="0">
                <a:solidFill>
                  <a:srgbClr val="FFFF00"/>
                </a:solidFill>
                <a:effectLst>
                  <a:outerShdw blurRad="38100" dist="38100" dir="2700000" algn="tl">
                    <a:srgbClr val="000000">
                      <a:alpha val="43137"/>
                    </a:srgbClr>
                  </a:outerShdw>
                </a:effectLst>
              </a:rPr>
              <a:t>.”  </a:t>
            </a:r>
          </a:p>
          <a:p>
            <a:pPr marL="0" indent="0">
              <a:buNone/>
            </a:pPr>
            <a:r>
              <a:rPr lang="en-US" sz="2800" b="1" dirty="0" smtClean="0">
                <a:solidFill>
                  <a:schemeClr val="bg1">
                    <a:lumMod val="95000"/>
                    <a:lumOff val="5000"/>
                  </a:schemeClr>
                </a:solidFill>
                <a:effectLst>
                  <a:outerShdw blurRad="38100" dist="38100" dir="2700000" algn="tl">
                    <a:srgbClr val="000000">
                      <a:alpha val="43137"/>
                    </a:srgbClr>
                  </a:outerShdw>
                </a:effectLst>
              </a:rPr>
              <a:t>So </a:t>
            </a:r>
            <a:r>
              <a:rPr lang="en-US" sz="2800" b="1" dirty="0">
                <a:solidFill>
                  <a:schemeClr val="bg1">
                    <a:lumMod val="95000"/>
                    <a:lumOff val="5000"/>
                  </a:schemeClr>
                </a:solidFill>
                <a:effectLst>
                  <a:outerShdw blurRad="38100" dist="38100" dir="2700000" algn="tl">
                    <a:srgbClr val="000000">
                      <a:alpha val="43137"/>
                    </a:srgbClr>
                  </a:outerShdw>
                </a:effectLst>
              </a:rPr>
              <a:t>what are these other two </a:t>
            </a:r>
            <a:r>
              <a:rPr lang="en-US" sz="2800" b="1" dirty="0" smtClean="0">
                <a:solidFill>
                  <a:schemeClr val="bg1">
                    <a:lumMod val="95000"/>
                    <a:lumOff val="5000"/>
                  </a:schemeClr>
                </a:solidFill>
                <a:effectLst>
                  <a:outerShdw blurRad="38100" dist="38100" dir="2700000" algn="tl">
                    <a:srgbClr val="000000">
                      <a:alpha val="43137"/>
                    </a:srgbClr>
                  </a:outerShdw>
                </a:effectLst>
              </a:rPr>
              <a:t>identities: </a:t>
            </a:r>
          </a:p>
          <a:p>
            <a:pPr marL="0" indent="0" algn="ctr">
              <a:buNone/>
            </a:pPr>
            <a:r>
              <a:rPr lang="en-US" sz="3900" b="1" dirty="0" smtClean="0">
                <a:solidFill>
                  <a:schemeClr val="accent6">
                    <a:lumMod val="75000"/>
                  </a:schemeClr>
                </a:solidFill>
                <a:effectLst>
                  <a:outerShdw blurRad="38100" dist="38100" dir="2700000" algn="tl">
                    <a:srgbClr val="000000">
                      <a:alpha val="43137"/>
                    </a:srgbClr>
                  </a:outerShdw>
                </a:effectLst>
              </a:rPr>
              <a:t>ereb</a:t>
            </a:r>
            <a:r>
              <a:rPr lang="en-US" sz="3900" dirty="0" smtClean="0">
                <a:solidFill>
                  <a:schemeClr val="bg1">
                    <a:lumMod val="95000"/>
                    <a:lumOff val="5000"/>
                  </a:schemeClr>
                </a:solidFill>
              </a:rPr>
              <a:t> </a:t>
            </a:r>
            <a:r>
              <a:rPr lang="en-US" sz="3900" b="1" dirty="0">
                <a:solidFill>
                  <a:schemeClr val="bg1">
                    <a:lumMod val="95000"/>
                    <a:lumOff val="5000"/>
                  </a:schemeClr>
                </a:solidFill>
                <a:effectLst>
                  <a:outerShdw blurRad="38100" dist="38100" dir="2700000" algn="tl">
                    <a:srgbClr val="000000">
                      <a:alpha val="43137"/>
                    </a:srgbClr>
                  </a:outerShdw>
                </a:effectLst>
              </a:rPr>
              <a:t>and</a:t>
            </a:r>
            <a:r>
              <a:rPr lang="en-US" sz="3900" dirty="0">
                <a:solidFill>
                  <a:schemeClr val="bg1">
                    <a:lumMod val="95000"/>
                    <a:lumOff val="5000"/>
                  </a:schemeClr>
                </a:solidFill>
              </a:rPr>
              <a:t> </a:t>
            </a:r>
            <a:r>
              <a:rPr lang="en-US" sz="3900" b="1" dirty="0" err="1" smtClean="0">
                <a:solidFill>
                  <a:schemeClr val="tx2"/>
                </a:solidFill>
                <a:effectLst>
                  <a:outerShdw blurRad="38100" dist="38100" dir="2700000" algn="tl">
                    <a:srgbClr val="000000">
                      <a:alpha val="43137"/>
                    </a:srgbClr>
                  </a:outerShdw>
                </a:effectLst>
              </a:rPr>
              <a:t>boqer</a:t>
            </a:r>
            <a:r>
              <a:rPr lang="en-US" sz="3900" b="1" dirty="0" smtClean="0">
                <a:solidFill>
                  <a:schemeClr val="bg1">
                    <a:lumMod val="50000"/>
                  </a:schemeClr>
                </a:solidFill>
                <a:effectLst>
                  <a:outerShdw blurRad="38100" dist="38100" dir="2700000" algn="tl">
                    <a:srgbClr val="000000">
                      <a:alpha val="43137"/>
                    </a:srgbClr>
                  </a:outerShdw>
                </a:effectLst>
              </a:rPr>
              <a:t> </a:t>
            </a:r>
            <a:r>
              <a:rPr lang="en-US" sz="3000" dirty="0" smtClean="0">
                <a:solidFill>
                  <a:schemeClr val="tx1">
                    <a:lumMod val="50000"/>
                    <a:lumOff val="50000"/>
                  </a:schemeClr>
                </a:solidFill>
                <a:effectLst>
                  <a:outerShdw blurRad="38100" dist="38100" dir="2700000" algn="tl">
                    <a:srgbClr val="000000">
                      <a:alpha val="43137"/>
                    </a:srgbClr>
                  </a:outerShdw>
                </a:effectLst>
              </a:rPr>
              <a:t>[</a:t>
            </a:r>
            <a:r>
              <a:rPr lang="en-US" sz="3000" b="1" dirty="0" smtClean="0">
                <a:solidFill>
                  <a:schemeClr val="tx1">
                    <a:lumMod val="50000"/>
                    <a:lumOff val="50000"/>
                  </a:schemeClr>
                </a:solidFill>
                <a:effectLst>
                  <a:outerShdw blurRad="38100" dist="38100" dir="2700000" algn="tl">
                    <a:srgbClr val="000000">
                      <a:alpha val="43137"/>
                    </a:srgbClr>
                  </a:outerShdw>
                </a:effectLst>
              </a:rPr>
              <a:t>twilights</a:t>
            </a:r>
            <a:r>
              <a:rPr lang="en-US" sz="3000" dirty="0" smtClean="0">
                <a:solidFill>
                  <a:schemeClr val="tx1">
                    <a:lumMod val="50000"/>
                    <a:lumOff val="50000"/>
                  </a:schemeClr>
                </a:solidFill>
                <a:effectLst>
                  <a:outerShdw blurRad="38100" dist="38100" dir="2700000" algn="tl">
                    <a:srgbClr val="000000">
                      <a:alpha val="43137"/>
                    </a:srgbClr>
                  </a:outerShdw>
                </a:effectLst>
              </a:rPr>
              <a:t>]</a:t>
            </a:r>
            <a:r>
              <a:rPr lang="en-US" sz="3900" b="1" dirty="0" smtClean="0">
                <a:solidFill>
                  <a:schemeClr val="tx2"/>
                </a:solidFill>
                <a:effectLst>
                  <a:outerShdw blurRad="38100" dist="38100" dir="2700000" algn="tl">
                    <a:srgbClr val="000000">
                      <a:alpha val="43137"/>
                    </a:srgbClr>
                  </a:outerShdw>
                </a:effectLst>
              </a:rPr>
              <a:t>?</a:t>
            </a:r>
            <a:endParaRPr lang="en-US" sz="3900" b="1" dirty="0">
              <a:solidFill>
                <a:schemeClr val="tx2"/>
              </a:solidFill>
              <a:effectLst>
                <a:outerShdw blurRad="38100" dist="38100" dir="2700000" algn="tl">
                  <a:srgbClr val="000000">
                    <a:alpha val="43137"/>
                  </a:srgbClr>
                </a:outerShdw>
              </a:effectLst>
            </a:endParaRPr>
          </a:p>
          <a:p>
            <a:pPr marL="1188720" indent="-1188720">
              <a:buNone/>
            </a:pPr>
            <a:endParaRPr lang="en-US" sz="2000" b="1" dirty="0" smtClean="0">
              <a:solidFill>
                <a:srgbClr val="66FFFF"/>
              </a:solidFill>
              <a:latin typeface="Georgia" panose="02040502050405020303" pitchFamily="18" charset="0"/>
            </a:endParaRPr>
          </a:p>
          <a:p>
            <a:pPr marL="0" indent="0">
              <a:buNone/>
            </a:pPr>
            <a:endParaRPr lang="en-US" sz="2400" b="1" dirty="0">
              <a:solidFill>
                <a:schemeClr val="bg1">
                  <a:lumMod val="95000"/>
                  <a:lumOff val="5000"/>
                </a:schemeClr>
              </a:solidFill>
            </a:endParaRPr>
          </a:p>
        </p:txBody>
      </p:sp>
    </p:spTree>
    <p:extLst>
      <p:ext uri="{BB962C8B-B14F-4D97-AF65-F5344CB8AC3E}">
        <p14:creationId xmlns:p14="http://schemas.microsoft.com/office/powerpoint/2010/main" val="20457067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wipe(left)">
                                      <p:cBhvr>
                                        <p:cTn id="7" dur="1750"/>
                                        <p:tgtEl>
                                          <p:spTgt spid="8">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1750"/>
                                        <p:tgtEl>
                                          <p:spTgt spid="8">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animEffect transition="in" filter="wipe(left)">
                                      <p:cBhvr>
                                        <p:cTn id="17" dur="175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03264" y="6556248"/>
            <a:ext cx="588336" cy="228600"/>
          </a:xfrm>
        </p:spPr>
        <p:txBody>
          <a:bodyPr/>
          <a:lstStyle/>
          <a:p>
            <a:fld id="{F716C96D-555A-4066-BF29-32A5BE0CACF3}" type="slidenum">
              <a:rPr lang="en-US" smtClean="0">
                <a:solidFill>
                  <a:schemeClr val="bg2"/>
                </a:solidFill>
              </a:rPr>
              <a:t>19</a:t>
            </a:fld>
            <a:endParaRPr lang="en-US" dirty="0">
              <a:solidFill>
                <a:schemeClr val="bg2"/>
              </a:solidFill>
            </a:endParaRPr>
          </a:p>
        </p:txBody>
      </p:sp>
      <p:sp>
        <p:nvSpPr>
          <p:cNvPr id="4" name="Content Placeholder 2"/>
          <p:cNvSpPr txBox="1">
            <a:spLocks/>
          </p:cNvSpPr>
          <p:nvPr/>
        </p:nvSpPr>
        <p:spPr>
          <a:xfrm>
            <a:off x="296215" y="762000"/>
            <a:ext cx="8542986" cy="5819104"/>
          </a:xfrm>
          <a:prstGeom prst="rect">
            <a:avLst/>
          </a:prstGeom>
          <a:noFill/>
        </p:spPr>
        <p:txBody>
          <a:bodyPr>
            <a:normAutofit lnSpcReduction="1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dirty="0" smtClean="0">
                <a:solidFill>
                  <a:schemeClr val="bg1">
                    <a:lumMod val="95000"/>
                    <a:lumOff val="5000"/>
                  </a:schemeClr>
                </a:solidFill>
              </a:rPr>
              <a:t>The reason for this study is because some feel the two units of – </a:t>
            </a:r>
            <a:r>
              <a:rPr lang="en-US" sz="2400" b="1" dirty="0" smtClean="0">
                <a:solidFill>
                  <a:schemeClr val="accent6">
                    <a:lumMod val="75000"/>
                  </a:schemeClr>
                </a:solidFill>
              </a:rPr>
              <a:t>ereb</a:t>
            </a:r>
            <a:r>
              <a:rPr lang="en-US" sz="2400" dirty="0" smtClean="0">
                <a:solidFill>
                  <a:schemeClr val="bg1">
                    <a:lumMod val="95000"/>
                    <a:lumOff val="5000"/>
                  </a:schemeClr>
                </a:solidFill>
              </a:rPr>
              <a:t> and </a:t>
            </a:r>
            <a:r>
              <a:rPr lang="en-US" sz="2400" b="1" dirty="0" smtClean="0">
                <a:solidFill>
                  <a:schemeClr val="tx2"/>
                </a:solidFill>
              </a:rPr>
              <a:t>boqer</a:t>
            </a:r>
            <a:r>
              <a:rPr lang="en-US" sz="2400" dirty="0" smtClean="0">
                <a:solidFill>
                  <a:schemeClr val="bg1">
                    <a:lumMod val="95000"/>
                    <a:lumOff val="5000"/>
                  </a:schemeClr>
                </a:solidFill>
              </a:rPr>
              <a:t> – (or twilights) have nothing in common with the Light Season.  </a:t>
            </a:r>
          </a:p>
          <a:p>
            <a:pPr marL="0" indent="0">
              <a:buNone/>
            </a:pPr>
            <a:r>
              <a:rPr lang="en-US" sz="2400" b="1" u="sng" dirty="0" smtClean="0">
                <a:solidFill>
                  <a:srgbClr val="00B0F0"/>
                </a:solidFill>
              </a:rPr>
              <a:t>Question</a:t>
            </a:r>
            <a:r>
              <a:rPr lang="en-US" sz="2400" b="1" dirty="0" smtClean="0">
                <a:solidFill>
                  <a:srgbClr val="00B0F0"/>
                </a:solidFill>
              </a:rPr>
              <a:t>:  </a:t>
            </a:r>
            <a:r>
              <a:rPr lang="en-US" sz="2400" dirty="0" smtClean="0">
                <a:solidFill>
                  <a:schemeClr val="bg1">
                    <a:lumMod val="95000"/>
                    <a:lumOff val="5000"/>
                  </a:schemeClr>
                </a:solidFill>
              </a:rPr>
              <a:t>Do these twilights of </a:t>
            </a:r>
            <a:r>
              <a:rPr lang="en-US" sz="2400" dirty="0">
                <a:solidFill>
                  <a:schemeClr val="bg1">
                    <a:lumMod val="95000"/>
                    <a:lumOff val="5000"/>
                  </a:schemeClr>
                </a:solidFill>
              </a:rPr>
              <a:t>– </a:t>
            </a:r>
            <a:r>
              <a:rPr lang="en-US" sz="2400" b="1" dirty="0">
                <a:solidFill>
                  <a:schemeClr val="accent6">
                    <a:lumMod val="75000"/>
                  </a:schemeClr>
                </a:solidFill>
              </a:rPr>
              <a:t>ereb</a:t>
            </a:r>
            <a:r>
              <a:rPr lang="en-US" sz="2400" dirty="0">
                <a:solidFill>
                  <a:schemeClr val="bg1">
                    <a:lumMod val="95000"/>
                    <a:lumOff val="5000"/>
                  </a:schemeClr>
                </a:solidFill>
              </a:rPr>
              <a:t> and </a:t>
            </a:r>
            <a:r>
              <a:rPr lang="en-US" sz="2400" b="1" dirty="0">
                <a:solidFill>
                  <a:schemeClr val="tx2"/>
                </a:solidFill>
              </a:rPr>
              <a:t>boqer</a:t>
            </a:r>
            <a:r>
              <a:rPr lang="en-US" sz="2400" dirty="0">
                <a:solidFill>
                  <a:schemeClr val="bg1">
                    <a:lumMod val="95000"/>
                    <a:lumOff val="5000"/>
                  </a:schemeClr>
                </a:solidFill>
              </a:rPr>
              <a:t> –</a:t>
            </a:r>
            <a:r>
              <a:rPr lang="en-US" sz="2400" dirty="0" smtClean="0">
                <a:solidFill>
                  <a:schemeClr val="bg1">
                    <a:lumMod val="95000"/>
                    <a:lumOff val="5000"/>
                  </a:schemeClr>
                </a:solidFill>
              </a:rPr>
              <a:t> </a:t>
            </a:r>
            <a:r>
              <a:rPr lang="en-US" sz="2400" u="sng" dirty="0" smtClean="0">
                <a:solidFill>
                  <a:schemeClr val="bg1">
                    <a:lumMod val="95000"/>
                    <a:lumOff val="5000"/>
                  </a:schemeClr>
                </a:solidFill>
              </a:rPr>
              <a:t>HAVE ANYTHING IN COMMON</a:t>
            </a:r>
            <a:r>
              <a:rPr lang="en-US" sz="2400" dirty="0" smtClean="0">
                <a:solidFill>
                  <a:schemeClr val="bg1">
                    <a:lumMod val="95000"/>
                    <a:lumOff val="5000"/>
                  </a:schemeClr>
                </a:solidFill>
              </a:rPr>
              <a:t> with the Light Season where there is direct sunlight?  </a:t>
            </a:r>
            <a:r>
              <a:rPr lang="en-US" sz="2400" b="1" dirty="0" smtClean="0">
                <a:solidFill>
                  <a:srgbClr val="FFFF00"/>
                </a:solidFill>
              </a:rPr>
              <a:t>For</a:t>
            </a:r>
            <a:r>
              <a:rPr lang="en-US" sz="2400" dirty="0" smtClean="0">
                <a:solidFill>
                  <a:srgbClr val="FFFF00"/>
                </a:solidFill>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clarification, direct sunlight is … when the sun is above the horizon.  </a:t>
            </a:r>
          </a:p>
          <a:p>
            <a:r>
              <a:rPr lang="en-US" sz="2400" dirty="0" smtClean="0">
                <a:solidFill>
                  <a:schemeClr val="bg1">
                    <a:lumMod val="95000"/>
                    <a:lumOff val="5000"/>
                  </a:schemeClr>
                </a:solidFill>
              </a:rPr>
              <a:t>Because of these questions, we must examine some Hebrew definitions to arrive at concrete conclusions. </a:t>
            </a:r>
          </a:p>
          <a:p>
            <a:r>
              <a:rPr lang="en-US" sz="2400" dirty="0" smtClean="0">
                <a:solidFill>
                  <a:schemeClr val="bg1">
                    <a:lumMod val="95000"/>
                    <a:lumOff val="5000"/>
                  </a:schemeClr>
                </a:solidFill>
              </a:rPr>
              <a:t>Our concentration will be on the word – </a:t>
            </a:r>
            <a:r>
              <a:rPr lang="en-US" sz="2400" b="1" dirty="0" smtClean="0">
                <a:solidFill>
                  <a:schemeClr val="accent6">
                    <a:lumMod val="75000"/>
                  </a:schemeClr>
                </a:solidFill>
              </a:rPr>
              <a:t>ereb.  </a:t>
            </a:r>
          </a:p>
          <a:p>
            <a:r>
              <a:rPr lang="en-US" sz="2400" dirty="0" smtClean="0">
                <a:solidFill>
                  <a:schemeClr val="bg1">
                    <a:lumMod val="95000"/>
                    <a:lumOff val="5000"/>
                  </a:schemeClr>
                </a:solidFill>
              </a:rPr>
              <a:t>Unlike the word “darkness” the definitions for </a:t>
            </a:r>
            <a:r>
              <a:rPr lang="en-US" sz="2400" b="1" dirty="0" smtClean="0">
                <a:solidFill>
                  <a:schemeClr val="accent6">
                    <a:lumMod val="75000"/>
                  </a:schemeClr>
                </a:solidFill>
              </a:rPr>
              <a:t>ereb</a:t>
            </a:r>
            <a:r>
              <a:rPr lang="en-US" sz="2400" dirty="0" smtClean="0">
                <a:solidFill>
                  <a:schemeClr val="bg1">
                    <a:lumMod val="95000"/>
                    <a:lumOff val="5000"/>
                  </a:schemeClr>
                </a:solidFill>
              </a:rPr>
              <a:t> are </a:t>
            </a:r>
            <a:br>
              <a:rPr lang="en-US" sz="2400" dirty="0" smtClean="0">
                <a:solidFill>
                  <a:schemeClr val="bg1">
                    <a:lumMod val="95000"/>
                    <a:lumOff val="5000"/>
                  </a:schemeClr>
                </a:solidFill>
              </a:rPr>
            </a:br>
            <a:r>
              <a:rPr lang="en-US" sz="2400" dirty="0" smtClean="0">
                <a:solidFill>
                  <a:schemeClr val="bg1">
                    <a:lumMod val="95000"/>
                    <a:lumOff val="5000"/>
                  </a:schemeClr>
                </a:solidFill>
              </a:rPr>
              <a:t>tied directly to </a:t>
            </a:r>
            <a:r>
              <a:rPr lang="en-US" sz="2400" b="1" dirty="0" smtClean="0">
                <a:solidFill>
                  <a:schemeClr val="tx2"/>
                </a:solidFill>
              </a:rPr>
              <a:t>boqer!</a:t>
            </a:r>
          </a:p>
          <a:p>
            <a:r>
              <a:rPr lang="en-US" sz="2400" b="1" dirty="0" smtClean="0">
                <a:solidFill>
                  <a:schemeClr val="bg1">
                    <a:lumMod val="95000"/>
                    <a:lumOff val="5000"/>
                  </a:schemeClr>
                </a:solidFill>
              </a:rPr>
              <a:t>Because</a:t>
            </a:r>
            <a:r>
              <a:rPr lang="en-US" sz="2400" b="1" dirty="0" smtClean="0">
                <a:solidFill>
                  <a:srgbClr val="00B050"/>
                </a:solidFill>
              </a:rPr>
              <a:t> </a:t>
            </a:r>
            <a:r>
              <a:rPr lang="en-US" sz="2400" b="1" i="1" dirty="0" smtClean="0">
                <a:solidFill>
                  <a:srgbClr val="008080"/>
                </a:solidFill>
                <a:latin typeface="Georgia" panose="02040502050405020303" pitchFamily="18" charset="0"/>
              </a:rPr>
              <a:t>Strong’s</a:t>
            </a:r>
            <a:r>
              <a:rPr lang="en-US" sz="2400" b="1" dirty="0" smtClean="0">
                <a:solidFill>
                  <a:srgbClr val="00B050"/>
                </a:solidFill>
              </a:rPr>
              <a:t> </a:t>
            </a:r>
            <a:r>
              <a:rPr lang="en-US" sz="2400" b="1" dirty="0" smtClean="0">
                <a:solidFill>
                  <a:schemeClr val="bg1">
                    <a:lumMod val="95000"/>
                    <a:lumOff val="5000"/>
                  </a:schemeClr>
                </a:solidFill>
              </a:rPr>
              <a:t>is so common, let’s start looking at </a:t>
            </a:r>
            <a:r>
              <a:rPr lang="en-US" sz="2400" b="1" dirty="0" smtClean="0">
                <a:solidFill>
                  <a:srgbClr val="FF0000"/>
                </a:solidFill>
              </a:rPr>
              <a:t>H6153, </a:t>
            </a:r>
            <a:r>
              <a:rPr lang="en-US" sz="2400" b="1" dirty="0" smtClean="0">
                <a:solidFill>
                  <a:schemeClr val="bg1">
                    <a:lumMod val="95000"/>
                    <a:lumOff val="5000"/>
                  </a:schemeClr>
                </a:solidFill>
              </a:rPr>
              <a:t>where the root word is declared to be </a:t>
            </a:r>
            <a:r>
              <a:rPr lang="en-US" sz="2400" b="1" dirty="0" smtClean="0">
                <a:solidFill>
                  <a:srgbClr val="FF0000"/>
                </a:solidFill>
                <a:effectLst>
                  <a:outerShdw blurRad="38100" dist="38100" dir="2700000" algn="tl">
                    <a:srgbClr val="000000">
                      <a:alpha val="43137"/>
                    </a:srgbClr>
                  </a:outerShdw>
                </a:effectLst>
              </a:rPr>
              <a:t>H6150.  </a:t>
            </a:r>
            <a:r>
              <a:rPr lang="en-US" sz="2400" b="1" dirty="0" smtClean="0">
                <a:solidFill>
                  <a:schemeClr val="bg1"/>
                </a:solidFill>
                <a:effectLst>
                  <a:outerShdw blurRad="38100" dist="38100" dir="2700000" algn="tl">
                    <a:srgbClr val="000000">
                      <a:alpha val="43137"/>
                    </a:srgbClr>
                  </a:outerShdw>
                </a:effectLst>
              </a:rPr>
              <a:t/>
            </a:r>
            <a:br>
              <a:rPr lang="en-US" sz="2400" b="1" dirty="0" smtClean="0">
                <a:solidFill>
                  <a:schemeClr val="bg1"/>
                </a:solidFill>
                <a:effectLst>
                  <a:outerShdw blurRad="38100" dist="38100" dir="2700000" algn="tl">
                    <a:srgbClr val="000000">
                      <a:alpha val="43137"/>
                    </a:srgbClr>
                  </a:outerShdw>
                </a:effectLst>
              </a:rPr>
            </a:br>
            <a:r>
              <a:rPr lang="en-US" sz="2400" dirty="0" smtClean="0">
                <a:ln w="18415" cmpd="sng">
                  <a:solidFill>
                    <a:srgbClr val="FFFF00"/>
                  </a:solidFill>
                  <a:prstDash val="solid"/>
                </a:ln>
                <a:solidFill>
                  <a:schemeClr val="accent4">
                    <a:lumMod val="60000"/>
                    <a:lumOff val="40000"/>
                  </a:schemeClr>
                </a:solidFill>
                <a:effectLst>
                  <a:outerShdw blurRad="38100" dist="38100" dir="2700000" algn="tl">
                    <a:srgbClr val="000000">
                      <a:alpha val="43137"/>
                    </a:srgbClr>
                  </a:outerShdw>
                </a:effectLst>
              </a:rPr>
              <a:t>We will then compare to several other sources.</a:t>
            </a:r>
          </a:p>
        </p:txBody>
      </p:sp>
      <p:sp>
        <p:nvSpPr>
          <p:cNvPr id="5" name="Title 3"/>
          <p:cNvSpPr txBox="1">
            <a:spLocks/>
          </p:cNvSpPr>
          <p:nvPr/>
        </p:nvSpPr>
        <p:spPr>
          <a:xfrm>
            <a:off x="0" y="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Time to Examine &lt;ereb&gt;!</a:t>
            </a:r>
            <a:endParaRPr lang="en-US" cap="none" dirty="0">
              <a:latin typeface="Arial Rounded MT Bold" pitchFamily="34" charset="0"/>
            </a:endParaRPr>
          </a:p>
        </p:txBody>
      </p:sp>
    </p:spTree>
    <p:extLst>
      <p:ext uri="{BB962C8B-B14F-4D97-AF65-F5344CB8AC3E}">
        <p14:creationId xmlns:p14="http://schemas.microsoft.com/office/powerpoint/2010/main" val="81771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500"/>
                                        <p:tgtEl>
                                          <p:spTgt spid="4">
                                            <p:txEl>
                                              <p:pRg st="2" end="2"/>
                                            </p:txEl>
                                          </p:spTgt>
                                        </p:tgtEl>
                                      </p:cBhvr>
                                    </p:animEffect>
                                    <p:anim calcmode="lin" valueType="num">
                                      <p:cBhvr>
                                        <p:cTn id="8"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500"/>
                                        <p:tgtEl>
                                          <p:spTgt spid="4">
                                            <p:txEl>
                                              <p:pRg st="3" end="3"/>
                                            </p:txEl>
                                          </p:spTgt>
                                        </p:tgtEl>
                                      </p:cBhvr>
                                    </p:animEffect>
                                    <p:anim calcmode="lin" valueType="num">
                                      <p:cBhvr>
                                        <p:cTn id="15" dur="1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500"/>
                                        <p:tgtEl>
                                          <p:spTgt spid="4">
                                            <p:txEl>
                                              <p:pRg st="4" end="4"/>
                                            </p:txEl>
                                          </p:spTgt>
                                        </p:tgtEl>
                                      </p:cBhvr>
                                    </p:animEffect>
                                    <p:anim calcmode="lin" valueType="num">
                                      <p:cBhvr>
                                        <p:cTn id="22" dur="1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500"/>
                                        <p:tgtEl>
                                          <p:spTgt spid="4">
                                            <p:txEl>
                                              <p:pRg st="5" end="5"/>
                                            </p:txEl>
                                          </p:spTgt>
                                        </p:tgtEl>
                                      </p:cBhvr>
                                    </p:animEffect>
                                    <p:anim calcmode="lin" valueType="num">
                                      <p:cBhvr>
                                        <p:cTn id="29" dur="15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5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03264" y="6556248"/>
            <a:ext cx="588336" cy="228600"/>
          </a:xfrm>
        </p:spPr>
        <p:txBody>
          <a:bodyPr/>
          <a:lstStyle/>
          <a:p>
            <a:fld id="{F716C96D-555A-4066-BF29-32A5BE0CACF3}" type="slidenum">
              <a:rPr lang="en-US" smtClean="0">
                <a:solidFill>
                  <a:schemeClr val="bg2"/>
                </a:solidFill>
              </a:rPr>
              <a:t>20</a:t>
            </a:fld>
            <a:endParaRPr lang="en-US" dirty="0">
              <a:solidFill>
                <a:schemeClr val="bg2"/>
              </a:solidFill>
            </a:endParaRPr>
          </a:p>
        </p:txBody>
      </p:sp>
      <p:sp>
        <p:nvSpPr>
          <p:cNvPr id="4" name="Content Placeholder 2"/>
          <p:cNvSpPr txBox="1">
            <a:spLocks/>
          </p:cNvSpPr>
          <p:nvPr/>
        </p:nvSpPr>
        <p:spPr>
          <a:xfrm>
            <a:off x="296215" y="990600"/>
            <a:ext cx="8542986" cy="4572000"/>
          </a:xfrm>
          <a:prstGeom prst="rect">
            <a:avLst/>
          </a:prstGeom>
          <a:solidFill>
            <a:schemeClr val="accent6">
              <a:lumMod val="20000"/>
              <a:lumOff val="80000"/>
              <a:alpha val="41000"/>
            </a:schemeClr>
          </a:solidFill>
          <a:scene3d>
            <a:camera prst="orthographicFront"/>
            <a:lightRig rig="threePt" dir="t"/>
          </a:scene3d>
          <a:sp3d>
            <a:bevelT w="165100" prst="coolSlant"/>
          </a:sp3d>
        </p:spPr>
        <p:txBody>
          <a:bodyPr>
            <a:normAutofit/>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b="1" dirty="0" smtClean="0">
                <a:solidFill>
                  <a:schemeClr val="bg1">
                    <a:lumMod val="95000"/>
                    <a:lumOff val="5000"/>
                  </a:schemeClr>
                </a:solidFill>
              </a:rPr>
              <a:t>H6150</a:t>
            </a:r>
            <a:r>
              <a:rPr lang="en-US" sz="2400" dirty="0" smtClean="0">
                <a:solidFill>
                  <a:schemeClr val="bg1">
                    <a:lumMod val="95000"/>
                    <a:lumOff val="5000"/>
                  </a:schemeClr>
                </a:solidFill>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solidFill>
                  <a:schemeClr val="bg1">
                    <a:lumMod val="95000"/>
                    <a:lumOff val="5000"/>
                  </a:schemeClr>
                </a:solidFill>
              </a:rPr>
              <a:t>	</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dirty="0" smtClean="0">
                <a:solidFill>
                  <a:schemeClr val="bg1">
                    <a:lumMod val="95000"/>
                    <a:lumOff val="5000"/>
                  </a:schemeClr>
                </a:solidFill>
              </a:rPr>
              <a:t> – with 6148 through the idea of covering, with a texture; </a:t>
            </a:r>
            <a:r>
              <a:rPr lang="en-US" sz="2400" u="sng" dirty="0" smtClean="0">
                <a:solidFill>
                  <a:srgbClr val="00B050"/>
                </a:solidFill>
                <a:effectLst>
                  <a:outerShdw blurRad="38100" dist="38100" dir="2700000" algn="tl">
                    <a:srgbClr val="000000">
                      <a:alpha val="43137"/>
                    </a:srgbClr>
                  </a:outerShdw>
                </a:effectLst>
              </a:rPr>
              <a:t>to grow dusky at sundown</a:t>
            </a:r>
            <a:r>
              <a:rPr lang="en-US" sz="2400" dirty="0" smtClean="0">
                <a:solidFill>
                  <a:srgbClr val="00B050"/>
                </a:solidFill>
              </a:rPr>
              <a:t>:  </a:t>
            </a:r>
            <a:r>
              <a:rPr lang="en-US" sz="2400" dirty="0" smtClean="0">
                <a:solidFill>
                  <a:schemeClr val="bg1">
                    <a:lumMod val="95000"/>
                    <a:lumOff val="5000"/>
                  </a:schemeClr>
                </a:solidFill>
              </a:rPr>
              <a:t>be darkened (toward) evening.</a:t>
            </a:r>
          </a:p>
          <a:p>
            <a:pPr marL="0" indent="0">
              <a:buNone/>
            </a:pPr>
            <a:r>
              <a:rPr lang="en-US" sz="2400" b="1" dirty="0" smtClean="0">
                <a:solidFill>
                  <a:schemeClr val="bg1">
                    <a:lumMod val="95000"/>
                    <a:lumOff val="5000"/>
                  </a:schemeClr>
                </a:solidFill>
              </a:rPr>
              <a:t>H6151</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solidFill>
                  <a:prstClr val="black">
                    <a:lumMod val="95000"/>
                    <a:lumOff val="5000"/>
                  </a:prstClr>
                </a:solidFill>
              </a:rPr>
              <a:t>	</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dirty="0" smtClean="0">
                <a:solidFill>
                  <a:prstClr val="black">
                    <a:lumMod val="95000"/>
                    <a:lumOff val="5000"/>
                  </a:prstClr>
                </a:solidFill>
              </a:rPr>
              <a:t> – to commingle; - mingle (self) mix, </a:t>
            </a:r>
          </a:p>
          <a:p>
            <a:pPr marL="0" indent="0">
              <a:buNone/>
            </a:pPr>
            <a:r>
              <a:rPr lang="en-US" sz="2400" b="1" dirty="0" smtClean="0">
                <a:solidFill>
                  <a:srgbClr val="FF0000"/>
                </a:solidFill>
                <a:effectLst>
                  <a:outerShdw blurRad="38100" dist="38100" dir="2700000" algn="tl">
                    <a:srgbClr val="000000">
                      <a:alpha val="43137"/>
                    </a:srgbClr>
                  </a:outerShdw>
                </a:effectLst>
              </a:rPr>
              <a:t>H6153</a:t>
            </a:r>
            <a:r>
              <a:rPr lang="en-US" sz="2400" dirty="0" smtClean="0">
                <a:solidFill>
                  <a:srgbClr val="FF0000"/>
                </a:solidFill>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800" dirty="0">
                <a:solidFill>
                  <a:schemeClr val="bg1">
                    <a:lumMod val="95000"/>
                    <a:lumOff val="5000"/>
                  </a:schemeClr>
                </a:solidFill>
              </a:rPr>
              <a:t>	</a:t>
            </a:r>
            <a:r>
              <a:rPr lang="en-US" sz="2400" b="1" dirty="0">
                <a:solidFill>
                  <a:schemeClr val="accent6">
                    <a:lumMod val="75000"/>
                  </a:schemeClr>
                </a:solidFill>
                <a:effectLst>
                  <a:outerShdw blurRad="38100" dist="38100" dir="2700000" algn="tl">
                    <a:srgbClr val="000000">
                      <a:alpha val="43137"/>
                    </a:srgbClr>
                  </a:outerShdw>
                </a:effectLst>
              </a:rPr>
              <a:t>ereb</a:t>
            </a:r>
            <a:r>
              <a:rPr lang="en-US" sz="2800" dirty="0">
                <a:solidFill>
                  <a:schemeClr val="bg1">
                    <a:lumMod val="95000"/>
                    <a:lumOff val="5000"/>
                  </a:schemeClr>
                </a:solidFill>
              </a:rPr>
              <a:t> – </a:t>
            </a:r>
            <a:r>
              <a:rPr lang="en-US" sz="2400" dirty="0" smtClean="0">
                <a:solidFill>
                  <a:schemeClr val="bg1">
                    <a:lumMod val="95000"/>
                    <a:lumOff val="5000"/>
                  </a:schemeClr>
                </a:solidFill>
              </a:rPr>
              <a:t>from 6150 </a:t>
            </a:r>
            <a:r>
              <a:rPr lang="en-US" sz="2400" b="1" u="sng" dirty="0" smtClean="0">
                <a:solidFill>
                  <a:schemeClr val="bg1">
                    <a:lumMod val="95000"/>
                    <a:lumOff val="5000"/>
                  </a:schemeClr>
                </a:solidFill>
                <a:effectLst>
                  <a:outerShdw blurRad="38100" dist="38100" dir="2700000" algn="tl">
                    <a:srgbClr val="000000">
                      <a:alpha val="43137"/>
                    </a:srgbClr>
                  </a:outerShdw>
                </a:effectLst>
              </a:rPr>
              <a:t>dusk</a:t>
            </a:r>
            <a:r>
              <a:rPr lang="en-US" sz="2400" dirty="0" smtClean="0">
                <a:solidFill>
                  <a:schemeClr val="bg1">
                    <a:lumMod val="95000"/>
                    <a:lumOff val="5000"/>
                  </a:schemeClr>
                </a:solidFill>
              </a:rPr>
              <a:t>: -+day, </a:t>
            </a:r>
            <a:r>
              <a:rPr lang="en-US" sz="2400" u="sng" dirty="0" smtClean="0">
                <a:solidFill>
                  <a:schemeClr val="bg1">
                    <a:lumMod val="95000"/>
                    <a:lumOff val="5000"/>
                  </a:schemeClr>
                </a:solidFill>
                <a:effectLst>
                  <a:outerShdw blurRad="38100" dist="38100" dir="2700000" algn="tl">
                    <a:srgbClr val="000000">
                      <a:alpha val="43137"/>
                    </a:srgbClr>
                  </a:outerShdw>
                </a:effectLst>
              </a:rPr>
              <a:t>even(</a:t>
            </a:r>
            <a:r>
              <a:rPr lang="en-US" sz="2400" u="sng" dirty="0" err="1" smtClean="0">
                <a:solidFill>
                  <a:schemeClr val="bg1">
                    <a:lumMod val="95000"/>
                    <a:lumOff val="5000"/>
                  </a:schemeClr>
                </a:solidFill>
                <a:effectLst>
                  <a:outerShdw blurRad="38100" dist="38100" dir="2700000" algn="tl">
                    <a:srgbClr val="000000">
                      <a:alpha val="43137"/>
                    </a:srgbClr>
                  </a:outerShdw>
                </a:effectLst>
              </a:rPr>
              <a:t>ing</a:t>
            </a:r>
            <a:r>
              <a:rPr lang="en-US" sz="2400" dirty="0" smtClean="0">
                <a:solidFill>
                  <a:schemeClr val="bg1">
                    <a:lumMod val="95000"/>
                    <a:lumOff val="5000"/>
                  </a:schemeClr>
                </a:solidFill>
              </a:rPr>
              <a:t>), </a:t>
            </a:r>
            <a:r>
              <a:rPr lang="en-US" sz="2400" u="sng" dirty="0" smtClean="0">
                <a:solidFill>
                  <a:schemeClr val="bg1">
                    <a:lumMod val="95000"/>
                    <a:lumOff val="5000"/>
                  </a:schemeClr>
                </a:solidFill>
                <a:effectLst>
                  <a:outerShdw blurRad="38100" dist="38100" dir="2700000" algn="tl">
                    <a:srgbClr val="000000">
                      <a:alpha val="43137"/>
                    </a:srgbClr>
                  </a:outerShdw>
                </a:effectLst>
              </a:rPr>
              <a:t>tide</a:t>
            </a:r>
            <a:r>
              <a:rPr lang="en-US" sz="2400" dirty="0" smtClean="0">
                <a:solidFill>
                  <a:schemeClr val="bg1">
                    <a:lumMod val="95000"/>
                    <a:lumOff val="5000"/>
                  </a:schemeClr>
                </a:solidFill>
              </a:rPr>
              <a:t>),  			 night</a:t>
            </a:r>
          </a:p>
          <a:p>
            <a:pPr marL="0" indent="0">
              <a:buNone/>
            </a:pPr>
            <a:r>
              <a:rPr lang="en-US" sz="2400" b="1" dirty="0" smtClean="0">
                <a:solidFill>
                  <a:prstClr val="black">
                    <a:lumMod val="95000"/>
                    <a:lumOff val="5000"/>
                  </a:prstClr>
                </a:solidFill>
              </a:rPr>
              <a:t>H6151</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ע</a:t>
            </a:r>
            <a:r>
              <a:rPr lang="en-US" sz="2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solidFill>
                  <a:prstClr val="black">
                    <a:lumMod val="95000"/>
                    <a:lumOff val="5000"/>
                  </a:prstClr>
                </a:solidFill>
              </a:rPr>
              <a:t>	</a:t>
            </a:r>
            <a:r>
              <a:rPr lang="en-US" sz="2400" b="1" dirty="0" smtClean="0">
                <a:solidFill>
                  <a:schemeClr val="accent6">
                    <a:lumMod val="75000"/>
                  </a:schemeClr>
                </a:solidFill>
                <a:effectLst>
                  <a:outerShdw blurRad="38100" dist="38100" dir="2700000" algn="tl">
                    <a:srgbClr val="000000">
                      <a:alpha val="43137"/>
                    </a:srgbClr>
                  </a:outerShdw>
                </a:effectLst>
              </a:rPr>
              <a:t>ereb</a:t>
            </a:r>
            <a:r>
              <a:rPr lang="en-US" sz="2400" b="1" dirty="0" smtClean="0">
                <a:solidFill>
                  <a:srgbClr val="00B050"/>
                </a:solidFill>
              </a:rPr>
              <a:t> </a:t>
            </a:r>
            <a:r>
              <a:rPr lang="en-US" sz="2400" b="1" dirty="0" smtClean="0">
                <a:solidFill>
                  <a:schemeClr val="bg1">
                    <a:lumMod val="95000"/>
                    <a:lumOff val="5000"/>
                  </a:schemeClr>
                </a:solidFill>
              </a:rPr>
              <a:t>– </a:t>
            </a:r>
            <a:r>
              <a:rPr lang="en-US" sz="2400" dirty="0" smtClean="0">
                <a:solidFill>
                  <a:schemeClr val="bg1">
                    <a:lumMod val="95000"/>
                    <a:lumOff val="5000"/>
                  </a:schemeClr>
                </a:solidFill>
              </a:rPr>
              <a:t>from 6148 </a:t>
            </a:r>
            <a:r>
              <a:rPr lang="en-US" sz="2400" dirty="0" smtClean="0">
                <a:solidFill>
                  <a:srgbClr val="00B050"/>
                </a:solidFill>
              </a:rPr>
              <a:t>the web (or transverse threads of cloth); </a:t>
            </a:r>
            <a:r>
              <a:rPr lang="en-US" sz="2400" dirty="0" smtClean="0">
                <a:solidFill>
                  <a:schemeClr val="bg1">
                    <a:lumMod val="95000"/>
                    <a:lumOff val="5000"/>
                  </a:schemeClr>
                </a:solidFill>
              </a:rPr>
              <a:t>also </a:t>
            </a:r>
            <a:r>
              <a:rPr lang="en-US" sz="2400" u="sng" dirty="0" smtClean="0">
                <a:solidFill>
                  <a:srgbClr val="FF0000"/>
                </a:solidFill>
                <a:effectLst>
                  <a:outerShdw blurRad="38100" dist="38100" dir="2700000" algn="tl">
                    <a:srgbClr val="000000">
                      <a:alpha val="43137"/>
                    </a:srgbClr>
                  </a:outerShdw>
                </a:effectLst>
              </a:rPr>
              <a:t>a mixture</a:t>
            </a:r>
            <a:r>
              <a:rPr lang="en-US" sz="2400" dirty="0" smtClean="0">
                <a:solidFill>
                  <a:srgbClr val="FF0000"/>
                </a:solidFill>
              </a:rPr>
              <a:t>,</a:t>
            </a:r>
            <a:r>
              <a:rPr lang="en-US" sz="2400" dirty="0" smtClean="0">
                <a:solidFill>
                  <a:schemeClr val="bg1"/>
                </a:solidFill>
              </a:rPr>
              <a:t>(</a:t>
            </a:r>
            <a:r>
              <a:rPr lang="en-US" sz="2400" dirty="0" smtClean="0">
                <a:solidFill>
                  <a:schemeClr val="bg1">
                    <a:lumMod val="95000"/>
                    <a:lumOff val="5000"/>
                  </a:schemeClr>
                </a:solidFill>
              </a:rPr>
              <a:t>or mongrel race) Arabia, </a:t>
            </a:r>
            <a:r>
              <a:rPr lang="en-US" sz="2400" dirty="0" smtClean="0">
                <a:solidFill>
                  <a:srgbClr val="FF0000"/>
                </a:solidFill>
              </a:rPr>
              <a:t>mingled</a:t>
            </a:r>
            <a:r>
              <a:rPr lang="en-US" sz="2400" dirty="0" smtClean="0">
                <a:solidFill>
                  <a:schemeClr val="bg1">
                    <a:lumMod val="95000"/>
                    <a:lumOff val="5000"/>
                  </a:schemeClr>
                </a:solidFill>
              </a:rPr>
              <a:t> people, </a:t>
            </a:r>
            <a:r>
              <a:rPr lang="en-US" sz="2400" dirty="0" smtClean="0">
                <a:solidFill>
                  <a:srgbClr val="FF0000"/>
                </a:solidFill>
              </a:rPr>
              <a:t>mixed</a:t>
            </a:r>
            <a:r>
              <a:rPr lang="en-US" sz="2400" dirty="0" smtClean="0">
                <a:solidFill>
                  <a:schemeClr val="bg1">
                    <a:lumMod val="95000"/>
                    <a:lumOff val="5000"/>
                  </a:schemeClr>
                </a:solidFill>
              </a:rPr>
              <a:t> (multitude), </a:t>
            </a:r>
            <a:r>
              <a:rPr lang="en-US" sz="2400" dirty="0" smtClean="0">
                <a:solidFill>
                  <a:srgbClr val="FF0000"/>
                </a:solidFill>
              </a:rPr>
              <a:t>woof. </a:t>
            </a:r>
          </a:p>
          <a:p>
            <a:pPr marL="0" indent="0">
              <a:buFont typeface="Wingdings 2"/>
              <a:buNone/>
            </a:pPr>
            <a:r>
              <a:rPr lang="en-US" sz="2400" u="sng" dirty="0" smtClean="0">
                <a:solidFill>
                  <a:schemeClr val="bg1">
                    <a:lumMod val="95000"/>
                    <a:lumOff val="5000"/>
                  </a:schemeClr>
                </a:solidFill>
                <a:effectLst>
                  <a:outerShdw blurRad="38100" dist="38100" dir="2700000" algn="tl">
                    <a:srgbClr val="000000">
                      <a:alpha val="43137"/>
                    </a:srgbClr>
                  </a:outerShdw>
                </a:effectLst>
              </a:rPr>
              <a:t>Note</a:t>
            </a:r>
            <a:r>
              <a:rPr lang="en-US" sz="2400" dirty="0" smtClean="0">
                <a:solidFill>
                  <a:schemeClr val="bg1">
                    <a:lumMod val="95000"/>
                    <a:lumOff val="5000"/>
                  </a:schemeClr>
                </a:solidFill>
                <a:effectLst>
                  <a:outerShdw blurRad="38100" dist="38100" dir="2700000" algn="tl">
                    <a:srgbClr val="000000">
                      <a:alpha val="43137"/>
                    </a:srgbClr>
                  </a:outerShdw>
                </a:effectLst>
              </a:rPr>
              <a:t>:  the base theme of this word is: </a:t>
            </a:r>
            <a:r>
              <a:rPr lang="en-US" sz="2400" dirty="0" smtClean="0">
                <a:solidFill>
                  <a:schemeClr val="bg1">
                    <a:lumMod val="95000"/>
                    <a:lumOff val="5000"/>
                  </a:schemeClr>
                </a:solidFill>
              </a:rPr>
              <a:t>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mixture/mingling.</a:t>
            </a:r>
            <a:endParaRPr lang="en-US" sz="2400" b="1" dirty="0" smtClean="0">
              <a:solidFill>
                <a:schemeClr val="accent5">
                  <a:lumMod val="75000"/>
                </a:schemeClr>
              </a:solidFill>
            </a:endParaRPr>
          </a:p>
        </p:txBody>
      </p:sp>
      <p:sp>
        <p:nvSpPr>
          <p:cNvPr id="5" name="Title 3"/>
          <p:cNvSpPr txBox="1">
            <a:spLocks/>
          </p:cNvSpPr>
          <p:nvPr/>
        </p:nvSpPr>
        <p:spPr>
          <a:xfrm>
            <a:off x="0" y="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Strong’s: </a:t>
            </a:r>
            <a:r>
              <a:rPr lang="en-US" cap="none" dirty="0" smtClean="0">
                <a:latin typeface="Arial Rounded MT Bold" pitchFamily="34" charset="0"/>
              </a:rPr>
              <a:t> &lt;ereb&gt; H6150</a:t>
            </a:r>
            <a:endParaRPr lang="en-US" i="1" cap="none" dirty="0">
              <a:latin typeface="Arial Rounded MT Bold" pitchFamily="34" charset="0"/>
            </a:endParaRPr>
          </a:p>
        </p:txBody>
      </p:sp>
    </p:spTree>
    <p:extLst>
      <p:ext uri="{BB962C8B-B14F-4D97-AF65-F5344CB8AC3E}">
        <p14:creationId xmlns:p14="http://schemas.microsoft.com/office/powerpoint/2010/main" val="37464319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500"/>
                                        <p:tgtEl>
                                          <p:spTgt spid="4">
                                            <p:txEl>
                                              <p:pRg st="1" end="1"/>
                                            </p:txEl>
                                          </p:spTgt>
                                        </p:tgtEl>
                                      </p:cBhvr>
                                    </p:animEffect>
                                    <p:anim calcmode="lin" valueType="num">
                                      <p:cBhvr>
                                        <p:cTn id="8" dur="1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500"/>
                                        <p:tgtEl>
                                          <p:spTgt spid="4">
                                            <p:txEl>
                                              <p:pRg st="2" end="2"/>
                                            </p:txEl>
                                          </p:spTgt>
                                        </p:tgtEl>
                                      </p:cBhvr>
                                    </p:animEffect>
                                    <p:anim calcmode="lin" valueType="num">
                                      <p:cBhvr>
                                        <p:cTn id="15" dur="15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500"/>
                                        <p:tgtEl>
                                          <p:spTgt spid="4">
                                            <p:txEl>
                                              <p:pRg st="3" end="3"/>
                                            </p:txEl>
                                          </p:spTgt>
                                        </p:tgtEl>
                                      </p:cBhvr>
                                    </p:animEffect>
                                    <p:anim calcmode="lin" valueType="num">
                                      <p:cBhvr>
                                        <p:cTn id="22" dur="1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500"/>
                                        <p:tgtEl>
                                          <p:spTgt spid="4">
                                            <p:txEl>
                                              <p:pRg st="4" end="4"/>
                                            </p:txEl>
                                          </p:spTgt>
                                        </p:tgtEl>
                                      </p:cBhvr>
                                    </p:animEffect>
                                    <p:anim calcmode="lin" valueType="num">
                                      <p:cBhvr>
                                        <p:cTn id="29" dur="1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58200" y="6556248"/>
            <a:ext cx="588336" cy="228600"/>
          </a:xfrm>
        </p:spPr>
        <p:txBody>
          <a:bodyPr/>
          <a:lstStyle/>
          <a:p>
            <a:fld id="{F716C96D-555A-4066-BF29-32A5BE0CACF3}" type="slidenum">
              <a:rPr lang="en-US" smtClean="0">
                <a:solidFill>
                  <a:schemeClr val="bg2"/>
                </a:solidFill>
              </a:rPr>
              <a:t>21</a:t>
            </a:fld>
            <a:endParaRPr lang="en-US" dirty="0">
              <a:solidFill>
                <a:schemeClr val="bg2"/>
              </a:solidFill>
            </a:endParaRPr>
          </a:p>
        </p:txBody>
      </p:sp>
      <p:sp>
        <p:nvSpPr>
          <p:cNvPr id="3" name="Content Placeholder 2"/>
          <p:cNvSpPr txBox="1">
            <a:spLocks/>
          </p:cNvSpPr>
          <p:nvPr/>
        </p:nvSpPr>
        <p:spPr>
          <a:xfrm>
            <a:off x="762000" y="1371600"/>
            <a:ext cx="7543800" cy="4572000"/>
          </a:xfrm>
          <a:prstGeom prst="rect">
            <a:avLst/>
          </a:prstGeom>
          <a:noFill/>
        </p:spPr>
        <p:txBody>
          <a:bodyPr>
            <a:normAutofit/>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nSpc>
                <a:spcPct val="115000"/>
              </a:lnSpc>
              <a:buFont typeface="Wingdings 2"/>
              <a:buNone/>
            </a:pPr>
            <a:endParaRPr lang="en-US" sz="800" b="1" i="1" dirty="0" smtClean="0">
              <a:solidFill>
                <a:srgbClr val="31849B"/>
              </a:solidFill>
              <a:latin typeface="Georgia" panose="02040502050405020303" pitchFamily="18" charset="0"/>
              <a:ea typeface="Calibri" panose="020F0502020204030204" pitchFamily="34" charset="0"/>
              <a:cs typeface="Calibri" panose="020F0502020204030204" pitchFamily="34" charset="0"/>
            </a:endParaRPr>
          </a:p>
          <a:p>
            <a:pPr marL="0" indent="0">
              <a:lnSpc>
                <a:spcPct val="115000"/>
              </a:lnSpc>
              <a:spcAft>
                <a:spcPts val="600"/>
              </a:spcAft>
              <a:buFont typeface="Wingdings 2"/>
              <a:buNone/>
            </a:pPr>
            <a:r>
              <a:rPr lang="en-US" sz="2400" dirty="0" smtClean="0">
                <a:latin typeface="Calibri" panose="020F0502020204030204" pitchFamily="34" charset="0"/>
                <a:ea typeface="Calibri" panose="020F0502020204030204" pitchFamily="34" charset="0"/>
                <a:cs typeface="Calibri" panose="020F0502020204030204" pitchFamily="34" charset="0"/>
              </a:rPr>
              <a:t>&lt;</a:t>
            </a:r>
            <a:r>
              <a:rPr lang="en-US" sz="2400" b="1" dirty="0" smtClean="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`ereb</a:t>
            </a:r>
            <a:r>
              <a:rPr lang="en-US" sz="2400" dirty="0" smtClean="0">
                <a:latin typeface="Calibri" panose="020F0502020204030204" pitchFamily="34" charset="0"/>
                <a:ea typeface="Calibri" panose="020F0502020204030204" pitchFamily="34" charset="0"/>
                <a:cs typeface="Calibri" panose="020F0502020204030204" pitchFamily="34" charset="0"/>
              </a:rPr>
              <a:t>&gt; -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a:t>
            </a: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2400" u="sng" dirty="0" smtClean="0">
                <a:latin typeface="Calibri" panose="020F0502020204030204" pitchFamily="34" charset="0"/>
                <a:ea typeface="Calibri" panose="020F0502020204030204" pitchFamily="34" charset="0"/>
                <a:cs typeface="Calibri" panose="020F0502020204030204" pitchFamily="34" charset="0"/>
              </a:rPr>
              <a:t>some</a:t>
            </a:r>
            <a:r>
              <a:rPr lang="en-US" sz="2400" dirty="0" smtClean="0">
                <a:latin typeface="Calibri" panose="020F0502020204030204" pitchFamily="34" charset="0"/>
                <a:ea typeface="Calibri" panose="020F0502020204030204" pitchFamily="34" charset="0"/>
                <a:cs typeface="Calibri" panose="020F0502020204030204" pitchFamily="34" charset="0"/>
              </a:rPr>
              <a:t> 	definitions apply to Light],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set </a:t>
            </a:r>
            <a:r>
              <a:rPr lang="en-US" sz="2400" dirty="0" smtClean="0">
                <a:latin typeface="Calibri" panose="020F0502020204030204" pitchFamily="34" charset="0"/>
                <a:ea typeface="Calibri" panose="020F0502020204030204" pitchFamily="34" charset="0"/>
                <a:cs typeface="Calibri" panose="020F0502020204030204" pitchFamily="34" charset="0"/>
              </a:rPr>
              <a:t>[</a:t>
            </a:r>
            <a:r>
              <a:rPr lang="en-US" sz="2400" u="sng" dirty="0" smtClean="0">
                <a:latin typeface="Calibri" panose="020F0502020204030204" pitchFamily="34" charset="0"/>
                <a:ea typeface="Calibri" panose="020F0502020204030204" pitchFamily="34" charset="0"/>
                <a:cs typeface="Calibri" panose="020F0502020204030204" pitchFamily="34" charset="0"/>
              </a:rPr>
              <a:t>said especially of the sun</a:t>
            </a: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enter, to go in, to go down,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it became evening, it grew dark, sunset, evening,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mix, was mixed,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was mingled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mixture</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woof</a:t>
            </a:r>
            <a:r>
              <a:rPr lang="en-US" sz="2400" dirty="0" smtClean="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15000"/>
              </a:lnSpc>
              <a:spcAft>
                <a:spcPts val="600"/>
              </a:spcAft>
              <a:buFont typeface="Wingdings 2"/>
              <a:buNone/>
            </a:pPr>
            <a:r>
              <a:rPr lang="en-US" sz="2400" b="1" dirty="0" smtClean="0">
                <a:ln>
                  <a:solidFill>
                    <a:schemeClr val="tx1"/>
                  </a:solidFill>
                </a:ln>
                <a:solidFill>
                  <a:srgbClr val="C0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Calibri" panose="020F0502020204030204" pitchFamily="34" charset="0"/>
              </a:rPr>
              <a:t>Question</a:t>
            </a:r>
            <a:r>
              <a:rPr lang="en-US" sz="2400" b="1" dirty="0" smtClean="0">
                <a:ln>
                  <a:solidFill>
                    <a:schemeClr val="tx1"/>
                  </a:solidFill>
                </a:ln>
                <a:solidFill>
                  <a:srgbClr val="C00000"/>
                </a:solidFill>
                <a:latin typeface="Comic Sans MS" panose="030F0702030302020204" pitchFamily="66" charset="0"/>
                <a:ea typeface="Calibri" panose="020F0502020204030204" pitchFamily="34" charset="0"/>
                <a:cs typeface="Calibri" panose="020F0502020204030204" pitchFamily="34" charset="0"/>
              </a:rPr>
              <a:t>:</a:t>
            </a:r>
            <a:r>
              <a:rPr lang="en-US" sz="2400" b="1" dirty="0">
                <a:ln>
                  <a:solidFill>
                    <a:schemeClr val="tx1"/>
                  </a:solidFill>
                </a:ln>
                <a:solidFill>
                  <a:srgbClr val="C00000"/>
                </a:solidFill>
                <a:latin typeface="Arial Black" panose="020B0A04020102020204" pitchFamily="34" charset="0"/>
                <a:ea typeface="Calibri" panose="020F0502020204030204" pitchFamily="34" charset="0"/>
                <a:cs typeface="Calibri" panose="020F0502020204030204" pitchFamily="34" charset="0"/>
              </a:rPr>
              <a:t> </a:t>
            </a:r>
            <a:r>
              <a:rPr lang="en-US" sz="2400" b="1" dirty="0" smtClean="0">
                <a:ln>
                  <a:solidFill>
                    <a:schemeClr val="tx1"/>
                  </a:solidFill>
                </a:ln>
                <a:solidFill>
                  <a:srgbClr val="C00000"/>
                </a:solidFill>
                <a:latin typeface="Arial Black" panose="020B0A04020102020204" pitchFamily="34" charset="0"/>
                <a:ea typeface="Calibri" panose="020F0502020204030204" pitchFamily="34" charset="0"/>
                <a:cs typeface="Calibri" panose="020F0502020204030204" pitchFamily="34" charset="0"/>
              </a:rPr>
              <a:t> </a:t>
            </a:r>
            <a:r>
              <a:rPr lang="en-US" sz="2400" b="1" dirty="0" smtClean="0">
                <a:solidFill>
                  <a:schemeClr val="accent6">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What is </a:t>
            </a:r>
            <a:r>
              <a:rPr lang="en-US" sz="2400" b="1" dirty="0" smtClean="0">
                <a:solidFill>
                  <a:schemeClr val="accent6">
                    <a:lumMod val="75000"/>
                  </a:schemeClr>
                </a:solidFill>
                <a:effectLst>
                  <a:outerShdw blurRad="38100" dist="38100" dir="2700000" algn="tl">
                    <a:srgbClr val="000000">
                      <a:alpha val="43137"/>
                    </a:srgbClr>
                  </a:outerShdw>
                </a:effectLst>
                <a:latin typeface="Albertus Medium"/>
                <a:ea typeface="Calibri" panose="020F0502020204030204" pitchFamily="34" charset="0"/>
                <a:cs typeface="Calibri" panose="020F0502020204030204" pitchFamily="34" charset="0"/>
              </a:rPr>
              <a:t>“woof”?</a:t>
            </a:r>
            <a:r>
              <a:rPr lang="en-US" sz="2400" b="1" dirty="0" smtClean="0">
                <a:solidFill>
                  <a:schemeClr val="accent6">
                    <a:lumMod val="75000"/>
                  </a:schemeClr>
                </a:solidFill>
                <a:effectLst>
                  <a:outerShdw blurRad="38100" dist="38100" dir="2700000" algn="tl">
                    <a:srgbClr val="000000">
                      <a:alpha val="43137"/>
                    </a:srgbClr>
                  </a:outerShdw>
                </a:effectLst>
                <a:latin typeface="Arial Black" panose="020B0A04020102020204" pitchFamily="34" charset="0"/>
                <a:ea typeface="Calibri" panose="020F0502020204030204" pitchFamily="34" charset="0"/>
                <a:cs typeface="Calibri" panose="020F0502020204030204" pitchFamily="34" charset="0"/>
              </a:rPr>
              <a:t>  </a:t>
            </a:r>
          </a:p>
          <a:p>
            <a:pPr marL="0" indent="0">
              <a:lnSpc>
                <a:spcPct val="115000"/>
              </a:lnSpc>
              <a:spcAft>
                <a:spcPts val="600"/>
              </a:spcAft>
              <a:buFont typeface="Wingdings 2"/>
              <a:buNone/>
            </a:pPr>
            <a:r>
              <a:rPr lang="en-US" sz="2400" b="1" dirty="0" smtClean="0">
                <a:solidFill>
                  <a:srgbClr val="000000"/>
                </a:solidFill>
                <a:latin typeface="Calibri" panose="020F0502020204030204" pitchFamily="34" charset="0"/>
                <a:ea typeface="Calibri" panose="020F0502020204030204" pitchFamily="34" charset="0"/>
                <a:cs typeface="Calibri" panose="020F0502020204030204" pitchFamily="34" charset="0"/>
              </a:rPr>
              <a:t>Let’s check the </a:t>
            </a:r>
            <a:r>
              <a:rPr lang="en-US" sz="2400" b="1" i="1" dirty="0" smtClean="0">
                <a:solidFill>
                  <a:srgbClr val="008080"/>
                </a:solidFill>
                <a:latin typeface="Calibri" panose="020F0502020204030204" pitchFamily="34" charset="0"/>
                <a:ea typeface="Calibri" panose="020F0502020204030204" pitchFamily="34" charset="0"/>
                <a:cs typeface="Calibri" panose="020F0502020204030204" pitchFamily="34" charset="0"/>
              </a:rPr>
              <a:t>Webster’s 1828 Dictionary</a:t>
            </a:r>
            <a:r>
              <a:rPr lang="en-US" sz="2400" i="1" dirty="0">
                <a:solidFill>
                  <a:srgbClr val="008080"/>
                </a:solidFill>
                <a:latin typeface="Calibri" panose="020F0502020204030204" pitchFamily="34" charset="0"/>
                <a:ea typeface="Calibri" panose="020F0502020204030204" pitchFamily="34" charset="0"/>
                <a:cs typeface="Calibri" panose="020F0502020204030204" pitchFamily="34" charset="0"/>
              </a:rPr>
              <a:t>:</a:t>
            </a:r>
            <a:endParaRPr lang="en-US" sz="2400" dirty="0" smtClean="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15000"/>
              </a:lnSpc>
              <a:spcAft>
                <a:spcPts val="600"/>
              </a:spcAft>
              <a:buFont typeface="Wingdings 2"/>
              <a:buNone/>
            </a:pPr>
            <a:r>
              <a:rPr lang="en-US" sz="2400" b="1" dirty="0" smtClean="0">
                <a:ln>
                  <a:solidFill>
                    <a:schemeClr val="tx1"/>
                  </a:solidFill>
                </a:ln>
                <a:solidFill>
                  <a:srgbClr val="00B05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Calibri" panose="020F0502020204030204" pitchFamily="34" charset="0"/>
              </a:rPr>
              <a:t>Answer:</a:t>
            </a:r>
            <a:r>
              <a:rPr lang="en-US" sz="2400" b="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dirty="0" smtClean="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CC00CC"/>
                </a:solidFill>
                <a:latin typeface="Albertus Medium"/>
                <a:ea typeface="Calibri" panose="020F0502020204030204" pitchFamily="34" charset="0"/>
                <a:cs typeface="Calibri" panose="020F0502020204030204" pitchFamily="34" charset="0"/>
              </a:rPr>
              <a:t>Woof</a:t>
            </a:r>
            <a:r>
              <a:rPr lang="en-US" sz="24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a:t>
            </a:r>
            <a:r>
              <a:rPr lang="en-US" sz="24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  to </a:t>
            </a:r>
            <a:r>
              <a:rPr lang="en-US" sz="2400" b="1" u="sng" dirty="0" smtClean="0">
                <a:solidFill>
                  <a:srgbClr val="00B050"/>
                </a:solidFill>
                <a:latin typeface="Calibri" panose="020F0502020204030204" pitchFamily="34" charset="0"/>
                <a:ea typeface="Calibri" panose="020F0502020204030204" pitchFamily="34" charset="0"/>
                <a:cs typeface="Calibri" panose="020F0502020204030204" pitchFamily="34" charset="0"/>
              </a:rPr>
              <a:t>weave</a:t>
            </a:r>
            <a:r>
              <a:rPr lang="en-US" sz="2400" b="1" dirty="0" smtClean="0">
                <a:solidFill>
                  <a:srgbClr val="00B050"/>
                </a:solidFill>
                <a:latin typeface="Calibri" panose="020F0502020204030204" pitchFamily="34" charset="0"/>
                <a:ea typeface="Calibri" panose="020F0502020204030204" pitchFamily="34" charset="0"/>
                <a:cs typeface="Calibri" panose="020F0502020204030204" pitchFamily="34" charset="0"/>
              </a:rPr>
              <a:t>, the threads that cross the warp, the weft.  </a:t>
            </a:r>
            <a:r>
              <a:rPr lang="en-US" sz="2400" dirty="0" smtClean="0">
                <a:latin typeface="Calibri" panose="020F0502020204030204" pitchFamily="34" charset="0"/>
                <a:ea typeface="Calibri" panose="020F0502020204030204" pitchFamily="34" charset="0"/>
                <a:cs typeface="Calibri" panose="020F0502020204030204" pitchFamily="34" charset="0"/>
              </a:rPr>
              <a:t>[In other words:  </a:t>
            </a:r>
            <a:r>
              <a:rPr lang="en-US" sz="2400" b="1" dirty="0" smtClean="0">
                <a:solidFill>
                  <a:srgbClr val="FF0066"/>
                </a:solidFill>
                <a:latin typeface="Calibri" panose="020F0502020204030204" pitchFamily="34" charset="0"/>
                <a:ea typeface="Calibri" panose="020F0502020204030204" pitchFamily="34" charset="0"/>
                <a:cs typeface="Calibri" panose="020F0502020204030204" pitchFamily="34" charset="0"/>
              </a:rPr>
              <a:t>a mixing!]</a:t>
            </a:r>
          </a:p>
          <a:p>
            <a:pPr marL="0" indent="0">
              <a:buFont typeface="Wingdings 2"/>
              <a:buNone/>
            </a:pPr>
            <a:endParaRPr lang="en-US" dirty="0"/>
          </a:p>
        </p:txBody>
      </p:sp>
      <p:sp>
        <p:nvSpPr>
          <p:cNvPr id="4" name="Title 3"/>
          <p:cNvSpPr txBox="1">
            <a:spLocks/>
          </p:cNvSpPr>
          <p:nvPr/>
        </p:nvSpPr>
        <p:spPr>
          <a:xfrm>
            <a:off x="15240" y="5334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Etymological Dictionary of the  </a:t>
            </a:r>
          </a:p>
          <a:p>
            <a:pPr algn="ctr"/>
            <a:r>
              <a:rPr lang="en-US" i="1" cap="none" dirty="0" smtClean="0">
                <a:latin typeface="Arial Rounded MT Bold" pitchFamily="34" charset="0"/>
              </a:rPr>
              <a:t>Hebrew Language: </a:t>
            </a:r>
            <a:r>
              <a:rPr lang="en-US" cap="none" dirty="0" smtClean="0">
                <a:latin typeface="Arial Rounded MT Bold" pitchFamily="34" charset="0"/>
              </a:rPr>
              <a:t> &lt;ereb&gt; H6150</a:t>
            </a:r>
            <a:endParaRPr lang="en-US" i="1" cap="none" dirty="0">
              <a:latin typeface="Arial Rounded MT Bold" pitchFamily="34" charset="0"/>
            </a:endParaRPr>
          </a:p>
        </p:txBody>
      </p:sp>
    </p:spTree>
    <p:extLst>
      <p:ext uri="{BB962C8B-B14F-4D97-AF65-F5344CB8AC3E}">
        <p14:creationId xmlns:p14="http://schemas.microsoft.com/office/powerpoint/2010/main" val="2513369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anim calcmode="lin" valueType="num">
                                      <p:cBhvr>
                                        <p:cTn id="8"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500"/>
                                        <p:tgtEl>
                                          <p:spTgt spid="3">
                                            <p:txEl>
                                              <p:pRg st="3" end="3"/>
                                            </p:txEl>
                                          </p:spTgt>
                                        </p:tgtEl>
                                      </p:cBhvr>
                                    </p:animEffect>
                                    <p:anim calcmode="lin" valueType="num">
                                      <p:cBhvr>
                                        <p:cTn id="14"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500"/>
                                        <p:tgtEl>
                                          <p:spTgt spid="3">
                                            <p:txEl>
                                              <p:pRg st="4" end="4"/>
                                            </p:txEl>
                                          </p:spTgt>
                                        </p:tgtEl>
                                      </p:cBhvr>
                                    </p:animEffect>
                                    <p:anim calcmode="lin" valueType="num">
                                      <p:cBhvr>
                                        <p:cTn id="21"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txBox="1">
            <a:spLocks/>
          </p:cNvSpPr>
          <p:nvPr/>
        </p:nvSpPr>
        <p:spPr>
          <a:xfrm>
            <a:off x="990601" y="1600200"/>
            <a:ext cx="7293734" cy="4572000"/>
          </a:xfrm>
          <a:prstGeom prst="rect">
            <a:avLst/>
          </a:prstGeom>
          <a:noFill/>
        </p:spPr>
        <p:txBody>
          <a:bodyPr>
            <a:normAutofit fontScale="85000" lnSpcReduction="10000"/>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nSpc>
                <a:spcPct val="115000"/>
              </a:lnSpc>
              <a:buFont typeface="Wingdings 2"/>
              <a:buNone/>
            </a:pPr>
            <a:r>
              <a:rPr lang="en-US" sz="3000" b="1" dirty="0" smtClean="0">
                <a:solidFill>
                  <a:schemeClr val="accent6">
                    <a:lumMod val="75000"/>
                  </a:schemeClr>
                </a:solidFill>
                <a:effectLst>
                  <a:outerShdw blurRad="38100" dist="38100" dir="2700000" algn="tl">
                    <a:srgbClr val="000000">
                      <a:alpha val="43137"/>
                    </a:srgbClr>
                  </a:outerShdw>
                </a:effectLst>
                <a:latin typeface="Script MT Bold" panose="03040602040607080904" pitchFamily="66" charset="0"/>
                <a:ea typeface="Calibri" panose="020F0502020204030204" pitchFamily="34" charset="0"/>
                <a:cs typeface="Calibri" panose="020F0502020204030204" pitchFamily="34" charset="0"/>
              </a:rPr>
              <a:t>Evening</a:t>
            </a:r>
            <a:r>
              <a:rPr lang="en-US" sz="2400" dirty="0" smtClean="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latin typeface="Calibri" panose="020F0502020204030204" pitchFamily="34" charset="0"/>
                <a:ea typeface="Calibri" panose="020F0502020204030204" pitchFamily="34" charset="0"/>
                <a:cs typeface="Calibri" panose="020F0502020204030204" pitchFamily="34" charset="0"/>
              </a:rPr>
              <a:t> -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400" dirty="0" smtClean="0">
                <a:latin typeface="Calibri" panose="020F0502020204030204" pitchFamily="34" charset="0"/>
                <a:ea typeface="Calibri" panose="020F0502020204030204" pitchFamily="34" charset="0"/>
                <a:cs typeface="Calibri" panose="020F0502020204030204" pitchFamily="34" charset="0"/>
              </a:rPr>
              <a:t>	</a:t>
            </a:r>
            <a:br>
              <a:rPr lang="en-US" sz="2400" dirty="0" smtClean="0">
                <a:latin typeface="Calibri" panose="020F0502020204030204" pitchFamily="34" charset="0"/>
                <a:ea typeface="Calibri" panose="020F0502020204030204" pitchFamily="34" charset="0"/>
                <a:cs typeface="Calibri" panose="020F0502020204030204" pitchFamily="34" charset="0"/>
              </a:rPr>
            </a:br>
            <a:r>
              <a:rPr lang="en-US" sz="2400" dirty="0" smtClean="0">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To mix,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mingle</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be mingled, a mixture,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mixed multitude</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rabble, of flies or insects</a:t>
            </a:r>
            <a:r>
              <a:rPr lang="en-US" sz="24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 </a:t>
            </a:r>
            <a:r>
              <a:rPr lang="en-US" sz="1900" dirty="0" smtClean="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[J Parkhurst then gives texts where flies apply]</a:t>
            </a:r>
            <a:r>
              <a:rPr lang="en-US" sz="2400" dirty="0" smtClean="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the mixers, mixed ones, light and spirit mixed together, the heavens or celestial fluid consists of this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mixture</a:t>
            </a:r>
            <a:r>
              <a:rPr lang="en-US" sz="2400" b="1"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 be darkened</a:t>
            </a:r>
            <a:r>
              <a:rPr lang="en-US" sz="2400" b="1"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duskily obscured</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2400" b="1" dirty="0" err="1" smtClean="0">
                <a:solidFill>
                  <a:srgbClr val="FF0000"/>
                </a:solidFill>
                <a:latin typeface="Calibri" panose="020F0502020204030204" pitchFamily="34" charset="0"/>
                <a:ea typeface="Calibri" panose="020F0502020204030204" pitchFamily="34" charset="0"/>
                <a:cs typeface="Calibri" panose="020F0502020204030204" pitchFamily="34" charset="0"/>
              </a:rPr>
              <a:t>beyn</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ha </a:t>
            </a:r>
            <a:r>
              <a:rPr lang="en-US" sz="2400" b="1" dirty="0" err="1" smtClean="0">
                <a:solidFill>
                  <a:srgbClr val="FF0000"/>
                </a:solidFill>
                <a:latin typeface="Calibri" panose="020F0502020204030204" pitchFamily="34" charset="0"/>
                <a:ea typeface="Calibri" panose="020F0502020204030204" pitchFamily="34" charset="0"/>
                <a:cs typeface="Calibri" panose="020F0502020204030204" pitchFamily="34" charset="0"/>
              </a:rPr>
              <a:t>arbayim</a:t>
            </a:r>
            <a: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between the evenings or more 			    literally     between the mixtures, </a:t>
            </a:r>
            <a:br>
              <a:rPr lang="en-US" sz="2400" b="1"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at sunset when the cool dark air mixes or night air mixes with it. </a:t>
            </a:r>
          </a:p>
          <a:p>
            <a:pPr marL="0" indent="0">
              <a:lnSpc>
                <a:spcPct val="115000"/>
              </a:lnSpc>
              <a:buFont typeface="Wingdings 2"/>
              <a:buNone/>
            </a:pP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 evening air from the western or darkened part of the heavens begins to mix with the day</a:t>
            </a:r>
            <a:r>
              <a:rPr lang="en-US" sz="2400" b="1"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US" sz="2400" b="1" u="sng" dirty="0" smtClean="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which mixture continues till night</a:t>
            </a: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 when the day is overpowered the darkness prevails and the mixture of daylight ceases.  </a:t>
            </a:r>
            <a:b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br>
            <a:r>
              <a:rPr lang="en-US" sz="2400" dirty="0" smtClean="0">
                <a:solidFill>
                  <a:srgbClr val="0070C0"/>
                </a:solidFill>
                <a:latin typeface="Calibri" panose="020F0502020204030204" pitchFamily="34" charset="0"/>
                <a:ea typeface="Calibri" panose="020F0502020204030204" pitchFamily="34" charset="0"/>
                <a:cs typeface="Calibri" panose="020F0502020204030204" pitchFamily="34" charset="0"/>
              </a:rPr>
              <a:t>Gen i.5, xxiv.11.</a:t>
            </a:r>
          </a:p>
          <a:p>
            <a:pPr marL="0" indent="0">
              <a:buFont typeface="Wingdings 2"/>
              <a:buNone/>
            </a:pPr>
            <a:endParaRPr lang="en-US" dirty="0"/>
          </a:p>
        </p:txBody>
      </p:sp>
      <p:sp>
        <p:nvSpPr>
          <p:cNvPr id="4" name="Title 3"/>
          <p:cNvSpPr txBox="1">
            <a:spLocks/>
          </p:cNvSpPr>
          <p:nvPr/>
        </p:nvSpPr>
        <p:spPr>
          <a:xfrm>
            <a:off x="15240" y="5334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Hebrew English Lexicon </a:t>
            </a:r>
          </a:p>
          <a:p>
            <a:pPr algn="ctr"/>
            <a:r>
              <a:rPr lang="en-US" i="1" cap="none" dirty="0" smtClean="0">
                <a:latin typeface="Arial Rounded MT Bold" pitchFamily="34" charset="0"/>
              </a:rPr>
              <a:t>By John </a:t>
            </a:r>
            <a:r>
              <a:rPr lang="en-US" i="1" cap="none" dirty="0" err="1" smtClean="0">
                <a:latin typeface="Arial Rounded MT Bold" pitchFamily="34" charset="0"/>
              </a:rPr>
              <a:t>Parkhurst</a:t>
            </a:r>
            <a:r>
              <a:rPr lang="en-US" i="1" cap="none" dirty="0" smtClean="0">
                <a:latin typeface="Arial Rounded MT Bold" pitchFamily="34" charset="0"/>
              </a:rPr>
              <a:t> (1762): </a:t>
            </a:r>
            <a:r>
              <a:rPr lang="en-US" cap="none" dirty="0" smtClean="0">
                <a:latin typeface="Arial Rounded MT Bold" pitchFamily="34" charset="0"/>
              </a:rPr>
              <a:t> &lt;ereb&gt; </a:t>
            </a:r>
            <a:endParaRPr lang="en-US" i="1" cap="none" dirty="0">
              <a:latin typeface="Arial Rounded MT Bold" pitchFamily="34" charset="0"/>
            </a:endParaRPr>
          </a:p>
        </p:txBody>
      </p:sp>
      <p:sp>
        <p:nvSpPr>
          <p:cNvPr id="5" name="Slide Number Placeholder 1"/>
          <p:cNvSpPr txBox="1">
            <a:spLocks/>
          </p:cNvSpPr>
          <p:nvPr/>
        </p:nvSpPr>
        <p:spPr>
          <a:xfrm>
            <a:off x="8458200" y="6556248"/>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bg2"/>
                </a:solidFill>
              </a:rPr>
              <a:pPr/>
              <a:t>22</a:t>
            </a:fld>
            <a:endParaRPr lang="en-US" dirty="0">
              <a:solidFill>
                <a:schemeClr val="bg2"/>
              </a:solidFill>
            </a:endParaRPr>
          </a:p>
        </p:txBody>
      </p:sp>
      <p:sp>
        <p:nvSpPr>
          <p:cNvPr id="6" name="Rectangle 5"/>
          <p:cNvSpPr/>
          <p:nvPr/>
        </p:nvSpPr>
        <p:spPr>
          <a:xfrm>
            <a:off x="2133600" y="3352800"/>
            <a:ext cx="5334000" cy="60960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p:cNvSpPr/>
          <p:nvPr/>
        </p:nvSpPr>
        <p:spPr>
          <a:xfrm>
            <a:off x="4114800" y="3655541"/>
            <a:ext cx="2590800" cy="306859"/>
          </a:xfrm>
          <a:prstGeom prst="rect">
            <a:avLst/>
          </a:prstGeom>
          <a:noFill/>
          <a:ln w="38100">
            <a:solidFill>
              <a:srgbClr val="3BE54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645460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repeatCount="5000" fill="hold" grpId="0" nodeType="withEffect">
                                  <p:stCondLst>
                                    <p:cond delay="5000"/>
                                  </p:stCondLst>
                                  <p:childTnLst>
                                    <p:set>
                                      <p:cBhvr>
                                        <p:cTn id="6" dur="1" fill="hold">
                                          <p:stCondLst>
                                            <p:cond delay="0"/>
                                          </p:stCondLst>
                                        </p:cTn>
                                        <p:tgtEl>
                                          <p:spTgt spid="6"/>
                                        </p:tgtEl>
                                        <p:attrNameLst>
                                          <p:attrName>style.visibility</p:attrName>
                                        </p:attrNameLst>
                                      </p:cBhvr>
                                      <p:to>
                                        <p:strVal val="visible"/>
                                      </p:to>
                                    </p:set>
                                    <p:animEffect transition="in" filter="wheel(2)">
                                      <p:cBhvr>
                                        <p:cTn id="7" dur="1000"/>
                                        <p:tgtEl>
                                          <p:spTgt spid="6"/>
                                        </p:tgtEl>
                                      </p:cBhvr>
                                    </p:animEffect>
                                  </p:childTnLst>
                                </p:cTn>
                              </p:par>
                              <p:par>
                                <p:cTn id="8" presetID="2" presetClass="entr" presetSubtype="4" fill="hold" grpId="0" nodeType="withEffect">
                                  <p:stCondLst>
                                    <p:cond delay="1075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par>
                                <p:cTn id="12" presetID="8" presetClass="emph" presetSubtype="0" fill="hold" grpId="1" nodeType="withEffect">
                                  <p:stCondLst>
                                    <p:cond delay="10750"/>
                                  </p:stCondLst>
                                  <p:childTnLst>
                                    <p:animRot by="21600000">
                                      <p:cBhvr>
                                        <p:cTn id="13" dur="2000" fill="hold"/>
                                        <p:tgtEl>
                                          <p:spTgt spid="2"/>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 grpId="1"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6248"/>
            <a:ext cx="588336" cy="228600"/>
          </a:xfrm>
        </p:spPr>
        <p:txBody>
          <a:bodyPr/>
          <a:lstStyle/>
          <a:p>
            <a:fld id="{F716C96D-555A-4066-BF29-32A5BE0CACF3}" type="slidenum">
              <a:rPr lang="en-US" smtClean="0">
                <a:solidFill>
                  <a:schemeClr val="bg2"/>
                </a:solidFill>
              </a:rPr>
              <a:t>23</a:t>
            </a:fld>
            <a:endParaRPr lang="en-US" dirty="0">
              <a:solidFill>
                <a:schemeClr val="bg2"/>
              </a:solidFill>
            </a:endParaRPr>
          </a:p>
        </p:txBody>
      </p:sp>
      <p:sp>
        <p:nvSpPr>
          <p:cNvPr id="3" name="Content Placeholder 2"/>
          <p:cNvSpPr txBox="1">
            <a:spLocks/>
          </p:cNvSpPr>
          <p:nvPr/>
        </p:nvSpPr>
        <p:spPr>
          <a:xfrm>
            <a:off x="990601" y="1600200"/>
            <a:ext cx="7293734" cy="4572000"/>
          </a:xfrm>
          <a:prstGeom prst="rect">
            <a:avLst/>
          </a:prstGeom>
          <a:noFill/>
        </p:spPr>
        <p:txBody>
          <a:bodyPr>
            <a:normAutofit/>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dirty="0" smtClean="0">
                <a:solidFill>
                  <a:srgbClr val="0070C0"/>
                </a:solidFill>
              </a:rPr>
              <a:t>1.</a:t>
            </a:r>
            <a:r>
              <a:rPr lang="en-US" b="1" i="1" dirty="0" smtClean="0">
                <a:solidFill>
                  <a:srgbClr val="0070C0"/>
                </a:solidFill>
                <a:latin typeface="Georgia" panose="02040502050405020303" pitchFamily="18" charset="0"/>
              </a:rPr>
              <a:t>  </a:t>
            </a:r>
            <a:r>
              <a:rPr lang="en-US" sz="2800" dirty="0" smtClean="0">
                <a:solidFill>
                  <a:srgbClr val="0070C0"/>
                </a:solidFill>
              </a:rPr>
              <a:t>According </a:t>
            </a:r>
            <a:r>
              <a:rPr lang="en-US" sz="2800" dirty="0">
                <a:solidFill>
                  <a:srgbClr val="0070C0"/>
                </a:solidFill>
              </a:rPr>
              <a:t>to the opinion of the </a:t>
            </a:r>
            <a:r>
              <a:rPr lang="en-US" sz="2800" dirty="0" err="1">
                <a:solidFill>
                  <a:srgbClr val="0070C0"/>
                </a:solidFill>
                <a:effectLst>
                  <a:outerShdw blurRad="38100" dist="38100" dir="2700000" algn="tl">
                    <a:srgbClr val="000000">
                      <a:alpha val="43137"/>
                    </a:srgbClr>
                  </a:outerShdw>
                </a:effectLst>
              </a:rPr>
              <a:t>Karaites</a:t>
            </a:r>
            <a:r>
              <a:rPr lang="en-US" sz="2800" dirty="0">
                <a:solidFill>
                  <a:srgbClr val="0070C0"/>
                </a:solidFill>
              </a:rPr>
              <a:t> and </a:t>
            </a:r>
            <a:r>
              <a:rPr lang="en-US" sz="2800" dirty="0">
                <a:solidFill>
                  <a:srgbClr val="0070C0"/>
                </a:solidFill>
                <a:effectLst>
                  <a:outerShdw blurRad="38100" dist="38100" dir="2700000" algn="tl">
                    <a:srgbClr val="000000">
                      <a:alpha val="43137"/>
                    </a:srgbClr>
                  </a:outerShdw>
                </a:effectLst>
              </a:rPr>
              <a:t>Samaritans</a:t>
            </a:r>
            <a:r>
              <a:rPr lang="en-US" sz="2800" dirty="0">
                <a:solidFill>
                  <a:srgbClr val="0070C0"/>
                </a:solidFill>
              </a:rPr>
              <a:t>, </a:t>
            </a:r>
            <a:r>
              <a:rPr lang="en-US" sz="2200" dirty="0">
                <a:solidFill>
                  <a:srgbClr val="0070C0"/>
                </a:solidFill>
              </a:rPr>
              <a:t>(which is </a:t>
            </a:r>
            <a:r>
              <a:rPr lang="en-US" sz="2200" dirty="0" err="1">
                <a:solidFill>
                  <a:srgbClr val="0070C0"/>
                </a:solidFill>
              </a:rPr>
              <a:t>favoured</a:t>
            </a:r>
            <a:r>
              <a:rPr lang="en-US" sz="2200" dirty="0">
                <a:solidFill>
                  <a:srgbClr val="0070C0"/>
                </a:solidFill>
              </a:rPr>
              <a:t> by the words </a:t>
            </a:r>
            <a:r>
              <a:rPr lang="en-US" sz="2200" dirty="0" smtClean="0">
                <a:solidFill>
                  <a:srgbClr val="0070C0"/>
                </a:solidFill>
              </a:rPr>
              <a:t>of </a:t>
            </a:r>
            <a:r>
              <a:rPr lang="en-US" sz="2200" dirty="0">
                <a:solidFill>
                  <a:srgbClr val="0070C0"/>
                </a:solidFill>
              </a:rPr>
              <a:t>Deut 16:6) </a:t>
            </a:r>
            <a:r>
              <a:rPr lang="en-US" sz="2800" dirty="0">
                <a:solidFill>
                  <a:srgbClr val="0070C0"/>
                </a:solidFill>
              </a:rPr>
              <a:t> </a:t>
            </a:r>
            <a:r>
              <a:rPr lang="en-US" sz="2800" u="sng" dirty="0">
                <a:solidFill>
                  <a:srgbClr val="0070C0"/>
                </a:solidFill>
                <a:effectLst>
                  <a:outerShdw blurRad="38100" dist="38100" dir="2700000" algn="tl">
                    <a:srgbClr val="000000">
                      <a:alpha val="43137"/>
                    </a:srgbClr>
                  </a:outerShdw>
                </a:effectLst>
              </a:rPr>
              <a:t>the time between sunset and deep twilight</a:t>
            </a:r>
            <a:r>
              <a:rPr lang="en-US" sz="2800" dirty="0">
                <a:solidFill>
                  <a:srgbClr val="0070C0"/>
                </a:solidFill>
              </a:rPr>
              <a:t>.  </a:t>
            </a:r>
            <a:r>
              <a:rPr lang="en-US" sz="2800" b="1" dirty="0">
                <a:solidFill>
                  <a:srgbClr val="FF0000"/>
                </a:solidFill>
                <a:effectLst>
                  <a:outerShdw blurRad="38100" dist="38100" dir="2700000" algn="tl">
                    <a:srgbClr val="000000">
                      <a:alpha val="43137"/>
                    </a:srgbClr>
                  </a:outerShdw>
                </a:effectLst>
              </a:rPr>
              <a:t>The Pharisees</a:t>
            </a:r>
            <a:r>
              <a:rPr lang="en-US" sz="2800" b="1" dirty="0">
                <a:solidFill>
                  <a:srgbClr val="FF0000"/>
                </a:solidFill>
              </a:rPr>
              <a:t>, </a:t>
            </a:r>
            <a:r>
              <a:rPr lang="en-US" sz="2800" dirty="0">
                <a:solidFill>
                  <a:srgbClr val="0070C0"/>
                </a:solidFill>
              </a:rPr>
              <a:t>however </a:t>
            </a:r>
            <a:r>
              <a:rPr lang="en-US" sz="1900" dirty="0">
                <a:solidFill>
                  <a:srgbClr val="0070C0"/>
                </a:solidFill>
              </a:rPr>
              <a:t>(see </a:t>
            </a:r>
            <a:r>
              <a:rPr lang="en-US" sz="1900" dirty="0" smtClean="0">
                <a:solidFill>
                  <a:srgbClr val="0070C0"/>
                </a:solidFill>
              </a:rPr>
              <a:t>Joseph </a:t>
            </a:r>
            <a:r>
              <a:rPr lang="en-US" sz="1900" dirty="0">
                <a:solidFill>
                  <a:srgbClr val="0070C0"/>
                </a:solidFill>
              </a:rPr>
              <a:t>Bellum Jud.vi:9,3)</a:t>
            </a:r>
            <a:r>
              <a:rPr lang="en-US" sz="1900" dirty="0">
                <a:solidFill>
                  <a:schemeClr val="bg1">
                    <a:lumMod val="95000"/>
                    <a:lumOff val="5000"/>
                  </a:schemeClr>
                </a:solidFill>
              </a:rPr>
              <a:t> </a:t>
            </a:r>
            <a:r>
              <a:rPr lang="en-US" sz="2800" b="1" dirty="0">
                <a:solidFill>
                  <a:srgbClr val="FF0000"/>
                </a:solidFill>
                <a:effectLst>
                  <a:outerShdw blurRad="38100" dist="38100" dir="2700000" algn="tl">
                    <a:srgbClr val="000000">
                      <a:alpha val="43137"/>
                    </a:srgbClr>
                  </a:outerShdw>
                </a:effectLst>
              </a:rPr>
              <a:t>and the </a:t>
            </a:r>
            <a:r>
              <a:rPr lang="en-US" sz="2800" b="1" dirty="0" err="1">
                <a:solidFill>
                  <a:srgbClr val="FF0000"/>
                </a:solidFill>
                <a:effectLst>
                  <a:outerShdw blurRad="38100" dist="38100" dir="2700000" algn="tl">
                    <a:srgbClr val="000000">
                      <a:alpha val="43137"/>
                    </a:srgbClr>
                  </a:outerShdw>
                </a:effectLst>
              </a:rPr>
              <a:t>Rabbinists</a:t>
            </a:r>
            <a:r>
              <a:rPr lang="en-US" sz="2800" b="1" dirty="0">
                <a:solidFill>
                  <a:srgbClr val="FF0000"/>
                </a:solidFill>
              </a:rPr>
              <a:t>, </a:t>
            </a:r>
            <a:r>
              <a:rPr lang="en-US" sz="2800" dirty="0">
                <a:ln>
                  <a:solidFill>
                    <a:srgbClr val="483BF3"/>
                  </a:solidFill>
                </a:ln>
                <a:solidFill>
                  <a:srgbClr val="0070C0"/>
                </a:solidFill>
                <a:effectLst>
                  <a:glow rad="127000">
                    <a:srgbClr val="FFFF00"/>
                  </a:glow>
                </a:effectLst>
              </a:rPr>
              <a:t>considered the time when the sun began </a:t>
            </a:r>
            <a:r>
              <a:rPr lang="en-US" sz="2800" dirty="0" smtClean="0">
                <a:ln>
                  <a:solidFill>
                    <a:srgbClr val="483BF3"/>
                  </a:solidFill>
                </a:ln>
                <a:solidFill>
                  <a:srgbClr val="0070C0"/>
                </a:solidFill>
                <a:effectLst>
                  <a:glow rad="127000">
                    <a:srgbClr val="FFFF00"/>
                  </a:glow>
                </a:effectLst>
              </a:rPr>
              <a:t>to </a:t>
            </a:r>
            <a:r>
              <a:rPr lang="en-US" sz="2800" dirty="0">
                <a:ln>
                  <a:solidFill>
                    <a:srgbClr val="483BF3"/>
                  </a:solidFill>
                </a:ln>
                <a:solidFill>
                  <a:srgbClr val="0070C0"/>
                </a:solidFill>
                <a:effectLst>
                  <a:glow rad="127000">
                    <a:srgbClr val="FFFF00"/>
                  </a:glow>
                </a:effectLst>
              </a:rPr>
              <a:t>descend to be called the first evening</a:t>
            </a:r>
            <a:r>
              <a:rPr lang="en-US" sz="2800" dirty="0">
                <a:solidFill>
                  <a:srgbClr val="0070C0"/>
                </a:solidFill>
              </a:rPr>
              <a:t> (Arab – little evening, when it begins to draw </a:t>
            </a:r>
            <a:r>
              <a:rPr lang="en-US" sz="2800" dirty="0" smtClean="0">
                <a:solidFill>
                  <a:srgbClr val="0070C0"/>
                </a:solidFill>
              </a:rPr>
              <a:t>toward </a:t>
            </a:r>
            <a:r>
              <a:rPr lang="en-US" sz="2800" dirty="0">
                <a:solidFill>
                  <a:srgbClr val="0070C0"/>
                </a:solidFill>
              </a:rPr>
              <a:t>evening); </a:t>
            </a:r>
            <a:r>
              <a:rPr lang="en-US" sz="2800" dirty="0" smtClean="0">
                <a:solidFill>
                  <a:srgbClr val="0070C0"/>
                </a:solidFill>
              </a:rPr>
              <a:t>and </a:t>
            </a:r>
            <a:r>
              <a:rPr lang="en-US" sz="2800" dirty="0">
                <a:solidFill>
                  <a:srgbClr val="0070C0"/>
                </a:solidFill>
              </a:rPr>
              <a:t>the second evening to be the real sunset.  </a:t>
            </a:r>
            <a:r>
              <a:rPr lang="en-US" sz="1900" dirty="0" smtClean="0">
                <a:solidFill>
                  <a:srgbClr val="7030A0"/>
                </a:solidFill>
              </a:rPr>
              <a:t>[</a:t>
            </a:r>
            <a:r>
              <a:rPr lang="en-US" sz="1900" dirty="0">
                <a:solidFill>
                  <a:srgbClr val="7030A0"/>
                </a:solidFill>
              </a:rPr>
              <a:t>Emphasis supplied</a:t>
            </a:r>
            <a:r>
              <a:rPr lang="en-US" sz="1900" dirty="0" smtClean="0">
                <a:solidFill>
                  <a:srgbClr val="7030A0"/>
                </a:solidFill>
              </a:rPr>
              <a:t>.]</a:t>
            </a:r>
            <a:endParaRPr lang="en-US" sz="1900" dirty="0">
              <a:solidFill>
                <a:srgbClr val="7030A0"/>
              </a:solidFill>
            </a:endParaRPr>
          </a:p>
        </p:txBody>
      </p:sp>
      <p:sp>
        <p:nvSpPr>
          <p:cNvPr id="4" name="Title 3"/>
          <p:cNvSpPr txBox="1">
            <a:spLocks/>
          </p:cNvSpPr>
          <p:nvPr/>
        </p:nvSpPr>
        <p:spPr>
          <a:xfrm>
            <a:off x="15240" y="5334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err="1" smtClean="0">
                <a:latin typeface="Arial Rounded MT Bold" pitchFamily="34" charset="0"/>
              </a:rPr>
              <a:t>Gesenius</a:t>
            </a:r>
            <a:r>
              <a:rPr lang="en-US" i="1" cap="none" dirty="0" smtClean="0">
                <a:latin typeface="Arial Rounded MT Bold" pitchFamily="34" charset="0"/>
              </a:rPr>
              <a:t> Lexicon: </a:t>
            </a:r>
            <a:br>
              <a:rPr lang="en-US" i="1" cap="none" dirty="0" smtClean="0">
                <a:latin typeface="Arial Rounded MT Bold" pitchFamily="34" charset="0"/>
              </a:rPr>
            </a:br>
            <a:r>
              <a:rPr lang="en-US" sz="2600" i="1" cap="none" dirty="0" smtClean="0">
                <a:solidFill>
                  <a:srgbClr val="00B0F0"/>
                </a:solidFill>
                <a:latin typeface="Arial Rounded MT Bold" pitchFamily="34" charset="0"/>
              </a:rPr>
              <a:t>(Blue Letter Bible online) </a:t>
            </a:r>
            <a:r>
              <a:rPr lang="en-US" sz="3900" i="1" cap="none" dirty="0" smtClean="0">
                <a:solidFill>
                  <a:srgbClr val="00B0F0"/>
                </a:solidFill>
                <a:latin typeface="Arial Rounded MT Bold" pitchFamily="34" charset="0"/>
              </a:rPr>
              <a: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19669763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6248"/>
            <a:ext cx="588336" cy="228600"/>
          </a:xfrm>
        </p:spPr>
        <p:txBody>
          <a:bodyPr/>
          <a:lstStyle/>
          <a:p>
            <a:fld id="{F716C96D-555A-4066-BF29-32A5BE0CACF3}" type="slidenum">
              <a:rPr lang="en-US" smtClean="0">
                <a:solidFill>
                  <a:schemeClr val="bg2"/>
                </a:solidFill>
              </a:rPr>
              <a:t>24</a:t>
            </a:fld>
            <a:endParaRPr lang="en-US" dirty="0">
              <a:solidFill>
                <a:schemeClr val="bg2"/>
              </a:solidFill>
            </a:endParaRPr>
          </a:p>
        </p:txBody>
      </p:sp>
      <p:sp>
        <p:nvSpPr>
          <p:cNvPr id="3" name="Content Placeholder 2"/>
          <p:cNvSpPr txBox="1">
            <a:spLocks/>
          </p:cNvSpPr>
          <p:nvPr/>
        </p:nvSpPr>
        <p:spPr>
          <a:xfrm>
            <a:off x="990600" y="990600"/>
            <a:ext cx="7293734" cy="5413248"/>
          </a:xfrm>
          <a:prstGeom prst="rect">
            <a:avLst/>
          </a:prstGeom>
          <a:noFill/>
        </p:spPr>
        <p:txBody>
          <a:bodyPr>
            <a:normAutofit/>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dirty="0" smtClean="0">
                <a:solidFill>
                  <a:srgbClr val="0070C0"/>
                </a:solidFill>
              </a:rPr>
              <a:t>…</a:t>
            </a:r>
            <a:r>
              <a:rPr lang="en-US" b="1" i="1" dirty="0" smtClean="0">
                <a:solidFill>
                  <a:srgbClr val="0070C0"/>
                </a:solidFill>
                <a:latin typeface="Georgia" panose="02040502050405020303" pitchFamily="18" charset="0"/>
              </a:rPr>
              <a:t> </a:t>
            </a:r>
            <a:r>
              <a:rPr lang="en-US" sz="2800" b="1" dirty="0" smtClean="0">
                <a:solidFill>
                  <a:srgbClr val="FF0000"/>
                </a:solidFill>
                <a:effectLst>
                  <a:outerShdw blurRad="38100" dist="38100" dir="2700000" algn="tl">
                    <a:srgbClr val="000000">
                      <a:alpha val="43137"/>
                    </a:srgbClr>
                  </a:outerShdw>
                </a:effectLst>
              </a:rPr>
              <a:t>and </a:t>
            </a:r>
            <a:r>
              <a:rPr lang="en-US" sz="2800" b="1" dirty="0">
                <a:solidFill>
                  <a:srgbClr val="FF0000"/>
                </a:solidFill>
                <a:effectLst>
                  <a:outerShdw blurRad="38100" dist="38100" dir="2700000" algn="tl">
                    <a:srgbClr val="000000">
                      <a:alpha val="43137"/>
                    </a:srgbClr>
                  </a:outerShdw>
                </a:effectLst>
              </a:rPr>
              <a:t>the </a:t>
            </a:r>
            <a:r>
              <a:rPr lang="en-US" sz="2800" b="1" dirty="0" err="1">
                <a:solidFill>
                  <a:srgbClr val="FF0000"/>
                </a:solidFill>
                <a:effectLst>
                  <a:outerShdw blurRad="38100" dist="38100" dir="2700000" algn="tl">
                    <a:srgbClr val="000000">
                      <a:alpha val="43137"/>
                    </a:srgbClr>
                  </a:outerShdw>
                </a:effectLst>
              </a:rPr>
              <a:t>Rabbinists</a:t>
            </a:r>
            <a:r>
              <a:rPr lang="en-US" sz="2800" b="1" dirty="0">
                <a:solidFill>
                  <a:srgbClr val="FF0000"/>
                </a:solidFill>
              </a:rPr>
              <a:t>, </a:t>
            </a:r>
            <a:r>
              <a:rPr lang="en-US" sz="2800" dirty="0">
                <a:ln>
                  <a:solidFill>
                    <a:srgbClr val="483BF3"/>
                  </a:solidFill>
                </a:ln>
                <a:solidFill>
                  <a:srgbClr val="0070C0"/>
                </a:solidFill>
                <a:effectLst/>
              </a:rPr>
              <a:t>considered the time </a:t>
            </a:r>
            <a:r>
              <a:rPr lang="en-US" sz="2800" b="1" dirty="0" smtClean="0">
                <a:ln>
                  <a:solidFill>
                    <a:srgbClr val="483BF3"/>
                  </a:solidFill>
                </a:ln>
                <a:solidFill>
                  <a:srgbClr val="0070C0"/>
                </a:solidFill>
                <a:effectLst>
                  <a:glow rad="127000">
                    <a:srgbClr val="FFFF00"/>
                  </a:glow>
                </a:effectLst>
              </a:rPr>
              <a:t>WHEN THE SUN BEGAN TO DESCEND </a:t>
            </a:r>
            <a:r>
              <a:rPr lang="en-US" sz="2800" dirty="0" smtClean="0">
                <a:ln>
                  <a:solidFill>
                    <a:srgbClr val="483BF3"/>
                  </a:solidFill>
                </a:ln>
                <a:solidFill>
                  <a:srgbClr val="0070C0"/>
                </a:solidFill>
                <a:effectLst/>
              </a:rPr>
              <a:t>to </a:t>
            </a:r>
            <a:r>
              <a:rPr lang="en-US" sz="2800" dirty="0">
                <a:ln>
                  <a:solidFill>
                    <a:srgbClr val="483BF3"/>
                  </a:solidFill>
                </a:ln>
                <a:solidFill>
                  <a:srgbClr val="0070C0"/>
                </a:solidFill>
                <a:effectLst/>
              </a:rPr>
              <a:t>be called </a:t>
            </a:r>
            <a:r>
              <a:rPr lang="en-US" sz="2800" dirty="0" smtClean="0">
                <a:ln>
                  <a:solidFill>
                    <a:srgbClr val="483BF3"/>
                  </a:solidFill>
                </a:ln>
                <a:solidFill>
                  <a:srgbClr val="0070C0"/>
                </a:solidFill>
                <a:effectLst/>
              </a:rPr>
              <a:t>“the </a:t>
            </a:r>
            <a:r>
              <a:rPr lang="en-US" sz="2800" dirty="0">
                <a:ln>
                  <a:solidFill>
                    <a:srgbClr val="483BF3"/>
                  </a:solidFill>
                </a:ln>
                <a:solidFill>
                  <a:srgbClr val="0070C0"/>
                </a:solidFill>
                <a:effectLst/>
              </a:rPr>
              <a:t>first </a:t>
            </a:r>
            <a:r>
              <a:rPr lang="en-US" sz="2800" dirty="0" smtClean="0">
                <a:ln>
                  <a:solidFill>
                    <a:srgbClr val="483BF3"/>
                  </a:solidFill>
                </a:ln>
                <a:solidFill>
                  <a:srgbClr val="0070C0"/>
                </a:solidFill>
                <a:effectLst/>
              </a:rPr>
              <a:t>evening” …  </a:t>
            </a:r>
            <a:r>
              <a:rPr lang="en-US" sz="1600" dirty="0" smtClean="0">
                <a:ln>
                  <a:solidFill>
                    <a:srgbClr val="483BF3"/>
                  </a:solidFill>
                </a:ln>
                <a:effectLst/>
              </a:rPr>
              <a:t>(all emphasis supplied)</a:t>
            </a:r>
          </a:p>
          <a:p>
            <a:pPr marL="0" indent="0">
              <a:buNone/>
            </a:pPr>
            <a:r>
              <a:rPr lang="en-US" sz="2800" dirty="0" smtClean="0">
                <a:ln>
                  <a:solidFill>
                    <a:srgbClr val="483BF3"/>
                  </a:solidFill>
                </a:ln>
                <a:effectLst/>
              </a:rPr>
              <a:t>Are the </a:t>
            </a:r>
            <a:r>
              <a:rPr lang="en-US" sz="2800" dirty="0" err="1" smtClean="0">
                <a:ln>
                  <a:solidFill>
                    <a:srgbClr val="483BF3"/>
                  </a:solidFill>
                </a:ln>
                <a:effectLst/>
              </a:rPr>
              <a:t>Rabbinists</a:t>
            </a:r>
            <a:r>
              <a:rPr lang="en-US" sz="2800" dirty="0" smtClean="0">
                <a:ln>
                  <a:solidFill>
                    <a:srgbClr val="483BF3"/>
                  </a:solidFill>
                </a:ln>
                <a:effectLst/>
              </a:rPr>
              <a:t> adhering to the </a:t>
            </a:r>
            <a:r>
              <a:rPr lang="en-US" sz="2800" b="1" dirty="0" smtClean="0">
                <a:ln>
                  <a:solidFill>
                    <a:srgbClr val="483BF3"/>
                  </a:solidFill>
                </a:ln>
                <a:solidFill>
                  <a:srgbClr val="FF00FF"/>
                </a:solidFill>
                <a:effectLst/>
                <a:latin typeface="Arial Black" panose="020B0A04020102020204" pitchFamily="34" charset="0"/>
              </a:rPr>
              <a:t>mixing</a:t>
            </a:r>
            <a:r>
              <a:rPr lang="en-US" sz="2800" dirty="0" smtClean="0">
                <a:ln>
                  <a:solidFill>
                    <a:srgbClr val="483BF3"/>
                  </a:solidFill>
                </a:ln>
                <a:effectLst/>
              </a:rPr>
              <a:t> definitions seen throughout all Hebrew Lexicons and Etymological Dictionaries?  </a:t>
            </a:r>
          </a:p>
          <a:p>
            <a:pPr marL="0" indent="0">
              <a:buNone/>
            </a:pPr>
            <a:r>
              <a:rPr lang="en-US" sz="2800" dirty="0" smtClean="0">
                <a:ln>
                  <a:solidFill>
                    <a:srgbClr val="483BF3"/>
                  </a:solidFill>
                </a:ln>
                <a:effectLst/>
              </a:rPr>
              <a:t>Or have they inserted a </a:t>
            </a:r>
            <a:r>
              <a:rPr lang="en-US" sz="2800" u="sng" dirty="0" smtClean="0">
                <a:ln>
                  <a:solidFill>
                    <a:srgbClr val="483BF3"/>
                  </a:solidFill>
                </a:ln>
                <a:effectLst/>
              </a:rPr>
              <a:t>designer definition</a:t>
            </a:r>
            <a:r>
              <a:rPr lang="en-US" sz="2800" dirty="0" smtClean="0">
                <a:ln>
                  <a:solidFill>
                    <a:srgbClr val="483BF3"/>
                  </a:solidFill>
                </a:ln>
                <a:effectLst/>
              </a:rPr>
              <a:t> to accommodate their MANIPULATED religion that </a:t>
            </a:r>
            <a:br>
              <a:rPr lang="en-US" sz="2800" dirty="0" smtClean="0">
                <a:ln>
                  <a:solidFill>
                    <a:srgbClr val="483BF3"/>
                  </a:solidFill>
                </a:ln>
                <a:effectLst/>
              </a:rPr>
            </a:br>
            <a:r>
              <a:rPr lang="en-US" sz="2800" dirty="0">
                <a:ln>
                  <a:solidFill>
                    <a:srgbClr val="483BF3"/>
                  </a:solidFill>
                </a:ln>
                <a:effectLst/>
              </a:rPr>
              <a:t> </a:t>
            </a:r>
            <a:r>
              <a:rPr lang="en-US" sz="2800" dirty="0" smtClean="0">
                <a:ln>
                  <a:solidFill>
                    <a:srgbClr val="483BF3"/>
                  </a:solidFill>
                </a:ln>
                <a:effectLst/>
              </a:rPr>
              <a:t>     </a:t>
            </a:r>
            <a:r>
              <a:rPr lang="en-US" sz="2800" dirty="0" smtClean="0">
                <a:ln>
                  <a:solidFill>
                    <a:srgbClr val="483BF3"/>
                  </a:solidFill>
                </a:ln>
                <a:solidFill>
                  <a:srgbClr val="FF0066"/>
                </a:solidFill>
                <a:effectLst/>
                <a:latin typeface="Arial Black" panose="020B0A04020102020204" pitchFamily="34" charset="0"/>
              </a:rPr>
              <a:t>STARTS THE DAY AT SUNSET?</a:t>
            </a:r>
          </a:p>
          <a:p>
            <a:pPr marL="0" indent="0">
              <a:buNone/>
            </a:pPr>
            <a:r>
              <a:rPr lang="en-US" sz="2800" dirty="0" smtClean="0">
                <a:ln>
                  <a:solidFill>
                    <a:srgbClr val="483BF3"/>
                  </a:solidFill>
                </a:ln>
                <a:effectLst/>
              </a:rPr>
              <a:t>Is – </a:t>
            </a:r>
            <a:r>
              <a:rPr lang="en-US" sz="2800" b="1" u="sng" dirty="0" smtClean="0">
                <a:ln>
                  <a:solidFill>
                    <a:srgbClr val="483BF3"/>
                  </a:solidFill>
                </a:ln>
                <a:effectLst/>
              </a:rPr>
              <a:t>descend</a:t>
            </a:r>
            <a:r>
              <a:rPr lang="en-US" sz="2800" b="1" dirty="0" smtClean="0">
                <a:ln>
                  <a:solidFill>
                    <a:srgbClr val="483BF3"/>
                  </a:solidFill>
                </a:ln>
                <a:effectLst/>
              </a:rPr>
              <a:t>, </a:t>
            </a:r>
            <a:r>
              <a:rPr lang="en-US" sz="2800" dirty="0" smtClean="0">
                <a:ln>
                  <a:solidFill>
                    <a:srgbClr val="483BF3"/>
                  </a:solidFill>
                </a:ln>
                <a:effectLst/>
              </a:rPr>
              <a:t>the same as – </a:t>
            </a:r>
            <a:r>
              <a:rPr lang="en-US" sz="2800" b="1" dirty="0" smtClean="0">
                <a:ln>
                  <a:solidFill>
                    <a:srgbClr val="483BF3"/>
                  </a:solidFill>
                </a:ln>
                <a:effectLst>
                  <a:glow rad="127000">
                    <a:srgbClr val="99FF99"/>
                  </a:glow>
                </a:effectLst>
              </a:rPr>
              <a:t>MIXING? </a:t>
            </a:r>
          </a:p>
          <a:p>
            <a:pPr marL="0" indent="0">
              <a:buNone/>
            </a:pPr>
            <a:endParaRPr lang="en-US" sz="2800" dirty="0">
              <a:ln>
                <a:solidFill>
                  <a:srgbClr val="483BF3"/>
                </a:solidFill>
              </a:ln>
              <a:effectLst/>
            </a:endParaRPr>
          </a:p>
          <a:p>
            <a:pPr marL="0" indent="0">
              <a:buNone/>
            </a:pPr>
            <a:endParaRPr lang="en-US" sz="1900" dirty="0">
              <a:effectLst/>
            </a:endParaRPr>
          </a:p>
        </p:txBody>
      </p:sp>
      <p:sp>
        <p:nvSpPr>
          <p:cNvPr id="5" name="Rounded Rectangle 4"/>
          <p:cNvSpPr/>
          <p:nvPr/>
        </p:nvSpPr>
        <p:spPr>
          <a:xfrm rot="20961620">
            <a:off x="138783" y="233889"/>
            <a:ext cx="2618714" cy="914400"/>
          </a:xfrm>
          <a:prstGeom prst="roundRect">
            <a:avLst/>
          </a:prstGeom>
          <a:solidFill>
            <a:schemeClr val="accent2">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dirty="0" smtClean="0">
                <a:ln>
                  <a:solidFill>
                    <a:srgbClr val="483BF3"/>
                  </a:solidFill>
                </a:ln>
                <a:solidFill>
                  <a:srgbClr val="FFFF00"/>
                </a:solidFill>
              </a:rPr>
              <a:t>Review</a:t>
            </a:r>
            <a:endParaRPr lang="en-CA" sz="5400" dirty="0">
              <a:ln>
                <a:solidFill>
                  <a:srgbClr val="483BF3"/>
                </a:solidFill>
              </a:ln>
              <a:solidFill>
                <a:srgbClr val="FFFF00"/>
              </a:solidFill>
            </a:endParaRPr>
          </a:p>
        </p:txBody>
      </p:sp>
      <p:cxnSp>
        <p:nvCxnSpPr>
          <p:cNvPr id="7" name="Straight Connector 6"/>
          <p:cNvCxnSpPr/>
          <p:nvPr/>
        </p:nvCxnSpPr>
        <p:spPr>
          <a:xfrm>
            <a:off x="1143000" y="1905000"/>
            <a:ext cx="5791200" cy="0"/>
          </a:xfrm>
          <a:prstGeom prst="line">
            <a:avLst/>
          </a:prstGeom>
          <a:ln w="76200">
            <a:solidFill>
              <a:srgbClr val="3BE54B"/>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022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6248"/>
            <a:ext cx="588336" cy="228600"/>
          </a:xfrm>
        </p:spPr>
        <p:txBody>
          <a:bodyPr/>
          <a:lstStyle/>
          <a:p>
            <a:fld id="{F716C96D-555A-4066-BF29-32A5BE0CACF3}" type="slidenum">
              <a:rPr lang="en-US" smtClean="0">
                <a:solidFill>
                  <a:schemeClr val="bg1"/>
                </a:solidFill>
              </a:rPr>
              <a:t>25</a:t>
            </a:fld>
            <a:endParaRPr lang="en-US" dirty="0">
              <a:solidFill>
                <a:schemeClr val="bg1"/>
              </a:solidFill>
            </a:endParaRPr>
          </a:p>
        </p:txBody>
      </p:sp>
      <p:sp>
        <p:nvSpPr>
          <p:cNvPr id="3" name="Content Placeholder 2"/>
          <p:cNvSpPr txBox="1">
            <a:spLocks/>
          </p:cNvSpPr>
          <p:nvPr/>
        </p:nvSpPr>
        <p:spPr>
          <a:xfrm>
            <a:off x="990601" y="762000"/>
            <a:ext cx="7293734" cy="5410200"/>
          </a:xfrm>
          <a:prstGeom prst="rect">
            <a:avLst/>
          </a:prstGeom>
          <a:noFill/>
        </p:spPr>
        <p:txBody>
          <a:bodyPr anchor="ctr">
            <a:normAutofit/>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dirty="0" smtClean="0">
                <a:solidFill>
                  <a:schemeClr val="bg2">
                    <a:lumMod val="50000"/>
                  </a:schemeClr>
                </a:solidFill>
              </a:rPr>
              <a:t>The Pharisees and the </a:t>
            </a:r>
            <a:r>
              <a:rPr lang="en-US" dirty="0" err="1" smtClean="0">
                <a:solidFill>
                  <a:schemeClr val="bg2">
                    <a:lumMod val="50000"/>
                  </a:schemeClr>
                </a:solidFill>
              </a:rPr>
              <a:t>Rabbinist’s</a:t>
            </a:r>
            <a:r>
              <a:rPr lang="en-US" dirty="0" smtClean="0">
                <a:solidFill>
                  <a:schemeClr val="bg2">
                    <a:lumMod val="50000"/>
                  </a:schemeClr>
                </a:solidFill>
              </a:rPr>
              <a:t> (Talmud) </a:t>
            </a:r>
            <a:br>
              <a:rPr lang="en-US" dirty="0" smtClean="0">
                <a:solidFill>
                  <a:schemeClr val="bg2">
                    <a:lumMod val="50000"/>
                  </a:schemeClr>
                </a:solidFill>
              </a:rPr>
            </a:br>
            <a:r>
              <a:rPr lang="en-US" u="sng" dirty="0" smtClean="0">
                <a:solidFill>
                  <a:schemeClr val="bg2">
                    <a:lumMod val="50000"/>
                  </a:schemeClr>
                </a:solidFill>
              </a:rPr>
              <a:t>do not consider the original Hebrew definitions</a:t>
            </a:r>
            <a:r>
              <a:rPr lang="en-US" dirty="0" smtClean="0">
                <a:solidFill>
                  <a:schemeClr val="bg2">
                    <a:lumMod val="50000"/>
                  </a:schemeClr>
                </a:solidFill>
              </a:rPr>
              <a:t> of the word ereb.</a:t>
            </a:r>
          </a:p>
          <a:p>
            <a:pPr marL="0" indent="0">
              <a:buNone/>
            </a:pPr>
            <a:r>
              <a:rPr lang="en-US" dirty="0" smtClean="0">
                <a:solidFill>
                  <a:schemeClr val="bg2">
                    <a:lumMod val="50000"/>
                  </a:schemeClr>
                </a:solidFill>
              </a:rPr>
              <a:t>Instead they declare </a:t>
            </a:r>
            <a:r>
              <a:rPr lang="en-US" b="1" dirty="0" smtClean="0">
                <a:solidFill>
                  <a:srgbClr val="FF0066"/>
                </a:solidFill>
              </a:rPr>
              <a:t>(manipulate) </a:t>
            </a:r>
            <a:r>
              <a:rPr lang="en-US" dirty="0" smtClean="0">
                <a:solidFill>
                  <a:schemeClr val="bg2">
                    <a:lumMod val="50000"/>
                  </a:schemeClr>
                </a:solidFill>
              </a:rPr>
              <a:t>that “ereb” </a:t>
            </a:r>
            <a:r>
              <a:rPr lang="en-US" dirty="0" smtClean="0"/>
              <a:t>(evening) </a:t>
            </a:r>
            <a:r>
              <a:rPr lang="en-US" dirty="0" smtClean="0">
                <a:solidFill>
                  <a:schemeClr val="bg2">
                    <a:lumMod val="50000"/>
                  </a:schemeClr>
                </a:solidFill>
              </a:rPr>
              <a:t>has the meaning of – </a:t>
            </a:r>
            <a:r>
              <a:rPr lang="en-US" b="1" i="1" dirty="0" smtClean="0">
                <a:solidFill>
                  <a:srgbClr val="0070C0"/>
                </a:solidFill>
              </a:rPr>
              <a:t>when the </a:t>
            </a:r>
            <a:br>
              <a:rPr lang="en-US" b="1" i="1" dirty="0" smtClean="0">
                <a:solidFill>
                  <a:srgbClr val="0070C0"/>
                </a:solidFill>
              </a:rPr>
            </a:br>
            <a:r>
              <a:rPr lang="en-US" b="1" i="1" dirty="0" smtClean="0">
                <a:solidFill>
                  <a:srgbClr val="0070C0"/>
                </a:solidFill>
              </a:rPr>
              <a:t>sun starts to lower itself in the sky.</a:t>
            </a:r>
          </a:p>
          <a:p>
            <a:pPr marL="0" indent="0">
              <a:buNone/>
            </a:pPr>
            <a:r>
              <a:rPr lang="en-US" dirty="0" smtClean="0">
                <a:solidFill>
                  <a:schemeClr val="bg2">
                    <a:lumMod val="50000"/>
                  </a:schemeClr>
                </a:solidFill>
              </a:rPr>
              <a:t>Thus they declare that the start of the </a:t>
            </a:r>
            <a:br>
              <a:rPr lang="en-US" dirty="0" smtClean="0">
                <a:solidFill>
                  <a:schemeClr val="bg2">
                    <a:lumMod val="50000"/>
                  </a:schemeClr>
                </a:solidFill>
              </a:rPr>
            </a:br>
            <a:r>
              <a:rPr lang="en-US" dirty="0" smtClean="0">
                <a:solidFill>
                  <a:schemeClr val="bg2">
                    <a:lumMod val="50000"/>
                  </a:schemeClr>
                </a:solidFill>
              </a:rPr>
              <a:t>1</a:t>
            </a:r>
            <a:r>
              <a:rPr lang="en-US" baseline="30000" dirty="0" smtClean="0">
                <a:solidFill>
                  <a:schemeClr val="bg2">
                    <a:lumMod val="50000"/>
                  </a:schemeClr>
                </a:solidFill>
              </a:rPr>
              <a:t>st</a:t>
            </a:r>
            <a:r>
              <a:rPr lang="en-US" dirty="0" smtClean="0">
                <a:solidFill>
                  <a:schemeClr val="bg2">
                    <a:lumMod val="50000"/>
                  </a:schemeClr>
                </a:solidFill>
              </a:rPr>
              <a:t> evening is at the point of noon when the </a:t>
            </a:r>
            <a:br>
              <a:rPr lang="en-US" dirty="0" smtClean="0">
                <a:solidFill>
                  <a:schemeClr val="bg2">
                    <a:lumMod val="50000"/>
                  </a:schemeClr>
                </a:solidFill>
              </a:rPr>
            </a:br>
            <a:r>
              <a:rPr lang="en-US" dirty="0" smtClean="0">
                <a:solidFill>
                  <a:schemeClr val="bg2">
                    <a:lumMod val="50000"/>
                  </a:schemeClr>
                </a:solidFill>
              </a:rPr>
              <a:t>sun appears to descend in the sky.</a:t>
            </a:r>
          </a:p>
          <a:p>
            <a:pPr marL="0" indent="0">
              <a:buNone/>
            </a:pPr>
            <a:r>
              <a:rPr lang="en-US" dirty="0" smtClean="0">
                <a:solidFill>
                  <a:schemeClr val="bg2">
                    <a:lumMod val="50000"/>
                  </a:schemeClr>
                </a:solidFill>
              </a:rPr>
              <a:t>Lets look at a graphic and determine if there is any possibility of </a:t>
            </a:r>
            <a:r>
              <a:rPr lang="en-US" b="1" dirty="0" smtClean="0"/>
              <a:t>darkness arriving to begin the mixture with the light of day, </a:t>
            </a:r>
            <a:r>
              <a:rPr lang="en-US" dirty="0" smtClean="0">
                <a:solidFill>
                  <a:schemeClr val="bg2">
                    <a:lumMod val="50000"/>
                  </a:schemeClr>
                </a:solidFill>
              </a:rPr>
              <a:t>at this time. </a:t>
            </a:r>
            <a:r>
              <a:rPr lang="en-US" b="1" i="1" dirty="0" smtClean="0">
                <a:solidFill>
                  <a:schemeClr val="bg2">
                    <a:lumMod val="50000"/>
                  </a:schemeClr>
                </a:solidFill>
                <a:latin typeface="Georgia" panose="02040502050405020303" pitchFamily="18" charset="0"/>
              </a:rPr>
              <a:t>  </a:t>
            </a:r>
            <a:endParaRPr lang="en-US" sz="1900" dirty="0">
              <a:solidFill>
                <a:schemeClr val="bg2">
                  <a:lumMod val="50000"/>
                </a:schemeClr>
              </a:solidFill>
            </a:endParaRPr>
          </a:p>
        </p:txBody>
      </p:sp>
      <p:pic>
        <p:nvPicPr>
          <p:cNvPr id="4" name="Picture 13" descr="C:\Users\Rae\Desktop\Art on Desktop\white man clip art\yellow-blue smiley faces\smiley face - no w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2667000"/>
            <a:ext cx="1249204" cy="1365409"/>
          </a:xfrm>
          <a:prstGeom prst="snip2DiagRect">
            <a:avLst/>
          </a:prstGeom>
          <a:solidFill>
            <a:srgbClr val="FFFFFF">
              <a:shade val="85000"/>
            </a:srgbClr>
          </a:solidFill>
          <a:ln w="88900" cap="sq">
            <a:solidFill>
              <a:schemeClr val="tx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angle"/>
            <a:contourClr>
              <a:srgbClr val="FFFFFF"/>
            </a:contourClr>
          </a:sp3d>
          <a:extLst/>
        </p:spPr>
      </p:pic>
    </p:spTree>
    <p:extLst>
      <p:ext uri="{BB962C8B-B14F-4D97-AF65-F5344CB8AC3E}">
        <p14:creationId xmlns:p14="http://schemas.microsoft.com/office/powerpoint/2010/main" val="3229581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500"/>
                                        <p:tgtEl>
                                          <p:spTgt spid="3">
                                            <p:txEl>
                                              <p:pRg st="1" end="1"/>
                                            </p:txEl>
                                          </p:spTgt>
                                        </p:tgtEl>
                                      </p:cBhvr>
                                    </p:animEffect>
                                    <p:anim calcmode="lin" valueType="num">
                                      <p:cBhvr>
                                        <p:cTn id="8" dur="1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14" presetClass="entr" presetSubtype="10" fill="hold" nodeType="withEffect">
                                  <p:stCondLst>
                                    <p:cond delay="500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1250"/>
                                        <p:tgtEl>
                                          <p:spTgt spid="3">
                                            <p:txEl>
                                              <p:pRg st="2" end="2"/>
                                            </p:txEl>
                                          </p:spTgt>
                                        </p:tgtEl>
                                      </p:cBhvr>
                                    </p:animEffect>
                                  </p:childTnLst>
                                </p:cTn>
                              </p:par>
                              <p:par>
                                <p:cTn id="18" presetID="22" presetClass="entr" presetSubtype="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26</a:t>
            </a:fld>
            <a:endParaRPr lang="en-US" b="1" dirty="0">
              <a:solidFill>
                <a:schemeClr val="tx1"/>
              </a:solidFill>
            </a:endParaRPr>
          </a:p>
        </p:txBody>
      </p:sp>
      <p:sp>
        <p:nvSpPr>
          <p:cNvPr id="3" name="Content Placeholder 2"/>
          <p:cNvSpPr txBox="1">
            <a:spLocks/>
          </p:cNvSpPr>
          <p:nvPr/>
        </p:nvSpPr>
        <p:spPr>
          <a:xfrm>
            <a:off x="0" y="0"/>
            <a:ext cx="9143999" cy="6857999"/>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lnSpcReduction="10000"/>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r>
              <a:rPr lang="en-US" sz="2400" dirty="0" smtClean="0"/>
              <a:t>The </a:t>
            </a:r>
            <a:r>
              <a:rPr lang="en-US" sz="2400" b="1" dirty="0" smtClean="0">
                <a:solidFill>
                  <a:srgbClr val="FF0000"/>
                </a:solidFill>
              </a:rPr>
              <a:t>Pharisees</a:t>
            </a:r>
            <a:r>
              <a:rPr lang="en-US" sz="2400" dirty="0" smtClean="0"/>
              <a:t> and </a:t>
            </a:r>
            <a:r>
              <a:rPr lang="en-US" sz="2400" b="1" dirty="0" err="1" smtClean="0">
                <a:solidFill>
                  <a:srgbClr val="FF0000"/>
                </a:solidFill>
              </a:rPr>
              <a:t>Rabbinist’s</a:t>
            </a:r>
            <a:r>
              <a:rPr lang="en-US" sz="2400" dirty="0" smtClean="0"/>
              <a:t> tell us that when the sun starts to </a:t>
            </a:r>
            <a:r>
              <a:rPr lang="en-US" sz="2400" dirty="0" smtClean="0">
                <a:solidFill>
                  <a:srgbClr val="FF0000"/>
                </a:solidFill>
              </a:rPr>
              <a:t>“go down at noon,” </a:t>
            </a:r>
            <a:r>
              <a:rPr lang="en-US" sz="2400" dirty="0" smtClean="0"/>
              <a:t>– THAT IS the first </a:t>
            </a:r>
            <a:r>
              <a:rPr lang="en-US" sz="2400" b="1" dirty="0">
                <a:solidFill>
                  <a:srgbClr val="FF0000"/>
                </a:solidFill>
              </a:rPr>
              <a:t>(</a:t>
            </a:r>
            <a:r>
              <a:rPr lang="en-US" sz="2400" b="1" u="sng" dirty="0" smtClean="0">
                <a:solidFill>
                  <a:srgbClr val="FF0000"/>
                </a:solidFill>
              </a:rPr>
              <a:t>ereb</a:t>
            </a:r>
            <a:r>
              <a:rPr lang="en-US" sz="2400" b="1" dirty="0" smtClean="0">
                <a:solidFill>
                  <a:srgbClr val="FF0000"/>
                </a:solidFill>
              </a:rPr>
              <a:t>)</a:t>
            </a:r>
            <a:r>
              <a:rPr lang="en-US" sz="2400" dirty="0" smtClean="0"/>
              <a:t> - </a:t>
            </a:r>
            <a:r>
              <a:rPr lang="en-US" sz="2400" b="1" dirty="0" smtClean="0">
                <a:ln>
                  <a:solidFill>
                    <a:schemeClr val="accent5">
                      <a:lumMod val="75000"/>
                    </a:schemeClr>
                  </a:solidFill>
                </a:ln>
                <a:effectLst>
                  <a:glow rad="127000">
                    <a:srgbClr val="3BE54B"/>
                  </a:glow>
                </a:effectLst>
              </a:rPr>
              <a:t>evening”?</a:t>
            </a:r>
          </a:p>
          <a:p>
            <a:endParaRPr lang="en-US" sz="2400" dirty="0" smtClean="0"/>
          </a:p>
          <a:p>
            <a:endParaRPr lang="en-US" sz="2400" dirty="0" smtClean="0"/>
          </a:p>
          <a:p>
            <a:pPr marL="0" indent="0">
              <a:buFont typeface="Wingdings 2"/>
              <a:buNone/>
            </a:pPr>
            <a:endParaRPr lang="en-US" sz="2400" dirty="0" smtClean="0">
              <a:solidFill>
                <a:srgbClr val="FF0066"/>
              </a:solidFill>
            </a:endParaRPr>
          </a:p>
          <a:p>
            <a:pPr marL="0" indent="0">
              <a:buFont typeface="Wingdings 2"/>
              <a:buNone/>
            </a:pPr>
            <a:endParaRPr lang="en-US" sz="2400" dirty="0">
              <a:solidFill>
                <a:srgbClr val="FF0066"/>
              </a:solidFill>
            </a:endParaRPr>
          </a:p>
          <a:p>
            <a:pPr marL="0" indent="0">
              <a:buNone/>
            </a:pPr>
            <a:r>
              <a:rPr lang="en-US" sz="2400" b="1" dirty="0" smtClean="0">
                <a:solidFill>
                  <a:srgbClr val="FF0066"/>
                </a:solidFill>
              </a:rPr>
              <a:t>Dawn</a:t>
            </a:r>
            <a:r>
              <a:rPr lang="en-US" sz="2400" dirty="0" smtClean="0">
                <a:solidFill>
                  <a:srgbClr val="9933FF"/>
                </a:solidFill>
              </a:rPr>
              <a:t>  </a:t>
            </a:r>
            <a:r>
              <a:rPr lang="en-US" sz="2400" b="1" dirty="0" smtClean="0">
                <a:solidFill>
                  <a:srgbClr val="FFFF00"/>
                </a:solidFill>
              </a:rPr>
              <a:t>Sunrise</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 </a:t>
            </a:r>
            <a:r>
              <a:rPr lang="en-US" sz="2400" dirty="0" smtClean="0"/>
              <a:t>	                 </a:t>
            </a:r>
            <a:r>
              <a:rPr lang="en-US" sz="2400" b="1" dirty="0" smtClean="0">
                <a:solidFill>
                  <a:schemeClr val="accent6">
                    <a:lumMod val="60000"/>
                    <a:lumOff val="40000"/>
                  </a:schemeClr>
                </a:solidFill>
              </a:rPr>
              <a:t>Sunset</a:t>
            </a:r>
            <a:r>
              <a:rPr lang="en-US" sz="2400" dirty="0" smtClean="0">
                <a:solidFill>
                  <a:srgbClr val="FF9900"/>
                </a:solidFill>
              </a:rPr>
              <a:t>   </a:t>
            </a:r>
            <a:r>
              <a:rPr lang="en-US" sz="2400" b="1" dirty="0" smtClean="0">
                <a:solidFill>
                  <a:schemeClr val="accent6">
                    <a:lumMod val="75000"/>
                  </a:schemeClr>
                </a:solidFill>
              </a:rPr>
              <a:t>Dusk</a:t>
            </a:r>
          </a:p>
          <a:p>
            <a:endParaRPr lang="en-US" sz="2400" dirty="0" smtClean="0"/>
          </a:p>
          <a:p>
            <a:endParaRPr lang="en-US" sz="2400" dirty="0" smtClean="0"/>
          </a:p>
          <a:p>
            <a:pPr marL="0" indent="0">
              <a:buFont typeface="Wingdings 2"/>
              <a:buNone/>
            </a:pPr>
            <a:r>
              <a:rPr lang="en-US" sz="2400" dirty="0" smtClean="0"/>
              <a:t> </a:t>
            </a:r>
          </a:p>
          <a:p>
            <a:endParaRPr lang="en-US" sz="2400" dirty="0" smtClean="0"/>
          </a:p>
          <a:p>
            <a:r>
              <a:rPr lang="en-US" sz="2400" b="1" dirty="0" smtClean="0">
                <a:solidFill>
                  <a:srgbClr val="FF0000"/>
                </a:solidFill>
              </a:rPr>
              <a:t>Questions: </a:t>
            </a:r>
          </a:p>
          <a:p>
            <a:pPr marL="457200" indent="-457200">
              <a:buFont typeface="+mj-lt"/>
              <a:buAutoNum type="arabicPeriod"/>
            </a:pPr>
            <a:r>
              <a:rPr lang="en-US" sz="2400" dirty="0" smtClean="0"/>
              <a:t>How many times have you heard of </a:t>
            </a:r>
            <a:r>
              <a:rPr lang="en-US" sz="2400" b="1" dirty="0" smtClean="0">
                <a:solidFill>
                  <a:srgbClr val="FF0000"/>
                </a:solidFill>
              </a:rPr>
              <a:t>“the two evenings,” with the first one starting at noon as “the sun begins </a:t>
            </a:r>
            <a:br>
              <a:rPr lang="en-US" sz="2400" b="1" dirty="0" smtClean="0">
                <a:solidFill>
                  <a:srgbClr val="FF0000"/>
                </a:solidFill>
              </a:rPr>
            </a:br>
            <a:r>
              <a:rPr lang="en-US" sz="2400" b="1" dirty="0" smtClean="0">
                <a:solidFill>
                  <a:srgbClr val="FF0000"/>
                </a:solidFill>
              </a:rPr>
              <a:t>to go down in the sky”?</a:t>
            </a:r>
          </a:p>
          <a:p>
            <a:pPr marL="457200" indent="-457200">
              <a:buFont typeface="+mj-lt"/>
              <a:buAutoNum type="arabicPeriod"/>
            </a:pPr>
            <a:r>
              <a:rPr lang="en-US" sz="2400" b="1" dirty="0" smtClean="0">
                <a:solidFill>
                  <a:srgbClr val="663300"/>
                </a:solidFill>
              </a:rPr>
              <a:t>Did you ever question </a:t>
            </a:r>
            <a:r>
              <a:rPr lang="en-US" sz="2400" b="1" dirty="0" smtClean="0">
                <a:solidFill>
                  <a:srgbClr val="663300"/>
                </a:solidFill>
                <a:effectLst>
                  <a:glow rad="127000">
                    <a:srgbClr val="99FF99"/>
                  </a:glow>
                </a:effectLst>
              </a:rPr>
              <a:t>the origin </a:t>
            </a:r>
            <a:r>
              <a:rPr lang="en-US" sz="2400" b="1" dirty="0" smtClean="0">
                <a:solidFill>
                  <a:srgbClr val="663300"/>
                </a:solidFill>
              </a:rPr>
              <a:t>of this concept?</a:t>
            </a:r>
            <a:endParaRPr lang="en-US" sz="2400" b="1" dirty="0">
              <a:solidFill>
                <a:srgbClr val="663300"/>
              </a:solidFill>
            </a:endParaRPr>
          </a:p>
        </p:txBody>
      </p:sp>
      <p:sp>
        <p:nvSpPr>
          <p:cNvPr id="16" name="Rectangle 15"/>
          <p:cNvSpPr/>
          <p:nvPr/>
        </p:nvSpPr>
        <p:spPr>
          <a:xfrm>
            <a:off x="1395046" y="3505200"/>
            <a:ext cx="6301154" cy="914400"/>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   Light  Season</a:t>
            </a:r>
            <a:endParaRPr lang="en-CA" sz="4000" dirty="0">
              <a:solidFill>
                <a:schemeClr val="tx1"/>
              </a:solidFill>
            </a:endParaRPr>
          </a:p>
        </p:txBody>
      </p:sp>
      <p:sp>
        <p:nvSpPr>
          <p:cNvPr id="34" name="Right Brace 33"/>
          <p:cNvSpPr/>
          <p:nvPr/>
        </p:nvSpPr>
        <p:spPr>
          <a:xfrm rot="16200000">
            <a:off x="5905501" y="1714500"/>
            <a:ext cx="457200" cy="3124199"/>
          </a:xfrm>
          <a:prstGeom prst="rightBrace">
            <a:avLst>
              <a:gd name="adj1" fmla="val 64504"/>
              <a:gd name="adj2" fmla="val 50369"/>
            </a:avLst>
          </a:prstGeom>
          <a:solidFill>
            <a:srgbClr val="3BE54B"/>
          </a:solidFill>
          <a:ln w="57150">
            <a:solidFill>
              <a:srgbClr val="00B05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5" name="Straight Arrow Connector 4"/>
          <p:cNvCxnSpPr/>
          <p:nvPr/>
        </p:nvCxnSpPr>
        <p:spPr>
          <a:xfrm>
            <a:off x="4572001" y="2438400"/>
            <a:ext cx="1066799" cy="1295399"/>
          </a:xfrm>
          <a:prstGeom prst="straightConnector1">
            <a:avLst/>
          </a:prstGeom>
          <a:ln w="76200">
            <a:solidFill>
              <a:schemeClr val="bg2">
                <a:lumMod val="2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5" name="Oval Callout 34"/>
          <p:cNvSpPr/>
          <p:nvPr/>
        </p:nvSpPr>
        <p:spPr>
          <a:xfrm>
            <a:off x="4876800" y="1143000"/>
            <a:ext cx="4114800" cy="1374648"/>
          </a:xfrm>
          <a:prstGeom prst="wedgeEllipseCallout">
            <a:avLst>
              <a:gd name="adj1" fmla="val -19137"/>
              <a:gd name="adj2" fmla="val 89790"/>
            </a:avLst>
          </a:prstGeom>
          <a:solidFill>
            <a:schemeClr val="bg2">
              <a:lumMod val="90000"/>
            </a:schemeClr>
          </a:solidFill>
          <a:ln w="57150">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Rabbinical 1</a:t>
            </a:r>
            <a:r>
              <a:rPr lang="en-US" sz="3200" baseline="30000" dirty="0" smtClean="0">
                <a:solidFill>
                  <a:schemeClr val="tx1"/>
                </a:solidFill>
              </a:rPr>
              <a:t>st</a:t>
            </a:r>
            <a:r>
              <a:rPr lang="en-US" sz="3200" dirty="0" smtClean="0">
                <a:solidFill>
                  <a:schemeClr val="tx1"/>
                </a:solidFill>
              </a:rPr>
              <a:t> </a:t>
            </a:r>
            <a:r>
              <a:rPr lang="en-US" sz="3200" dirty="0" err="1" smtClean="0">
                <a:solidFill>
                  <a:schemeClr val="tx1"/>
                </a:solidFill>
              </a:rPr>
              <a:t>ereb</a:t>
            </a:r>
            <a:r>
              <a:rPr lang="en-US" sz="3200" dirty="0" smtClean="0">
                <a:solidFill>
                  <a:schemeClr val="tx1"/>
                </a:solidFill>
              </a:rPr>
              <a:t> (evening)</a:t>
            </a:r>
            <a:endParaRPr lang="en-CA" sz="3200" dirty="0">
              <a:solidFill>
                <a:schemeClr val="tx1"/>
              </a:solidFill>
            </a:endParaRPr>
          </a:p>
        </p:txBody>
      </p:sp>
      <p:sp>
        <p:nvSpPr>
          <p:cNvPr id="36" name="Rounded Rectangle 35"/>
          <p:cNvSpPr/>
          <p:nvPr/>
        </p:nvSpPr>
        <p:spPr>
          <a:xfrm>
            <a:off x="152399" y="1143000"/>
            <a:ext cx="4572001" cy="1447800"/>
          </a:xfrm>
          <a:prstGeom prst="roundRect">
            <a:avLst/>
          </a:prstGeom>
          <a:solidFill>
            <a:schemeClr val="bg2">
              <a:lumMod val="90000"/>
            </a:schemeClr>
          </a:solidFill>
          <a:ln w="76200">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ysClr val="windowText" lastClr="000000"/>
                  </a:solidFill>
                </a:ln>
                <a:solidFill>
                  <a:srgbClr val="FF0066"/>
                </a:solidFill>
              </a:rPr>
              <a:t>From whence cometh the </a:t>
            </a:r>
            <a:r>
              <a:rPr lang="en-US" sz="2800" b="1" u="sng" dirty="0" smtClean="0">
                <a:ln>
                  <a:solidFill>
                    <a:sysClr val="windowText" lastClr="000000"/>
                  </a:solidFill>
                </a:ln>
                <a:solidFill>
                  <a:schemeClr val="tx1"/>
                </a:solidFill>
              </a:rPr>
              <a:t>darkness</a:t>
            </a:r>
            <a:r>
              <a:rPr lang="en-US" sz="2800" dirty="0" smtClean="0">
                <a:ln>
                  <a:solidFill>
                    <a:sysClr val="windowText" lastClr="000000"/>
                  </a:solidFill>
                </a:ln>
                <a:solidFill>
                  <a:srgbClr val="FF0066"/>
                </a:solidFill>
              </a:rPr>
              <a:t> to mix with the </a:t>
            </a:r>
            <a:r>
              <a:rPr lang="en-US" sz="2800" u="sng" dirty="0" smtClean="0">
                <a:ln>
                  <a:solidFill>
                    <a:sysClr val="windowText" lastClr="000000"/>
                  </a:solidFill>
                </a:ln>
                <a:solidFill>
                  <a:srgbClr val="FF0066"/>
                </a:solidFill>
              </a:rPr>
              <a:t>direct sunlight</a:t>
            </a:r>
            <a:r>
              <a:rPr lang="en-US" sz="2800" dirty="0" smtClean="0">
                <a:ln>
                  <a:solidFill>
                    <a:sysClr val="windowText" lastClr="000000"/>
                  </a:solidFill>
                </a:ln>
                <a:solidFill>
                  <a:srgbClr val="FF0066"/>
                </a:solidFill>
              </a:rPr>
              <a:t> of the day?</a:t>
            </a:r>
            <a:endParaRPr lang="en-CA" sz="2800" dirty="0">
              <a:ln>
                <a:solidFill>
                  <a:sysClr val="windowText" lastClr="000000"/>
                </a:solidFill>
              </a:ln>
              <a:solidFill>
                <a:srgbClr val="FF0066"/>
              </a:solidFill>
            </a:endParaRPr>
          </a:p>
        </p:txBody>
      </p:sp>
      <p:cxnSp>
        <p:nvCxnSpPr>
          <p:cNvPr id="33" name="Straight Connector 32"/>
          <p:cNvCxnSpPr/>
          <p:nvPr/>
        </p:nvCxnSpPr>
        <p:spPr>
          <a:xfrm flipV="1">
            <a:off x="4565943" y="3047999"/>
            <a:ext cx="0" cy="1371601"/>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8685197" y="6488667"/>
            <a:ext cx="344966" cy="276999"/>
          </a:xfrm>
          <a:prstGeom prst="rect">
            <a:avLst/>
          </a:prstGeom>
        </p:spPr>
        <p:txBody>
          <a:bodyPr wrap="none">
            <a:spAutoFit/>
          </a:bodyPr>
          <a:lstStyle/>
          <a:p>
            <a:fld id="{F716C96D-555A-4066-BF29-32A5BE0CACF3}" type="slidenum">
              <a:rPr lang="en-US" sz="1200"/>
              <a:pPr/>
              <a:t>26</a:t>
            </a:fld>
            <a:endParaRPr lang="en-US" dirty="0"/>
          </a:p>
        </p:txBody>
      </p:sp>
      <p:sp>
        <p:nvSpPr>
          <p:cNvPr id="18" name="Rectangle 17"/>
          <p:cNvSpPr/>
          <p:nvPr/>
        </p:nvSpPr>
        <p:spPr>
          <a:xfrm>
            <a:off x="304800" y="3493562"/>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DAWN</a:t>
            </a:r>
          </a:p>
          <a:p>
            <a:pPr algn="ctr"/>
            <a:r>
              <a:rPr lang="en-US" dirty="0" smtClean="0">
                <a:solidFill>
                  <a:schemeClr val="tx1"/>
                </a:solidFill>
              </a:rPr>
              <a:t>mixture</a:t>
            </a:r>
            <a:endParaRPr lang="en-CA" dirty="0">
              <a:solidFill>
                <a:schemeClr val="tx1"/>
              </a:solidFill>
            </a:endParaRPr>
          </a:p>
        </p:txBody>
      </p:sp>
      <p:cxnSp>
        <p:nvCxnSpPr>
          <p:cNvPr id="19" name="Straight Connector 18"/>
          <p:cNvCxnSpPr/>
          <p:nvPr/>
        </p:nvCxnSpPr>
        <p:spPr>
          <a:xfrm flipV="1">
            <a:off x="304800" y="3047999"/>
            <a:ext cx="0" cy="1371601"/>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371600" y="3047999"/>
            <a:ext cx="0" cy="1371601"/>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7715197" y="3493562"/>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Dusk</a:t>
            </a:r>
          </a:p>
          <a:p>
            <a:pPr algn="ctr"/>
            <a:r>
              <a:rPr lang="en-US" dirty="0" smtClean="0">
                <a:solidFill>
                  <a:schemeClr val="tx1"/>
                </a:solidFill>
              </a:rPr>
              <a:t>mixture</a:t>
            </a:r>
            <a:endParaRPr lang="en-CA" dirty="0">
              <a:solidFill>
                <a:schemeClr val="tx1"/>
              </a:solidFill>
            </a:endParaRPr>
          </a:p>
        </p:txBody>
      </p:sp>
      <p:cxnSp>
        <p:nvCxnSpPr>
          <p:cNvPr id="25" name="Straight Connector 24"/>
          <p:cNvCxnSpPr/>
          <p:nvPr/>
        </p:nvCxnSpPr>
        <p:spPr>
          <a:xfrm flipV="1">
            <a:off x="8839200" y="3047999"/>
            <a:ext cx="0" cy="1371601"/>
          </a:xfrm>
          <a:prstGeom prst="line">
            <a:avLst/>
          </a:prstGeom>
          <a:ln w="76200">
            <a:solidFill>
              <a:schemeClr val="accent6">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696200" y="3047999"/>
            <a:ext cx="1" cy="1371601"/>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2013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5000"/>
                                        <p:tgtEl>
                                          <p:spTgt spid="3">
                                            <p:txEl>
                                              <p:pRg st="5" end="5"/>
                                            </p:txEl>
                                          </p:spTgt>
                                        </p:tgtEl>
                                      </p:cBhvr>
                                    </p:animEffect>
                                  </p:childTnLst>
                                </p:cTn>
                              </p:par>
                              <p:par>
                                <p:cTn id="8" presetID="42" presetClass="entr" presetSubtype="0" fill="hold" nodeType="with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50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1000"/>
                                        <p:tgtEl>
                                          <p:spTgt spid="33"/>
                                        </p:tgtEl>
                                      </p:cBhvr>
                                    </p:animEffect>
                                    <p:anim calcmode="lin" valueType="num">
                                      <p:cBhvr>
                                        <p:cTn id="26" dur="1000" fill="hold"/>
                                        <p:tgtEl>
                                          <p:spTgt spid="33"/>
                                        </p:tgtEl>
                                        <p:attrNameLst>
                                          <p:attrName>ppt_x</p:attrName>
                                        </p:attrNameLst>
                                      </p:cBhvr>
                                      <p:tavLst>
                                        <p:tav tm="0">
                                          <p:val>
                                            <p:strVal val="#ppt_x"/>
                                          </p:val>
                                        </p:tav>
                                        <p:tav tm="100000">
                                          <p:val>
                                            <p:strVal val="#ppt_x"/>
                                          </p:val>
                                        </p:tav>
                                      </p:tavLst>
                                    </p:anim>
                                    <p:anim calcmode="lin" valueType="num">
                                      <p:cBhvr>
                                        <p:cTn id="27" dur="1000" fill="hold"/>
                                        <p:tgtEl>
                                          <p:spTgt spid="3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00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400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up)">
                                      <p:cBhvr>
                                        <p:cTn id="42" dur="1250"/>
                                        <p:tgtEl>
                                          <p:spTgt spid="35"/>
                                        </p:tgtEl>
                                      </p:cBhvr>
                                    </p:animEffect>
                                  </p:childTnLst>
                                </p:cTn>
                              </p:par>
                              <p:par>
                                <p:cTn id="43" presetID="22" presetClass="entr" presetSubtype="1" fill="hold" grpId="0" nodeType="withEffect">
                                  <p:stCondLst>
                                    <p:cond delay="75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1500"/>
                                        <p:tgtEl>
                                          <p:spTgt spid="34"/>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grpId="0"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circle(in)">
                                      <p:cBhvr>
                                        <p:cTn id="50" dur="2000"/>
                                        <p:tgtEl>
                                          <p:spTgt spid="36"/>
                                        </p:tgtEl>
                                      </p:cBhvr>
                                    </p:animEffect>
                                  </p:childTnLst>
                                </p:cTn>
                              </p:par>
                              <p:par>
                                <p:cTn id="51" presetID="22" presetClass="entr" presetSubtype="1" repeatCount="4000" fill="hold" nodeType="withEffect">
                                  <p:stCondLst>
                                    <p:cond delay="3000"/>
                                  </p:stCondLst>
                                  <p:childTnLst>
                                    <p:set>
                                      <p:cBhvr>
                                        <p:cTn id="52" dur="1" fill="hold">
                                          <p:stCondLst>
                                            <p:cond delay="0"/>
                                          </p:stCondLst>
                                        </p:cTn>
                                        <p:tgtEl>
                                          <p:spTgt spid="5"/>
                                        </p:tgtEl>
                                        <p:attrNameLst>
                                          <p:attrName>style.visibility</p:attrName>
                                        </p:attrNameLst>
                                      </p:cBhvr>
                                      <p:to>
                                        <p:strVal val="visible"/>
                                      </p:to>
                                    </p:set>
                                    <p:animEffect transition="in" filter="wipe(up)">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3">
                                            <p:txEl>
                                              <p:pRg st="10" end="10"/>
                                            </p:txEl>
                                          </p:spTgt>
                                        </p:tgtEl>
                                        <p:attrNameLst>
                                          <p:attrName>style.visibility</p:attrName>
                                        </p:attrNameLst>
                                      </p:cBhvr>
                                      <p:to>
                                        <p:strVal val="visible"/>
                                      </p:to>
                                    </p:set>
                                    <p:animEffect transition="in" filter="wipe(up)">
                                      <p:cBhvr>
                                        <p:cTn id="58" dur="750"/>
                                        <p:tgtEl>
                                          <p:spTgt spid="3">
                                            <p:txEl>
                                              <p:pRg st="10" end="10"/>
                                            </p:txEl>
                                          </p:spTgt>
                                        </p:tgtEl>
                                      </p:cBhvr>
                                    </p:animEffect>
                                  </p:childTnLst>
                                </p:cTn>
                              </p:par>
                            </p:childTnLst>
                          </p:cTn>
                        </p:par>
                        <p:par>
                          <p:cTn id="59" fill="hold">
                            <p:stCondLst>
                              <p:cond delay="750"/>
                            </p:stCondLst>
                            <p:childTnLst>
                              <p:par>
                                <p:cTn id="60" presetID="22" presetClass="entr" presetSubtype="1" fill="hold" nodeType="after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up)">
                                      <p:cBhvr>
                                        <p:cTn id="62" dur="75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up)">
                                      <p:cBhvr>
                                        <p:cTn id="67" dur="750"/>
                                        <p:tgtEl>
                                          <p:spTgt spid="3">
                                            <p:txEl>
                                              <p:pRg st="12" end="12"/>
                                            </p:txEl>
                                          </p:spTgt>
                                        </p:tgtEl>
                                      </p:cBhvr>
                                    </p:animEffect>
                                  </p:childTnLst>
                                </p:cTn>
                              </p:par>
                              <p:par>
                                <p:cTn id="68" presetID="42" presetClass="entr" presetSubtype="0" fill="hold" grpId="0" nodeType="withEffect">
                                  <p:stCondLst>
                                    <p:cond delay="100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350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1000"/>
                                        <p:tgtEl>
                                          <p:spTgt spid="22"/>
                                        </p:tgtEl>
                                      </p:cBhvr>
                                    </p:animEffect>
                                    <p:anim calcmode="lin" valueType="num">
                                      <p:cBhvr>
                                        <p:cTn id="76" dur="1000" fill="hold"/>
                                        <p:tgtEl>
                                          <p:spTgt spid="22"/>
                                        </p:tgtEl>
                                        <p:attrNameLst>
                                          <p:attrName>ppt_x</p:attrName>
                                        </p:attrNameLst>
                                      </p:cBhvr>
                                      <p:tavLst>
                                        <p:tav tm="0">
                                          <p:val>
                                            <p:strVal val="#ppt_x"/>
                                          </p:val>
                                        </p:tav>
                                        <p:tav tm="100000">
                                          <p:val>
                                            <p:strVal val="#ppt_x"/>
                                          </p:val>
                                        </p:tav>
                                      </p:tavLst>
                                    </p:anim>
                                    <p:anim calcmode="lin" valueType="num">
                                      <p:cBhvr>
                                        <p:cTn id="7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4" grpId="0" animBg="1"/>
      <p:bldP spid="35" grpId="0" animBg="1"/>
      <p:bldP spid="36" grpId="0" animBg="1"/>
      <p:bldP spid="18"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8000"/>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82000" y="6515100"/>
            <a:ext cx="588336" cy="228600"/>
          </a:xfrm>
        </p:spPr>
        <p:txBody>
          <a:bodyPr/>
          <a:lstStyle/>
          <a:p>
            <a:fld id="{F716C96D-555A-4066-BF29-32A5BE0CACF3}" type="slidenum">
              <a:rPr lang="en-US" smtClean="0">
                <a:solidFill>
                  <a:schemeClr val="bg2"/>
                </a:solidFill>
              </a:rPr>
              <a:t>27</a:t>
            </a:fld>
            <a:endParaRPr lang="en-US" dirty="0">
              <a:solidFill>
                <a:schemeClr val="bg2"/>
              </a:solidFill>
            </a:endParaRPr>
          </a:p>
        </p:txBody>
      </p:sp>
      <p:sp>
        <p:nvSpPr>
          <p:cNvPr id="4" name="Title 3"/>
          <p:cNvSpPr txBox="1">
            <a:spLocks/>
          </p:cNvSpPr>
          <p:nvPr/>
        </p:nvSpPr>
        <p:spPr>
          <a:xfrm>
            <a:off x="50800" y="-76200"/>
            <a:ext cx="9052560" cy="693420"/>
          </a:xfrm>
          <a:prstGeom prst="rect">
            <a:avLst/>
          </a:prstGeom>
        </p:spPr>
        <p:txBody>
          <a:bodyPr vert="horz" lIns="45720" tIns="0" rIns="45720" bIns="0" anchor="b" anchorCtr="0">
            <a:normAutofit fontScale="925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Further Comment for </a:t>
            </a:r>
            <a:r>
              <a:rPr lang="en-US" i="1" cap="none" dirty="0" err="1" smtClean="0">
                <a:latin typeface="Arial Rounded MT Bold" pitchFamily="34" charset="0"/>
              </a:rPr>
              <a:t>Gesenius</a:t>
            </a:r>
            <a:r>
              <a:rPr lang="en-US" i="1" cap="none" dirty="0" smtClean="0">
                <a:latin typeface="Arial Rounded MT Bold" pitchFamily="34" charset="0"/>
              </a:rPr>
              <a:t>’ Lexicon: </a:t>
            </a:r>
            <a:endParaRPr lang="en-US" i="1" cap="none" dirty="0">
              <a:latin typeface="Arial Rounded MT Bold" pitchFamily="34" charset="0"/>
            </a:endParaRPr>
          </a:p>
        </p:txBody>
      </p:sp>
      <p:sp>
        <p:nvSpPr>
          <p:cNvPr id="6" name="Content Placeholder 2"/>
          <p:cNvSpPr txBox="1">
            <a:spLocks/>
          </p:cNvSpPr>
          <p:nvPr/>
        </p:nvSpPr>
        <p:spPr>
          <a:xfrm>
            <a:off x="304800" y="609600"/>
            <a:ext cx="8544560" cy="6248400"/>
          </a:xfrm>
          <a:prstGeom prst="rect">
            <a:avLst/>
          </a:prstGeom>
          <a:noFill/>
        </p:spPr>
        <p:txBody>
          <a:bodyPr>
            <a:normAutofit fontScale="925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b="1" dirty="0">
                <a:solidFill>
                  <a:srgbClr val="0070C0"/>
                </a:solidFill>
              </a:rPr>
              <a:t>2</a:t>
            </a:r>
            <a:r>
              <a:rPr lang="en-US" dirty="0">
                <a:solidFill>
                  <a:srgbClr val="0070C0"/>
                </a:solidFill>
              </a:rPr>
              <a:t>.  </a:t>
            </a:r>
            <a:r>
              <a:rPr lang="en-US" sz="3100" b="1" dirty="0">
                <a:solidFill>
                  <a:srgbClr val="0070C0"/>
                </a:solidFill>
              </a:rPr>
              <a:t>Foreigners, strangers, hence foreign kings who made alliance with the Israelites. </a:t>
            </a:r>
          </a:p>
          <a:p>
            <a:pPr marL="0" indent="0">
              <a:buNone/>
            </a:pPr>
            <a:endParaRPr lang="en-US" sz="1100" b="1" dirty="0" smtClean="0">
              <a:solidFill>
                <a:srgbClr val="FF0000"/>
              </a:solidFill>
            </a:endParaRPr>
          </a:p>
          <a:p>
            <a:pPr marL="0" indent="0">
              <a:buNone/>
            </a:pPr>
            <a:r>
              <a:rPr lang="en-US" sz="2800" b="1" dirty="0" smtClean="0">
                <a:solidFill>
                  <a:srgbClr val="FF0000"/>
                </a:solidFill>
                <a:effectLst>
                  <a:outerShdw blurRad="38100" dist="38100" dir="2700000" algn="tl">
                    <a:srgbClr val="000000">
                      <a:alpha val="43137"/>
                    </a:srgbClr>
                  </a:outerShdw>
                </a:effectLst>
              </a:rPr>
              <a:t>Note</a:t>
            </a:r>
            <a:r>
              <a:rPr lang="en-US" sz="2800" b="1" dirty="0">
                <a:solidFill>
                  <a:srgbClr val="FF0000"/>
                </a:solidFill>
              </a:rPr>
              <a:t>:  </a:t>
            </a:r>
            <a:r>
              <a:rPr lang="en-US" sz="2800" dirty="0"/>
              <a:t>On the #2 definition, we see once more the theme </a:t>
            </a:r>
            <a:r>
              <a:rPr lang="en-US" sz="2800" dirty="0" smtClean="0"/>
              <a:t>of a </a:t>
            </a:r>
            <a:r>
              <a:rPr lang="en-US" sz="2800" b="1" i="1" dirty="0" smtClean="0">
                <a:solidFill>
                  <a:srgbClr val="FF0066"/>
                </a:solidFill>
                <a:effectLst>
                  <a:outerShdw blurRad="38100" dist="38100" dir="2700000" algn="tl">
                    <a:srgbClr val="000000">
                      <a:alpha val="43137"/>
                    </a:srgbClr>
                  </a:outerShdw>
                </a:effectLst>
              </a:rPr>
              <a:t>mixture/mingling</a:t>
            </a:r>
            <a:r>
              <a:rPr lang="en-US" sz="2800" b="1" i="1" dirty="0" smtClean="0">
                <a:solidFill>
                  <a:srgbClr val="FF0066"/>
                </a:solidFill>
              </a:rPr>
              <a:t>.  </a:t>
            </a:r>
            <a:br>
              <a:rPr lang="en-US" sz="2800" b="1" i="1" dirty="0" smtClean="0">
                <a:solidFill>
                  <a:srgbClr val="FF0066"/>
                </a:solidFill>
              </a:rPr>
            </a:br>
            <a:r>
              <a:rPr lang="en-US" sz="2800" dirty="0" smtClean="0"/>
              <a:t>I </a:t>
            </a:r>
            <a:r>
              <a:rPr lang="en-US" sz="2800" dirty="0"/>
              <a:t>find the comment made about the </a:t>
            </a:r>
            <a:r>
              <a:rPr lang="en-US" sz="2800" b="1" dirty="0">
                <a:solidFill>
                  <a:srgbClr val="FF0000"/>
                </a:solidFill>
                <a:effectLst>
                  <a:outerShdw blurRad="38100" dist="38100" dir="2700000" algn="tl">
                    <a:srgbClr val="000000">
                      <a:alpha val="43137"/>
                    </a:srgbClr>
                  </a:outerShdw>
                </a:effectLst>
              </a:rPr>
              <a:t>Pharisees</a:t>
            </a:r>
            <a:r>
              <a:rPr lang="en-US" sz="2800" dirty="0">
                <a:solidFill>
                  <a:schemeClr val="bg1">
                    <a:lumMod val="95000"/>
                    <a:lumOff val="5000"/>
                  </a:schemeClr>
                </a:solidFill>
              </a:rPr>
              <a:t> </a:t>
            </a:r>
            <a:r>
              <a:rPr lang="en-US" sz="2800" dirty="0"/>
              <a:t>and</a:t>
            </a:r>
            <a:r>
              <a:rPr lang="en-US" sz="2800" dirty="0">
                <a:solidFill>
                  <a:schemeClr val="bg1">
                    <a:lumMod val="95000"/>
                    <a:lumOff val="5000"/>
                  </a:schemeClr>
                </a:solidFill>
              </a:rPr>
              <a:t> </a:t>
            </a:r>
            <a:r>
              <a:rPr lang="en-US" sz="2800" b="1" dirty="0" err="1" smtClean="0">
                <a:solidFill>
                  <a:srgbClr val="FF0000"/>
                </a:solidFill>
                <a:effectLst>
                  <a:outerShdw blurRad="38100" dist="38100" dir="2700000" algn="tl">
                    <a:srgbClr val="000000">
                      <a:alpha val="43137"/>
                    </a:srgbClr>
                  </a:outerShdw>
                </a:effectLst>
              </a:rPr>
              <a:t>Rabbinist’s</a:t>
            </a:r>
            <a:r>
              <a:rPr lang="en-US" sz="2800" dirty="0" smtClean="0">
                <a:solidFill>
                  <a:schemeClr val="bg1">
                    <a:lumMod val="95000"/>
                    <a:lumOff val="5000"/>
                  </a:schemeClr>
                </a:solidFill>
              </a:rPr>
              <a:t> </a:t>
            </a:r>
            <a:r>
              <a:rPr lang="en-US" sz="2800" dirty="0"/>
              <a:t>concept of the </a:t>
            </a:r>
            <a:r>
              <a:rPr lang="en-US" sz="2800" b="1" dirty="0">
                <a:solidFill>
                  <a:schemeClr val="accent6">
                    <a:lumMod val="75000"/>
                  </a:schemeClr>
                </a:solidFill>
                <a:effectLst>
                  <a:outerShdw blurRad="38100" dist="38100" dir="2700000" algn="tl">
                    <a:srgbClr val="000000">
                      <a:alpha val="43137"/>
                    </a:srgbClr>
                  </a:outerShdw>
                </a:effectLst>
              </a:rPr>
              <a:t>ereb</a:t>
            </a:r>
            <a:r>
              <a:rPr lang="en-US" sz="2800" dirty="0">
                <a:solidFill>
                  <a:srgbClr val="0070C0"/>
                </a:solidFill>
              </a:rPr>
              <a:t> </a:t>
            </a:r>
            <a:r>
              <a:rPr lang="en-US" sz="2800" dirty="0">
                <a:solidFill>
                  <a:schemeClr val="accent6">
                    <a:lumMod val="75000"/>
                  </a:schemeClr>
                </a:solidFill>
                <a:effectLst>
                  <a:outerShdw blurRad="38100" dist="38100" dir="2700000" algn="tl">
                    <a:srgbClr val="000000">
                      <a:alpha val="43137"/>
                    </a:srgbClr>
                  </a:outerShdw>
                </a:effectLst>
              </a:rPr>
              <a:t>evening</a:t>
            </a:r>
            <a:r>
              <a:rPr lang="en-US" sz="2800" dirty="0">
                <a:solidFill>
                  <a:srgbClr val="0070C0"/>
                </a:solidFill>
              </a:rPr>
              <a:t> </a:t>
            </a:r>
            <a:r>
              <a:rPr lang="en-US" sz="2800" dirty="0"/>
              <a:t>beginning at noon, extremely interesting to say the least. </a:t>
            </a:r>
            <a:endParaRPr lang="en-US" sz="2800" dirty="0" smtClean="0"/>
          </a:p>
          <a:p>
            <a:pPr marL="0" indent="0">
              <a:buNone/>
            </a:pPr>
            <a:r>
              <a:rPr lang="en-US" sz="2800" u="sng" dirty="0" smtClean="0">
                <a:effectLst>
                  <a:outerShdw blurRad="38100" dist="38100" dir="2700000" algn="tl">
                    <a:srgbClr val="000000">
                      <a:alpha val="43137"/>
                    </a:srgbClr>
                  </a:outerShdw>
                </a:effectLst>
              </a:rPr>
              <a:t>I </a:t>
            </a:r>
            <a:r>
              <a:rPr lang="en-US" sz="2800" u="sng" dirty="0">
                <a:effectLst>
                  <a:outerShdw blurRad="38100" dist="38100" dir="2700000" algn="tl">
                    <a:srgbClr val="000000">
                      <a:alpha val="43137"/>
                    </a:srgbClr>
                  </a:outerShdw>
                </a:effectLst>
              </a:rPr>
              <a:t>will comment by asking a question</a:t>
            </a:r>
            <a:r>
              <a:rPr lang="en-US" sz="2800" dirty="0" smtClean="0">
                <a:effectLst>
                  <a:outerShdw blurRad="38100" dist="38100" dir="2700000" algn="tl">
                    <a:srgbClr val="000000">
                      <a:alpha val="43137"/>
                    </a:srgbClr>
                  </a:outerShdw>
                </a:effectLst>
              </a:rPr>
              <a:t>.</a:t>
            </a:r>
            <a:br>
              <a:rPr lang="en-US" sz="2800" dirty="0" smtClean="0">
                <a:effectLst>
                  <a:outerShdw blurRad="38100" dist="38100" dir="2700000" algn="tl">
                    <a:srgbClr val="000000">
                      <a:alpha val="43137"/>
                    </a:srgbClr>
                  </a:outerShdw>
                </a:effectLst>
              </a:rPr>
            </a:br>
            <a:endParaRPr lang="en-US" sz="1500" dirty="0">
              <a:effectLst>
                <a:outerShdw blurRad="38100" dist="38100" dir="2700000" algn="tl">
                  <a:srgbClr val="000000">
                    <a:alpha val="43137"/>
                  </a:srgbClr>
                </a:outerShdw>
              </a:effectLst>
            </a:endParaRPr>
          </a:p>
          <a:p>
            <a:pPr marL="0" indent="0">
              <a:buNone/>
            </a:pPr>
            <a:r>
              <a:rPr lang="en-US" sz="2800" b="1" dirty="0">
                <a:solidFill>
                  <a:srgbClr val="66FFFF"/>
                </a:solidFill>
                <a:effectLst>
                  <a:outerShdw blurRad="38100" dist="38100" dir="2700000" algn="tl">
                    <a:srgbClr val="000000">
                      <a:alpha val="43137"/>
                    </a:srgbClr>
                  </a:outerShdw>
                </a:effectLst>
              </a:rPr>
              <a:t>Yahuah</a:t>
            </a:r>
            <a:r>
              <a:rPr lang="en-US" sz="2800" dirty="0">
                <a:solidFill>
                  <a:schemeClr val="bg1">
                    <a:lumMod val="95000"/>
                    <a:lumOff val="5000"/>
                  </a:schemeClr>
                </a:solidFill>
                <a:effectLst/>
              </a:rPr>
              <a:t> </a:t>
            </a:r>
            <a:r>
              <a:rPr lang="en-US" sz="2800" dirty="0">
                <a:effectLst/>
              </a:rPr>
              <a:t>named the time of </a:t>
            </a:r>
            <a:r>
              <a:rPr lang="en-US" sz="2800" b="1" u="sng" dirty="0">
                <a:solidFill>
                  <a:srgbClr val="0070C0"/>
                </a:solidFill>
                <a:effectLst/>
              </a:rPr>
              <a:t>direct sunlight</a:t>
            </a:r>
            <a:r>
              <a:rPr lang="en-US" sz="2800" b="1" dirty="0">
                <a:solidFill>
                  <a:srgbClr val="0070C0"/>
                </a:solidFill>
                <a:effectLst/>
              </a:rPr>
              <a:t> </a:t>
            </a:r>
            <a:r>
              <a:rPr lang="en-US" sz="2800" b="1" dirty="0" smtClean="0">
                <a:solidFill>
                  <a:srgbClr val="0070C0"/>
                </a:solidFill>
                <a:effectLst/>
              </a:rPr>
              <a:t>-</a:t>
            </a:r>
            <a:r>
              <a:rPr lang="en-US" sz="2800" b="1" dirty="0" smtClean="0">
                <a:ln>
                  <a:solidFill>
                    <a:srgbClr val="FFFF00"/>
                  </a:solidFill>
                </a:ln>
                <a:solidFill>
                  <a:srgbClr val="0070C0"/>
                </a:solidFill>
                <a:effectLst>
                  <a:glow rad="228600">
                    <a:schemeClr val="accent1">
                      <a:satMod val="175000"/>
                      <a:alpha val="40000"/>
                    </a:schemeClr>
                  </a:glow>
                </a:effectLst>
                <a:latin typeface="Arial Black" panose="020B0A04020102020204" pitchFamily="34" charset="0"/>
              </a:rPr>
              <a:t> </a:t>
            </a:r>
            <a:r>
              <a:rPr lang="en-US" sz="2800" b="1" dirty="0" err="1" smtClean="0">
                <a:ln>
                  <a:solidFill>
                    <a:srgbClr val="FFFF00"/>
                  </a:solidFill>
                </a:ln>
                <a:solidFill>
                  <a:srgbClr val="66FFFF"/>
                </a:solidFill>
                <a:effectLst>
                  <a:glow rad="228600">
                    <a:schemeClr val="accent1">
                      <a:satMod val="175000"/>
                      <a:alpha val="40000"/>
                    </a:schemeClr>
                  </a:glow>
                </a:effectLst>
                <a:latin typeface="Arial Black" panose="020B0A04020102020204" pitchFamily="34" charset="0"/>
              </a:rPr>
              <a:t>owr</a:t>
            </a:r>
            <a:r>
              <a:rPr lang="en-US" sz="2800" dirty="0" smtClean="0">
                <a:ln>
                  <a:solidFill>
                    <a:srgbClr val="FFFF00"/>
                  </a:solidFill>
                </a:ln>
                <a:solidFill>
                  <a:srgbClr val="FFFF00"/>
                </a:solidFill>
                <a:effectLst>
                  <a:glow rad="228600">
                    <a:schemeClr val="accent1">
                      <a:satMod val="175000"/>
                      <a:alpha val="40000"/>
                    </a:schemeClr>
                  </a:glow>
                </a:effectLst>
                <a:latin typeface="Arial Black" panose="020B0A04020102020204" pitchFamily="34" charset="0"/>
              </a:rPr>
              <a:t> </a:t>
            </a:r>
            <a:r>
              <a:rPr lang="en-US" sz="2800" dirty="0" smtClean="0">
                <a:effectLst/>
              </a:rPr>
              <a:t>(light</a:t>
            </a:r>
            <a:r>
              <a:rPr lang="en-US" sz="2800" dirty="0">
                <a:effectLst/>
              </a:rPr>
              <a:t>/</a:t>
            </a:r>
            <a:r>
              <a:rPr lang="en-US" sz="2800" dirty="0" smtClean="0">
                <a:effectLst/>
              </a:rPr>
              <a:t>day</a:t>
            </a:r>
            <a:r>
              <a:rPr lang="en-US" sz="2800" dirty="0">
                <a:effectLst/>
              </a:rPr>
              <a:t>).  </a:t>
            </a:r>
            <a:r>
              <a:rPr lang="en-US" sz="2800" dirty="0">
                <a:ln w="18415" cmpd="sng">
                  <a:solidFill>
                    <a:srgbClr val="FFFFFF"/>
                  </a:solidFill>
                  <a:prstDash val="solid"/>
                </a:ln>
                <a:solidFill>
                  <a:srgbClr val="FFFFFF"/>
                </a:solidFill>
                <a:effectLst>
                  <a:outerShdw blurRad="38100" dist="38100" dir="2700000" algn="tl">
                    <a:srgbClr val="000000">
                      <a:alpha val="43137"/>
                    </a:srgbClr>
                  </a:outerShdw>
                </a:effectLst>
              </a:rPr>
              <a:t>Are</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the Rabbi’s and Pharisees </a:t>
            </a:r>
            <a:r>
              <a:rPr lang="en-US" sz="2800" u="sng" dirty="0">
                <a:ln w="18415" cmpd="sng">
                  <a:solidFill>
                    <a:srgbClr val="FFFFFF"/>
                  </a:solidFill>
                  <a:prstDash val="solid"/>
                </a:ln>
                <a:solidFill>
                  <a:srgbClr val="FFFFFF"/>
                </a:solidFill>
                <a:effectLst>
                  <a:outerShdw blurRad="63500" dir="3600000" algn="tl" rotWithShape="0">
                    <a:srgbClr val="000000">
                      <a:alpha val="70000"/>
                    </a:srgbClr>
                  </a:outerShdw>
                </a:effectLst>
              </a:rPr>
              <a:t>placing themselves</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on </a:t>
            </a:r>
            <a:r>
              <a:rPr lang="en-US" sz="2800" b="1" dirty="0">
                <a:solidFill>
                  <a:srgbClr val="66FFFF"/>
                </a:solidFill>
                <a:effectLst>
                  <a:outerShdw blurRad="38100" dist="38100" dir="2700000" algn="tl">
                    <a:srgbClr val="000000">
                      <a:alpha val="43137"/>
                    </a:srgbClr>
                  </a:outerShdw>
                </a:effectLst>
              </a:rPr>
              <a:t>Yahuah’s Throne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when they </a:t>
            </a:r>
            <a:r>
              <a:rPr lang="en-US" sz="2800" dirty="0">
                <a:ln w="9525" cmpd="sng">
                  <a:solidFill>
                    <a:srgbClr val="483BF3"/>
                  </a:solidFill>
                  <a:prstDash val="solid"/>
                </a:ln>
                <a:solidFill>
                  <a:srgbClr val="FFFFFF"/>
                </a:solidFill>
                <a:effectLst>
                  <a:outerShdw blurRad="63500" dir="3600000" algn="tl" rotWithShape="0">
                    <a:srgbClr val="000000">
                      <a:alpha val="70000"/>
                    </a:srgbClr>
                  </a:outerShdw>
                </a:effectLst>
                <a:latin typeface="Arial Black" panose="020B0A04020102020204" pitchFamily="34" charset="0"/>
              </a:rPr>
              <a:t>overrule</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800" b="1" dirty="0">
                <a:solidFill>
                  <a:srgbClr val="66FFFF"/>
                </a:solidFill>
                <a:effectLst>
                  <a:outerShdw blurRad="38100" dist="38100" dir="2700000" algn="tl">
                    <a:srgbClr val="000000">
                      <a:alpha val="43137"/>
                    </a:srgbClr>
                  </a:outerShdw>
                </a:effectLst>
              </a:rPr>
              <a:t>Yahuah’s</a:t>
            </a:r>
            <a:r>
              <a:rPr lang="en-US" sz="2800" dirty="0">
                <a:solidFill>
                  <a:schemeClr val="accent4">
                    <a:lumMod val="75000"/>
                  </a:schemeClr>
                </a:solidFill>
                <a:effectLst/>
              </a:rPr>
              <a:t> </a:t>
            </a:r>
            <a:r>
              <a:rPr lang="en-US" sz="2800" dirty="0">
                <a:solidFill>
                  <a:srgbClr val="66FFFF"/>
                </a:solidFill>
                <a:effectLst>
                  <a:outerShdw blurRad="38100" dist="38100" dir="2700000" algn="tl">
                    <a:srgbClr val="000000">
                      <a:alpha val="43137"/>
                    </a:srgbClr>
                  </a:outerShdw>
                </a:effectLst>
              </a:rPr>
              <a:t>declaration</a:t>
            </a:r>
            <a:r>
              <a:rPr lang="en-US" sz="2800" dirty="0">
                <a:solidFill>
                  <a:schemeClr val="bg1">
                    <a:lumMod val="95000"/>
                    <a:lumOff val="5000"/>
                  </a:schemeClr>
                </a:solidFill>
                <a:effectLst/>
              </a:rPr>
              <a:t>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by naming </a:t>
            </a:r>
            <a:r>
              <a:rPr lang="en-US" sz="2800" b="1" dirty="0" err="1" smtClean="0">
                <a:ln>
                  <a:solidFill>
                    <a:srgbClr val="FFFF00"/>
                  </a:solidFill>
                </a:ln>
                <a:solidFill>
                  <a:srgbClr val="66FFFF"/>
                </a:solidFill>
                <a:effectLst>
                  <a:glow rad="228600">
                    <a:schemeClr val="accent1">
                      <a:satMod val="175000"/>
                      <a:alpha val="40000"/>
                    </a:schemeClr>
                  </a:glow>
                  <a:outerShdw blurRad="38100" dist="38100" dir="2700000" algn="tl">
                    <a:srgbClr val="000000">
                      <a:alpha val="43137"/>
                    </a:srgbClr>
                  </a:outerShdw>
                </a:effectLst>
                <a:latin typeface="Arial Black" panose="020B0A04020102020204" pitchFamily="34" charset="0"/>
              </a:rPr>
              <a:t>owr</a:t>
            </a:r>
            <a:r>
              <a:rPr lang="en-US" sz="2800" b="1" dirty="0" smtClean="0">
                <a:ln>
                  <a:solidFill>
                    <a:srgbClr val="FFFF00"/>
                  </a:solidFill>
                </a:ln>
                <a:solidFill>
                  <a:srgbClr val="66FFFF"/>
                </a:solidFill>
                <a:effectLst>
                  <a:glow rad="228600">
                    <a:schemeClr val="accent1">
                      <a:satMod val="175000"/>
                      <a:alpha val="40000"/>
                    </a:schemeClr>
                  </a:glow>
                  <a:outerShdw blurRad="38100" dist="38100" dir="2700000" algn="tl">
                    <a:srgbClr val="000000">
                      <a:alpha val="43137"/>
                    </a:srgbClr>
                  </a:outerShdw>
                </a:effectLst>
                <a:latin typeface="Arial Black" panose="020B0A04020102020204" pitchFamily="34" charset="0"/>
              </a:rPr>
              <a:t> </a:t>
            </a:r>
            <a:r>
              <a:rPr lang="en-US" sz="2800" baseline="30000" dirty="0" smtClean="0">
                <a:ln>
                  <a:solidFill>
                    <a:srgbClr val="483BF3"/>
                  </a:solidFill>
                </a:ln>
                <a:solidFill>
                  <a:srgbClr val="66FFFF"/>
                </a:solidFill>
                <a:effectLst/>
              </a:rPr>
              <a:t>H216</a:t>
            </a:r>
            <a:r>
              <a:rPr lang="en-US" sz="2800" b="1" baseline="30000" dirty="0" smtClean="0">
                <a:solidFill>
                  <a:schemeClr val="bg1">
                    <a:lumMod val="85000"/>
                  </a:schemeClr>
                </a:solidFill>
                <a:effectLst>
                  <a:outerShdw blurRad="38100" dist="38100" dir="2700000" algn="tl">
                    <a:srgbClr val="000000">
                      <a:alpha val="43137"/>
                    </a:srgbClr>
                  </a:outerShdw>
                </a:effectLst>
              </a:rPr>
              <a:t>  </a:t>
            </a:r>
            <a:br>
              <a:rPr lang="en-US" sz="2800" b="1" baseline="30000" dirty="0" smtClean="0">
                <a:solidFill>
                  <a:schemeClr val="bg1">
                    <a:lumMod val="85000"/>
                  </a:schemeClr>
                </a:solidFill>
                <a:effectLst>
                  <a:outerShdw blurRad="38100" dist="38100" dir="2700000" algn="tl">
                    <a:srgbClr val="000000">
                      <a:alpha val="43137"/>
                    </a:srgbClr>
                  </a:outerShdw>
                </a:effectLst>
              </a:rPr>
            </a:b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direct sunlight)  - </a:t>
            </a:r>
            <a:r>
              <a:rPr lang="en-US" sz="2800" dirty="0" smtClean="0">
                <a:solidFill>
                  <a:srgbClr val="FF0000"/>
                </a:solidFill>
                <a:effectLst>
                  <a:outerShdw blurRad="38100" dist="38100" dir="2700000" algn="tl">
                    <a:srgbClr val="000000">
                      <a:alpha val="43137"/>
                    </a:srgbClr>
                  </a:outerShdw>
                </a:effectLst>
                <a:latin typeface="Arial Black" panose="020B0A04020102020204" pitchFamily="34" charset="0"/>
              </a:rPr>
              <a:t>as</a:t>
            </a:r>
            <a:r>
              <a:rPr lang="en-US" sz="2800" dirty="0" smtClean="0">
                <a:solidFill>
                  <a:srgbClr val="FF0000"/>
                </a:solidFill>
                <a:effectLst/>
                <a:latin typeface="Arial Black" panose="020B0A04020102020204" pitchFamily="34" charset="0"/>
              </a:rPr>
              <a:t> </a:t>
            </a:r>
            <a:r>
              <a:rPr lang="en-US" sz="2800" dirty="0">
                <a:solidFill>
                  <a:srgbClr val="FF0000"/>
                </a:solidFill>
                <a:effectLst/>
                <a:latin typeface="Arial Black" panose="020B0A04020102020204" pitchFamily="34" charset="0"/>
              </a:rPr>
              <a:t>“</a:t>
            </a:r>
            <a:r>
              <a:rPr lang="en-US" sz="2800" b="1" u="sng" dirty="0">
                <a:solidFill>
                  <a:srgbClr val="FF0000"/>
                </a:solidFill>
                <a:effectLst>
                  <a:outerShdw blurRad="38100" dist="38100" dir="2700000" algn="tl">
                    <a:srgbClr val="000000">
                      <a:alpha val="43137"/>
                    </a:srgbClr>
                  </a:outerShdw>
                </a:effectLst>
                <a:latin typeface="Arial Black" panose="020B0A04020102020204" pitchFamily="34" charset="0"/>
              </a:rPr>
              <a:t>evening</a:t>
            </a:r>
            <a:r>
              <a:rPr lang="en-US" sz="2800" dirty="0" smtClean="0">
                <a:solidFill>
                  <a:srgbClr val="FF0000"/>
                </a:solidFill>
                <a:effectLst/>
                <a:latin typeface="Arial Black" panose="020B0A04020102020204" pitchFamily="34" charset="0"/>
              </a:rPr>
              <a:t>”</a:t>
            </a:r>
            <a:r>
              <a:rPr lang="en-US" sz="2800" b="1" dirty="0" smtClean="0">
                <a:solidFill>
                  <a:srgbClr val="FF0000"/>
                </a:solidFill>
                <a:effectLst/>
                <a:latin typeface="Arial Black" panose="020B0A04020102020204" pitchFamily="34" charset="0"/>
              </a:rPr>
              <a:t>??</a:t>
            </a:r>
            <a:r>
              <a:rPr lang="en-US" sz="2800" b="1" dirty="0" smtClean="0">
                <a:solidFill>
                  <a:srgbClr val="FF0000"/>
                </a:solidFill>
                <a:effectLst>
                  <a:glow rad="139700">
                    <a:schemeClr val="accent5">
                      <a:satMod val="175000"/>
                      <a:alpha val="50000"/>
                    </a:schemeClr>
                  </a:glow>
                </a:effectLst>
                <a:latin typeface="Arial Black" panose="020B0A04020102020204" pitchFamily="34" charset="0"/>
              </a:rPr>
              <a:t/>
            </a:r>
            <a:br>
              <a:rPr lang="en-US" sz="2800" b="1" dirty="0" smtClean="0">
                <a:solidFill>
                  <a:srgbClr val="FF0000"/>
                </a:solidFill>
                <a:effectLst>
                  <a:glow rad="139700">
                    <a:schemeClr val="accent5">
                      <a:satMod val="175000"/>
                      <a:alpha val="50000"/>
                    </a:schemeClr>
                  </a:glow>
                </a:effectLst>
                <a:latin typeface="Arial Black" panose="020B0A04020102020204" pitchFamily="34" charset="0"/>
              </a:rPr>
            </a:br>
            <a:endParaRPr lang="en-US" sz="1300" b="1" dirty="0">
              <a:solidFill>
                <a:srgbClr val="FF0000"/>
              </a:solidFill>
              <a:effectLst>
                <a:glow rad="139700">
                  <a:schemeClr val="accent5">
                    <a:satMod val="175000"/>
                    <a:alpha val="50000"/>
                  </a:schemeClr>
                </a:glow>
              </a:effectLst>
              <a:latin typeface="Arial Black" panose="020B0A04020102020204" pitchFamily="34" charset="0"/>
            </a:endParaRPr>
          </a:p>
          <a:p>
            <a:pPr marL="0" indent="0">
              <a:buNone/>
            </a:pPr>
            <a:r>
              <a:rPr lang="en-US" sz="2800" b="1" dirty="0">
                <a:ln w="3175" cmpd="sng">
                  <a:noFill/>
                  <a:prstDash val="solid"/>
                </a:ln>
                <a:effectLst>
                  <a:glow rad="139700">
                    <a:srgbClr val="B7E4FF">
                      <a:alpha val="50000"/>
                    </a:srgbClr>
                  </a:glow>
                  <a:outerShdw blurRad="63500" dir="3600000" algn="tl" rotWithShape="0">
                    <a:srgbClr val="000000">
                      <a:alpha val="70000"/>
                    </a:srgbClr>
                  </a:outerShdw>
                </a:effectLst>
              </a:rPr>
              <a:t>By the </a:t>
            </a:r>
            <a:r>
              <a:rPr lang="en-US" sz="2800" b="1" u="sng" dirty="0">
                <a:ln w="3175" cmpd="sng">
                  <a:noFill/>
                  <a:prstDash val="solid"/>
                </a:ln>
                <a:effectLst>
                  <a:glow rad="139700">
                    <a:srgbClr val="B7E4FF">
                      <a:alpha val="50000"/>
                    </a:srgbClr>
                  </a:glow>
                  <a:outerShdw blurRad="63500" dir="3600000" algn="tl" rotWithShape="0">
                    <a:srgbClr val="000000">
                      <a:alpha val="70000"/>
                    </a:srgbClr>
                  </a:outerShdw>
                </a:effectLst>
              </a:rPr>
              <a:t>first usage</a:t>
            </a:r>
            <a:r>
              <a:rPr lang="en-US" sz="2800" b="1" dirty="0">
                <a:ln w="3175" cmpd="sng">
                  <a:noFill/>
                  <a:prstDash val="solid"/>
                </a:ln>
                <a:effectLst>
                  <a:glow rad="139700">
                    <a:srgbClr val="B7E4FF">
                      <a:alpha val="50000"/>
                    </a:srgbClr>
                  </a:glow>
                  <a:outerShdw blurRad="63500" dir="3600000" algn="tl" rotWithShape="0">
                    <a:srgbClr val="000000">
                      <a:alpha val="70000"/>
                    </a:srgbClr>
                  </a:outerShdw>
                </a:effectLst>
              </a:rPr>
              <a:t> in the Scriptures, </a:t>
            </a:r>
            <a: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t/>
            </a:r>
            <a:b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br>
            <a: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t>the </a:t>
            </a:r>
            <a:r>
              <a:rPr lang="en-US" sz="2800" b="1" dirty="0">
                <a:ln w="3175" cmpd="sng">
                  <a:noFill/>
                  <a:prstDash val="solid"/>
                </a:ln>
                <a:effectLst>
                  <a:glow rad="139700">
                    <a:srgbClr val="B7E4FF">
                      <a:alpha val="50000"/>
                    </a:srgbClr>
                  </a:glow>
                  <a:outerShdw blurRad="63500" dir="3600000" algn="tl" rotWithShape="0">
                    <a:srgbClr val="000000">
                      <a:alpha val="70000"/>
                    </a:srgbClr>
                  </a:outerShdw>
                </a:effectLst>
              </a:rPr>
              <a:t>“</a:t>
            </a:r>
            <a:r>
              <a:rPr lang="en-US" sz="2800" b="1" u="sng" dirty="0">
                <a:ln w="3175" cmpd="sng">
                  <a:noFill/>
                  <a:prstDash val="solid"/>
                </a:ln>
                <a:effectLst>
                  <a:glow rad="139700">
                    <a:srgbClr val="B7E4FF">
                      <a:alpha val="50000"/>
                    </a:srgbClr>
                  </a:glow>
                  <a:outerShdw blurRad="63500" dir="3600000" algn="tl" rotWithShape="0">
                    <a:srgbClr val="000000">
                      <a:alpha val="70000"/>
                    </a:srgbClr>
                  </a:outerShdw>
                </a:effectLst>
              </a:rPr>
              <a:t>afternoon evening</a:t>
            </a:r>
            <a:r>
              <a:rPr lang="en-US" sz="2800" b="1" dirty="0">
                <a:ln w="3175" cmpd="sng">
                  <a:noFill/>
                  <a:prstDash val="solid"/>
                </a:ln>
                <a:effectLst>
                  <a:glow rad="139700">
                    <a:srgbClr val="B7E4FF">
                      <a:alpha val="50000"/>
                    </a:srgbClr>
                  </a:glow>
                  <a:outerShdw blurRad="63500" dir="3600000" algn="tl" rotWithShape="0">
                    <a:srgbClr val="000000">
                      <a:alpha val="70000"/>
                    </a:srgbClr>
                  </a:outerShdw>
                </a:effectLst>
              </a:rPr>
              <a:t>” </a:t>
            </a:r>
            <a: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t/>
            </a:r>
            <a:b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br>
            <a:r>
              <a:rPr lang="en-US" sz="2800" b="1" i="1" u="sng" dirty="0" smtClean="0">
                <a:ln w="3175" cmpd="sng">
                  <a:noFill/>
                  <a:prstDash val="solid"/>
                </a:ln>
                <a:effectLst>
                  <a:glow rad="139700">
                    <a:srgbClr val="B7E4FF">
                      <a:alpha val="50000"/>
                    </a:srgbClr>
                  </a:glow>
                  <a:outerShdw blurRad="63500" dir="3600000" algn="tl" rotWithShape="0">
                    <a:srgbClr val="000000">
                      <a:alpha val="70000"/>
                    </a:srgbClr>
                  </a:outerShdw>
                </a:effectLst>
              </a:rPr>
              <a:t>does</a:t>
            </a:r>
            <a: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t> </a:t>
            </a:r>
            <a:r>
              <a:rPr lang="en-US" sz="2800" b="1" i="1" u="sng" dirty="0">
                <a:ln w="3175" cmpd="sng">
                  <a:noFill/>
                  <a:prstDash val="solid"/>
                </a:ln>
                <a:effectLst>
                  <a:glow rad="139700">
                    <a:srgbClr val="B7E4FF">
                      <a:alpha val="50000"/>
                    </a:srgbClr>
                  </a:glow>
                  <a:outerShdw blurRad="63500" dir="3600000" algn="tl" rotWithShape="0">
                    <a:srgbClr val="000000">
                      <a:alpha val="70000"/>
                    </a:srgbClr>
                  </a:outerShdw>
                </a:effectLst>
              </a:rPr>
              <a:t>not align</a:t>
            </a:r>
            <a:r>
              <a:rPr lang="en-US" sz="2800" b="1" i="1" dirty="0">
                <a:ln w="3175" cmpd="sng">
                  <a:noFill/>
                  <a:prstDash val="solid"/>
                </a:ln>
                <a:effectLst>
                  <a:glow rad="139700">
                    <a:srgbClr val="B7E4FF">
                      <a:alpha val="50000"/>
                    </a:srgbClr>
                  </a:glow>
                  <a:outerShdw blurRad="63500" dir="3600000" algn="tl" rotWithShape="0">
                    <a:srgbClr val="000000">
                      <a:alpha val="70000"/>
                    </a:srgbClr>
                  </a:outerShdw>
                </a:effectLst>
              </a:rPr>
              <a:t> </a:t>
            </a:r>
            <a:r>
              <a:rPr lang="en-US" sz="2800" b="1" dirty="0" smtClean="0">
                <a:ln w="3175" cmpd="sng">
                  <a:noFill/>
                  <a:prstDash val="solid"/>
                </a:ln>
                <a:effectLst>
                  <a:glow rad="139700">
                    <a:srgbClr val="B7E4FF">
                      <a:alpha val="50000"/>
                    </a:srgbClr>
                  </a:glow>
                  <a:outerShdw blurRad="63500" dir="3600000" algn="tl" rotWithShape="0">
                    <a:srgbClr val="000000">
                      <a:alpha val="70000"/>
                    </a:srgbClr>
                  </a:outerShdw>
                </a:effectLst>
              </a:rPr>
              <a:t>to any Divine </a:t>
            </a:r>
            <a:r>
              <a:rPr lang="en-US" sz="2800" b="1" dirty="0">
                <a:ln w="3175" cmpd="sng">
                  <a:noFill/>
                  <a:prstDash val="solid"/>
                </a:ln>
                <a:effectLst>
                  <a:glow rad="139700">
                    <a:srgbClr val="B7E4FF">
                      <a:alpha val="50000"/>
                    </a:srgbClr>
                  </a:glow>
                  <a:outerShdw blurRad="63500" dir="3600000" algn="tl" rotWithShape="0">
                    <a:srgbClr val="000000">
                      <a:alpha val="70000"/>
                    </a:srgbClr>
                  </a:outerShdw>
                </a:effectLst>
              </a:rPr>
              <a:t>example!</a:t>
            </a:r>
          </a:p>
        </p:txBody>
      </p:sp>
    </p:spTree>
    <p:extLst>
      <p:ext uri="{BB962C8B-B14F-4D97-AF65-F5344CB8AC3E}">
        <p14:creationId xmlns:p14="http://schemas.microsoft.com/office/powerpoint/2010/main" val="4151010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1000"/>
                                        <p:tgtEl>
                                          <p:spTgt spid="6">
                                            <p:txEl>
                                              <p:pRg st="5" end="5"/>
                                            </p:txEl>
                                          </p:spTgt>
                                        </p:tgtEl>
                                      </p:cBhvr>
                                    </p:animEffect>
                                    <p:anim calcmode="lin" valueType="num">
                                      <p:cBhvr>
                                        <p:cTn id="29"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3200"/>
            <a:ext cx="588336" cy="228600"/>
          </a:xfrm>
        </p:spPr>
        <p:txBody>
          <a:bodyPr/>
          <a:lstStyle/>
          <a:p>
            <a:fld id="{F716C96D-555A-4066-BF29-32A5BE0CACF3}" type="slidenum">
              <a:rPr lang="en-US" smtClean="0">
                <a:solidFill>
                  <a:schemeClr val="bg2"/>
                </a:solidFill>
              </a:rPr>
              <a:t>28</a:t>
            </a:fld>
            <a:endParaRPr lang="en-US" dirty="0">
              <a:solidFill>
                <a:schemeClr val="bg2"/>
              </a:solidFill>
            </a:endParaRPr>
          </a:p>
        </p:txBody>
      </p:sp>
      <p:sp>
        <p:nvSpPr>
          <p:cNvPr id="3" name="Content Placeholder 2"/>
          <p:cNvSpPr txBox="1">
            <a:spLocks/>
          </p:cNvSpPr>
          <p:nvPr/>
        </p:nvSpPr>
        <p:spPr>
          <a:xfrm>
            <a:off x="990601" y="1407160"/>
            <a:ext cx="7293734" cy="4572000"/>
          </a:xfrm>
          <a:prstGeom prst="rect">
            <a:avLst/>
          </a:prstGeom>
          <a:noFill/>
        </p:spPr>
        <p:txBody>
          <a:bodyPr>
            <a:noAutofit/>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400" dirty="0">
                <a:solidFill>
                  <a:srgbClr val="0070C0"/>
                </a:solidFill>
              </a:rPr>
              <a:t>Evening  </a:t>
            </a:r>
            <a:r>
              <a:rPr lang="en-US" sz="2400" b="1" u="sng" dirty="0">
                <a:solidFill>
                  <a:srgbClr val="0070C0"/>
                </a:solidFill>
                <a:effectLst>
                  <a:outerShdw blurRad="38100" dist="38100" dir="2700000" algn="tl">
                    <a:srgbClr val="000000">
                      <a:alpha val="43137"/>
                    </a:srgbClr>
                  </a:outerShdw>
                </a:effectLst>
              </a:rPr>
              <a:t>to mix</a:t>
            </a:r>
            <a:r>
              <a:rPr lang="en-US" sz="2400" b="1" dirty="0">
                <a:solidFill>
                  <a:srgbClr val="0070C0"/>
                </a:solidFill>
                <a:effectLst>
                  <a:outerShdw blurRad="38100" dist="38100" dir="2700000" algn="tl">
                    <a:srgbClr val="000000">
                      <a:alpha val="43137"/>
                    </a:srgbClr>
                  </a:outerShdw>
                </a:effectLst>
              </a:rPr>
              <a:t>, </a:t>
            </a:r>
            <a:r>
              <a:rPr lang="en-US" sz="2400" b="1" u="sng" dirty="0">
                <a:solidFill>
                  <a:srgbClr val="0070C0"/>
                </a:solidFill>
                <a:effectLst>
                  <a:outerShdw blurRad="38100" dist="38100" dir="2700000" algn="tl">
                    <a:srgbClr val="000000">
                      <a:alpha val="43137"/>
                    </a:srgbClr>
                  </a:outerShdw>
                </a:effectLst>
              </a:rPr>
              <a:t>mingle</a:t>
            </a:r>
            <a:r>
              <a:rPr lang="en-US" sz="2400" b="1" dirty="0">
                <a:solidFill>
                  <a:srgbClr val="0070C0"/>
                </a:solidFill>
                <a:effectLst>
                  <a:outerShdw blurRad="38100" dist="38100" dir="2700000" algn="tl">
                    <a:srgbClr val="000000">
                      <a:alpha val="43137"/>
                    </a:srgbClr>
                  </a:outerShdw>
                </a:effectLst>
              </a:rPr>
              <a:t>, </a:t>
            </a:r>
            <a:r>
              <a:rPr lang="en-US" sz="2400" dirty="0">
                <a:solidFill>
                  <a:srgbClr val="0070C0"/>
                </a:solidFill>
              </a:rPr>
              <a:t>the evening, </a:t>
            </a:r>
            <a:r>
              <a:rPr lang="en-US" sz="2400" b="1" u="sng" dirty="0">
                <a:solidFill>
                  <a:srgbClr val="0070C0"/>
                </a:solidFill>
                <a:effectLst>
                  <a:outerShdw blurRad="38100" dist="38100" dir="2700000" algn="tl">
                    <a:srgbClr val="000000">
                      <a:alpha val="43137"/>
                    </a:srgbClr>
                  </a:outerShdw>
                </a:effectLst>
              </a:rPr>
              <a:t>when </a:t>
            </a:r>
            <a:r>
              <a:rPr lang="en-US" sz="2400" b="1" u="sng" dirty="0" smtClean="0">
                <a:solidFill>
                  <a:srgbClr val="0070C0"/>
                </a:solidFill>
                <a:effectLst>
                  <a:outerShdw blurRad="38100" dist="38100" dir="2700000" algn="tl">
                    <a:srgbClr val="000000">
                      <a:alpha val="43137"/>
                    </a:srgbClr>
                  </a:outerShdw>
                </a:effectLst>
              </a:rPr>
              <a:t>darkness </a:t>
            </a:r>
            <a:r>
              <a:rPr lang="en-US" sz="2400" b="1" u="sng" dirty="0">
                <a:solidFill>
                  <a:srgbClr val="0070C0"/>
                </a:solidFill>
                <a:effectLst>
                  <a:outerShdw blurRad="38100" dist="38100" dir="2700000" algn="tl">
                    <a:srgbClr val="000000">
                      <a:alpha val="43137"/>
                    </a:srgbClr>
                  </a:outerShdw>
                </a:effectLst>
              </a:rPr>
              <a:t>mixes with light</a:t>
            </a:r>
            <a:r>
              <a:rPr lang="en-US" sz="2400" dirty="0">
                <a:solidFill>
                  <a:srgbClr val="0070C0"/>
                </a:solidFill>
              </a:rPr>
              <a:t>; to be darkened, obscured, to intermeddle with, surety, to </a:t>
            </a:r>
            <a:r>
              <a:rPr lang="en-US" sz="2400" dirty="0" smtClean="0">
                <a:solidFill>
                  <a:srgbClr val="0070C0"/>
                </a:solidFill>
              </a:rPr>
              <a:t>engage </a:t>
            </a:r>
            <a:r>
              <a:rPr lang="en-US" sz="2400" dirty="0">
                <a:solidFill>
                  <a:srgbClr val="0070C0"/>
                </a:solidFill>
              </a:rPr>
              <a:t>for another, to mortgage – </a:t>
            </a:r>
            <a:r>
              <a:rPr lang="en-US" sz="2400" dirty="0" err="1">
                <a:solidFill>
                  <a:srgbClr val="0070C0"/>
                </a:solidFill>
              </a:rPr>
              <a:t>Neh</a:t>
            </a:r>
            <a:r>
              <a:rPr lang="en-US" sz="2400" dirty="0">
                <a:solidFill>
                  <a:srgbClr val="0070C0"/>
                </a:solidFill>
              </a:rPr>
              <a:t> 5:3, the </a:t>
            </a:r>
            <a:r>
              <a:rPr lang="en-US" sz="2400" b="1" u="sng" dirty="0">
                <a:solidFill>
                  <a:srgbClr val="0070C0"/>
                </a:solidFill>
                <a:effectLst>
                  <a:outerShdw blurRad="38100" dist="38100" dir="2700000" algn="tl">
                    <a:srgbClr val="000000">
                      <a:alpha val="43137"/>
                    </a:srgbClr>
                  </a:outerShdw>
                </a:effectLst>
              </a:rPr>
              <a:t>woof</a:t>
            </a:r>
            <a:r>
              <a:rPr lang="en-US" sz="2400" dirty="0">
                <a:solidFill>
                  <a:srgbClr val="0070C0"/>
                </a:solidFill>
              </a:rPr>
              <a:t>, </a:t>
            </a:r>
            <a:r>
              <a:rPr lang="en-US" sz="2400" b="1" u="sng" dirty="0">
                <a:solidFill>
                  <a:srgbClr val="0070C0"/>
                </a:solidFill>
                <a:effectLst>
                  <a:outerShdw blurRad="38100" dist="38100" dir="2700000" algn="tl">
                    <a:srgbClr val="000000">
                      <a:alpha val="43137"/>
                    </a:srgbClr>
                  </a:outerShdw>
                </a:effectLst>
              </a:rPr>
              <a:t>intermixed</a:t>
            </a:r>
            <a:r>
              <a:rPr lang="en-US" sz="2400" dirty="0">
                <a:solidFill>
                  <a:srgbClr val="0070C0"/>
                </a:solidFill>
              </a:rPr>
              <a:t> with the warp, </a:t>
            </a:r>
            <a:r>
              <a:rPr lang="en-US" sz="2400" b="1" u="sng" dirty="0">
                <a:solidFill>
                  <a:srgbClr val="0070C0"/>
                </a:solidFill>
                <a:effectLst>
                  <a:outerShdw blurRad="38100" dist="38100" dir="2700000" algn="tl">
                    <a:srgbClr val="000000">
                      <a:alpha val="43137"/>
                    </a:srgbClr>
                  </a:outerShdw>
                </a:effectLst>
              </a:rPr>
              <a:t>a mixed </a:t>
            </a:r>
            <a:r>
              <a:rPr lang="en-US" sz="2400" b="1" u="sng" dirty="0" smtClean="0">
                <a:solidFill>
                  <a:srgbClr val="0070C0"/>
                </a:solidFill>
                <a:effectLst>
                  <a:outerShdw blurRad="38100" dist="38100" dir="2700000" algn="tl">
                    <a:srgbClr val="000000">
                      <a:alpha val="43137"/>
                    </a:srgbClr>
                  </a:outerShdw>
                </a:effectLst>
              </a:rPr>
              <a:t>multitude</a:t>
            </a:r>
            <a:r>
              <a:rPr lang="en-US" sz="2400" dirty="0">
                <a:solidFill>
                  <a:srgbClr val="0070C0"/>
                </a:solidFill>
              </a:rPr>
              <a:t>, swarm, to trade, intermix in dealing, to be sweet and pleasant, where the </a:t>
            </a:r>
            <a:r>
              <a:rPr lang="en-US" sz="2400" dirty="0" smtClean="0">
                <a:solidFill>
                  <a:srgbClr val="0070C0"/>
                </a:solidFill>
              </a:rPr>
              <a:t>mixtures </a:t>
            </a:r>
            <a:r>
              <a:rPr lang="en-US" sz="2400" dirty="0">
                <a:solidFill>
                  <a:srgbClr val="0070C0"/>
                </a:solidFill>
              </a:rPr>
              <a:t>are agreeable</a:t>
            </a:r>
            <a:r>
              <a:rPr lang="en-US" sz="2400" dirty="0" smtClean="0">
                <a:solidFill>
                  <a:srgbClr val="0070C0"/>
                </a:solidFill>
              </a:rPr>
              <a:t>, </a:t>
            </a:r>
            <a:r>
              <a:rPr lang="en-US" sz="2400" dirty="0">
                <a:solidFill>
                  <a:srgbClr val="0070C0"/>
                </a:solidFill>
              </a:rPr>
              <a:t>the willow, it being of a mixed </a:t>
            </a:r>
            <a:r>
              <a:rPr lang="en-US" sz="2400" dirty="0" err="1">
                <a:solidFill>
                  <a:srgbClr val="0070C0"/>
                </a:solidFill>
              </a:rPr>
              <a:t>colour</a:t>
            </a:r>
            <a:r>
              <a:rPr lang="en-US" sz="2400" dirty="0">
                <a:solidFill>
                  <a:srgbClr val="0070C0"/>
                </a:solidFill>
              </a:rPr>
              <a:t>, pale on one side and </a:t>
            </a:r>
            <a:r>
              <a:rPr lang="en-US" sz="2400" dirty="0" smtClean="0">
                <a:solidFill>
                  <a:srgbClr val="0070C0"/>
                </a:solidFill>
              </a:rPr>
              <a:t>green </a:t>
            </a:r>
            <a:r>
              <a:rPr lang="en-US" sz="2400" dirty="0">
                <a:solidFill>
                  <a:srgbClr val="0070C0"/>
                </a:solidFill>
              </a:rPr>
              <a:t>on another, a wilderness, where vegetables are mixed and confused, the weft, </a:t>
            </a:r>
            <a:r>
              <a:rPr lang="en-US" sz="2400" b="1" u="sng" dirty="0" smtClean="0">
                <a:solidFill>
                  <a:srgbClr val="0070C0"/>
                </a:solidFill>
                <a:effectLst>
                  <a:outerShdw blurRad="38100" dist="38100" dir="2700000" algn="tl">
                    <a:srgbClr val="000000">
                      <a:alpha val="43137"/>
                    </a:srgbClr>
                  </a:outerShdw>
                </a:effectLst>
              </a:rPr>
              <a:t>evening</a:t>
            </a:r>
            <a:r>
              <a:rPr lang="en-US" sz="2400" dirty="0">
                <a:solidFill>
                  <a:srgbClr val="0070C0"/>
                </a:solidFill>
              </a:rPr>
              <a:t>, the heavens or </a:t>
            </a:r>
            <a:r>
              <a:rPr lang="en-US" sz="2400" dirty="0" smtClean="0">
                <a:solidFill>
                  <a:srgbClr val="0070C0"/>
                </a:solidFill>
              </a:rPr>
              <a:t>mixtures. </a:t>
            </a:r>
            <a:endParaRPr lang="en-US" sz="2400" dirty="0">
              <a:solidFill>
                <a:srgbClr val="0070C0"/>
              </a:solidFill>
            </a:endParaRPr>
          </a:p>
        </p:txBody>
      </p:sp>
      <p:sp>
        <p:nvSpPr>
          <p:cNvPr id="4" name="Title 3"/>
          <p:cNvSpPr txBox="1">
            <a:spLocks/>
          </p:cNvSpPr>
          <p:nvPr/>
        </p:nvSpPr>
        <p:spPr>
          <a:xfrm>
            <a:off x="15240" y="3810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Hebrew Lexicon: </a:t>
            </a:r>
            <a:br>
              <a:rPr lang="en-US" i="1" cap="none" dirty="0" smtClean="0">
                <a:latin typeface="Arial Rounded MT Bold" pitchFamily="34" charset="0"/>
              </a:rPr>
            </a:br>
            <a:r>
              <a:rPr lang="en-US" sz="2600" i="1" cap="none" dirty="0" smtClean="0">
                <a:solidFill>
                  <a:srgbClr val="00B0F0"/>
                </a:solidFill>
                <a:latin typeface="Arial Rounded MT Bold" pitchFamily="34" charset="0"/>
              </a:rPr>
              <a:t>(W H Barker 1776) </a:t>
            </a:r>
            <a:r>
              <a:rPr lang="en-US" sz="3900" i="1" cap="none" dirty="0" smtClean="0">
                <a:solidFill>
                  <a:srgbClr val="00B0F0"/>
                </a:solidFill>
                <a:latin typeface="Arial Rounded MT Bold" pitchFamily="34" charset="0"/>
              </a:rPr>
              <a: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10263652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9464" y="6553200"/>
            <a:ext cx="588336" cy="228600"/>
          </a:xfrm>
        </p:spPr>
        <p:txBody>
          <a:bodyPr/>
          <a:lstStyle/>
          <a:p>
            <a:fld id="{F716C96D-555A-4066-BF29-32A5BE0CACF3}" type="slidenum">
              <a:rPr lang="en-US" smtClean="0">
                <a:solidFill>
                  <a:schemeClr val="bg2"/>
                </a:solidFill>
              </a:rPr>
              <a:t>29</a:t>
            </a:fld>
            <a:endParaRPr lang="en-US" dirty="0">
              <a:solidFill>
                <a:schemeClr val="bg2"/>
              </a:solidFill>
            </a:endParaRPr>
          </a:p>
        </p:txBody>
      </p:sp>
      <p:sp>
        <p:nvSpPr>
          <p:cNvPr id="3" name="Content Placeholder 2"/>
          <p:cNvSpPr txBox="1">
            <a:spLocks/>
          </p:cNvSpPr>
          <p:nvPr/>
        </p:nvSpPr>
        <p:spPr>
          <a:xfrm>
            <a:off x="990601" y="1407160"/>
            <a:ext cx="7293734" cy="4993640"/>
          </a:xfrm>
          <a:prstGeom prst="rect">
            <a:avLst/>
          </a:prstGeom>
          <a:noFill/>
        </p:spPr>
        <p:txBody>
          <a:bodyPr>
            <a:normAutofit fontScale="85000" lnSpcReduction="20000"/>
            <a:scene3d>
              <a:camera prst="orthographicFront"/>
              <a:lightRig rig="threePt" dir="t"/>
            </a:scene3d>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buNone/>
            </a:pPr>
            <a:r>
              <a:rPr lang="en-US" sz="2800" b="1" dirty="0" smtClean="0">
                <a:solidFill>
                  <a:schemeClr val="tx1">
                    <a:lumMod val="65000"/>
                    <a:lumOff val="35000"/>
                  </a:schemeClr>
                </a:solidFill>
              </a:rPr>
              <a:t>Based </a:t>
            </a:r>
            <a:r>
              <a:rPr lang="en-US" sz="2800" b="1" dirty="0">
                <a:solidFill>
                  <a:schemeClr val="tx1">
                    <a:lumMod val="65000"/>
                    <a:lumOff val="35000"/>
                  </a:schemeClr>
                </a:solidFill>
              </a:rPr>
              <a:t>on </a:t>
            </a:r>
            <a:r>
              <a:rPr lang="en-US" sz="2800" b="1" i="1" dirty="0">
                <a:solidFill>
                  <a:srgbClr val="008080"/>
                </a:solidFill>
                <a:latin typeface="Georgia" panose="02040502050405020303" pitchFamily="18" charset="0"/>
              </a:rPr>
              <a:t>William </a:t>
            </a:r>
            <a:r>
              <a:rPr lang="en-US" sz="2800" b="1" i="1" dirty="0" err="1">
                <a:solidFill>
                  <a:srgbClr val="008080"/>
                </a:solidFill>
                <a:latin typeface="Georgia" panose="02040502050405020303" pitchFamily="18" charset="0"/>
              </a:rPr>
              <a:t>Gesenius</a:t>
            </a:r>
            <a:r>
              <a:rPr lang="en-US" sz="2800" b="1" i="1" dirty="0">
                <a:solidFill>
                  <a:srgbClr val="008080"/>
                </a:solidFill>
                <a:latin typeface="Georgia" panose="02040502050405020303" pitchFamily="18" charset="0"/>
              </a:rPr>
              <a:t>, </a:t>
            </a:r>
            <a:r>
              <a:rPr lang="en-US" sz="2800" b="1" i="1" dirty="0" smtClean="0">
                <a:solidFill>
                  <a:srgbClr val="008080"/>
                </a:solidFill>
                <a:latin typeface="Georgia" panose="02040502050405020303" pitchFamily="18" charset="0"/>
              </a:rPr>
              <a:t/>
            </a:r>
            <a:br>
              <a:rPr lang="en-US" sz="2800" b="1" i="1" dirty="0" smtClean="0">
                <a:solidFill>
                  <a:srgbClr val="008080"/>
                </a:solidFill>
                <a:latin typeface="Georgia" panose="02040502050405020303" pitchFamily="18" charset="0"/>
              </a:rPr>
            </a:br>
            <a:r>
              <a:rPr lang="en-US" sz="2800" b="1" dirty="0" smtClean="0">
                <a:solidFill>
                  <a:schemeClr val="tx1">
                    <a:lumMod val="65000"/>
                    <a:lumOff val="35000"/>
                  </a:schemeClr>
                </a:solidFill>
              </a:rPr>
              <a:t>translated </a:t>
            </a:r>
            <a:r>
              <a:rPr lang="en-US" sz="2800" b="1" dirty="0">
                <a:solidFill>
                  <a:schemeClr val="tx1">
                    <a:lumMod val="65000"/>
                    <a:lumOff val="35000"/>
                  </a:schemeClr>
                </a:solidFill>
              </a:rPr>
              <a:t>by </a:t>
            </a:r>
            <a:r>
              <a:rPr lang="en-US" sz="2800" b="1" i="1" dirty="0">
                <a:solidFill>
                  <a:srgbClr val="008080"/>
                </a:solidFill>
                <a:latin typeface="Georgia" panose="02040502050405020303" pitchFamily="18" charset="0"/>
              </a:rPr>
              <a:t>Edward Robinson</a:t>
            </a:r>
          </a:p>
          <a:p>
            <a:pPr marL="0" indent="0">
              <a:buNone/>
            </a:pPr>
            <a:r>
              <a:rPr lang="en-US" sz="2800" dirty="0" smtClean="0">
                <a:solidFill>
                  <a:srgbClr val="0070C0"/>
                </a:solidFill>
              </a:rPr>
              <a:t>“Mix</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mixture</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mixed company</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interwoven</a:t>
            </a:r>
            <a:r>
              <a:rPr lang="en-US" sz="2800" dirty="0">
                <a:solidFill>
                  <a:srgbClr val="0070C0"/>
                </a:solidFill>
              </a:rPr>
              <a:t>, swarm, pledge to give in exchange, a surety </a:t>
            </a:r>
            <a:r>
              <a:rPr lang="en-US" sz="2800" dirty="0" smtClean="0">
                <a:solidFill>
                  <a:srgbClr val="0070C0"/>
                </a:solidFill>
              </a:rPr>
              <a:t>for </a:t>
            </a:r>
            <a:r>
              <a:rPr lang="en-US" sz="2800" dirty="0">
                <a:solidFill>
                  <a:srgbClr val="0070C0"/>
                </a:solidFill>
              </a:rPr>
              <a:t>exchange, token, in the phrase – </a:t>
            </a:r>
            <a:r>
              <a:rPr lang="en-US" sz="2800" b="1" u="sng" dirty="0">
                <a:solidFill>
                  <a:srgbClr val="0070C0"/>
                </a:solidFill>
                <a:effectLst>
                  <a:outerShdw blurRad="38100" dist="38100" dir="2700000" algn="tl">
                    <a:srgbClr val="000000">
                      <a:alpha val="43137"/>
                    </a:srgbClr>
                  </a:outerShdw>
                </a:effectLst>
              </a:rPr>
              <a:t>between the evenings probably between sunset and </a:t>
            </a:r>
            <a:r>
              <a:rPr lang="en-US" sz="2800" b="1" u="sng" dirty="0" smtClean="0">
                <a:solidFill>
                  <a:srgbClr val="0070C0"/>
                </a:solidFill>
                <a:effectLst>
                  <a:outerShdw blurRad="38100" dist="38100" dir="2700000" algn="tl">
                    <a:srgbClr val="000000">
                      <a:alpha val="43137"/>
                    </a:srgbClr>
                  </a:outerShdw>
                </a:effectLst>
              </a:rPr>
              <a:t>dark</a:t>
            </a:r>
            <a:r>
              <a:rPr lang="en-US" sz="2800" dirty="0">
                <a:solidFill>
                  <a:srgbClr val="0070C0"/>
                </a:solidFill>
              </a:rPr>
              <a:t>, for all combinations with </a:t>
            </a:r>
            <a:r>
              <a:rPr lang="en-US" sz="2800" dirty="0" err="1">
                <a:solidFill>
                  <a:srgbClr val="0070C0"/>
                </a:solidFill>
              </a:rPr>
              <a:t>boqer</a:t>
            </a:r>
            <a:r>
              <a:rPr lang="en-US" sz="2800" dirty="0">
                <a:solidFill>
                  <a:srgbClr val="0070C0"/>
                </a:solidFill>
              </a:rPr>
              <a:t> [morning] become </a:t>
            </a:r>
            <a:r>
              <a:rPr lang="en-US" sz="2800" b="1" u="sng" dirty="0">
                <a:solidFill>
                  <a:srgbClr val="0070C0"/>
                </a:solidFill>
                <a:effectLst>
                  <a:outerShdw blurRad="38100" dist="38100" dir="2700000" algn="tl">
                    <a:srgbClr val="000000">
                      <a:alpha val="43137"/>
                    </a:srgbClr>
                  </a:outerShdw>
                </a:effectLst>
              </a:rPr>
              <a:t>evening</a:t>
            </a:r>
            <a:r>
              <a:rPr lang="en-US" sz="2800" dirty="0">
                <a:solidFill>
                  <a:srgbClr val="0070C0"/>
                </a:solidFill>
              </a:rPr>
              <a:t>, </a:t>
            </a:r>
            <a:r>
              <a:rPr lang="en-US" sz="2800" b="1" u="sng" dirty="0">
                <a:solidFill>
                  <a:srgbClr val="0070C0"/>
                </a:solidFill>
                <a:effectLst>
                  <a:outerShdw blurRad="38100" dist="38100" dir="2700000" algn="tl">
                    <a:srgbClr val="000000">
                      <a:alpha val="43137"/>
                    </a:srgbClr>
                  </a:outerShdw>
                </a:effectLst>
              </a:rPr>
              <a:t>grow dark</a:t>
            </a:r>
            <a:r>
              <a:rPr lang="en-US" sz="2800" dirty="0">
                <a:solidFill>
                  <a:srgbClr val="0070C0"/>
                </a:solidFill>
              </a:rPr>
              <a:t>, 1 Sam </a:t>
            </a:r>
            <a:r>
              <a:rPr lang="en-US" sz="2800" dirty="0" smtClean="0">
                <a:solidFill>
                  <a:srgbClr val="0070C0"/>
                </a:solidFill>
              </a:rPr>
              <a:t>17:16 </a:t>
            </a:r>
            <a:r>
              <a:rPr lang="en-US" sz="2800" dirty="0">
                <a:solidFill>
                  <a:srgbClr val="0070C0"/>
                </a:solidFill>
              </a:rPr>
              <a:t>– doing it at morning and at evening, west – place of sunset, be black, black as a </a:t>
            </a:r>
            <a:r>
              <a:rPr lang="en-US" sz="2800" dirty="0" smtClean="0">
                <a:solidFill>
                  <a:srgbClr val="0070C0"/>
                </a:solidFill>
              </a:rPr>
              <a:t>raven.”</a:t>
            </a:r>
            <a:endParaRPr lang="en-US" sz="2800" dirty="0">
              <a:solidFill>
                <a:srgbClr val="0070C0"/>
              </a:solidFill>
            </a:endParaRPr>
          </a:p>
          <a:p>
            <a:pPr marL="0" indent="0">
              <a:buNone/>
            </a:pPr>
            <a:r>
              <a:rPr lang="en-US" sz="2800" b="1" dirty="0"/>
              <a:t>Again, </a:t>
            </a:r>
            <a:r>
              <a:rPr lang="en-US" sz="2800" b="1" dirty="0" smtClean="0"/>
              <a:t>there is a </a:t>
            </a:r>
            <a:r>
              <a:rPr lang="en-US" sz="2800" b="1" dirty="0"/>
              <a:t>heavy emphasis on a </a:t>
            </a:r>
            <a:r>
              <a:rPr lang="en-US" sz="2800" b="1" dirty="0">
                <a:solidFill>
                  <a:srgbClr val="FF0000"/>
                </a:solidFill>
              </a:rPr>
              <a:t>mixing</a:t>
            </a:r>
            <a:r>
              <a:rPr lang="en-US" sz="2800" b="1" dirty="0"/>
              <a:t> of the </a:t>
            </a:r>
            <a:r>
              <a:rPr lang="en-US" sz="2800" b="1" u="sng" dirty="0"/>
              <a:t>sunset to darkness period</a:t>
            </a:r>
            <a:r>
              <a:rPr lang="en-US" sz="2800" b="1" dirty="0"/>
              <a:t> when considering time. </a:t>
            </a:r>
            <a:r>
              <a:rPr lang="en-US" sz="2800" dirty="0">
                <a:solidFill>
                  <a:schemeClr val="bg1">
                    <a:lumMod val="95000"/>
                    <a:lumOff val="5000"/>
                  </a:schemeClr>
                </a:solidFill>
              </a:rPr>
              <a:t>			 </a:t>
            </a:r>
            <a:endParaRPr lang="en-US" sz="2800" dirty="0" smtClean="0">
              <a:solidFill>
                <a:schemeClr val="bg1">
                  <a:lumMod val="95000"/>
                  <a:lumOff val="5000"/>
                </a:schemeClr>
              </a:solidFill>
            </a:endParaRPr>
          </a:p>
          <a:p>
            <a:pPr marL="0" indent="0">
              <a:buNone/>
            </a:pPr>
            <a:r>
              <a:rPr lang="en-US" sz="2800" b="1" u="sng" dirty="0" smtClean="0">
                <a:solidFill>
                  <a:srgbClr val="C00000"/>
                </a:solidFill>
                <a:effectLst>
                  <a:outerShdw blurRad="38100" dist="38100" dir="2700000" algn="tl">
                    <a:srgbClr val="000000">
                      <a:alpha val="43137"/>
                    </a:srgbClr>
                  </a:outerShdw>
                </a:effectLst>
              </a:rPr>
              <a:t>Question</a:t>
            </a:r>
            <a:r>
              <a:rPr lang="en-US" sz="2800" b="1" dirty="0" smtClean="0">
                <a:solidFill>
                  <a:srgbClr val="C00000"/>
                </a:solidFill>
                <a:effectLst>
                  <a:outerShdw blurRad="38100" dist="38100" dir="2700000" algn="tl">
                    <a:srgbClr val="000000">
                      <a:alpha val="43137"/>
                    </a:srgbClr>
                  </a:outerShdw>
                </a:effectLst>
              </a:rPr>
              <a:t>:  </a:t>
            </a:r>
            <a:r>
              <a:rPr lang="en-US" sz="33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Is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there a mixing of light and darkness </a:t>
            </a:r>
            <a:r>
              <a:rPr lang="en-US" sz="33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before</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sun sets?</a:t>
            </a:r>
          </a:p>
        </p:txBody>
      </p:sp>
      <p:sp>
        <p:nvSpPr>
          <p:cNvPr id="4" name="Title 3"/>
          <p:cNvSpPr txBox="1">
            <a:spLocks/>
          </p:cNvSpPr>
          <p:nvPr/>
        </p:nvSpPr>
        <p:spPr>
          <a:xfrm>
            <a:off x="15240" y="3810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A Hebrew &amp; English Lexicon of the </a:t>
            </a:r>
            <a:br>
              <a:rPr lang="en-US" i="1" cap="none" dirty="0" smtClean="0">
                <a:latin typeface="Arial Rounded MT Bold" pitchFamily="34" charset="0"/>
              </a:rPr>
            </a:br>
            <a:r>
              <a:rPr lang="en-US" i="1" cap="none" dirty="0" smtClean="0">
                <a:latin typeface="Arial Rounded MT Bold" pitchFamily="34" charset="0"/>
              </a:rPr>
              <a:t>Old Testament </a:t>
            </a:r>
            <a:r>
              <a:rPr lang="en-US" sz="2600" i="1" cap="none" dirty="0">
                <a:solidFill>
                  <a:srgbClr val="00B0F0"/>
                </a:solidFill>
                <a:latin typeface="Arial Rounded MT Bold" pitchFamily="34" charset="0"/>
              </a:rPr>
              <a:t>(1906</a:t>
            </a:r>
            <a:r>
              <a:rPr lang="en-US" sz="2600" i="1" cap="none" dirty="0" smtClean="0">
                <a:solidFill>
                  <a:srgbClr val="00B0F0"/>
                </a:solidFill>
                <a:latin typeface="Arial Rounded MT Bold" pitchFamily="34" charset="0"/>
              </a:rPr>
              <a:t>)</a:t>
            </a:r>
            <a:r>
              <a:rPr lang="en-US" i="1" cap="none" dirty="0" smtClean="0">
                <a:latin typeface="Arial Rounded MT Bold" pitchFamily="34" charset="0"/>
              </a:rPr>
              <a:t>:  </a:t>
            </a:r>
            <a:r>
              <a:rPr lang="en-US" cap="none" dirty="0" smtClean="0">
                <a:latin typeface="Arial Rounded MT Bold" pitchFamily="34" charset="0"/>
              </a:rPr>
              <a:t>&lt;ereb&gt; </a:t>
            </a:r>
            <a:endParaRPr lang="en-US" i="1" cap="none" dirty="0">
              <a:latin typeface="Arial Rounded MT Bold" pitchFamily="34" charset="0"/>
            </a:endParaRPr>
          </a:p>
        </p:txBody>
      </p:sp>
    </p:spTree>
    <p:extLst>
      <p:ext uri="{BB962C8B-B14F-4D97-AF65-F5344CB8AC3E}">
        <p14:creationId xmlns:p14="http://schemas.microsoft.com/office/powerpoint/2010/main" val="3537160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4384" y="6553200"/>
            <a:ext cx="588336" cy="228600"/>
          </a:xfrm>
        </p:spPr>
        <p:txBody>
          <a:bodyPr/>
          <a:lstStyle/>
          <a:p>
            <a:fld id="{F716C96D-555A-4066-BF29-32A5BE0CACF3}" type="slidenum">
              <a:rPr lang="en-US" smtClean="0">
                <a:solidFill>
                  <a:schemeClr val="bg2"/>
                </a:solidFill>
              </a:rPr>
              <a:t>30</a:t>
            </a:fld>
            <a:endParaRPr lang="en-US" dirty="0">
              <a:solidFill>
                <a:schemeClr val="bg2"/>
              </a:solidFill>
            </a:endParaRPr>
          </a:p>
        </p:txBody>
      </p:sp>
      <p:sp>
        <p:nvSpPr>
          <p:cNvPr id="3" name="Content Placeholder 2"/>
          <p:cNvSpPr txBox="1">
            <a:spLocks/>
          </p:cNvSpPr>
          <p:nvPr/>
        </p:nvSpPr>
        <p:spPr>
          <a:xfrm>
            <a:off x="685800" y="1407160"/>
            <a:ext cx="7924800" cy="4917440"/>
          </a:xfrm>
          <a:prstGeom prst="rect">
            <a:avLst/>
          </a:prstGeom>
          <a:noFill/>
        </p:spPr>
        <p:txBody>
          <a:bodyPr>
            <a:normAutofit fontScale="70000" lnSpcReduction="20000"/>
            <a:scene3d>
              <a:camera prst="orthographicFront"/>
              <a:lightRig rig="threePt" dir="t"/>
            </a:scene3d>
            <a:sp3d extrusionH="57150">
              <a:bevelT w="38100" h="38100" prst="angle"/>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None/>
            </a:pPr>
            <a:r>
              <a:rPr lang="en-US" sz="2800" b="1" i="1" dirty="0" smtClean="0">
                <a:solidFill>
                  <a:srgbClr val="008080"/>
                </a:solidFill>
                <a:latin typeface="Georgia" panose="02040502050405020303" pitchFamily="18" charset="0"/>
              </a:rPr>
              <a:t>Koehler </a:t>
            </a:r>
            <a:r>
              <a:rPr lang="en-US" sz="2800" b="1" i="1" dirty="0">
                <a:solidFill>
                  <a:srgbClr val="008080"/>
                </a:solidFill>
                <a:latin typeface="Georgia" panose="02040502050405020303" pitchFamily="18" charset="0"/>
              </a:rPr>
              <a:t>&amp; </a:t>
            </a:r>
            <a:r>
              <a:rPr lang="en-US" sz="2800" b="1" i="1" dirty="0" smtClean="0">
                <a:solidFill>
                  <a:srgbClr val="008080"/>
                </a:solidFill>
                <a:latin typeface="Georgia" panose="02040502050405020303" pitchFamily="18" charset="0"/>
              </a:rPr>
              <a:t>Baumgartner:</a:t>
            </a:r>
            <a:r>
              <a:rPr lang="en-US" sz="3600" dirty="0" smtClean="0">
                <a:solidFill>
                  <a:prstClr val="black">
                    <a:lumMod val="95000"/>
                    <a:lumOff val="5000"/>
                  </a:prstClr>
                </a:solidFill>
              </a:rPr>
              <a:t>  </a:t>
            </a:r>
            <a:r>
              <a:rPr lang="en-US" sz="3600" b="1" dirty="0" smtClean="0">
                <a:solidFill>
                  <a:schemeClr val="accent6">
                    <a:lumMod val="75000"/>
                  </a:schemeClr>
                </a:solidFill>
                <a:effectLst>
                  <a:outerShdw blurRad="38100" dist="38100" dir="2700000" algn="tl">
                    <a:srgbClr val="000000">
                      <a:alpha val="43137"/>
                    </a:srgbClr>
                  </a:outerShdw>
                </a:effectLst>
              </a:rPr>
              <a:t>ereb</a:t>
            </a:r>
          </a:p>
          <a:p>
            <a:pPr marL="274320" lvl="1" indent="0">
              <a:buNone/>
            </a:pPr>
            <a:r>
              <a:rPr lang="en-US" sz="2600" dirty="0">
                <a:solidFill>
                  <a:srgbClr val="0070C0"/>
                </a:solidFill>
              </a:rPr>
              <a:t>To participate in, get involved with </a:t>
            </a:r>
            <a:r>
              <a:rPr lang="en-US" sz="2600" dirty="0" smtClean="0">
                <a:solidFill>
                  <a:srgbClr val="0070C0"/>
                </a:solidFill>
              </a:rPr>
              <a:t>       someone</a:t>
            </a:r>
            <a:r>
              <a:rPr lang="en-US" sz="2600" dirty="0">
                <a:solidFill>
                  <a:srgbClr val="0070C0"/>
                </a:solidFill>
              </a:rPr>
              <a:t>, to turn into evening, </a:t>
            </a:r>
            <a:r>
              <a:rPr lang="en-US" sz="2600" dirty="0">
                <a:ln>
                  <a:solidFill>
                    <a:sysClr val="windowText" lastClr="000000"/>
                  </a:solidFill>
                </a:ln>
                <a:solidFill>
                  <a:srgbClr val="0070C0"/>
                </a:solidFill>
                <a:effectLst>
                  <a:glow rad="127000">
                    <a:srgbClr val="99FF99"/>
                  </a:glow>
                </a:effectLst>
              </a:rPr>
              <a:t>metaph. to go down, </a:t>
            </a:r>
            <a:r>
              <a:rPr lang="en-US" sz="2600" b="1" dirty="0">
                <a:ln>
                  <a:solidFill>
                    <a:sysClr val="windowText" lastClr="000000"/>
                  </a:solidFill>
                </a:ln>
                <a:solidFill>
                  <a:srgbClr val="0070C0"/>
                </a:solidFill>
                <a:effectLst>
                  <a:glow rad="127000">
                    <a:srgbClr val="99FF99"/>
                  </a:glow>
                  <a:outerShdw blurRad="38100" dist="38100" dir="2700000" algn="tl">
                    <a:srgbClr val="000000">
                      <a:alpha val="43137"/>
                    </a:srgbClr>
                  </a:outerShdw>
                </a:effectLst>
              </a:rPr>
              <a:t>descent of the sun</a:t>
            </a:r>
            <a:r>
              <a:rPr lang="en-US" sz="2600" dirty="0">
                <a:ln>
                  <a:solidFill>
                    <a:sysClr val="windowText" lastClr="000000"/>
                  </a:solidFill>
                </a:ln>
                <a:solidFill>
                  <a:srgbClr val="0070C0"/>
                </a:solidFill>
                <a:effectLst>
                  <a:glow rad="127000">
                    <a:srgbClr val="99FF99"/>
                  </a:glow>
                </a:effectLst>
              </a:rPr>
              <a:t>,  </a:t>
            </a:r>
            <a:r>
              <a:rPr lang="en-US" sz="2600" dirty="0">
                <a:solidFill>
                  <a:srgbClr val="0070C0"/>
                </a:solidFill>
              </a:rPr>
              <a:t>sunset, at evening, between the two evenings i.e. </a:t>
            </a:r>
            <a:r>
              <a:rPr lang="en-US" sz="2600" b="1" u="sng" dirty="0">
                <a:solidFill>
                  <a:srgbClr val="0070C0"/>
                </a:solidFill>
                <a:effectLst>
                  <a:outerShdw blurRad="38100" dist="38100" dir="2700000" algn="tl">
                    <a:srgbClr val="000000">
                      <a:alpha val="43137"/>
                    </a:srgbClr>
                  </a:outerShdw>
                </a:effectLst>
              </a:rPr>
              <a:t>between sunset and nightfall</a:t>
            </a:r>
            <a:r>
              <a:rPr lang="en-US" sz="2600" dirty="0">
                <a:solidFill>
                  <a:srgbClr val="0070C0"/>
                </a:solidFill>
              </a:rPr>
              <a:t>, together with, a type of weaving, woven material, </a:t>
            </a:r>
            <a:r>
              <a:rPr lang="en-US" sz="2600" b="1" u="sng" dirty="0">
                <a:solidFill>
                  <a:srgbClr val="0070C0"/>
                </a:solidFill>
                <a:effectLst>
                  <a:outerShdw blurRad="38100" dist="38100" dir="2700000" algn="tl">
                    <a:srgbClr val="000000">
                      <a:alpha val="43137"/>
                    </a:srgbClr>
                  </a:outerShdw>
                </a:effectLst>
              </a:rPr>
              <a:t>mixing</a:t>
            </a:r>
            <a:r>
              <a:rPr lang="en-US" sz="2600" dirty="0">
                <a:solidFill>
                  <a:srgbClr val="0070C0"/>
                </a:solidFill>
              </a:rPr>
              <a:t>, mixed race, a </a:t>
            </a:r>
            <a:r>
              <a:rPr lang="en-US" sz="2600" dirty="0" smtClean="0">
                <a:solidFill>
                  <a:srgbClr val="0070C0"/>
                </a:solidFill>
              </a:rPr>
              <a:t>willow.</a:t>
            </a:r>
          </a:p>
          <a:p>
            <a:pPr marL="274320" lvl="1" indent="0">
              <a:buNone/>
            </a:pPr>
            <a:endParaRPr lang="en-US" sz="1400" dirty="0">
              <a:solidFill>
                <a:srgbClr val="0070C0"/>
              </a:solidFill>
            </a:endParaRPr>
          </a:p>
          <a:p>
            <a:pPr marL="0" indent="0">
              <a:buNone/>
            </a:pPr>
            <a:r>
              <a:rPr lang="en-US" b="1" u="sng" dirty="0" smtClean="0"/>
              <a:t>Comments</a:t>
            </a:r>
            <a:r>
              <a:rPr lang="en-US" dirty="0" smtClean="0"/>
              <a:t>:</a:t>
            </a:r>
          </a:p>
          <a:p>
            <a:pPr marL="0" indent="0">
              <a:buNone/>
            </a:pPr>
            <a:r>
              <a:rPr lang="en-US" dirty="0" smtClean="0"/>
              <a:t>After </a:t>
            </a:r>
            <a:r>
              <a:rPr lang="en-US" dirty="0"/>
              <a:t>reading </a:t>
            </a:r>
            <a:r>
              <a:rPr lang="en-US" dirty="0" smtClean="0"/>
              <a:t>the </a:t>
            </a:r>
            <a:r>
              <a:rPr lang="en-US" dirty="0"/>
              <a:t>definitions from </a:t>
            </a:r>
            <a:r>
              <a:rPr lang="en-US" dirty="0" smtClean="0"/>
              <a:t>a variety of </a:t>
            </a:r>
            <a:r>
              <a:rPr lang="en-US" dirty="0"/>
              <a:t>different sources, the central theme </a:t>
            </a:r>
            <a:r>
              <a:rPr lang="en-US" dirty="0" smtClean="0"/>
              <a:t>of</a:t>
            </a:r>
            <a:r>
              <a:rPr lang="en-US" dirty="0" smtClean="0">
                <a:solidFill>
                  <a:srgbClr val="0070C0"/>
                </a:solidFill>
              </a:rPr>
              <a:t> </a:t>
            </a:r>
            <a:r>
              <a:rPr lang="en-US" b="1" dirty="0" smtClean="0">
                <a:solidFill>
                  <a:srgbClr val="FF0000"/>
                </a:solidFill>
                <a:effectLst>
                  <a:outerShdw blurRad="38100" dist="38100" dir="2700000" algn="tl">
                    <a:srgbClr val="000000">
                      <a:alpha val="43137"/>
                    </a:srgbClr>
                  </a:outerShdw>
                </a:effectLst>
              </a:rPr>
              <a:t>“mixings</a:t>
            </a:r>
            <a:r>
              <a:rPr lang="en-US" dirty="0" smtClean="0">
                <a:solidFill>
                  <a:schemeClr val="bg1">
                    <a:lumMod val="95000"/>
                    <a:lumOff val="5000"/>
                  </a:schemeClr>
                </a:solidFill>
              </a:rPr>
              <a:t> </a:t>
            </a:r>
            <a:r>
              <a:rPr lang="en-US" b="1" dirty="0">
                <a:solidFill>
                  <a:srgbClr val="FF0000"/>
                </a:solidFill>
                <a:effectLst>
                  <a:outerShdw blurRad="38100" dist="38100" dir="2700000" algn="tl">
                    <a:srgbClr val="000000">
                      <a:alpha val="43137"/>
                    </a:srgbClr>
                  </a:outerShdw>
                </a:effectLst>
              </a:rPr>
              <a:t>of separate </a:t>
            </a:r>
            <a:r>
              <a:rPr lang="en-US" b="1" dirty="0" smtClean="0">
                <a:solidFill>
                  <a:srgbClr val="FF0000"/>
                </a:solidFill>
                <a:effectLst>
                  <a:outerShdw blurRad="38100" dist="38100" dir="2700000" algn="tl">
                    <a:srgbClr val="000000">
                      <a:alpha val="43137"/>
                    </a:srgbClr>
                  </a:outerShdw>
                </a:effectLst>
              </a:rPr>
              <a:t>substances” </a:t>
            </a:r>
            <a:r>
              <a:rPr lang="en-US" b="1" dirty="0">
                <a:solidFill>
                  <a:srgbClr val="FF0000"/>
                </a:solidFill>
                <a:effectLst>
                  <a:outerShdw blurRad="38100" dist="38100" dir="2700000" algn="tl">
                    <a:srgbClr val="000000">
                      <a:alpha val="43137"/>
                    </a:srgbClr>
                  </a:outerShdw>
                </a:effectLst>
              </a:rPr>
              <a:t>or </a:t>
            </a:r>
            <a:r>
              <a:rPr lang="en-US" b="1" dirty="0" smtClean="0">
                <a:solidFill>
                  <a:srgbClr val="FF0000"/>
                </a:solidFill>
                <a:effectLst>
                  <a:outerShdw blurRad="38100" dist="38100" dir="2700000" algn="tl">
                    <a:srgbClr val="000000">
                      <a:alpha val="43137"/>
                    </a:srgbClr>
                  </a:outerShdw>
                </a:effectLst>
              </a:rPr>
              <a:t>“units” is very distinct!</a:t>
            </a:r>
            <a:r>
              <a:rPr lang="en-US" dirty="0" smtClean="0"/>
              <a:t>  </a:t>
            </a:r>
            <a:r>
              <a:rPr lang="en-US" dirty="0"/>
              <a:t>It </a:t>
            </a:r>
            <a:r>
              <a:rPr lang="en-US" dirty="0" smtClean="0"/>
              <a:t>is only </a:t>
            </a:r>
            <a:r>
              <a:rPr lang="en-US" dirty="0"/>
              <a:t>in these two </a:t>
            </a:r>
            <a:r>
              <a:rPr lang="en-US" dirty="0" smtClean="0"/>
              <a:t>[twilight] portions </a:t>
            </a:r>
            <a:r>
              <a:rPr lang="en-US" dirty="0"/>
              <a:t>of the 24 hour </a:t>
            </a:r>
            <a:r>
              <a:rPr lang="en-US" dirty="0" smtClean="0"/>
              <a:t>cycle, (the </a:t>
            </a:r>
            <a:r>
              <a:rPr lang="en-US" b="1" dirty="0">
                <a:solidFill>
                  <a:schemeClr val="accent2">
                    <a:lumMod val="75000"/>
                  </a:schemeClr>
                </a:solidFill>
                <a:effectLst>
                  <a:outerShdw blurRad="38100" dist="38100" dir="2700000" algn="tl">
                    <a:srgbClr val="000000">
                      <a:alpha val="43137"/>
                    </a:srgbClr>
                  </a:outerShdw>
                </a:effectLst>
              </a:rPr>
              <a:t>morning</a:t>
            </a:r>
            <a:r>
              <a:rPr lang="en-US" dirty="0">
                <a:solidFill>
                  <a:schemeClr val="bg1">
                    <a:lumMod val="95000"/>
                    <a:lumOff val="5000"/>
                  </a:schemeClr>
                </a:solidFill>
              </a:rPr>
              <a:t> </a:t>
            </a:r>
            <a:r>
              <a:rPr lang="en-US" dirty="0" smtClean="0"/>
              <a:t>&lt;</a:t>
            </a:r>
            <a:r>
              <a:rPr lang="en-US" b="1" dirty="0" err="1" smtClean="0">
                <a:solidFill>
                  <a:schemeClr val="accent2">
                    <a:lumMod val="75000"/>
                  </a:schemeClr>
                </a:solidFill>
              </a:rPr>
              <a:t>boqer</a:t>
            </a:r>
            <a:r>
              <a:rPr lang="en-US" dirty="0" smtClean="0"/>
              <a:t>&gt; twilight </a:t>
            </a:r>
            <a:r>
              <a:rPr lang="en-US" dirty="0"/>
              <a:t>and the </a:t>
            </a:r>
            <a:r>
              <a:rPr lang="en-US" b="1" i="1" dirty="0">
                <a:solidFill>
                  <a:srgbClr val="00B050"/>
                </a:solidFill>
              </a:rPr>
              <a:t>evening</a:t>
            </a:r>
            <a:r>
              <a:rPr lang="en-US" dirty="0"/>
              <a:t> </a:t>
            </a:r>
            <a:r>
              <a:rPr lang="en-US" dirty="0" smtClean="0"/>
              <a:t>twilight), </a:t>
            </a:r>
            <a:r>
              <a:rPr lang="en-US" dirty="0"/>
              <a:t>that </a:t>
            </a:r>
            <a:r>
              <a:rPr lang="en-US" dirty="0" smtClean="0"/>
              <a:t>the</a:t>
            </a:r>
            <a:br>
              <a:rPr lang="en-US" dirty="0" smtClean="0"/>
            </a:br>
            <a:r>
              <a:rPr lang="en-US" dirty="0" smtClean="0"/>
              <a:t>mixing </a:t>
            </a:r>
            <a:r>
              <a:rPr lang="en-US" dirty="0"/>
              <a:t>of light and darkness occurs and the </a:t>
            </a:r>
            <a:r>
              <a:rPr lang="en-US" dirty="0" smtClean="0"/>
              <a:t>word</a:t>
            </a:r>
            <a:r>
              <a:rPr lang="en-US" dirty="0" smtClean="0">
                <a:solidFill>
                  <a:srgbClr val="0070C0"/>
                </a:solidFill>
              </a:rPr>
              <a:t> </a:t>
            </a:r>
            <a:r>
              <a:rPr lang="en-US" b="1" dirty="0" smtClean="0">
                <a:solidFill>
                  <a:schemeClr val="accent6">
                    <a:lumMod val="75000"/>
                  </a:schemeClr>
                </a:solidFill>
                <a:effectLst>
                  <a:outerShdw blurRad="38100" dist="38100" dir="2700000" algn="tl">
                    <a:srgbClr val="000000">
                      <a:alpha val="43137"/>
                    </a:srgbClr>
                  </a:outerShdw>
                </a:effectLst>
              </a:rPr>
              <a:t>ereb</a:t>
            </a:r>
            <a:r>
              <a:rPr lang="en-US" dirty="0" smtClean="0">
                <a:solidFill>
                  <a:srgbClr val="0070C0"/>
                </a:solidFill>
              </a:rPr>
              <a:t> </a:t>
            </a:r>
            <a:r>
              <a:rPr lang="en-US" dirty="0" smtClean="0"/>
              <a:t>can </a:t>
            </a:r>
            <a:r>
              <a:rPr lang="en-US" dirty="0"/>
              <a:t>apply.  </a:t>
            </a:r>
            <a:r>
              <a:rPr lang="en-US" dirty="0" smtClean="0"/>
              <a:t/>
            </a:r>
            <a:br>
              <a:rPr lang="en-US" dirty="0" smtClean="0"/>
            </a:br>
            <a:r>
              <a:rPr lang="en-US" dirty="0" smtClean="0"/>
              <a:t>However </a:t>
            </a:r>
            <a:r>
              <a:rPr lang="en-US" dirty="0"/>
              <a:t>this </a:t>
            </a:r>
            <a:r>
              <a:rPr lang="en-US" dirty="0" smtClean="0"/>
              <a:t>word </a:t>
            </a:r>
            <a:r>
              <a:rPr lang="en-US" dirty="0"/>
              <a:t>is only used in conjunction with</a:t>
            </a:r>
            <a:r>
              <a:rPr lang="en-US" dirty="0">
                <a:solidFill>
                  <a:prstClr val="black">
                    <a:lumMod val="95000"/>
                    <a:lumOff val="5000"/>
                  </a:prstClr>
                </a:solidFill>
              </a:rPr>
              <a:t> </a:t>
            </a:r>
            <a:r>
              <a:rPr lang="en-US" b="1" dirty="0" err="1">
                <a:solidFill>
                  <a:schemeClr val="accent2">
                    <a:lumMod val="75000"/>
                  </a:schemeClr>
                </a:solidFill>
                <a:effectLst>
                  <a:outerShdw blurRad="38100" dist="38100" dir="2700000" algn="tl">
                    <a:srgbClr val="000000">
                      <a:alpha val="43137"/>
                    </a:srgbClr>
                  </a:outerShdw>
                </a:effectLst>
              </a:rPr>
              <a:t>boqer</a:t>
            </a:r>
            <a:r>
              <a:rPr lang="en-US" dirty="0">
                <a:solidFill>
                  <a:prstClr val="black">
                    <a:lumMod val="95000"/>
                    <a:lumOff val="5000"/>
                  </a:prstClr>
                </a:solidFill>
              </a:rPr>
              <a:t> </a:t>
            </a:r>
            <a:r>
              <a:rPr lang="en-US" dirty="0" smtClean="0"/>
              <a:t>when properly identifying and </a:t>
            </a:r>
            <a:r>
              <a:rPr lang="en-US" dirty="0"/>
              <a:t>referencing the </a:t>
            </a:r>
            <a:r>
              <a:rPr lang="en-US" b="1" dirty="0">
                <a:solidFill>
                  <a:schemeClr val="accent2">
                    <a:lumMod val="75000"/>
                  </a:schemeClr>
                </a:solidFill>
                <a:effectLst>
                  <a:outerShdw blurRad="38100" dist="38100" dir="2700000" algn="tl">
                    <a:srgbClr val="000000">
                      <a:alpha val="43137"/>
                    </a:srgbClr>
                  </a:outerShdw>
                </a:effectLst>
              </a:rPr>
              <a:t>morning</a:t>
            </a:r>
            <a:r>
              <a:rPr lang="en-US" dirty="0">
                <a:solidFill>
                  <a:prstClr val="black">
                    <a:lumMod val="95000"/>
                    <a:lumOff val="5000"/>
                  </a:prstClr>
                </a:solidFill>
              </a:rPr>
              <a:t> </a:t>
            </a:r>
            <a:r>
              <a:rPr lang="en-US" dirty="0"/>
              <a:t>twilight. </a:t>
            </a:r>
            <a:endParaRPr lang="en-US" dirty="0" smtClean="0"/>
          </a:p>
          <a:p>
            <a:pPr marL="0" indent="0">
              <a:buNone/>
            </a:pPr>
            <a:r>
              <a:rPr lang="en-US" sz="1400" dirty="0" smtClean="0">
                <a:solidFill>
                  <a:srgbClr val="0070C0"/>
                </a:solidFill>
              </a:rPr>
              <a:t> </a:t>
            </a:r>
            <a:endParaRPr lang="en-US" sz="1400" dirty="0">
              <a:solidFill>
                <a:srgbClr val="0070C0"/>
              </a:solidFill>
            </a:endParaRPr>
          </a:p>
          <a:p>
            <a:pPr marL="0" indent="0">
              <a:buNone/>
            </a:pPr>
            <a:r>
              <a:rPr lang="en-US" b="1" dirty="0">
                <a:solidFill>
                  <a:srgbClr val="0070C0"/>
                </a:solidFill>
                <a:effectLst>
                  <a:outerShdw blurRad="38100" dist="38100" dir="2700000" algn="tl">
                    <a:srgbClr val="000000">
                      <a:alpha val="43137"/>
                    </a:srgbClr>
                  </a:outerShdw>
                </a:effectLst>
              </a:rPr>
              <a:t>Yahuah</a:t>
            </a:r>
            <a:r>
              <a:rPr lang="en-US" dirty="0">
                <a:solidFill>
                  <a:prstClr val="black">
                    <a:lumMod val="95000"/>
                    <a:lumOff val="5000"/>
                  </a:prstClr>
                </a:solidFill>
              </a:rPr>
              <a:t> has broken down the 24 hour cycle into 4 separate segments </a:t>
            </a:r>
            <a:r>
              <a:rPr lang="en-US" dirty="0" smtClean="0">
                <a:solidFill>
                  <a:prstClr val="black">
                    <a:lumMod val="95000"/>
                    <a:lumOff val="5000"/>
                  </a:prstClr>
                </a:solidFill>
              </a:rPr>
              <a:t/>
            </a:r>
            <a:br>
              <a:rPr lang="en-US" dirty="0" smtClean="0">
                <a:solidFill>
                  <a:prstClr val="black">
                    <a:lumMod val="95000"/>
                    <a:lumOff val="5000"/>
                  </a:prstClr>
                </a:solidFill>
              </a:rPr>
            </a:br>
            <a:r>
              <a:rPr lang="en-US" dirty="0" smtClean="0">
                <a:solidFill>
                  <a:prstClr val="black">
                    <a:lumMod val="95000"/>
                    <a:lumOff val="5000"/>
                  </a:prstClr>
                </a:solidFill>
              </a:rPr>
              <a:t>so we are </a:t>
            </a:r>
            <a:r>
              <a:rPr lang="en-US" dirty="0">
                <a:solidFill>
                  <a:prstClr val="black">
                    <a:lumMod val="95000"/>
                    <a:lumOff val="5000"/>
                  </a:prstClr>
                </a:solidFill>
              </a:rPr>
              <a:t>able to conduct our lives accordingly.  </a:t>
            </a:r>
            <a:r>
              <a:rPr lang="en-US" sz="2400" dirty="0" smtClean="0">
                <a:solidFill>
                  <a:prstClr val="black">
                    <a:lumMod val="95000"/>
                    <a:lumOff val="5000"/>
                  </a:prstClr>
                </a:solidFill>
              </a:rPr>
              <a:t/>
            </a:r>
            <a:br>
              <a:rPr lang="en-US" sz="2400" dirty="0" smtClean="0">
                <a:solidFill>
                  <a:prstClr val="black">
                    <a:lumMod val="95000"/>
                    <a:lumOff val="5000"/>
                  </a:prstClr>
                </a:solidFill>
              </a:rPr>
            </a:br>
            <a:r>
              <a:rPr lang="en-US" sz="1400" dirty="0" smtClean="0">
                <a:solidFill>
                  <a:prstClr val="black">
                    <a:lumMod val="95000"/>
                    <a:lumOff val="5000"/>
                  </a:prstClr>
                </a:solidFill>
              </a:rPr>
              <a:t>  </a:t>
            </a:r>
            <a:endParaRPr lang="en-US" sz="1400" dirty="0">
              <a:solidFill>
                <a:prstClr val="black">
                  <a:lumMod val="95000"/>
                  <a:lumOff val="5000"/>
                </a:prstClr>
              </a:solidFill>
            </a:endParaRPr>
          </a:p>
          <a:p>
            <a:pPr marL="0" indent="0">
              <a:buNone/>
            </a:pPr>
            <a:r>
              <a:rPr lang="en-US" dirty="0" smtClean="0">
                <a:solidFill>
                  <a:prstClr val="black">
                    <a:lumMod val="95000"/>
                    <a:lumOff val="5000"/>
                  </a:prstClr>
                </a:solidFill>
              </a:rPr>
              <a:t> Let’s examine a </a:t>
            </a:r>
            <a:r>
              <a:rPr lang="en-US" dirty="0">
                <a:solidFill>
                  <a:prstClr val="black">
                    <a:lumMod val="95000"/>
                    <a:lumOff val="5000"/>
                  </a:prstClr>
                </a:solidFill>
              </a:rPr>
              <a:t>linear graphic first and then a circular one </a:t>
            </a:r>
            <a:r>
              <a:rPr lang="en-US" dirty="0" smtClean="0">
                <a:solidFill>
                  <a:prstClr val="black">
                    <a:lumMod val="95000"/>
                    <a:lumOff val="5000"/>
                  </a:prstClr>
                </a:solidFill>
              </a:rPr>
              <a:t/>
            </a:r>
            <a:br>
              <a:rPr lang="en-US" dirty="0" smtClean="0">
                <a:solidFill>
                  <a:prstClr val="black">
                    <a:lumMod val="95000"/>
                    <a:lumOff val="5000"/>
                  </a:prstClr>
                </a:solidFill>
              </a:rPr>
            </a:br>
            <a:r>
              <a:rPr lang="en-US" dirty="0" smtClean="0">
                <a:solidFill>
                  <a:prstClr val="black">
                    <a:lumMod val="95000"/>
                    <a:lumOff val="5000"/>
                  </a:prstClr>
                </a:solidFill>
              </a:rPr>
              <a:t>to </a:t>
            </a:r>
            <a:r>
              <a:rPr lang="en-US" dirty="0">
                <a:solidFill>
                  <a:prstClr val="black">
                    <a:lumMod val="95000"/>
                    <a:lumOff val="5000"/>
                  </a:prstClr>
                </a:solidFill>
              </a:rPr>
              <a:t>be sure </a:t>
            </a:r>
            <a:r>
              <a:rPr lang="en-US" dirty="0" smtClean="0">
                <a:solidFill>
                  <a:prstClr val="black">
                    <a:lumMod val="95000"/>
                    <a:lumOff val="5000"/>
                  </a:prstClr>
                </a:solidFill>
              </a:rPr>
              <a:t>we are all </a:t>
            </a:r>
            <a:r>
              <a:rPr lang="en-US" dirty="0">
                <a:solidFill>
                  <a:prstClr val="black">
                    <a:lumMod val="95000"/>
                    <a:lumOff val="5000"/>
                  </a:prstClr>
                </a:solidFill>
              </a:rPr>
              <a:t>on the same page.</a:t>
            </a:r>
            <a:endParaRPr lang="en-US" dirty="0">
              <a:solidFill>
                <a:schemeClr val="bg1">
                  <a:lumMod val="95000"/>
                  <a:lumOff val="5000"/>
                </a:schemeClr>
              </a:solidFill>
            </a:endParaRPr>
          </a:p>
          <a:p>
            <a:pPr marL="0" indent="0">
              <a:buNone/>
            </a:pPr>
            <a:endParaRPr lang="en-US" b="1" i="1" dirty="0">
              <a:solidFill>
                <a:srgbClr val="008080"/>
              </a:solidFill>
              <a:latin typeface="Georgia" panose="02040502050405020303" pitchFamily="18" charset="0"/>
            </a:endParaRPr>
          </a:p>
        </p:txBody>
      </p:sp>
      <p:sp>
        <p:nvSpPr>
          <p:cNvPr id="4" name="Title 3"/>
          <p:cNvSpPr txBox="1">
            <a:spLocks/>
          </p:cNvSpPr>
          <p:nvPr/>
        </p:nvSpPr>
        <p:spPr>
          <a:xfrm>
            <a:off x="15240" y="381000"/>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i="1" cap="none" dirty="0" smtClean="0">
                <a:latin typeface="Arial Rounded MT Bold" pitchFamily="34" charset="0"/>
              </a:rPr>
              <a:t>The Hebrew &amp; Aramaic Lexicon </a:t>
            </a:r>
            <a:br>
              <a:rPr lang="en-US" i="1" cap="none" dirty="0" smtClean="0">
                <a:latin typeface="Arial Rounded MT Bold" pitchFamily="34" charset="0"/>
              </a:rPr>
            </a:br>
            <a:r>
              <a:rPr lang="en-US" i="1" cap="none" dirty="0" smtClean="0">
                <a:latin typeface="Arial Rounded MT Bold" pitchFamily="34" charset="0"/>
              </a:rPr>
              <a:t>of the Old Testament:  </a:t>
            </a:r>
            <a:r>
              <a:rPr lang="en-US" cap="none" dirty="0" smtClean="0">
                <a:latin typeface="Arial Rounded MT Bold" pitchFamily="34" charset="0"/>
              </a:rPr>
              <a:t>&lt;ereb&gt; </a:t>
            </a:r>
            <a:endParaRPr lang="en-US" i="1" cap="none" dirty="0">
              <a:latin typeface="Arial Rounded MT Bold" pitchFamily="34" charset="0"/>
            </a:endParaRPr>
          </a:p>
        </p:txBody>
      </p:sp>
      <p:sp>
        <p:nvSpPr>
          <p:cNvPr id="5" name="Oval Callout 4"/>
          <p:cNvSpPr/>
          <p:nvPr/>
        </p:nvSpPr>
        <p:spPr>
          <a:xfrm>
            <a:off x="5029200" y="1367481"/>
            <a:ext cx="609600" cy="457200"/>
          </a:xfrm>
          <a:prstGeom prst="wedgeEllipseCallout">
            <a:avLst>
              <a:gd name="adj1" fmla="val -78491"/>
              <a:gd name="adj2" fmla="val 103076"/>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483BF3"/>
                </a:solidFill>
                <a:effectLst>
                  <a:glow rad="127000">
                    <a:srgbClr val="FFFF00"/>
                  </a:glow>
                </a:effectLst>
              </a:rPr>
              <a:t>?</a:t>
            </a:r>
            <a:endParaRPr lang="en-CA" sz="3600" dirty="0">
              <a:solidFill>
                <a:srgbClr val="483BF3"/>
              </a:solidFill>
              <a:effectLst>
                <a:glow rad="127000">
                  <a:srgbClr val="FFFF00"/>
                </a:glow>
              </a:effectLst>
            </a:endParaRPr>
          </a:p>
        </p:txBody>
      </p:sp>
    </p:spTree>
    <p:extLst>
      <p:ext uri="{BB962C8B-B14F-4D97-AF65-F5344CB8AC3E}">
        <p14:creationId xmlns:p14="http://schemas.microsoft.com/office/powerpoint/2010/main" val="29189952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0" y="-9144"/>
            <a:ext cx="9143999" cy="6181344"/>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chor="ctr">
            <a:normAutofit/>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dirty="0" smtClean="0">
                <a:solidFill>
                  <a:srgbClr val="FF0066"/>
                </a:solidFill>
              </a:rPr>
              <a:t>Dawn</a:t>
            </a:r>
            <a:r>
              <a:rPr lang="en-US" sz="2400" dirty="0" smtClean="0">
                <a:solidFill>
                  <a:srgbClr val="9933FF"/>
                </a:solidFill>
              </a:rPr>
              <a:t>  </a:t>
            </a:r>
            <a:r>
              <a:rPr lang="en-US" sz="2400" b="1" dirty="0" smtClean="0">
                <a:solidFill>
                  <a:srgbClr val="FFFF00"/>
                </a:solidFill>
              </a:rPr>
              <a:t>Sunrise</a:t>
            </a:r>
            <a:r>
              <a:rPr lang="en-US" sz="2400" dirty="0"/>
              <a:t> </a:t>
            </a:r>
            <a:r>
              <a:rPr lang="en-US" sz="2400" dirty="0" smtClean="0"/>
              <a:t>      </a:t>
            </a:r>
            <a:r>
              <a:rPr lang="en-US" sz="2400" b="1" dirty="0" smtClean="0">
                <a:ln w="1905"/>
                <a:solidFill>
                  <a:srgbClr val="0070C0"/>
                </a:solidFill>
                <a:effectLst>
                  <a:innerShdw blurRad="69850" dist="43180" dir="5400000">
                    <a:srgbClr val="000000">
                      <a:alpha val="65000"/>
                    </a:srgbClr>
                  </a:innerShdw>
                </a:effectLst>
              </a:rPr>
              <a:t>Noon</a:t>
            </a:r>
            <a:r>
              <a:rPr lang="en-US" sz="2400" dirty="0" smtClean="0"/>
              <a:t>	   </a:t>
            </a:r>
            <a:r>
              <a:rPr lang="en-US" sz="2400" b="1" dirty="0" smtClean="0">
                <a:solidFill>
                  <a:schemeClr val="accent6">
                    <a:lumMod val="60000"/>
                    <a:lumOff val="40000"/>
                  </a:schemeClr>
                </a:solidFill>
              </a:rPr>
              <a:t>Sunset</a:t>
            </a:r>
            <a:r>
              <a:rPr lang="en-US" sz="2400" dirty="0" smtClean="0">
                <a:solidFill>
                  <a:srgbClr val="FF9900"/>
                </a:solidFill>
              </a:rPr>
              <a:t>  </a:t>
            </a:r>
            <a:r>
              <a:rPr lang="en-US" sz="2400" b="1" dirty="0" smtClean="0">
                <a:solidFill>
                  <a:schemeClr val="accent6">
                    <a:lumMod val="75000"/>
                  </a:schemeClr>
                </a:solidFill>
              </a:rPr>
              <a:t>Dusk</a:t>
            </a:r>
          </a:p>
          <a:p>
            <a:endParaRPr lang="en-US" sz="2400" dirty="0" smtClean="0"/>
          </a:p>
          <a:p>
            <a:endParaRPr lang="en-US" sz="2400" dirty="0" smtClean="0"/>
          </a:p>
          <a:p>
            <a:pPr marL="0" indent="0">
              <a:buFont typeface="Wingdings 2"/>
              <a:buNone/>
            </a:pPr>
            <a:r>
              <a:rPr lang="en-US" sz="2400" dirty="0" smtClean="0"/>
              <a:t> </a:t>
            </a:r>
          </a:p>
          <a:p>
            <a:endParaRPr lang="en-US" sz="2400" dirty="0" smtClean="0"/>
          </a:p>
        </p:txBody>
      </p:sp>
      <p:sp>
        <p:nvSpPr>
          <p:cNvPr id="15" name="Rectangle 14"/>
          <p:cNvSpPr/>
          <p:nvPr/>
        </p:nvSpPr>
        <p:spPr>
          <a:xfrm>
            <a:off x="304800" y="3063242"/>
            <a:ext cx="1066800" cy="914400"/>
          </a:xfrm>
          <a:prstGeom prst="rect">
            <a:avLst/>
          </a:prstGeom>
          <a:gradFill flip="none" rotWithShape="1">
            <a:gsLst>
              <a:gs pos="15000">
                <a:schemeClr val="accent1">
                  <a:lumMod val="50000"/>
                </a:schemeClr>
              </a:gs>
              <a:gs pos="37000">
                <a:schemeClr val="accent1">
                  <a:lumMod val="60000"/>
                  <a:lumOff val="40000"/>
                </a:schemeClr>
              </a:gs>
              <a:gs pos="89000">
                <a:srgbClr val="FBD388"/>
              </a:gs>
              <a:gs pos="98000">
                <a:srgbClr val="FFFF00"/>
              </a:gs>
              <a:gs pos="59000">
                <a:schemeClr val="accent4">
                  <a:lumMod val="60000"/>
                  <a:lumOff val="40000"/>
                </a:schemeClr>
              </a:gs>
            </a:gsLst>
            <a:lin ang="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DAWN</a:t>
            </a:r>
          </a:p>
          <a:p>
            <a:pPr algn="ctr"/>
            <a:r>
              <a:rPr lang="en-US" dirty="0" smtClean="0">
                <a:solidFill>
                  <a:schemeClr val="tx1"/>
                </a:solidFill>
              </a:rPr>
              <a:t>mixture</a:t>
            </a:r>
            <a:endParaRPr lang="en-CA" dirty="0">
              <a:solidFill>
                <a:schemeClr val="tx1"/>
              </a:solidFill>
            </a:endParaRPr>
          </a:p>
        </p:txBody>
      </p:sp>
      <p:sp>
        <p:nvSpPr>
          <p:cNvPr id="16" name="Rectangle 15"/>
          <p:cNvSpPr/>
          <p:nvPr/>
        </p:nvSpPr>
        <p:spPr>
          <a:xfrm>
            <a:off x="1395046" y="3063242"/>
            <a:ext cx="3127130" cy="914400"/>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 Direct Sun light Rays</a:t>
            </a:r>
            <a:endParaRPr lang="en-CA" sz="2400" dirty="0">
              <a:solidFill>
                <a:schemeClr val="tx1"/>
              </a:solidFill>
            </a:endParaRPr>
          </a:p>
        </p:txBody>
      </p:sp>
      <p:cxnSp>
        <p:nvCxnSpPr>
          <p:cNvPr id="19" name="Straight Connector 18"/>
          <p:cNvCxnSpPr/>
          <p:nvPr/>
        </p:nvCxnSpPr>
        <p:spPr>
          <a:xfrm flipV="1">
            <a:off x="304800" y="2606041"/>
            <a:ext cx="0" cy="1371601"/>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371600" y="2606041"/>
            <a:ext cx="0" cy="1371601"/>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4" name="Right Brace 33"/>
          <p:cNvSpPr/>
          <p:nvPr/>
        </p:nvSpPr>
        <p:spPr>
          <a:xfrm rot="16200000">
            <a:off x="4820127" y="2195798"/>
            <a:ext cx="619316" cy="1115567"/>
          </a:xfrm>
          <a:prstGeom prst="rightBrace">
            <a:avLst>
              <a:gd name="adj1" fmla="val 21077"/>
              <a:gd name="adj2" fmla="val 63483"/>
            </a:avLst>
          </a:prstGeom>
          <a:solidFill>
            <a:schemeClr val="accent4"/>
          </a:solidFill>
          <a:ln w="28575">
            <a:solidFill>
              <a:schemeClr val="accent3">
                <a:lumMod val="75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33" name="Straight Connector 32"/>
          <p:cNvCxnSpPr/>
          <p:nvPr/>
        </p:nvCxnSpPr>
        <p:spPr>
          <a:xfrm flipV="1">
            <a:off x="3029712" y="2590800"/>
            <a:ext cx="0" cy="1371601"/>
          </a:xfrm>
          <a:prstGeom prst="line">
            <a:avLst/>
          </a:prstGeom>
          <a:ln w="76200">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523232" y="2606041"/>
            <a:ext cx="1" cy="1371601"/>
          </a:xfrm>
          <a:prstGeom prst="line">
            <a:avLst/>
          </a:prstGeom>
          <a:ln w="76200">
            <a:solidFill>
              <a:schemeClr val="accent6">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688623" y="3063242"/>
            <a:ext cx="3150577" cy="914400"/>
          </a:xfrm>
          <a:prstGeom prst="rect">
            <a:avLst/>
          </a:prstGeom>
          <a:solidFill>
            <a:schemeClr val="tx1"/>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bg1"/>
                </a:solidFill>
              </a:rPr>
              <a:t>Night Season</a:t>
            </a:r>
            <a:endParaRPr lang="en-CA" sz="2800" dirty="0">
              <a:solidFill>
                <a:schemeClr val="bg1"/>
              </a:solidFill>
            </a:endParaRPr>
          </a:p>
        </p:txBody>
      </p:sp>
      <p:sp>
        <p:nvSpPr>
          <p:cNvPr id="22" name="Title 3"/>
          <p:cNvSpPr txBox="1">
            <a:spLocks/>
          </p:cNvSpPr>
          <p:nvPr/>
        </p:nvSpPr>
        <p:spPr>
          <a:xfrm>
            <a:off x="34290" y="141669"/>
            <a:ext cx="9052560" cy="990600"/>
          </a:xfrm>
          <a:prstGeom prst="rect">
            <a:avLst/>
          </a:prstGeom>
        </p:spPr>
        <p:txBody>
          <a:bodyPr vert="horz" lIns="45720" tIns="0" rIns="45720" bIns="0" anchor="b" anchorCtr="0">
            <a:normAutofit fontScale="92500" lnSpcReduction="10000"/>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Light, Darkness, Evening &amp; Morning</a:t>
            </a:r>
          </a:p>
          <a:p>
            <a:pPr algn="ctr"/>
            <a:r>
              <a:rPr lang="en-US" cap="none" dirty="0" smtClean="0">
                <a:latin typeface="Arial Rounded MT Bold" pitchFamily="34" charset="0"/>
              </a:rPr>
              <a:t>According to Genesis 1</a:t>
            </a:r>
            <a:endParaRPr lang="en-US" cap="none" dirty="0">
              <a:latin typeface="Arial Rounded MT Bold" pitchFamily="34" charset="0"/>
            </a:endParaRPr>
          </a:p>
        </p:txBody>
      </p:sp>
      <p:sp>
        <p:nvSpPr>
          <p:cNvPr id="24" name="Content Placeholder 2"/>
          <p:cNvSpPr txBox="1">
            <a:spLocks/>
          </p:cNvSpPr>
          <p:nvPr/>
        </p:nvSpPr>
        <p:spPr>
          <a:xfrm>
            <a:off x="626745" y="1132269"/>
            <a:ext cx="7867650" cy="909860"/>
          </a:xfrm>
          <a:prstGeom prst="rect">
            <a:avLst/>
          </a:prstGeom>
          <a:noFill/>
        </p:spPr>
        <p:txBody>
          <a:bodyPr>
            <a:normAutofit/>
            <a:scene3d>
              <a:camera prst="orthographicFront"/>
              <a:lightRig rig="threePt" dir="t"/>
            </a:scene3d>
            <a:sp3d extrusionH="57150">
              <a:bevelT w="38100" h="38100" prst="angle"/>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buFont typeface="Wingdings 2"/>
              <a:buNone/>
            </a:pPr>
            <a:r>
              <a:rPr lang="en-US" sz="2400" b="1" dirty="0" smtClean="0">
                <a:solidFill>
                  <a:schemeClr val="accent6">
                    <a:lumMod val="75000"/>
                  </a:schemeClr>
                </a:solidFill>
              </a:rPr>
              <a:t>Most of us are Greek linear minded people </a:t>
            </a:r>
            <a:br>
              <a:rPr lang="en-US" sz="2400" b="1" dirty="0" smtClean="0">
                <a:solidFill>
                  <a:schemeClr val="accent6">
                    <a:lumMod val="75000"/>
                  </a:schemeClr>
                </a:solidFill>
              </a:rPr>
            </a:br>
            <a:r>
              <a:rPr lang="en-US" sz="2400" b="1" dirty="0" smtClean="0">
                <a:solidFill>
                  <a:schemeClr val="accent6">
                    <a:lumMod val="75000"/>
                  </a:schemeClr>
                </a:solidFill>
              </a:rPr>
              <a:t>so this chart should be easy to relate to. </a:t>
            </a:r>
            <a:endParaRPr lang="en-US" sz="2400" b="1" dirty="0">
              <a:solidFill>
                <a:schemeClr val="accent6">
                  <a:lumMod val="75000"/>
                </a:schemeClr>
              </a:solidFill>
            </a:endParaRPr>
          </a:p>
        </p:txBody>
      </p:sp>
      <p:cxnSp>
        <p:nvCxnSpPr>
          <p:cNvPr id="25" name="Straight Connector 24"/>
          <p:cNvCxnSpPr/>
          <p:nvPr/>
        </p:nvCxnSpPr>
        <p:spPr>
          <a:xfrm flipV="1">
            <a:off x="8839200" y="2606041"/>
            <a:ext cx="0" cy="1371601"/>
          </a:xfrm>
          <a:prstGeom prst="line">
            <a:avLst/>
          </a:prstGeom>
          <a:ln w="76200">
            <a:solidFill>
              <a:srgbClr val="FF0066"/>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6" name="Content Placeholder 2"/>
          <p:cNvSpPr txBox="1">
            <a:spLocks/>
          </p:cNvSpPr>
          <p:nvPr/>
        </p:nvSpPr>
        <p:spPr>
          <a:xfrm>
            <a:off x="0" y="4191000"/>
            <a:ext cx="9144000" cy="2667000"/>
          </a:xfrm>
          <a:prstGeom prst="rect">
            <a:avLst/>
          </a:prstGeom>
          <a:solidFill>
            <a:schemeClr val="bg1"/>
          </a:solidFill>
          <a:ln w="57150">
            <a:solidFill>
              <a:schemeClr val="accent1"/>
            </a:solidFill>
          </a:ln>
          <a:scene3d>
            <a:camera prst="orthographicFront"/>
            <a:lightRig rig="threePt" dir="t"/>
          </a:scene3d>
          <a:sp3d>
            <a:bevelT w="165100" prst="coolSlant"/>
          </a:sp3d>
        </p:spPr>
        <p:txBody>
          <a:bodyPr>
            <a:normAutofit fontScale="92500"/>
            <a:sp3d extrusionH="57150">
              <a:bevelT w="38100" h="38100"/>
            </a:sp3d>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buFont typeface="Wingdings 2"/>
              <a:buNone/>
            </a:pPr>
            <a:r>
              <a:rPr lang="en-US" sz="2400" b="1" dirty="0" smtClean="0">
                <a:solidFill>
                  <a:srgbClr val="0070C0"/>
                </a:solidFill>
              </a:rPr>
              <a:t>1. </a:t>
            </a:r>
            <a:r>
              <a:rPr lang="en-US" sz="2400" b="1" dirty="0" smtClean="0">
                <a:solidFill>
                  <a:srgbClr val="0070C0"/>
                </a:solidFill>
                <a:effectLst>
                  <a:outerShdw blurRad="38100" dist="38100" dir="2700000" algn="tl">
                    <a:srgbClr val="000000">
                      <a:alpha val="43137"/>
                    </a:srgbClr>
                  </a:outerShdw>
                </a:effectLst>
              </a:rPr>
              <a:t>The “mixture” boxes are the areas where a mixing of light </a:t>
            </a:r>
            <a:br>
              <a:rPr lang="en-US" sz="2400" b="1" dirty="0" smtClean="0">
                <a:solidFill>
                  <a:srgbClr val="0070C0"/>
                </a:solidFill>
                <a:effectLst>
                  <a:outerShdw blurRad="38100" dist="38100" dir="2700000" algn="tl">
                    <a:srgbClr val="000000">
                      <a:alpha val="43137"/>
                    </a:srgbClr>
                  </a:outerShdw>
                </a:effectLst>
              </a:rPr>
            </a:br>
            <a:r>
              <a:rPr lang="en-US" sz="2400" b="1" dirty="0" smtClean="0">
                <a:solidFill>
                  <a:srgbClr val="0070C0"/>
                </a:solidFill>
                <a:effectLst>
                  <a:outerShdw blurRad="38100" dist="38100" dir="2700000" algn="tl">
                    <a:srgbClr val="000000">
                      <a:alpha val="43137"/>
                    </a:srgbClr>
                  </a:outerShdw>
                </a:effectLst>
              </a:rPr>
              <a:t>    and darkness occurs.  </a:t>
            </a:r>
            <a:br>
              <a:rPr lang="en-US" sz="2400" b="1" dirty="0" smtClean="0">
                <a:solidFill>
                  <a:srgbClr val="0070C0"/>
                </a:solidFill>
                <a:effectLst>
                  <a:outerShdw blurRad="38100" dist="38100" dir="2700000" algn="tl">
                    <a:srgbClr val="000000">
                      <a:alpha val="43137"/>
                    </a:srgbClr>
                  </a:outerShdw>
                </a:effectLst>
              </a:rPr>
            </a:br>
            <a:r>
              <a:rPr lang="en-US" sz="2400" b="1" dirty="0" smtClean="0">
                <a:solidFill>
                  <a:srgbClr val="0070C0"/>
                </a:solidFill>
                <a:effectLst>
                  <a:outerShdw blurRad="38100" dist="38100" dir="2700000" algn="tl">
                    <a:srgbClr val="000000">
                      <a:alpha val="43137"/>
                    </a:srgbClr>
                  </a:outerShdw>
                </a:effectLst>
              </a:rPr>
              <a:t>2. These locations for </a:t>
            </a:r>
            <a:r>
              <a:rPr lang="en-US" sz="2400" b="1" dirty="0" smtClean="0">
                <a:solidFill>
                  <a:srgbClr val="FF0000"/>
                </a:solidFill>
                <a:effectLst>
                  <a:outerShdw blurRad="38100" dist="38100" dir="2700000" algn="tl">
                    <a:srgbClr val="000000">
                      <a:alpha val="43137"/>
                    </a:srgbClr>
                  </a:outerShdw>
                </a:effectLst>
              </a:rPr>
              <a:t>(</a:t>
            </a:r>
            <a:r>
              <a:rPr lang="en-US" sz="2400" b="1" dirty="0" err="1" smtClean="0">
                <a:solidFill>
                  <a:srgbClr val="FF0000"/>
                </a:solidFill>
                <a:effectLst>
                  <a:outerShdw blurRad="38100" dist="38100" dir="2700000" algn="tl">
                    <a:srgbClr val="000000">
                      <a:alpha val="43137"/>
                    </a:srgbClr>
                  </a:outerShdw>
                </a:effectLst>
              </a:rPr>
              <a:t>ereb</a:t>
            </a:r>
            <a:r>
              <a:rPr lang="en-US" sz="2400" b="1" dirty="0" smtClean="0">
                <a:solidFill>
                  <a:srgbClr val="FF0000"/>
                </a:solidFill>
                <a:effectLst>
                  <a:outerShdw blurRad="38100" dist="38100" dir="2700000" algn="tl">
                    <a:srgbClr val="000000">
                      <a:alpha val="43137"/>
                    </a:srgbClr>
                  </a:outerShdw>
                </a:effectLst>
              </a:rPr>
              <a:t>) </a:t>
            </a:r>
            <a:r>
              <a:rPr lang="en-US" sz="2400" b="1" dirty="0" smtClean="0">
                <a:solidFill>
                  <a:srgbClr val="00B050"/>
                </a:solidFill>
                <a:effectLst>
                  <a:outerShdw blurRad="38100" dist="38100" dir="2700000" algn="tl">
                    <a:srgbClr val="000000">
                      <a:alpha val="43137"/>
                    </a:srgbClr>
                  </a:outerShdw>
                </a:effectLst>
              </a:rPr>
              <a:t>(mixture) </a:t>
            </a:r>
            <a:r>
              <a:rPr lang="en-US" sz="2400" b="1" dirty="0" smtClean="0">
                <a:solidFill>
                  <a:srgbClr val="0070C0"/>
                </a:solidFill>
                <a:effectLst>
                  <a:outerShdw blurRad="38100" dist="38100" dir="2700000" algn="tl">
                    <a:srgbClr val="000000">
                      <a:alpha val="43137"/>
                    </a:srgbClr>
                  </a:outerShdw>
                </a:effectLst>
              </a:rPr>
              <a:t>are according to the Hebrew</a:t>
            </a:r>
            <a:br>
              <a:rPr lang="en-US" sz="2400" b="1" dirty="0" smtClean="0">
                <a:solidFill>
                  <a:srgbClr val="0070C0"/>
                </a:solidFill>
                <a:effectLst>
                  <a:outerShdw blurRad="38100" dist="38100" dir="2700000" algn="tl">
                    <a:srgbClr val="000000">
                      <a:alpha val="43137"/>
                    </a:srgbClr>
                  </a:outerShdw>
                </a:effectLst>
              </a:rPr>
            </a:br>
            <a:r>
              <a:rPr lang="en-US" sz="2400" b="1" dirty="0" smtClean="0">
                <a:solidFill>
                  <a:srgbClr val="0070C0"/>
                </a:solidFill>
                <a:effectLst>
                  <a:outerShdw blurRad="38100" dist="38100" dir="2700000" algn="tl">
                    <a:srgbClr val="000000">
                      <a:alpha val="43137"/>
                    </a:srgbClr>
                  </a:outerShdw>
                </a:effectLst>
              </a:rPr>
              <a:t>     language definitions.  </a:t>
            </a:r>
            <a:br>
              <a:rPr lang="en-US" sz="2400" b="1" dirty="0" smtClean="0">
                <a:solidFill>
                  <a:srgbClr val="0070C0"/>
                </a:solidFill>
                <a:effectLst>
                  <a:outerShdw blurRad="38100" dist="38100" dir="2700000" algn="tl">
                    <a:srgbClr val="000000">
                      <a:alpha val="43137"/>
                    </a:srgbClr>
                  </a:outerShdw>
                </a:effectLst>
              </a:rPr>
            </a:br>
            <a:r>
              <a:rPr lang="en-US" sz="2400" b="1" dirty="0" smtClean="0">
                <a:solidFill>
                  <a:srgbClr val="0070C0"/>
                </a:solidFill>
                <a:effectLst>
                  <a:outerShdw blurRad="38100" dist="38100" dir="2700000" algn="tl">
                    <a:srgbClr val="000000">
                      <a:alpha val="43137"/>
                    </a:srgbClr>
                  </a:outerShdw>
                </a:effectLst>
              </a:rPr>
              <a:t>3. These twilights cannot be found before the sun sets, nor  </a:t>
            </a:r>
            <a:br>
              <a:rPr lang="en-US" sz="2400" b="1" dirty="0" smtClean="0">
                <a:solidFill>
                  <a:srgbClr val="0070C0"/>
                </a:solidFill>
                <a:effectLst>
                  <a:outerShdw blurRad="38100" dist="38100" dir="2700000" algn="tl">
                    <a:srgbClr val="000000">
                      <a:alpha val="43137"/>
                    </a:srgbClr>
                  </a:outerShdw>
                </a:effectLst>
              </a:rPr>
            </a:br>
            <a:r>
              <a:rPr lang="en-US" sz="2400" b="1" dirty="0" smtClean="0">
                <a:solidFill>
                  <a:srgbClr val="0070C0"/>
                </a:solidFill>
                <a:effectLst>
                  <a:outerShdw blurRad="38100" dist="38100" dir="2700000" algn="tl">
                    <a:srgbClr val="000000">
                      <a:alpha val="43137"/>
                    </a:srgbClr>
                  </a:outerShdw>
                </a:effectLst>
              </a:rPr>
              <a:t>    after the sun has risen [beginning with </a:t>
            </a:r>
            <a:r>
              <a:rPr lang="en-US" sz="2400" b="1" dirty="0">
                <a:solidFill>
                  <a:srgbClr val="0070C0"/>
                </a:solidFill>
                <a:effectLst>
                  <a:outerShdw blurRad="38100" dist="38100" dir="2700000" algn="tl">
                    <a:srgbClr val="000000">
                      <a:alpha val="43137"/>
                    </a:srgbClr>
                  </a:outerShdw>
                </a:effectLst>
              </a:rPr>
              <a:t>D</a:t>
            </a:r>
            <a:r>
              <a:rPr lang="en-US" sz="2400" b="1" dirty="0" smtClean="0">
                <a:solidFill>
                  <a:srgbClr val="0070C0"/>
                </a:solidFill>
                <a:effectLst>
                  <a:outerShdw blurRad="38100" dist="38100" dir="2700000" algn="tl">
                    <a:srgbClr val="000000">
                      <a:alpha val="43137"/>
                    </a:srgbClr>
                  </a:outerShdw>
                </a:effectLst>
              </a:rPr>
              <a:t>ay 4’s sunlight]. </a:t>
            </a:r>
            <a:r>
              <a:rPr lang="en-US" sz="2400" b="1" dirty="0" smtClean="0">
                <a:solidFill>
                  <a:schemeClr val="accent6">
                    <a:lumMod val="20000"/>
                    <a:lumOff val="80000"/>
                  </a:schemeClr>
                </a:solidFill>
                <a:effectLst>
                  <a:outerShdw blurRad="38100" dist="38100" dir="2700000" algn="tl">
                    <a:srgbClr val="000000">
                      <a:alpha val="43137"/>
                    </a:srgbClr>
                  </a:outerShdw>
                </a:effectLst>
              </a:rPr>
              <a:t/>
            </a:r>
            <a:br>
              <a:rPr lang="en-US" sz="2400" b="1" dirty="0" smtClean="0">
                <a:solidFill>
                  <a:schemeClr val="accent6">
                    <a:lumMod val="20000"/>
                    <a:lumOff val="80000"/>
                  </a:schemeClr>
                </a:solidFill>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4. Direct sunlight does not allow for any mixing action to occur. </a:t>
            </a:r>
            <a:endParaRPr lang="en-US" sz="2400" b="1" dirty="0">
              <a:effectLst>
                <a:outerShdw blurRad="38100" dist="38100" dir="2700000" algn="tl">
                  <a:srgbClr val="000000">
                    <a:alpha val="43137"/>
                  </a:srgbClr>
                </a:outerShdw>
              </a:effectLst>
            </a:endParaRPr>
          </a:p>
        </p:txBody>
      </p:sp>
      <p:sp>
        <p:nvSpPr>
          <p:cNvPr id="17" name="Rectangle 16"/>
          <p:cNvSpPr/>
          <p:nvPr/>
        </p:nvSpPr>
        <p:spPr>
          <a:xfrm>
            <a:off x="4544568" y="3060194"/>
            <a:ext cx="1143000" cy="914400"/>
          </a:xfrm>
          <a:prstGeom prst="rect">
            <a:avLst/>
          </a:prstGeom>
          <a:gradFill flip="none" rotWithShape="1">
            <a:gsLst>
              <a:gs pos="3000">
                <a:schemeClr val="tx1"/>
              </a:gs>
              <a:gs pos="49000">
                <a:schemeClr val="accent6">
                  <a:lumMod val="75000"/>
                </a:schemeClr>
              </a:gs>
              <a:gs pos="92000">
                <a:srgbClr val="FBD388"/>
              </a:gs>
              <a:gs pos="98000">
                <a:srgbClr val="FFFF00"/>
              </a:gs>
              <a:gs pos="73000">
                <a:schemeClr val="accent4">
                  <a:lumMod val="60000"/>
                  <a:lumOff val="40000"/>
                </a:schemeClr>
              </a:gs>
            </a:gsLst>
            <a:lin ang="108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Dusk</a:t>
            </a:r>
          </a:p>
          <a:p>
            <a:pPr algn="ctr"/>
            <a:r>
              <a:rPr lang="en-US" dirty="0" smtClean="0">
                <a:solidFill>
                  <a:schemeClr val="tx1"/>
                </a:solidFill>
              </a:rPr>
              <a:t>mixture</a:t>
            </a:r>
            <a:endParaRPr lang="en-CA" dirty="0">
              <a:solidFill>
                <a:schemeClr val="tx1"/>
              </a:solidFill>
            </a:endParaRPr>
          </a:p>
        </p:txBody>
      </p:sp>
      <p:sp>
        <p:nvSpPr>
          <p:cNvPr id="2" name="Slide Number Placeholder 1"/>
          <p:cNvSpPr>
            <a:spLocks noGrp="1"/>
          </p:cNvSpPr>
          <p:nvPr>
            <p:ph type="sldNum" sz="quarter" idx="12"/>
          </p:nvPr>
        </p:nvSpPr>
        <p:spPr>
          <a:xfrm>
            <a:off x="8458200" y="6552234"/>
            <a:ext cx="588336" cy="228600"/>
          </a:xfrm>
        </p:spPr>
        <p:txBody>
          <a:bodyPr/>
          <a:lstStyle/>
          <a:p>
            <a:fld id="{F716C96D-555A-4066-BF29-32A5BE0CACF3}" type="slidenum">
              <a:rPr lang="en-US" b="1" smtClean="0">
                <a:solidFill>
                  <a:schemeClr val="tx1"/>
                </a:solidFill>
              </a:rPr>
              <a:t>31</a:t>
            </a:fld>
            <a:endParaRPr lang="en-US" b="1" dirty="0">
              <a:solidFill>
                <a:schemeClr val="tx1"/>
              </a:solidFill>
            </a:endParaRPr>
          </a:p>
        </p:txBody>
      </p:sp>
    </p:spTree>
    <p:extLst>
      <p:ext uri="{BB962C8B-B14F-4D97-AF65-F5344CB8AC3E}">
        <p14:creationId xmlns:p14="http://schemas.microsoft.com/office/powerpoint/2010/main" val="13020410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0"/>
                                        <p:tgtEl>
                                          <p:spTgt spid="3">
                                            <p:txEl>
                                              <p:pRg st="0" end="0"/>
                                            </p:txEl>
                                          </p:spTgt>
                                        </p:tgtEl>
                                      </p:cBhvr>
                                    </p:animEffect>
                                  </p:childTnLst>
                                </p:cTn>
                              </p:par>
                              <p:par>
                                <p:cTn id="8" presetID="42" presetClass="entr" presetSubtype="0" fill="hold" nodeType="with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10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22" presetClass="entr" presetSubtype="1" fill="hold" grpId="0" nodeType="withEffect">
                                  <p:stCondLst>
                                    <p:cond delay="2250"/>
                                  </p:stCondLst>
                                  <p:childTnLst>
                                    <p:set>
                                      <p:cBhvr>
                                        <p:cTn id="48" dur="1" fill="hold">
                                          <p:stCondLst>
                                            <p:cond delay="0"/>
                                          </p:stCondLst>
                                        </p:cTn>
                                        <p:tgtEl>
                                          <p:spTgt spid="34"/>
                                        </p:tgtEl>
                                        <p:attrNameLst>
                                          <p:attrName>style.visibility</p:attrName>
                                        </p:attrNameLst>
                                      </p:cBhvr>
                                      <p:to>
                                        <p:strVal val="visible"/>
                                      </p:to>
                                    </p:set>
                                    <p:animEffect transition="in" filter="wipe(up)">
                                      <p:cBhvr>
                                        <p:cTn id="49" dur="1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4" grpId="0" animBg="1"/>
      <p:bldP spid="20"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7" name="Title 3"/>
          <p:cNvSpPr txBox="1">
            <a:spLocks/>
          </p:cNvSpPr>
          <p:nvPr/>
        </p:nvSpPr>
        <p:spPr>
          <a:xfrm>
            <a:off x="34290" y="0"/>
            <a:ext cx="9052560" cy="636969"/>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Genesis 1:1-5  “Order” &amp; Alignment</a:t>
            </a:r>
            <a:endParaRPr lang="en-US" cap="none" dirty="0">
              <a:latin typeface="Arial Rounded MT Bold" pitchFamily="34" charset="0"/>
            </a:endParaRPr>
          </a:p>
        </p:txBody>
      </p:sp>
      <p:sp>
        <p:nvSpPr>
          <p:cNvPr id="9" name="Chord 8"/>
          <p:cNvSpPr/>
          <p:nvPr/>
        </p:nvSpPr>
        <p:spPr>
          <a:xfrm rot="7973960">
            <a:off x="2675139" y="3231291"/>
            <a:ext cx="2498213" cy="2567364"/>
          </a:xfrm>
          <a:prstGeom prst="chord">
            <a:avLst>
              <a:gd name="adj1" fmla="val 2700000"/>
              <a:gd name="adj2" fmla="val 13802171"/>
            </a:avLst>
          </a:prstGeom>
          <a:solidFill>
            <a:srgbClr val="5B9BD5"/>
          </a:solidFill>
          <a:ln w="12700" cap="flat" cmpd="sng" algn="ctr">
            <a:solidFill>
              <a:srgbClr val="5B9BD5">
                <a:shade val="50000"/>
              </a:srgbClr>
            </a:solidFill>
            <a:prstDash val="solid"/>
            <a:miter lim="800000"/>
          </a:ln>
          <a:effectLst>
            <a:glow rad="139700">
              <a:srgbClr val="FFC000">
                <a:satMod val="175000"/>
                <a:alpha val="40000"/>
              </a:srgbClr>
            </a:glow>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2" name="Pie 11"/>
          <p:cNvSpPr/>
          <p:nvPr/>
        </p:nvSpPr>
        <p:spPr>
          <a:xfrm rot="10310906">
            <a:off x="2705442" y="3663963"/>
            <a:ext cx="2700782" cy="1870963"/>
          </a:xfrm>
          <a:prstGeom prst="pie">
            <a:avLst>
              <a:gd name="adj1" fmla="val 10757645"/>
              <a:gd name="adj2" fmla="val 11313495"/>
            </a:avLst>
          </a:prstGeom>
          <a:solidFill>
            <a:sysClr val="windowText" lastClr="000000">
              <a:lumMod val="75000"/>
              <a:lumOff val="25000"/>
            </a:sysClr>
          </a:solidFill>
          <a:ln w="12700" cap="flat" cmpd="sng" algn="ctr">
            <a:solidFill>
              <a:srgbClr val="FF0000"/>
            </a:solidFill>
            <a:prstDash val="solid"/>
            <a:miter lim="800000"/>
          </a:ln>
          <a:effectLst>
            <a:glow rad="127000">
              <a:srgbClr val="FFFF00"/>
            </a:glo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4" name="Rectangle 3"/>
          <p:cNvSpPr/>
          <p:nvPr/>
        </p:nvSpPr>
        <p:spPr>
          <a:xfrm>
            <a:off x="3194193" y="3581400"/>
            <a:ext cx="1438381" cy="756583"/>
          </a:xfrm>
          <a:prstGeom prst="rect">
            <a:avLst/>
          </a:prstGeom>
          <a:solidFill>
            <a:srgbClr val="B7E4FF"/>
          </a:solidFill>
          <a:ln>
            <a:solidFill>
              <a:schemeClr val="tx2">
                <a:lumMod val="60000"/>
                <a:lumOff val="4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FF0066"/>
                </a:solidFill>
              </a:rPr>
              <a:t>1</a:t>
            </a:r>
            <a:r>
              <a:rPr lang="en-CA" sz="2400" baseline="30000" dirty="0" smtClean="0">
                <a:solidFill>
                  <a:srgbClr val="FF0066"/>
                </a:solidFill>
              </a:rPr>
              <a:t>st</a:t>
            </a:r>
            <a:r>
              <a:rPr lang="en-CA" sz="2400" dirty="0" smtClean="0">
                <a:solidFill>
                  <a:srgbClr val="FF0066"/>
                </a:solidFill>
              </a:rPr>
              <a:t> Light Season</a:t>
            </a:r>
            <a:endParaRPr lang="en-CA" sz="2400" dirty="0">
              <a:solidFill>
                <a:srgbClr val="FF0066"/>
              </a:solidFill>
            </a:endParaRPr>
          </a:p>
        </p:txBody>
      </p:sp>
      <p:sp>
        <p:nvSpPr>
          <p:cNvPr id="17" name="Rectangle 16"/>
          <p:cNvSpPr/>
          <p:nvPr/>
        </p:nvSpPr>
        <p:spPr>
          <a:xfrm>
            <a:off x="170316" y="2986085"/>
            <a:ext cx="1848260" cy="1454397"/>
          </a:xfrm>
          <a:prstGeom prst="rect">
            <a:avLst/>
          </a:prstGeom>
          <a:solidFill>
            <a:schemeClr val="bg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smtClean="0">
                <a:ln>
                  <a:solidFill>
                    <a:srgbClr val="483BF3"/>
                  </a:solidFill>
                </a:ln>
                <a:solidFill>
                  <a:srgbClr val="99FF99"/>
                </a:solidFill>
              </a:rPr>
              <a:t>Day One – </a:t>
            </a:r>
            <a:br>
              <a:rPr lang="en-CA" sz="2800" b="1" dirty="0" smtClean="0">
                <a:ln>
                  <a:solidFill>
                    <a:srgbClr val="483BF3"/>
                  </a:solidFill>
                </a:ln>
                <a:solidFill>
                  <a:srgbClr val="99FF99"/>
                </a:solidFill>
              </a:rPr>
            </a:br>
            <a:r>
              <a:rPr lang="en-CA" sz="2800" b="1" dirty="0" err="1" smtClean="0">
                <a:ln>
                  <a:solidFill>
                    <a:srgbClr val="483BF3"/>
                  </a:solidFill>
                </a:ln>
                <a:solidFill>
                  <a:srgbClr val="99FF99"/>
                </a:solidFill>
              </a:rPr>
              <a:t>Echad</a:t>
            </a:r>
            <a:r>
              <a:rPr lang="en-CA" sz="2800" b="1" dirty="0" smtClean="0">
                <a:ln>
                  <a:solidFill>
                    <a:srgbClr val="483BF3"/>
                  </a:solidFill>
                </a:ln>
                <a:solidFill>
                  <a:srgbClr val="99FF99"/>
                </a:solidFill>
              </a:rPr>
              <a:t> = </a:t>
            </a:r>
            <a:r>
              <a:rPr lang="en-CA" sz="2800" b="1" dirty="0" smtClean="0">
                <a:ln>
                  <a:solidFill>
                    <a:srgbClr val="483BF3"/>
                  </a:solidFill>
                </a:ln>
                <a:solidFill>
                  <a:srgbClr val="483BF3"/>
                </a:solidFill>
              </a:rPr>
              <a:t>Unity!</a:t>
            </a:r>
            <a:endParaRPr lang="en-CA" sz="2800" b="1" dirty="0">
              <a:ln>
                <a:solidFill>
                  <a:srgbClr val="483BF3"/>
                </a:solidFill>
              </a:ln>
              <a:solidFill>
                <a:srgbClr val="483BF3"/>
              </a:solidFill>
            </a:endParaRPr>
          </a:p>
        </p:txBody>
      </p:sp>
      <p:sp>
        <p:nvSpPr>
          <p:cNvPr id="22" name="Rectangle 21"/>
          <p:cNvSpPr/>
          <p:nvPr/>
        </p:nvSpPr>
        <p:spPr>
          <a:xfrm>
            <a:off x="255270" y="619671"/>
            <a:ext cx="6783875" cy="460734"/>
          </a:xfrm>
          <a:prstGeom prst="rect">
            <a:avLst/>
          </a:prstGeom>
          <a:gradFill>
            <a:gsLst>
              <a:gs pos="70000">
                <a:srgbClr val="66FFFF"/>
              </a:gs>
              <a:gs pos="7000">
                <a:srgbClr val="FFFF00"/>
              </a:gs>
            </a:gsLst>
            <a:lin ang="540000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rgbClr val="483BF3"/>
                </a:solidFill>
                <a:effectLst>
                  <a:outerShdw blurRad="38100" dist="38100" dir="2700000" algn="tl">
                    <a:srgbClr val="000000">
                      <a:alpha val="43137"/>
                    </a:srgbClr>
                  </a:outerShdw>
                </a:effectLst>
              </a:rPr>
              <a:t>Yahusha </a:t>
            </a:r>
            <a:r>
              <a:rPr lang="en-US" sz="2800" dirty="0">
                <a:solidFill>
                  <a:srgbClr val="483BF3"/>
                </a:solidFill>
                <a:effectLst>
                  <a:outerShdw blurRad="38100" dist="38100" dir="2700000" algn="tl">
                    <a:srgbClr val="000000">
                      <a:alpha val="43137"/>
                    </a:srgbClr>
                  </a:outerShdw>
                </a:effectLst>
              </a:rPr>
              <a:t>brought forth </a:t>
            </a:r>
            <a:r>
              <a:rPr lang="en-US" sz="2800" dirty="0" smtClean="0">
                <a:solidFill>
                  <a:srgbClr val="483BF3"/>
                </a:solidFill>
                <a:effectLst>
                  <a:outerShdw blurRad="38100" dist="38100" dir="2700000" algn="tl">
                    <a:srgbClr val="000000">
                      <a:alpha val="43137"/>
                    </a:srgbClr>
                  </a:outerShdw>
                </a:effectLst>
              </a:rPr>
              <a:t>His LIGHT </a:t>
            </a:r>
            <a:r>
              <a:rPr lang="en-US" sz="2800" dirty="0">
                <a:solidFill>
                  <a:srgbClr val="483BF3"/>
                </a:solidFill>
                <a:effectLst>
                  <a:outerShdw blurRad="38100" dist="38100" dir="2700000" algn="tl">
                    <a:srgbClr val="000000">
                      <a:alpha val="43137"/>
                    </a:srgbClr>
                  </a:outerShdw>
                </a:effectLst>
              </a:rPr>
              <a:t>first;</a:t>
            </a:r>
            <a:endParaRPr lang="en-CA" dirty="0">
              <a:ln w="1905">
                <a:solidFill>
                  <a:sysClr val="windowText" lastClr="000000"/>
                </a:solidFill>
              </a:ln>
              <a:solidFill>
                <a:srgbClr val="483BF3"/>
              </a:solidFill>
            </a:endParaRPr>
          </a:p>
        </p:txBody>
      </p:sp>
      <p:sp>
        <p:nvSpPr>
          <p:cNvPr id="2" name="Rectangle 1"/>
          <p:cNvSpPr/>
          <p:nvPr/>
        </p:nvSpPr>
        <p:spPr>
          <a:xfrm>
            <a:off x="255270" y="1256640"/>
            <a:ext cx="8507730" cy="1410360"/>
          </a:xfrm>
          <a:prstGeom prst="rect">
            <a:avLst/>
          </a:prstGeom>
          <a:solidFill>
            <a:schemeClr val="accent2">
              <a:lumMod val="40000"/>
              <a:lumOff val="60000"/>
            </a:schemeClr>
          </a:solidFill>
          <a:ln>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7030A0"/>
                </a:solidFill>
              </a:rPr>
              <a:t>In order to fulfill the Hebrew definition of “</a:t>
            </a:r>
            <a:r>
              <a:rPr lang="en-CA" sz="2800" dirty="0" err="1" smtClean="0">
                <a:solidFill>
                  <a:srgbClr val="7030A0"/>
                </a:solidFill>
                <a:effectLst>
                  <a:glow rad="127000">
                    <a:srgbClr val="FFFF00"/>
                  </a:glow>
                </a:effectLst>
              </a:rPr>
              <a:t>Ereb</a:t>
            </a:r>
            <a:r>
              <a:rPr lang="en-CA" sz="2800" dirty="0" smtClean="0">
                <a:solidFill>
                  <a:srgbClr val="7030A0"/>
                </a:solidFill>
              </a:rPr>
              <a:t>” - a </a:t>
            </a:r>
            <a:r>
              <a:rPr lang="en-CA" sz="2800" b="1" u="sng" dirty="0" smtClean="0">
                <a:solidFill>
                  <a:srgbClr val="7030A0"/>
                </a:solidFill>
                <a:effectLst>
                  <a:glow rad="127000">
                    <a:srgbClr val="FFFF00"/>
                  </a:glow>
                </a:effectLst>
              </a:rPr>
              <a:t>MIXTURE</a:t>
            </a:r>
            <a:r>
              <a:rPr lang="en-CA" sz="2800" b="1" dirty="0" smtClean="0">
                <a:solidFill>
                  <a:srgbClr val="7030A0"/>
                </a:solidFill>
                <a:effectLst>
                  <a:glow rad="127000">
                    <a:srgbClr val="FFFF00"/>
                  </a:glow>
                </a:effectLst>
              </a:rPr>
              <a:t>, </a:t>
            </a:r>
            <a:r>
              <a:rPr lang="en-CA" sz="2800" b="1" dirty="0" smtClean="0">
                <a:solidFill>
                  <a:srgbClr val="7030A0"/>
                </a:solidFill>
                <a:effectLst/>
              </a:rPr>
              <a:t>-</a:t>
            </a:r>
            <a:r>
              <a:rPr lang="en-CA" sz="2800" b="1" dirty="0" smtClean="0">
                <a:solidFill>
                  <a:srgbClr val="7030A0"/>
                </a:solidFill>
                <a:effectLst>
                  <a:glow rad="127000">
                    <a:srgbClr val="FFFF00"/>
                  </a:glow>
                </a:effectLst>
              </a:rPr>
              <a:t> </a:t>
            </a:r>
            <a:r>
              <a:rPr lang="en-CA" sz="2800" b="1" dirty="0" smtClean="0">
                <a:solidFill>
                  <a:srgbClr val="7030A0"/>
                </a:solidFill>
                <a:effectLst>
                  <a:glow rad="127000">
                    <a:srgbClr val="66FFFF"/>
                  </a:glow>
                </a:effectLst>
              </a:rPr>
              <a:t>Light</a:t>
            </a:r>
            <a:r>
              <a:rPr lang="en-CA" sz="2800" dirty="0" smtClean="0">
                <a:solidFill>
                  <a:srgbClr val="7030A0"/>
                </a:solidFill>
              </a:rPr>
              <a:t> </a:t>
            </a:r>
            <a:r>
              <a:rPr lang="en-CA" sz="2800" u="sng" dirty="0" smtClean="0">
                <a:solidFill>
                  <a:srgbClr val="FF0066"/>
                </a:solidFill>
              </a:rPr>
              <a:t>MUST BE PRESENT FIRST</a:t>
            </a:r>
            <a:r>
              <a:rPr lang="en-CA" sz="2800" dirty="0" smtClean="0">
                <a:solidFill>
                  <a:srgbClr val="FF0066"/>
                </a:solidFill>
              </a:rPr>
              <a:t> </a:t>
            </a:r>
            <a:r>
              <a:rPr lang="en-CA" sz="2800" dirty="0" smtClean="0">
                <a:solidFill>
                  <a:srgbClr val="7030A0"/>
                </a:solidFill>
              </a:rPr>
              <a:t>to enable a twilight mixture before darkness!</a:t>
            </a:r>
            <a:endParaRPr lang="en-CA" sz="2800" dirty="0">
              <a:solidFill>
                <a:srgbClr val="7030A0"/>
              </a:solidFill>
            </a:endParaRPr>
          </a:p>
        </p:txBody>
      </p:sp>
      <p:sp>
        <p:nvSpPr>
          <p:cNvPr id="3" name="Rectangle 2"/>
          <p:cNvSpPr/>
          <p:nvPr/>
        </p:nvSpPr>
        <p:spPr>
          <a:xfrm>
            <a:off x="5762911" y="3007098"/>
            <a:ext cx="3200400" cy="3355848"/>
          </a:xfrm>
          <a:prstGeom prst="rect">
            <a:avLst/>
          </a:prstGeom>
          <a:gradFill flip="none" rotWithShape="1">
            <a:gsLst>
              <a:gs pos="27000">
                <a:schemeClr val="tx1"/>
              </a:gs>
              <a:gs pos="68000">
                <a:srgbClr val="FFFF00"/>
              </a:gs>
            </a:gsLst>
            <a:lin ang="13500000" scaled="1"/>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rgbClr val="7030A0"/>
                </a:solidFill>
              </a:rPr>
              <a:t>The light of </a:t>
            </a:r>
            <a:r>
              <a:rPr lang="en-CA" sz="2800" dirty="0" smtClean="0">
                <a:solidFill>
                  <a:srgbClr val="66FFFF"/>
                </a:solidFill>
              </a:rPr>
              <a:t>the</a:t>
            </a:r>
            <a:r>
              <a:rPr lang="en-CA" sz="2800" dirty="0" smtClean="0">
                <a:solidFill>
                  <a:schemeClr val="accent2">
                    <a:lumMod val="60000"/>
                    <a:lumOff val="40000"/>
                  </a:schemeClr>
                </a:solidFill>
              </a:rPr>
              <a:t> </a:t>
            </a:r>
            <a:r>
              <a:rPr lang="en-CA" sz="2800" dirty="0" smtClean="0">
                <a:solidFill>
                  <a:srgbClr val="66FFFF"/>
                </a:solidFill>
              </a:rPr>
              <a:t>1</a:t>
            </a:r>
            <a:r>
              <a:rPr lang="en-CA" sz="2800" baseline="30000" dirty="0" smtClean="0">
                <a:solidFill>
                  <a:srgbClr val="66FFFF"/>
                </a:solidFill>
              </a:rPr>
              <a:t>st</a:t>
            </a:r>
            <a:r>
              <a:rPr lang="en-CA" sz="2800" dirty="0" smtClean="0">
                <a:solidFill>
                  <a:srgbClr val="7030A0"/>
                </a:solidFill>
              </a:rPr>
              <a:t> light season</a:t>
            </a:r>
            <a:r>
              <a:rPr lang="en-CA" sz="2800" dirty="0" smtClean="0">
                <a:solidFill>
                  <a:schemeClr val="accent2">
                    <a:lumMod val="60000"/>
                    <a:lumOff val="40000"/>
                  </a:schemeClr>
                </a:solidFill>
              </a:rPr>
              <a:t> </a:t>
            </a:r>
            <a:r>
              <a:rPr lang="en-CA" sz="2800" dirty="0" smtClean="0">
                <a:solidFill>
                  <a:srgbClr val="66FFFF"/>
                </a:solidFill>
              </a:rPr>
              <a:t>began</a:t>
            </a:r>
            <a:r>
              <a:rPr lang="en-CA" sz="2800" dirty="0" smtClean="0">
                <a:solidFill>
                  <a:srgbClr val="7030A0"/>
                </a:solidFill>
              </a:rPr>
              <a:t> to </a:t>
            </a:r>
            <a:r>
              <a:rPr lang="en-CA" sz="2800" dirty="0" smtClean="0">
                <a:solidFill>
                  <a:srgbClr val="002060"/>
                </a:solidFill>
                <a:latin typeface="Arial Black" panose="020B0A04020102020204" pitchFamily="34" charset="0"/>
              </a:rPr>
              <a:t>MIX</a:t>
            </a:r>
            <a:r>
              <a:rPr lang="en-CA" sz="2800" dirty="0" smtClean="0">
                <a:solidFill>
                  <a:schemeClr val="accent2">
                    <a:lumMod val="60000"/>
                    <a:lumOff val="40000"/>
                  </a:schemeClr>
                </a:solidFill>
              </a:rPr>
              <a:t> </a:t>
            </a:r>
            <a:r>
              <a:rPr lang="en-CA" sz="2800" dirty="0" smtClean="0">
                <a:solidFill>
                  <a:srgbClr val="66FFFF"/>
                </a:solidFill>
              </a:rPr>
              <a:t>with</a:t>
            </a:r>
            <a:r>
              <a:rPr lang="en-CA" sz="2800" dirty="0" smtClean="0">
                <a:solidFill>
                  <a:schemeClr val="accent2">
                    <a:lumMod val="60000"/>
                    <a:lumOff val="40000"/>
                  </a:schemeClr>
                </a:solidFill>
              </a:rPr>
              <a:t> </a:t>
            </a:r>
            <a:r>
              <a:rPr lang="en-CA" sz="2800" dirty="0" smtClean="0">
                <a:solidFill>
                  <a:srgbClr val="66FFFF"/>
                </a:solidFill>
              </a:rPr>
              <a:t>the</a:t>
            </a:r>
            <a:r>
              <a:rPr lang="en-CA" sz="2800" dirty="0" smtClean="0">
                <a:solidFill>
                  <a:schemeClr val="accent2">
                    <a:lumMod val="60000"/>
                    <a:lumOff val="40000"/>
                  </a:schemeClr>
                </a:solidFill>
              </a:rPr>
              <a:t> </a:t>
            </a:r>
            <a:r>
              <a:rPr lang="en-CA" sz="2800" dirty="0" smtClean="0">
                <a:solidFill>
                  <a:srgbClr val="002060"/>
                </a:solidFill>
              </a:rPr>
              <a:t>oncoming</a:t>
            </a:r>
            <a:r>
              <a:rPr lang="en-CA" sz="2800" dirty="0" smtClean="0">
                <a:solidFill>
                  <a:srgbClr val="66FFFF"/>
                </a:solidFill>
              </a:rPr>
              <a:t> darkness</a:t>
            </a:r>
            <a:r>
              <a:rPr lang="en-CA" sz="2800" dirty="0" smtClean="0">
                <a:solidFill>
                  <a:schemeClr val="accent2">
                    <a:lumMod val="60000"/>
                    <a:lumOff val="40000"/>
                  </a:schemeClr>
                </a:solidFill>
              </a:rPr>
              <a:t> </a:t>
            </a:r>
            <a:r>
              <a:rPr lang="en-CA" sz="2800" dirty="0" smtClean="0">
                <a:solidFill>
                  <a:srgbClr val="002060"/>
                </a:solidFill>
              </a:rPr>
              <a:t>of night </a:t>
            </a:r>
            <a:r>
              <a:rPr lang="en-CA" sz="2800" dirty="0" smtClean="0">
                <a:solidFill>
                  <a:srgbClr val="66FFFF"/>
                </a:solidFill>
              </a:rPr>
              <a:t>season.</a:t>
            </a:r>
            <a:r>
              <a:rPr lang="en-CA" sz="2800" dirty="0" smtClean="0">
                <a:solidFill>
                  <a:schemeClr val="accent2">
                    <a:lumMod val="60000"/>
                    <a:lumOff val="40000"/>
                  </a:schemeClr>
                </a:solidFill>
              </a:rPr>
              <a:t/>
            </a:r>
            <a:br>
              <a:rPr lang="en-CA" sz="2800" dirty="0" smtClean="0">
                <a:solidFill>
                  <a:schemeClr val="accent2">
                    <a:lumMod val="60000"/>
                    <a:lumOff val="40000"/>
                  </a:schemeClr>
                </a:solidFill>
              </a:rPr>
            </a:br>
            <a:r>
              <a:rPr lang="en-CA" sz="2800" b="1" dirty="0" err="1" smtClean="0">
                <a:solidFill>
                  <a:srgbClr val="7030A0"/>
                </a:solidFill>
                <a:effectLst>
                  <a:glow rad="127000">
                    <a:srgbClr val="99FF99"/>
                  </a:glow>
                </a:effectLst>
              </a:rPr>
              <a:t>Ereb</a:t>
            </a:r>
            <a:r>
              <a:rPr lang="en-CA" sz="2800" dirty="0" smtClean="0">
                <a:solidFill>
                  <a:schemeClr val="accent2">
                    <a:lumMod val="60000"/>
                    <a:lumOff val="40000"/>
                  </a:schemeClr>
                </a:solidFill>
              </a:rPr>
              <a:t> </a:t>
            </a:r>
            <a:r>
              <a:rPr lang="en-CA" sz="2800" dirty="0" smtClean="0">
                <a:solidFill>
                  <a:srgbClr val="66FFFF"/>
                </a:solidFill>
              </a:rPr>
              <a:t>(evening) </a:t>
            </a:r>
            <a:r>
              <a:rPr lang="en-CA" sz="2800" b="1" dirty="0" smtClean="0">
                <a:solidFill>
                  <a:srgbClr val="002060"/>
                </a:solidFill>
              </a:rPr>
              <a:t>mix</a:t>
            </a:r>
            <a:r>
              <a:rPr lang="en-CA" sz="2800" dirty="0" smtClean="0">
                <a:solidFill>
                  <a:srgbClr val="66FFFF"/>
                </a:solidFill>
              </a:rPr>
              <a:t>ture occurred!</a:t>
            </a:r>
            <a:endParaRPr lang="en-CA" sz="2800" dirty="0">
              <a:solidFill>
                <a:srgbClr val="66FFFF"/>
              </a:solidFill>
            </a:endParaRPr>
          </a:p>
        </p:txBody>
      </p:sp>
      <p:sp>
        <p:nvSpPr>
          <p:cNvPr id="8" name="Slide Number Placeholder 1"/>
          <p:cNvSpPr txBox="1">
            <a:spLocks/>
          </p:cNvSpPr>
          <p:nvPr/>
        </p:nvSpPr>
        <p:spPr>
          <a:xfrm>
            <a:off x="8458200" y="6543891"/>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bg2"/>
                </a:solidFill>
              </a:rPr>
              <a:pPr/>
              <a:t>32</a:t>
            </a:fld>
            <a:endParaRPr lang="en-US" dirty="0">
              <a:solidFill>
                <a:schemeClr val="bg2"/>
              </a:solidFill>
            </a:endParaRPr>
          </a:p>
        </p:txBody>
      </p:sp>
      <p:sp>
        <p:nvSpPr>
          <p:cNvPr id="6" name="Rounded Rectangle 5"/>
          <p:cNvSpPr/>
          <p:nvPr/>
        </p:nvSpPr>
        <p:spPr>
          <a:xfrm>
            <a:off x="255270" y="4876799"/>
            <a:ext cx="5154930" cy="1649031"/>
          </a:xfrm>
          <a:prstGeom prst="roundRect">
            <a:avLst/>
          </a:prstGeom>
          <a:solidFill>
            <a:schemeClr val="accent2">
              <a:lumMod val="20000"/>
              <a:lumOff val="80000"/>
            </a:schemeClr>
          </a:solidFill>
          <a:ln w="76200">
            <a:solidFill>
              <a:srgbClr val="B23B7E"/>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00B050"/>
                </a:solidFill>
              </a:rPr>
              <a:t>Gen 1:5 (b)  </a:t>
            </a:r>
            <a:r>
              <a:rPr lang="en-CA" sz="3600" dirty="0" smtClean="0">
                <a:solidFill>
                  <a:srgbClr val="483BF3"/>
                </a:solidFill>
              </a:rPr>
              <a:t>And there came to be </a:t>
            </a:r>
            <a:r>
              <a:rPr lang="en-CA" sz="3600" dirty="0" smtClean="0">
                <a:solidFill>
                  <a:srgbClr val="483BF3"/>
                </a:solidFill>
                <a:effectLst>
                  <a:glow rad="127000">
                    <a:srgbClr val="FFFF00"/>
                  </a:glow>
                </a:effectLst>
              </a:rPr>
              <a:t>evening.</a:t>
            </a:r>
            <a:endParaRPr lang="en-CA" sz="3600" dirty="0">
              <a:solidFill>
                <a:srgbClr val="483BF3"/>
              </a:solidFill>
              <a:effectLst>
                <a:glow rad="127000">
                  <a:srgbClr val="FFFF00"/>
                </a:glow>
              </a:effectLst>
            </a:endParaRPr>
          </a:p>
        </p:txBody>
      </p:sp>
      <p:sp>
        <p:nvSpPr>
          <p:cNvPr id="21" name="Bent Arrow 20"/>
          <p:cNvSpPr/>
          <p:nvPr/>
        </p:nvSpPr>
        <p:spPr>
          <a:xfrm rot="5400000" flipH="1">
            <a:off x="4666190" y="4947794"/>
            <a:ext cx="1371600" cy="772412"/>
          </a:xfrm>
          <a:prstGeom prst="bentArrow">
            <a:avLst>
              <a:gd name="adj1" fmla="val 25000"/>
              <a:gd name="adj2" fmla="val 50000"/>
              <a:gd name="adj3" fmla="val 42137"/>
              <a:gd name="adj4" fmla="val 43750"/>
            </a:avLst>
          </a:prstGeom>
          <a:gradFill>
            <a:gsLst>
              <a:gs pos="43000">
                <a:schemeClr val="accent2">
                  <a:lumMod val="60000"/>
                  <a:lumOff val="40000"/>
                </a:schemeClr>
              </a:gs>
              <a:gs pos="68000">
                <a:srgbClr val="FFFF00"/>
              </a:gs>
            </a:gsLst>
            <a:lin ang="13500000" scaled="1"/>
          </a:gradFill>
          <a:ln>
            <a:solidFill>
              <a:srgbClr val="483BF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3" name="Curved Down Arrow 22"/>
          <p:cNvSpPr/>
          <p:nvPr/>
        </p:nvSpPr>
        <p:spPr>
          <a:xfrm>
            <a:off x="2362200" y="2875480"/>
            <a:ext cx="3588249" cy="1550716"/>
          </a:xfrm>
          <a:prstGeom prst="curvedDownArrow">
            <a:avLst>
              <a:gd name="adj1" fmla="val 7629"/>
              <a:gd name="adj2" fmla="val 50000"/>
              <a:gd name="adj3" fmla="val 33088"/>
            </a:avLst>
          </a:prstGeom>
          <a:solidFill>
            <a:srgbClr val="ED7D31">
              <a:lumMod val="75000"/>
            </a:srgbClr>
          </a:solidFill>
          <a:ln w="28575" cap="flat" cmpd="sng" algn="ctr">
            <a:solidFill>
              <a:srgbClr val="0000C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5821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par>
                                <p:cTn id="13" presetID="22" presetClass="entr" presetSubtype="8" fill="hold" grpId="0" nodeType="withEffect">
                                  <p:stCondLst>
                                    <p:cond delay="150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1750"/>
                                        <p:tgtEl>
                                          <p:spTgt spid="9"/>
                                        </p:tgtEl>
                                      </p:cBhvr>
                                    </p:animEffect>
                                  </p:childTnLst>
                                </p:cTn>
                              </p:par>
                              <p:par>
                                <p:cTn id="16" presetID="14" presetClass="entr" presetSubtype="10" fill="hold" grpId="0"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175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up)">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750" fill="hold"/>
                                        <p:tgtEl>
                                          <p:spTgt spid="12"/>
                                        </p:tgtEl>
                                        <p:attrNameLst>
                                          <p:attrName>ppt_x</p:attrName>
                                        </p:attrNameLst>
                                      </p:cBhvr>
                                      <p:tavLst>
                                        <p:tav tm="0">
                                          <p:val>
                                            <p:strVal val="1+#ppt_w/2"/>
                                          </p:val>
                                        </p:tav>
                                        <p:tav tm="100000">
                                          <p:val>
                                            <p:strVal val="#ppt_x"/>
                                          </p:val>
                                        </p:tav>
                                      </p:tavLst>
                                    </p:anim>
                                    <p:anim calcmode="lin" valueType="num">
                                      <p:cBhvr additive="base">
                                        <p:cTn id="32" dur="1750" fill="hold"/>
                                        <p:tgtEl>
                                          <p:spTgt spid="12"/>
                                        </p:tgtEl>
                                        <p:attrNameLst>
                                          <p:attrName>ppt_y</p:attrName>
                                        </p:attrNameLst>
                                      </p:cBhvr>
                                      <p:tavLst>
                                        <p:tav tm="0">
                                          <p:val>
                                            <p:strVal val="0-#ppt_h/2"/>
                                          </p:val>
                                        </p:tav>
                                        <p:tav tm="100000">
                                          <p:val>
                                            <p:strVal val="#ppt_y"/>
                                          </p:val>
                                        </p:tav>
                                      </p:tavLst>
                                    </p:anim>
                                  </p:childTnLst>
                                </p:cTn>
                              </p:par>
                              <p:par>
                                <p:cTn id="33" presetID="8" presetClass="emph" presetSubtype="0" repeatCount="3000" fill="hold" grpId="1" nodeType="withEffect">
                                  <p:stCondLst>
                                    <p:cond delay="0"/>
                                  </p:stCondLst>
                                  <p:childTnLst>
                                    <p:animRot by="21600000">
                                      <p:cBhvr>
                                        <p:cTn id="34" dur="1000" fill="hold"/>
                                        <p:tgtEl>
                                          <p:spTgt spid="12"/>
                                        </p:tgtEl>
                                        <p:attrNameLst>
                                          <p:attrName>r</p:attrName>
                                        </p:attrNameLst>
                                      </p:cBhvr>
                                    </p:animRot>
                                  </p:childTnLst>
                                </p:cTn>
                              </p:par>
                              <p:par>
                                <p:cTn id="35" presetID="6" presetClass="entr" presetSubtype="16" fill="hold" grpId="0" nodeType="withEffect">
                                  <p:stCondLst>
                                    <p:cond delay="200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10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000" fill="hold"/>
                                        <p:tgtEl>
                                          <p:spTgt spid="6"/>
                                        </p:tgtEl>
                                        <p:attrNameLst>
                                          <p:attrName>ppt_w</p:attrName>
                                        </p:attrNameLst>
                                      </p:cBhvr>
                                      <p:tavLst>
                                        <p:tav tm="0">
                                          <p:val>
                                            <p:fltVal val="0"/>
                                          </p:val>
                                        </p:tav>
                                        <p:tav tm="100000">
                                          <p:val>
                                            <p:strVal val="#ppt_w"/>
                                          </p:val>
                                        </p:tav>
                                      </p:tavLst>
                                    </p:anim>
                                    <p:anim calcmode="lin" valueType="num">
                                      <p:cBhvr>
                                        <p:cTn id="43" dur="1000" fill="hold"/>
                                        <p:tgtEl>
                                          <p:spTgt spid="6"/>
                                        </p:tgtEl>
                                        <p:attrNameLst>
                                          <p:attrName>ppt_h</p:attrName>
                                        </p:attrNameLst>
                                      </p:cBhvr>
                                      <p:tavLst>
                                        <p:tav tm="0">
                                          <p:val>
                                            <p:fltVal val="0"/>
                                          </p:val>
                                        </p:tav>
                                        <p:tav tm="100000">
                                          <p:val>
                                            <p:strVal val="#ppt_h"/>
                                          </p:val>
                                        </p:tav>
                                      </p:tavLst>
                                    </p:anim>
                                    <p:anim calcmode="lin" valueType="num">
                                      <p:cBhvr>
                                        <p:cTn id="44" dur="1000" fill="hold"/>
                                        <p:tgtEl>
                                          <p:spTgt spid="6"/>
                                        </p:tgtEl>
                                        <p:attrNameLst>
                                          <p:attrName>style.rotation</p:attrName>
                                        </p:attrNameLst>
                                      </p:cBhvr>
                                      <p:tavLst>
                                        <p:tav tm="0">
                                          <p:val>
                                            <p:fltVal val="90"/>
                                          </p:val>
                                        </p:tav>
                                        <p:tav tm="100000">
                                          <p:val>
                                            <p:fltVal val="0"/>
                                          </p:val>
                                        </p:tav>
                                      </p:tavLst>
                                    </p:anim>
                                    <p:animEffect transition="in" filter="fade">
                                      <p:cBhvr>
                                        <p:cTn id="45" dur="1000"/>
                                        <p:tgtEl>
                                          <p:spTgt spid="6"/>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1000" fill="hold"/>
                                        <p:tgtEl>
                                          <p:spTgt spid="21"/>
                                        </p:tgtEl>
                                        <p:attrNameLst>
                                          <p:attrName>ppt_w</p:attrName>
                                        </p:attrNameLst>
                                      </p:cBhvr>
                                      <p:tavLst>
                                        <p:tav tm="0">
                                          <p:val>
                                            <p:fltVal val="0"/>
                                          </p:val>
                                        </p:tav>
                                        <p:tav tm="100000">
                                          <p:val>
                                            <p:strVal val="#ppt_w"/>
                                          </p:val>
                                        </p:tav>
                                      </p:tavLst>
                                    </p:anim>
                                    <p:anim calcmode="lin" valueType="num">
                                      <p:cBhvr>
                                        <p:cTn id="49" dur="1000" fill="hold"/>
                                        <p:tgtEl>
                                          <p:spTgt spid="21"/>
                                        </p:tgtEl>
                                        <p:attrNameLst>
                                          <p:attrName>ppt_h</p:attrName>
                                        </p:attrNameLst>
                                      </p:cBhvr>
                                      <p:tavLst>
                                        <p:tav tm="0">
                                          <p:val>
                                            <p:fltVal val="0"/>
                                          </p:val>
                                        </p:tav>
                                        <p:tav tm="100000">
                                          <p:val>
                                            <p:strVal val="#ppt_h"/>
                                          </p:val>
                                        </p:tav>
                                      </p:tavLst>
                                    </p:anim>
                                    <p:anim calcmode="lin" valueType="num">
                                      <p:cBhvr>
                                        <p:cTn id="50" dur="1000" fill="hold"/>
                                        <p:tgtEl>
                                          <p:spTgt spid="21"/>
                                        </p:tgtEl>
                                        <p:attrNameLst>
                                          <p:attrName>style.rotation</p:attrName>
                                        </p:attrNameLst>
                                      </p:cBhvr>
                                      <p:tavLst>
                                        <p:tav tm="0">
                                          <p:val>
                                            <p:fltVal val="90"/>
                                          </p:val>
                                        </p:tav>
                                        <p:tav tm="100000">
                                          <p:val>
                                            <p:fltVal val="0"/>
                                          </p:val>
                                        </p:tav>
                                      </p:tavLst>
                                    </p:anim>
                                    <p:animEffect transition="in" filter="fade">
                                      <p:cBhvr>
                                        <p:cTn id="5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2" grpId="1" animBg="1"/>
      <p:bldP spid="4" grpId="0" animBg="1"/>
      <p:bldP spid="17" grpId="0" animBg="1"/>
      <p:bldP spid="22" grpId="0" animBg="1"/>
      <p:bldP spid="2" grpId="0" animBg="1"/>
      <p:bldP spid="3" grpId="0" animBg="1"/>
      <p:bldP spid="6" grpId="0" animBg="1"/>
      <p:bldP spid="21"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Rectangle 1"/>
          <p:cNvSpPr/>
          <p:nvPr/>
        </p:nvSpPr>
        <p:spPr>
          <a:xfrm>
            <a:off x="318135" y="1295400"/>
            <a:ext cx="8507730" cy="4077360"/>
          </a:xfrm>
          <a:prstGeom prst="rect">
            <a:avLst/>
          </a:prstGeom>
          <a:solidFill>
            <a:schemeClr val="accent2">
              <a:lumMod val="40000"/>
              <a:lumOff val="60000"/>
            </a:schemeClr>
          </a:solidFill>
          <a:ln>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6600" dirty="0" smtClean="0">
                <a:solidFill>
                  <a:srgbClr val="7030A0"/>
                </a:solidFill>
              </a:rPr>
              <a:t>It is very simple - </a:t>
            </a:r>
          </a:p>
          <a:p>
            <a:pPr algn="ctr"/>
            <a:r>
              <a:rPr lang="en-CA" sz="6600" u="sng" dirty="0" smtClean="0">
                <a:solidFill>
                  <a:schemeClr val="tx1"/>
                </a:solidFill>
              </a:rPr>
              <a:t>No Light</a:t>
            </a:r>
            <a:r>
              <a:rPr lang="en-CA" sz="6600" dirty="0" smtClean="0">
                <a:solidFill>
                  <a:schemeClr val="tx1"/>
                </a:solidFill>
              </a:rPr>
              <a:t> </a:t>
            </a:r>
            <a:r>
              <a:rPr lang="en-CA" sz="6600" u="sng" dirty="0" smtClean="0">
                <a:solidFill>
                  <a:schemeClr val="tx1"/>
                </a:solidFill>
                <a:effectLst>
                  <a:glow rad="127000">
                    <a:srgbClr val="FFFF00"/>
                  </a:glow>
                </a:effectLst>
              </a:rPr>
              <a:t>First</a:t>
            </a:r>
            <a:r>
              <a:rPr lang="en-CA" sz="6600" dirty="0" smtClean="0">
                <a:solidFill>
                  <a:schemeClr val="tx1"/>
                </a:solidFill>
                <a:effectLst>
                  <a:glow rad="127000">
                    <a:srgbClr val="FFFF00"/>
                  </a:glow>
                </a:effectLst>
              </a:rPr>
              <a:t>?</a:t>
            </a:r>
            <a:r>
              <a:rPr lang="en-CA" sz="6600" dirty="0" smtClean="0">
                <a:solidFill>
                  <a:schemeClr val="tx1"/>
                </a:solidFill>
              </a:rPr>
              <a:t> </a:t>
            </a:r>
          </a:p>
          <a:p>
            <a:pPr algn="ctr"/>
            <a:r>
              <a:rPr lang="en-CA" sz="6600" dirty="0" smtClean="0">
                <a:solidFill>
                  <a:srgbClr val="7030A0"/>
                </a:solidFill>
                <a:effectLst>
                  <a:glow rad="127000">
                    <a:srgbClr val="99FF99"/>
                  </a:glow>
                </a:effectLst>
                <a:latin typeface="Arial Black" panose="020B0A04020102020204" pitchFamily="34" charset="0"/>
              </a:rPr>
              <a:t>No ereb </a:t>
            </a:r>
            <a:r>
              <a:rPr lang="en-CA" sz="6600" dirty="0" smtClean="0">
                <a:solidFill>
                  <a:srgbClr val="7030A0"/>
                </a:solidFill>
              </a:rPr>
              <a:t>(evening) twilight mixture! </a:t>
            </a:r>
            <a:endParaRPr lang="en-CA" sz="6600" dirty="0">
              <a:solidFill>
                <a:srgbClr val="7030A0"/>
              </a:solidFill>
            </a:endParaRPr>
          </a:p>
        </p:txBody>
      </p:sp>
      <p:sp>
        <p:nvSpPr>
          <p:cNvPr id="8" name="Slide Number Placeholder 1"/>
          <p:cNvSpPr txBox="1">
            <a:spLocks/>
          </p:cNvSpPr>
          <p:nvPr/>
        </p:nvSpPr>
        <p:spPr>
          <a:xfrm>
            <a:off x="8458200" y="6543891"/>
            <a:ext cx="588336" cy="228600"/>
          </a:xfrm>
          <a:prstGeom prst="rect">
            <a:avLst/>
          </a:prstGeom>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bg2"/>
                </a:solidFill>
              </a:rPr>
              <a:pPr/>
              <a:t>33</a:t>
            </a:fld>
            <a:endParaRPr lang="en-US" dirty="0">
              <a:solidFill>
                <a:schemeClr val="bg2"/>
              </a:solidFill>
            </a:endParaRPr>
          </a:p>
        </p:txBody>
      </p:sp>
    </p:spTree>
    <p:extLst>
      <p:ext uri="{BB962C8B-B14F-4D97-AF65-F5344CB8AC3E}">
        <p14:creationId xmlns:p14="http://schemas.microsoft.com/office/powerpoint/2010/main" val="32325936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7" name="Title 3"/>
          <p:cNvSpPr txBox="1">
            <a:spLocks/>
          </p:cNvSpPr>
          <p:nvPr/>
        </p:nvSpPr>
        <p:spPr>
          <a:xfrm>
            <a:off x="34290" y="0"/>
            <a:ext cx="9052560" cy="636969"/>
          </a:xfrm>
          <a:prstGeom prst="rect">
            <a:avLst/>
          </a:prstGeom>
          <a:scene3d>
            <a:camera prst="orthographicFront"/>
            <a:lightRig rig="threePt" dir="t"/>
          </a:scene3d>
          <a:sp3d>
            <a:bevelT w="152400" h="50800" prst="softRound"/>
          </a:sp3d>
        </p:spPr>
        <p:txBody>
          <a:bodyPr vert="horz" lIns="45720" tIns="0" rIns="45720" bIns="0" anchor="b" anchorCtr="0">
            <a:normAutofit/>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Genesis 1:1-5  “Order” &amp; Alignment</a:t>
            </a:r>
            <a:endParaRPr lang="en-US" cap="none" dirty="0">
              <a:latin typeface="Arial Rounded MT Bold" pitchFamily="34" charset="0"/>
            </a:endParaRPr>
          </a:p>
        </p:txBody>
      </p:sp>
      <p:sp>
        <p:nvSpPr>
          <p:cNvPr id="8" name="Slide Number Placeholder 1"/>
          <p:cNvSpPr txBox="1">
            <a:spLocks/>
          </p:cNvSpPr>
          <p:nvPr/>
        </p:nvSpPr>
        <p:spPr>
          <a:xfrm>
            <a:off x="8458200" y="6556248"/>
            <a:ext cx="588336" cy="228600"/>
          </a:xfrm>
          <a:prstGeom prst="rect">
            <a:avLst/>
          </a:prstGeom>
          <a:scene3d>
            <a:camera prst="orthographicFront"/>
            <a:lightRig rig="threePt" dir="t"/>
          </a:scene3d>
          <a:sp3d>
            <a:bevelT w="152400" h="50800" prst="softRound"/>
          </a:sp3d>
        </p:spPr>
        <p:txBody>
          <a:bodyPr vert="horz" lIns="0" tIns="0" rIns="0" bIns="0" anchor="b"/>
          <a:lstStyle>
            <a:defPPr>
              <a:defRPr lang="en-US"/>
            </a:defPPr>
            <a:lvl1pPr marL="0" algn="r" defTabSz="914400" rtl="0" eaLnBrk="1" latinLnBrk="0" hangingPunct="1">
              <a:defRPr kumimoji="0"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716C96D-555A-4066-BF29-32A5BE0CACF3}" type="slidenum">
              <a:rPr lang="en-US" smtClean="0">
                <a:solidFill>
                  <a:schemeClr val="bg2"/>
                </a:solidFill>
              </a:rPr>
              <a:pPr/>
              <a:t>34</a:t>
            </a:fld>
            <a:endParaRPr lang="en-US" dirty="0">
              <a:solidFill>
                <a:schemeClr val="bg2"/>
              </a:solidFill>
            </a:endParaRPr>
          </a:p>
        </p:txBody>
      </p:sp>
      <p:sp>
        <p:nvSpPr>
          <p:cNvPr id="9" name="Chord 8"/>
          <p:cNvSpPr/>
          <p:nvPr/>
        </p:nvSpPr>
        <p:spPr>
          <a:xfrm rot="7973960">
            <a:off x="3056138" y="3231291"/>
            <a:ext cx="2498213" cy="2567364"/>
          </a:xfrm>
          <a:prstGeom prst="chord">
            <a:avLst>
              <a:gd name="adj1" fmla="val 2700000"/>
              <a:gd name="adj2" fmla="val 13802171"/>
            </a:avLst>
          </a:prstGeom>
          <a:solidFill>
            <a:srgbClr val="5B9BD5"/>
          </a:solidFill>
          <a:ln w="12700" cap="flat" cmpd="sng" algn="ctr">
            <a:solidFill>
              <a:srgbClr val="5B9BD5">
                <a:shade val="50000"/>
              </a:srgbClr>
            </a:solidFill>
            <a:prstDash val="solid"/>
            <a:miter lim="800000"/>
          </a:ln>
          <a:effectLst>
            <a:glow rad="139700">
              <a:srgbClr val="FFC000">
                <a:satMod val="175000"/>
                <a:alpha val="40000"/>
              </a:srgbClr>
            </a:glo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0" name="Pie 9"/>
          <p:cNvSpPr/>
          <p:nvPr/>
        </p:nvSpPr>
        <p:spPr>
          <a:xfrm>
            <a:off x="3055737" y="3380363"/>
            <a:ext cx="2499014" cy="2418580"/>
          </a:xfrm>
          <a:prstGeom prst="pie">
            <a:avLst>
              <a:gd name="adj1" fmla="val 21598990"/>
              <a:gd name="adj2" fmla="val 10773670"/>
            </a:avLst>
          </a:prstGeom>
          <a:solidFill>
            <a:sysClr val="windowText" lastClr="000000"/>
          </a:solidFill>
          <a:ln w="12700" cap="flat" cmpd="sng" algn="ctr">
            <a:solidFill>
              <a:sysClr val="windowText" lastClr="000000">
                <a:shade val="50000"/>
              </a:sysClr>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1" name="Curved Down Arrow 10"/>
          <p:cNvSpPr/>
          <p:nvPr/>
        </p:nvSpPr>
        <p:spPr>
          <a:xfrm>
            <a:off x="2667000" y="2875480"/>
            <a:ext cx="3664449" cy="1413164"/>
          </a:xfrm>
          <a:prstGeom prst="curvedDownArrow">
            <a:avLst>
              <a:gd name="adj1" fmla="val 7629"/>
              <a:gd name="adj2" fmla="val 50000"/>
              <a:gd name="adj3" fmla="val 33088"/>
            </a:avLst>
          </a:prstGeom>
          <a:solidFill>
            <a:srgbClr val="ED7D31">
              <a:lumMod val="75000"/>
            </a:srgbClr>
          </a:solidFill>
          <a:ln w="28575" cap="flat" cmpd="sng" algn="ctr">
            <a:solidFill>
              <a:srgbClr val="0000CC"/>
            </a:solidFill>
            <a:prstDash val="solid"/>
            <a:miter lim="800000"/>
          </a:ln>
          <a:effectLst/>
          <a:scene3d>
            <a:camera prst="orthographicFron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2" name="Pie 11"/>
          <p:cNvSpPr/>
          <p:nvPr/>
        </p:nvSpPr>
        <p:spPr>
          <a:xfrm rot="10310906">
            <a:off x="3084446" y="3675795"/>
            <a:ext cx="2536746" cy="1831119"/>
          </a:xfrm>
          <a:prstGeom prst="pie">
            <a:avLst>
              <a:gd name="adj1" fmla="val 10757645"/>
              <a:gd name="adj2" fmla="val 11295914"/>
            </a:avLst>
          </a:prstGeom>
          <a:solidFill>
            <a:sysClr val="windowText" lastClr="000000">
              <a:lumMod val="75000"/>
              <a:lumOff val="25000"/>
            </a:sysClr>
          </a:solidFill>
          <a:ln w="12700" cap="flat" cmpd="sng" algn="ctr">
            <a:solidFill>
              <a:srgbClr val="FF0000"/>
            </a:solidFill>
            <a:prstDash val="solid"/>
            <a:miter lim="800000"/>
          </a:ln>
          <a:effectLst>
            <a:glow rad="127000">
              <a:srgbClr val="FFFF00"/>
            </a:glo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4" name="Pie 13"/>
          <p:cNvSpPr/>
          <p:nvPr/>
        </p:nvSpPr>
        <p:spPr>
          <a:xfrm>
            <a:off x="2819399" y="3214008"/>
            <a:ext cx="3483217" cy="2729592"/>
          </a:xfrm>
          <a:prstGeom prst="pie">
            <a:avLst>
              <a:gd name="adj1" fmla="val 10713154"/>
              <a:gd name="adj2" fmla="val 11065007"/>
            </a:avLst>
          </a:prstGeom>
          <a:solidFill>
            <a:srgbClr val="FFFF00"/>
          </a:solidFill>
          <a:ln w="28575" cap="flat" cmpd="sng" algn="ctr">
            <a:solidFill>
              <a:srgbClr val="0000CC"/>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5" name="Curved Down Arrow 14"/>
          <p:cNvSpPr/>
          <p:nvPr/>
        </p:nvSpPr>
        <p:spPr>
          <a:xfrm rot="10800000">
            <a:off x="2362238" y="4776531"/>
            <a:ext cx="3581361" cy="1624266"/>
          </a:xfrm>
          <a:prstGeom prst="curvedDownArrow">
            <a:avLst>
              <a:gd name="adj1" fmla="val 7629"/>
              <a:gd name="adj2" fmla="val 50000"/>
              <a:gd name="adj3" fmla="val 33088"/>
            </a:avLst>
          </a:prstGeom>
          <a:solidFill>
            <a:sysClr val="windowText" lastClr="000000"/>
          </a:solidFill>
          <a:ln w="28575" cap="flat" cmpd="sng" algn="ctr">
            <a:solidFill>
              <a:srgbClr val="00FF00"/>
            </a:solidFill>
            <a:prstDash val="solid"/>
            <a:miter lim="800000"/>
          </a:ln>
          <a:effectLst/>
          <a:scene3d>
            <a:camera prst="orthographicFron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6" name="Rectangle 15"/>
          <p:cNvSpPr/>
          <p:nvPr/>
        </p:nvSpPr>
        <p:spPr>
          <a:xfrm>
            <a:off x="3575193" y="4844455"/>
            <a:ext cx="1492790" cy="550845"/>
          </a:xfrm>
          <a:prstGeom prst="rect">
            <a:avLst/>
          </a:prstGeom>
          <a:noFill/>
          <a:ln>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b="1" spc="300" dirty="0">
                <a:solidFill>
                  <a:prstClr val="black"/>
                </a:solidFill>
                <a:effectLst>
                  <a:glow rad="101600">
                    <a:srgbClr val="FF33CC">
                      <a:alpha val="60000"/>
                    </a:srgbClr>
                  </a:glow>
                </a:effectLst>
              </a:rPr>
              <a:t>Layil</a:t>
            </a:r>
            <a:endParaRPr lang="en-CA" sz="3200" spc="300" dirty="0"/>
          </a:p>
        </p:txBody>
      </p:sp>
      <p:sp>
        <p:nvSpPr>
          <p:cNvPr id="4" name="Rectangle 3"/>
          <p:cNvSpPr/>
          <p:nvPr/>
        </p:nvSpPr>
        <p:spPr>
          <a:xfrm>
            <a:off x="3575192" y="3581400"/>
            <a:ext cx="1438381" cy="756583"/>
          </a:xfrm>
          <a:prstGeom prst="rect">
            <a:avLst/>
          </a:prstGeom>
          <a:solidFill>
            <a:srgbClr val="B7E4FF"/>
          </a:solidFill>
          <a:ln>
            <a:solidFill>
              <a:schemeClr val="tx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solidFill>
                  <a:srgbClr val="FF0066"/>
                </a:solidFill>
              </a:rPr>
              <a:t>1</a:t>
            </a:r>
            <a:r>
              <a:rPr lang="en-CA" sz="2400" baseline="30000" dirty="0" smtClean="0">
                <a:solidFill>
                  <a:srgbClr val="FF0066"/>
                </a:solidFill>
              </a:rPr>
              <a:t>st</a:t>
            </a:r>
            <a:r>
              <a:rPr lang="en-CA" sz="2400" dirty="0" smtClean="0">
                <a:solidFill>
                  <a:srgbClr val="FF0066"/>
                </a:solidFill>
              </a:rPr>
              <a:t> Light Season</a:t>
            </a:r>
            <a:endParaRPr lang="en-CA" sz="2400" dirty="0">
              <a:solidFill>
                <a:srgbClr val="FF0066"/>
              </a:solidFill>
            </a:endParaRPr>
          </a:p>
        </p:txBody>
      </p:sp>
      <p:sp>
        <p:nvSpPr>
          <p:cNvPr id="5" name="Rectangle 4"/>
          <p:cNvSpPr/>
          <p:nvPr/>
        </p:nvSpPr>
        <p:spPr>
          <a:xfrm>
            <a:off x="683725" y="1137208"/>
            <a:ext cx="6019800" cy="460734"/>
          </a:xfrm>
          <a:prstGeom prst="rect">
            <a:avLst/>
          </a:prstGeom>
          <a:gradFill>
            <a:gsLst>
              <a:gs pos="85000">
                <a:schemeClr val="tx1"/>
              </a:gs>
              <a:gs pos="48000">
                <a:schemeClr val="accent1">
                  <a:lumMod val="45000"/>
                  <a:lumOff val="55000"/>
                </a:schemeClr>
              </a:gs>
              <a:gs pos="70000">
                <a:srgbClr val="66FFFF"/>
              </a:gs>
              <a:gs pos="7000">
                <a:srgbClr val="FFFF00"/>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b="1" dirty="0">
                <a:ln w="1905">
                  <a:solidFill>
                    <a:sysClr val="windowText" lastClr="000000"/>
                  </a:solidFill>
                </a:ln>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Evening mixture follows </a:t>
            </a:r>
            <a:r>
              <a:rPr lang="en-US" sz="2800" b="1" dirty="0" smtClean="0">
                <a:ln w="1905">
                  <a:solidFill>
                    <a:sysClr val="windowText" lastClr="000000"/>
                  </a:solidFill>
                </a:ln>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 second</a:t>
            </a:r>
            <a:r>
              <a:rPr lang="en-US" sz="2800" b="1" dirty="0">
                <a:ln w="1905">
                  <a:solidFill>
                    <a:sysClr val="windowText" lastClr="000000"/>
                  </a:solidFill>
                </a:ln>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a:t>
            </a:r>
            <a:endParaRPr lang="en-CA" dirty="0">
              <a:ln w="1905">
                <a:solidFill>
                  <a:sysClr val="windowText" lastClr="000000"/>
                </a:solidFill>
              </a:ln>
            </a:endParaRPr>
          </a:p>
        </p:txBody>
      </p:sp>
      <p:sp>
        <p:nvSpPr>
          <p:cNvPr id="18" name="Rectangle 17"/>
          <p:cNvSpPr/>
          <p:nvPr/>
        </p:nvSpPr>
        <p:spPr>
          <a:xfrm>
            <a:off x="896470" y="1659935"/>
            <a:ext cx="5634650" cy="460734"/>
          </a:xfrm>
          <a:prstGeom prst="rect">
            <a:avLst/>
          </a:prstGeom>
          <a:gradFill>
            <a:gsLst>
              <a:gs pos="55000">
                <a:schemeClr val="tx1"/>
              </a:gs>
              <a:gs pos="93000">
                <a:schemeClr val="tx1">
                  <a:lumMod val="50000"/>
                  <a:lumOff val="50000"/>
                </a:schemeClr>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b="1" dirty="0">
                <a:ln w="1905"/>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next, </a:t>
            </a:r>
            <a:r>
              <a:rPr lang="en-US" sz="2800" b="1" dirty="0">
                <a:ln w="1905"/>
                <a:solidFill>
                  <a:srgbClr val="3BE54B"/>
                </a:solidFill>
                <a:effectLst>
                  <a:innerShdw blurRad="69850" dist="43180" dir="5400000">
                    <a:srgbClr val="000000">
                      <a:alpha val="65000"/>
                    </a:srgbClr>
                  </a:innerShdw>
                </a:effectLst>
              </a:rPr>
              <a:t>the Night Season passes;</a:t>
            </a:r>
            <a:endParaRPr lang="en-CA" dirty="0">
              <a:ln w="1905">
                <a:solidFill>
                  <a:sysClr val="windowText" lastClr="000000"/>
                </a:solidFill>
              </a:ln>
              <a:solidFill>
                <a:srgbClr val="3BE54B"/>
              </a:solidFill>
            </a:endParaRPr>
          </a:p>
        </p:txBody>
      </p:sp>
      <p:sp>
        <p:nvSpPr>
          <p:cNvPr id="19" name="Rectangle 18"/>
          <p:cNvSpPr/>
          <p:nvPr/>
        </p:nvSpPr>
        <p:spPr>
          <a:xfrm>
            <a:off x="255270" y="2164732"/>
            <a:ext cx="8610599" cy="460734"/>
          </a:xfrm>
          <a:prstGeom prst="rect">
            <a:avLst/>
          </a:prstGeom>
          <a:gradFill>
            <a:gsLst>
              <a:gs pos="2000">
                <a:schemeClr val="tx1"/>
              </a:gs>
              <a:gs pos="64000">
                <a:schemeClr val="tx2">
                  <a:lumMod val="60000"/>
                  <a:lumOff val="40000"/>
                </a:schemeClr>
              </a:gs>
              <a:gs pos="33000">
                <a:schemeClr val="tx2">
                  <a:lumMod val="50000"/>
                </a:schemeClr>
              </a:gs>
              <a:gs pos="100000">
                <a:srgbClr val="FFFF00"/>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r>
              <a:rPr lang="en-US" sz="2800" b="1" dirty="0">
                <a:ln w="1905"/>
                <a:gradFill>
                  <a:gsLst>
                    <a:gs pos="0">
                      <a:srgbClr val="FA8D3D">
                        <a:shade val="20000"/>
                        <a:satMod val="200000"/>
                      </a:srgbClr>
                    </a:gs>
                    <a:gs pos="78000">
                      <a:srgbClr val="FA8D3D">
                        <a:tint val="90000"/>
                        <a:shade val="89000"/>
                        <a:satMod val="220000"/>
                      </a:srgbClr>
                    </a:gs>
                    <a:gs pos="100000">
                      <a:srgbClr val="FA8D3D">
                        <a:tint val="12000"/>
                        <a:satMod val="255000"/>
                      </a:srgbClr>
                    </a:gs>
                  </a:gsLst>
                  <a:lin ang="5400000"/>
                </a:gradFill>
                <a:effectLst>
                  <a:innerShdw blurRad="69850" dist="43180" dir="5400000">
                    <a:srgbClr val="000000">
                      <a:alpha val="65000"/>
                    </a:srgbClr>
                  </a:innerShdw>
                </a:effectLst>
              </a:rPr>
              <a:t>last, </a:t>
            </a:r>
            <a:r>
              <a:rPr lang="en-US" sz="2800" b="1" dirty="0" err="1">
                <a:ln w="1905">
                  <a:solidFill>
                    <a:srgbClr val="483BF3"/>
                  </a:solidFill>
                </a:ln>
                <a:solidFill>
                  <a:srgbClr val="B13F9A"/>
                </a:solidFill>
                <a:effectLst>
                  <a:glow rad="127000">
                    <a:srgbClr val="FFFF00"/>
                  </a:glow>
                  <a:outerShdw blurRad="38100" dist="38100" dir="2700000" algn="tl">
                    <a:srgbClr val="000000">
                      <a:alpha val="43137"/>
                    </a:srgbClr>
                  </a:outerShdw>
                </a:effectLst>
              </a:rPr>
              <a:t>Boqer</a:t>
            </a:r>
            <a:r>
              <a:rPr lang="en-US" sz="2800" b="1" dirty="0">
                <a:ln w="1905"/>
                <a:solidFill>
                  <a:srgbClr val="B13F9A"/>
                </a:solidFill>
                <a:effectLst>
                  <a:outerShdw blurRad="38100" dist="38100" dir="2700000" algn="tl">
                    <a:srgbClr val="000000">
                      <a:alpha val="43137"/>
                    </a:srgbClr>
                  </a:outerShdw>
                </a:effectLst>
              </a:rPr>
              <a:t> morning twilight arrives … </a:t>
            </a:r>
            <a:r>
              <a:rPr lang="en-US" sz="2800" b="1" dirty="0">
                <a:ln w="1905"/>
                <a:solidFill>
                  <a:srgbClr val="66FFFF"/>
                </a:solidFill>
                <a:effectLst>
                  <a:innerShdw blurRad="69850" dist="43180" dir="5400000">
                    <a:srgbClr val="000000">
                      <a:alpha val="65000"/>
                    </a:srgbClr>
                  </a:innerShdw>
                </a:effectLst>
              </a:rPr>
              <a:t>finishing …</a:t>
            </a:r>
          </a:p>
        </p:txBody>
      </p:sp>
      <p:sp>
        <p:nvSpPr>
          <p:cNvPr id="17" name="Rectangle 16"/>
          <p:cNvSpPr/>
          <p:nvPr/>
        </p:nvSpPr>
        <p:spPr>
          <a:xfrm>
            <a:off x="6371193" y="2752986"/>
            <a:ext cx="2667105" cy="914400"/>
          </a:xfrm>
          <a:prstGeom prst="rect">
            <a:avLst/>
          </a:prstGeom>
          <a:solidFill>
            <a:schemeClr val="bg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ln>
                  <a:solidFill>
                    <a:srgbClr val="483BF3"/>
                  </a:solidFill>
                </a:ln>
                <a:solidFill>
                  <a:srgbClr val="99FF99"/>
                </a:solidFill>
              </a:rPr>
              <a:t>Day</a:t>
            </a:r>
            <a:r>
              <a:rPr lang="en-CA" sz="2800" dirty="0" smtClean="0">
                <a:ln>
                  <a:solidFill>
                    <a:srgbClr val="483BF3"/>
                  </a:solidFill>
                </a:ln>
                <a:solidFill>
                  <a:srgbClr val="99FF99"/>
                </a:solidFill>
              </a:rPr>
              <a:t> </a:t>
            </a:r>
            <a:r>
              <a:rPr lang="en-CA" sz="2800" b="1" dirty="0" smtClean="0">
                <a:ln>
                  <a:solidFill>
                    <a:srgbClr val="483BF3"/>
                  </a:solidFill>
                </a:ln>
                <a:solidFill>
                  <a:srgbClr val="99FF99"/>
                </a:solidFill>
              </a:rPr>
              <a:t>One – </a:t>
            </a:r>
            <a:br>
              <a:rPr lang="en-CA" sz="2800" b="1" dirty="0" smtClean="0">
                <a:ln>
                  <a:solidFill>
                    <a:srgbClr val="483BF3"/>
                  </a:solidFill>
                </a:ln>
                <a:solidFill>
                  <a:srgbClr val="99FF99"/>
                </a:solidFill>
              </a:rPr>
            </a:br>
            <a:r>
              <a:rPr lang="en-CA" sz="2800" b="1" dirty="0" err="1" smtClean="0">
                <a:ln>
                  <a:solidFill>
                    <a:srgbClr val="483BF3"/>
                  </a:solidFill>
                </a:ln>
                <a:solidFill>
                  <a:srgbClr val="99FF99"/>
                </a:solidFill>
              </a:rPr>
              <a:t>Echad</a:t>
            </a:r>
            <a:r>
              <a:rPr lang="en-CA" sz="2800" b="1" dirty="0" smtClean="0">
                <a:ln>
                  <a:solidFill>
                    <a:srgbClr val="483BF3"/>
                  </a:solidFill>
                </a:ln>
                <a:solidFill>
                  <a:srgbClr val="99FF99"/>
                </a:solidFill>
              </a:rPr>
              <a:t> = Unity!</a:t>
            </a:r>
            <a:endParaRPr lang="en-CA" sz="2800" b="1" dirty="0">
              <a:ln>
                <a:solidFill>
                  <a:srgbClr val="483BF3"/>
                </a:solidFill>
              </a:ln>
              <a:solidFill>
                <a:srgbClr val="99FF99"/>
              </a:solidFill>
            </a:endParaRPr>
          </a:p>
        </p:txBody>
      </p:sp>
      <p:sp>
        <p:nvSpPr>
          <p:cNvPr id="22" name="Rectangle 21"/>
          <p:cNvSpPr/>
          <p:nvPr/>
        </p:nvSpPr>
        <p:spPr>
          <a:xfrm>
            <a:off x="436416" y="619671"/>
            <a:ext cx="6421584" cy="460734"/>
          </a:xfrm>
          <a:prstGeom prst="rect">
            <a:avLst/>
          </a:prstGeom>
          <a:gradFill>
            <a:gsLst>
              <a:gs pos="70000">
                <a:srgbClr val="66FFFF"/>
              </a:gs>
              <a:gs pos="7000">
                <a:srgbClr val="FFFF00"/>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483BF3"/>
                </a:solidFill>
                <a:effectLst>
                  <a:outerShdw blurRad="38100" dist="38100" dir="2700000" algn="tl">
                    <a:srgbClr val="000000">
                      <a:alpha val="43137"/>
                    </a:srgbClr>
                  </a:outerShdw>
                </a:effectLst>
              </a:rPr>
              <a:t>Yahusha </a:t>
            </a:r>
            <a:r>
              <a:rPr lang="en-US" sz="2800" dirty="0">
                <a:solidFill>
                  <a:srgbClr val="483BF3"/>
                </a:solidFill>
                <a:effectLst>
                  <a:outerShdw blurRad="38100" dist="38100" dir="2700000" algn="tl">
                    <a:srgbClr val="000000">
                      <a:alpha val="43137"/>
                    </a:srgbClr>
                  </a:outerShdw>
                </a:effectLst>
              </a:rPr>
              <a:t>brought forth </a:t>
            </a:r>
            <a:r>
              <a:rPr lang="en-US" sz="2800" u="sng" dirty="0" smtClean="0">
                <a:solidFill>
                  <a:srgbClr val="483BF3"/>
                </a:solidFill>
                <a:effectLst>
                  <a:outerShdw blurRad="38100" dist="38100" dir="2700000" algn="tl">
                    <a:srgbClr val="000000">
                      <a:alpha val="43137"/>
                    </a:srgbClr>
                  </a:outerShdw>
                </a:effectLst>
              </a:rPr>
              <a:t>His LIGHT</a:t>
            </a:r>
            <a:r>
              <a:rPr lang="en-US" sz="2800" dirty="0" smtClean="0">
                <a:solidFill>
                  <a:srgbClr val="483BF3"/>
                </a:solidFill>
                <a:effectLst>
                  <a:outerShdw blurRad="38100" dist="38100" dir="2700000" algn="tl">
                    <a:srgbClr val="000000">
                      <a:alpha val="43137"/>
                    </a:srgbClr>
                  </a:outerShdw>
                </a:effectLst>
              </a:rPr>
              <a:t> </a:t>
            </a:r>
            <a:r>
              <a:rPr lang="en-US" sz="2800" dirty="0">
                <a:solidFill>
                  <a:srgbClr val="483BF3"/>
                </a:solidFill>
                <a:effectLst>
                  <a:outerShdw blurRad="38100" dist="38100" dir="2700000" algn="tl">
                    <a:srgbClr val="000000">
                      <a:alpha val="43137"/>
                    </a:srgbClr>
                  </a:outerShdw>
                </a:effectLst>
              </a:rPr>
              <a:t>first;</a:t>
            </a:r>
            <a:endParaRPr lang="en-CA" dirty="0">
              <a:ln w="1905">
                <a:solidFill>
                  <a:sysClr val="windowText" lastClr="000000"/>
                </a:solidFill>
              </a:ln>
              <a:solidFill>
                <a:srgbClr val="483BF3"/>
              </a:solidFill>
            </a:endParaRPr>
          </a:p>
        </p:txBody>
      </p:sp>
      <p:sp>
        <p:nvSpPr>
          <p:cNvPr id="21" name="Rounded Rectangular Callout 20"/>
          <p:cNvSpPr/>
          <p:nvPr/>
        </p:nvSpPr>
        <p:spPr>
          <a:xfrm>
            <a:off x="85165" y="2681295"/>
            <a:ext cx="2286040" cy="4131880"/>
          </a:xfrm>
          <a:prstGeom prst="wedgeRoundRectCallout">
            <a:avLst>
              <a:gd name="adj1" fmla="val 68939"/>
              <a:gd name="adj2" fmla="val -4003"/>
              <a:gd name="adj3" fmla="val 16667"/>
            </a:avLst>
          </a:prstGeom>
          <a:solidFill>
            <a:schemeClr val="tx1"/>
          </a:solidFill>
          <a:ln>
            <a:solidFill>
              <a:srgbClr val="3BE54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ln>
                  <a:solidFill>
                    <a:srgbClr val="483BF3"/>
                  </a:solidFill>
                </a:ln>
                <a:solidFill>
                  <a:srgbClr val="FF00FF"/>
                </a:solidFill>
              </a:rPr>
              <a:t>The VERY FIRST INDICATION OF NEW LIGHT, </a:t>
            </a:r>
            <a:r>
              <a:rPr lang="en-CA" sz="2400" dirty="0" smtClean="0">
                <a:ln>
                  <a:solidFill>
                    <a:srgbClr val="483BF3"/>
                  </a:solidFill>
                </a:ln>
                <a:solidFill>
                  <a:srgbClr val="66FFFF"/>
                </a:solidFill>
                <a:effectLst>
                  <a:glow rad="127000">
                    <a:srgbClr val="FFFF00"/>
                  </a:glow>
                </a:effectLst>
              </a:rPr>
              <a:t>triggers the ending </a:t>
            </a:r>
            <a:r>
              <a:rPr lang="en-CA" sz="2400" dirty="0" smtClean="0">
                <a:solidFill>
                  <a:srgbClr val="66FFFF"/>
                </a:solidFill>
              </a:rPr>
              <a:t>of the previous 24 hour cycle!</a:t>
            </a:r>
            <a:br>
              <a:rPr lang="en-CA" sz="2400" dirty="0" smtClean="0">
                <a:solidFill>
                  <a:srgbClr val="66FFFF"/>
                </a:solidFill>
              </a:rPr>
            </a:br>
            <a:r>
              <a:rPr lang="en-CA" sz="2400" dirty="0" smtClean="0">
                <a:solidFill>
                  <a:srgbClr val="66FFFF"/>
                </a:solidFill>
              </a:rPr>
              <a:t>DAY ONE FINALIZED!!!</a:t>
            </a:r>
            <a:endParaRPr lang="en-CA" sz="2400" dirty="0">
              <a:solidFill>
                <a:srgbClr val="66FFFF"/>
              </a:solidFill>
            </a:endParaRPr>
          </a:p>
        </p:txBody>
      </p:sp>
    </p:spTree>
    <p:extLst>
      <p:ext uri="{BB962C8B-B14F-4D97-AF65-F5344CB8AC3E}">
        <p14:creationId xmlns:p14="http://schemas.microsoft.com/office/powerpoint/2010/main" val="34885902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par>
                                <p:cTn id="13" presetID="22" presetClass="entr" presetSubtype="8"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1750"/>
                                        <p:tgtEl>
                                          <p:spTgt spid="9"/>
                                        </p:tgtEl>
                                      </p:cBhvr>
                                    </p:animEffect>
                                  </p:childTnLst>
                                </p:cTn>
                              </p:par>
                              <p:par>
                                <p:cTn id="16" presetID="14" presetClass="entr" presetSubtype="10" fill="hold" grpId="0" nodeType="withEffect">
                                  <p:stCondLst>
                                    <p:cond delay="150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175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2" presetClass="entr" presetSubtype="3" fill="hold" grpId="0"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750" fill="hold"/>
                                        <p:tgtEl>
                                          <p:spTgt spid="12"/>
                                        </p:tgtEl>
                                        <p:attrNameLst>
                                          <p:attrName>ppt_x</p:attrName>
                                        </p:attrNameLst>
                                      </p:cBhvr>
                                      <p:tavLst>
                                        <p:tav tm="0">
                                          <p:val>
                                            <p:strVal val="1+#ppt_w/2"/>
                                          </p:val>
                                        </p:tav>
                                        <p:tav tm="100000">
                                          <p:val>
                                            <p:strVal val="#ppt_x"/>
                                          </p:val>
                                        </p:tav>
                                      </p:tavLst>
                                    </p:anim>
                                    <p:anim calcmode="lin" valueType="num">
                                      <p:cBhvr additive="base">
                                        <p:cTn id="30" dur="1750" fill="hold"/>
                                        <p:tgtEl>
                                          <p:spTgt spid="12"/>
                                        </p:tgtEl>
                                        <p:attrNameLst>
                                          <p:attrName>ppt_y</p:attrName>
                                        </p:attrNameLst>
                                      </p:cBhvr>
                                      <p:tavLst>
                                        <p:tav tm="0">
                                          <p:val>
                                            <p:strVal val="0-#ppt_h/2"/>
                                          </p:val>
                                        </p:tav>
                                        <p:tav tm="100000">
                                          <p:val>
                                            <p:strVal val="#ppt_y"/>
                                          </p:val>
                                        </p:tav>
                                      </p:tavLst>
                                    </p:anim>
                                  </p:childTnLst>
                                </p:cTn>
                              </p:par>
                              <p:par>
                                <p:cTn id="31" presetID="8" presetClass="emph" presetSubtype="0" repeatCount="2000" fill="hold" grpId="1" nodeType="withEffect">
                                  <p:stCondLst>
                                    <p:cond delay="750"/>
                                  </p:stCondLst>
                                  <p:childTnLst>
                                    <p:animRot by="21600000">
                                      <p:cBhvr>
                                        <p:cTn id="32" dur="1000" fill="hold"/>
                                        <p:tgtEl>
                                          <p:spTgt spid="12"/>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31" presetClass="entr" presetSubtype="0" fill="hold" grpId="0" nodeType="withEffect">
                                  <p:stCondLst>
                                    <p:cond delay="1500"/>
                                  </p:stCondLst>
                                  <p:childTnLst>
                                    <p:set>
                                      <p:cBhvr>
                                        <p:cTn id="41" dur="1" fill="hold">
                                          <p:stCondLst>
                                            <p:cond delay="0"/>
                                          </p:stCondLst>
                                        </p:cTn>
                                        <p:tgtEl>
                                          <p:spTgt spid="10"/>
                                        </p:tgtEl>
                                        <p:attrNameLst>
                                          <p:attrName>style.visibility</p:attrName>
                                        </p:attrNameLst>
                                      </p:cBhvr>
                                      <p:to>
                                        <p:strVal val="visible"/>
                                      </p:to>
                                    </p:set>
                                    <p:anim calcmode="lin" valueType="num">
                                      <p:cBhvr>
                                        <p:cTn id="42" dur="1250" fill="hold"/>
                                        <p:tgtEl>
                                          <p:spTgt spid="10"/>
                                        </p:tgtEl>
                                        <p:attrNameLst>
                                          <p:attrName>ppt_w</p:attrName>
                                        </p:attrNameLst>
                                      </p:cBhvr>
                                      <p:tavLst>
                                        <p:tav tm="0">
                                          <p:val>
                                            <p:fltVal val="0"/>
                                          </p:val>
                                        </p:tav>
                                        <p:tav tm="100000">
                                          <p:val>
                                            <p:strVal val="#ppt_w"/>
                                          </p:val>
                                        </p:tav>
                                      </p:tavLst>
                                    </p:anim>
                                    <p:anim calcmode="lin" valueType="num">
                                      <p:cBhvr>
                                        <p:cTn id="43" dur="1250" fill="hold"/>
                                        <p:tgtEl>
                                          <p:spTgt spid="10"/>
                                        </p:tgtEl>
                                        <p:attrNameLst>
                                          <p:attrName>ppt_h</p:attrName>
                                        </p:attrNameLst>
                                      </p:cBhvr>
                                      <p:tavLst>
                                        <p:tav tm="0">
                                          <p:val>
                                            <p:fltVal val="0"/>
                                          </p:val>
                                        </p:tav>
                                        <p:tav tm="100000">
                                          <p:val>
                                            <p:strVal val="#ppt_h"/>
                                          </p:val>
                                        </p:tav>
                                      </p:tavLst>
                                    </p:anim>
                                    <p:anim calcmode="lin" valueType="num">
                                      <p:cBhvr>
                                        <p:cTn id="44" dur="1250" fill="hold"/>
                                        <p:tgtEl>
                                          <p:spTgt spid="10"/>
                                        </p:tgtEl>
                                        <p:attrNameLst>
                                          <p:attrName>style.rotation</p:attrName>
                                        </p:attrNameLst>
                                      </p:cBhvr>
                                      <p:tavLst>
                                        <p:tav tm="0">
                                          <p:val>
                                            <p:fltVal val="90"/>
                                          </p:val>
                                        </p:tav>
                                        <p:tav tm="100000">
                                          <p:val>
                                            <p:fltVal val="0"/>
                                          </p:val>
                                        </p:tav>
                                      </p:tavLst>
                                    </p:anim>
                                    <p:animEffect transition="in" filter="fade">
                                      <p:cBhvr>
                                        <p:cTn id="45" dur="1250"/>
                                        <p:tgtEl>
                                          <p:spTgt spid="10"/>
                                        </p:tgtEl>
                                      </p:cBhvr>
                                    </p:animEffect>
                                  </p:childTnLst>
                                </p:cTn>
                              </p:par>
                              <p:par>
                                <p:cTn id="46" presetID="42" presetClass="entr" presetSubtype="0" fill="hold" grpId="0" nodeType="withEffect">
                                  <p:stCondLst>
                                    <p:cond delay="20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22" presetClass="entr" presetSubtype="2" fill="hold" grpId="0" nodeType="withEffect">
                                  <p:stCondLst>
                                    <p:cond delay="1250"/>
                                  </p:stCondLst>
                                  <p:childTnLst>
                                    <p:set>
                                      <p:cBhvr>
                                        <p:cTn id="52" dur="1" fill="hold">
                                          <p:stCondLst>
                                            <p:cond delay="0"/>
                                          </p:stCondLst>
                                        </p:cTn>
                                        <p:tgtEl>
                                          <p:spTgt spid="15"/>
                                        </p:tgtEl>
                                        <p:attrNameLst>
                                          <p:attrName>style.visibility</p:attrName>
                                        </p:attrNameLst>
                                      </p:cBhvr>
                                      <p:to>
                                        <p:strVal val="visible"/>
                                      </p:to>
                                    </p:set>
                                    <p:animEffect transition="in" filter="wipe(right)">
                                      <p:cBhvr>
                                        <p:cTn id="53" dur="2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up)">
                                      <p:cBhvr>
                                        <p:cTn id="58" dur="500"/>
                                        <p:tgtEl>
                                          <p:spTgt spid="19"/>
                                        </p:tgtEl>
                                      </p:cBhvr>
                                    </p:animEffect>
                                  </p:childTnLst>
                                </p:cTn>
                              </p:par>
                              <p:par>
                                <p:cTn id="59" presetID="2" presetClass="entr" presetSubtype="6" fill="hold" grpId="0" nodeType="withEffect">
                                  <p:stCondLst>
                                    <p:cond delay="75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1500" fill="hold"/>
                                        <p:tgtEl>
                                          <p:spTgt spid="14"/>
                                        </p:tgtEl>
                                        <p:attrNameLst>
                                          <p:attrName>ppt_x</p:attrName>
                                        </p:attrNameLst>
                                      </p:cBhvr>
                                      <p:tavLst>
                                        <p:tav tm="0">
                                          <p:val>
                                            <p:strVal val="1+#ppt_w/2"/>
                                          </p:val>
                                        </p:tav>
                                        <p:tav tm="100000">
                                          <p:val>
                                            <p:strVal val="#ppt_x"/>
                                          </p:val>
                                        </p:tav>
                                      </p:tavLst>
                                    </p:anim>
                                    <p:anim calcmode="lin" valueType="num">
                                      <p:cBhvr additive="base">
                                        <p:cTn id="62" dur="1500" fill="hold"/>
                                        <p:tgtEl>
                                          <p:spTgt spid="14"/>
                                        </p:tgtEl>
                                        <p:attrNameLst>
                                          <p:attrName>ppt_y</p:attrName>
                                        </p:attrNameLst>
                                      </p:cBhvr>
                                      <p:tavLst>
                                        <p:tav tm="0">
                                          <p:val>
                                            <p:strVal val="1+#ppt_h/2"/>
                                          </p:val>
                                        </p:tav>
                                        <p:tav tm="100000">
                                          <p:val>
                                            <p:strVal val="#ppt_y"/>
                                          </p:val>
                                        </p:tav>
                                      </p:tavLst>
                                    </p:anim>
                                  </p:childTnLst>
                                </p:cTn>
                              </p:par>
                              <p:par>
                                <p:cTn id="63" presetID="8" presetClass="emph" presetSubtype="0" repeatCount="2000" fill="hold" grpId="1" nodeType="withEffect">
                                  <p:stCondLst>
                                    <p:cond delay="750"/>
                                  </p:stCondLst>
                                  <p:childTnLst>
                                    <p:animRot by="21600000">
                                      <p:cBhvr>
                                        <p:cTn id="64" dur="1000" fill="hold"/>
                                        <p:tgtEl>
                                          <p:spTgt spid="14"/>
                                        </p:tgtEl>
                                        <p:attrNameLst>
                                          <p:attrName>r</p:attrName>
                                        </p:attrNameLst>
                                      </p:cBhvr>
                                    </p:animRot>
                                  </p:childTnLst>
                                </p:cTn>
                              </p:par>
                              <p:par>
                                <p:cTn id="65" presetID="31" presetClass="entr" presetSubtype="0" fill="hold" grpId="0" nodeType="withEffect">
                                  <p:stCondLst>
                                    <p:cond delay="750"/>
                                  </p:stCondLst>
                                  <p:childTnLst>
                                    <p:set>
                                      <p:cBhvr>
                                        <p:cTn id="66" dur="1" fill="hold">
                                          <p:stCondLst>
                                            <p:cond delay="0"/>
                                          </p:stCondLst>
                                        </p:cTn>
                                        <p:tgtEl>
                                          <p:spTgt spid="21"/>
                                        </p:tgtEl>
                                        <p:attrNameLst>
                                          <p:attrName>style.visibility</p:attrName>
                                        </p:attrNameLst>
                                      </p:cBhvr>
                                      <p:to>
                                        <p:strVal val="visible"/>
                                      </p:to>
                                    </p:set>
                                    <p:anim calcmode="lin" valueType="num">
                                      <p:cBhvr>
                                        <p:cTn id="67" dur="1000" fill="hold"/>
                                        <p:tgtEl>
                                          <p:spTgt spid="21"/>
                                        </p:tgtEl>
                                        <p:attrNameLst>
                                          <p:attrName>ppt_w</p:attrName>
                                        </p:attrNameLst>
                                      </p:cBhvr>
                                      <p:tavLst>
                                        <p:tav tm="0">
                                          <p:val>
                                            <p:fltVal val="0"/>
                                          </p:val>
                                        </p:tav>
                                        <p:tav tm="100000">
                                          <p:val>
                                            <p:strVal val="#ppt_w"/>
                                          </p:val>
                                        </p:tav>
                                      </p:tavLst>
                                    </p:anim>
                                    <p:anim calcmode="lin" valueType="num">
                                      <p:cBhvr>
                                        <p:cTn id="68" dur="1000" fill="hold"/>
                                        <p:tgtEl>
                                          <p:spTgt spid="21"/>
                                        </p:tgtEl>
                                        <p:attrNameLst>
                                          <p:attrName>ppt_h</p:attrName>
                                        </p:attrNameLst>
                                      </p:cBhvr>
                                      <p:tavLst>
                                        <p:tav tm="0">
                                          <p:val>
                                            <p:fltVal val="0"/>
                                          </p:val>
                                        </p:tav>
                                        <p:tav tm="100000">
                                          <p:val>
                                            <p:strVal val="#ppt_h"/>
                                          </p:val>
                                        </p:tav>
                                      </p:tavLst>
                                    </p:anim>
                                    <p:anim calcmode="lin" valueType="num">
                                      <p:cBhvr>
                                        <p:cTn id="69" dur="1000" fill="hold"/>
                                        <p:tgtEl>
                                          <p:spTgt spid="21"/>
                                        </p:tgtEl>
                                        <p:attrNameLst>
                                          <p:attrName>style.rotation</p:attrName>
                                        </p:attrNameLst>
                                      </p:cBhvr>
                                      <p:tavLst>
                                        <p:tav tm="0">
                                          <p:val>
                                            <p:fltVal val="90"/>
                                          </p:val>
                                        </p:tav>
                                        <p:tav tm="100000">
                                          <p:val>
                                            <p:fltVal val="0"/>
                                          </p:val>
                                        </p:tav>
                                      </p:tavLst>
                                    </p:anim>
                                    <p:animEffect transition="in" filter="fade">
                                      <p:cBhvr>
                                        <p:cTn id="70" dur="1000"/>
                                        <p:tgtEl>
                                          <p:spTgt spid="21"/>
                                        </p:tgtEl>
                                      </p:cBhvr>
                                    </p:animEffect>
                                  </p:childTnLst>
                                </p:cTn>
                              </p:par>
                            </p:childTnLst>
                          </p:cTn>
                        </p:par>
                      </p:childTnLst>
                    </p:cTn>
                  </p:par>
                  <p:par>
                    <p:cTn id="71" fill="hold">
                      <p:stCondLst>
                        <p:cond delay="indefinite"/>
                      </p:stCondLst>
                      <p:childTnLst>
                        <p:par>
                          <p:cTn id="72" fill="hold">
                            <p:stCondLst>
                              <p:cond delay="0"/>
                            </p:stCondLst>
                            <p:childTnLst>
                              <p:par>
                                <p:cTn id="73" presetID="8" presetClass="emph" presetSubtype="0" repeatCount="3000" fill="hold" grpId="1" nodeType="clickEffect">
                                  <p:stCondLst>
                                    <p:cond delay="0"/>
                                  </p:stCondLst>
                                  <p:childTnLst>
                                    <p:animRot by="21600000">
                                      <p:cBhvr>
                                        <p:cTn id="74" dur="5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2" grpId="1" animBg="1"/>
      <p:bldP spid="14" grpId="0" animBg="1"/>
      <p:bldP spid="14" grpId="1" animBg="1"/>
      <p:bldP spid="15" grpId="0" animBg="1"/>
      <p:bldP spid="16" grpId="0" animBg="1"/>
      <p:bldP spid="4" grpId="0" animBg="1"/>
      <p:bldP spid="5" grpId="0" animBg="1"/>
      <p:bldP spid="18" grpId="0" animBg="1"/>
      <p:bldP spid="19" grpId="0" animBg="1"/>
      <p:bldP spid="17" grpId="0" animBg="1"/>
      <p:bldP spid="17" grpId="1" animBg="1"/>
      <p:bldP spid="22" grpId="0" animBg="1"/>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35</a:t>
            </a:fld>
            <a:endParaRPr lang="en-US" b="1" dirty="0">
              <a:solidFill>
                <a:schemeClr val="tx1"/>
              </a:solidFill>
            </a:endParaRPr>
          </a:p>
        </p:txBody>
      </p:sp>
      <p:sp>
        <p:nvSpPr>
          <p:cNvPr id="4" name="Pie 3"/>
          <p:cNvSpPr/>
          <p:nvPr/>
        </p:nvSpPr>
        <p:spPr>
          <a:xfrm rot="5400000">
            <a:off x="2391874" y="4565772"/>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Pie 4"/>
          <p:cNvSpPr/>
          <p:nvPr/>
        </p:nvSpPr>
        <p:spPr>
          <a:xfrm rot="5400000">
            <a:off x="2800715" y="4545451"/>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6" name="Straight Arrow Connector 5"/>
          <p:cNvCxnSpPr/>
          <p:nvPr/>
        </p:nvCxnSpPr>
        <p:spPr>
          <a:xfrm flipH="1">
            <a:off x="6284303" y="4683371"/>
            <a:ext cx="1183297" cy="1524000"/>
          </a:xfrm>
          <a:prstGeom prst="straightConnector1">
            <a:avLst/>
          </a:prstGeom>
          <a:ln w="76200">
            <a:solidFill>
              <a:schemeClr val="tx1">
                <a:lumMod val="65000"/>
                <a:lumOff val="35000"/>
              </a:schemeClr>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0" y="0"/>
            <a:ext cx="9144000" cy="4114800"/>
          </a:xfrm>
          <a:prstGeom prst="rect">
            <a:avLst/>
          </a:prstGeom>
          <a:solidFill>
            <a:schemeClr val="tx2">
              <a:lumMod val="40000"/>
              <a:lumOff val="60000"/>
            </a:schemeClr>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On days 1 to 6, we see that </a:t>
            </a:r>
            <a:r>
              <a:rPr lang="en-CA" sz="2800" dirty="0" err="1" smtClean="0">
                <a:solidFill>
                  <a:schemeClr val="tx1"/>
                </a:solidFill>
              </a:rPr>
              <a:t>Yahuah</a:t>
            </a:r>
            <a:r>
              <a:rPr lang="en-CA" sz="2800" dirty="0" smtClean="0">
                <a:solidFill>
                  <a:schemeClr val="tx1"/>
                </a:solidFill>
              </a:rPr>
              <a:t> is busy during the </a:t>
            </a:r>
            <a:r>
              <a:rPr lang="en-CA" sz="2800" b="1" i="1" dirty="0" smtClean="0">
                <a:ln>
                  <a:solidFill>
                    <a:sysClr val="windowText" lastClr="000000"/>
                  </a:solidFill>
                </a:ln>
                <a:solidFill>
                  <a:srgbClr val="B7E4FF"/>
                </a:solidFill>
                <a:latin typeface="Arial Black" pitchFamily="34" charset="0"/>
              </a:rPr>
              <a:t>Light Season </a:t>
            </a:r>
            <a:r>
              <a:rPr lang="en-CA" sz="2800" dirty="0" smtClean="0">
                <a:solidFill>
                  <a:schemeClr val="tx1"/>
                </a:solidFill>
              </a:rPr>
              <a:t>with the events of creation.</a:t>
            </a:r>
          </a:p>
          <a:p>
            <a:pPr algn="ctr"/>
            <a:endParaRPr lang="en-CA" sz="2800" dirty="0" smtClean="0">
              <a:solidFill>
                <a:schemeClr val="tx1"/>
              </a:solidFill>
            </a:endParaRPr>
          </a:p>
          <a:p>
            <a:pPr algn="ctr"/>
            <a:r>
              <a:rPr lang="en-CA" sz="2800" dirty="0" smtClean="0">
                <a:solidFill>
                  <a:schemeClr val="tx1"/>
                </a:solidFill>
              </a:rPr>
              <a:t>Then we read that the evening </a:t>
            </a:r>
            <a:r>
              <a:rPr lang="en-CA" sz="2800" b="1" dirty="0" smtClean="0">
                <a:ln>
                  <a:solidFill>
                    <a:sysClr val="windowText" lastClr="000000"/>
                  </a:solidFill>
                </a:ln>
                <a:solidFill>
                  <a:schemeClr val="accent4">
                    <a:lumMod val="75000"/>
                  </a:schemeClr>
                </a:solidFill>
              </a:rPr>
              <a:t>(</a:t>
            </a:r>
            <a:r>
              <a:rPr lang="en-CA" sz="2800" b="1" dirty="0" err="1" smtClean="0">
                <a:ln>
                  <a:solidFill>
                    <a:sysClr val="windowText" lastClr="000000"/>
                  </a:solidFill>
                </a:ln>
                <a:solidFill>
                  <a:schemeClr val="accent4">
                    <a:lumMod val="75000"/>
                  </a:schemeClr>
                </a:solidFill>
              </a:rPr>
              <a:t>ereb</a:t>
            </a:r>
            <a:r>
              <a:rPr lang="en-CA" sz="2800" b="1" dirty="0" smtClean="0">
                <a:ln>
                  <a:solidFill>
                    <a:sysClr val="windowText" lastClr="000000"/>
                  </a:solidFill>
                </a:ln>
                <a:solidFill>
                  <a:schemeClr val="accent4">
                    <a:lumMod val="75000"/>
                  </a:schemeClr>
                </a:solidFill>
              </a:rPr>
              <a:t>) </a:t>
            </a:r>
            <a:r>
              <a:rPr lang="en-CA" sz="2800" u="sng" dirty="0" smtClean="0">
                <a:solidFill>
                  <a:schemeClr val="tx1"/>
                </a:solidFill>
              </a:rPr>
              <a:t>came to be</a:t>
            </a:r>
            <a:r>
              <a:rPr lang="en-CA" sz="2800" dirty="0" smtClean="0">
                <a:solidFill>
                  <a:schemeClr val="tx1"/>
                </a:solidFill>
              </a:rPr>
              <a:t>. </a:t>
            </a:r>
          </a:p>
          <a:p>
            <a:pPr algn="ctr"/>
            <a:endParaRPr lang="en-CA" sz="2800" dirty="0" smtClean="0">
              <a:solidFill>
                <a:schemeClr val="tx1"/>
              </a:solidFill>
            </a:endParaRPr>
          </a:p>
          <a:p>
            <a:pPr algn="ctr"/>
            <a:r>
              <a:rPr lang="en-CA" sz="2800" dirty="0" smtClean="0">
                <a:solidFill>
                  <a:schemeClr val="tx1"/>
                </a:solidFill>
              </a:rPr>
              <a:t> To fulfill the mixing definition &amp; description </a:t>
            </a:r>
            <a:br>
              <a:rPr lang="en-CA" sz="2800" dirty="0" smtClean="0">
                <a:solidFill>
                  <a:schemeClr val="tx1"/>
                </a:solidFill>
              </a:rPr>
            </a:br>
            <a:r>
              <a:rPr lang="en-CA" sz="2800" dirty="0" smtClean="0">
                <a:solidFill>
                  <a:schemeClr val="tx1"/>
                </a:solidFill>
              </a:rPr>
              <a:t>of </a:t>
            </a:r>
            <a:r>
              <a:rPr lang="en-CA" sz="2800" b="1" dirty="0" smtClean="0">
                <a:ln>
                  <a:solidFill>
                    <a:sysClr val="windowText" lastClr="000000"/>
                  </a:solidFill>
                </a:ln>
                <a:solidFill>
                  <a:schemeClr val="accent4">
                    <a:lumMod val="75000"/>
                  </a:schemeClr>
                </a:solidFill>
              </a:rPr>
              <a:t>ereb</a:t>
            </a:r>
            <a:r>
              <a:rPr lang="en-CA" sz="2800" dirty="0" smtClean="0">
                <a:solidFill>
                  <a:schemeClr val="tx1"/>
                </a:solidFill>
              </a:rPr>
              <a:t> (evening) the light must be present </a:t>
            </a:r>
            <a:r>
              <a:rPr lang="en-CA" sz="2800" b="1" dirty="0" smtClean="0">
                <a:ln>
                  <a:solidFill>
                    <a:sysClr val="windowText" lastClr="000000"/>
                  </a:solidFill>
                </a:ln>
                <a:solidFill>
                  <a:srgbClr val="B7E4FF"/>
                </a:solidFill>
                <a:latin typeface="Arial Black" pitchFamily="34" charset="0"/>
              </a:rPr>
              <a:t>first</a:t>
            </a:r>
            <a:r>
              <a:rPr lang="en-CA" sz="2800" b="1" dirty="0" smtClean="0">
                <a:ln>
                  <a:solidFill>
                    <a:sysClr val="windowText" lastClr="000000"/>
                  </a:solidFill>
                </a:ln>
                <a:solidFill>
                  <a:srgbClr val="B7E4FF"/>
                </a:solidFill>
              </a:rPr>
              <a:t> </a:t>
            </a:r>
            <a:br>
              <a:rPr lang="en-CA" sz="2800" b="1" dirty="0" smtClean="0">
                <a:ln>
                  <a:solidFill>
                    <a:sysClr val="windowText" lastClr="000000"/>
                  </a:solidFill>
                </a:ln>
                <a:solidFill>
                  <a:srgbClr val="B7E4FF"/>
                </a:solidFill>
              </a:rPr>
            </a:br>
            <a:r>
              <a:rPr lang="en-CA" sz="2800" dirty="0" smtClean="0">
                <a:solidFill>
                  <a:schemeClr val="tx1"/>
                </a:solidFill>
              </a:rPr>
              <a:t>to provide a base for the </a:t>
            </a:r>
            <a:r>
              <a:rPr lang="en-CA" sz="2800" dirty="0">
                <a:solidFill>
                  <a:schemeClr val="tx1"/>
                </a:solidFill>
              </a:rPr>
              <a:t>ensuing </a:t>
            </a:r>
            <a:r>
              <a:rPr lang="en-CA" sz="2800" dirty="0" smtClean="0">
                <a:solidFill>
                  <a:schemeClr val="tx1"/>
                </a:solidFill>
              </a:rPr>
              <a:t>darkness mixing action with the </a:t>
            </a:r>
            <a:r>
              <a:rPr lang="en-CA" sz="2800" dirty="0" smtClean="0">
                <a:ln>
                  <a:solidFill>
                    <a:sysClr val="windowText" lastClr="000000"/>
                  </a:solidFill>
                </a:ln>
                <a:solidFill>
                  <a:srgbClr val="66FFFF"/>
                </a:solidFill>
                <a:latin typeface="Arial Black" pitchFamily="34" charset="0"/>
              </a:rPr>
              <a:t>light.  </a:t>
            </a:r>
            <a:endParaRPr lang="en-CA" sz="2800" dirty="0">
              <a:ln>
                <a:solidFill>
                  <a:sysClr val="windowText" lastClr="000000"/>
                </a:solidFill>
              </a:ln>
              <a:solidFill>
                <a:srgbClr val="66FFFF"/>
              </a:solidFill>
              <a:latin typeface="Arial Black" pitchFamily="34" charset="0"/>
            </a:endParaRPr>
          </a:p>
        </p:txBody>
      </p:sp>
      <p:sp>
        <p:nvSpPr>
          <p:cNvPr id="8" name="Oval 7"/>
          <p:cNvSpPr/>
          <p:nvPr/>
        </p:nvSpPr>
        <p:spPr>
          <a:xfrm>
            <a:off x="6172200" y="3768970"/>
            <a:ext cx="2859699" cy="1676401"/>
          </a:xfrm>
          <a:prstGeom prst="ellipse">
            <a:avLst/>
          </a:prstGeom>
          <a:solidFill>
            <a:schemeClr val="bg1">
              <a:lumMod val="50000"/>
            </a:schemeClr>
          </a:solidFill>
          <a:ln w="57150">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err="1" smtClean="0">
                <a:ln>
                  <a:solidFill>
                    <a:sysClr val="windowText" lastClr="000000"/>
                  </a:solidFill>
                </a:ln>
                <a:solidFill>
                  <a:schemeClr val="accent4">
                    <a:lumMod val="60000"/>
                    <a:lumOff val="40000"/>
                  </a:schemeClr>
                </a:solidFill>
                <a:latin typeface="Arial Black" pitchFamily="34" charset="0"/>
              </a:rPr>
              <a:t>Ereb</a:t>
            </a:r>
            <a:r>
              <a:rPr lang="en-CA" sz="3200" b="1" dirty="0" smtClean="0">
                <a:ln>
                  <a:solidFill>
                    <a:sysClr val="windowText" lastClr="000000"/>
                  </a:solidFill>
                </a:ln>
                <a:solidFill>
                  <a:schemeClr val="accent4">
                    <a:lumMod val="60000"/>
                    <a:lumOff val="40000"/>
                  </a:schemeClr>
                </a:solidFill>
                <a:latin typeface="Arial Black" pitchFamily="34" charset="0"/>
              </a:rPr>
              <a:t> </a:t>
            </a:r>
          </a:p>
          <a:p>
            <a:pPr algn="ctr"/>
            <a:r>
              <a:rPr lang="en-CA" sz="3200" b="1" dirty="0" smtClean="0">
                <a:ln>
                  <a:solidFill>
                    <a:sysClr val="windowText" lastClr="000000"/>
                  </a:solidFill>
                </a:ln>
                <a:solidFill>
                  <a:schemeClr val="accent4">
                    <a:lumMod val="60000"/>
                    <a:lumOff val="40000"/>
                  </a:schemeClr>
                </a:solidFill>
                <a:latin typeface="Arial Black" pitchFamily="34" charset="0"/>
              </a:rPr>
              <a:t>Evening</a:t>
            </a:r>
            <a:endParaRPr lang="en-CA" sz="3200" b="1" dirty="0">
              <a:ln>
                <a:solidFill>
                  <a:sysClr val="windowText" lastClr="000000"/>
                </a:solidFill>
              </a:ln>
              <a:solidFill>
                <a:schemeClr val="accent4">
                  <a:lumMod val="60000"/>
                  <a:lumOff val="40000"/>
                </a:schemeClr>
              </a:solidFill>
              <a:latin typeface="Arial Black" pitchFamily="34" charset="0"/>
            </a:endParaRPr>
          </a:p>
        </p:txBody>
      </p:sp>
      <p:sp>
        <p:nvSpPr>
          <p:cNvPr id="9" name="Oval 8"/>
          <p:cNvSpPr/>
          <p:nvPr/>
        </p:nvSpPr>
        <p:spPr>
          <a:xfrm>
            <a:off x="76200" y="4191000"/>
            <a:ext cx="2350474" cy="2549771"/>
          </a:xfrm>
          <a:prstGeom prst="ellipse">
            <a:avLst/>
          </a:prstGeom>
          <a:solidFill>
            <a:schemeClr val="bg1">
              <a:lumMod val="50000"/>
            </a:schemeClr>
          </a:solidFill>
          <a:ln w="57150">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b="1" dirty="0">
                <a:ln>
                  <a:solidFill>
                    <a:sysClr val="windowText" lastClr="000000"/>
                  </a:solidFill>
                </a:ln>
                <a:solidFill>
                  <a:srgbClr val="FFFF00"/>
                </a:solidFill>
                <a:latin typeface="Arial Black" pitchFamily="34" charset="0"/>
              </a:rPr>
              <a:t>And there came to be </a:t>
            </a:r>
            <a:r>
              <a:rPr lang="en-CA" sz="2400" b="1" dirty="0">
                <a:ln>
                  <a:solidFill>
                    <a:sysClr val="windowText" lastClr="000000"/>
                  </a:solidFill>
                </a:ln>
                <a:solidFill>
                  <a:srgbClr val="FFFF00"/>
                </a:solidFill>
                <a:latin typeface="Arial Black" pitchFamily="34" charset="0"/>
              </a:rPr>
              <a:t>evening.</a:t>
            </a:r>
          </a:p>
        </p:txBody>
      </p:sp>
      <p:sp>
        <p:nvSpPr>
          <p:cNvPr id="10" name="Curved Down Arrow 9"/>
          <p:cNvSpPr/>
          <p:nvPr/>
        </p:nvSpPr>
        <p:spPr>
          <a:xfrm>
            <a:off x="2648338" y="4738789"/>
            <a:ext cx="3664449" cy="1413164"/>
          </a:xfrm>
          <a:prstGeom prst="curvedDownArrow">
            <a:avLst>
              <a:gd name="adj1" fmla="val 7629"/>
              <a:gd name="adj2" fmla="val 50000"/>
              <a:gd name="adj3" fmla="val 33088"/>
            </a:avLst>
          </a:prstGeom>
          <a:solidFill>
            <a:srgbClr val="ED7D31">
              <a:lumMod val="75000"/>
            </a:srgbClr>
          </a:solidFill>
          <a:ln w="28575" cap="flat" cmpd="sng" algn="ctr">
            <a:solidFill>
              <a:srgbClr val="0000CC"/>
            </a:solidFill>
            <a:prstDash val="solid"/>
            <a:miter lim="800000"/>
          </a:ln>
          <a:effectLst/>
          <a:scene3d>
            <a:camera prst="orthographicFront"/>
            <a:lightRig rig="threePt" dir="t"/>
          </a:scene3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smtClean="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9619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1000"/>
                                        <p:tgtEl>
                                          <p:spTgt spid="7">
                                            <p:txEl>
                                              <p:pRg st="2" end="2"/>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wipe(up)">
                                      <p:cBhvr>
                                        <p:cTn id="20" dur="1000"/>
                                        <p:tgtEl>
                                          <p:spTgt spid="7">
                                            <p:txEl>
                                              <p:pRg st="4" end="4"/>
                                            </p:txEl>
                                          </p:spTgt>
                                        </p:tgtEl>
                                      </p:cBhvr>
                                    </p:animEffect>
                                  </p:childTnLst>
                                </p:cTn>
                              </p:par>
                              <p:par>
                                <p:cTn id="21" presetID="31" presetClass="entr" presetSubtype="0" fill="hold" grpId="0" nodeType="withEffect">
                                  <p:stCondLst>
                                    <p:cond delay="8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par>
                                <p:cTn id="27" presetID="5" presetClass="entr" presetSubtype="10" fill="hold" grpId="0" nodeType="withEffect">
                                  <p:stCondLst>
                                    <p:cond delay="9250"/>
                                  </p:stCondLst>
                                  <p:childTnLst>
                                    <p:set>
                                      <p:cBhvr>
                                        <p:cTn id="28" dur="1" fill="hold">
                                          <p:stCondLst>
                                            <p:cond delay="0"/>
                                          </p:stCondLst>
                                        </p:cTn>
                                        <p:tgtEl>
                                          <p:spTgt spid="8"/>
                                        </p:tgtEl>
                                        <p:attrNameLst>
                                          <p:attrName>style.visibility</p:attrName>
                                        </p:attrNameLst>
                                      </p:cBhvr>
                                      <p:to>
                                        <p:strVal val="visible"/>
                                      </p:to>
                                    </p:set>
                                    <p:animEffect transition="in" filter="checkerboard(across)">
                                      <p:cBhvr>
                                        <p:cTn id="29" dur="1000"/>
                                        <p:tgtEl>
                                          <p:spTgt spid="8"/>
                                        </p:tgtEl>
                                      </p:cBhvr>
                                    </p:animEffect>
                                  </p:childTnLst>
                                </p:cTn>
                              </p:par>
                              <p:par>
                                <p:cTn id="30" presetID="22" presetClass="entr" presetSubtype="1" repeatCount="4000" fill="hold" nodeType="withEffect">
                                  <p:stCondLst>
                                    <p:cond delay="975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par>
                                <p:cTn id="33" presetID="22" presetClass="entr" presetSubtype="2" fill="hold" grpId="0" nodeType="withEffect">
                                  <p:stCondLst>
                                    <p:cond delay="1025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36</a:t>
            </a:fld>
            <a:endParaRPr lang="en-US" b="1" dirty="0">
              <a:solidFill>
                <a:schemeClr val="tx1"/>
              </a:solidFill>
            </a:endParaRPr>
          </a:p>
        </p:txBody>
      </p:sp>
      <p:sp>
        <p:nvSpPr>
          <p:cNvPr id="4" name="Pie 3"/>
          <p:cNvSpPr/>
          <p:nvPr/>
        </p:nvSpPr>
        <p:spPr>
          <a:xfrm rot="5400000">
            <a:off x="3837844" y="2841010"/>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Pie 4"/>
          <p:cNvSpPr/>
          <p:nvPr/>
        </p:nvSpPr>
        <p:spPr>
          <a:xfrm rot="16200000">
            <a:off x="4034205" y="2867392"/>
            <a:ext cx="3513990" cy="3857626"/>
          </a:xfrm>
          <a:prstGeom prst="pie">
            <a:avLst>
              <a:gd name="adj1" fmla="val 5367691"/>
              <a:gd name="adj2" fmla="val 1620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6" name="Pie 5"/>
          <p:cNvSpPr/>
          <p:nvPr/>
        </p:nvSpPr>
        <p:spPr>
          <a:xfrm rot="5400000">
            <a:off x="4223973" y="2841009"/>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Rectangle 6"/>
          <p:cNvSpPr/>
          <p:nvPr/>
        </p:nvSpPr>
        <p:spPr>
          <a:xfrm>
            <a:off x="0" y="0"/>
            <a:ext cx="9144000" cy="2743200"/>
          </a:xfrm>
          <a:prstGeom prst="rect">
            <a:avLst/>
          </a:prstGeom>
          <a:solidFill>
            <a:schemeClr val="tx2">
              <a:lumMod val="40000"/>
              <a:lumOff val="60000"/>
            </a:schemeClr>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smtClean="0">
                <a:solidFill>
                  <a:schemeClr val="tx1"/>
                </a:solidFill>
              </a:rPr>
              <a:t>After the ereb </a:t>
            </a:r>
            <a:r>
              <a:rPr lang="en-CA" sz="2800" b="1" dirty="0" smtClean="0">
                <a:solidFill>
                  <a:schemeClr val="tx1"/>
                </a:solidFill>
                <a:effectLst>
                  <a:glow rad="127000">
                    <a:schemeClr val="accent6"/>
                  </a:glow>
                </a:effectLst>
              </a:rPr>
              <a:t>(evening) </a:t>
            </a:r>
            <a:r>
              <a:rPr lang="en-CA" sz="2800" dirty="0" smtClean="0">
                <a:solidFill>
                  <a:schemeClr val="tx1"/>
                </a:solidFill>
              </a:rPr>
              <a:t>darkness occurred, the </a:t>
            </a:r>
            <a:br>
              <a:rPr lang="en-CA" sz="2800" dirty="0" smtClean="0">
                <a:solidFill>
                  <a:schemeClr val="tx1"/>
                </a:solidFill>
              </a:rPr>
            </a:br>
            <a:r>
              <a:rPr lang="en-CA" sz="2800" dirty="0" smtClean="0">
                <a:solidFill>
                  <a:schemeClr val="tx1"/>
                </a:solidFill>
              </a:rPr>
              <a:t>Night Season darkness </a:t>
            </a:r>
            <a:r>
              <a:rPr lang="en-CA" sz="2800" b="1" dirty="0" smtClean="0">
                <a:solidFill>
                  <a:schemeClr val="accent4">
                    <a:lumMod val="40000"/>
                    <a:lumOff val="60000"/>
                  </a:schemeClr>
                </a:solidFill>
                <a:effectLst>
                  <a:glow rad="127000">
                    <a:schemeClr val="tx1"/>
                  </a:glow>
                </a:effectLst>
              </a:rPr>
              <a:t>(layil) </a:t>
            </a:r>
            <a:r>
              <a:rPr lang="en-CA" sz="2800" dirty="0" smtClean="0">
                <a:solidFill>
                  <a:schemeClr val="tx1"/>
                </a:solidFill>
              </a:rPr>
              <a:t>passed by unannounced.</a:t>
            </a:r>
          </a:p>
          <a:p>
            <a:endParaRPr lang="en-CA" sz="2800" dirty="0">
              <a:solidFill>
                <a:schemeClr val="tx1"/>
              </a:solidFill>
            </a:endParaRPr>
          </a:p>
          <a:p>
            <a:pPr algn="ctr"/>
            <a:r>
              <a:rPr lang="en-CA" sz="2800" dirty="0" smtClean="0">
                <a:solidFill>
                  <a:schemeClr val="tx1"/>
                </a:solidFill>
              </a:rPr>
              <a:t>Then the </a:t>
            </a:r>
            <a:r>
              <a:rPr lang="en-CA" sz="2800" b="1" dirty="0" err="1" smtClean="0">
                <a:solidFill>
                  <a:schemeClr val="tx1"/>
                </a:solidFill>
                <a:effectLst>
                  <a:glow rad="127000">
                    <a:srgbClr val="FFFF00"/>
                  </a:glow>
                </a:effectLst>
              </a:rPr>
              <a:t>boqer</a:t>
            </a:r>
            <a:r>
              <a:rPr lang="en-CA" sz="2800" b="1" dirty="0" smtClean="0">
                <a:solidFill>
                  <a:schemeClr val="tx1"/>
                </a:solidFill>
                <a:effectLst>
                  <a:glow rad="127000">
                    <a:srgbClr val="FFFF00"/>
                  </a:glow>
                </a:effectLst>
              </a:rPr>
              <a:t> (DAWN / morning) </a:t>
            </a:r>
            <a:r>
              <a:rPr lang="en-CA" sz="2800" dirty="0" smtClean="0">
                <a:solidFill>
                  <a:schemeClr val="tx1"/>
                </a:solidFill>
              </a:rPr>
              <a:t>light triggers the termination of the previous 24 hour period. </a:t>
            </a:r>
            <a:endParaRPr lang="en-CA" sz="2800" dirty="0"/>
          </a:p>
        </p:txBody>
      </p:sp>
      <p:sp>
        <p:nvSpPr>
          <p:cNvPr id="8" name="Pie 7"/>
          <p:cNvSpPr/>
          <p:nvPr/>
        </p:nvSpPr>
        <p:spPr>
          <a:xfrm rot="16742375">
            <a:off x="4180085" y="2402155"/>
            <a:ext cx="3222231" cy="4734131"/>
          </a:xfrm>
          <a:prstGeom prst="pie">
            <a:avLst>
              <a:gd name="adj1" fmla="val 15624230"/>
              <a:gd name="adj2" fmla="val 16200000"/>
            </a:avLst>
          </a:prstGeom>
          <a:solidFill>
            <a:srgbClr val="FFFF00"/>
          </a:solidFill>
          <a:ln w="5715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Curved Down Arrow 8"/>
          <p:cNvSpPr/>
          <p:nvPr/>
        </p:nvSpPr>
        <p:spPr>
          <a:xfrm>
            <a:off x="3491646" y="2514600"/>
            <a:ext cx="4890355" cy="2133599"/>
          </a:xfrm>
          <a:prstGeom prst="curvedDownArrow">
            <a:avLst>
              <a:gd name="adj1" fmla="val 9856"/>
              <a:gd name="adj2" fmla="val 50000"/>
              <a:gd name="adj3" fmla="val 38462"/>
            </a:avLst>
          </a:prstGeom>
          <a:solidFill>
            <a:srgbClr val="00FF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Up Arrow 9"/>
          <p:cNvSpPr/>
          <p:nvPr/>
        </p:nvSpPr>
        <p:spPr>
          <a:xfrm flipH="1">
            <a:off x="3200400" y="4796204"/>
            <a:ext cx="4863243" cy="1937234"/>
          </a:xfrm>
          <a:prstGeom prst="curvedUpArrow">
            <a:avLst>
              <a:gd name="adj1" fmla="val 11895"/>
              <a:gd name="adj2" fmla="val 50000"/>
              <a:gd name="adj3" fmla="val 25000"/>
            </a:avLst>
          </a:prstGeom>
          <a:solidFill>
            <a:schemeClr val="tx1"/>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Rounded Rectangular Callout 10"/>
          <p:cNvSpPr/>
          <p:nvPr/>
        </p:nvSpPr>
        <p:spPr>
          <a:xfrm>
            <a:off x="228600" y="3039209"/>
            <a:ext cx="2667000" cy="3513991"/>
          </a:xfrm>
          <a:prstGeom prst="wedgeRoundRectCallout">
            <a:avLst>
              <a:gd name="adj1" fmla="val 68399"/>
              <a:gd name="adj2" fmla="val -3472"/>
              <a:gd name="adj3" fmla="val 16667"/>
            </a:avLst>
          </a:prstGeom>
          <a:solidFill>
            <a:schemeClr val="accent6">
              <a:lumMod val="20000"/>
              <a:lumOff val="80000"/>
            </a:schemeClr>
          </a:solidFill>
          <a:ln w="76200">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b="1" dirty="0" smtClean="0">
                <a:ln>
                  <a:solidFill>
                    <a:sysClr val="windowText" lastClr="000000"/>
                  </a:solidFill>
                </a:ln>
                <a:solidFill>
                  <a:srgbClr val="FF0000"/>
                </a:solidFill>
                <a:effectLst>
                  <a:glow rad="127000">
                    <a:srgbClr val="00FF00"/>
                  </a:glow>
                </a:effectLst>
              </a:rPr>
              <a:t>Day 1 </a:t>
            </a:r>
            <a:r>
              <a:rPr lang="en-CA" sz="3200" dirty="0" smtClean="0">
                <a:solidFill>
                  <a:schemeClr val="tx1"/>
                </a:solidFill>
              </a:rPr>
              <a:t>(through 6!) </a:t>
            </a:r>
            <a:r>
              <a:rPr lang="en-CA" sz="4000" dirty="0" smtClean="0">
                <a:solidFill>
                  <a:srgbClr val="FF0000"/>
                </a:solidFill>
                <a:effectLst>
                  <a:outerShdw blurRad="38100" dist="38100" dir="2700000" algn="tl">
                    <a:srgbClr val="000000">
                      <a:alpha val="43137"/>
                    </a:srgbClr>
                  </a:outerShdw>
                </a:effectLst>
              </a:rPr>
              <a:t>No work was done on Day 7!</a:t>
            </a:r>
            <a:endParaRPr lang="en-CA" sz="40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26220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125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750"/>
                                        <p:tgtEl>
                                          <p:spTgt spid="9"/>
                                        </p:tgtEl>
                                      </p:cBhvr>
                                    </p:animEffect>
                                  </p:childTnLst>
                                </p:cTn>
                              </p:par>
                              <p:par>
                                <p:cTn id="23" presetID="22" presetClass="entr" presetSubtype="2" fill="hold" grpId="0" nodeType="withEffect">
                                  <p:stCondLst>
                                    <p:cond delay="350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1750"/>
                                        <p:tgtEl>
                                          <p:spTgt spid="10"/>
                                        </p:tgtEl>
                                      </p:cBhvr>
                                    </p:animEffect>
                                  </p:childTnLst>
                                </p:cTn>
                              </p:par>
                              <p:par>
                                <p:cTn id="26" presetID="9" presetClass="entr" presetSubtype="0" fill="hold" grpId="0" nodeType="withEffect">
                                  <p:stCondLst>
                                    <p:cond delay="525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37</a:t>
            </a:fld>
            <a:endParaRPr lang="en-US" b="1" dirty="0">
              <a:solidFill>
                <a:schemeClr val="tx1"/>
              </a:solidFill>
            </a:endParaRPr>
          </a:p>
        </p:txBody>
      </p:sp>
      <p:grpSp>
        <p:nvGrpSpPr>
          <p:cNvPr id="4" name="Group 3"/>
          <p:cNvGrpSpPr/>
          <p:nvPr/>
        </p:nvGrpSpPr>
        <p:grpSpPr>
          <a:xfrm>
            <a:off x="3849932" y="2514600"/>
            <a:ext cx="3880340" cy="3927229"/>
            <a:chOff x="3849932" y="2806209"/>
            <a:chExt cx="3880340" cy="3927229"/>
          </a:xfrm>
        </p:grpSpPr>
        <p:sp>
          <p:nvSpPr>
            <p:cNvPr id="5" name="Pie 4"/>
            <p:cNvSpPr/>
            <p:nvPr/>
          </p:nvSpPr>
          <p:spPr>
            <a:xfrm rot="5400000">
              <a:off x="3837844" y="2841010"/>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Pie 5"/>
            <p:cNvSpPr/>
            <p:nvPr/>
          </p:nvSpPr>
          <p:spPr>
            <a:xfrm rot="16200000">
              <a:off x="4034205" y="2867392"/>
              <a:ext cx="3513990" cy="3857626"/>
            </a:xfrm>
            <a:prstGeom prst="pie">
              <a:avLst>
                <a:gd name="adj1" fmla="val 5367691"/>
                <a:gd name="adj2" fmla="val 16200000"/>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7" name="Pie 6"/>
            <p:cNvSpPr/>
            <p:nvPr/>
          </p:nvSpPr>
          <p:spPr>
            <a:xfrm rot="5400000">
              <a:off x="4223973" y="2841009"/>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8" name="Rectangle 7"/>
          <p:cNvSpPr/>
          <p:nvPr/>
        </p:nvSpPr>
        <p:spPr>
          <a:xfrm>
            <a:off x="152400" y="152400"/>
            <a:ext cx="8763000" cy="1600200"/>
          </a:xfrm>
          <a:prstGeom prst="rect">
            <a:avLst/>
          </a:prstGeom>
          <a:solidFill>
            <a:schemeClr val="tx2">
              <a:lumMod val="40000"/>
              <a:lumOff val="60000"/>
            </a:schemeClr>
          </a:solidFill>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err="1" smtClean="0">
                <a:ln>
                  <a:solidFill>
                    <a:schemeClr val="accent6">
                      <a:lumMod val="75000"/>
                    </a:schemeClr>
                  </a:solidFill>
                </a:ln>
                <a:solidFill>
                  <a:srgbClr val="FFFF00"/>
                </a:solidFill>
                <a:latin typeface="Arial Black" pitchFamily="34" charset="0"/>
              </a:rPr>
              <a:t>Yahuah’s</a:t>
            </a:r>
            <a:r>
              <a:rPr lang="en-CA" sz="4800" b="1" dirty="0" smtClean="0">
                <a:ln>
                  <a:solidFill>
                    <a:schemeClr val="accent6">
                      <a:lumMod val="75000"/>
                    </a:schemeClr>
                  </a:solidFill>
                </a:ln>
                <a:solidFill>
                  <a:srgbClr val="FFFF00"/>
                </a:solidFill>
                <a:latin typeface="Arial Black" pitchFamily="34" charset="0"/>
              </a:rPr>
              <a:t> Days of Creation - </a:t>
            </a:r>
            <a:r>
              <a:rPr lang="en-CA" sz="4800" b="1" dirty="0" smtClean="0">
                <a:ln>
                  <a:solidFill>
                    <a:schemeClr val="accent6">
                      <a:lumMod val="75000"/>
                    </a:schemeClr>
                  </a:solidFill>
                </a:ln>
                <a:solidFill>
                  <a:srgbClr val="FFFF00"/>
                </a:solidFill>
                <a:effectLst>
                  <a:glow rad="127000">
                    <a:srgbClr val="66FFFF"/>
                  </a:glow>
                </a:effectLst>
                <a:latin typeface="Arial Black" pitchFamily="34" charset="0"/>
              </a:rPr>
              <a:t>Dawn to Dawn</a:t>
            </a:r>
            <a:endParaRPr lang="en-CA" sz="4800" b="1" dirty="0">
              <a:ln>
                <a:solidFill>
                  <a:schemeClr val="accent6">
                    <a:lumMod val="75000"/>
                  </a:schemeClr>
                </a:solidFill>
              </a:ln>
              <a:solidFill>
                <a:srgbClr val="FFFF00"/>
              </a:solidFill>
              <a:effectLst>
                <a:glow rad="127000">
                  <a:srgbClr val="66FFFF"/>
                </a:glow>
              </a:effectLst>
              <a:latin typeface="Arial Black" pitchFamily="34" charset="0"/>
            </a:endParaRPr>
          </a:p>
        </p:txBody>
      </p:sp>
      <p:sp>
        <p:nvSpPr>
          <p:cNvPr id="9" name="Pie 8"/>
          <p:cNvSpPr/>
          <p:nvPr/>
        </p:nvSpPr>
        <p:spPr>
          <a:xfrm rot="16742375">
            <a:off x="4180085" y="2145717"/>
            <a:ext cx="3222231" cy="4734131"/>
          </a:xfrm>
          <a:prstGeom prst="pie">
            <a:avLst>
              <a:gd name="adj1" fmla="val 15624230"/>
              <a:gd name="adj2" fmla="val 16200000"/>
            </a:avLst>
          </a:prstGeom>
          <a:solidFill>
            <a:srgbClr val="FFFF0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Down Arrow 9"/>
          <p:cNvSpPr/>
          <p:nvPr/>
        </p:nvSpPr>
        <p:spPr>
          <a:xfrm>
            <a:off x="3491646" y="2258162"/>
            <a:ext cx="4890355" cy="2133599"/>
          </a:xfrm>
          <a:prstGeom prst="curvedDownArrow">
            <a:avLst>
              <a:gd name="adj1" fmla="val 9856"/>
              <a:gd name="adj2" fmla="val 50000"/>
              <a:gd name="adj3" fmla="val 38462"/>
            </a:avLst>
          </a:prstGeom>
          <a:solidFill>
            <a:srgbClr val="00FF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Curved Up Arrow 10"/>
          <p:cNvSpPr/>
          <p:nvPr/>
        </p:nvSpPr>
        <p:spPr>
          <a:xfrm flipH="1">
            <a:off x="3200400" y="4539766"/>
            <a:ext cx="4863243" cy="1937234"/>
          </a:xfrm>
          <a:prstGeom prst="curvedUpArrow">
            <a:avLst>
              <a:gd name="adj1" fmla="val 11895"/>
              <a:gd name="adj2" fmla="val 50000"/>
              <a:gd name="adj3" fmla="val 25000"/>
            </a:avLst>
          </a:prstGeom>
          <a:solidFill>
            <a:schemeClr val="tx1"/>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2" name="Rounded Rectangular Callout 11"/>
          <p:cNvSpPr/>
          <p:nvPr/>
        </p:nvSpPr>
        <p:spPr>
          <a:xfrm>
            <a:off x="228600" y="2077793"/>
            <a:ext cx="2133600" cy="1137257"/>
          </a:xfrm>
          <a:prstGeom prst="wedgeRoundRectCallout">
            <a:avLst>
              <a:gd name="adj1" fmla="val 103893"/>
              <a:gd name="adj2" fmla="val 161459"/>
              <a:gd name="adj3" fmla="val 16667"/>
            </a:avLst>
          </a:prstGeom>
          <a:gradFill>
            <a:gsLst>
              <a:gs pos="0">
                <a:schemeClr val="accent1">
                  <a:tint val="66000"/>
                  <a:satMod val="160000"/>
                </a:schemeClr>
              </a:gs>
              <a:gs pos="32000">
                <a:schemeClr val="accent1">
                  <a:tint val="44500"/>
                  <a:satMod val="160000"/>
                </a:schemeClr>
              </a:gs>
              <a:gs pos="60000">
                <a:schemeClr val="bg1">
                  <a:lumMod val="5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5400" dirty="0" smtClean="0">
                <a:solidFill>
                  <a:srgbClr val="00FF00"/>
                </a:solidFill>
                <a:latin typeface="Comic Sans MS" pitchFamily="66" charset="0"/>
              </a:rPr>
              <a:t>Dawn </a:t>
            </a:r>
            <a:endParaRPr lang="en-CA" sz="5400" dirty="0">
              <a:solidFill>
                <a:srgbClr val="00FF00"/>
              </a:solidFill>
              <a:latin typeface="Comic Sans MS" pitchFamily="66" charset="0"/>
            </a:endParaRPr>
          </a:p>
        </p:txBody>
      </p:sp>
      <p:sp>
        <p:nvSpPr>
          <p:cNvPr id="13" name="Oval 12"/>
          <p:cNvSpPr/>
          <p:nvPr/>
        </p:nvSpPr>
        <p:spPr>
          <a:xfrm>
            <a:off x="685800" y="3886200"/>
            <a:ext cx="914400" cy="914400"/>
          </a:xfrm>
          <a:prstGeom prst="ellipse">
            <a:avLst/>
          </a:prstGeom>
          <a:gradFill>
            <a:gsLst>
              <a:gs pos="0">
                <a:schemeClr val="accent1">
                  <a:tint val="66000"/>
                  <a:satMod val="160000"/>
                </a:schemeClr>
              </a:gs>
              <a:gs pos="50000">
                <a:schemeClr val="accent1">
                  <a:tint val="44500"/>
                  <a:satMod val="160000"/>
                </a:schemeClr>
              </a:gs>
              <a:gs pos="100000">
                <a:schemeClr val="bg1">
                  <a:lumMod val="5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66FFFF"/>
                </a:solidFill>
              </a:rPr>
              <a:t>to</a:t>
            </a:r>
            <a:endParaRPr lang="en-CA" sz="3600" dirty="0">
              <a:solidFill>
                <a:srgbClr val="66FFFF"/>
              </a:solidFill>
            </a:endParaRPr>
          </a:p>
        </p:txBody>
      </p:sp>
      <p:sp>
        <p:nvSpPr>
          <p:cNvPr id="14" name="Rounded Rectangular Callout 13"/>
          <p:cNvSpPr/>
          <p:nvPr/>
        </p:nvSpPr>
        <p:spPr>
          <a:xfrm>
            <a:off x="304800" y="5574456"/>
            <a:ext cx="2133600" cy="1137257"/>
          </a:xfrm>
          <a:prstGeom prst="wedgeRoundRectCallout">
            <a:avLst>
              <a:gd name="adj1" fmla="val 100047"/>
              <a:gd name="adj2" fmla="val -145725"/>
              <a:gd name="adj3" fmla="val 16667"/>
            </a:avLst>
          </a:prstGeom>
          <a:gradFill>
            <a:gsLst>
              <a:gs pos="36000">
                <a:schemeClr val="bg1">
                  <a:lumMod val="50000"/>
                </a:schemeClr>
              </a:gs>
              <a:gs pos="67000">
                <a:schemeClr val="accent1">
                  <a:tint val="44500"/>
                  <a:satMod val="160000"/>
                </a:schemeClr>
              </a:gs>
              <a:gs pos="100000">
                <a:schemeClr val="accent1">
                  <a:tint val="23500"/>
                  <a:satMod val="16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5400" dirty="0" smtClean="0">
                <a:solidFill>
                  <a:srgbClr val="00FF00"/>
                </a:solidFill>
                <a:latin typeface="Comic Sans MS" pitchFamily="66" charset="0"/>
              </a:rPr>
              <a:t>Dawn </a:t>
            </a:r>
            <a:endParaRPr lang="en-CA" sz="5400" dirty="0">
              <a:solidFill>
                <a:srgbClr val="00FF00"/>
              </a:solidFill>
              <a:latin typeface="Comic Sans MS" pitchFamily="66" charset="0"/>
            </a:endParaRPr>
          </a:p>
        </p:txBody>
      </p:sp>
      <p:sp>
        <p:nvSpPr>
          <p:cNvPr id="15" name="Oval 14"/>
          <p:cNvSpPr/>
          <p:nvPr/>
        </p:nvSpPr>
        <p:spPr>
          <a:xfrm>
            <a:off x="4984872" y="3651742"/>
            <a:ext cx="1587745" cy="1480038"/>
          </a:xfrm>
          <a:prstGeom prst="ellipse">
            <a:avLst/>
          </a:prstGeom>
          <a:solidFill>
            <a:srgbClr val="66FFFF"/>
          </a:solidFill>
          <a:ln w="76200">
            <a:solidFill>
              <a:schemeClr val="tx2">
                <a:lumMod val="60000"/>
                <a:lumOff val="4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a:solidFill>
                    <a:schemeClr val="tx1"/>
                  </a:solidFill>
                </a:ln>
                <a:solidFill>
                  <a:srgbClr val="FF0066"/>
                </a:solidFill>
                <a:effectLst>
                  <a:glow rad="127000">
                    <a:srgbClr val="FFFF00"/>
                  </a:glow>
                </a:effectLst>
                <a:sym typeface="Wingdings" pitchFamily="2" charset="2"/>
              </a:rPr>
              <a:t></a:t>
            </a:r>
            <a:endParaRPr lang="en-CA" sz="9600" dirty="0">
              <a:ln>
                <a:solidFill>
                  <a:schemeClr val="tx1"/>
                </a:solidFill>
              </a:ln>
              <a:solidFill>
                <a:srgbClr val="FF0066"/>
              </a:solidFill>
              <a:effectLst>
                <a:glow rad="127000">
                  <a:srgbClr val="FFFF00"/>
                </a:glow>
              </a:effectLst>
            </a:endParaRPr>
          </a:p>
        </p:txBody>
      </p:sp>
    </p:spTree>
    <p:extLst>
      <p:ext uri="{BB962C8B-B14F-4D97-AF65-F5344CB8AC3E}">
        <p14:creationId xmlns:p14="http://schemas.microsoft.com/office/powerpoint/2010/main" val="9071593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1750"/>
                                        <p:tgtEl>
                                          <p:spTgt spid="12"/>
                                        </p:tgtEl>
                                      </p:cBhvr>
                                    </p:animEffect>
                                  </p:childTnLst>
                                </p:cTn>
                              </p:par>
                              <p:par>
                                <p:cTn id="13" presetID="22" presetClass="entr" presetSubtype="8" fill="hold" grpId="0" nodeType="withEffect">
                                  <p:stCondLst>
                                    <p:cond delay="225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750"/>
                                        <p:tgtEl>
                                          <p:spTgt spid="10"/>
                                        </p:tgtEl>
                                      </p:cBhvr>
                                    </p:animEffect>
                                  </p:childTnLst>
                                </p:cTn>
                              </p:par>
                              <p:par>
                                <p:cTn id="16" presetID="22" presetClass="entr" presetSubtype="2" fill="hold" grpId="0" nodeType="withEffect">
                                  <p:stCondLst>
                                    <p:cond delay="425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1750"/>
                                        <p:tgtEl>
                                          <p:spTgt spid="11"/>
                                        </p:tgtEl>
                                      </p:cBhvr>
                                    </p:animEffect>
                                  </p:childTnLst>
                                </p:cTn>
                              </p:par>
                              <p:par>
                                <p:cTn id="19" presetID="42" presetClass="entr" presetSubtype="0" fill="hold" grpId="0" nodeType="withEffect">
                                  <p:stCondLst>
                                    <p:cond delay="60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22" presetClass="entr" presetSubtype="4" fill="hold" grpId="0" nodeType="withEffect">
                                  <p:stCondLst>
                                    <p:cond delay="700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1750"/>
                                        <p:tgtEl>
                                          <p:spTgt spid="14"/>
                                        </p:tgtEl>
                                      </p:cBhvr>
                                    </p:animEffect>
                                  </p:childTnLst>
                                </p:cTn>
                              </p:par>
                              <p:par>
                                <p:cTn id="27" presetID="31" presetClass="entr" presetSubtype="0" repeatCount="3000" fill="hold" grpId="0" nodeType="withEffect">
                                  <p:stCondLst>
                                    <p:cond delay="82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8403264" y="6439106"/>
            <a:ext cx="588336" cy="228600"/>
          </a:xfrm>
        </p:spPr>
        <p:txBody>
          <a:bodyPr/>
          <a:lstStyle/>
          <a:p>
            <a:fld id="{F716C96D-555A-4066-BF29-32A5BE0CACF3}" type="slidenum">
              <a:rPr lang="en-US" b="1" smtClean="0">
                <a:solidFill>
                  <a:schemeClr val="tx1"/>
                </a:solidFill>
              </a:rPr>
              <a:t>38</a:t>
            </a:fld>
            <a:endParaRPr lang="en-US" b="1" dirty="0">
              <a:solidFill>
                <a:schemeClr val="tx1"/>
              </a:solidFill>
            </a:endParaRPr>
          </a:p>
        </p:txBody>
      </p:sp>
      <p:grpSp>
        <p:nvGrpSpPr>
          <p:cNvPr id="4" name="Group 3"/>
          <p:cNvGrpSpPr/>
          <p:nvPr/>
        </p:nvGrpSpPr>
        <p:grpSpPr>
          <a:xfrm>
            <a:off x="3849932" y="2514600"/>
            <a:ext cx="3880340" cy="3927229"/>
            <a:chOff x="3849932" y="2806209"/>
            <a:chExt cx="3880340" cy="3927229"/>
          </a:xfrm>
        </p:grpSpPr>
        <p:sp>
          <p:nvSpPr>
            <p:cNvPr id="5" name="Pie 4"/>
            <p:cNvSpPr/>
            <p:nvPr/>
          </p:nvSpPr>
          <p:spPr>
            <a:xfrm rot="5400000">
              <a:off x="3837844" y="2841010"/>
              <a:ext cx="3927229" cy="3857627"/>
            </a:xfrm>
            <a:prstGeom prst="pie">
              <a:avLst>
                <a:gd name="adj1" fmla="val 5400004"/>
                <a:gd name="adj2" fmla="val 16183832"/>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Pie 5"/>
            <p:cNvSpPr/>
            <p:nvPr/>
          </p:nvSpPr>
          <p:spPr>
            <a:xfrm rot="16200000">
              <a:off x="4034205" y="2867392"/>
              <a:ext cx="3513990" cy="3857626"/>
            </a:xfrm>
            <a:prstGeom prst="pie">
              <a:avLst>
                <a:gd name="adj1" fmla="val 5367691"/>
                <a:gd name="adj2" fmla="val 16200000"/>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7" name="Pie 6"/>
            <p:cNvSpPr/>
            <p:nvPr/>
          </p:nvSpPr>
          <p:spPr>
            <a:xfrm rot="5400000">
              <a:off x="4223973" y="2841009"/>
              <a:ext cx="3109545" cy="3857627"/>
            </a:xfrm>
            <a:prstGeom prst="pie">
              <a:avLst>
                <a:gd name="adj1" fmla="val 15624230"/>
                <a:gd name="adj2" fmla="val 16200000"/>
              </a:avLst>
            </a:prstGeom>
            <a:solidFill>
              <a:schemeClr val="bg1">
                <a:lumMod val="65000"/>
              </a:schemeClr>
            </a:solidFill>
            <a:ln w="57150">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sp>
        <p:nvSpPr>
          <p:cNvPr id="8" name="Rectangle 7"/>
          <p:cNvSpPr/>
          <p:nvPr/>
        </p:nvSpPr>
        <p:spPr>
          <a:xfrm>
            <a:off x="152400" y="152400"/>
            <a:ext cx="8763000" cy="1600200"/>
          </a:xfrm>
          <a:prstGeom prst="rect">
            <a:avLst/>
          </a:prstGeom>
          <a:solidFill>
            <a:schemeClr val="tx2">
              <a:lumMod val="40000"/>
              <a:lumOff val="60000"/>
            </a:schemeClr>
          </a:solidFill>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800" b="1" dirty="0" smtClean="0">
                <a:ln w="38100">
                  <a:solidFill>
                    <a:srgbClr val="483BF3"/>
                  </a:solidFill>
                </a:ln>
                <a:solidFill>
                  <a:srgbClr val="66FFFF"/>
                </a:solidFill>
                <a:effectLst>
                  <a:glow rad="127000">
                    <a:srgbClr val="99FF99"/>
                  </a:glow>
                </a:effectLst>
                <a:latin typeface="Arial Black" pitchFamily="34" charset="0"/>
              </a:rPr>
              <a:t>Yahusha’s</a:t>
            </a:r>
            <a:r>
              <a:rPr lang="en-CA" sz="4800" b="1" dirty="0" smtClean="0">
                <a:ln>
                  <a:solidFill>
                    <a:schemeClr val="accent6">
                      <a:lumMod val="75000"/>
                    </a:schemeClr>
                  </a:solidFill>
                </a:ln>
                <a:solidFill>
                  <a:srgbClr val="FFFF00"/>
                </a:solidFill>
                <a:latin typeface="Arial Black" pitchFamily="34" charset="0"/>
              </a:rPr>
              <a:t> </a:t>
            </a:r>
            <a:r>
              <a:rPr lang="en-CA" sz="4800" b="1" i="1" dirty="0" smtClean="0">
                <a:ln>
                  <a:solidFill>
                    <a:schemeClr val="accent6">
                      <a:lumMod val="75000"/>
                    </a:schemeClr>
                  </a:solidFill>
                </a:ln>
                <a:solidFill>
                  <a:srgbClr val="FF0000"/>
                </a:solidFill>
                <a:latin typeface="Arial Black" pitchFamily="34" charset="0"/>
              </a:rPr>
              <a:t>Passion Week  </a:t>
            </a:r>
            <a:r>
              <a:rPr lang="en-CA" sz="4800" b="1" dirty="0" smtClean="0">
                <a:ln>
                  <a:solidFill>
                    <a:schemeClr val="accent6">
                      <a:lumMod val="75000"/>
                    </a:schemeClr>
                  </a:solidFill>
                </a:ln>
                <a:solidFill>
                  <a:srgbClr val="FFFF00"/>
                </a:solidFill>
                <a:latin typeface="Arial Black" pitchFamily="34" charset="0"/>
              </a:rPr>
              <a:t>- </a:t>
            </a:r>
            <a:r>
              <a:rPr lang="en-CA" sz="4800" b="1" dirty="0" smtClean="0">
                <a:ln>
                  <a:solidFill>
                    <a:schemeClr val="accent6">
                      <a:lumMod val="75000"/>
                    </a:schemeClr>
                  </a:solidFill>
                </a:ln>
                <a:solidFill>
                  <a:srgbClr val="FFFF00"/>
                </a:solidFill>
                <a:effectLst>
                  <a:glow rad="127000">
                    <a:srgbClr val="66FFFF"/>
                  </a:glow>
                </a:effectLst>
                <a:latin typeface="Arial Black" pitchFamily="34" charset="0"/>
              </a:rPr>
              <a:t>Dawn to Dawn</a:t>
            </a:r>
            <a:endParaRPr lang="en-CA" sz="4800" b="1" dirty="0">
              <a:ln>
                <a:solidFill>
                  <a:schemeClr val="accent6">
                    <a:lumMod val="75000"/>
                  </a:schemeClr>
                </a:solidFill>
              </a:ln>
              <a:solidFill>
                <a:srgbClr val="FFFF00"/>
              </a:solidFill>
              <a:effectLst>
                <a:glow rad="127000">
                  <a:srgbClr val="66FFFF"/>
                </a:glow>
              </a:effectLst>
              <a:latin typeface="Arial Black" pitchFamily="34" charset="0"/>
            </a:endParaRPr>
          </a:p>
        </p:txBody>
      </p:sp>
      <p:sp>
        <p:nvSpPr>
          <p:cNvPr id="9" name="Pie 8"/>
          <p:cNvSpPr/>
          <p:nvPr/>
        </p:nvSpPr>
        <p:spPr>
          <a:xfrm rot="16742375">
            <a:off x="4180085" y="2145717"/>
            <a:ext cx="3222231" cy="4734131"/>
          </a:xfrm>
          <a:prstGeom prst="pie">
            <a:avLst>
              <a:gd name="adj1" fmla="val 15624230"/>
              <a:gd name="adj2" fmla="val 16200000"/>
            </a:avLst>
          </a:prstGeom>
          <a:solidFill>
            <a:srgbClr val="FFFF00"/>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0" name="Curved Down Arrow 9"/>
          <p:cNvSpPr/>
          <p:nvPr/>
        </p:nvSpPr>
        <p:spPr>
          <a:xfrm>
            <a:off x="3491646" y="2258162"/>
            <a:ext cx="4890355" cy="2133599"/>
          </a:xfrm>
          <a:prstGeom prst="curvedDownArrow">
            <a:avLst>
              <a:gd name="adj1" fmla="val 9856"/>
              <a:gd name="adj2" fmla="val 50000"/>
              <a:gd name="adj3" fmla="val 38462"/>
            </a:avLst>
          </a:prstGeom>
          <a:solidFill>
            <a:srgbClr val="00FF00"/>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 name="Curved Up Arrow 10"/>
          <p:cNvSpPr/>
          <p:nvPr/>
        </p:nvSpPr>
        <p:spPr>
          <a:xfrm flipH="1">
            <a:off x="3200400" y="4539766"/>
            <a:ext cx="4863243" cy="1937234"/>
          </a:xfrm>
          <a:prstGeom prst="curvedUpArrow">
            <a:avLst>
              <a:gd name="adj1" fmla="val 11895"/>
              <a:gd name="adj2" fmla="val 50000"/>
              <a:gd name="adj3" fmla="val 25000"/>
            </a:avLst>
          </a:prstGeom>
          <a:solidFill>
            <a:schemeClr val="tx1"/>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2" name="Rounded Rectangular Callout 11"/>
          <p:cNvSpPr/>
          <p:nvPr/>
        </p:nvSpPr>
        <p:spPr>
          <a:xfrm>
            <a:off x="228600" y="2077793"/>
            <a:ext cx="2133600" cy="1137257"/>
          </a:xfrm>
          <a:prstGeom prst="wedgeRoundRectCallout">
            <a:avLst>
              <a:gd name="adj1" fmla="val 103893"/>
              <a:gd name="adj2" fmla="val 161459"/>
              <a:gd name="adj3" fmla="val 16667"/>
            </a:avLst>
          </a:prstGeom>
          <a:gradFill>
            <a:gsLst>
              <a:gs pos="0">
                <a:schemeClr val="accent1">
                  <a:tint val="66000"/>
                  <a:satMod val="160000"/>
                </a:schemeClr>
              </a:gs>
              <a:gs pos="32000">
                <a:schemeClr val="accent1">
                  <a:tint val="44500"/>
                  <a:satMod val="160000"/>
                </a:schemeClr>
              </a:gs>
              <a:gs pos="60000">
                <a:schemeClr val="bg1">
                  <a:lumMod val="5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5400" dirty="0" smtClean="0">
                <a:solidFill>
                  <a:srgbClr val="00FF00"/>
                </a:solidFill>
                <a:latin typeface="Comic Sans MS" pitchFamily="66" charset="0"/>
              </a:rPr>
              <a:t>Dawn </a:t>
            </a:r>
            <a:endParaRPr lang="en-CA" sz="5400" dirty="0">
              <a:solidFill>
                <a:srgbClr val="00FF00"/>
              </a:solidFill>
              <a:latin typeface="Comic Sans MS" pitchFamily="66" charset="0"/>
            </a:endParaRPr>
          </a:p>
        </p:txBody>
      </p:sp>
      <p:sp>
        <p:nvSpPr>
          <p:cNvPr id="13" name="Oval 12"/>
          <p:cNvSpPr/>
          <p:nvPr/>
        </p:nvSpPr>
        <p:spPr>
          <a:xfrm>
            <a:off x="685800" y="3886200"/>
            <a:ext cx="914400" cy="914400"/>
          </a:xfrm>
          <a:prstGeom prst="ellipse">
            <a:avLst/>
          </a:prstGeom>
          <a:gradFill>
            <a:gsLst>
              <a:gs pos="0">
                <a:schemeClr val="accent1">
                  <a:tint val="66000"/>
                  <a:satMod val="160000"/>
                </a:schemeClr>
              </a:gs>
              <a:gs pos="50000">
                <a:schemeClr val="accent1">
                  <a:tint val="44500"/>
                  <a:satMod val="160000"/>
                </a:schemeClr>
              </a:gs>
              <a:gs pos="100000">
                <a:schemeClr val="bg1">
                  <a:lumMod val="5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dirty="0" smtClean="0">
                <a:solidFill>
                  <a:srgbClr val="66FFFF"/>
                </a:solidFill>
              </a:rPr>
              <a:t>to</a:t>
            </a:r>
            <a:endParaRPr lang="en-CA" sz="3600" dirty="0">
              <a:solidFill>
                <a:srgbClr val="66FFFF"/>
              </a:solidFill>
            </a:endParaRPr>
          </a:p>
        </p:txBody>
      </p:sp>
      <p:sp>
        <p:nvSpPr>
          <p:cNvPr id="14" name="Rounded Rectangular Callout 13"/>
          <p:cNvSpPr/>
          <p:nvPr/>
        </p:nvSpPr>
        <p:spPr>
          <a:xfrm>
            <a:off x="304800" y="5574456"/>
            <a:ext cx="2133600" cy="1137257"/>
          </a:xfrm>
          <a:prstGeom prst="wedgeRoundRectCallout">
            <a:avLst>
              <a:gd name="adj1" fmla="val 100047"/>
              <a:gd name="adj2" fmla="val -145725"/>
              <a:gd name="adj3" fmla="val 16667"/>
            </a:avLst>
          </a:prstGeom>
          <a:gradFill>
            <a:gsLst>
              <a:gs pos="36000">
                <a:schemeClr val="bg1">
                  <a:lumMod val="50000"/>
                </a:schemeClr>
              </a:gs>
              <a:gs pos="67000">
                <a:schemeClr val="accent1">
                  <a:tint val="44500"/>
                  <a:satMod val="160000"/>
                </a:schemeClr>
              </a:gs>
              <a:gs pos="100000">
                <a:schemeClr val="accent1">
                  <a:tint val="23500"/>
                  <a:satMod val="160000"/>
                </a:schemeClr>
              </a:gs>
            </a:gsLst>
            <a:lin ang="5400000" scaled="0"/>
          </a:gra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5400" dirty="0" smtClean="0">
                <a:solidFill>
                  <a:srgbClr val="00FF00"/>
                </a:solidFill>
                <a:latin typeface="Comic Sans MS" pitchFamily="66" charset="0"/>
              </a:rPr>
              <a:t>Dawn </a:t>
            </a:r>
            <a:endParaRPr lang="en-CA" sz="5400" dirty="0">
              <a:solidFill>
                <a:srgbClr val="00FF00"/>
              </a:solidFill>
              <a:latin typeface="Comic Sans MS" pitchFamily="66" charset="0"/>
            </a:endParaRPr>
          </a:p>
        </p:txBody>
      </p:sp>
      <p:sp>
        <p:nvSpPr>
          <p:cNvPr id="15" name="Oval 14"/>
          <p:cNvSpPr/>
          <p:nvPr/>
        </p:nvSpPr>
        <p:spPr>
          <a:xfrm>
            <a:off x="4984872" y="3651742"/>
            <a:ext cx="1587745" cy="1480038"/>
          </a:xfrm>
          <a:prstGeom prst="ellipse">
            <a:avLst/>
          </a:prstGeom>
          <a:solidFill>
            <a:srgbClr val="66FFFF"/>
          </a:solidFill>
          <a:ln w="76200">
            <a:solidFill>
              <a:schemeClr val="tx2">
                <a:lumMod val="60000"/>
                <a:lumOff val="4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a:solidFill>
                    <a:schemeClr val="tx1"/>
                  </a:solidFill>
                </a:ln>
                <a:solidFill>
                  <a:srgbClr val="FF0066"/>
                </a:solidFill>
                <a:effectLst>
                  <a:glow rad="127000">
                    <a:srgbClr val="FFFF00"/>
                  </a:glow>
                </a:effectLst>
                <a:sym typeface="Wingdings" pitchFamily="2" charset="2"/>
              </a:rPr>
              <a:t></a:t>
            </a:r>
            <a:endParaRPr lang="en-CA" sz="9600" dirty="0">
              <a:ln>
                <a:solidFill>
                  <a:schemeClr val="tx1"/>
                </a:solidFill>
              </a:ln>
              <a:solidFill>
                <a:srgbClr val="FF0066"/>
              </a:solidFill>
              <a:effectLst>
                <a:glow rad="127000">
                  <a:srgbClr val="FFFF00"/>
                </a:glow>
              </a:effectLst>
            </a:endParaRPr>
          </a:p>
        </p:txBody>
      </p:sp>
    </p:spTree>
    <p:extLst>
      <p:ext uri="{BB962C8B-B14F-4D97-AF65-F5344CB8AC3E}">
        <p14:creationId xmlns:p14="http://schemas.microsoft.com/office/powerpoint/2010/main" val="3855530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150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1750"/>
                                        <p:tgtEl>
                                          <p:spTgt spid="12"/>
                                        </p:tgtEl>
                                      </p:cBhvr>
                                    </p:animEffect>
                                  </p:childTnLst>
                                </p:cTn>
                              </p:par>
                              <p:par>
                                <p:cTn id="11" presetID="42" presetClass="entr" presetSubtype="0" fill="hold" grpId="0" nodeType="withEffect">
                                  <p:stCondLst>
                                    <p:cond delay="2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22" presetClass="entr" presetSubtype="4" fill="hold" grpId="0" nodeType="withEffect">
                                  <p:stCondLst>
                                    <p:cond delay="250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82000" y="6553200"/>
            <a:ext cx="588336" cy="228600"/>
          </a:xfrm>
        </p:spPr>
        <p:txBody>
          <a:bodyPr/>
          <a:lstStyle/>
          <a:p>
            <a:fld id="{F716C96D-555A-4066-BF29-32A5BE0CACF3}" type="slidenum">
              <a:rPr lang="en-US" smtClean="0">
                <a:solidFill>
                  <a:schemeClr val="bg2"/>
                </a:solidFill>
              </a:rPr>
              <a:t>39</a:t>
            </a:fld>
            <a:endParaRPr lang="en-US" dirty="0">
              <a:solidFill>
                <a:schemeClr val="bg2"/>
              </a:solidFill>
            </a:endParaRPr>
          </a:p>
        </p:txBody>
      </p:sp>
      <p:sp>
        <p:nvSpPr>
          <p:cNvPr id="3" name="Content Placeholder 2"/>
          <p:cNvSpPr txBox="1">
            <a:spLocks/>
          </p:cNvSpPr>
          <p:nvPr/>
        </p:nvSpPr>
        <p:spPr>
          <a:xfrm>
            <a:off x="381000" y="914400"/>
            <a:ext cx="8246235" cy="5715000"/>
          </a:xfrm>
          <a:prstGeom prst="rect">
            <a:avLst/>
          </a:prstGeom>
        </p:spPr>
        <p:txBody>
          <a:bodyPr>
            <a:normAutofit fontScale="700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a:lnSpc>
                <a:spcPct val="120000"/>
              </a:lnSpc>
            </a:pPr>
            <a:r>
              <a:rPr lang="en-US" sz="3200" b="1" dirty="0" smtClean="0">
                <a:solidFill>
                  <a:srgbClr val="FFFF00"/>
                </a:solidFill>
              </a:rPr>
              <a:t>Not one “day” can begin with </a:t>
            </a:r>
            <a:r>
              <a:rPr lang="en-US" sz="3200" b="1" u="sng" dirty="0" smtClean="0">
                <a:solidFill>
                  <a:srgbClr val="C00000"/>
                </a:solidFill>
              </a:rPr>
              <a:t>evening</a:t>
            </a:r>
            <a:r>
              <a:rPr lang="en-US" sz="3200" b="1" dirty="0" smtClean="0">
                <a:solidFill>
                  <a:srgbClr val="FFFF00"/>
                </a:solidFill>
              </a:rPr>
              <a:t> &lt;ereb&gt; because the </a:t>
            </a:r>
            <a:r>
              <a:rPr lang="en-US" sz="3200" b="1" dirty="0" smtClean="0">
                <a:solidFill>
                  <a:srgbClr val="C00000"/>
                </a:solidFill>
              </a:rPr>
              <a:t>evening</a:t>
            </a:r>
            <a:r>
              <a:rPr lang="en-US" sz="3200" b="1" dirty="0" smtClean="0">
                <a:solidFill>
                  <a:srgbClr val="FFFF00"/>
                </a:solidFill>
              </a:rPr>
              <a:t> contains “light” received from the Day Season. </a:t>
            </a:r>
          </a:p>
          <a:p>
            <a:pPr marL="0" indent="0" algn="ctr">
              <a:lnSpc>
                <a:spcPct val="120000"/>
              </a:lnSpc>
              <a:buNone/>
            </a:pPr>
            <a:r>
              <a:rPr lang="en-US" sz="3200" b="1" dirty="0" smtClean="0">
                <a:solidFill>
                  <a:srgbClr val="FFFF00"/>
                </a:solidFill>
              </a:rPr>
              <a:t> </a:t>
            </a:r>
            <a:r>
              <a:rPr lang="en-US" sz="3200" dirty="0" smtClean="0">
                <a:solidFill>
                  <a:srgbClr val="FFFF00"/>
                </a:solidFill>
              </a:rPr>
              <a:t/>
            </a:r>
            <a:br>
              <a:rPr lang="en-US" sz="3200" dirty="0" smtClean="0">
                <a:solidFill>
                  <a:srgbClr val="FFFF00"/>
                </a:solidFill>
              </a:rPr>
            </a:br>
            <a:r>
              <a:rPr lang="en-US" sz="4400" b="1" u="sng" dirty="0" smtClean="0">
                <a:solidFill>
                  <a:schemeClr val="bg1"/>
                </a:solidFill>
                <a:effectLst>
                  <a:outerShdw blurRad="38100" dist="38100" dir="2700000" algn="tl">
                    <a:srgbClr val="000000">
                      <a:alpha val="43137"/>
                    </a:srgbClr>
                  </a:outerShdw>
                </a:effectLst>
              </a:rPr>
              <a:t>It is impossible for </a:t>
            </a:r>
            <a:br>
              <a:rPr lang="en-US" sz="4400" b="1" u="sng" dirty="0" smtClean="0">
                <a:solidFill>
                  <a:schemeClr val="bg1"/>
                </a:solidFill>
                <a:effectLst>
                  <a:outerShdw blurRad="38100" dist="38100" dir="2700000" algn="tl">
                    <a:srgbClr val="000000">
                      <a:alpha val="43137"/>
                    </a:srgbClr>
                  </a:outerShdw>
                </a:effectLst>
              </a:rPr>
            </a:br>
            <a:r>
              <a:rPr lang="en-US" sz="4400" b="1" u="sng" dirty="0" smtClean="0">
                <a:solidFill>
                  <a:schemeClr val="bg1"/>
                </a:solidFill>
                <a:effectLst>
                  <a:outerShdw blurRad="38100" dist="38100" dir="2700000" algn="tl">
                    <a:srgbClr val="000000">
                      <a:alpha val="43137"/>
                    </a:srgbClr>
                  </a:outerShdw>
                </a:effectLst>
              </a:rPr>
              <a:t>evening</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to begin any</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new</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solidFill>
                  <a:schemeClr val="bg1"/>
                </a:solidFill>
                <a:effectLst>
                  <a:outerShdw blurRad="38100" dist="38100" dir="2700000" algn="tl">
                    <a:srgbClr val="000000">
                      <a:alpha val="43137"/>
                    </a:srgbClr>
                  </a:outerShdw>
                </a:effectLst>
              </a:rPr>
              <a:t>day</a:t>
            </a:r>
            <a:r>
              <a:rPr lang="en-US" sz="4400" b="1" dirty="0" smtClean="0">
                <a:solidFill>
                  <a:schemeClr val="bg1"/>
                </a:solidFill>
                <a:effectLst>
                  <a:outerShdw blurRad="38100" dist="38100" dir="2700000" algn="tl">
                    <a:srgbClr val="000000">
                      <a:alpha val="43137"/>
                    </a:srgbClr>
                  </a:outerShdw>
                </a:effectLst>
              </a:rPr>
              <a:t>”</a:t>
            </a:r>
            <a:r>
              <a:rPr lang="en-US" sz="4400" b="1" u="sng" dirty="0" smtClean="0">
                <a:solidFill>
                  <a:schemeClr val="bg1"/>
                </a:solidFill>
                <a:effectLst>
                  <a:outerShdw blurRad="38100" dist="38100" dir="2700000" algn="tl">
                    <a:srgbClr val="000000">
                      <a:alpha val="43137"/>
                    </a:srgbClr>
                  </a:outerShdw>
                </a:effectLst>
              </a:rPr>
              <a:t/>
            </a:r>
            <a:br>
              <a:rPr lang="en-US" sz="4400" b="1" u="sng" dirty="0" smtClean="0">
                <a:solidFill>
                  <a:schemeClr val="bg1"/>
                </a:solidFill>
                <a:effectLst>
                  <a:outerShdw blurRad="38100" dist="38100" dir="2700000" algn="tl">
                    <a:srgbClr val="000000">
                      <a:alpha val="43137"/>
                    </a:srgbClr>
                  </a:outerShdw>
                </a:effectLst>
              </a:rPr>
            </a:br>
            <a:r>
              <a:rPr lang="en-US" sz="4400" b="1" dirty="0" smtClean="0">
                <a:solidFill>
                  <a:schemeClr val="bg1"/>
                </a:solidFill>
                <a:effectLst>
                  <a:outerShdw blurRad="38100" dist="38100" dir="2700000" algn="tl">
                    <a:srgbClr val="000000">
                      <a:alpha val="43137"/>
                    </a:srgbClr>
                  </a:outerShdw>
                </a:effectLst>
              </a:rPr>
              <a:t>because “</a:t>
            </a:r>
            <a:r>
              <a:rPr lang="en-US" sz="4400" b="1" u="sng" dirty="0" smtClean="0">
                <a:solidFill>
                  <a:schemeClr val="bg1"/>
                </a:solidFill>
                <a:effectLst>
                  <a:outerShdw blurRad="38100" dist="38100" dir="2700000" algn="tl">
                    <a:srgbClr val="000000">
                      <a:alpha val="43137"/>
                    </a:srgbClr>
                  </a:outerShdw>
                </a:effectLst>
              </a:rPr>
              <a:t>light</a:t>
            </a:r>
            <a:r>
              <a:rPr lang="en-US" sz="4400" b="1" dirty="0" smtClean="0">
                <a:solidFill>
                  <a:schemeClr val="bg1"/>
                </a:solidFill>
                <a:effectLst>
                  <a:outerShdw blurRad="38100" dist="38100" dir="2700000" algn="tl">
                    <a:srgbClr val="000000">
                      <a:alpha val="43137"/>
                    </a:srgbClr>
                  </a:outerShdw>
                </a:effectLst>
              </a:rPr>
              <a:t>” </a:t>
            </a:r>
            <a:r>
              <a:rPr lang="en-US" sz="4400" b="1" u="sng" dirty="0" smtClean="0">
                <a:ln>
                  <a:solidFill>
                    <a:srgbClr val="483BF3"/>
                  </a:solidFill>
                </a:ln>
                <a:solidFill>
                  <a:schemeClr val="bg1"/>
                </a:solidFill>
                <a:effectLst>
                  <a:glow rad="63500">
                    <a:srgbClr val="99FF99"/>
                  </a:glow>
                  <a:outerShdw blurRad="38100" dist="38100" dir="2700000" algn="tl">
                    <a:srgbClr val="000000">
                      <a:alpha val="43137"/>
                    </a:srgbClr>
                  </a:outerShdw>
                </a:effectLst>
              </a:rPr>
              <a:t>must be</a:t>
            </a:r>
            <a:r>
              <a:rPr lang="en-US" sz="4400" b="1" dirty="0" smtClean="0">
                <a:ln>
                  <a:solidFill>
                    <a:srgbClr val="483BF3"/>
                  </a:solidFill>
                </a:ln>
                <a:solidFill>
                  <a:schemeClr val="bg1"/>
                </a:solidFill>
                <a:effectLst>
                  <a:glow rad="63500">
                    <a:srgbClr val="99FF99"/>
                  </a:glow>
                  <a:outerShdw blurRad="38100" dist="38100" dir="2700000" algn="tl">
                    <a:srgbClr val="000000">
                      <a:alpha val="43137"/>
                    </a:srgbClr>
                  </a:outerShdw>
                </a:effectLst>
              </a:rPr>
              <a:t> </a:t>
            </a:r>
            <a:r>
              <a:rPr lang="en-US" sz="4400" b="1" u="sng" dirty="0" smtClean="0">
                <a:ln>
                  <a:solidFill>
                    <a:srgbClr val="483BF3"/>
                  </a:solidFill>
                </a:ln>
                <a:solidFill>
                  <a:schemeClr val="bg1"/>
                </a:solidFill>
                <a:effectLst>
                  <a:glow rad="63500">
                    <a:srgbClr val="99FF99"/>
                  </a:glow>
                  <a:outerShdw blurRad="38100" dist="38100" dir="2700000" algn="tl">
                    <a:srgbClr val="000000">
                      <a:alpha val="43137"/>
                    </a:srgbClr>
                  </a:outerShdw>
                </a:effectLst>
              </a:rPr>
              <a:t>present first</a:t>
            </a:r>
            <a:r>
              <a:rPr lang="en-US" sz="4400" b="1" dirty="0" smtClean="0">
                <a:ln>
                  <a:solidFill>
                    <a:srgbClr val="483BF3"/>
                  </a:solidFill>
                </a:ln>
                <a:solidFill>
                  <a:schemeClr val="bg1"/>
                </a:solidFill>
                <a:effectLst>
                  <a:glow rad="63500">
                    <a:srgbClr val="99FF99"/>
                  </a:glow>
                  <a:outerShdw blurRad="38100" dist="38100" dir="2700000" algn="tl">
                    <a:srgbClr val="000000">
                      <a:alpha val="43137"/>
                    </a:srgbClr>
                  </a:outerShdw>
                </a:effectLst>
              </a:rPr>
              <a:t>.</a:t>
            </a:r>
            <a:r>
              <a:rPr lang="en-US" sz="4400" b="1" dirty="0" smtClean="0">
                <a:solidFill>
                  <a:schemeClr val="bg1"/>
                </a:solidFill>
                <a:effectLst>
                  <a:glow rad="63500">
                    <a:srgbClr val="99FF99"/>
                  </a:glow>
                  <a:outerShdw blurRad="38100" dist="38100" dir="2700000" algn="tl">
                    <a:srgbClr val="000000">
                      <a:alpha val="43137"/>
                    </a:srgbClr>
                  </a:outerShdw>
                </a:effectLst>
              </a:rPr>
              <a:t>  </a:t>
            </a:r>
            <a:r>
              <a:rPr lang="en-US" sz="3200" b="1" dirty="0" smtClean="0">
                <a:solidFill>
                  <a:schemeClr val="bg1"/>
                </a:solidFill>
                <a:effectLst>
                  <a:outerShdw blurRad="38100" dist="38100" dir="2700000" algn="tl">
                    <a:srgbClr val="000000">
                      <a:alpha val="43137"/>
                    </a:srgbClr>
                  </a:outerShdw>
                </a:effectLst>
              </a:rPr>
              <a:t/>
            </a:r>
            <a:br>
              <a:rPr lang="en-US" sz="3200" b="1" dirty="0" smtClean="0">
                <a:solidFill>
                  <a:schemeClr val="bg1"/>
                </a:solidFill>
                <a:effectLst>
                  <a:outerShdw blurRad="38100" dist="38100" dir="2700000" algn="tl">
                    <a:srgbClr val="000000">
                      <a:alpha val="43137"/>
                    </a:srgbClr>
                  </a:outerShdw>
                </a:effectLst>
              </a:rPr>
            </a:br>
            <a:endParaRPr lang="en-US" sz="3200" b="1" dirty="0" smtClean="0">
              <a:solidFill>
                <a:schemeClr val="bg1"/>
              </a:solidFill>
              <a:effectLst>
                <a:outerShdw blurRad="38100" dist="38100" dir="2700000" algn="tl">
                  <a:srgbClr val="000000">
                    <a:alpha val="43137"/>
                  </a:srgbClr>
                </a:outerShdw>
              </a:effectLst>
            </a:endParaRPr>
          </a:p>
          <a:p>
            <a:pPr>
              <a:lnSpc>
                <a:spcPct val="120000"/>
              </a:lnSpc>
            </a:pPr>
            <a:r>
              <a:rPr lang="en-US" sz="3200" b="1" dirty="0" smtClean="0">
                <a:solidFill>
                  <a:srgbClr val="FFFF00"/>
                </a:solidFill>
              </a:rPr>
              <a:t>LIGHT begins everything.  </a:t>
            </a:r>
            <a:r>
              <a:rPr lang="en-US" sz="3200" b="1" dirty="0">
                <a:solidFill>
                  <a:srgbClr val="FFFF00"/>
                </a:solidFill>
              </a:rPr>
              <a:t>Have you noticed that </a:t>
            </a:r>
            <a:r>
              <a:rPr lang="en-US" sz="3200" b="1" dirty="0">
                <a:solidFill>
                  <a:srgbClr val="66FFFF"/>
                </a:solidFill>
                <a:effectLst>
                  <a:outerShdw blurRad="38100" dist="38100" dir="2700000" algn="tl">
                    <a:srgbClr val="000000">
                      <a:alpha val="43137"/>
                    </a:srgbClr>
                  </a:outerShdw>
                </a:effectLst>
              </a:rPr>
              <a:t>Yahuah</a:t>
            </a:r>
            <a:r>
              <a:rPr lang="en-US" sz="3200" b="1" dirty="0"/>
              <a:t> </a:t>
            </a:r>
            <a:r>
              <a:rPr lang="en-US" sz="3200" b="1" dirty="0">
                <a:solidFill>
                  <a:srgbClr val="FFFF00"/>
                </a:solidFill>
              </a:rPr>
              <a:t>does not even mention the sun, neither in rising nor in setting for the 1</a:t>
            </a:r>
            <a:r>
              <a:rPr lang="en-US" sz="3200" b="1" baseline="30000" dirty="0">
                <a:solidFill>
                  <a:srgbClr val="FFFF00"/>
                </a:solidFill>
              </a:rPr>
              <a:t>st</a:t>
            </a:r>
            <a:r>
              <a:rPr lang="en-US" sz="3200" b="1" dirty="0">
                <a:solidFill>
                  <a:srgbClr val="FFFF00"/>
                </a:solidFill>
              </a:rPr>
              <a:t> day of creation? </a:t>
            </a:r>
            <a:r>
              <a:rPr lang="en-US" sz="3200" b="1" dirty="0" smtClean="0">
                <a:solidFill>
                  <a:srgbClr val="FFFF00"/>
                </a:solidFill>
              </a:rPr>
              <a:t> Why?</a:t>
            </a:r>
            <a:endParaRPr lang="en-US" sz="3200" b="1" dirty="0">
              <a:solidFill>
                <a:srgbClr val="FFFF00"/>
              </a:solidFill>
            </a:endParaRPr>
          </a:p>
          <a:p>
            <a:pPr marL="0" indent="0">
              <a:buNone/>
            </a:pPr>
            <a:endParaRPr lang="en-US" sz="1800" b="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nSpc>
                <a:spcPct val="120000"/>
              </a:lnSpc>
            </a:pPr>
            <a:r>
              <a:rPr lang="en-US" sz="3200" b="1" dirty="0" smtClean="0">
                <a:solidFill>
                  <a:srgbClr val="FFFF00"/>
                </a:solidFill>
              </a:rPr>
              <a:t>Because, the </a:t>
            </a:r>
            <a:r>
              <a:rPr lang="en-US" sz="3200" b="1" dirty="0" err="1" smtClean="0">
                <a:solidFill>
                  <a:srgbClr val="FFFF00"/>
                </a:solidFill>
              </a:rPr>
              <a:t>sun</a:t>
            </a:r>
            <a:r>
              <a:rPr lang="en-US" sz="3200" b="1" u="sng" dirty="0" err="1" smtClean="0">
                <a:solidFill>
                  <a:srgbClr val="FFFF00"/>
                </a:solidFill>
              </a:rPr>
              <a:t>LIGHT</a:t>
            </a:r>
            <a:r>
              <a:rPr lang="en-US" sz="3200" b="1" dirty="0" smtClean="0">
                <a:solidFill>
                  <a:srgbClr val="FFFF00"/>
                </a:solidFill>
              </a:rPr>
              <a:t> could not begin the “day” until it was commanded too.  But, from the beginning, the “evening unit” always belonged to the “Light Season” because it has the mixing of “light” with the “night.” </a:t>
            </a:r>
          </a:p>
        </p:txBody>
      </p:sp>
      <p:sp>
        <p:nvSpPr>
          <p:cNvPr id="4" name="Title 3"/>
          <p:cNvSpPr txBox="1">
            <a:spLocks/>
          </p:cNvSpPr>
          <p:nvPr/>
        </p:nvSpPr>
        <p:spPr>
          <a:xfrm>
            <a:off x="16635" y="1524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Conclusion for &lt;ereb&gt;</a:t>
            </a:r>
            <a:endParaRPr lang="en-US" cap="none" dirty="0">
              <a:latin typeface="Arial Rounded MT Bold" pitchFamily="34" charset="0"/>
            </a:endParaRPr>
          </a:p>
        </p:txBody>
      </p:sp>
    </p:spTree>
    <p:extLst>
      <p:ext uri="{BB962C8B-B14F-4D97-AF65-F5344CB8AC3E}">
        <p14:creationId xmlns:p14="http://schemas.microsoft.com/office/powerpoint/2010/main" val="10687488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382000" y="6553200"/>
            <a:ext cx="588336" cy="228600"/>
          </a:xfrm>
        </p:spPr>
        <p:txBody>
          <a:bodyPr/>
          <a:lstStyle/>
          <a:p>
            <a:fld id="{F716C96D-555A-4066-BF29-32A5BE0CACF3}" type="slidenum">
              <a:rPr lang="en-US" smtClean="0">
                <a:solidFill>
                  <a:schemeClr val="bg2"/>
                </a:solidFill>
              </a:rPr>
              <a:t>40</a:t>
            </a:fld>
            <a:endParaRPr lang="en-US" dirty="0">
              <a:solidFill>
                <a:schemeClr val="bg2"/>
              </a:solidFill>
            </a:endParaRPr>
          </a:p>
        </p:txBody>
      </p:sp>
      <p:sp>
        <p:nvSpPr>
          <p:cNvPr id="3" name="Content Placeholder 2"/>
          <p:cNvSpPr txBox="1">
            <a:spLocks/>
          </p:cNvSpPr>
          <p:nvPr/>
        </p:nvSpPr>
        <p:spPr>
          <a:xfrm>
            <a:off x="228602" y="609600"/>
            <a:ext cx="8534398" cy="6172200"/>
          </a:xfrm>
          <a:prstGeom prst="rect">
            <a:avLst/>
          </a:prstGeom>
        </p:spPr>
        <p:txBody>
          <a:bodyPr>
            <a:normAutofit fontScale="92500" lnSpcReduction="20000"/>
          </a:bodyPr>
          <a:lst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pPr marL="0" indent="0" algn="ctr">
              <a:lnSpc>
                <a:spcPct val="120000"/>
              </a:lnSpc>
              <a:buNone/>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Why do you suppose </a:t>
            </a:r>
            <a:r>
              <a:rPr lang="en-US" sz="3600" b="1" dirty="0">
                <a:solidFill>
                  <a:srgbClr val="66FFFF"/>
                </a:solidFill>
                <a:effectLst>
                  <a:outerShdw blurRad="38100" dist="38100" dir="2700000" algn="tl">
                    <a:srgbClr val="000000">
                      <a:alpha val="43137"/>
                    </a:srgbClr>
                  </a:outerShdw>
                </a:effectLst>
              </a:rPr>
              <a:t>Yahuah</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did not begin </a:t>
            </a:r>
            <a:b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1</a:t>
            </a:r>
            <a:r>
              <a:rPr lang="en-US" sz="32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st</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day of creation </a:t>
            </a:r>
            <a:b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with light from a created sun?</a:t>
            </a:r>
          </a:p>
          <a:p>
            <a:pPr marL="0" indent="0">
              <a:buNone/>
            </a:pPr>
            <a:endParaRPr lang="en-US"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246888" lvl="1" indent="0" algn="ctr">
              <a:buNone/>
            </a:pPr>
            <a:r>
              <a:rPr lang="en-US" sz="3500" b="1" dirty="0" smtClean="0">
                <a:ln>
                  <a:solidFill>
                    <a:schemeClr val="accent1"/>
                  </a:solidFill>
                </a:ln>
                <a:solidFill>
                  <a:srgbClr val="00B050"/>
                </a:solidFill>
                <a:effectLst>
                  <a:outerShdw blurRad="38100" dist="38100" dir="2700000" algn="tl">
                    <a:srgbClr val="000000">
                      <a:alpha val="43137"/>
                    </a:srgbClr>
                  </a:outerShdw>
                </a:effectLst>
              </a:rPr>
              <a:t>Could it be:  </a:t>
            </a:r>
            <a:r>
              <a:rPr lang="en-US" sz="3500" b="1" dirty="0" smtClean="0">
                <a:ln>
                  <a:solidFill>
                    <a:srgbClr val="483BF3"/>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this is His planned system, </a:t>
            </a: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
            </a:r>
            <a:b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r>
              <a:rPr lang="en-US" sz="2600" b="1" dirty="0" smtClean="0">
                <a:ln>
                  <a:solidFill>
                    <a:schemeClr val="accent1"/>
                  </a:solidFill>
                </a:ln>
                <a:solidFill>
                  <a:srgbClr val="3BE54B"/>
                </a:solidFill>
                <a:effectLst>
                  <a:glow rad="228600">
                    <a:schemeClr val="accent1">
                      <a:satMod val="175000"/>
                      <a:alpha val="40000"/>
                    </a:schemeClr>
                  </a:glow>
                  <a:outerShdw blurRad="38100" dist="38100" dir="2700000" algn="tl">
                    <a:srgbClr val="000000">
                      <a:alpha val="43137"/>
                    </a:srgbClr>
                  </a:outerShdw>
                </a:effectLst>
              </a:rPr>
              <a:t>(or His built-in preventative method), </a:t>
            </a:r>
            <a:r>
              <a:rPr lang="en-US" sz="26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
            </a:r>
            <a:br>
              <a:rPr lang="en-US" sz="26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r>
              <a:rPr lang="en-US" sz="3500" b="1" dirty="0" smtClean="0">
                <a:ln>
                  <a:solidFill>
                    <a:srgbClr val="483BF3"/>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to restrain us from looking to the sun that persistently prompted Israel &amp; Judah to serve &amp; worship the sun </a:t>
            </a:r>
            <a:br>
              <a:rPr lang="en-US" sz="3500" b="1" dirty="0" smtClean="0">
                <a:ln>
                  <a:solidFill>
                    <a:srgbClr val="483BF3"/>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r>
              <a:rPr lang="en-US" sz="3500" b="1" dirty="0" smtClean="0">
                <a:ln>
                  <a:solidFill>
                    <a:srgbClr val="483BF3"/>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to commence their worship days? </a:t>
            </a: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
            </a:r>
            <a:b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br>
            <a:endPar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endParaRPr>
          </a:p>
          <a:p>
            <a:pPr marL="246888" lvl="1" indent="0" algn="ctr">
              <a:buNone/>
            </a:pPr>
            <a:r>
              <a:rPr lang="en-US" sz="3500" b="1" dirty="0" smtClean="0">
                <a:ln>
                  <a:solidFill>
                    <a:schemeClr val="accent1"/>
                  </a:solidFill>
                </a:ln>
                <a:solidFill>
                  <a:schemeClr val="accent4">
                    <a:lumMod val="20000"/>
                    <a:lumOff val="80000"/>
                  </a:schemeClr>
                </a:solidFill>
                <a:effectLst>
                  <a:glow rad="228600">
                    <a:schemeClr val="accent1">
                      <a:satMod val="175000"/>
                      <a:alpha val="40000"/>
                    </a:schemeClr>
                  </a:glow>
                  <a:outerShdw blurRad="38100" dist="38100" dir="2700000" algn="tl">
                    <a:srgbClr val="000000">
                      <a:alpha val="43137"/>
                    </a:srgbClr>
                  </a:outerShdw>
                </a:effectLst>
              </a:rPr>
              <a:t>Let’s always look to the </a:t>
            </a:r>
            <a:r>
              <a:rPr lang="en-US" sz="3500" b="1" dirty="0" smtClean="0">
                <a:ln>
                  <a:solidFill>
                    <a:sysClr val="windowText" lastClr="000000"/>
                  </a:solidFill>
                </a:ln>
                <a:solidFill>
                  <a:schemeClr val="accent6">
                    <a:lumMod val="60000"/>
                    <a:lumOff val="40000"/>
                  </a:schemeClr>
                </a:solidFill>
                <a:effectLst>
                  <a:glow rad="127000">
                    <a:srgbClr val="66FFFF"/>
                  </a:glow>
                  <a:outerShdw blurRad="38100" dist="38100" dir="2700000" algn="tl">
                    <a:srgbClr val="000000">
                      <a:alpha val="43137"/>
                    </a:srgbClr>
                  </a:outerShdw>
                </a:effectLst>
              </a:rPr>
              <a:t>“light” </a:t>
            </a:r>
            <a: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t>for the beginning of each new day – the first </a:t>
            </a:r>
            <a:r>
              <a:rPr lang="en-US" sz="3500" b="1" dirty="0" smtClean="0">
                <a:ln>
                  <a:solidFill>
                    <a:sysClr val="windowText" lastClr="000000"/>
                  </a:solidFill>
                </a:ln>
                <a:solidFill>
                  <a:schemeClr val="accent6">
                    <a:lumMod val="60000"/>
                    <a:lumOff val="40000"/>
                  </a:schemeClr>
                </a:solidFill>
                <a:effectLst>
                  <a:glow rad="127000">
                    <a:srgbClr val="66FFFF"/>
                  </a:glow>
                  <a:outerShdw blurRad="38100" dist="38100" dir="2700000" algn="tl">
                    <a:srgbClr val="000000">
                      <a:alpha val="43137"/>
                    </a:srgbClr>
                  </a:outerShdw>
                </a:effectLst>
              </a:rPr>
              <a:t>“light” </a:t>
            </a:r>
            <a: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t>that breaks the day before </a:t>
            </a:r>
            <a:b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br>
            <a:r>
              <a:rPr lang="en-US" sz="3500" b="1" dirty="0" smtClean="0">
                <a:ln>
                  <a:solidFill>
                    <a:schemeClr val="accent1"/>
                  </a:solidFill>
                </a:ln>
                <a:solidFill>
                  <a:schemeClr val="accent4">
                    <a:lumMod val="20000"/>
                    <a:lumOff val="80000"/>
                  </a:schemeClr>
                </a:solidFill>
                <a:effectLst>
                  <a:glow rad="139700">
                    <a:schemeClr val="accent1">
                      <a:satMod val="175000"/>
                      <a:alpha val="40000"/>
                    </a:schemeClr>
                  </a:glow>
                  <a:outerShdw blurRad="38100" dist="38100" dir="2700000" algn="tl">
                    <a:srgbClr val="000000">
                      <a:alpha val="43137"/>
                    </a:srgbClr>
                  </a:outerShdw>
                </a:effectLst>
              </a:rPr>
              <a:t>any sun is seen above the horizon.  </a:t>
            </a:r>
          </a:p>
        </p:txBody>
      </p:sp>
      <p:sp>
        <p:nvSpPr>
          <p:cNvPr id="4" name="Title 3"/>
          <p:cNvSpPr txBox="1">
            <a:spLocks/>
          </p:cNvSpPr>
          <p:nvPr/>
        </p:nvSpPr>
        <p:spPr>
          <a:xfrm>
            <a:off x="0" y="-76200"/>
            <a:ext cx="9144000" cy="670560"/>
          </a:xfrm>
          <a:prstGeom prst="rect">
            <a:avLst/>
          </a:prstGeom>
        </p:spPr>
        <p:txBody>
          <a:bodyPr vert="horz" lIns="45720" tIns="0" rIns="45720" bIns="0" anchor="b" anchorCtr="0">
            <a:normAutofit/>
            <a:scene3d>
              <a:camera prst="orthographicFront"/>
              <a:lightRig rig="threePt" dir="t"/>
            </a:scene3d>
            <a:sp3d extrusionH="57150">
              <a:bevelT w="38100" h="38100"/>
            </a:sp3d>
          </a:bodyPr>
          <a:lst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lgn="ctr"/>
            <a:r>
              <a:rPr lang="en-US" cap="none" dirty="0" smtClean="0">
                <a:latin typeface="Arial Rounded MT Bold" pitchFamily="34" charset="0"/>
              </a:rPr>
              <a:t>Conclusion for &lt;ereb&gt;</a:t>
            </a:r>
            <a:endParaRPr lang="en-US" cap="none" dirty="0">
              <a:latin typeface="Arial Rounded MT Bold" pitchFamily="34" charset="0"/>
            </a:endParaRPr>
          </a:p>
        </p:txBody>
      </p:sp>
    </p:spTree>
    <p:extLst>
      <p:ext uri="{BB962C8B-B14F-4D97-AF65-F5344CB8AC3E}">
        <p14:creationId xmlns:p14="http://schemas.microsoft.com/office/powerpoint/2010/main" val="16832284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up)">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143000"/>
          </a:xfrm>
        </p:spPr>
        <p:txBody>
          <a:bodyPr>
            <a:noAutofit/>
            <a:scene3d>
              <a:camera prst="orthographicFront"/>
              <a:lightRig rig="threePt" dir="t"/>
            </a:scene3d>
            <a:sp3d extrusionH="57150">
              <a:bevelT w="38100" h="38100"/>
            </a:sp3d>
          </a:bodyPr>
          <a:lstStyle/>
          <a:p>
            <a:pPr algn="ctr"/>
            <a:r>
              <a:rPr lang="en-US" dirty="0" smtClean="0">
                <a:latin typeface="Rockwell" pitchFamily="18" charset="0"/>
              </a:rPr>
              <a:t>Back to our questions</a:t>
            </a:r>
            <a:br>
              <a:rPr lang="en-US" dirty="0" smtClean="0">
                <a:latin typeface="Rockwell" pitchFamily="18" charset="0"/>
              </a:rPr>
            </a:br>
            <a:r>
              <a:rPr lang="en-US" dirty="0" smtClean="0">
                <a:latin typeface="Rockwell" pitchFamily="18" charset="0"/>
              </a:rPr>
              <a:t>about the Hebrew evening?</a:t>
            </a:r>
            <a:endParaRPr lang="en-US" dirty="0">
              <a:latin typeface="Rockwell" pitchFamily="18" charset="0"/>
            </a:endParaRPr>
          </a:p>
        </p:txBody>
      </p:sp>
      <p:sp>
        <p:nvSpPr>
          <p:cNvPr id="3" name="Content Placeholder 2"/>
          <p:cNvSpPr>
            <a:spLocks noGrp="1"/>
          </p:cNvSpPr>
          <p:nvPr>
            <p:ph idx="1"/>
          </p:nvPr>
        </p:nvSpPr>
        <p:spPr>
          <a:xfrm>
            <a:off x="457200" y="1228416"/>
            <a:ext cx="8305800" cy="2810184"/>
          </a:xfrm>
        </p:spPr>
        <p:txBody>
          <a:bodyPr>
            <a:normAutofit fontScale="70000" lnSpcReduction="20000"/>
            <a:scene3d>
              <a:camera prst="orthographicFront"/>
              <a:lightRig rig="soft" dir="t">
                <a:rot lat="0" lon="0" rev="10800000"/>
              </a:lightRig>
            </a:scene3d>
            <a:sp3d>
              <a:bevelT w="27940" h="12700"/>
              <a:contourClr>
                <a:srgbClr val="DDDDDD"/>
              </a:contourClr>
            </a:sp3d>
          </a:bodyPr>
          <a:lstStyle/>
          <a:p>
            <a:pPr marL="514350" indent="-514350">
              <a:lnSpc>
                <a:spcPct val="120000"/>
              </a:lnSpc>
              <a:buClr>
                <a:schemeClr val="bg1"/>
              </a:buClr>
              <a:buSzPct val="86000"/>
              <a:buFont typeface="+mj-lt"/>
              <a:buAutoNum type="arabicPeriod"/>
            </a:pPr>
            <a:r>
              <a:rPr lang="en-US" sz="2800" b="1" spc="150" dirty="0" smtClean="0">
                <a:ln w="11430"/>
                <a:solidFill>
                  <a:srgbClr val="F8F8F8"/>
                </a:solidFill>
                <a:effectLst>
                  <a:outerShdw blurRad="25400" algn="tl" rotWithShape="0">
                    <a:srgbClr val="000000">
                      <a:alpha val="43000"/>
                    </a:srgbClr>
                  </a:outerShdw>
                </a:effectLst>
              </a:rPr>
              <a:t>Have </a:t>
            </a:r>
            <a:r>
              <a:rPr lang="en-US" sz="2800" b="1" spc="150" dirty="0">
                <a:ln w="11430"/>
                <a:solidFill>
                  <a:srgbClr val="F8F8F8"/>
                </a:solidFill>
                <a:effectLst>
                  <a:outerShdw blurRad="25400" algn="tl" rotWithShape="0">
                    <a:srgbClr val="000000">
                      <a:alpha val="43000"/>
                    </a:srgbClr>
                  </a:outerShdw>
                </a:effectLst>
              </a:rPr>
              <a:t>we inherited a false definition and as a result, </a:t>
            </a:r>
            <a:r>
              <a:rPr lang="en-US" sz="2800" b="1" spc="150" dirty="0" smtClean="0">
                <a:ln w="11430"/>
                <a:solidFill>
                  <a:srgbClr val="F8F8F8"/>
                </a:solidFill>
                <a:effectLst>
                  <a:outerShdw blurRad="25400" algn="tl" rotWithShape="0">
                    <a:srgbClr val="000000">
                      <a:alpha val="43000"/>
                    </a:srgbClr>
                  </a:outerShdw>
                </a:effectLst>
              </a:rPr>
              <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a </a:t>
            </a:r>
            <a:r>
              <a:rPr lang="en-US" sz="2800" b="1" spc="150" dirty="0">
                <a:ln w="11430"/>
                <a:solidFill>
                  <a:srgbClr val="F8F8F8"/>
                </a:solidFill>
                <a:effectLst>
                  <a:outerShdw blurRad="25400" algn="tl" rotWithShape="0">
                    <a:srgbClr val="000000">
                      <a:alpha val="43000"/>
                    </a:srgbClr>
                  </a:outerShdw>
                </a:effectLst>
              </a:rPr>
              <a:t>false doctrine, for the Hebrew term evening or ereb </a:t>
            </a:r>
            <a:r>
              <a:rPr lang="en-US" sz="2800" b="1" spc="150" dirty="0" smtClean="0">
                <a:ln w="11430"/>
                <a:solidFill>
                  <a:srgbClr val="F8F8F8"/>
                </a:solidFill>
                <a:effectLst>
                  <a:outerShdw blurRad="25400" algn="tl" rotWithShape="0">
                    <a:srgbClr val="000000">
                      <a:alpha val="43000"/>
                    </a:srgbClr>
                  </a:outerShdw>
                </a:effectLst>
              </a:rPr>
              <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from </a:t>
            </a:r>
            <a:r>
              <a:rPr lang="en-US" sz="2800" b="1" spc="150" dirty="0">
                <a:ln w="11430"/>
                <a:solidFill>
                  <a:srgbClr val="F8F8F8"/>
                </a:solidFill>
                <a:effectLst>
                  <a:outerShdw blurRad="25400" algn="tl" rotWithShape="0">
                    <a:srgbClr val="000000">
                      <a:alpha val="43000"/>
                    </a:srgbClr>
                  </a:outerShdw>
                </a:effectLst>
              </a:rPr>
              <a:t>the traditions of </a:t>
            </a:r>
            <a:r>
              <a:rPr lang="en-US" sz="2800" b="1" spc="150" dirty="0" smtClean="0">
                <a:ln w="11430"/>
                <a:solidFill>
                  <a:srgbClr val="F8F8F8"/>
                </a:solidFill>
                <a:effectLst>
                  <a:outerShdw blurRad="25400" algn="tl" rotWithShape="0">
                    <a:srgbClr val="000000">
                      <a:alpha val="43000"/>
                    </a:srgbClr>
                  </a:outerShdw>
                </a:effectLst>
              </a:rPr>
              <a:t>man?</a:t>
            </a:r>
          </a:p>
          <a:p>
            <a:pPr marL="514350" indent="-514350">
              <a:lnSpc>
                <a:spcPct val="120000"/>
              </a:lnSpc>
              <a:buClr>
                <a:schemeClr val="bg1"/>
              </a:buClr>
              <a:buSzPct val="86000"/>
              <a:buFont typeface="+mj-lt"/>
              <a:buAutoNum type="arabicPeriod"/>
            </a:pPr>
            <a:r>
              <a:rPr lang="en-US" sz="2800" b="1" spc="150" dirty="0" smtClean="0">
                <a:ln w="11430"/>
                <a:solidFill>
                  <a:schemeClr val="accent4">
                    <a:lumMod val="60000"/>
                    <a:lumOff val="40000"/>
                  </a:schemeClr>
                </a:solidFill>
                <a:effectLst>
                  <a:outerShdw blurRad="25400" algn="tl" rotWithShape="0">
                    <a:srgbClr val="000000">
                      <a:alpha val="43000"/>
                    </a:srgbClr>
                  </a:outerShdw>
                </a:effectLst>
              </a:rPr>
              <a:t>Is </a:t>
            </a:r>
            <a:r>
              <a:rPr lang="en-US" sz="2800" b="1" spc="150" dirty="0">
                <a:ln w="11430"/>
                <a:solidFill>
                  <a:schemeClr val="accent4">
                    <a:lumMod val="60000"/>
                    <a:lumOff val="40000"/>
                  </a:schemeClr>
                </a:solidFill>
                <a:effectLst>
                  <a:outerShdw blurRad="25400" algn="tl" rotWithShape="0">
                    <a:srgbClr val="000000">
                      <a:alpha val="43000"/>
                    </a:srgbClr>
                  </a:outerShdw>
                </a:effectLst>
              </a:rPr>
              <a:t>the correct reckoning of the day-start essential to understanding Yahuah’s Feasts and Covenant </a:t>
            </a:r>
            <a:r>
              <a:rPr lang="en-US" sz="2800" b="1" spc="150" dirty="0" smtClean="0">
                <a:ln w="11430"/>
                <a:solidFill>
                  <a:schemeClr val="accent4">
                    <a:lumMod val="60000"/>
                    <a:lumOff val="40000"/>
                  </a:schemeClr>
                </a:solidFill>
                <a:effectLst>
                  <a:outerShdw blurRad="25400" algn="tl" rotWithShape="0">
                    <a:srgbClr val="000000">
                      <a:alpha val="43000"/>
                    </a:srgbClr>
                  </a:outerShdw>
                </a:effectLst>
              </a:rPr>
              <a:t>Count?</a:t>
            </a:r>
          </a:p>
          <a:p>
            <a:pPr marL="514350" indent="-514350">
              <a:lnSpc>
                <a:spcPct val="120000"/>
              </a:lnSpc>
              <a:buClr>
                <a:schemeClr val="bg1"/>
              </a:buClr>
              <a:buSzPct val="86000"/>
              <a:buFont typeface="+mj-lt"/>
              <a:buAutoNum type="arabicPeriod"/>
            </a:pP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Will </a:t>
            </a:r>
            <a:r>
              <a:rPr lang="en-US" sz="2800" b="1" spc="150" dirty="0">
                <a:ln w="11430"/>
                <a:solidFill>
                  <a:schemeClr val="accent5">
                    <a:lumMod val="60000"/>
                    <a:lumOff val="40000"/>
                  </a:schemeClr>
                </a:solidFill>
                <a:effectLst>
                  <a:outerShdw blurRad="25400" algn="tl" rotWithShape="0">
                    <a:srgbClr val="000000">
                      <a:alpha val="43000"/>
                    </a:srgbClr>
                  </a:outerShdw>
                </a:effectLst>
              </a:rPr>
              <a:t>a better understanding of evening/ereb and the </a:t>
            </a: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
            </a:r>
            <a:br>
              <a:rPr lang="en-US" sz="2800" b="1" spc="150" dirty="0" smtClean="0">
                <a:ln w="11430"/>
                <a:solidFill>
                  <a:schemeClr val="accent5">
                    <a:lumMod val="60000"/>
                    <a:lumOff val="40000"/>
                  </a:schemeClr>
                </a:solidFill>
                <a:effectLst>
                  <a:outerShdw blurRad="25400" algn="tl" rotWithShape="0">
                    <a:srgbClr val="000000">
                      <a:alpha val="43000"/>
                    </a:srgbClr>
                  </a:outerShdw>
                </a:effectLst>
              </a:rPr>
            </a:br>
            <a:r>
              <a:rPr lang="en-US" sz="2800" b="1" spc="150" dirty="0" smtClean="0">
                <a:ln w="11430"/>
                <a:solidFill>
                  <a:schemeClr val="accent5">
                    <a:lumMod val="60000"/>
                    <a:lumOff val="40000"/>
                  </a:schemeClr>
                </a:solidFill>
                <a:effectLst>
                  <a:outerShdw blurRad="25400" algn="tl" rotWithShape="0">
                    <a:srgbClr val="000000">
                      <a:alpha val="43000"/>
                    </a:srgbClr>
                  </a:outerShdw>
                </a:effectLst>
              </a:rPr>
              <a:t>day-start </a:t>
            </a:r>
            <a:r>
              <a:rPr lang="en-US" sz="2800" b="1" spc="150" dirty="0">
                <a:ln w="11430"/>
                <a:solidFill>
                  <a:schemeClr val="accent5">
                    <a:lumMod val="60000"/>
                    <a:lumOff val="40000"/>
                  </a:schemeClr>
                </a:solidFill>
                <a:effectLst>
                  <a:outerShdw blurRad="25400" algn="tl" rotWithShape="0">
                    <a:srgbClr val="000000">
                      <a:alpha val="43000"/>
                    </a:srgbClr>
                  </a:outerShdw>
                </a:effectLst>
              </a:rPr>
              <a:t>give a clearer vision of the TIMING and appointments for the Bride of Yahusha?</a:t>
            </a:r>
          </a:p>
          <a:p>
            <a:endParaRPr lang="en-US" b="1" spc="150" dirty="0">
              <a:ln w="11430"/>
              <a:solidFill>
                <a:srgbClr val="F8F8F8"/>
              </a:solidFill>
              <a:effectLst>
                <a:outerShdw blurRad="25400" algn="tl" rotWithShape="0">
                  <a:srgbClr val="000000">
                    <a:alpha val="43000"/>
                  </a:srgbClr>
                </a:outerShdw>
              </a:effectLst>
            </a:endParaRPr>
          </a:p>
        </p:txBody>
      </p:sp>
      <p:sp>
        <p:nvSpPr>
          <p:cNvPr id="4" name="Slide Number Placeholder 3"/>
          <p:cNvSpPr>
            <a:spLocks noGrp="1"/>
          </p:cNvSpPr>
          <p:nvPr>
            <p:ph type="sldNum" sz="quarter" idx="12"/>
          </p:nvPr>
        </p:nvSpPr>
        <p:spPr>
          <a:xfrm>
            <a:off x="8458200" y="6477000"/>
            <a:ext cx="588336" cy="228600"/>
          </a:xfrm>
        </p:spPr>
        <p:txBody>
          <a:bodyPr/>
          <a:lstStyle/>
          <a:p>
            <a:fld id="{F716C96D-555A-4066-BF29-32A5BE0CACF3}" type="slidenum">
              <a:rPr lang="en-US" smtClean="0"/>
              <a:pPr/>
              <a:t>41</a:t>
            </a:fld>
            <a:endParaRPr lang="en-US" dirty="0"/>
          </a:p>
        </p:txBody>
      </p:sp>
      <p:pic>
        <p:nvPicPr>
          <p:cNvPr id="5122" name="Picture 2" descr="C:\Users\Rae\Desktop\audience participation table png 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4600" y="3631692"/>
            <a:ext cx="4114800" cy="343585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479634" y="2967335"/>
            <a:ext cx="184730" cy="923330"/>
          </a:xfrm>
          <a:prstGeom prst="rect">
            <a:avLst/>
          </a:prstGeom>
          <a:noFill/>
        </p:spPr>
        <p:txBody>
          <a:bodyPr wrap="none" lIns="91440" tIns="45720" rIns="91440" bIns="45720">
            <a:spAutoFit/>
          </a:bodyPr>
          <a:lstStyle/>
          <a:p>
            <a:pPr algn="ct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Rectangle 7"/>
          <p:cNvSpPr/>
          <p:nvPr/>
        </p:nvSpPr>
        <p:spPr>
          <a:xfrm>
            <a:off x="1447800" y="5918537"/>
            <a:ext cx="3505200" cy="1015663"/>
          </a:xfrm>
          <a:prstGeom prst="rect">
            <a:avLst/>
          </a:prstGeom>
        </p:spPr>
        <p:txBody>
          <a:bodyPr wrap="square">
            <a:spAutoFit/>
            <a:scene3d>
              <a:camera prst="orthographicFront"/>
              <a:lightRig rig="soft" dir="t">
                <a:rot lat="0" lon="0" rev="10800000"/>
              </a:lightRig>
            </a:scene3d>
            <a:sp3d>
              <a:bevelT w="27940" h="12700"/>
              <a:contourClr>
                <a:srgbClr val="DDDDDD"/>
              </a:contourClr>
            </a:sp3d>
          </a:bodyPr>
          <a:lstStyle/>
          <a:p>
            <a:pPr lvl="0" algn="ctr"/>
            <a:r>
              <a:rPr lang="en-US" sz="6000" b="1" spc="150" dirty="0" smtClean="0">
                <a:ln w="11430"/>
                <a:solidFill>
                  <a:srgbClr val="66FFFF"/>
                </a:solidFill>
                <a:effectLst>
                  <a:outerShdw blurRad="25400" algn="tl" rotWithShape="0">
                    <a:srgbClr val="000000">
                      <a:alpha val="43000"/>
                    </a:srgbClr>
                  </a:outerShdw>
                </a:effectLst>
                <a:latin typeface="Edwardian Script ITC" pitchFamily="66" charset="0"/>
              </a:rPr>
              <a:t>The End</a:t>
            </a:r>
            <a:endParaRPr lang="en-US" sz="6000" b="1" spc="150" dirty="0">
              <a:ln w="11430"/>
              <a:solidFill>
                <a:srgbClr val="66FFFF"/>
              </a:solidFill>
              <a:effectLst>
                <a:outerShdw blurRad="25400" algn="tl" rotWithShape="0">
                  <a:srgbClr val="000000">
                    <a:alpha val="43000"/>
                  </a:srgbClr>
                </a:outerShdw>
              </a:effectLst>
              <a:latin typeface="Edwardian Script ITC" pitchFamily="66" charset="0"/>
            </a:endParaRPr>
          </a:p>
        </p:txBody>
      </p:sp>
    </p:spTree>
    <p:extLst>
      <p:ext uri="{BB962C8B-B14F-4D97-AF65-F5344CB8AC3E}">
        <p14:creationId xmlns:p14="http://schemas.microsoft.com/office/powerpoint/2010/main" val="41315358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152400"/>
            <a:ext cx="6248400" cy="4191000"/>
          </a:xfrm>
        </p:spPr>
        <p:txBody>
          <a:bodyPr>
            <a:scene3d>
              <a:camera prst="orthographicFront"/>
              <a:lightRig rig="threePt" dir="t"/>
            </a:scene3d>
            <a:sp3d extrusionH="57150">
              <a:bevelT w="38100" h="38100" prst="angle"/>
            </a:sp3d>
          </a:bodyPr>
          <a:lstStyle/>
          <a:p>
            <a:pPr algn="ctr"/>
            <a: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latin typeface="Arial Rounded MT Bold" pitchFamily="34" charset="0"/>
                <a:cs typeface="Aharoni" pitchFamily="2" charset="-79"/>
              </a:rPr>
              <a:t>Yahuah’s </a:t>
            </a:r>
            <a: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truths pass</a:t>
            </a:r>
            <a:b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br>
            <a: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through three </a:t>
            </a:r>
            <a:r>
              <a:rPr lang="en-CA" sz="32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stages</a:t>
            </a:r>
            <a: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t>:</a:t>
            </a:r>
            <a:br>
              <a:rPr lang="en-CA" sz="32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latin typeface="Arial Rounded MT Bold" pitchFamily="34" charset="0"/>
                <a:cs typeface="Aharoni" pitchFamily="2" charset="-79"/>
              </a:rPr>
            </a:br>
            <a:r>
              <a:rPr lang="en-US" sz="2800" dirty="0">
                <a:effectLst/>
                <a:latin typeface="Aharoni" pitchFamily="2" charset="-79"/>
                <a:cs typeface="Aharoni" pitchFamily="2" charset="-79"/>
              </a:rPr>
              <a:t/>
            </a:r>
            <a:br>
              <a:rPr lang="en-US" sz="2800" dirty="0">
                <a:effectLst/>
                <a:latin typeface="Aharoni" pitchFamily="2" charset="-79"/>
                <a:cs typeface="Aharoni" pitchFamily="2" charset="-79"/>
              </a:rPr>
            </a:br>
            <a:r>
              <a:rPr lang="en-CA" sz="2200" dirty="0" smtClean="0">
                <a:ln w="500">
                  <a:noFill/>
                </a:ln>
                <a:solidFill>
                  <a:srgbClr val="3BE54B"/>
                </a:solidFill>
                <a:effectLst/>
                <a:latin typeface="Arial Rounded MT Bold" pitchFamily="34" charset="0"/>
                <a:cs typeface="Aharoni" pitchFamily="2" charset="-79"/>
              </a:rPr>
              <a:t>First:  </a:t>
            </a:r>
            <a:r>
              <a:rPr lang="en-CA" sz="2200" dirty="0">
                <a:ln w="500">
                  <a:noFill/>
                </a:ln>
                <a:effectLst/>
                <a:latin typeface="Arial Rounded MT Bold" pitchFamily="34" charset="0"/>
                <a:cs typeface="Aharoni" pitchFamily="2" charset="-79"/>
              </a:rPr>
              <a:t>it is ridiculed</a:t>
            </a:r>
            <a:r>
              <a:rPr lang="en-CA" sz="2200" dirty="0" smtClean="0">
                <a:ln w="500">
                  <a:noFill/>
                </a:ln>
                <a:effectLst/>
                <a:latin typeface="Arial Rounded MT Bold" pitchFamily="34" charset="0"/>
                <a:cs typeface="Aharoni" pitchFamily="2" charset="-79"/>
              </a:rPr>
              <a:t>;</a:t>
            </a:r>
            <a:br>
              <a:rPr lang="en-CA" sz="2200" dirty="0" smtClean="0">
                <a:ln w="500">
                  <a:noFill/>
                </a:ln>
                <a:effectLst/>
                <a:latin typeface="Arial Rounded MT Bold" pitchFamily="34" charset="0"/>
                <a:cs typeface="Aharoni" pitchFamily="2" charset="-79"/>
              </a:rPr>
            </a:br>
            <a:r>
              <a:rPr lang="en-US" sz="2200" dirty="0">
                <a:ln w="500">
                  <a:noFill/>
                </a:ln>
                <a:effectLst/>
                <a:latin typeface="Arial Rounded MT Bold" pitchFamily="34" charset="0"/>
                <a:cs typeface="Aharoni" pitchFamily="2" charset="-79"/>
              </a:rPr>
              <a:t/>
            </a:r>
            <a:br>
              <a:rPr lang="en-US" sz="2200" dirty="0">
                <a:ln w="500">
                  <a:noFill/>
                </a:ln>
                <a:effectLst/>
                <a:latin typeface="Arial Rounded MT Bold" pitchFamily="34" charset="0"/>
                <a:cs typeface="Aharoni" pitchFamily="2" charset="-79"/>
              </a:rPr>
            </a:br>
            <a:r>
              <a:rPr lang="en-CA" sz="2200" dirty="0" smtClean="0">
                <a:ln w="500">
                  <a:noFill/>
                </a:ln>
                <a:solidFill>
                  <a:srgbClr val="3BE54B"/>
                </a:solidFill>
                <a:effectLst/>
                <a:latin typeface="Arial Rounded MT Bold" pitchFamily="34" charset="0"/>
                <a:cs typeface="Aharoni" pitchFamily="2" charset="-79"/>
              </a:rPr>
              <a:t>Second:  </a:t>
            </a:r>
            <a:r>
              <a:rPr lang="en-CA" sz="2200" dirty="0">
                <a:ln w="500">
                  <a:noFill/>
                </a:ln>
                <a:effectLst/>
                <a:latin typeface="Arial Rounded MT Bold" pitchFamily="34" charset="0"/>
                <a:cs typeface="Aharoni" pitchFamily="2" charset="-79"/>
              </a:rPr>
              <a:t>it is violently opposed, </a:t>
            </a:r>
            <a:r>
              <a:rPr lang="en-CA" sz="2200" dirty="0" smtClean="0">
                <a:ln w="500">
                  <a:noFill/>
                </a:ln>
                <a:effectLst/>
                <a:latin typeface="Arial Rounded MT Bold" pitchFamily="34" charset="0"/>
                <a:cs typeface="Aharoni" pitchFamily="2" charset="-79"/>
              </a:rPr>
              <a:t>and</a:t>
            </a:r>
            <a:br>
              <a:rPr lang="en-CA" sz="2200" dirty="0" smtClean="0">
                <a:ln w="500">
                  <a:noFill/>
                </a:ln>
                <a:effectLst/>
                <a:latin typeface="Arial Rounded MT Bold" pitchFamily="34" charset="0"/>
                <a:cs typeface="Aharoni" pitchFamily="2" charset="-79"/>
              </a:rPr>
            </a:br>
            <a:r>
              <a:rPr lang="en-US" sz="2200" dirty="0">
                <a:ln w="500">
                  <a:noFill/>
                </a:ln>
                <a:effectLst/>
                <a:latin typeface="Arial Rounded MT Bold" pitchFamily="34" charset="0"/>
                <a:cs typeface="Aharoni" pitchFamily="2" charset="-79"/>
              </a:rPr>
              <a:t/>
            </a:r>
            <a:br>
              <a:rPr lang="en-US" sz="2200" dirty="0">
                <a:ln w="500">
                  <a:noFill/>
                </a:ln>
                <a:effectLst/>
                <a:latin typeface="Arial Rounded MT Bold" pitchFamily="34" charset="0"/>
                <a:cs typeface="Aharoni" pitchFamily="2" charset="-79"/>
              </a:rPr>
            </a:br>
            <a:r>
              <a:rPr lang="en-CA" sz="2200" dirty="0" smtClean="0">
                <a:ln w="500">
                  <a:noFill/>
                </a:ln>
                <a:solidFill>
                  <a:srgbClr val="3BE54B"/>
                </a:solidFill>
                <a:effectLst/>
                <a:latin typeface="Arial Rounded MT Bold" pitchFamily="34" charset="0"/>
                <a:cs typeface="Aharoni" pitchFamily="2" charset="-79"/>
              </a:rPr>
              <a:t>Third:  </a:t>
            </a:r>
            <a:r>
              <a:rPr lang="en-CA" sz="2200" dirty="0">
                <a:ln w="500">
                  <a:noFill/>
                </a:ln>
                <a:effectLst/>
                <a:latin typeface="Arial Rounded MT Bold" pitchFamily="34" charset="0"/>
                <a:cs typeface="Aharoni" pitchFamily="2" charset="-79"/>
              </a:rPr>
              <a:t>it is accepted </a:t>
            </a:r>
            <a:r>
              <a:rPr lang="en-CA" sz="2200" dirty="0" smtClean="0">
                <a:ln w="500">
                  <a:noFill/>
                </a:ln>
                <a:effectLst/>
                <a:latin typeface="Arial Rounded MT Bold" pitchFamily="34" charset="0"/>
                <a:cs typeface="Aharoni" pitchFamily="2" charset="-79"/>
              </a:rPr>
              <a:t>as </a:t>
            </a:r>
            <a:r>
              <a:rPr lang="en-CA" sz="2200" dirty="0">
                <a:ln w="500">
                  <a:noFill/>
                </a:ln>
                <a:effectLst/>
                <a:latin typeface="Arial Rounded MT Bold" pitchFamily="34" charset="0"/>
                <a:cs typeface="Aharoni" pitchFamily="2" charset="-79"/>
              </a:rPr>
              <a:t>self-evident</a:t>
            </a:r>
            <a:r>
              <a:rPr lang="en-CA" sz="2200" dirty="0" smtClean="0">
                <a:ln w="500">
                  <a:noFill/>
                </a:ln>
                <a:effectLst/>
                <a:latin typeface="Arial Rounded MT Bold" pitchFamily="34" charset="0"/>
                <a:cs typeface="Aharoni" pitchFamily="2" charset="-79"/>
              </a:rPr>
              <a:t>.</a:t>
            </a:r>
            <a:r>
              <a:rPr lang="en-CA" sz="2200" dirty="0" smtClean="0">
                <a:ln w="500">
                  <a:noFill/>
                </a:ln>
                <a:effectLst/>
                <a:latin typeface="Arial Rounded MT Bold" pitchFamily="34" charset="0"/>
              </a:rPr>
              <a:t/>
            </a:r>
            <a:br>
              <a:rPr lang="en-CA" sz="2200" dirty="0" smtClean="0">
                <a:ln w="500">
                  <a:noFill/>
                </a:ln>
                <a:effectLst/>
                <a:latin typeface="Arial Rounded MT Bold" pitchFamily="34" charset="0"/>
              </a:rPr>
            </a:br>
            <a:r>
              <a:rPr lang="en-US" sz="2200" dirty="0">
                <a:effectLst/>
              </a:rPr>
              <a:t/>
            </a:r>
            <a:br>
              <a:rPr lang="en-US" sz="2200" dirty="0">
                <a:effectLst/>
              </a:rPr>
            </a:br>
            <a:r>
              <a:rPr lang="en-CA" sz="2000"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Black" pitchFamily="34" charset="0"/>
              </a:rPr>
              <a:t>Arthur Schopenhauer </a:t>
            </a:r>
            <a:r>
              <a:rPr lang="en-CA" sz="2000"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Black" pitchFamily="34" charset="0"/>
              </a:rPr>
              <a:t>– Philosopher</a:t>
            </a:r>
            <a:br>
              <a:rPr lang="en-CA" sz="2000"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Black" pitchFamily="34" charset="0"/>
              </a:rPr>
            </a:br>
            <a:endParaRPr lang="en-US" sz="2800" dirty="0">
              <a:effectLst>
                <a:innerShdw blurRad="50900" dist="38500" dir="13500000">
                  <a:srgbClr val="000000">
                    <a:alpha val="60000"/>
                  </a:srgbClr>
                </a:innerShdw>
              </a:effectLst>
            </a:endParaRPr>
          </a:p>
        </p:txBody>
      </p:sp>
      <p:sp>
        <p:nvSpPr>
          <p:cNvPr id="4" name="Slide Number Placeholder 3"/>
          <p:cNvSpPr>
            <a:spLocks noGrp="1"/>
          </p:cNvSpPr>
          <p:nvPr>
            <p:ph type="sldNum" sz="quarter" idx="12"/>
          </p:nvPr>
        </p:nvSpPr>
        <p:spPr>
          <a:xfrm>
            <a:off x="8403264" y="6477000"/>
            <a:ext cx="588336" cy="228600"/>
          </a:xfrm>
        </p:spPr>
        <p:txBody>
          <a:bodyPr/>
          <a:lstStyle/>
          <a:p>
            <a:fld id="{F716C96D-555A-4066-BF29-32A5BE0CACF3}" type="slidenum">
              <a:rPr lang="en-US" b="1" smtClean="0"/>
              <a:t>42</a:t>
            </a:fld>
            <a:endParaRPr lang="en-US" b="1" dirty="0"/>
          </a:p>
        </p:txBody>
      </p:sp>
      <p:sp>
        <p:nvSpPr>
          <p:cNvPr id="5" name="Rectangle 4"/>
          <p:cNvSpPr/>
          <p:nvPr/>
        </p:nvSpPr>
        <p:spPr>
          <a:xfrm>
            <a:off x="0" y="132790"/>
            <a:ext cx="2672080" cy="661719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Yahuah’s Divine</a:t>
            </a:r>
          </a:p>
          <a:p>
            <a:pPr algn="ct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Covenant</a:t>
            </a:r>
          </a:p>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Count </a:t>
            </a:r>
            <a:r>
              <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is found between the pages of </a:t>
            </a:r>
            <a:b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2400" b="1" cap="none" spc="50" dirty="0" smtClean="0">
                <a:ln w="11430"/>
                <a:solidFill>
                  <a:srgbClr val="0070C0"/>
                </a:solidFill>
                <a:effectLst>
                  <a:outerShdw blurRad="76200" dist="50800" dir="5400000" algn="tl" rotWithShape="0">
                    <a:srgbClr val="000000">
                      <a:alpha val="65000"/>
                    </a:srgbClr>
                  </a:outerShdw>
                </a:effectLst>
              </a:rPr>
              <a:t>Genesis 1:1 to </a:t>
            </a:r>
            <a:br>
              <a:rPr lang="en-US" sz="2400" b="1" cap="none" spc="50" dirty="0" smtClean="0">
                <a:ln w="11430"/>
                <a:solidFill>
                  <a:srgbClr val="0070C0"/>
                </a:solidFill>
                <a:effectLst>
                  <a:outerShdw blurRad="76200" dist="50800" dir="5400000" algn="tl" rotWithShape="0">
                    <a:srgbClr val="000000">
                      <a:alpha val="65000"/>
                    </a:srgbClr>
                  </a:outerShdw>
                </a:effectLst>
              </a:rPr>
            </a:br>
            <a:r>
              <a:rPr lang="en-US" sz="2400" b="1" cap="none" spc="50" dirty="0" smtClean="0">
                <a:ln w="11430"/>
                <a:solidFill>
                  <a:srgbClr val="0070C0"/>
                </a:solidFill>
                <a:effectLst>
                  <a:outerShdw blurRad="76200" dist="50800" dir="5400000" algn="tl" rotWithShape="0">
                    <a:srgbClr val="000000">
                      <a:alpha val="65000"/>
                    </a:srgbClr>
                  </a:outerShdw>
                </a:effectLst>
              </a:rPr>
              <a:t>Exodus 24:11 </a:t>
            </a:r>
            <a: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exactly </a:t>
            </a:r>
            <a:b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where the </a:t>
            </a:r>
            <a:b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sz="2400" b="1" cap="none" spc="50" dirty="0" smtClean="0">
                <a:ln w="11430"/>
                <a:solidFill>
                  <a:srgbClr val="FF0066"/>
                </a:solidFill>
                <a:effectLst>
                  <a:outerShdw blurRad="76200" dist="50800" dir="5400000" algn="tl" rotWithShape="0">
                    <a:srgbClr val="000000">
                      <a:alpha val="65000"/>
                    </a:srgbClr>
                  </a:outerShdw>
                </a:effectLst>
              </a:rPr>
              <a:t>blood-ratified</a:t>
            </a:r>
            <a:r>
              <a:rPr lang="en-US" sz="2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everlasting Book of the Covenant is found from our Melchizedek High Priest.</a:t>
            </a:r>
            <a:endParaRPr lang="en-US"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Rectangle 8"/>
          <p:cNvSpPr/>
          <p:nvPr/>
        </p:nvSpPr>
        <p:spPr>
          <a:xfrm>
            <a:off x="2672080" y="5657671"/>
            <a:ext cx="64770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cap="none" spc="0" dirty="0" smtClean="0">
                <a:ln w="11430"/>
                <a:solidFill>
                  <a:schemeClr val="accent6">
                    <a:lumMod val="20000"/>
                    <a:lumOff val="80000"/>
                  </a:schemeClr>
                </a:solidFill>
                <a:effectLst>
                  <a:outerShdw blurRad="50800" dist="39000" dir="5460000" algn="tl">
                    <a:srgbClr val="000000">
                      <a:alpha val="38000"/>
                    </a:srgbClr>
                  </a:outerShdw>
                </a:effectLst>
                <a:latin typeface="Segoe Print" pitchFamily="2" charset="0"/>
              </a:rPr>
              <a:t>tim@studythecalendar.com</a:t>
            </a:r>
          </a:p>
          <a:p>
            <a:pPr algn="ctr"/>
            <a:r>
              <a:rPr lang="en-US" sz="2400" b="1" cap="none" spc="0" dirty="0" smtClean="0">
                <a:ln w="11430"/>
                <a:solidFill>
                  <a:schemeClr val="accent6">
                    <a:lumMod val="20000"/>
                    <a:lumOff val="80000"/>
                  </a:schemeClr>
                </a:solidFill>
                <a:effectLst>
                  <a:outerShdw blurRad="50800" dist="39000" dir="5460000" algn="tl">
                    <a:srgbClr val="000000">
                      <a:alpha val="38000"/>
                    </a:srgbClr>
                  </a:outerShdw>
                </a:effectLst>
                <a:latin typeface="Segoe Print" pitchFamily="2" charset="0"/>
              </a:rPr>
              <a:t>calendar@torahtothetribes.com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dirty="0">
                <a:ln w="11430"/>
                <a:solidFill>
                  <a:srgbClr val="00B0F0"/>
                </a:solidFill>
                <a:effectLst>
                  <a:outerShdw blurRad="50800" dist="39000" dir="5460000" algn="tl">
                    <a:srgbClr val="000000">
                      <a:alpha val="38000"/>
                    </a:srgbClr>
                  </a:outerShdw>
                </a:effectLst>
                <a:latin typeface="Segoe Print" pitchFamily="2" charset="0"/>
              </a:rPr>
              <a:t>1</a:t>
            </a:r>
            <a:r>
              <a:rPr lang="en-US" sz="2400" b="1" dirty="0" smtClean="0">
                <a:ln w="11430"/>
                <a:solidFill>
                  <a:srgbClr val="00B0F0"/>
                </a:solidFill>
                <a:effectLst>
                  <a:outerShdw blurRad="50800" dist="39000" dir="5460000" algn="tl">
                    <a:srgbClr val="000000">
                      <a:alpha val="38000"/>
                    </a:srgbClr>
                  </a:outerShdw>
                </a:effectLst>
                <a:latin typeface="Segoe Print" pitchFamily="2" charset="0"/>
              </a:rPr>
              <a:t>0 May 2019</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10" name="Picture 9" descr="C:\Users\Rae\Desktop\Grammar Art\email mouse bes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6359" y="3886200"/>
            <a:ext cx="1176041" cy="8514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483620" y="4108708"/>
            <a:ext cx="5491480" cy="166199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solidFill>
                  <a:srgbClr val="66FFFF"/>
                </a:solidFill>
                <a:latin typeface="Segoe Print" pitchFamily="2" charset="0"/>
              </a:rPr>
              <a:t>Questions &amp; Comments </a:t>
            </a:r>
            <a:br>
              <a:rPr lang="en-US" sz="2800" b="1" dirty="0" smtClean="0">
                <a:solidFill>
                  <a:srgbClr val="66FFFF"/>
                </a:solidFill>
                <a:latin typeface="Segoe Print" pitchFamily="2" charset="0"/>
              </a:rPr>
            </a:br>
            <a:r>
              <a:rPr lang="en-US" sz="2800" b="1" dirty="0" smtClean="0">
                <a:solidFill>
                  <a:srgbClr val="66FFFF"/>
                </a:solidFill>
                <a:latin typeface="Segoe Print" pitchFamily="2" charset="0"/>
              </a:rPr>
              <a:t>for Melchizedek’s “evening” </a:t>
            </a:r>
            <a:br>
              <a:rPr lang="en-US" sz="2800" b="1" dirty="0" smtClean="0">
                <a:solidFill>
                  <a:srgbClr val="66FFFF"/>
                </a:solidFill>
                <a:latin typeface="Segoe Print" pitchFamily="2" charset="0"/>
              </a:rPr>
            </a:br>
            <a:r>
              <a:rPr lang="en-US" sz="2800" b="1" dirty="0" smtClean="0">
                <a:solidFill>
                  <a:srgbClr val="66FFFF"/>
                </a:solidFill>
                <a:latin typeface="Segoe Print" pitchFamily="2" charset="0"/>
              </a:rPr>
              <a:t>on the 1</a:t>
            </a:r>
            <a:r>
              <a:rPr lang="en-US" sz="2800" b="1" baseline="30000" dirty="0" smtClean="0">
                <a:solidFill>
                  <a:srgbClr val="66FFFF"/>
                </a:solidFill>
                <a:latin typeface="Segoe Print" pitchFamily="2" charset="0"/>
              </a:rPr>
              <a:t>st</a:t>
            </a:r>
            <a:r>
              <a:rPr lang="en-US" sz="2800" b="1" dirty="0" smtClean="0">
                <a:solidFill>
                  <a:srgbClr val="66FFFF"/>
                </a:solidFill>
                <a:latin typeface="Segoe Print" pitchFamily="2" charset="0"/>
              </a:rPr>
              <a:t> day of creation?</a:t>
            </a:r>
            <a:endParaRPr lang="en-US" sz="2800" b="1" dirty="0">
              <a:solidFill>
                <a:srgbClr val="66FFFF"/>
              </a:solidFill>
              <a:latin typeface="Segoe Print" pitchFamily="2" charset="0"/>
            </a:endParaRPr>
          </a:p>
          <a:p>
            <a:endParaRPr lang="en-US" dirty="0">
              <a:solidFill>
                <a:srgbClr val="66FFFF"/>
              </a:solidFill>
              <a:latin typeface="Segoe Print" pitchFamily="2" charset="0"/>
            </a:endParaRPr>
          </a:p>
        </p:txBody>
      </p:sp>
    </p:spTree>
    <p:extLst>
      <p:ext uri="{BB962C8B-B14F-4D97-AF65-F5344CB8AC3E}">
        <p14:creationId xmlns:p14="http://schemas.microsoft.com/office/powerpoint/2010/main" val="4456820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10207</TotalTime>
  <Words>1577</Words>
  <Application>Microsoft Office PowerPoint</Application>
  <PresentationFormat>On-screen Show (4:3)</PresentationFormat>
  <Paragraphs>326</Paragraphs>
  <Slides>42</Slides>
  <Notes>5</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Opulent</vt:lpstr>
      <vt:lpstr>PowerPoint Presentation</vt:lpstr>
      <vt:lpstr>PowerPoint Presentation</vt:lpstr>
      <vt:lpstr>Questions to Ponder</vt:lpstr>
      <vt:lpstr>What do we think we know  about the Hebrew evening?</vt:lpstr>
      <vt:lpstr>Are  you ready  for  A NECESSARY paradigm shift  about evening?</vt:lpstr>
      <vt:lpstr>PowerPoint Presentation</vt:lpstr>
      <vt:lpstr>PowerPoint Presentation</vt:lpstr>
      <vt:lpstr>Comparisons of Hebrew Letters</vt:lpstr>
      <vt:lpstr>The “UNITS” on Day 1 of Creation</vt:lpstr>
      <vt:lpstr>First mention of &lt;ereb&gt; in Genesis</vt:lpstr>
      <vt:lpstr>First  “two”  units  identified</vt:lpstr>
      <vt:lpstr>Gen 1:5:  First division of  &lt;lightH216&gt; and &lt;darknessH2822&gt;</vt:lpstr>
      <vt:lpstr>&lt;darkness&gt; GIVEN ANOTHER DEFINITION</vt:lpstr>
      <vt:lpstr>3rd UNIT BROUGHT FORTH</vt:lpstr>
      <vt:lpstr>GEN 1:5b:  4th &amp; 5th UNITS GIVEN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 to our questions about the Hebrew evening?</vt:lpstr>
      <vt:lpstr>Yahuah’s truths pass through three stages:  First:  it is ridiculed;  Second:  it is violently opposed, and  Third:  it is accepted as self-evident.  Arthur Schopenhauer – Philosopher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449</cp:revision>
  <cp:lastPrinted>2018-01-28T19:29:07Z</cp:lastPrinted>
  <dcterms:created xsi:type="dcterms:W3CDTF">2016-03-09T19:11:14Z</dcterms:created>
  <dcterms:modified xsi:type="dcterms:W3CDTF">2019-05-13T04:04:02Z</dcterms:modified>
</cp:coreProperties>
</file>