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48"/>
  </p:notesMasterIdLst>
  <p:sldIdLst>
    <p:sldId id="377" r:id="rId3"/>
    <p:sldId id="378" r:id="rId4"/>
    <p:sldId id="421" r:id="rId5"/>
    <p:sldId id="369" r:id="rId6"/>
    <p:sldId id="365" r:id="rId7"/>
    <p:sldId id="368" r:id="rId8"/>
    <p:sldId id="275" r:id="rId9"/>
    <p:sldId id="323" r:id="rId10"/>
    <p:sldId id="324" r:id="rId11"/>
    <p:sldId id="374" r:id="rId12"/>
    <p:sldId id="343" r:id="rId13"/>
    <p:sldId id="326" r:id="rId14"/>
    <p:sldId id="342" r:id="rId15"/>
    <p:sldId id="338" r:id="rId16"/>
    <p:sldId id="339" r:id="rId17"/>
    <p:sldId id="341" r:id="rId18"/>
    <p:sldId id="355" r:id="rId19"/>
    <p:sldId id="376" r:id="rId20"/>
    <p:sldId id="340" r:id="rId21"/>
    <p:sldId id="344" r:id="rId22"/>
    <p:sldId id="336" r:id="rId23"/>
    <p:sldId id="337" r:id="rId24"/>
    <p:sldId id="327" r:id="rId25"/>
    <p:sldId id="329" r:id="rId26"/>
    <p:sldId id="346" r:id="rId27"/>
    <p:sldId id="347" r:id="rId28"/>
    <p:sldId id="372" r:id="rId29"/>
    <p:sldId id="353" r:id="rId30"/>
    <p:sldId id="352" r:id="rId31"/>
    <p:sldId id="328" r:id="rId32"/>
    <p:sldId id="348" r:id="rId33"/>
    <p:sldId id="349" r:id="rId34"/>
    <p:sldId id="350" r:id="rId35"/>
    <p:sldId id="360" r:id="rId36"/>
    <p:sldId id="364" r:id="rId37"/>
    <p:sldId id="361" r:id="rId38"/>
    <p:sldId id="334" r:id="rId39"/>
    <p:sldId id="356" r:id="rId40"/>
    <p:sldId id="357" r:id="rId41"/>
    <p:sldId id="358" r:id="rId42"/>
    <p:sldId id="362" r:id="rId43"/>
    <p:sldId id="335" r:id="rId44"/>
    <p:sldId id="351" r:id="rId45"/>
    <p:sldId id="370" r:id="rId46"/>
    <p:sldId id="4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42BBAC-91B4-45D9-8D0F-36C3EDBC64E8}">
          <p14:sldIdLst>
            <p14:sldId id="377"/>
            <p14:sldId id="378"/>
            <p14:sldId id="421"/>
            <p14:sldId id="369"/>
            <p14:sldId id="365"/>
            <p14:sldId id="368"/>
            <p14:sldId id="275"/>
            <p14:sldId id="323"/>
            <p14:sldId id="324"/>
            <p14:sldId id="374"/>
            <p14:sldId id="343"/>
            <p14:sldId id="326"/>
            <p14:sldId id="342"/>
            <p14:sldId id="338"/>
            <p14:sldId id="339"/>
            <p14:sldId id="341"/>
            <p14:sldId id="355"/>
            <p14:sldId id="376"/>
            <p14:sldId id="340"/>
            <p14:sldId id="344"/>
            <p14:sldId id="336"/>
            <p14:sldId id="337"/>
            <p14:sldId id="327"/>
            <p14:sldId id="329"/>
            <p14:sldId id="346"/>
            <p14:sldId id="347"/>
            <p14:sldId id="372"/>
            <p14:sldId id="353"/>
            <p14:sldId id="352"/>
            <p14:sldId id="328"/>
            <p14:sldId id="348"/>
            <p14:sldId id="349"/>
            <p14:sldId id="350"/>
            <p14:sldId id="360"/>
            <p14:sldId id="364"/>
            <p14:sldId id="361"/>
            <p14:sldId id="334"/>
            <p14:sldId id="356"/>
            <p14:sldId id="357"/>
            <p14:sldId id="358"/>
            <p14:sldId id="362"/>
            <p14:sldId id="335"/>
            <p14:sldId id="351"/>
            <p14:sldId id="370"/>
            <p14:sldId id="4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Astleford" initials="tA" lastIdx="4" clrIdx="0"/>
  <p:cmAuthor id="2" name="Rae" initials="R" lastIdx="30" clrIdx="1"/>
  <p:cmAuthor id="3" name="User" initials="U" lastIdx="51" clrIdx="2"/>
  <p:cmAuthor id="4" name="Barbara Baxley" initials="BB" lastIdx="2" clrIdx="3">
    <p:extLst>
      <p:ext uri="{19B8F6BF-5375-455C-9EA6-DF929625EA0E}">
        <p15:presenceInfo xmlns="" xmlns:p15="http://schemas.microsoft.com/office/powerpoint/2012/main" userId="cfd781715a7196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10B"/>
    <a:srgbClr val="B7E4FF"/>
    <a:srgbClr val="3BE54B"/>
    <a:srgbClr val="66FFFF"/>
    <a:srgbClr val="FF9933"/>
    <a:srgbClr val="483BF3"/>
    <a:srgbClr val="996633"/>
    <a:srgbClr val="FF0066"/>
    <a:srgbClr val="B23B7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9" autoAdjust="0"/>
    <p:restoredTop sz="95503" autoAdjust="0"/>
  </p:normalViewPr>
  <p:slideViewPr>
    <p:cSldViewPr>
      <p:cViewPr>
        <p:scale>
          <a:sx n="100" d="100"/>
          <a:sy n="100" d="100"/>
        </p:scale>
        <p:origin x="-13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7D94-925A-4259-B820-34FDE17F3839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0ED55-D0C0-4E0A-A1FE-9599E4E35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3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Apr 15/21 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Anochecer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Hebrew Evening.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 May 16/21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and sent PDF and PPT slide show to Neil May 19/21.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 said the recording was OK.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6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 15/21 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Anochecer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Hebrew Evening.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3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 Astleford is going to present about 15 slides right here about the CIERTO meaning of “evening” – as most people believe it is “sunset” and most people believe every</a:t>
            </a:r>
            <a:r>
              <a:rPr lang="en-US" baseline="0" dirty="0"/>
              <a:t> Sabbath begins with “evening.”  So, this section will be another paradigm shift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6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0ED55-D0C0-4E0A-A1FE-9599E4E359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7BDE-C301-4281-90C7-220EE2BD457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8A00-152B-4F15-AB53-0D44662101D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4CA9-497E-4805-B22B-95D970A9683C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3465-FB75-4CEA-8DC0-BF0119EE2DBB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1E66-99ED-4491-8A51-EA76EE9297B3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614C-2C07-4B1C-90E0-E1018D558867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1C6E-1E25-40A0-87AE-4AEBC23D366A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4DD8-F8CC-4931-A188-254CA0074CDA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E816-89A2-4EEB-B125-E2FCE3D370D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362200" y="6248400"/>
            <a:ext cx="2133600" cy="365125"/>
          </a:xfrm>
        </p:spPr>
        <p:txBody>
          <a:bodyPr/>
          <a:lstStyle/>
          <a:p>
            <a:fld id="{E149F27E-CB2E-4E81-91A9-6247659F81C5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</p:spPr>
        <p:txBody>
          <a:bodyPr/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fld id="{F98DBE31-67BE-43CC-8D6C-2180D5FA01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2C7F-5D95-4B24-9959-C6E33A949952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6CFA-211D-49C3-A4E8-1C2F0EAAA845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CDE2-E5A2-473E-9B26-CC5C534DF1B6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844-FB85-487B-AEEE-A972D5FCE41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A3F8-9DF8-497C-BCC3-77A957EA185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ADE2-A856-475E-A555-D1FC1FBC6EFF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847F-31DD-4979-8397-44FFC43C159A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6BC-1B10-47EF-B694-04EF2E55DEF6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8D1A-CFCF-439C-A2A0-296BC05C6787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7E3C-73E8-4A16-B25E-5C659A19DE39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6E27-3779-4440-B190-FB39BC9C8949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E466-0677-4085-806E-6FEA19A3920D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EB8693-32F2-49AC-839B-67CC2227AB7C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16C96D-555A-4066-BF29-32A5BE0CACF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8325-E3C4-4503-ADC6-CCDC7C4D71C3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BE31-67BE-43CC-8D6C-2180D5FA0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tudythecalendar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im@studythecalendar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23AD23A-BAC0-5F4E-85D9-3364BBBB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96D-555A-4066-BF29-32A5BE0CACF3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3B9D3C-A39D-FF40-A5F0-8A7F12CE6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85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66A986-F9FC-A34E-BC79-1E38B2E5E770}"/>
              </a:ext>
            </a:extLst>
          </p:cNvPr>
          <p:cNvSpPr txBox="1"/>
          <p:nvPr/>
        </p:nvSpPr>
        <p:spPr>
          <a:xfrm>
            <a:off x="0" y="533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_tradnl" sz="7200" dirty="0">
                <a:latin typeface="Matura MT Script Capitals" panose="03020802060602070202" pitchFamily="66" charset="77"/>
              </a:rPr>
              <a:t>El anochecer hebreo </a:t>
            </a:r>
            <a:r>
              <a:rPr lang="es-ES_tradnl" sz="7200" dirty="0" smtClean="0">
                <a:latin typeface="Matura MT Script Capitals" panose="03020802060602070202" pitchFamily="66" charset="77"/>
              </a:rPr>
              <a:t/>
            </a:r>
            <a:br>
              <a:rPr lang="es-ES_tradnl" sz="7200" dirty="0" smtClean="0">
                <a:latin typeface="Matura MT Script Capitals" panose="03020802060602070202" pitchFamily="66" charset="77"/>
              </a:rPr>
            </a:br>
            <a:r>
              <a:rPr lang="es-ES_tradnl" sz="7200" dirty="0" smtClean="0">
                <a:latin typeface="Matura MT Script Capitals" panose="03020802060602070202" pitchFamily="66" charset="77"/>
              </a:rPr>
              <a:t>de </a:t>
            </a:r>
            <a:r>
              <a:rPr lang="es-ES_tradnl" sz="7200" dirty="0">
                <a:latin typeface="Matura MT Script Capitals" panose="03020802060602070202" pitchFamily="66" charset="77"/>
              </a:rPr>
              <a:t>Génesis 1</a:t>
            </a:r>
          </a:p>
        </p:txBody>
      </p:sp>
      <p:pic>
        <p:nvPicPr>
          <p:cNvPr id="16" name="Picture 15" descr="A close up of a pan on top of a wooden table&#10;&#10;Description automatically generated">
            <a:extLst>
              <a:ext uri="{FF2B5EF4-FFF2-40B4-BE49-F238E27FC236}">
                <a16:creationId xmlns="" xmlns:a16="http://schemas.microsoft.com/office/drawing/2014/main" id="{5679F188-7CF3-9A4E-A9A2-7A61C519F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" y="4520185"/>
            <a:ext cx="9161929" cy="23378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90AE51-839A-F043-9ECB-ADDB5D556A43}"/>
              </a:ext>
            </a:extLst>
          </p:cNvPr>
          <p:cNvSpPr txBox="1"/>
          <p:nvPr/>
        </p:nvSpPr>
        <p:spPr>
          <a:xfrm>
            <a:off x="152400" y="48006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6000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doni 72 Book" pitchFamily="2" charset="0"/>
              </a:rPr>
              <a:t>¿Qué tan importante son los estudios?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2FDD96-F66D-DA4F-A479-20D40BB0DE67}"/>
              </a:ext>
            </a:extLst>
          </p:cNvPr>
          <p:cNvSpPr txBox="1"/>
          <p:nvPr/>
        </p:nvSpPr>
        <p:spPr>
          <a:xfrm>
            <a:off x="8686800" y="632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55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dirty="0">
                <a:latin typeface="Arial Rounded MT Bold" pitchFamily="34" charset="0"/>
              </a:rPr>
              <a:t>Comparación de letras hebreas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consiste de 3 letras hebreas: 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ayin,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resh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 – así:</a:t>
            </a:r>
          </a:p>
          <a:p>
            <a:pPr marL="0" indent="0">
              <a:buNone/>
            </a:pP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800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endParaRPr lang="es-ES_tradnl" sz="2800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endParaRPr lang="es-ES_tradnl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El idioma hebreo se  lee de derecha  a izquierda ,  lo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opuesto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inglés o español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palabra –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se utiliza 136 veces en 129 versos en la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Concordancia 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Hebrea de la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Comparamos el nivel de importancia de esta palabra  igual al oxígeno.  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exageramos aquí.   Verdaderamente es tan importante.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s-ES_tradnl" sz="36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La Concordancia de Strong le dio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 número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H6153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parece que todos han aceptado esta denominación.  	</a:t>
            </a:r>
            <a:endParaRPr lang="es-ES_tradnl" b="1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48600" y="6528816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11266" name="Picture 2" descr="C:\Users\Rae\Desktop\Passover Studies\Paradigm Shift Apr 1\fla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011363"/>
            <a:ext cx="2103437" cy="73183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ae\Desktop\Passover Studies\Paradigm Shift Apr 1\pale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11363"/>
            <a:ext cx="2444750" cy="73183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5178"/>
            <a:ext cx="9144000" cy="6705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3200" cap="none" dirty="0">
                <a:latin typeface="Arial Rounded MT Bold" pitchFamily="34" charset="0"/>
              </a:rPr>
              <a:t>“Unidades” del primer Día de la Creación</a:t>
            </a:r>
            <a:endParaRPr lang="es-ES_tradnl" sz="3200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143000"/>
            <a:ext cx="7924800" cy="563880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endParaRPr lang="en-US" sz="22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s-ES_tradnl" sz="3600" b="1" dirty="0">
                <a:latin typeface="Comic Sans MS" pitchFamily="66" charset="0"/>
              </a:rPr>
              <a:t>El primer Día de la Creación contiene </a:t>
            </a:r>
            <a:br>
              <a:rPr lang="es-ES_tradnl" sz="3600" b="1" dirty="0">
                <a:latin typeface="Comic Sans MS" pitchFamily="66" charset="0"/>
              </a:rPr>
            </a:br>
            <a:r>
              <a:rPr lang="es-ES_tradnl" sz="3600" b="1" dirty="0">
                <a:latin typeface="Comic Sans MS" pitchFamily="66" charset="0"/>
              </a:rPr>
              <a:t>5 “unidades” diferentes (o componentes) que encontradas en el primer ciclo (día) de 24 horas. </a:t>
            </a:r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Son:</a:t>
            </a:r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claridad</a:t>
            </a:r>
            <a:r>
              <a:rPr lang="es-ES_tradnl" sz="3600" b="1" baseline="30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H216</a:t>
            </a: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oscuridad</a:t>
            </a:r>
            <a:r>
              <a:rPr lang="es-ES_tradnl" sz="36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H2822</a:t>
            </a: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s-ES_tradnl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oscuridad</a:t>
            </a:r>
            <a:r>
              <a:rPr lang="es-ES_tradnl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H3915</a:t>
            </a:r>
            <a:r>
              <a:rPr lang="es-ES_tradnl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_tradn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ereb</a:t>
            </a:r>
            <a:r>
              <a:rPr lang="es-ES_tradnl" sz="36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H6153</a:t>
            </a:r>
            <a:r>
              <a:rPr lang="es-ES_tradnl" sz="3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_trad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es-ES_tradnl" sz="3600" b="1" dirty="0" smtClean="0">
                <a:solidFill>
                  <a:srgbClr val="B23B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s-ES_trad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s-ES_tradnl" sz="3600" b="1" dirty="0">
                <a:solidFill>
                  <a:srgbClr val="B23B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boqer</a:t>
            </a:r>
            <a:r>
              <a:rPr lang="es-ES_tradnl" sz="3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H1242</a:t>
            </a:r>
            <a:r>
              <a:rPr lang="es-ES_tradnl" sz="3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s-ES_tradnl" sz="3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7800" y="4114800"/>
            <a:ext cx="685800" cy="1066800"/>
          </a:xfrm>
          <a:prstGeom prst="rightBrace">
            <a:avLst>
              <a:gd name="adj1" fmla="val 21546"/>
              <a:gd name="adj2" fmla="val 50000"/>
            </a:avLst>
          </a:prstGeom>
          <a:ln w="76200">
            <a:solidFill>
              <a:srgbClr val="3BE54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656868" y="3657600"/>
            <a:ext cx="1877532" cy="2724614"/>
          </a:xfrm>
          <a:prstGeom prst="wedgeRoundRectCallout">
            <a:avLst>
              <a:gd name="adj1" fmla="val -78194"/>
              <a:gd name="adj2" fmla="val -127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3BE54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u="sng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Dos</a:t>
            </a:r>
            <a:r>
              <a:rPr lang="es-ES_tradnl" sz="2800" dirty="0">
                <a:solidFill>
                  <a:srgbClr val="002060"/>
                </a:solidFill>
              </a:rPr>
              <a:t> </a:t>
            </a:r>
            <a:r>
              <a:rPr lang="es-ES_tradnl" sz="2800" b="1" dirty="0">
                <a:solidFill>
                  <a:srgbClr val="002060"/>
                </a:solidFill>
              </a:rPr>
              <a:t>tipos de oscuridad en el primer día?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1600" y="5275605"/>
            <a:ext cx="1105853" cy="1096401"/>
          </a:xfrm>
          <a:prstGeom prst="round2DiagRect">
            <a:avLst>
              <a:gd name="adj1" fmla="val 16667"/>
              <a:gd name="adj2" fmla="val 50000"/>
            </a:avLst>
          </a:prstGeom>
          <a:ln w="47625" cap="sq" cmpd="sng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71" y="304800"/>
            <a:ext cx="9144000" cy="10515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dirty="0">
                <a:latin typeface="Arial Rounded MT Bold" pitchFamily="34" charset="0"/>
              </a:rPr>
              <a:t>La primera mención de &lt;</a:t>
            </a:r>
            <a:r>
              <a:rPr lang="es-ES_tradnl" cap="none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ereb</a:t>
            </a:r>
            <a:r>
              <a:rPr lang="es-ES_tradnl" dirty="0">
                <a:latin typeface="Arial Rounded MT Bold" pitchFamily="34" charset="0"/>
              </a:rPr>
              <a:t>&gt; en Génesis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503795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78280"/>
            <a:ext cx="8007583" cy="484632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La primera vez que se usa la palabra &lt;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ereb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&gt; se encuentra en Génesis 1:5.</a:t>
            </a:r>
            <a:b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endParaRPr lang="es-ES_tradnl" sz="1600" b="1" dirty="0">
              <a:solidFill>
                <a:schemeClr val="tx1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Necesitamos mirarla cuidadosamente porque hay personas quienes desean colocar la oscuridad &lt;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ereb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&gt; donde Y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ahuah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 no la ha colocado. </a:t>
            </a:r>
          </a:p>
          <a:p>
            <a:pPr marL="0" indent="0">
              <a:buNone/>
            </a:pPr>
            <a:endParaRPr lang="es-ES_tradnl" sz="1600" b="1" dirty="0">
              <a:solidFill>
                <a:schemeClr val="tx1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No entramos en detalles aquí porque </a:t>
            </a:r>
            <a:r>
              <a:rPr lang="es-ES_tradnl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/>
            </a:r>
            <a:br>
              <a:rPr lang="es-ES_tradnl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</a:br>
            <a:r>
              <a:rPr lang="es-ES_tradnl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se </a:t>
            </a:r>
            <a:r>
              <a:rPr lang="es-ES_tradnl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rPr>
              <a:t>cubrirá en estudios futuros.</a:t>
            </a:r>
            <a:endParaRPr lang="es-ES_tradnl" sz="1000" b="1" dirty="0">
              <a:solidFill>
                <a:schemeClr val="tx1">
                  <a:lumMod val="90000"/>
                  <a:lumOff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>
                <a:latin typeface="Arial Rounded MT Bold" pitchFamily="34" charset="0"/>
              </a:rPr>
              <a:t>PRIMERAS  “DOS”  UNIDADES  IDENTIFICADAS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021080"/>
            <a:ext cx="8505423" cy="259080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Examinamos el verso 4 porque establece la base para la esta palabra interesante &lt;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&gt;:</a:t>
            </a:r>
          </a:p>
          <a:p>
            <a:pPr marL="1188720" indent="-1188720">
              <a:buNone/>
            </a:pPr>
            <a:r>
              <a:rPr lang="es-ES_tradnl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Gn 1:4 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</a:t>
            </a: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vio</a:t>
            </a: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 la luz</a:t>
            </a:r>
            <a:r>
              <a:rPr lang="es-ES_tradnl" sz="2400" b="1" baseline="30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era buena: y apartó</a:t>
            </a:r>
            <a:r>
              <a:rPr lang="es-ES_tradn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200" b="1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</a:t>
            </a:r>
            <a:r>
              <a:rPr lang="es-ES_tradn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</a:t>
            </a:r>
            <a:r>
              <a:rPr lang="es-ES_tradnl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es-ES_tradnl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luz</a:t>
            </a:r>
            <a:r>
              <a:rPr lang="es-ES_tradnl" sz="2400" b="1" baseline="30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owr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 las </a:t>
            </a:r>
            <a:r>
              <a:rPr lang="es-ES_tradn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tinieblas </a:t>
            </a:r>
            <a:r>
              <a:rPr lang="es-ES_tradnl" sz="2400" b="1" baseline="30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choshek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].</a:t>
            </a: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es-ES_tradnl" sz="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3810000"/>
            <a:ext cx="9296400" cy="20574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Las primeras “2” unidades son:  </a:t>
            </a:r>
            <a:r>
              <a:rPr lang="es-ES_tradnl" dirty="0">
                <a:solidFill>
                  <a:srgbClr val="FF0066"/>
                </a:solidFill>
                <a:latin typeface="Arial Rounded MT Bold" pitchFamily="34" charset="0"/>
              </a:rPr>
              <a:t>Luz</a:t>
            </a:r>
            <a:r>
              <a:rPr lang="es-ES_tradnl" sz="4000" cap="none" baseline="30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H216</a:t>
            </a:r>
            <a:r>
              <a:rPr lang="es-ES_tradnl" sz="4800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_tradnl" sz="4000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[</a:t>
            </a:r>
            <a:r>
              <a:rPr lang="es-ES_tradnl" cap="none" dirty="0">
                <a:solidFill>
                  <a:srgbClr val="B23B7E"/>
                </a:solidFill>
                <a:latin typeface="Arial Rounded MT Bold" pitchFamily="34" charset="0"/>
              </a:rPr>
              <a:t>Owr</a:t>
            </a:r>
            <a:r>
              <a:rPr lang="es-ES_tradnl" sz="4000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] </a:t>
            </a:r>
            <a:r>
              <a:rPr lang="es-ES_tradnl" cap="none" dirty="0">
                <a:solidFill>
                  <a:schemeClr val="bg1"/>
                </a:solidFill>
                <a:latin typeface="Arial Rounded MT Bold" pitchFamily="34" charset="0"/>
              </a:rPr>
              <a:t> y</a:t>
            </a:r>
            <a:br>
              <a:rPr lang="es-ES_tradnl" cap="none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1900" cap="none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cap="none" dirty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en-US" sz="4000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4000" cap="none" dirty="0">
                <a:solidFill>
                  <a:schemeClr val="tx1"/>
                </a:solidFill>
                <a:latin typeface="Arial Rounded MT Bold" pitchFamily="34" charset="0"/>
              </a:rPr>
              <a:t>Tinieblas</a:t>
            </a:r>
            <a:r>
              <a:rPr lang="en-US" sz="4000" cap="none" baseline="30000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H2822</a:t>
            </a:r>
            <a:r>
              <a:rPr lang="en-US" sz="4000" cap="none" dirty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[</a:t>
            </a:r>
            <a:r>
              <a:rPr lang="en-US" cap="none" dirty="0">
                <a:solidFill>
                  <a:schemeClr val="tx1"/>
                </a:solidFill>
                <a:latin typeface="Arial Rounded MT Bold" pitchFamily="34" charset="0"/>
              </a:rPr>
              <a:t>Choshek</a:t>
            </a:r>
            <a:r>
              <a:rPr lang="en-US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]</a:t>
            </a:r>
            <a:endParaRPr lang="en-US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dirty="0">
                <a:latin typeface="Arial Rounded MT Bold" pitchFamily="34" charset="0"/>
              </a:rPr>
              <a:t>Génesis 1:4: La primera división de </a:t>
            </a:r>
            <a:br>
              <a:rPr lang="es-ES_tradnl" dirty="0">
                <a:latin typeface="Arial Rounded MT Bold" pitchFamily="34" charset="0"/>
              </a:rPr>
            </a:br>
            <a:r>
              <a:rPr lang="es-ES_tradnl" cap="none" dirty="0">
                <a:latin typeface="Arial Rounded MT Bold" pitchFamily="34" charset="0"/>
              </a:rPr>
              <a:t>&lt;luz</a:t>
            </a:r>
            <a:r>
              <a:rPr lang="es-ES_tradnl" sz="3600" baseline="30000" dirty="0">
                <a:solidFill>
                  <a:schemeClr val="bg1">
                    <a:lumMod val="85000"/>
                  </a:schemeClr>
                </a:solidFill>
              </a:rPr>
              <a:t>H216</a:t>
            </a:r>
            <a:r>
              <a:rPr lang="es-ES_tradnl" cap="none" dirty="0">
                <a:latin typeface="Arial Rounded MT Bold" pitchFamily="34" charset="0"/>
              </a:rPr>
              <a:t>&gt; y, tinieblas</a:t>
            </a:r>
            <a:r>
              <a:rPr lang="es-ES_tradnl" sz="4000" baseline="30000" dirty="0">
                <a:solidFill>
                  <a:schemeClr val="bg1">
                    <a:lumMod val="85000"/>
                  </a:schemeClr>
                </a:solidFill>
              </a:rPr>
              <a:t>H2822</a:t>
            </a:r>
            <a:r>
              <a:rPr lang="es-ES_tradnl" cap="none" dirty="0">
                <a:latin typeface="Arial Rounded MT Bold" pitchFamily="34" charset="0"/>
              </a:rPr>
              <a:t>&gt;</a:t>
            </a:r>
            <a:endParaRPr lang="es-ES_tradnl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0414" y="6378053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1" y="1272653"/>
            <a:ext cx="8077200" cy="4899547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Gn 1:4 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(Yahuah)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vio que la luz</a:t>
            </a:r>
            <a:r>
              <a:rPr lang="es-ES_tradnl" sz="32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era buena,  y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apartó la </a:t>
            </a:r>
            <a:r>
              <a:rPr lang="es-ES_tradnl" sz="3200" b="1" u="sng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luz</a:t>
            </a:r>
            <a:r>
              <a:rPr lang="es-ES_tradnl" sz="32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[owr] de las </a:t>
            </a:r>
            <a:r>
              <a:rPr lang="es-ES_tradnl" sz="32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tinieblas </a:t>
            </a:r>
            <a:r>
              <a:rPr lang="es-ES_tradnl" sz="32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choshek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].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endParaRPr lang="es-ES_tradnl" sz="32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  nota que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dividió la </a:t>
            </a:r>
            <a:b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luz (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owr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 las tinieblas (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es-ES_tradnl" sz="32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 palabra  tinieblas (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_tradnl" sz="32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menciona  por  primera  vez  en Génesis 1:2.</a:t>
            </a:r>
          </a:p>
          <a:p>
            <a:pPr marL="0" indent="0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primera creación de Yahuah – TIERRA –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transformó rápidamente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una atmósfera caótica y contaminada muy diferente al diseño original .</a:t>
            </a:r>
          </a:p>
          <a:p>
            <a:pPr marL="0" indent="0">
              <a:buNone/>
            </a:pPr>
            <a:endParaRPr lang="es-ES_tradnl" sz="32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hizo  arreglos por  este “componente  </a:t>
            </a:r>
            <a:r>
              <a:rPr lang="es-ES_tradnl" sz="3200" b="1" dirty="0" smtClean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destructivo,” el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de eventos ocurridos en el cielo anteriormente. </a:t>
            </a:r>
          </a:p>
        </p:txBody>
      </p:sp>
    </p:spTree>
    <p:extLst>
      <p:ext uri="{BB962C8B-B14F-4D97-AF65-F5344CB8AC3E}">
        <p14:creationId xmlns:p14="http://schemas.microsoft.com/office/powerpoint/2010/main" val="41042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cap="none" dirty="0">
                <a:latin typeface="Arial Rounded MT Bold" pitchFamily="34" charset="0"/>
              </a:rPr>
              <a:t>&lt;</a:t>
            </a:r>
            <a:r>
              <a:rPr lang="es-ES_tradnl" sz="3600" cap="none" dirty="0">
                <a:latin typeface="Arial Rounded MT Bold" pitchFamily="34" charset="0"/>
              </a:rPr>
              <a:t>Tinieblas-oscuridad</a:t>
            </a:r>
            <a:r>
              <a:rPr lang="es-ES_tradnl" cap="none" dirty="0">
                <a:latin typeface="Arial Rounded MT Bold" pitchFamily="34" charset="0"/>
              </a:rPr>
              <a:t>&gt;  </a:t>
            </a:r>
            <a:r>
              <a:rPr lang="es-ES_tradnl" sz="3600" cap="none" dirty="0">
                <a:latin typeface="Arial Rounded MT Bold" pitchFamily="34" charset="0"/>
              </a:rPr>
              <a:t>otras</a:t>
            </a:r>
            <a:r>
              <a:rPr lang="es-ES_tradnl" cap="none" dirty="0">
                <a:latin typeface="Arial Rounded MT Bold" pitchFamily="34" charset="0"/>
              </a:rPr>
              <a:t> </a:t>
            </a:r>
            <a:r>
              <a:rPr lang="es-ES_tradnl" sz="3600" cap="none" dirty="0">
                <a:latin typeface="Arial Rounded MT Bold" pitchFamily="34" charset="0"/>
              </a:rPr>
              <a:t>definiciones</a:t>
            </a:r>
            <a:endParaRPr lang="es-ES_tradnl" sz="3600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37820" y="6479275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80376"/>
            <a:ext cx="8505423" cy="5196624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0" indent="-118872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adición a esta división entre luz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tinieblas 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verso 4, hay otra identidad para la palabra: &lt;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layil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&gt;. </a:t>
            </a:r>
          </a:p>
          <a:p>
            <a:pPr marL="1188720" indent="-1188720">
              <a:buNone/>
            </a:pPr>
            <a:endParaRPr lang="es-ES_tradnl" sz="1200" b="1" dirty="0">
              <a:ln>
                <a:solidFill>
                  <a:srgbClr val="002060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1188720" indent="-1188720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Génesis 1:5a  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llamó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la luz</a:t>
            </a:r>
            <a:r>
              <a:rPr lang="es-ES_tradnl" sz="24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Día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b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y a las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tinieblas </a:t>
            </a:r>
            <a:r>
              <a:rPr lang="es-ES_tradnl" sz="24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choshek</a:t>
            </a:r>
            <a: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</a:t>
            </a:r>
            <a:b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llamó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Noche</a:t>
            </a:r>
            <a:r>
              <a:rPr lang="es-ES_tradnl" sz="2400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layil</a:t>
            </a:r>
            <a:r>
              <a:rPr lang="es-ES_tradnl" sz="1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…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s-ES_tradnl" sz="800" b="1" dirty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palabra &lt;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layil</a:t>
            </a:r>
            <a:r>
              <a:rPr lang="es-ES_tradnl" sz="3200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asemeja la oscuridad de la noche que vemos durante la temporada nocturna hoy en día.  </a:t>
            </a:r>
          </a:p>
        </p:txBody>
      </p:sp>
    </p:spTree>
    <p:extLst>
      <p:ext uri="{BB962C8B-B14F-4D97-AF65-F5344CB8AC3E}">
        <p14:creationId xmlns:p14="http://schemas.microsoft.com/office/powerpoint/2010/main" val="39303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705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cap="none" dirty="0">
                <a:latin typeface="Arial Rounded MT Bold" pitchFamily="34" charset="0"/>
              </a:rPr>
              <a:t>3</a:t>
            </a:r>
            <a:r>
              <a:rPr lang="en-US" cap="none" baseline="30000" dirty="0">
                <a:latin typeface="Arial Rounded MT Bold" pitchFamily="34" charset="0"/>
              </a:rPr>
              <a:t>ra</a:t>
            </a:r>
            <a:r>
              <a:rPr lang="en-US" cap="none" dirty="0">
                <a:latin typeface="Arial Rounded MT Bold" pitchFamily="34" charset="0"/>
              </a:rPr>
              <a:t> UNIDAD TRAÍDA A LA LUZ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43520" y="6477000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4542" y="1300696"/>
            <a:ext cx="8715778" cy="5176304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0" indent="-1188720">
              <a:buNone/>
            </a:pPr>
            <a:endParaRPr lang="en-US" sz="1200" b="1" dirty="0">
              <a:solidFill>
                <a:srgbClr val="66FFFF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 nota que hemos visto </a:t>
            </a:r>
            <a:r>
              <a:rPr lang="es-ES_tradnl" sz="2800" b="1" u="sng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unidades separadas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enseñadas hasta ahora en el primer Día de la Creación.  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Son: 	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oscuridad </a:t>
            </a:r>
            <a:r>
              <a:rPr lang="es-ES_tradnl" sz="29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 </a:t>
            </a:r>
            <a:r>
              <a:rPr lang="es-ES_tradnl" sz="40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4000" b="1" baseline="300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40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(atmósfera contaminada y caótica)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s-ES_tradnl" sz="2800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unidad)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6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Génesis 1:5a 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llamó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la luz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800" b="1" u="sng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Día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	            y a las tinieblas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choshek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</a:t>
            </a:r>
            <a:b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	             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llamó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800" b="1" u="sng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Noche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layil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…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oscuridad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también es parte de los ciclos (días completos de 24 horas) hoy en día cada vez mas en los últimos días.</a:t>
            </a:r>
          </a:p>
          <a:p>
            <a:pPr marL="0" indent="0">
              <a:buNone/>
            </a:pP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será parte de otro tema de estudio así que no      es parte de éste.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cap="none" dirty="0">
                <a:latin typeface="Arial Rounded MT Bold" pitchFamily="34" charset="0"/>
              </a:rPr>
              <a:t>GÉNESIS 1:5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</a:t>
            </a:r>
            <a:r>
              <a:rPr lang="en-US" sz="3200" cap="none" dirty="0">
                <a:latin typeface="Arial Rounded MT Bold" pitchFamily="34" charset="0"/>
              </a:rPr>
              <a:t>:</a:t>
            </a:r>
            <a:r>
              <a:rPr lang="en-US" sz="3200" cap="none" dirty="0">
                <a:solidFill>
                  <a:srgbClr val="99FF99"/>
                </a:solidFill>
                <a:latin typeface="Arial Rounded MT Bold" pitchFamily="34" charset="0"/>
              </a:rPr>
              <a:t>  </a:t>
            </a:r>
            <a:r>
              <a:rPr lang="en-US" cap="none" dirty="0">
                <a:latin typeface="Arial Rounded MT Bold" pitchFamily="34" charset="0"/>
              </a:rPr>
              <a:t>4</a:t>
            </a:r>
            <a:r>
              <a:rPr lang="en-US" cap="none" baseline="30000" dirty="0">
                <a:latin typeface="Arial Rounded MT Bold" pitchFamily="34" charset="0"/>
              </a:rPr>
              <a:t>ta</a:t>
            </a:r>
            <a:r>
              <a:rPr lang="en-US" cap="none" dirty="0">
                <a:latin typeface="Arial Rounded MT Bold" pitchFamily="34" charset="0"/>
              </a:rPr>
              <a:t> y 5</a:t>
            </a:r>
            <a:r>
              <a:rPr lang="en-US" cap="none" baseline="30000" dirty="0">
                <a:latin typeface="Arial Rounded MT Bold" pitchFamily="34" charset="0"/>
              </a:rPr>
              <a:t>ta</a:t>
            </a:r>
            <a:r>
              <a:rPr lang="en-US" cap="none" dirty="0">
                <a:latin typeface="Arial Rounded MT Bold" pitchFamily="34" charset="0"/>
              </a:rPr>
              <a:t> UNIDADES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19200"/>
            <a:ext cx="8534400" cy="518160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Génesis 1:4 &amp; </a:t>
            </a:r>
            <a:r>
              <a:rPr lang="es-ES_tradnl" sz="28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</a:t>
            </a:r>
            <a:r>
              <a:rPr lang="es-ES_tradnl" sz="28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un total de 5 UNIDADES según Yahuah  que constituyen parte del primer ciclo (día de 24 horas) de la semana.</a:t>
            </a:r>
            <a:r>
              <a:rPr lang="es-ES_tradnl" sz="2800" b="1" strike="sngStrike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identificado 3 unidadas del ciclo de 24 horas. Ahora necesitamos mirar la “última parte” de 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 para poder identificar las últimas dos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1188720" indent="-1188720">
              <a:buClr>
                <a:prstClr val="white"/>
              </a:buClr>
              <a:buNone/>
            </a:pPr>
            <a:endParaRPr lang="es-ES_tradnl" sz="28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1188720" indent="-1188720">
              <a:buClr>
                <a:prstClr val="white"/>
              </a:buClr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Génesis 1:5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llamó  [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Yahuah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 a  la  luz </a:t>
            </a:r>
            <a:r>
              <a:rPr lang="es-ES_tradnl" b="1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Día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b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a las  tinieblas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Noche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  Y  atardeció [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ereb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y  amaneció, [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boqer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] el  día Primero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endParaRPr lang="es-ES_tradnl" sz="7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podemos ver las dos UNIDADES: 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(atardecer/anochecer)  y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boqer 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(amanecer).  </a:t>
            </a:r>
            <a:b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 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crepúsculo</a:t>
            </a:r>
            <a:r>
              <a:rPr lang="es-ES_tradnl" sz="2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 el atardecer (vespertino, anochecer ) y también el amanecer (matutino, mañana).</a:t>
            </a:r>
            <a:endParaRPr lang="es-ES_tradnl" sz="105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2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s-CO" sz="4800" b="1" dirty="0">
                <a:solidFill>
                  <a:schemeClr val="tx2">
                    <a:lumMod val="75000"/>
                  </a:schemeClr>
                </a:solidFill>
              </a:rPr>
              <a:t>Unidades” continuadas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Abajo se encuentran las 5 UNIDADES finales del primer Día de la Creación: 	</a:t>
            </a:r>
            <a:b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b="1" baseline="30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tinieblas</a:t>
            </a:r>
            <a:r>
              <a:rPr lang="es-ES_tradnl" b="1" baseline="300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(atmósfera caótica y muy contaminada)   </a:t>
            </a:r>
          </a:p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</a:t>
            </a:r>
            <a:r>
              <a:rPr lang="es-ES_tradnl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s-ES_tradnl" baseline="30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identidad)</a:t>
            </a:r>
          </a:p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H6153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)-(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vespertino,tarde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5. </a:t>
            </a:r>
            <a:r>
              <a:rPr lang="es-ES_tradnl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boqer</a:t>
            </a:r>
            <a:r>
              <a:rPr lang="es-ES_tradnl" b="1" baseline="30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H1242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mañana-matutino, amanecer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 cubrirá “boqer” en otro estudio.)</a:t>
            </a:r>
            <a:endParaRPr lang="es-ES_tradnl" b="1" dirty="0">
              <a:ln>
                <a:solidFill>
                  <a:srgbClr val="00206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645" y="6324600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81800" y="4191000"/>
            <a:ext cx="2286000" cy="1143000"/>
          </a:xfrm>
          <a:prstGeom prst="wedgeRoundRectCallout">
            <a:avLst>
              <a:gd name="adj1" fmla="val -41123"/>
              <a:gd name="adj2" fmla="val -7525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2060"/>
                </a:solidFill>
              </a:rPr>
              <a:t>Se </a:t>
            </a:r>
            <a:r>
              <a:rPr lang="es-ES_tradnl" sz="2400" dirty="0">
                <a:solidFill>
                  <a:srgbClr val="002060"/>
                </a:solidFill>
              </a:rPr>
              <a:t>compara</a:t>
            </a:r>
            <a:r>
              <a:rPr lang="en-CA" sz="2400" dirty="0">
                <a:solidFill>
                  <a:srgbClr val="002060"/>
                </a:solidFill>
              </a:rPr>
              <a:t> con Is 45:18.</a:t>
            </a:r>
          </a:p>
        </p:txBody>
      </p:sp>
    </p:spTree>
    <p:extLst>
      <p:ext uri="{BB962C8B-B14F-4D97-AF65-F5344CB8AC3E}">
        <p14:creationId xmlns:p14="http://schemas.microsoft.com/office/powerpoint/2010/main" val="14017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6220" y="9144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solidFill>
                  <a:schemeClr val="bg1"/>
                </a:solidFill>
                <a:latin typeface="Arial Rounded MT Bold" pitchFamily="34" charset="0"/>
              </a:rPr>
              <a:t>Aclaramos la confusión posible entre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133600"/>
            <a:ext cx="7924800" cy="445770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0" indent="-1188720">
              <a:buClr>
                <a:prstClr val="white"/>
              </a:buClr>
              <a:buNone/>
            </a:pPr>
            <a:r>
              <a:rPr lang="es-ES_tradnl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Génesis 1:5  </a:t>
            </a: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 llamó </a:t>
            </a:r>
            <a:r>
              <a:rPr lang="es-ES_tradnl" sz="2200" b="1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 </a:t>
            </a: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la luz Día</a:t>
            </a:r>
            <a:r>
              <a:rPr lang="es-ES_tradnl" sz="2000" b="1" baseline="30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H216</a:t>
            </a: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b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tinieblas</a:t>
            </a:r>
            <a:r>
              <a:rPr lang="es-ES_tradnl" sz="20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llamó noche</a:t>
            </a:r>
            <a:r>
              <a:rPr lang="es-ES_tradnl" sz="20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…</a:t>
            </a:r>
            <a: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es-ES_tradnl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s-ES_tradnl" sz="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Quizás ha notado Ud. que en el primer Día de la Creación,  la palabra “oscuridad” contiene dos números hebreos  diferentes:  </a:t>
            </a:r>
          </a:p>
          <a:p>
            <a:pPr marL="0" indent="0">
              <a:buNone/>
            </a:pPr>
            <a:r>
              <a:rPr lang="es-ES_tradnl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ES_tradnl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 - choshek</a:t>
            </a:r>
            <a:r>
              <a:rPr lang="es-ES_tradnl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es-ES_tradnl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</a:t>
            </a:r>
            <a:r>
              <a:rPr lang="es-ES_tradnl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layil</a:t>
            </a:r>
            <a:r>
              <a:rPr lang="es-ES_tradnl" sz="24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7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aplica 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significados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“oscuridad”  en el  mismo ciclo (día)</a:t>
            </a: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 ¿Será confusión?</a:t>
            </a:r>
            <a:r>
              <a:rPr lang="es-ES_tradnl" sz="20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Respuesta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Sí, para nosotros será confuso. Sin embargo en hebreo, H2822 y H3915 son palabras muy distintas, con dos significados diferentes.  Se puede usar cualquiera de las palabras </a:t>
            </a:r>
            <a:r>
              <a:rPr lang="es-ES_tradnl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 por la palabra oscuridad en español.</a:t>
            </a:r>
            <a:endParaRPr lang="es-ES_tradnl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220" y="114300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cap="none" dirty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tinieblas</a:t>
            </a:r>
            <a:r>
              <a:rPr lang="en-US" sz="4000" baseline="30000" dirty="0">
                <a:ln w="5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</a:t>
            </a:r>
            <a:r>
              <a:rPr lang="en-US" sz="4000" baseline="30000" dirty="0">
                <a:ln w="5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551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gold spanish ccc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B7D781-5B48-774E-9856-7352AD3B43CD}"/>
              </a:ext>
            </a:extLst>
          </p:cNvPr>
          <p:cNvSpPr txBox="1"/>
          <p:nvPr/>
        </p:nvSpPr>
        <p:spPr>
          <a:xfrm>
            <a:off x="3057525" y="612011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Visite: 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www.studythecalendar.com</a:t>
            </a:r>
          </a:p>
        </p:txBody>
      </p:sp>
    </p:spTree>
    <p:extLst>
      <p:ext uri="{BB962C8B-B14F-4D97-AF65-F5344CB8AC3E}">
        <p14:creationId xmlns:p14="http://schemas.microsoft.com/office/powerpoint/2010/main" val="4814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6220" y="9144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cap="none" dirty="0">
                <a:solidFill>
                  <a:schemeClr val="bg1"/>
                </a:solidFill>
                <a:latin typeface="Arial Rounded MT Bold" pitchFamily="34" charset="0"/>
              </a:rPr>
              <a:t>!No hay </a:t>
            </a:r>
            <a:r>
              <a:rPr lang="es-ES_tradnl" cap="none" dirty="0">
                <a:solidFill>
                  <a:schemeClr val="bg1"/>
                </a:solidFill>
                <a:latin typeface="Arial Rounded MT Bold" pitchFamily="34" charset="0"/>
              </a:rPr>
              <a:t>confusión en español</a:t>
            </a:r>
            <a:r>
              <a:rPr lang="en-US" cap="none" dirty="0">
                <a:solidFill>
                  <a:schemeClr val="bg1"/>
                </a:solidFill>
                <a:latin typeface="Arial Rounded MT Bold" pitchFamily="34" charset="0"/>
              </a:rPr>
              <a:t>!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33600"/>
            <a:ext cx="7772400" cy="4457700"/>
          </a:xfrm>
          <a:prstGeom prst="rect">
            <a:avLst/>
          </a:prstGeom>
          <a:solidFill>
            <a:schemeClr val="tx1">
              <a:lumMod val="50000"/>
              <a:lumOff val="50000"/>
              <a:alpha val="29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0" indent="-1188720">
              <a:buClr>
                <a:prstClr val="white"/>
              </a:buClr>
              <a:buNone/>
            </a:pP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Gn 1:5  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llamó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luz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Día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b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y a las tinieblas  llamó </a:t>
            </a:r>
            <a:r>
              <a:rPr lang="es-ES_tradnl" sz="2400" b="1" u="sng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Noche</a:t>
            </a:r>
            <a:r>
              <a:rPr lang="es-ES_tradnl" sz="2400" b="1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s-ES_tradnl" sz="20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s-ES_tradnl" sz="70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español no se confunden los números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porque tienen significados diferentes para la oscuridad – tinieblas y noche</a:t>
            </a:r>
            <a:r>
              <a:rPr lang="es-ES_tradnl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</a:p>
          <a:p>
            <a:pPr marL="0" indent="0">
              <a:buNone/>
            </a:pPr>
            <a:r>
              <a:rPr lang="es-ES_tradnl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ES_tradnl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choshek</a:t>
            </a:r>
            <a:r>
              <a:rPr lang="es-ES_tradnl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(tinieblas)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una</a:t>
            </a:r>
            <a:r>
              <a:rPr lang="es-ES_tradnl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atmósfera caótica y contaminada entre</a:t>
            </a: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versos</a:t>
            </a: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y 2.  </a:t>
            </a:r>
            <a:b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Simplemente, esta “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(choshek)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oscuridad” necesitaba estudio para establecer la situación que describe </a:t>
            </a:r>
            <a:r>
              <a:rPr lang="es-ES_tradnl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es-ES_tradnl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_tradnl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solidFill>
                  <a:srgbClr val="3BE5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Layil</a:t>
            </a:r>
            <a:r>
              <a:rPr lang="es-ES_tradnl" sz="24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400" b="1" dirty="0">
                <a:solidFill>
                  <a:srgbClr val="3BE5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oscuridad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 que llamamos </a:t>
            </a:r>
            <a:r>
              <a:rPr lang="es-ES_tradn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</a:t>
            </a:r>
            <a:r>
              <a:rPr lang="es-ES_tradnl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220" y="1143000"/>
            <a:ext cx="861682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cap="none" dirty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(entre)  </a:t>
            </a:r>
            <a:r>
              <a:rPr lang="en-US" sz="4000" cap="none" dirty="0">
                <a:ln w="5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tinieblas</a:t>
            </a:r>
            <a:r>
              <a:rPr lang="en-US" sz="4000" baseline="30000" dirty="0">
                <a:ln w="5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H2822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&amp;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</a:t>
            </a:r>
            <a:r>
              <a:rPr lang="en-US" sz="4000" baseline="30000" dirty="0">
                <a:ln w="5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1370985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cap="none" dirty="0">
                <a:latin typeface="Arial Rounded MT Bold" pitchFamily="34" charset="0"/>
              </a:rPr>
              <a:t>¡</a:t>
            </a:r>
            <a:r>
              <a:rPr lang="es-ES_tradnl" cap="none" dirty="0">
                <a:latin typeface="Arial Rounded MT Bold" pitchFamily="34" charset="0"/>
              </a:rPr>
              <a:t>Las primeras cosas primero</a:t>
            </a:r>
            <a:r>
              <a:rPr lang="en-US" cap="none" dirty="0">
                <a:latin typeface="Arial Rounded MT Bold" pitchFamily="34" charset="0"/>
              </a:rPr>
              <a:t>!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09800"/>
            <a:ext cx="8382000" cy="4343400"/>
          </a:xfrm>
          <a:prstGeom prst="rect">
            <a:avLst/>
          </a:prstGeom>
          <a:solidFill>
            <a:srgbClr val="0070C0">
              <a:alpha val="29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0" indent="-1188720">
              <a:buClr>
                <a:prstClr val="white"/>
              </a:buClr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Génesis 1:5 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Y llamó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[Yahuah]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 a la luz </a:t>
            </a:r>
            <a:r>
              <a:rPr lang="es-ES_tradnl" sz="2200" b="1" u="sng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Día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b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    y a las 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latin typeface="Georgia" panose="02040502050405020303" pitchFamily="18" charset="0"/>
              </a:rPr>
              <a:t>tinieblas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llamó  </a:t>
            </a:r>
            <a:r>
              <a:rPr lang="es-ES_tradnl" sz="2200" b="1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Noche </a:t>
            </a:r>
            <a:r>
              <a:rPr lang="es-ES_tradnl" sz="2200" b="1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s-ES_tradnl" sz="2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endParaRPr lang="es-ES_tradnl" sz="700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_tradnl" sz="7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primera parte de Gn 1:5,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Temporada de Día corresponde a la LUZ directa o para nosotros hoy en día, SOL directo cuando la luz del SOL se encuentra por encima del horizonte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es-ES_tradnl" sz="2800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Oscuridad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noche-</a:t>
            </a:r>
            <a:r>
              <a:rPr lang="es-ES_tradnl" sz="1900" b="1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H3915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es la ausencia de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 para nosotros hoy en día la ausencia de “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total.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las otras dos identidades: </a:t>
            </a:r>
          </a:p>
          <a:p>
            <a:pPr marL="0" indent="0" algn="ctr">
              <a:buNone/>
            </a:pP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39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y </a:t>
            </a: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boqer</a:t>
            </a: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000" dirty="0">
                <a:ln>
                  <a:solidFill>
                    <a:srgbClr val="00206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[crepúsculos]</a:t>
            </a: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1188720" indent="-1188720">
              <a:buNone/>
            </a:pPr>
            <a:endParaRPr lang="es-ES_tradnl" sz="2000" b="1" dirty="0">
              <a:ln>
                <a:solidFill>
                  <a:srgbClr val="002060"/>
                </a:solidFill>
              </a:ln>
              <a:solidFill>
                <a:srgbClr val="66FFFF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b="1" dirty="0">
              <a:ln>
                <a:solidFill>
                  <a:srgbClr val="00206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68101" y="6251920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6215" y="762000"/>
            <a:ext cx="8542986" cy="5819104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La razón por  este estudio es que algunas personas piensan que las palabras – </a:t>
            </a:r>
            <a:r>
              <a:rPr lang="he-I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ereb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y boqer – (o crepúsculos) no tienen nada en común con la Temporada de Día.  </a:t>
            </a:r>
          </a:p>
          <a:p>
            <a:pPr marL="0" indent="0">
              <a:buNone/>
            </a:pP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Pregunta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: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¿Tienen las palabras –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ereb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y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boqer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– (dos tipos de crepúsculo)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algo en común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con la Temporada de Día cuando hay sol directo? 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Para aclarar, “sol directo” es cuando el sol se encuentra por encima del horizonte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Como resultado de esta pregunta, tenemos que examinar algunas definiciones hebreas. </a:t>
            </a:r>
          </a:p>
          <a:p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Concentramos en la palabra – </a:t>
            </a:r>
            <a:r>
              <a:rPr lang="es-ES_tradnl" sz="24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ereb.</a:t>
            </a:r>
            <a:r>
              <a:rPr lang="es-ES_tradnl" sz="24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s-ES_tradnl" sz="2400" b="1" dirty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A diferencia de la palabra “oscuridad”, las definiciones de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ereb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son enlazadas a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boqer!</a:t>
            </a:r>
          </a:p>
          <a:p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Por ser tan común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400" b="1" i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Georgia" panose="02040502050405020303" pitchFamily="18" charset="0"/>
              </a:rPr>
              <a:t>Strong’s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, comenzamos con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H6153,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donde la raíz de la palabra es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H6150. 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comparamos otras fuentes</a:t>
            </a:r>
            <a:r>
              <a:rPr lang="es-ES_tradnl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solidFill>
                  <a:srgbClr val="FFC000"/>
                </a:solidFill>
                <a:latin typeface="Arial Rounded MT Bold" pitchFamily="34" charset="0"/>
              </a:rPr>
              <a:t>¡Es hora de examinar &lt;ereb</a:t>
            </a:r>
            <a:r>
              <a:rPr lang="en-US" cap="none" dirty="0">
                <a:solidFill>
                  <a:srgbClr val="FFC000"/>
                </a:solidFill>
                <a:latin typeface="Arial Rounded MT Bold" pitchFamily="34" charset="0"/>
              </a:rPr>
              <a:t>&gt;!</a:t>
            </a:r>
          </a:p>
        </p:txBody>
      </p:sp>
    </p:spTree>
    <p:extLst>
      <p:ext uri="{BB962C8B-B14F-4D97-AF65-F5344CB8AC3E}">
        <p14:creationId xmlns:p14="http://schemas.microsoft.com/office/powerpoint/2010/main" val="81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264" y="6556248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6215" y="990600"/>
            <a:ext cx="8542986" cy="4572000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H6150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n-US" sz="2800" b="1" baseline="30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800" baseline="-25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también 6148 con la idea de cubrir; </a:t>
            </a:r>
            <a:r>
              <a:rPr lang="es-ES_tradnl" sz="2400" u="sng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 hasta la noche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: 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hasta que se cubre con la oscuridad total,</a:t>
            </a:r>
          </a:p>
          <a:p>
            <a:pPr marL="0" indent="0">
              <a:buNone/>
            </a:pP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H6151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ע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s-ES_tradnl" sz="2800" baseline="-25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	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 – mezclar, </a:t>
            </a:r>
          </a:p>
          <a:p>
            <a:pPr marL="0" indent="0">
              <a:buNone/>
            </a:pP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H6153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s-ES_tradnl" sz="2800" baseline="-25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de 6150 </a:t>
            </a:r>
            <a:r>
              <a:rPr lang="es-ES_tradnl" sz="2400" b="1" u="sng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atardecer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: -+día, </a:t>
            </a:r>
            <a:r>
              <a:rPr lang="es-ES_tradnl" sz="2400" u="sng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,   			 noche,</a:t>
            </a:r>
          </a:p>
          <a:p>
            <a:pPr marL="0" indent="0">
              <a:buNone/>
            </a:pP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H6151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ע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s-ES_tradnl" sz="2800" baseline="-25000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	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de 6148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una red (o telaraña); también una mezcla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o mestizo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) Árabe,  pueblos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mixtos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multitud mixta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entrelazado. </a:t>
            </a:r>
          </a:p>
          <a:p>
            <a:pPr marL="0" indent="0">
              <a:buFont typeface="Wingdings 2"/>
              <a:buNone/>
            </a:pPr>
            <a:r>
              <a:rPr lang="es-ES_tradnl" sz="2400" u="sng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el tema subyacente de esta palabra es: </a:t>
            </a:r>
            <a:r>
              <a:rPr lang="es-ES_tradnl" sz="24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mezclarse/confundirse.</a:t>
            </a:r>
            <a:endParaRPr lang="es-ES_tradnl" sz="2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i="1" cap="none" dirty="0">
                <a:latin typeface="Arial Rounded MT Bold" pitchFamily="34" charset="0"/>
              </a:rPr>
              <a:t>Concordancia</a:t>
            </a:r>
            <a:r>
              <a:rPr lang="en-US" i="1" cap="none" dirty="0">
                <a:latin typeface="Arial Rounded MT Bold" pitchFamily="34" charset="0"/>
              </a:rPr>
              <a:t> Strong: </a:t>
            </a:r>
            <a:r>
              <a:rPr lang="en-US" cap="none" dirty="0">
                <a:latin typeface="Arial Rounded MT Bold" pitchFamily="34" charset="0"/>
              </a:rPr>
              <a:t> &lt;ereb&gt; H6150</a:t>
            </a:r>
            <a:endParaRPr lang="en-US" i="1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556248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24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600200"/>
            <a:ext cx="7543800" cy="43434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buFont typeface="Wingdings 2"/>
              <a:buNone/>
            </a:pPr>
            <a:endParaRPr lang="en-US" sz="800" b="1" i="1" dirty="0">
              <a:solidFill>
                <a:srgbClr val="31849B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Wingdings 2"/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- 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n-US" sz="24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[</a:t>
            </a:r>
            <a:r>
              <a:rPr lang="es-ES_tradn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algunas definiciones se aplican a la luz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], 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establecer como en la puesta del sol, entrar, bajar, se oscurece, entró la oscuridad, puesta del sol, anochecer,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mixto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mezclar,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mezclado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mezcla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entrelazado</a:t>
            </a:r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Wingdings 2"/>
              <a:buNone/>
            </a:pP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Pregunta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/>
                <a:ea typeface="Calibri" panose="020F0502020204030204" pitchFamily="34" charset="0"/>
                <a:cs typeface="Calibri" panose="020F0502020204030204" pitchFamily="34" charset="0"/>
              </a:rPr>
              <a:t>“entrelazado”?</a:t>
            </a: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Wingdings 2"/>
              <a:buNone/>
            </a:pPr>
            <a:r>
              <a:rPr lang="es-ES_tradn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Revisamos el diccionario </a:t>
            </a:r>
            <a:r>
              <a:rPr lang="en-US" sz="2400" b="1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Webster</a:t>
            </a:r>
            <a:r>
              <a:rPr lang="es-ES_tradnl" sz="2400" b="1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1828</a:t>
            </a:r>
            <a:r>
              <a:rPr lang="es-ES_tradnl" sz="2400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_tradn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Font typeface="Wingdings 2"/>
              <a:buNone/>
            </a:pP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Respuesta:</a:t>
            </a:r>
            <a:r>
              <a:rPr lang="es-ES_tradn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_tradnl" sz="2400" dirty="0">
                <a:solidFill>
                  <a:srgbClr val="CC00CC"/>
                </a:solidFill>
                <a:latin typeface="Albertus Medium"/>
                <a:ea typeface="Calibri" panose="020F0502020204030204" pitchFamily="34" charset="0"/>
                <a:cs typeface="Calibri" panose="020F0502020204030204" pitchFamily="34" charset="0"/>
              </a:rPr>
              <a:t>Entrelazar</a:t>
            </a:r>
            <a:r>
              <a:rPr lang="es-ES_tradnl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ES_tradnl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tejer, unir o atar una cosa con otra. 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[en otras palabras:  ¡</a:t>
            </a:r>
            <a:r>
              <a:rPr lang="es-ES_tradnl" sz="2400" b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mezcla</a:t>
            </a:r>
            <a:r>
              <a:rPr lang="es-ES_tradnl" sz="24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5334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i="1" cap="none" dirty="0">
                <a:latin typeface="Arial Rounded MT Bold" pitchFamily="34" charset="0"/>
              </a:rPr>
              <a:t>Diccionario  etimológico  del</a:t>
            </a:r>
          </a:p>
          <a:p>
            <a:pPr algn="ctr"/>
            <a:r>
              <a:rPr lang="es-ES_tradnl" i="1" cap="none" dirty="0">
                <a:latin typeface="Arial Rounded MT Bold" pitchFamily="34" charset="0"/>
              </a:rPr>
              <a:t>idioma  hebreo: </a:t>
            </a:r>
            <a:r>
              <a:rPr lang="es-ES_tradnl" cap="none" dirty="0">
                <a:latin typeface="Arial Rounded MT Bold" pitchFamily="34" charset="0"/>
              </a:rPr>
              <a:t> &lt;ereb&gt; H6150</a:t>
            </a:r>
            <a:endParaRPr lang="es-ES_tradnl" i="1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70767" y="1676400"/>
            <a:ext cx="7293734" cy="4572000"/>
          </a:xfrm>
          <a:prstGeom prst="rect">
            <a:avLst/>
          </a:prstGeom>
          <a:noFill/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5000"/>
              </a:lnSpc>
              <a:buFont typeface="Wingdings 2"/>
              <a:buNone/>
            </a:pPr>
            <a:r>
              <a:rPr lang="es-ES_tradnl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Ereb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(anochecer) </a:t>
            </a:r>
            <a:r>
              <a:rPr lang="es-ES_trad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_tradnl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r>
              <a:rPr lang="es-ES_tradnl" sz="240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r>
              <a:rPr lang="es-ES_tradnl" sz="2400" baseline="-25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b="1" dirty="0">
                <a:solidFill>
                  <a:srgbClr val="99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ב</a:t>
            </a:r>
          </a:p>
          <a:p>
            <a:pPr marL="0" indent="0">
              <a:lnSpc>
                <a:spcPct val="115000"/>
              </a:lnSpc>
              <a:buFont typeface="Wingdings 2"/>
              <a:buNone/>
            </a:pP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mezclar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mezcla, claridad de la luz al salir o ponerse el sol,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multitud mixta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enjambre de  insectos,</a:t>
            </a:r>
            <a:r>
              <a:rPr lang="es-ES_tradnl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que mezclan,</a:t>
            </a: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luz y espiritu mezclados juntos, el cielo o el fluido del cielo consiste de esta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mezcla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estar oscurecido, </a:t>
            </a:r>
            <a:r>
              <a:rPr lang="es-ES_tradnl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sombrio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oscurecido,  </a:t>
            </a:r>
            <a:br>
              <a:rPr lang="es-ES_tradn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_tradn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beyn ha arbayim] entre las tardes, mejor entre las mezclas, </a:t>
            </a:r>
            <a:br>
              <a:rPr lang="es-ES_tradn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se mezcla el aire fresco nocturno con la puesta del sol</a:t>
            </a:r>
            <a:r>
              <a:rPr lang="es-ES_tradnl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_tradnl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Font typeface="Wingdings 2"/>
              <a:buNone/>
            </a:pPr>
            <a: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aire nocturno del oeste (oscurecido) del cielo empieza mezclarse con la luz del día y sigue así hasta que se convierte en plena noche.  O sea, prevalece la oscuridad total y la mezcla de la luz de día desaparece. </a:t>
            </a:r>
            <a:br>
              <a:rPr lang="es-ES_tradnl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Génesis i.5, xxiv.11.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5334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i="1" cap="none" dirty="0">
                <a:latin typeface="Arial Rounded MT Bold" pitchFamily="34" charset="0"/>
              </a:rPr>
              <a:t>El Léxico Inglés/Hebreo</a:t>
            </a:r>
          </a:p>
          <a:p>
            <a:pPr algn="ctr"/>
            <a:r>
              <a:rPr lang="es-ES_tradnl" i="1" cap="none" dirty="0">
                <a:latin typeface="Arial Rounded MT Bold" pitchFamily="34" charset="0"/>
              </a:rPr>
              <a:t>por John </a:t>
            </a:r>
            <a:r>
              <a:rPr lang="en-US" i="1" cap="none" dirty="0">
                <a:latin typeface="Arial Rounded MT Bold" pitchFamily="34" charset="0"/>
              </a:rPr>
              <a:t>Parkhurst</a:t>
            </a:r>
            <a:r>
              <a:rPr lang="es-ES_tradnl" i="1" cap="none" dirty="0">
                <a:latin typeface="Arial Rounded MT Bold" pitchFamily="34" charset="0"/>
              </a:rPr>
              <a:t> (1762</a:t>
            </a:r>
            <a:r>
              <a:rPr lang="en-US" i="1" cap="none" dirty="0">
                <a:latin typeface="Arial Rounded MT Bold" pitchFamily="34" charset="0"/>
              </a:rPr>
              <a:t>): </a:t>
            </a:r>
            <a:r>
              <a:rPr lang="en-US" cap="none" dirty="0">
                <a:latin typeface="Arial Rounded MT Bold" pitchFamily="34" charset="0"/>
              </a:rPr>
              <a:t> &lt;ereb&gt; </a:t>
            </a:r>
            <a:endParaRPr lang="en-US" i="1" cap="none" dirty="0">
              <a:latin typeface="Arial Rounded MT Bold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458200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pPr/>
              <a:t>25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9464" y="6556248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26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3583" y="1527412"/>
            <a:ext cx="7293734" cy="4572000"/>
          </a:xfrm>
          <a:prstGeom prst="rect">
            <a:avLst/>
          </a:prstGeom>
          <a:noFill/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1.</a:t>
            </a:r>
            <a:r>
              <a:rPr lang="en-US" b="1" i="1" dirty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es-ES_tradnl" sz="2800" dirty="0">
                <a:solidFill>
                  <a:srgbClr val="0070C0"/>
                </a:solidFill>
              </a:rPr>
              <a:t>De acuerdo a las opiniones de los </a:t>
            </a:r>
            <a:r>
              <a:rPr lang="es-ES_tradn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Caraítas</a:t>
            </a:r>
            <a:r>
              <a:rPr lang="es-ES_tradnl" sz="2800" dirty="0">
                <a:solidFill>
                  <a:srgbClr val="0070C0"/>
                </a:solidFill>
              </a:rPr>
              <a:t> y </a:t>
            </a:r>
            <a:r>
              <a:rPr lang="es-ES_tradn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Samaritanas</a:t>
            </a:r>
            <a:r>
              <a:rPr lang="es-ES_tradnl" sz="2800" dirty="0">
                <a:solidFill>
                  <a:srgbClr val="0070C0"/>
                </a:solidFill>
              </a:rPr>
              <a:t>, </a:t>
            </a:r>
            <a:r>
              <a:rPr lang="es-ES_tradnl" sz="2200" dirty="0">
                <a:solidFill>
                  <a:srgbClr val="0070C0"/>
                </a:solidFill>
              </a:rPr>
              <a:t>(también de acuerdo a Dt. 16:6) </a:t>
            </a:r>
            <a:r>
              <a:rPr lang="es-ES_tradnl" sz="2800" dirty="0">
                <a:solidFill>
                  <a:srgbClr val="0070C0"/>
                </a:solidFill>
              </a:rPr>
              <a:t>es </a:t>
            </a:r>
            <a:r>
              <a:rPr lang="es-ES_tradnl" sz="2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tiempo entre la puesta de sol y la noche</a:t>
            </a:r>
            <a:r>
              <a:rPr lang="es-ES_tradn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2800" dirty="0">
                <a:solidFill>
                  <a:srgbClr val="0070C0"/>
                </a:solidFill>
              </a:rPr>
              <a:t>  Sin embargo, </a:t>
            </a:r>
            <a:r>
              <a:rPr lang="es-ES_tradnl" sz="2800" b="1" dirty="0">
                <a:solidFill>
                  <a:srgbClr val="FF0000"/>
                </a:solidFill>
              </a:rPr>
              <a:t>los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Fariseos</a:t>
            </a:r>
            <a:r>
              <a:rPr lang="es-ES_tradnl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Rabinistas</a:t>
            </a:r>
            <a:r>
              <a:rPr lang="es-ES_tradnl" sz="2800" b="1" dirty="0">
                <a:solidFill>
                  <a:srgbClr val="FF0000"/>
                </a:solidFill>
              </a:rPr>
              <a:t>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consideraron que el primer atardecer ocurría cuando el sol empezaba a descender en el cielo (como al medio día)</a:t>
            </a:r>
            <a:r>
              <a:rPr lang="es-ES_tradnl" sz="2800" dirty="0">
                <a:solidFill>
                  <a:srgbClr val="0070C0"/>
                </a:solidFill>
              </a:rPr>
              <a:t>. (Árabe – pequeño atardecer, cuando empieza bajar el sol hasta el crepúsculo); </a:t>
            </a:r>
            <a:r>
              <a:rPr lang="es-ES_tradnl" sz="2800" dirty="0" smtClean="0">
                <a:solidFill>
                  <a:srgbClr val="0070C0"/>
                </a:solidFill>
              </a:rPr>
              <a:t/>
            </a:r>
            <a:br>
              <a:rPr lang="es-ES_tradnl" sz="2800" dirty="0" smtClean="0">
                <a:solidFill>
                  <a:srgbClr val="0070C0"/>
                </a:solidFill>
              </a:rPr>
            </a:br>
            <a:r>
              <a:rPr lang="es-ES_tradnl" sz="2800" dirty="0" smtClean="0">
                <a:solidFill>
                  <a:srgbClr val="0070C0"/>
                </a:solidFill>
              </a:rPr>
              <a:t>y </a:t>
            </a:r>
            <a:r>
              <a:rPr lang="es-ES_tradnl" sz="2800" dirty="0">
                <a:solidFill>
                  <a:srgbClr val="0070C0"/>
                </a:solidFill>
              </a:rPr>
              <a:t>el segundo atardecer ocurría a la puesta de sol).  </a:t>
            </a:r>
            <a:r>
              <a:rPr lang="es-ES_tradnl" sz="1900" dirty="0">
                <a:solidFill>
                  <a:srgbClr val="7030A0"/>
                </a:solidFill>
              </a:rPr>
              <a:t>[Énfasis añadido</a:t>
            </a:r>
            <a:r>
              <a:rPr lang="en-US" sz="1900" dirty="0">
                <a:solidFill>
                  <a:srgbClr val="7030A0"/>
                </a:solidFill>
              </a:rPr>
              <a:t>.]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5334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i="1" cap="none" dirty="0">
                <a:latin typeface="Arial Rounded MT Bold" pitchFamily="34" charset="0"/>
              </a:rPr>
              <a:t>Léxico Gesenius : </a:t>
            </a:r>
            <a:br>
              <a:rPr lang="es-ES_tradnl" i="1" cap="none" dirty="0">
                <a:latin typeface="Arial Rounded MT Bold" pitchFamily="34" charset="0"/>
              </a:rPr>
            </a:br>
            <a:r>
              <a:rPr lang="es-ES_tradnl" sz="2600" i="1" cap="none" dirty="0">
                <a:solidFill>
                  <a:srgbClr val="00B0F0"/>
                </a:solidFill>
                <a:latin typeface="Arial Rounded MT Bold" pitchFamily="34" charset="0"/>
              </a:rPr>
              <a:t>(“Blue </a:t>
            </a:r>
            <a:r>
              <a:rPr lang="en-US" sz="2600" i="1" cap="none" dirty="0">
                <a:solidFill>
                  <a:srgbClr val="00B0F0"/>
                </a:solidFill>
                <a:latin typeface="Arial Rounded MT Bold" pitchFamily="34" charset="0"/>
              </a:rPr>
              <a:t>Letter Bible</a:t>
            </a:r>
            <a:r>
              <a:rPr lang="es-ES_tradnl" sz="2600" i="1" cap="none" dirty="0">
                <a:solidFill>
                  <a:srgbClr val="00B0F0"/>
                </a:solidFill>
                <a:latin typeface="Arial Rounded MT Bold" pitchFamily="34" charset="0"/>
              </a:rPr>
              <a:t>” por internet</a:t>
            </a:r>
            <a:r>
              <a:rPr lang="en-US" sz="2600" i="1" cap="none" dirty="0">
                <a:solidFill>
                  <a:srgbClr val="00B0F0"/>
                </a:solidFill>
                <a:latin typeface="Arial Rounded MT Bold" pitchFamily="34" charset="0"/>
              </a:rPr>
              <a:t>) </a:t>
            </a:r>
            <a:r>
              <a:rPr lang="en-US" sz="3900" i="1" cap="none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cap="none" dirty="0">
                <a:latin typeface="Arial Rounded MT Bold" pitchFamily="34" charset="0"/>
              </a:rPr>
              <a:t>&lt;ereb&gt; </a:t>
            </a:r>
            <a:endParaRPr lang="en-US" i="1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9464" y="6556248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27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1143000"/>
            <a:ext cx="7293734" cy="5413248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dirty="0">
                <a:solidFill>
                  <a:srgbClr val="0070C0"/>
                </a:solidFill>
              </a:rPr>
              <a:t>…</a:t>
            </a:r>
            <a:r>
              <a:rPr lang="es-ES_tradnl" b="1" i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Rabinistas</a:t>
            </a:r>
            <a:r>
              <a:rPr lang="es-ES_tradnl" sz="2800" b="1" dirty="0">
                <a:solidFill>
                  <a:srgbClr val="FF0000"/>
                </a:solidFill>
              </a:rPr>
              <a:t>,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/>
              </a:rPr>
              <a:t>consideraron el tiempo 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4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CUANDO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4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EL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4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SOL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4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EMPEZABA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4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A DESCENDER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/>
              </a:rPr>
              <a:t> “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</a:rPr>
              <a:t>el prime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/>
              </a:rPr>
              <a:t>r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</a:rPr>
              <a:t>atardecer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0070C0"/>
                </a:solidFill>
                <a:effectLst/>
              </a:rPr>
              <a:t>”</a:t>
            </a:r>
            <a:r>
              <a:rPr lang="es-ES_tradnl" sz="1600" dirty="0">
                <a:ln>
                  <a:solidFill>
                    <a:srgbClr val="483BF3"/>
                  </a:solidFill>
                </a:ln>
                <a:effectLst/>
              </a:rPr>
              <a:t>(É</a:t>
            </a:r>
            <a:r>
              <a:rPr lang="es-ES_tradnl" sz="1600" dirty="0">
                <a:ln>
                  <a:solidFill>
                    <a:srgbClr val="483BF3"/>
                  </a:solidFill>
                </a:ln>
              </a:rPr>
              <a:t>nf</a:t>
            </a:r>
            <a:r>
              <a:rPr lang="es-ES_tradnl" sz="1600" dirty="0">
                <a:ln>
                  <a:solidFill>
                    <a:srgbClr val="483BF3"/>
                  </a:solidFill>
                </a:ln>
                <a:effectLst/>
              </a:rPr>
              <a:t>asis añadido)</a:t>
            </a:r>
          </a:p>
          <a:p>
            <a:pPr marL="0" indent="0">
              <a:buNone/>
            </a:pP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¿Estarán los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Rabinistas siguiendo las definiciones de “mezclar” mostradas en los </a:t>
            </a: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l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éxicos y diccionarios etimológicos hebreos</a:t>
            </a: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?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  </a:t>
            </a:r>
          </a:p>
          <a:p>
            <a:pPr marL="0" indent="0">
              <a:buNone/>
            </a:pP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¿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O han añadido una definición “</a:t>
            </a:r>
            <a:r>
              <a:rPr lang="es-ES_tradnl" sz="2800" u="sng" dirty="0">
                <a:ln>
                  <a:solidFill>
                    <a:srgbClr val="483BF3"/>
                  </a:solidFill>
                </a:ln>
                <a:effectLst/>
              </a:rPr>
              <a:t>diseñada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”</a:t>
            </a:r>
            <a:r>
              <a:rPr lang="es-ES_tradnl" sz="2800" u="sng" dirty="0">
                <a:ln>
                  <a:solidFill>
                    <a:srgbClr val="483BF3"/>
                  </a:solidFill>
                </a:ln>
                <a:effectLst/>
              </a:rPr>
              <a:t>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 para acomodar su religión MANIPULADA de que el día  </a:t>
            </a:r>
            <a:b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</a:b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  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EMPIEZA A LA PUESTA DE SOL?                 </a:t>
            </a:r>
            <a:endParaRPr lang="es-ES_tradnl" sz="2800" dirty="0">
              <a:ln>
                <a:solidFill>
                  <a:srgbClr val="483BF3"/>
                </a:solidFill>
              </a:ln>
              <a:solidFill>
                <a:srgbClr val="FF0066"/>
              </a:solidFill>
              <a:effectLst/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¿Es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 – </a:t>
            </a:r>
            <a:r>
              <a:rPr lang="es-ES_tradnl" sz="2800" b="1" u="sng" dirty="0">
                <a:ln>
                  <a:solidFill>
                    <a:srgbClr val="483BF3"/>
                  </a:solidFill>
                </a:ln>
                <a:effectLst/>
              </a:rPr>
              <a:t>descender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effectLst/>
              </a:rPr>
              <a:t>, </a:t>
            </a:r>
            <a:r>
              <a:rPr lang="es-ES_tradnl" sz="2800" dirty="0">
                <a:ln>
                  <a:solidFill>
                    <a:srgbClr val="483BF3"/>
                  </a:solidFill>
                </a:ln>
              </a:rPr>
              <a:t>igual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effectLst/>
              </a:rPr>
              <a:t> a – 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effectLst>
                  <a:glow rad="127000">
                    <a:srgbClr val="99FF99"/>
                  </a:glow>
                </a:effectLst>
              </a:rPr>
              <a:t>MEZCLAR? </a:t>
            </a:r>
          </a:p>
          <a:p>
            <a:pPr marL="0" indent="0">
              <a:buNone/>
            </a:pPr>
            <a:endParaRPr lang="en-US" sz="2800" dirty="0">
              <a:ln>
                <a:solidFill>
                  <a:srgbClr val="483BF3"/>
                </a:solidFill>
              </a:ln>
              <a:effectLst/>
            </a:endParaRPr>
          </a:p>
          <a:p>
            <a:pPr marL="0" indent="0">
              <a:buNone/>
            </a:pPr>
            <a:endParaRPr lang="en-US" sz="1900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 rot="20961620">
            <a:off x="138783" y="233889"/>
            <a:ext cx="261871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4800" dirty="0">
                <a:ln>
                  <a:solidFill>
                    <a:srgbClr val="483BF3"/>
                  </a:solidFill>
                </a:ln>
                <a:solidFill>
                  <a:schemeClr val="accent5"/>
                </a:solidFill>
              </a:rPr>
              <a:t>Repaso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2038066"/>
            <a:ext cx="6705600" cy="0"/>
          </a:xfrm>
          <a:prstGeom prst="line">
            <a:avLst/>
          </a:prstGeom>
          <a:ln w="76200">
            <a:solidFill>
              <a:srgbClr val="3BE54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0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9464" y="6556248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5866" y="762000"/>
            <a:ext cx="7293734" cy="5410200"/>
          </a:xfrm>
          <a:prstGeom prst="rect">
            <a:avLst/>
          </a:prstGeom>
          <a:noFill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dirty="0"/>
              <a:t>Los Fariseos y los Rabinistas (Talmud) </a:t>
            </a:r>
            <a:br>
              <a:rPr lang="es-ES_tradnl" dirty="0"/>
            </a:br>
            <a:r>
              <a:rPr lang="es-ES_tradnl" u="sng" dirty="0"/>
              <a:t>no consideran las definiciones originales hebreas de la palabra</a:t>
            </a:r>
            <a:r>
              <a:rPr lang="es-ES_tradnl" dirty="0"/>
              <a:t> ereb.</a:t>
            </a:r>
          </a:p>
          <a:p>
            <a:pPr marL="0" indent="0">
              <a:buNone/>
            </a:pPr>
            <a:r>
              <a:rPr lang="es-ES_tradnl" dirty="0"/>
              <a:t>A diferencia, dicen que </a:t>
            </a:r>
            <a:r>
              <a:rPr lang="es-ES_tradnl" b="1" dirty="0"/>
              <a:t>(manipulan) </a:t>
            </a:r>
            <a:r>
              <a:rPr lang="es-ES_tradnl" dirty="0" smtClean="0"/>
              <a:t>“</a:t>
            </a:r>
            <a:r>
              <a:rPr lang="es-ES_tradnl" dirty="0"/>
              <a:t>ereb</a:t>
            </a:r>
            <a:r>
              <a:rPr lang="es-ES_tradnl" dirty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s-ES_tradnl" dirty="0"/>
              <a:t>representa la bajada del sol al medio día (la tarde)</a:t>
            </a:r>
            <a:r>
              <a:rPr lang="es-ES_tradnl" b="1" i="1" dirty="0"/>
              <a:t>.  </a:t>
            </a:r>
            <a:r>
              <a:rPr lang="es-ES_tradnl" b="1" i="1" dirty="0">
                <a:solidFill>
                  <a:srgbClr val="0070C0"/>
                </a:solidFill>
              </a:rPr>
              <a:t>Sin embargo, se puede ver todavía </a:t>
            </a:r>
            <a:r>
              <a:rPr lang="es-ES_tradnl" b="1" i="1" dirty="0" smtClean="0">
                <a:solidFill>
                  <a:srgbClr val="0070C0"/>
                </a:solidFill>
              </a:rPr>
              <a:t/>
            </a:r>
            <a:br>
              <a:rPr lang="es-ES_tradnl" b="1" i="1" dirty="0" smtClean="0">
                <a:solidFill>
                  <a:srgbClr val="0070C0"/>
                </a:solidFill>
              </a:rPr>
            </a:br>
            <a:r>
              <a:rPr lang="es-ES_tradnl" b="1" i="1" dirty="0" smtClean="0">
                <a:solidFill>
                  <a:srgbClr val="0070C0"/>
                </a:solidFill>
              </a:rPr>
              <a:t>la </a:t>
            </a:r>
            <a:r>
              <a:rPr lang="es-ES_tradnl" b="1" i="1" dirty="0">
                <a:solidFill>
                  <a:srgbClr val="0070C0"/>
                </a:solidFill>
              </a:rPr>
              <a:t>luz del sol.</a:t>
            </a:r>
          </a:p>
          <a:p>
            <a:pPr marL="0" indent="0">
              <a:buNone/>
            </a:pPr>
            <a:r>
              <a:rPr lang="es-ES_tradnl" dirty="0"/>
              <a:t>Así declaran que el primer atardecer/anochecer empieza al punto en que el sol desciende al medio día en el cielo.</a:t>
            </a:r>
          </a:p>
          <a:p>
            <a:pPr marL="0" indent="0">
              <a:buNone/>
            </a:pPr>
            <a:r>
              <a:rPr lang="es-ES_tradnl" dirty="0"/>
              <a:t>Miramos un modelo para determinar si hay una posibilidad de que la oscuridad llega para comenzar </a:t>
            </a:r>
            <a:r>
              <a:rPr lang="es-ES_tradnl" dirty="0">
                <a:solidFill>
                  <a:srgbClr val="00B0F0"/>
                </a:solidFill>
              </a:rPr>
              <a:t>la mezcla de la luz del día con la de la noche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s-ES_tradnl" dirty="0">
                <a:solidFill>
                  <a:srgbClr val="00B0F0"/>
                </a:solidFill>
              </a:rPr>
              <a:t>oscuridad</a:t>
            </a:r>
            <a:r>
              <a:rPr lang="en-US" dirty="0" smtClean="0">
                <a:solidFill>
                  <a:srgbClr val="00B0F0"/>
                </a:solidFill>
              </a:rPr>
              <a:t>).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 </a:t>
            </a:r>
            <a:endParaRPr lang="en-US" sz="19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Rae\Desktop\yellow cle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425575" cy="1414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264" y="6439106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29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 fontScale="92500"/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_tradnl" sz="2400" dirty="0"/>
              <a:t>Los </a:t>
            </a:r>
            <a:r>
              <a:rPr lang="es-ES_tradnl" sz="2400" b="1" dirty="0">
                <a:solidFill>
                  <a:srgbClr val="FF0000"/>
                </a:solidFill>
              </a:rPr>
              <a:t>Fariseos</a:t>
            </a:r>
            <a:r>
              <a:rPr lang="es-ES_tradnl" sz="2400" dirty="0"/>
              <a:t> y los </a:t>
            </a:r>
            <a:r>
              <a:rPr lang="es-ES_tradnl" sz="2400" b="1" dirty="0">
                <a:solidFill>
                  <a:srgbClr val="FF0000"/>
                </a:solidFill>
              </a:rPr>
              <a:t>Rabinistas</a:t>
            </a:r>
            <a:r>
              <a:rPr lang="es-ES_tradnl" sz="2400" dirty="0"/>
              <a:t> nos dicen que cuando empieza el sol a bajarse, </a:t>
            </a:r>
            <a:r>
              <a:rPr lang="es-ES_tradnl" sz="2400" dirty="0">
                <a:solidFill>
                  <a:srgbClr val="FF0000"/>
                </a:solidFill>
              </a:rPr>
              <a:t>“al medio día,” </a:t>
            </a:r>
            <a:r>
              <a:rPr lang="es-ES_tradnl" sz="2400" dirty="0"/>
              <a:t>– QUE ÉSE ES el primer </a:t>
            </a:r>
            <a:r>
              <a:rPr lang="es-ES_tradnl" sz="2400" b="1" dirty="0">
                <a:solidFill>
                  <a:srgbClr val="FF0000"/>
                </a:solidFill>
              </a:rPr>
              <a:t>(</a:t>
            </a:r>
            <a:r>
              <a:rPr lang="es-ES_tradnl" sz="2400" b="1" u="sng" dirty="0">
                <a:solidFill>
                  <a:srgbClr val="FF0000"/>
                </a:solidFill>
              </a:rPr>
              <a:t>ereb</a:t>
            </a:r>
            <a:r>
              <a:rPr lang="es-ES_tradnl" sz="2400" b="1" dirty="0">
                <a:solidFill>
                  <a:srgbClr val="FF0000"/>
                </a:solidFill>
              </a:rPr>
              <a:t>)</a:t>
            </a:r>
            <a:r>
              <a:rPr lang="es-ES_tradnl" sz="2400" dirty="0"/>
              <a:t> – </a:t>
            </a:r>
            <a:r>
              <a:rPr lang="es-ES_tradnl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effectLst>
                  <a:glow rad="127000">
                    <a:srgbClr val="3BE54B"/>
                  </a:glow>
                </a:effectLst>
              </a:rPr>
              <a:t>”atardecer/anochecer “</a:t>
            </a:r>
          </a:p>
          <a:p>
            <a:endParaRPr lang="es-ES_tradnl" sz="2400" dirty="0"/>
          </a:p>
          <a:p>
            <a:endParaRPr lang="es-ES_tradnl" sz="2400" dirty="0"/>
          </a:p>
          <a:p>
            <a:pPr marL="0" indent="0">
              <a:buFont typeface="Wingdings 2"/>
              <a:buNone/>
            </a:pPr>
            <a:endParaRPr lang="es-ES_tradnl" sz="2400" dirty="0">
              <a:solidFill>
                <a:srgbClr val="FF0066"/>
              </a:solidFill>
            </a:endParaRPr>
          </a:p>
          <a:p>
            <a:pPr marL="0" indent="0">
              <a:buFont typeface="Wingdings 2"/>
              <a:buNone/>
            </a:pPr>
            <a:endParaRPr lang="es-ES_tradnl" sz="24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s-ES_tradnl" sz="2400" b="1" dirty="0">
                <a:solidFill>
                  <a:srgbClr val="FF0066"/>
                </a:solidFill>
              </a:rPr>
              <a:t>      </a:t>
            </a:r>
            <a:r>
              <a:rPr lang="es-ES_tradnl" sz="2400" dirty="0">
                <a:solidFill>
                  <a:srgbClr val="9933FF"/>
                </a:solidFill>
              </a:rPr>
              <a:t>  </a:t>
            </a:r>
            <a:r>
              <a:rPr lang="es-ES_tradnl" sz="2400" b="1" dirty="0">
                <a:solidFill>
                  <a:srgbClr val="FFC000"/>
                </a:solidFill>
              </a:rPr>
              <a:t>Amanecer</a:t>
            </a:r>
            <a:r>
              <a:rPr lang="es-ES_tradnl" sz="2400" dirty="0"/>
              <a:t>		    </a:t>
            </a:r>
            <a:r>
              <a:rPr lang="es-ES_tradnl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Medio Día </a:t>
            </a:r>
            <a:r>
              <a:rPr lang="es-ES_tradnl" sz="2400" dirty="0"/>
              <a:t>	             Puesta de sol</a:t>
            </a:r>
            <a:r>
              <a:rPr lang="es-ES_tradnl" sz="2400" dirty="0">
                <a:solidFill>
                  <a:srgbClr val="FF9900"/>
                </a:solidFill>
              </a:rPr>
              <a:t>   </a:t>
            </a:r>
            <a:endParaRPr lang="es-ES_tradn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sz="2400" dirty="0"/>
          </a:p>
          <a:p>
            <a:endParaRPr lang="es-ES_tradnl" sz="2400" dirty="0"/>
          </a:p>
          <a:p>
            <a:pPr marL="0" indent="0">
              <a:buFont typeface="Wingdings 2"/>
              <a:buNone/>
            </a:pPr>
            <a:r>
              <a:rPr lang="es-ES_tradnl" sz="2400" dirty="0"/>
              <a:t> </a:t>
            </a:r>
          </a:p>
          <a:p>
            <a:endParaRPr lang="es-ES_tradnl" sz="2400" dirty="0"/>
          </a:p>
          <a:p>
            <a:r>
              <a:rPr lang="es-ES_tradnl" sz="2400" b="1" dirty="0">
                <a:solidFill>
                  <a:srgbClr val="FF0000"/>
                </a:solidFill>
              </a:rPr>
              <a:t>Preguntas: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/>
              <a:t>¿Cuántas veces ha oído Ud. </a:t>
            </a:r>
            <a:r>
              <a:rPr lang="es-ES_tradnl" sz="2400" b="1" dirty="0">
                <a:solidFill>
                  <a:srgbClr val="FF0000"/>
                </a:solidFill>
              </a:rPr>
              <a:t>“entre las dos tardes,” con la primera tarde comenzando al bajarse el sol de medio día “cuando el sol empieza a bajar en el cielo”?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b="1" dirty="0">
                <a:solidFill>
                  <a:srgbClr val="663300"/>
                </a:solidFill>
              </a:rPr>
              <a:t>¿A cuestionado Ud. </a:t>
            </a:r>
            <a:r>
              <a:rPr lang="es-ES_tradnl" sz="2400" b="1" dirty="0">
                <a:solidFill>
                  <a:srgbClr val="663300"/>
                </a:solidFill>
                <a:effectLst>
                  <a:glow rad="127000">
                    <a:srgbClr val="99FF99"/>
                  </a:glow>
                </a:effectLst>
              </a:rPr>
              <a:t>la procedencia 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99FF99"/>
                  </a:glow>
                </a:effectLst>
              </a:rPr>
              <a:t>de</a:t>
            </a:r>
            <a:r>
              <a:rPr lang="es-ES_tradnl" sz="2400" b="1" dirty="0">
                <a:solidFill>
                  <a:srgbClr val="663300"/>
                </a:solidFill>
                <a:effectLst>
                  <a:glow rad="127000">
                    <a:srgbClr val="99FF99"/>
                  </a:glow>
                </a:effectLst>
              </a:rPr>
              <a:t> este concepto</a:t>
            </a:r>
            <a:r>
              <a:rPr lang="es-ES_tradnl" sz="2400" b="1" dirty="0">
                <a:solidFill>
                  <a:srgbClr val="6633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1424" y="3733799"/>
            <a:ext cx="6301154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             de </a:t>
            </a:r>
            <a:r>
              <a:rPr lang="es-ES_tradnl" sz="4000" dirty="0">
                <a:solidFill>
                  <a:schemeClr val="tx1"/>
                </a:solidFill>
              </a:rPr>
              <a:t>Día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5898897" y="1914524"/>
            <a:ext cx="457200" cy="3124199"/>
          </a:xfrm>
          <a:prstGeom prst="rightBrace">
            <a:avLst>
              <a:gd name="adj1" fmla="val 64504"/>
              <a:gd name="adj2" fmla="val 50369"/>
            </a:avLst>
          </a:prstGeom>
          <a:solidFill>
            <a:srgbClr val="3BE54B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419600" y="2438400"/>
            <a:ext cx="1025398" cy="1219199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Callout 34"/>
          <p:cNvSpPr/>
          <p:nvPr/>
        </p:nvSpPr>
        <p:spPr>
          <a:xfrm>
            <a:off x="4876800" y="1066800"/>
            <a:ext cx="4114800" cy="1498473"/>
          </a:xfrm>
          <a:prstGeom prst="wedgeEllipseCallout">
            <a:avLst>
              <a:gd name="adj1" fmla="val -19137"/>
              <a:gd name="adj2" fmla="val 89790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Primer</a:t>
            </a:r>
            <a:r>
              <a:rPr lang="en-US" sz="3200" dirty="0">
                <a:solidFill>
                  <a:schemeClr val="tx1"/>
                </a:solidFill>
              </a:rPr>
              <a:t> ereb </a:t>
            </a:r>
            <a:r>
              <a:rPr lang="es-ES_tradnl" sz="3200" dirty="0">
                <a:solidFill>
                  <a:schemeClr val="tx1"/>
                </a:solidFill>
              </a:rPr>
              <a:t>(</a:t>
            </a:r>
            <a:r>
              <a:rPr lang="es-ES_tradnl" sz="2800" dirty="0">
                <a:solidFill>
                  <a:schemeClr val="tx1"/>
                </a:solidFill>
              </a:rPr>
              <a:t>atardecer</a:t>
            </a:r>
            <a:r>
              <a:rPr lang="es-ES_tradnl" sz="3200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Rabinista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399" y="1295400"/>
            <a:ext cx="4572001" cy="14478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¿</a:t>
            </a:r>
            <a:r>
              <a:rPr lang="es-ES_tradnl" sz="28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De donde sale la  </a:t>
            </a:r>
            <a:r>
              <a:rPr lang="es-ES_tradnl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oscuridad</a:t>
            </a:r>
            <a:r>
              <a:rPr lang="es-ES_tradnl" sz="28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 para mezclar con </a:t>
            </a:r>
            <a:r>
              <a:rPr lang="es-ES_tradnl" sz="2800" u="sng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el sol directo de día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</a:rPr>
              <a:t>?</a:t>
            </a:r>
            <a:endParaRPr lang="en-CA" sz="2800" dirty="0">
              <a:ln>
                <a:solidFill>
                  <a:sysClr val="windowText" lastClr="000000"/>
                </a:solidFill>
              </a:ln>
              <a:solidFill>
                <a:srgbClr val="FF0066"/>
              </a:solidFill>
            </a:endParaRPr>
          </a:p>
        </p:txBody>
      </p:sp>
      <p:cxnSp>
        <p:nvCxnSpPr>
          <p:cNvPr id="33" name="Straight Connector 32"/>
          <p:cNvCxnSpPr>
            <a:stCxn id="16" idx="2"/>
          </p:cNvCxnSpPr>
          <p:nvPr/>
        </p:nvCxnSpPr>
        <p:spPr>
          <a:xfrm flipH="1" flipV="1">
            <a:off x="4565397" y="3200398"/>
            <a:ext cx="6604" cy="1447801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685197" y="6488667"/>
            <a:ext cx="344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716C96D-555A-4066-BF29-32A5BE0CACF3}" type="slidenum">
              <a:rPr lang="en-US" sz="1200"/>
              <a:pPr/>
              <a:t>29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4800" y="3733799"/>
            <a:ext cx="1066800" cy="9144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50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89000">
                <a:srgbClr val="FBD388"/>
              </a:gs>
              <a:gs pos="98000">
                <a:srgbClr val="FFFF00"/>
              </a:gs>
              <a:gs pos="59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tx1"/>
                </a:solidFill>
              </a:rPr>
              <a:t>Mezcla de crepúsculo amanecer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4800" y="3170305"/>
            <a:ext cx="0" cy="1507986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96512" y="3200398"/>
            <a:ext cx="0" cy="1447801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722578" y="3733799"/>
            <a:ext cx="1143000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Mezcla de crepúsculo anochecer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8839200" y="3170305"/>
            <a:ext cx="18480" cy="147789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689597" y="3200398"/>
            <a:ext cx="32982" cy="1447801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028" y="3848100"/>
            <a:ext cx="314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/>
              <a:t>  Temporada</a:t>
            </a:r>
          </a:p>
        </p:txBody>
      </p:sp>
    </p:spTree>
    <p:extLst>
      <p:ext uri="{BB962C8B-B14F-4D97-AF65-F5344CB8AC3E}">
        <p14:creationId xmlns:p14="http://schemas.microsoft.com/office/powerpoint/2010/main" val="35520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35" grpId="0" animBg="1"/>
      <p:bldP spid="36" grpId="0" animBg="1"/>
      <p:bldP spid="1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BE31-67BE-43CC-8D6C-2180D5FA01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F99BD2-3169-974C-ADE8-45B1BB251962}"/>
              </a:ext>
            </a:extLst>
          </p:cNvPr>
          <p:cNvSpPr txBox="1"/>
          <p:nvPr/>
        </p:nvSpPr>
        <p:spPr>
          <a:xfrm>
            <a:off x="1066800" y="1143001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aclarar, utilizamos el nombre original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hebreo de nuestro Creador, Yahuah (</a:t>
            </a:r>
            <a:r>
              <a:rPr kumimoji="0" lang="he-I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יהוה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lugar de “Dios,” o “Señor,” los cuales son títulos y 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nombres propios.  También utilizamos el nombre Yahusha (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יהושע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he-I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lugar de “Jesús,” que es una transliteración de un nombre griego, y la abreviatura “Yah” por los dos nombres Yahuah y Yahusha.  </a:t>
            </a:r>
          </a:p>
        </p:txBody>
      </p:sp>
      <p:pic>
        <p:nvPicPr>
          <p:cNvPr id="7" name="Picture 3" descr="C:\Users\Rae\Desktop\names trial.jpg">
            <a:extLst>
              <a:ext uri="{FF2B5EF4-FFF2-40B4-BE49-F238E27FC236}">
                <a16:creationId xmlns="" xmlns:a16="http://schemas.microsoft.com/office/drawing/2014/main" id="{2ED88BEA-E032-8E4E-93B2-F03AFDA1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362200" cy="105520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0CB830-F254-AE41-B554-E868D8BC5F37}"/>
              </a:ext>
            </a:extLst>
          </p:cNvPr>
          <p:cNvSpPr txBox="1"/>
          <p:nvPr/>
        </p:nvSpPr>
        <p:spPr>
          <a:xfrm>
            <a:off x="1066800" y="4682431"/>
            <a:ext cx="571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mayores detalles sobre los nombres,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 de consultar: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https://studythecalendar.com/los nombres-poderosos/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414469" y="6553200"/>
            <a:ext cx="588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1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30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0800" y="-76200"/>
            <a:ext cx="9052560" cy="69342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i="1" cap="none" dirty="0">
              <a:latin typeface="Arial Rounded MT Bold" pitchFamily="34" charset="0"/>
            </a:endParaRPr>
          </a:p>
          <a:p>
            <a:pPr algn="ctr"/>
            <a:r>
              <a:rPr lang="es-ES_tradnl" sz="5100" i="1" cap="none" dirty="0">
                <a:latin typeface="Arial Rounded MT Bold" pitchFamily="34" charset="0"/>
              </a:rPr>
              <a:t>Comentarios</a:t>
            </a:r>
            <a:r>
              <a:rPr lang="es-ES_tradnl" i="1" cap="none" dirty="0">
                <a:latin typeface="Arial Rounded MT Bold" pitchFamily="34" charset="0"/>
              </a:rPr>
              <a:t> </a:t>
            </a:r>
            <a:r>
              <a:rPr lang="es-ES_tradnl" sz="5100" i="1" cap="none" dirty="0">
                <a:latin typeface="Arial Rounded MT Bold" pitchFamily="34" charset="0"/>
              </a:rPr>
              <a:t>adicionales</a:t>
            </a:r>
            <a:r>
              <a:rPr lang="es-ES_tradnl" i="1" cap="none" dirty="0">
                <a:latin typeface="Arial Rounded MT Bold" pitchFamily="34" charset="0"/>
              </a:rPr>
              <a:t> </a:t>
            </a:r>
            <a:r>
              <a:rPr lang="es-ES_tradnl" sz="5100" i="1" cap="none" dirty="0">
                <a:latin typeface="Arial Rounded MT Bold" pitchFamily="34" charset="0"/>
              </a:rPr>
              <a:t>del</a:t>
            </a:r>
            <a:r>
              <a:rPr lang="es-ES_tradnl" i="1" cap="none" dirty="0">
                <a:latin typeface="Arial Rounded MT Bold" pitchFamily="34" charset="0"/>
              </a:rPr>
              <a:t> </a:t>
            </a:r>
            <a:r>
              <a:rPr lang="es-ES_tradnl" sz="5100" i="1" cap="none" dirty="0">
                <a:latin typeface="Arial Rounded MT Bold" pitchFamily="34" charset="0"/>
              </a:rPr>
              <a:t>Léxico</a:t>
            </a:r>
            <a:r>
              <a:rPr lang="es-ES_tradnl" i="1" cap="none" dirty="0">
                <a:latin typeface="Arial Rounded MT Bold" pitchFamily="34" charset="0"/>
              </a:rPr>
              <a:t> </a:t>
            </a:r>
            <a:r>
              <a:rPr lang="es-ES_tradnl" sz="5100" i="1" cap="none" dirty="0">
                <a:latin typeface="Arial Rounded MT Bold" pitchFamily="34" charset="0"/>
              </a:rPr>
              <a:t>Gesenius</a:t>
            </a:r>
            <a:r>
              <a:rPr lang="en-US" i="1" cap="none" dirty="0">
                <a:latin typeface="Arial Rounded MT Bold" pitchFamily="34" charset="0"/>
              </a:rPr>
              <a:t>: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762000"/>
            <a:ext cx="8544560" cy="62484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2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  </a:t>
            </a:r>
            <a:r>
              <a:rPr lang="es-ES_tradnl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Extranjeros, extraños, por lo tanto son los reyes extranjeros quienes hicieron alianzas con los israelitas</a:t>
            </a:r>
            <a:r>
              <a:rPr lang="es-ES_tradnl" sz="31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es-ES_tradnl" sz="11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:  Con la definición </a:t>
            </a: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#2, podemos ver una vez más el tema de  </a:t>
            </a:r>
            <a:r>
              <a:rPr lang="es-ES_tradnl" sz="28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mezclar</a:t>
            </a:r>
            <a:r>
              <a:rPr lang="es-ES_tradnl" sz="28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</a:rPr>
              <a:t>.  </a:t>
            </a:r>
            <a:br>
              <a:rPr lang="es-ES_tradnl" sz="28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</a:rPr>
            </a:b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El concepto de que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ereb/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anochecer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empieza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al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medio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día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de los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Fariseos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and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Rabinistas,</a:t>
            </a:r>
            <a:r>
              <a:rPr lang="es-ES_tradnl" sz="28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es muy interesante. </a:t>
            </a:r>
          </a:p>
          <a:p>
            <a:pPr marL="0" indent="0">
              <a:buNone/>
            </a:pP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llamó el tiempo de </a:t>
            </a:r>
            <a:r>
              <a:rPr lang="es-ES_tradnl" sz="2800" b="1" u="sng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sol directo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-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owr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</a:rPr>
              <a:t>(luz/día). </a:t>
            </a:r>
          </a:p>
          <a:p>
            <a:pPr marL="0" indent="0">
              <a:buNone/>
            </a:pPr>
            <a:r>
              <a:rPr lang="es-ES_tradnl" sz="2800" u="sng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Hacemos esta pregunta en relación a este concepto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s-ES_tradnl" sz="2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15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¿Estarán los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Rabinistas y los Fariseos estableciéndose ellos mismos en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trono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cuando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anulan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declaración de Yahuah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de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llamar 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owr </a:t>
            </a:r>
            <a:r>
              <a:rPr lang="es-ES_tradnl" sz="2800" baseline="30000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H216</a:t>
            </a:r>
            <a:r>
              <a:rPr lang="es-ES_tradnl" sz="2800" b="1" baseline="30000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(el sol directo)  - </a:t>
            </a:r>
            <a:r>
              <a:rPr lang="es-ES_tradnl" sz="2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“atardecer/anochecer”</a:t>
            </a:r>
            <a: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??</a:t>
            </a:r>
            <a:br>
              <a:rPr lang="es-ES_tradnl" sz="28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endParaRPr lang="es-ES_tradnl" sz="13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ES_tradnl" sz="2800" b="1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</a:t>
            </a:r>
            <a:r>
              <a:rPr lang="es-ES_tradnl" sz="2800" b="1" u="sng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Diciendo que el “anochecer” ocurre en la tarde</a:t>
            </a:r>
          </a:p>
          <a:p>
            <a:pPr marL="0" indent="0">
              <a:buNone/>
            </a:pPr>
            <a:r>
              <a:rPr lang="es-ES_tradnl" sz="2800" b="1" i="1" u="sng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r>
              <a:rPr lang="es-ES_tradnl" sz="2800" b="1" u="sng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_tradnl" sz="2800" b="1" i="1" u="sng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alinea</a:t>
            </a:r>
            <a:r>
              <a:rPr lang="es-ES_tradnl" sz="2800" b="1" i="1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ningún ejemplo</a:t>
            </a:r>
            <a:r>
              <a:rPr lang="es-ES_tradnl" sz="2800" b="1" dirty="0">
                <a:ln w="3175" cmpd="sng">
                  <a:noFill/>
                  <a:prstDash val="solid"/>
                </a:ln>
                <a:effectLst>
                  <a:glow rad="139700">
                    <a:srgbClr val="B7E4FF">
                      <a:alpha val="5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Divino en Las Escrituras!</a:t>
            </a:r>
          </a:p>
        </p:txBody>
      </p:sp>
    </p:spTree>
    <p:extLst>
      <p:ext uri="{BB962C8B-B14F-4D97-AF65-F5344CB8AC3E}">
        <p14:creationId xmlns:p14="http://schemas.microsoft.com/office/powerpoint/2010/main" val="41510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9464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31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1" y="1407160"/>
            <a:ext cx="7293734" cy="45720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_tradnl" sz="2400" dirty="0">
                <a:solidFill>
                  <a:srgbClr val="0070C0"/>
                </a:solidFill>
              </a:rPr>
              <a:t>Crepúsculo:  </a:t>
            </a:r>
            <a:r>
              <a:rPr lang="es-ES_tradnl" sz="24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mezclar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atardecer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400" dirty="0">
                <a:solidFill>
                  <a:srgbClr val="0070C0"/>
                </a:solidFill>
              </a:rPr>
              <a:t>el anochecer,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la luz se mezcla con la oscuridad</a:t>
            </a:r>
            <a:r>
              <a:rPr lang="es-ES_tradnl" sz="2400" dirty="0">
                <a:solidFill>
                  <a:srgbClr val="0070C0"/>
                </a:solidFill>
              </a:rPr>
              <a:t>; oscurecerse, esconderse, entrelazarse, fianza, actuar por otro, hipotecar –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0070C0"/>
                </a:solidFill>
              </a:rPr>
              <a:t>Ne 5:3,  </a:t>
            </a:r>
            <a:r>
              <a:rPr lang="es-ES_tradnl" sz="2400" u="sng" dirty="0">
                <a:solidFill>
                  <a:srgbClr val="0070C0"/>
                </a:solidFill>
              </a:rPr>
              <a:t>tejar</a:t>
            </a:r>
            <a:r>
              <a:rPr lang="es-ES_tradnl" sz="2400" dirty="0">
                <a:solidFill>
                  <a:srgbClr val="0070C0"/>
                </a:solidFill>
              </a:rPr>
              <a:t>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entrelazado,</a:t>
            </a:r>
            <a:r>
              <a:rPr lang="es-ES_tradnl" sz="2400" dirty="0">
                <a:solidFill>
                  <a:srgbClr val="0070C0"/>
                </a:solidFill>
              </a:rPr>
              <a:t> con un urdimbre,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mixta</a:t>
            </a:r>
            <a:r>
              <a:rPr lang="es-ES_tradnl" sz="2400" dirty="0">
                <a:solidFill>
                  <a:srgbClr val="0070C0"/>
                </a:solidFill>
              </a:rPr>
              <a:t>, enjambre, cambiar, mezclas comerciales, ser dulce y agradable, mezclas agradables, el sauce, siendo de color mixto, un lado pálido y el otro verde, un bosque, verduras mixtas y confundidas, el urdimbre, </a:t>
            </a:r>
            <a:r>
              <a:rPr lang="es-ES_tradn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</a:t>
            </a:r>
            <a:r>
              <a:rPr lang="es-ES_tradnl" sz="2400" dirty="0">
                <a:solidFill>
                  <a:srgbClr val="0070C0"/>
                </a:solidFill>
              </a:rPr>
              <a:t>, los cielos o las mezclas.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3810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i="1" cap="none" dirty="0">
                <a:latin typeface="Arial Rounded MT Bold" pitchFamily="34" charset="0"/>
              </a:rPr>
              <a:t>Léxico Hebreo</a:t>
            </a:r>
            <a:r>
              <a:rPr lang="en-US" i="1" cap="none" dirty="0">
                <a:latin typeface="Arial Rounded MT Bold" pitchFamily="34" charset="0"/>
              </a:rPr>
              <a:t>: </a:t>
            </a:r>
            <a:br>
              <a:rPr lang="en-US" i="1" cap="none" dirty="0">
                <a:latin typeface="Arial Rounded MT Bold" pitchFamily="34" charset="0"/>
              </a:rPr>
            </a:br>
            <a:r>
              <a:rPr lang="en-US" sz="2600" i="1" cap="none" dirty="0">
                <a:solidFill>
                  <a:srgbClr val="00B0F0"/>
                </a:solidFill>
                <a:latin typeface="Arial Rounded MT Bold" pitchFamily="34" charset="0"/>
              </a:rPr>
              <a:t>(W H Barker 1776) </a:t>
            </a:r>
            <a:r>
              <a:rPr lang="en-US" sz="3900" i="1" cap="none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cap="none" dirty="0">
                <a:latin typeface="Arial Rounded MT Bold" pitchFamily="34" charset="0"/>
              </a:rPr>
              <a:t>&lt;ereb&gt; </a:t>
            </a:r>
            <a:endParaRPr lang="en-US" i="1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9464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32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1" y="1407160"/>
            <a:ext cx="7293734" cy="4993640"/>
          </a:xfrm>
          <a:prstGeom prst="rect">
            <a:avLst/>
          </a:prstGeom>
          <a:noFill/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Basado en </a:t>
            </a:r>
            <a:r>
              <a:rPr lang="es-ES_tradnl" sz="2800" b="1" i="1" dirty="0">
                <a:solidFill>
                  <a:srgbClr val="008080"/>
                </a:solidFill>
                <a:latin typeface="Georgia" panose="02040502050405020303" pitchFamily="18" charset="0"/>
              </a:rPr>
              <a:t>William Gesenius, </a:t>
            </a:r>
            <a:br>
              <a:rPr lang="es-ES_tradnl" sz="2800" b="1" i="1" dirty="0">
                <a:solidFill>
                  <a:srgbClr val="008080"/>
                </a:solidFill>
                <a:latin typeface="Georgia" panose="02040502050405020303" pitchFamily="18" charset="0"/>
              </a:rPr>
            </a:b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traducido por </a:t>
            </a:r>
            <a:r>
              <a:rPr lang="es-ES_tradnl" sz="2800" b="1" i="1" dirty="0">
                <a:solidFill>
                  <a:srgbClr val="008080"/>
                </a:solidFill>
                <a:latin typeface="Georgia" panose="02040502050405020303" pitchFamily="18" charset="0"/>
              </a:rPr>
              <a:t>Edward Robinson</a:t>
            </a:r>
          </a:p>
          <a:p>
            <a:pPr marL="0" indent="0">
              <a:buNone/>
            </a:pPr>
            <a:r>
              <a:rPr lang="es-ES_tradnl" sz="2800" dirty="0">
                <a:solidFill>
                  <a:srgbClr val="0070C0"/>
                </a:solidFill>
              </a:rPr>
              <a:t>“Mezclar,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</a:t>
            </a:r>
            <a:r>
              <a:rPr lang="es-ES_tradnl" sz="2800" dirty="0">
                <a:solidFill>
                  <a:srgbClr val="0070C0"/>
                </a:solidFill>
              </a:rPr>
              <a:t>,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 mixtos</a:t>
            </a:r>
            <a:r>
              <a:rPr lang="es-ES_tradnl" sz="2800" dirty="0">
                <a:solidFill>
                  <a:srgbClr val="0070C0"/>
                </a:solidFill>
              </a:rPr>
              <a:t>,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entrelazado</a:t>
            </a:r>
            <a:r>
              <a:rPr lang="es-ES_tradnl" sz="2800" dirty="0">
                <a:solidFill>
                  <a:srgbClr val="0070C0"/>
                </a:solidFill>
              </a:rPr>
              <a:t>, un enjambre, promesa de cambiar algo, una fianza por un cambio, algo simbólico, en la frase –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las tardes probablemente entre la puesta de sol y la noche - oscuridad</a:t>
            </a:r>
            <a:r>
              <a:rPr lang="es-ES_tradnl" sz="2800" dirty="0">
                <a:solidFill>
                  <a:srgbClr val="0070C0"/>
                </a:solidFill>
              </a:rPr>
              <a:t>, para todas combinaciones con boqer (mañana) ser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crepúsculo</a:t>
            </a:r>
            <a:r>
              <a:rPr lang="es-ES_tradnl" sz="2800" dirty="0">
                <a:solidFill>
                  <a:srgbClr val="0070C0"/>
                </a:solidFill>
              </a:rPr>
              <a:t>, </a:t>
            </a:r>
            <a:r>
              <a:rPr lang="es-ES_tradnl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oscurecerse</a:t>
            </a:r>
            <a:r>
              <a:rPr lang="es-ES_tradnl" sz="2800" dirty="0">
                <a:solidFill>
                  <a:srgbClr val="0070C0"/>
                </a:solidFill>
              </a:rPr>
              <a:t>, 1 Sam. 17:16 – haciendo algo en la mañana y a la tarde, oeste – donde la puesta de sol, ser negro, tan negro como un cuervo.”</a:t>
            </a:r>
          </a:p>
          <a:p>
            <a:pPr marL="0" indent="0">
              <a:buNone/>
            </a:pPr>
            <a:r>
              <a:rPr lang="es-ES_tradnl" sz="2800" b="1" dirty="0"/>
              <a:t>Otra vez, hay énfasis fuerte</a:t>
            </a:r>
            <a:r>
              <a:rPr lang="es-ES_tradnl" sz="2800" b="1" u="sng" dirty="0"/>
              <a:t> en cuanto se considera el </a:t>
            </a:r>
            <a:r>
              <a:rPr lang="es-ES_tradnl" sz="2800" b="1" u="sng" dirty="0" smtClean="0"/>
              <a:t>tiempo</a:t>
            </a:r>
            <a:r>
              <a:rPr lang="es-ES_tradnl" sz="2800" b="1" dirty="0" smtClean="0"/>
              <a:t> de </a:t>
            </a:r>
            <a:r>
              <a:rPr lang="es-ES_tradnl" sz="2800" b="1" dirty="0"/>
              <a:t>la </a:t>
            </a:r>
            <a:r>
              <a:rPr lang="es-ES_tradnl" sz="2800" b="1" dirty="0">
                <a:solidFill>
                  <a:srgbClr val="FF0000"/>
                </a:solidFill>
              </a:rPr>
              <a:t>mezcla</a:t>
            </a:r>
            <a:r>
              <a:rPr lang="es-ES_tradnl" sz="2800" b="1" dirty="0"/>
              <a:t> </a:t>
            </a:r>
            <a:r>
              <a:rPr lang="es-ES_tradnl" sz="2800" b="1" dirty="0" smtClean="0"/>
              <a:t>de </a:t>
            </a:r>
            <a:r>
              <a:rPr lang="es-ES_tradnl" sz="2800" b="1" u="sng" dirty="0" smtClean="0"/>
              <a:t>la </a:t>
            </a:r>
            <a:r>
              <a:rPr lang="es-ES_tradnl" sz="2800" b="1" u="sng" dirty="0"/>
              <a:t>puesta de sol hasta la oscuridad</a:t>
            </a:r>
            <a:r>
              <a:rPr lang="es-ES_tradnl" sz="2800" b="1" dirty="0"/>
              <a:t>.</a:t>
            </a:r>
            <a:endParaRPr lang="es-ES_tradnl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s-ES_tradnl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</a:t>
            </a: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¿Se mezclan la luz y la oscuridad antes de la puesta de sol</a:t>
            </a:r>
            <a:r>
              <a:rPr lang="es-ES_tradnl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3810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sz="3000" i="1" cap="none" dirty="0">
                <a:latin typeface="Arial Rounded MT Bold" pitchFamily="34" charset="0"/>
              </a:rPr>
              <a:t>Léxico Inglés y Hebreo del </a:t>
            </a:r>
            <a:r>
              <a:rPr lang="es-ES_tradnl" i="1" cap="none" dirty="0">
                <a:latin typeface="Arial Rounded MT Bold" pitchFamily="34" charset="0"/>
              </a:rPr>
              <a:t/>
            </a:r>
            <a:br>
              <a:rPr lang="es-ES_tradnl" i="1" cap="none" dirty="0">
                <a:latin typeface="Arial Rounded MT Bold" pitchFamily="34" charset="0"/>
              </a:rPr>
            </a:br>
            <a:r>
              <a:rPr lang="es-ES_tradnl" sz="2800" i="1" cap="none" dirty="0">
                <a:latin typeface="Arial Rounded MT Bold" pitchFamily="34" charset="0"/>
              </a:rPr>
              <a:t>Antiguo Testamento </a:t>
            </a:r>
            <a:r>
              <a:rPr lang="es-ES_tradnl" sz="2600" i="1" cap="none" dirty="0">
                <a:solidFill>
                  <a:srgbClr val="00B0F0"/>
                </a:solidFill>
                <a:latin typeface="Arial Rounded MT Bold" pitchFamily="34" charset="0"/>
              </a:rPr>
              <a:t>(1906)</a:t>
            </a:r>
            <a:r>
              <a:rPr lang="es-ES_tradnl" i="1" cap="none" dirty="0">
                <a:latin typeface="Arial Rounded MT Bold" pitchFamily="34" charset="0"/>
              </a:rPr>
              <a:t>:</a:t>
            </a:r>
            <a:r>
              <a:rPr lang="es-ES_tradnl" sz="2800" i="1" cap="none" dirty="0">
                <a:latin typeface="Arial Rounded MT Bold" pitchFamily="34" charset="0"/>
              </a:rPr>
              <a:t>  </a:t>
            </a:r>
            <a:r>
              <a:rPr lang="es-ES_tradnl" sz="2800" cap="none" dirty="0">
                <a:latin typeface="Arial Rounded MT Bold" pitchFamily="34" charset="0"/>
              </a:rPr>
              <a:t>&lt;ereb</a:t>
            </a:r>
            <a:r>
              <a:rPr lang="en-US" sz="2800" cap="none" dirty="0">
                <a:latin typeface="Arial Rounded MT Bold" pitchFamily="34" charset="0"/>
              </a:rPr>
              <a:t>&gt; </a:t>
            </a:r>
            <a:endParaRPr lang="en-US" sz="2800" i="1" cap="none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4384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33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407160"/>
            <a:ext cx="7924800" cy="4917440"/>
          </a:xfrm>
          <a:prstGeom prst="rect">
            <a:avLst/>
          </a:prstGeom>
          <a:noFill/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800" b="1" i="1" dirty="0">
                <a:solidFill>
                  <a:srgbClr val="008080"/>
                </a:solidFill>
                <a:latin typeface="Georgia" panose="02040502050405020303" pitchFamily="18" charset="0"/>
              </a:rPr>
              <a:t>Koehler &amp; Baumgartner: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</a:p>
          <a:p>
            <a:pPr marL="274320" lvl="1" indent="0">
              <a:buNone/>
            </a:pPr>
            <a:r>
              <a:rPr lang="es-ES_tradnl" sz="2600" dirty="0">
                <a:solidFill>
                  <a:srgbClr val="0070C0"/>
                </a:solidFill>
              </a:rPr>
              <a:t>Participar, involucrarse con alguien,</a:t>
            </a:r>
            <a:r>
              <a:rPr lang="es-ES_tradnl" sz="2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</a:rPr>
              <a:t> bajar algo, </a:t>
            </a:r>
            <a:r>
              <a:rPr lang="es-ES_tradnl" sz="2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7000">
                    <a:srgbClr val="99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caer el sol</a:t>
            </a:r>
            <a:r>
              <a:rPr lang="es-ES_tradnl" sz="2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7000">
                    <a:srgbClr val="99FF99"/>
                  </a:glow>
                </a:effectLst>
              </a:rPr>
              <a:t>,</a:t>
            </a:r>
          </a:p>
          <a:p>
            <a:pPr marL="274320" lvl="1" indent="0">
              <a:buNone/>
            </a:pPr>
            <a:r>
              <a:rPr lang="es-ES_tradnl" sz="26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99FF99"/>
                  </a:glow>
                </a:effectLst>
              </a:rPr>
              <a:t>ser</a:t>
            </a:r>
            <a:r>
              <a:rPr lang="es-ES_tradnl" sz="2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7000">
                    <a:srgbClr val="99FF99"/>
                  </a:glow>
                </a:effectLst>
              </a:rPr>
              <a:t> anochecer </a:t>
            </a:r>
            <a:r>
              <a:rPr lang="es-ES_tradnl" sz="2600" dirty="0" smtClean="0">
                <a:solidFill>
                  <a:srgbClr val="0070C0"/>
                </a:solidFill>
              </a:rPr>
              <a:t>puesta </a:t>
            </a:r>
            <a:r>
              <a:rPr lang="es-ES_tradnl" sz="2600" dirty="0">
                <a:solidFill>
                  <a:srgbClr val="0070C0"/>
                </a:solidFill>
              </a:rPr>
              <a:t>de sol, al crepúsculo, entre el atardecer y la noche, i.e. </a:t>
            </a:r>
            <a:r>
              <a:rPr lang="es-ES_tradn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 puesta de sol y la noche</a:t>
            </a:r>
            <a:r>
              <a:rPr lang="es-ES_tradnl" sz="2600" dirty="0">
                <a:solidFill>
                  <a:srgbClr val="0070C0"/>
                </a:solidFill>
              </a:rPr>
              <a:t>, junto a, un tipo de tejer, tela tejida, </a:t>
            </a:r>
            <a:r>
              <a:rPr lang="es-ES_tradnl" sz="2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mezclarse</a:t>
            </a:r>
            <a:r>
              <a:rPr lang="es-ES_tradnl" sz="2600" dirty="0">
                <a:solidFill>
                  <a:srgbClr val="0070C0"/>
                </a:solidFill>
              </a:rPr>
              <a:t>, raza mezclada, sauce.</a:t>
            </a:r>
            <a:endParaRPr lang="es-ES_tradnl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_tradnl" b="1" u="sng" dirty="0"/>
              <a:t>Comentarios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/>
              <a:t>Después de consultar una variedad de recursos, parece que el tema de </a:t>
            </a:r>
            <a:r>
              <a:rPr 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“mezclas de cosas diferentes” o “unidades” es muy notable!</a:t>
            </a:r>
            <a:r>
              <a:rPr lang="es-ES_tradnl" dirty="0"/>
              <a:t>  Solamente en el periodo de 24 horas se puede aplicar </a:t>
            </a: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ereb</a:t>
            </a:r>
            <a:r>
              <a:rPr lang="es-ES_tradnl" dirty="0"/>
              <a:t> a las porciones de los crepúsculos del a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manecer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dirty="0"/>
              <a:t>&lt;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boqer</a:t>
            </a:r>
            <a:r>
              <a:rPr lang="es-ES_tradnl" dirty="0"/>
              <a:t>&gt; y del </a:t>
            </a:r>
            <a:r>
              <a:rPr lang="es-ES_tradnl" b="1" i="1" dirty="0">
                <a:solidFill>
                  <a:srgbClr val="00B050"/>
                </a:solidFill>
              </a:rPr>
              <a:t>anochecer</a:t>
            </a:r>
            <a:r>
              <a:rPr lang="es-ES_tradnl" dirty="0"/>
              <a:t> donde ocurren unas mezclas de luz con oscuridad.</a:t>
            </a:r>
            <a:br>
              <a:rPr lang="es-ES_tradnl" dirty="0"/>
            </a:br>
            <a:r>
              <a:rPr lang="es-ES_tradnl" dirty="0"/>
              <a:t>Sin embargo, la palabra </a:t>
            </a:r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ereb</a:t>
            </a:r>
            <a:r>
              <a:rPr lang="es-ES_tradnl" dirty="0"/>
              <a:t>  se usa solamente con</a:t>
            </a:r>
            <a:r>
              <a:rPr lang="es-ES_tradnl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boqer cuando se habla del crepúsculo de la mañana (amanecer).</a:t>
            </a:r>
            <a:r>
              <a:rPr lang="es-ES_tradnl" dirty="0"/>
              <a:t> </a:t>
            </a:r>
          </a:p>
          <a:p>
            <a:pPr marL="0" indent="0">
              <a:buNone/>
            </a:pPr>
            <a:r>
              <a:rPr lang="es-ES_tradnl" sz="1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Dividió</a:t>
            </a:r>
            <a:r>
              <a:rPr lang="es-ES_tradn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Yahuah</a:t>
            </a:r>
            <a:r>
              <a:rPr lang="es-ES_tradnl" dirty="0">
                <a:solidFill>
                  <a:prstClr val="black">
                    <a:lumMod val="95000"/>
                    <a:lumOff val="5000"/>
                  </a:prstClr>
                </a:solidFill>
              </a:rPr>
              <a:t> el ciclo (día) de 24 horas en 4 segmentos separados para que pudiéramos conducir nuestras vidas fácilmente. </a:t>
            </a:r>
            <a: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s-ES_tradnl" sz="2400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s-ES_tradnl" sz="1400" dirty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</a:p>
          <a:p>
            <a:pPr marL="0" indent="0">
              <a:buNone/>
            </a:pPr>
            <a:r>
              <a:rPr lang="es-ES_tradnl" dirty="0">
                <a:solidFill>
                  <a:prstClr val="black">
                    <a:lumMod val="95000"/>
                    <a:lumOff val="5000"/>
                  </a:prstClr>
                </a:solidFill>
              </a:rPr>
              <a:t> Examinamos una gráfica lineal primero y después una circular para estar seguros de que estemos de acuerdo.</a:t>
            </a:r>
            <a:endParaRPr lang="es-ES_tradnl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808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" y="381000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sz="3000" i="1" cap="none" dirty="0">
                <a:latin typeface="Arial Rounded MT Bold" pitchFamily="34" charset="0"/>
              </a:rPr>
              <a:t>El Léxico  Arameo y Hebreo </a:t>
            </a:r>
            <a:r>
              <a:rPr lang="es-ES_tradnl" i="1" cap="none" dirty="0">
                <a:latin typeface="Arial Rounded MT Bold" pitchFamily="34" charset="0"/>
              </a:rPr>
              <a:t/>
            </a:r>
            <a:br>
              <a:rPr lang="es-ES_tradnl" i="1" cap="none" dirty="0">
                <a:latin typeface="Arial Rounded MT Bold" pitchFamily="34" charset="0"/>
              </a:rPr>
            </a:br>
            <a:r>
              <a:rPr lang="es-ES_tradnl" sz="2800" i="1" cap="none" dirty="0">
                <a:latin typeface="Arial Rounded MT Bold" pitchFamily="34" charset="0"/>
              </a:rPr>
              <a:t>del  Antiguo Testamento:  </a:t>
            </a:r>
            <a:r>
              <a:rPr lang="es-ES_tradnl" sz="2800" cap="none" dirty="0">
                <a:latin typeface="Arial Rounded MT Bold" pitchFamily="34" charset="0"/>
              </a:rPr>
              <a:t>&lt;ereb</a:t>
            </a:r>
            <a:r>
              <a:rPr lang="en-US" sz="2800" cap="none" dirty="0">
                <a:latin typeface="Arial Rounded MT Bold" pitchFamily="34" charset="0"/>
              </a:rPr>
              <a:t>&gt; </a:t>
            </a:r>
            <a:endParaRPr lang="en-US" sz="2800" i="1" cap="none" dirty="0">
              <a:latin typeface="Arial Rounded MT Bold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315200" y="1143000"/>
            <a:ext cx="838200" cy="457200"/>
          </a:xfrm>
          <a:prstGeom prst="wedgeEllipseCallout">
            <a:avLst>
              <a:gd name="adj1" fmla="val -78491"/>
              <a:gd name="adj2" fmla="val 103076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483BF3"/>
                </a:solidFill>
                <a:effectLst>
                  <a:glow rad="127000">
                    <a:srgbClr val="FFFF00"/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89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290" y="0"/>
            <a:ext cx="9052560" cy="636969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latin typeface="Arial Rounded MT Bold" pitchFamily="34" charset="0"/>
              </a:rPr>
              <a:t>Génesis 1:1-5  “ordenar” y alinear</a:t>
            </a:r>
          </a:p>
        </p:txBody>
      </p:sp>
      <p:sp>
        <p:nvSpPr>
          <p:cNvPr id="9" name="Chord 8"/>
          <p:cNvSpPr/>
          <p:nvPr/>
        </p:nvSpPr>
        <p:spPr>
          <a:xfrm rot="7973960">
            <a:off x="2675139" y="3231291"/>
            <a:ext cx="2498213" cy="2567364"/>
          </a:xfrm>
          <a:prstGeom prst="chord">
            <a:avLst>
              <a:gd name="adj1" fmla="val 2700000"/>
              <a:gd name="adj2" fmla="val 1380217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e 11"/>
          <p:cNvSpPr/>
          <p:nvPr/>
        </p:nvSpPr>
        <p:spPr>
          <a:xfrm rot="10310906">
            <a:off x="2705442" y="3663963"/>
            <a:ext cx="2700782" cy="1870963"/>
          </a:xfrm>
          <a:prstGeom prst="pie">
            <a:avLst>
              <a:gd name="adj1" fmla="val 10757645"/>
              <a:gd name="adj2" fmla="val 11313495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4193" y="3558139"/>
            <a:ext cx="1366377" cy="885739"/>
          </a:xfrm>
          <a:prstGeom prst="rect">
            <a:avLst/>
          </a:prstGeom>
          <a:solidFill>
            <a:srgbClr val="B7E4FF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FF0066"/>
                </a:solidFill>
              </a:rPr>
              <a:t>1</a:t>
            </a:r>
            <a:r>
              <a:rPr lang="en-CA" sz="2400" baseline="30000" dirty="0">
                <a:solidFill>
                  <a:srgbClr val="FF0066"/>
                </a:solidFill>
              </a:rPr>
              <a:t>ra </a:t>
            </a:r>
            <a:r>
              <a:rPr lang="es-ES_tradnl" sz="2400" baseline="30000" dirty="0">
                <a:solidFill>
                  <a:srgbClr val="FF0066"/>
                </a:solidFill>
              </a:rPr>
              <a:t>Temporada</a:t>
            </a:r>
            <a:r>
              <a:rPr lang="en-CA" sz="2400" baseline="30000" dirty="0">
                <a:solidFill>
                  <a:srgbClr val="FF0066"/>
                </a:solidFill>
              </a:rPr>
              <a:t> de Luz</a:t>
            </a:r>
            <a:endParaRPr lang="en-CA" sz="2400" dirty="0">
              <a:solidFill>
                <a:srgbClr val="FF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316" y="2986085"/>
            <a:ext cx="1848260" cy="145439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Día Uno – </a:t>
            </a:r>
            <a:b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</a:b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Echad = 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483BF3"/>
                </a:solidFill>
              </a:rPr>
              <a:t>Unión</a:t>
            </a:r>
            <a:r>
              <a:rPr lang="en-CA" sz="2800" b="1" dirty="0">
                <a:ln>
                  <a:solidFill>
                    <a:srgbClr val="483BF3"/>
                  </a:solidFill>
                </a:ln>
                <a:solidFill>
                  <a:srgbClr val="483BF3"/>
                </a:solidFill>
              </a:rPr>
              <a:t>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678286"/>
            <a:ext cx="5490298" cy="460734"/>
          </a:xfrm>
          <a:prstGeom prst="rect">
            <a:avLst/>
          </a:prstGeom>
          <a:gradFill>
            <a:gsLst>
              <a:gs pos="70000">
                <a:srgbClr val="66FFFF"/>
              </a:gs>
              <a:gs pos="7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800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 creó SU Luz primero</a:t>
            </a:r>
            <a:r>
              <a:rPr lang="en-US" sz="2800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CA" dirty="0">
              <a:ln w="1905">
                <a:solidFill>
                  <a:sysClr val="windowText" lastClr="000000"/>
                </a:solidFill>
              </a:ln>
              <a:solidFill>
                <a:srgbClr val="483BF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56640"/>
            <a:ext cx="8279130" cy="141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800" dirty="0">
                <a:solidFill>
                  <a:srgbClr val="7030A0"/>
                </a:solidFill>
              </a:rPr>
              <a:t>Para cumplir con la definición de “</a:t>
            </a:r>
            <a:r>
              <a:rPr lang="es-ES_tradnl" sz="2800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Ereb</a:t>
            </a:r>
            <a:r>
              <a:rPr lang="es-ES_tradnl" sz="2800" dirty="0">
                <a:solidFill>
                  <a:srgbClr val="7030A0"/>
                </a:solidFill>
              </a:rPr>
              <a:t>” - una </a:t>
            </a:r>
            <a:r>
              <a:rPr lang="es-ES_tradnl" sz="2800" b="1" u="sng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MEZCLA</a:t>
            </a:r>
            <a:r>
              <a:rPr lang="es-ES_tradnl" sz="28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, </a:t>
            </a:r>
            <a:r>
              <a:rPr lang="es-ES_tradnl" sz="2800" b="1" dirty="0">
                <a:solidFill>
                  <a:srgbClr val="7030A0"/>
                </a:solidFill>
                <a:effectLst/>
              </a:rPr>
              <a:t>-</a:t>
            </a:r>
            <a:r>
              <a:rPr lang="es-ES_tradnl" sz="2800" b="1" dirty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s-ES_tradnl" sz="2800" b="1" dirty="0">
                <a:solidFill>
                  <a:srgbClr val="7030A0"/>
                </a:solidFill>
                <a:effectLst>
                  <a:glow rad="127000">
                    <a:srgbClr val="66FFFF"/>
                  </a:glow>
                </a:effectLst>
              </a:rPr>
              <a:t>Luz</a:t>
            </a:r>
            <a:r>
              <a:rPr lang="es-ES_tradnl" sz="2800" dirty="0">
                <a:solidFill>
                  <a:srgbClr val="7030A0"/>
                </a:solidFill>
              </a:rPr>
              <a:t>  </a:t>
            </a:r>
            <a:r>
              <a:rPr lang="es-ES_tradnl" sz="2800" u="sng" dirty="0">
                <a:solidFill>
                  <a:srgbClr val="FF0066"/>
                </a:solidFill>
              </a:rPr>
              <a:t>tiene que estar presente</a:t>
            </a:r>
            <a:r>
              <a:rPr lang="es-ES_tradnl" sz="2800" dirty="0">
                <a:solidFill>
                  <a:srgbClr val="FF0066"/>
                </a:solidFill>
              </a:rPr>
              <a:t> </a:t>
            </a:r>
            <a:r>
              <a:rPr lang="es-ES_tradnl" sz="2800" dirty="0" smtClean="0">
                <a:solidFill>
                  <a:srgbClr val="7030A0"/>
                </a:solidFill>
              </a:rPr>
              <a:t>para </a:t>
            </a:r>
            <a:r>
              <a:rPr lang="es-ES_tradnl" sz="2800" dirty="0">
                <a:solidFill>
                  <a:srgbClr val="7030A0"/>
                </a:solidFill>
              </a:rPr>
              <a:t>permitir el anochecer antes de la oscuridad!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6136" y="2947977"/>
            <a:ext cx="3200400" cy="3595913"/>
          </a:xfrm>
          <a:prstGeom prst="rect">
            <a:avLst/>
          </a:prstGeom>
          <a:gradFill flip="none" rotWithShape="1">
            <a:gsLst>
              <a:gs pos="27000">
                <a:schemeClr val="tx1"/>
              </a:gs>
              <a:gs pos="68000">
                <a:srgbClr val="FFFF0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>
                <a:solidFill>
                  <a:srgbClr val="7030A0"/>
                </a:solidFill>
              </a:rPr>
              <a:t>La luz de</a:t>
            </a:r>
            <a:r>
              <a:rPr lang="en-CA" sz="2800" dirty="0">
                <a:solidFill>
                  <a:srgbClr val="66FFFF"/>
                </a:solidFill>
              </a:rPr>
              <a:t> 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la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CA" sz="2800" baseline="30000" dirty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000" dirty="0">
                <a:solidFill>
                  <a:srgbClr val="7030A0"/>
                </a:solidFill>
              </a:rPr>
              <a:t>Temporada de Día</a:t>
            </a:r>
            <a:r>
              <a:rPr lang="es-ES_tradn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</a:rPr>
              <a:t>empezó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s-ES_tradnl" sz="2800" dirty="0">
                <a:solidFill>
                  <a:srgbClr val="7030A0"/>
                </a:solidFill>
              </a:rPr>
              <a:t> </a:t>
            </a:r>
            <a:r>
              <a:rPr lang="es-ES_tradnl" sz="2400" dirty="0">
                <a:solidFill>
                  <a:srgbClr val="002060"/>
                </a:solidFill>
                <a:latin typeface="Arial Black" panose="020B0A04020102020204" pitchFamily="34" charset="0"/>
              </a:rPr>
              <a:t>MEZCLARSE</a:t>
            </a:r>
            <a:r>
              <a:rPr lang="es-ES_tradn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con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la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oscuridad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que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venía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de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la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noche</a:t>
            </a:r>
            <a:r>
              <a:rPr lang="es-ES_tradnl" sz="2800" dirty="0">
                <a:solidFill>
                  <a:srgbClr val="FF0000"/>
                </a:solidFill>
              </a:rPr>
              <a:t>. </a:t>
            </a:r>
            <a:r>
              <a:rPr lang="es-ES_tradnl" sz="2400" dirty="0">
                <a:solidFill>
                  <a:srgbClr val="FF0000"/>
                </a:solidFill>
              </a:rPr>
              <a:t>Ocurrió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mezcla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r>
              <a:rPr lang="es-ES_tradnl" sz="2400" dirty="0">
                <a:solidFill>
                  <a:srgbClr val="FF0000"/>
                </a:solidFill>
              </a:rPr>
              <a:t>de</a:t>
            </a:r>
            <a:r>
              <a:rPr lang="es-ES_tradnl" sz="2800" dirty="0">
                <a:solidFill>
                  <a:srgbClr val="FF0000"/>
                </a:solidFill>
              </a:rPr>
              <a:t/>
            </a:r>
            <a:br>
              <a:rPr lang="es-ES_tradnl" sz="2800" dirty="0">
                <a:solidFill>
                  <a:srgbClr val="FF0000"/>
                </a:solidFill>
              </a:rPr>
            </a:br>
            <a:r>
              <a:rPr lang="es-ES_tradnl" sz="2400" b="1" dirty="0">
                <a:solidFill>
                  <a:srgbClr val="7030A0"/>
                </a:solidFill>
                <a:effectLst>
                  <a:glow rad="127000">
                    <a:srgbClr val="99FF99"/>
                  </a:glow>
                </a:effectLst>
              </a:rPr>
              <a:t>Ereb</a:t>
            </a:r>
            <a:r>
              <a:rPr lang="es-ES_tradn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800" dirty="0">
                <a:solidFill>
                  <a:srgbClr val="66FFFF"/>
                </a:solidFill>
              </a:rPr>
              <a:t>(</a:t>
            </a:r>
            <a:r>
              <a:rPr lang="es-ES_tradnl" sz="2400" dirty="0">
                <a:solidFill>
                  <a:srgbClr val="66FFFF"/>
                </a:solidFill>
              </a:rPr>
              <a:t>crepúsculo</a:t>
            </a:r>
            <a:r>
              <a:rPr lang="es-ES_tradnl" sz="2800" dirty="0">
                <a:solidFill>
                  <a:srgbClr val="66FFFF"/>
                </a:solidFill>
              </a:rPr>
              <a:t>).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458200" y="6543891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pPr/>
              <a:t>34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270" y="4876799"/>
            <a:ext cx="4710514" cy="1427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B23B7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3600" dirty="0">
                <a:solidFill>
                  <a:srgbClr val="00B050"/>
                </a:solidFill>
              </a:rPr>
              <a:t>Génesis 1:5 (b) </a:t>
            </a:r>
            <a:r>
              <a:rPr lang="es-ES_tradnl" sz="3600" dirty="0">
                <a:solidFill>
                  <a:srgbClr val="483BF3"/>
                </a:solidFill>
              </a:rPr>
              <a:t>y </a:t>
            </a:r>
            <a:r>
              <a:rPr lang="es-ES_tradnl" sz="3600" dirty="0">
                <a:solidFill>
                  <a:srgbClr val="483BF3"/>
                </a:solidFill>
                <a:effectLst>
                  <a:glow rad="127000">
                    <a:srgbClr val="FFFF00"/>
                  </a:glow>
                </a:effectLst>
              </a:rPr>
              <a:t>atardeció</a:t>
            </a:r>
            <a:r>
              <a:rPr lang="en-CA" sz="3600" dirty="0">
                <a:solidFill>
                  <a:srgbClr val="483BF3"/>
                </a:solidFill>
                <a:effectLst>
                  <a:glow rad="127000">
                    <a:srgbClr val="FFFF00"/>
                  </a:glow>
                </a:effectLst>
              </a:rPr>
              <a:t>.</a:t>
            </a:r>
          </a:p>
        </p:txBody>
      </p:sp>
      <p:sp>
        <p:nvSpPr>
          <p:cNvPr id="21" name="Bent Arrow 20"/>
          <p:cNvSpPr/>
          <p:nvPr/>
        </p:nvSpPr>
        <p:spPr>
          <a:xfrm rot="5400000" flipH="1">
            <a:off x="4666190" y="4947794"/>
            <a:ext cx="1371600" cy="772412"/>
          </a:xfrm>
          <a:prstGeom prst="bentArrow">
            <a:avLst>
              <a:gd name="adj1" fmla="val 25000"/>
              <a:gd name="adj2" fmla="val 50000"/>
              <a:gd name="adj3" fmla="val 42137"/>
              <a:gd name="adj4" fmla="val 43750"/>
            </a:avLst>
          </a:prstGeom>
          <a:gradFill>
            <a:gsLst>
              <a:gs pos="43000">
                <a:schemeClr val="accent2">
                  <a:lumMod val="60000"/>
                  <a:lumOff val="40000"/>
                </a:schemeClr>
              </a:gs>
              <a:gs pos="68000">
                <a:srgbClr val="FFFF00"/>
              </a:gs>
            </a:gsLst>
            <a:lin ang="13500000" scaled="1"/>
          </a:gradFill>
          <a:ln>
            <a:solidFill>
              <a:srgbClr val="483BF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2362200" y="2875480"/>
            <a:ext cx="3588249" cy="1550716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rgbClr val="ED7D31">
              <a:lumMod val="75000"/>
            </a:srgbClr>
          </a:solidFill>
          <a:ln w="28575" cap="flat" cmpd="sng" algn="ctr">
            <a:solidFill>
              <a:srgbClr val="0000CC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4" grpId="0" animBg="1"/>
      <p:bldP spid="17" grpId="0" animBg="1"/>
      <p:bldP spid="22" grpId="0" animBg="1"/>
      <p:bldP spid="2" grpId="0" animBg="1"/>
      <p:bldP spid="3" grpId="0" animBg="1"/>
      <p:bldP spid="6" grpId="0" animBg="1"/>
      <p:bldP spid="21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-9144"/>
            <a:ext cx="9143999" cy="603504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2400" dirty="0">
                <a:solidFill>
                  <a:srgbClr val="FF0066"/>
                </a:solidFill>
              </a:rPr>
              <a:t>       </a:t>
            </a:r>
            <a:r>
              <a:rPr lang="en-US" sz="2400" dirty="0">
                <a:solidFill>
                  <a:srgbClr val="9933FF"/>
                </a:solidFill>
              </a:rPr>
              <a:t>  </a:t>
            </a:r>
            <a:r>
              <a:rPr lang="en-US" sz="1600" b="1" dirty="0">
                <a:solidFill>
                  <a:srgbClr val="FFFF00"/>
                </a:solidFill>
              </a:rPr>
              <a:t>Amanecer</a:t>
            </a:r>
            <a:r>
              <a:rPr lang="en-US" sz="2400" dirty="0"/>
              <a:t>       </a:t>
            </a:r>
            <a:r>
              <a:rPr lang="en-US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Medio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Día</a:t>
            </a:r>
            <a:r>
              <a:rPr lang="en-US" sz="2400" dirty="0"/>
              <a:t>	     </a:t>
            </a:r>
            <a:r>
              <a:rPr lang="en-US" sz="1600" dirty="0"/>
              <a:t>Puesta</a:t>
            </a:r>
            <a:r>
              <a:rPr lang="en-US" sz="2400" dirty="0"/>
              <a:t> </a:t>
            </a:r>
            <a:r>
              <a:rPr lang="en-US" sz="1600" dirty="0"/>
              <a:t>de  </a:t>
            </a:r>
          </a:p>
          <a:p>
            <a:pPr marL="0" indent="0">
              <a:buFont typeface="Wingdings 2"/>
              <a:buNone/>
            </a:pPr>
            <a:r>
              <a:rPr lang="en-US" sz="1600" dirty="0"/>
              <a:t>     </a:t>
            </a:r>
            <a:r>
              <a:rPr lang="es-ES_tradnl" sz="1600" dirty="0"/>
              <a:t>Crepúsculo</a:t>
            </a:r>
            <a:r>
              <a:rPr lang="en-US" sz="1600" dirty="0"/>
              <a:t>                                               </a:t>
            </a:r>
            <a:r>
              <a:rPr lang="en-US" sz="2400" dirty="0"/>
              <a:t>    </a:t>
            </a:r>
            <a:r>
              <a:rPr lang="en-US" sz="1600" dirty="0"/>
              <a:t>Sol  </a:t>
            </a:r>
            <a:r>
              <a:rPr lang="es-ES_tradnl" sz="1600" dirty="0"/>
              <a:t>Crepúsculo</a:t>
            </a:r>
            <a:r>
              <a:rPr lang="es-ES_tradnl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Font typeface="Wingdings 2"/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063242"/>
            <a:ext cx="1066800" cy="9144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50000"/>
                </a:schemeClr>
              </a:gs>
              <a:gs pos="37000">
                <a:schemeClr val="accent1">
                  <a:lumMod val="60000"/>
                  <a:lumOff val="40000"/>
                </a:schemeClr>
              </a:gs>
              <a:gs pos="89000">
                <a:srgbClr val="FBD388"/>
              </a:gs>
              <a:gs pos="98000">
                <a:srgbClr val="FFFF00"/>
              </a:gs>
              <a:gs pos="59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 de </a:t>
            </a:r>
            <a:r>
              <a:rPr lang="es-ES_tradn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amanecer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1" y="3048001"/>
            <a:ext cx="3397250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Luz </a:t>
            </a:r>
            <a:r>
              <a:rPr lang="es-ES_tradnl" sz="2400" dirty="0">
                <a:solidFill>
                  <a:schemeClr val="tx1"/>
                </a:solidFill>
              </a:rPr>
              <a:t>Directo</a:t>
            </a:r>
            <a:r>
              <a:rPr lang="en-US" sz="2400" dirty="0">
                <a:solidFill>
                  <a:schemeClr val="tx1"/>
                </a:solidFill>
              </a:rPr>
              <a:t> del Sol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>
            <a:off x="5177602" y="2185224"/>
            <a:ext cx="436626" cy="1247775"/>
          </a:xfrm>
          <a:prstGeom prst="rightBrace">
            <a:avLst>
              <a:gd name="adj1" fmla="val 21077"/>
              <a:gd name="adj2" fmla="val 63483"/>
            </a:avLst>
          </a:prstGeom>
          <a:solidFill>
            <a:schemeClr val="accent4"/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029712" y="2590800"/>
            <a:ext cx="0" cy="1371601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68851" y="2590800"/>
            <a:ext cx="1" cy="138684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19800" y="3048001"/>
            <a:ext cx="297074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bg1"/>
                </a:solidFill>
              </a:rPr>
              <a:t>Temporada</a:t>
            </a:r>
            <a:r>
              <a:rPr lang="es-ES_tradnl" sz="2800" dirty="0">
                <a:solidFill>
                  <a:schemeClr val="bg1"/>
                </a:solidFill>
              </a:rPr>
              <a:t> de </a:t>
            </a:r>
            <a:r>
              <a:rPr lang="es-ES_tradnl" sz="2400" dirty="0">
                <a:solidFill>
                  <a:schemeClr val="bg1"/>
                </a:solidFill>
              </a:rPr>
              <a:t>Noche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34290" y="141669"/>
            <a:ext cx="9052560" cy="990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cap="none" dirty="0">
                <a:latin typeface="Arial Rounded MT Bold" pitchFamily="34" charset="0"/>
              </a:rPr>
              <a:t>Luz, </a:t>
            </a:r>
            <a:r>
              <a:rPr lang="es-ES_tradnl" cap="none" dirty="0">
                <a:latin typeface="Arial Rounded MT Bold" pitchFamily="34" charset="0"/>
              </a:rPr>
              <a:t>oscuridad, anochecer &amp; amanecer</a:t>
            </a:r>
          </a:p>
          <a:p>
            <a:pPr algn="ctr"/>
            <a:r>
              <a:rPr lang="es-ES_tradnl" cap="none" dirty="0">
                <a:latin typeface="Arial Rounded MT Bold" pitchFamily="34" charset="0"/>
              </a:rPr>
              <a:t>de acuerdo a Génesis 1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8200" y="1132269"/>
            <a:ext cx="7867650" cy="909860"/>
          </a:xfrm>
          <a:prstGeom prst="rect">
            <a:avLst/>
          </a:prstGeom>
          <a:noFill/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</a:rPr>
              <a:t>La mayoría de nosotros pensamos en forma  lineal así que esta gráfica debe ser fácil de entender.</a:t>
            </a:r>
          </a:p>
          <a:p>
            <a:pPr marL="0" indent="0" algn="ctr">
              <a:buFont typeface="Wingdings 2"/>
              <a:buNone/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990545" y="2606041"/>
            <a:ext cx="0" cy="1371601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>
            <a:normAutofit fontScale="92500" lnSpcReduction="10000"/>
            <a:sp3d extrusionH="57150">
              <a:bevelT w="38100" h="38100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encasillados de “mezcla” son las áreas en donde se mezcla     la luz con la oscuridad. </a:t>
            </a:r>
            <a:b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Estas </a:t>
            </a:r>
            <a:r>
              <a:rPr lang="es-ES_tradn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mezclas 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(ereb) 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concuerdan con las definiciones del idioma hebreo. </a:t>
            </a:r>
            <a:b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Estos crepúsculos no se encuentran antes de la puesta de sol </a:t>
            </a:r>
            <a:r>
              <a:rPr lang="es-ES_tradn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del amanecer [comenzando con el cuarto Día de la luz solar – Génesis. 1:19]. </a:t>
            </a: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El sol directo del día no deja ocurrir ninguna mezcla de luces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2027" y="3048001"/>
            <a:ext cx="1247772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Mezcla de </a:t>
            </a:r>
            <a:r>
              <a:rPr lang="es-ES_trad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anochecer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1864" y="6552234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35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16200000">
            <a:off x="601980" y="2293621"/>
            <a:ext cx="472441" cy="1066798"/>
          </a:xfrm>
          <a:prstGeom prst="rightBrace">
            <a:avLst>
              <a:gd name="adj1" fmla="val 21077"/>
              <a:gd name="adj2" fmla="val 65269"/>
            </a:avLst>
          </a:prstGeom>
          <a:solidFill>
            <a:schemeClr val="accent4"/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4800" y="2606041"/>
            <a:ext cx="0" cy="1371601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71600" y="2606041"/>
            <a:ext cx="0" cy="1371601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 animBg="1"/>
      <p:bldP spid="20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16" y="381000"/>
            <a:ext cx="8592684" cy="5257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6600" dirty="0">
                <a:solidFill>
                  <a:srgbClr val="7030A0"/>
                </a:solidFill>
              </a:rPr>
              <a:t>Es muy sencillo - </a:t>
            </a:r>
          </a:p>
          <a:p>
            <a:pPr algn="ctr"/>
            <a:r>
              <a:rPr lang="es-ES_tradnl" sz="6600" dirty="0">
                <a:solidFill>
                  <a:schemeClr val="tx1"/>
                </a:solidFill>
              </a:rPr>
              <a:t>¿No hay </a:t>
            </a:r>
            <a:r>
              <a:rPr lang="es-ES_tradnl" sz="6600" dirty="0">
                <a:solidFill>
                  <a:srgbClr val="FFFF00"/>
                </a:solidFill>
              </a:rPr>
              <a:t>Luz </a:t>
            </a:r>
            <a:r>
              <a:rPr lang="es-ES_tradnl" sz="6600" dirty="0">
                <a:solidFill>
                  <a:schemeClr val="tx1"/>
                </a:solidFill>
              </a:rPr>
              <a:t>primero</a:t>
            </a:r>
            <a:r>
              <a:rPr lang="es-ES_tradnl" sz="6600" dirty="0">
                <a:solidFill>
                  <a:schemeClr val="tx1"/>
                </a:solidFill>
                <a:effectLst/>
              </a:rPr>
              <a:t>?</a:t>
            </a:r>
            <a:r>
              <a:rPr lang="es-ES_tradnl" sz="6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6600" dirty="0">
                <a:solidFill>
                  <a:srgbClr val="7030A0"/>
                </a:solidFill>
                <a:effectLst>
                  <a:glow rad="127000">
                    <a:srgbClr val="99FF99"/>
                  </a:glow>
                </a:effectLst>
                <a:latin typeface="Arial Black" panose="020B0A04020102020204" pitchFamily="34" charset="0"/>
              </a:rPr>
              <a:t>No hay ereb mezcla</a:t>
            </a:r>
          </a:p>
          <a:p>
            <a:pPr algn="ctr"/>
            <a:r>
              <a:rPr lang="es-ES_tradnl" sz="6600" dirty="0">
                <a:solidFill>
                  <a:srgbClr val="7030A0"/>
                </a:solidFill>
              </a:rPr>
              <a:t>(anochecer)! 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458200" y="6543891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pPr/>
              <a:t>36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4290" y="0"/>
            <a:ext cx="9052560" cy="6369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45720" tIns="0" rIns="45720" bIns="0" anchor="b" anchorCtr="0">
            <a:normAutofit/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latin typeface="Arial Rounded MT Bold" pitchFamily="34" charset="0"/>
              </a:rPr>
              <a:t>Génesis 1:1-5  “ordenar” y alinear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458200" y="6556248"/>
            <a:ext cx="588336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pPr/>
              <a:t>37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Chord 8"/>
          <p:cNvSpPr/>
          <p:nvPr/>
        </p:nvSpPr>
        <p:spPr>
          <a:xfrm rot="7973960">
            <a:off x="3056138" y="3231291"/>
            <a:ext cx="2498213" cy="2567364"/>
          </a:xfrm>
          <a:prstGeom prst="chord">
            <a:avLst>
              <a:gd name="adj1" fmla="val 2700000"/>
              <a:gd name="adj2" fmla="val 1380217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ie 9"/>
          <p:cNvSpPr/>
          <p:nvPr/>
        </p:nvSpPr>
        <p:spPr>
          <a:xfrm>
            <a:off x="3055737" y="3380363"/>
            <a:ext cx="2499014" cy="2418580"/>
          </a:xfrm>
          <a:prstGeom prst="pie">
            <a:avLst>
              <a:gd name="adj1" fmla="val 21598990"/>
              <a:gd name="adj2" fmla="val 1077367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2667000" y="2875480"/>
            <a:ext cx="3664449" cy="1413164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rgbClr val="ED7D31">
              <a:lumMod val="75000"/>
            </a:srgbClr>
          </a:solidFill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e 11"/>
          <p:cNvSpPr/>
          <p:nvPr/>
        </p:nvSpPr>
        <p:spPr>
          <a:xfrm rot="10310906">
            <a:off x="3084446" y="3675795"/>
            <a:ext cx="2536746" cy="1831119"/>
          </a:xfrm>
          <a:prstGeom prst="pie">
            <a:avLst>
              <a:gd name="adj1" fmla="val 10757645"/>
              <a:gd name="adj2" fmla="val 11295914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e 13"/>
          <p:cNvSpPr/>
          <p:nvPr/>
        </p:nvSpPr>
        <p:spPr>
          <a:xfrm>
            <a:off x="2819399" y="3214008"/>
            <a:ext cx="3483217" cy="2729592"/>
          </a:xfrm>
          <a:prstGeom prst="pie">
            <a:avLst>
              <a:gd name="adj1" fmla="val 10713154"/>
              <a:gd name="adj2" fmla="val 11065007"/>
            </a:avLst>
          </a:prstGeom>
          <a:solidFill>
            <a:srgbClr val="FFFF00"/>
          </a:solidFill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362238" y="4776531"/>
            <a:ext cx="3581361" cy="1624266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ysClr val="windowText" lastClr="000000"/>
          </a:solidFill>
          <a:ln w="28575" cap="flat" cmpd="sng" algn="ctr">
            <a:solidFill>
              <a:srgbClr val="00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5193" y="4844455"/>
            <a:ext cx="1492790" cy="550845"/>
          </a:xfrm>
          <a:prstGeom prst="rect">
            <a:avLst/>
          </a:prstGeom>
          <a:noFill/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200" b="1" spc="300" dirty="0">
                <a:solidFill>
                  <a:prstClr val="black"/>
                </a:solidFill>
                <a:effectLst>
                  <a:glow rad="101600">
                    <a:srgbClr val="FF33CC">
                      <a:alpha val="60000"/>
                    </a:srgbClr>
                  </a:glow>
                </a:effectLst>
              </a:rPr>
              <a:t>Layil</a:t>
            </a:r>
            <a:endParaRPr lang="en-CA" sz="3200" spc="300" dirty="0"/>
          </a:p>
        </p:txBody>
      </p:sp>
      <p:sp>
        <p:nvSpPr>
          <p:cNvPr id="4" name="Rectangle 3"/>
          <p:cNvSpPr/>
          <p:nvPr/>
        </p:nvSpPr>
        <p:spPr>
          <a:xfrm>
            <a:off x="3635767" y="3480179"/>
            <a:ext cx="1317234" cy="932911"/>
          </a:xfrm>
          <a:prstGeom prst="rect">
            <a:avLst/>
          </a:prstGeom>
          <a:solidFill>
            <a:srgbClr val="B7E4FF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600" b="1" dirty="0" smtClean="0">
                <a:solidFill>
                  <a:srgbClr val="FF0066"/>
                </a:solidFill>
              </a:rPr>
              <a:t>1</a:t>
            </a:r>
            <a:r>
              <a:rPr lang="en-CA" sz="1600" b="1" baseline="30000" dirty="0" smtClean="0">
                <a:solidFill>
                  <a:srgbClr val="FF0066"/>
                </a:solidFill>
              </a:rPr>
              <a:t>ra</a:t>
            </a:r>
            <a:br>
              <a:rPr lang="en-CA" sz="1600" b="1" baseline="30000" dirty="0" smtClean="0">
                <a:solidFill>
                  <a:srgbClr val="FF0066"/>
                </a:solidFill>
              </a:rPr>
            </a:br>
            <a:r>
              <a:rPr lang="en-CA" sz="1600" b="1" dirty="0" smtClean="0">
                <a:solidFill>
                  <a:srgbClr val="FF0066"/>
                </a:solidFill>
              </a:rPr>
              <a:t>T</a:t>
            </a:r>
            <a:r>
              <a:rPr lang="es-ES_tradnl" sz="1600" b="1" dirty="0">
                <a:solidFill>
                  <a:srgbClr val="FF0066"/>
                </a:solidFill>
              </a:rPr>
              <a:t>emporada</a:t>
            </a:r>
            <a:r>
              <a:rPr lang="en-CA" sz="2400" b="1" dirty="0">
                <a:solidFill>
                  <a:srgbClr val="FF0066"/>
                </a:solidFill>
              </a:rPr>
              <a:t> </a:t>
            </a:r>
            <a:r>
              <a:rPr lang="en-CA" sz="1600" b="1" dirty="0">
                <a:solidFill>
                  <a:srgbClr val="FF0066"/>
                </a:solidFill>
              </a:rPr>
              <a:t>de</a:t>
            </a:r>
            <a:r>
              <a:rPr lang="en-CA" sz="2400" b="1" dirty="0">
                <a:solidFill>
                  <a:srgbClr val="FF0066"/>
                </a:solidFill>
              </a:rPr>
              <a:t> </a:t>
            </a:r>
            <a:r>
              <a:rPr lang="en-CA" sz="1600" b="1" dirty="0" smtClean="0">
                <a:solidFill>
                  <a:srgbClr val="FF0066"/>
                </a:solidFill>
              </a:rPr>
              <a:t>Luz  </a:t>
            </a:r>
            <a:endParaRPr lang="en-CA" sz="2400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756" y="1148329"/>
            <a:ext cx="5724044" cy="460734"/>
          </a:xfrm>
          <a:prstGeom prst="rect">
            <a:avLst/>
          </a:prstGeom>
          <a:gradFill>
            <a:gsLst>
              <a:gs pos="85000">
                <a:schemeClr val="tx1"/>
              </a:gs>
              <a:gs pos="48000">
                <a:schemeClr val="accent1">
                  <a:lumMod val="45000"/>
                  <a:lumOff val="55000"/>
                </a:schemeClr>
              </a:gs>
              <a:gs pos="70000">
                <a:srgbClr val="66FFFF"/>
              </a:gs>
              <a:gs pos="7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s-ES_tradnl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Sigue la mezcla de anochecer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en-CA" dirty="0">
              <a:ln w="190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5593" y="1678985"/>
            <a:ext cx="4967023" cy="460734"/>
          </a:xfrm>
          <a:prstGeom prst="rect">
            <a:avLst/>
          </a:prstGeom>
          <a:gradFill>
            <a:gsLst>
              <a:gs pos="55000">
                <a:schemeClr val="tx1"/>
              </a:gs>
              <a:gs pos="93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s-ES_tradnl" sz="2800" b="1" dirty="0">
                <a:ln w="1905"/>
                <a:gradFill>
                  <a:gsLst>
                    <a:gs pos="0">
                      <a:srgbClr val="FA8D3D">
                        <a:shade val="20000"/>
                        <a:satMod val="200000"/>
                      </a:srgbClr>
                    </a:gs>
                    <a:gs pos="78000">
                      <a:srgbClr val="FA8D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A8D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enseguida, </a:t>
            </a:r>
            <a:r>
              <a:rPr lang="es-ES_tradnl" sz="2800" b="1" dirty="0">
                <a:ln w="1905"/>
                <a:solidFill>
                  <a:srgbClr val="3BE5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pasa la Noche</a:t>
            </a:r>
            <a:r>
              <a:rPr lang="en-US" sz="2800" b="1" dirty="0">
                <a:ln w="1905"/>
                <a:solidFill>
                  <a:srgbClr val="3BE5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en-CA" dirty="0">
              <a:ln w="1905">
                <a:solidFill>
                  <a:sysClr val="windowText" lastClr="000000"/>
                </a:solidFill>
              </a:ln>
              <a:solidFill>
                <a:srgbClr val="3BE54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870" y="2202832"/>
            <a:ext cx="8050530" cy="460734"/>
          </a:xfrm>
          <a:prstGeom prst="rect">
            <a:avLst/>
          </a:prstGeom>
          <a:gradFill>
            <a:gsLst>
              <a:gs pos="2000">
                <a:schemeClr val="tx1"/>
              </a:gs>
              <a:gs pos="6400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50000"/>
                </a:schemeClr>
              </a:gs>
              <a:gs pos="100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/>
            <a:r>
              <a:rPr lang="es-ES_tradnl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último, llega </a:t>
            </a:r>
            <a:r>
              <a:rPr lang="es-ES_tradnl" sz="2400" b="1" dirty="0">
                <a:ln w="1905">
                  <a:solidFill>
                    <a:srgbClr val="483BF3"/>
                  </a:solidFill>
                </a:ln>
                <a:solidFill>
                  <a:srgbClr val="B13F9A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Boqer</a:t>
            </a:r>
            <a:r>
              <a:rPr lang="es-ES_tradnl" sz="2400" b="1" dirty="0">
                <a:ln w="1905"/>
                <a:solidFill>
                  <a:srgbClr val="B13F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crepúsculo de la mañana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1193" y="2752985"/>
            <a:ext cx="2667105" cy="136181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Día</a:t>
            </a:r>
            <a:r>
              <a:rPr lang="es-ES_tradnl" sz="2800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 </a:t>
            </a: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Uno – </a:t>
            </a:r>
            <a:b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</a:br>
            <a:r>
              <a:rPr lang="es-ES_tradnl" sz="2800" b="1" dirty="0">
                <a:ln>
                  <a:solidFill>
                    <a:srgbClr val="483BF3"/>
                  </a:solidFill>
                </a:ln>
                <a:solidFill>
                  <a:srgbClr val="99FF99"/>
                </a:solidFill>
              </a:rPr>
              <a:t>Echad = Unión!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6864" y="619671"/>
            <a:ext cx="5086735" cy="460734"/>
          </a:xfrm>
          <a:prstGeom prst="rect">
            <a:avLst/>
          </a:prstGeom>
          <a:gradFill>
            <a:gsLst>
              <a:gs pos="70000">
                <a:srgbClr val="66FFFF"/>
              </a:gs>
              <a:gs pos="7000">
                <a:srgbClr val="FF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s-ES_tradnl" sz="2800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 creó SU Luz primero</a:t>
            </a:r>
            <a:r>
              <a:rPr lang="en-US" sz="2800" dirty="0">
                <a:solidFill>
                  <a:srgbClr val="483B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CA" dirty="0">
              <a:ln w="1905">
                <a:solidFill>
                  <a:sysClr val="windowText" lastClr="000000"/>
                </a:solidFill>
              </a:ln>
              <a:solidFill>
                <a:srgbClr val="483BF3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5165" y="2875479"/>
            <a:ext cx="2286040" cy="3680769"/>
          </a:xfrm>
          <a:prstGeom prst="wedgeRoundRectCallout">
            <a:avLst>
              <a:gd name="adj1" fmla="val 68939"/>
              <a:gd name="adj2" fmla="val -4003"/>
              <a:gd name="adj3" fmla="val 16667"/>
            </a:avLst>
          </a:prstGeom>
          <a:solidFill>
            <a:schemeClr val="tx1"/>
          </a:solidFill>
          <a:ln>
            <a:solidFill>
              <a:srgbClr val="3BE54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n>
                  <a:solidFill>
                    <a:srgbClr val="483BF3"/>
                  </a:solidFill>
                </a:ln>
                <a:solidFill>
                  <a:srgbClr val="FF00FF"/>
                </a:solidFill>
              </a:rPr>
              <a:t>La primera indicación de luz nueva </a:t>
            </a:r>
            <a:r>
              <a:rPr lang="es-ES_tradnl" sz="2400" dirty="0">
                <a:ln>
                  <a:solidFill>
                    <a:srgbClr val="483BF3"/>
                  </a:solidFill>
                </a:ln>
                <a:solidFill>
                  <a:srgbClr val="66FFFF"/>
                </a:solidFill>
                <a:effectLst>
                  <a:glow rad="127000">
                    <a:srgbClr val="FFFF00"/>
                  </a:glow>
                </a:effectLst>
              </a:rPr>
              <a:t>provoca el final</a:t>
            </a:r>
            <a:r>
              <a:rPr lang="es-ES_tradnl" sz="2400" dirty="0">
                <a:solidFill>
                  <a:srgbClr val="66FFFF"/>
                </a:solidFill>
              </a:rPr>
              <a:t> del ciclo de 24 horas previo!</a:t>
            </a:r>
            <a:br>
              <a:rPr lang="es-ES_tradnl" sz="2400" dirty="0">
                <a:solidFill>
                  <a:srgbClr val="66FFFF"/>
                </a:solidFill>
              </a:rPr>
            </a:br>
            <a:r>
              <a:rPr lang="es-ES_tradnl" sz="2400" dirty="0">
                <a:solidFill>
                  <a:srgbClr val="66FFFF"/>
                </a:solidFill>
              </a:rPr>
              <a:t>Día Uno </a:t>
            </a:r>
            <a:r>
              <a:rPr lang="es-ES_tradnl" sz="2000" dirty="0">
                <a:solidFill>
                  <a:srgbClr val="66FFFF"/>
                </a:solidFill>
              </a:rPr>
              <a:t>TERMINADO</a:t>
            </a:r>
            <a:r>
              <a:rPr lang="en-CA" sz="2400" dirty="0">
                <a:solidFill>
                  <a:srgbClr val="66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4885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4" grpId="0" animBg="1"/>
      <p:bldP spid="5" grpId="0" animBg="1"/>
      <p:bldP spid="18" grpId="0" animBg="1"/>
      <p:bldP spid="19" grpId="0" animBg="1"/>
      <p:bldP spid="17" grpId="0" animBg="1"/>
      <p:bldP spid="17" grpId="1" animBg="1"/>
      <p:bldP spid="22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264" y="6439106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38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rot="5400000">
            <a:off x="2391874" y="4565772"/>
            <a:ext cx="3927229" cy="3857627"/>
          </a:xfrm>
          <a:prstGeom prst="pie">
            <a:avLst>
              <a:gd name="adj1" fmla="val 5400004"/>
              <a:gd name="adj2" fmla="val 16183832"/>
            </a:avLst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5400000">
            <a:off x="2800715" y="4545451"/>
            <a:ext cx="3109545" cy="3857627"/>
          </a:xfrm>
          <a:prstGeom prst="pie">
            <a:avLst>
              <a:gd name="adj1" fmla="val 15624230"/>
              <a:gd name="adj2" fmla="val 16200000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84303" y="4683371"/>
            <a:ext cx="1183297" cy="152400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 sz="600" dirty="0">
              <a:solidFill>
                <a:schemeClr val="tx1"/>
              </a:solidFill>
            </a:endParaRP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En los días 1 al 6, podemos ver que Yahuah estaba ocupado durante </a:t>
            </a:r>
            <a:r>
              <a:rPr lang="es-ES_tradnl" sz="2800" b="1" i="1" dirty="0">
                <a:ln>
                  <a:solidFill>
                    <a:sysClr val="windowText" lastClr="000000"/>
                  </a:solidFill>
                </a:ln>
                <a:solidFill>
                  <a:srgbClr val="B7E4FF"/>
                </a:solidFill>
                <a:latin typeface="Arial Black" pitchFamily="34" charset="0"/>
              </a:rPr>
              <a:t>La Temporada de Día </a:t>
            </a:r>
            <a:r>
              <a:rPr lang="es-ES_tradnl" sz="2800" dirty="0">
                <a:solidFill>
                  <a:schemeClr val="tx1"/>
                </a:solidFill>
              </a:rPr>
              <a:t> con los eventos de la Creación.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Entonces leemos que atardeció </a:t>
            </a:r>
            <a: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(ereb)</a:t>
            </a:r>
            <a:r>
              <a:rPr lang="es-ES_tradnl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 Para cumplir con la definición de mezcla de  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ereb</a:t>
            </a:r>
            <a:r>
              <a:rPr lang="es-ES_tradnl" sz="2800" dirty="0">
                <a:solidFill>
                  <a:schemeClr val="tx1"/>
                </a:solidFill>
              </a:rPr>
              <a:t> (crepúsculo) tenía que estar presente la luz </a:t>
            </a:r>
            <a: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rgbClr val="B7E4FF"/>
                </a:solidFill>
                <a:latin typeface="Arial Black" pitchFamily="34" charset="0"/>
              </a:rPr>
              <a:t> primero</a:t>
            </a:r>
            <a: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rgbClr val="B7E4FF"/>
                </a:solidFill>
              </a:rPr>
              <a:t> </a:t>
            </a:r>
            <a:b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rgbClr val="B7E4FF"/>
                </a:solidFill>
              </a:rPr>
            </a:br>
            <a:r>
              <a:rPr lang="es-ES_tradnl" sz="2800" dirty="0">
                <a:solidFill>
                  <a:schemeClr val="tx1"/>
                </a:solidFill>
              </a:rPr>
              <a:t>dejando la base para que la subsiguiente oscuridad pudiera mezclar con la </a:t>
            </a:r>
            <a:r>
              <a:rPr lang="es-ES_tradnl" sz="2800" dirty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luz.  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4081291"/>
            <a:ext cx="2859699" cy="1676401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Ereb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ES_tradnl" sz="2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Crepúsculo</a:t>
            </a:r>
          </a:p>
        </p:txBody>
      </p:sp>
      <p:sp>
        <p:nvSpPr>
          <p:cNvPr id="9" name="Oval 8"/>
          <p:cNvSpPr/>
          <p:nvPr/>
        </p:nvSpPr>
        <p:spPr>
          <a:xfrm>
            <a:off x="87926" y="4191000"/>
            <a:ext cx="2350474" cy="2549771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Y</a:t>
            </a:r>
            <a:r>
              <a:rPr lang="en-CA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CA" sz="2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s-ES_tradnl" sz="2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tardeció.</a:t>
            </a:r>
          </a:p>
        </p:txBody>
      </p:sp>
      <p:sp>
        <p:nvSpPr>
          <p:cNvPr id="10" name="Curved Down Arrow 9"/>
          <p:cNvSpPr/>
          <p:nvPr/>
        </p:nvSpPr>
        <p:spPr>
          <a:xfrm>
            <a:off x="2648338" y="4738789"/>
            <a:ext cx="3664449" cy="1413164"/>
          </a:xfrm>
          <a:prstGeom prst="curvedDownArrow">
            <a:avLst>
              <a:gd name="adj1" fmla="val 7629"/>
              <a:gd name="adj2" fmla="val 50000"/>
              <a:gd name="adj3" fmla="val 33088"/>
            </a:avLst>
          </a:prstGeom>
          <a:solidFill>
            <a:srgbClr val="ED7D31">
              <a:lumMod val="75000"/>
            </a:srgbClr>
          </a:solidFill>
          <a:ln w="28575" cap="flat" cmpd="sng" algn="ctr">
            <a:solidFill>
              <a:srgbClr val="0000CC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400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264" y="6439106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39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rot="5400000">
            <a:off x="3837844" y="2841010"/>
            <a:ext cx="3927229" cy="3857627"/>
          </a:xfrm>
          <a:prstGeom prst="pie">
            <a:avLst>
              <a:gd name="adj1" fmla="val 5400004"/>
              <a:gd name="adj2" fmla="val 16183832"/>
            </a:avLst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6200000">
            <a:off x="4034205" y="2867392"/>
            <a:ext cx="3513990" cy="3857626"/>
          </a:xfrm>
          <a:prstGeom prst="pie">
            <a:avLst>
              <a:gd name="adj1" fmla="val 5367691"/>
              <a:gd name="adj2" fmla="val 162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5400000">
            <a:off x="4223973" y="2841009"/>
            <a:ext cx="3109545" cy="3857627"/>
          </a:xfrm>
          <a:prstGeom prst="pie">
            <a:avLst>
              <a:gd name="adj1" fmla="val 15624230"/>
              <a:gd name="adj2" fmla="val 16200000"/>
            </a:avLst>
          </a:prstGeom>
          <a:solidFill>
            <a:schemeClr val="bg1">
              <a:lumMod val="6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91440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800" dirty="0">
                <a:solidFill>
                  <a:schemeClr val="tx1"/>
                </a:solidFill>
              </a:rPr>
              <a:t>Después de que la oscuridad de anochecer (ereb) ocurrió, pasó </a:t>
            </a:r>
            <a:br>
              <a:rPr lang="es-ES_tradnl" sz="2800" dirty="0">
                <a:solidFill>
                  <a:schemeClr val="tx1"/>
                </a:solidFill>
              </a:rPr>
            </a:br>
            <a:r>
              <a:rPr lang="es-ES_tradnl" sz="2800" dirty="0">
                <a:solidFill>
                  <a:schemeClr val="tx1"/>
                </a:solidFill>
              </a:rPr>
              <a:t>la Temporada de Noche </a:t>
            </a:r>
            <a:r>
              <a:rPr lang="es-ES_tradnl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(layil) </a:t>
            </a:r>
            <a:r>
              <a:rPr lang="es-ES_tradnl" sz="2800" dirty="0">
                <a:solidFill>
                  <a:schemeClr val="tx1"/>
                </a:solidFill>
              </a:rPr>
              <a:t>sin novedad.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Entonces la luz de </a:t>
            </a:r>
            <a:r>
              <a:rPr lang="es-ES_tradnl" sz="2800" b="1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boqer (crepúsculo/amanecer) </a:t>
            </a:r>
            <a:r>
              <a:rPr lang="es-ES_tradnl" sz="2800" dirty="0">
                <a:solidFill>
                  <a:schemeClr val="tx1"/>
                </a:solidFill>
              </a:rPr>
              <a:t>provocó el final del periodo previo de 24 horas</a:t>
            </a:r>
            <a:r>
              <a:rPr lang="en-CA" sz="2800" dirty="0">
                <a:solidFill>
                  <a:schemeClr val="tx1"/>
                </a:solidFill>
              </a:rPr>
              <a:t>. </a:t>
            </a:r>
            <a:endParaRPr lang="en-CA" sz="2800" dirty="0"/>
          </a:p>
        </p:txBody>
      </p:sp>
      <p:sp>
        <p:nvSpPr>
          <p:cNvPr id="8" name="Pie 7"/>
          <p:cNvSpPr/>
          <p:nvPr/>
        </p:nvSpPr>
        <p:spPr>
          <a:xfrm rot="16742375">
            <a:off x="4180085" y="2402155"/>
            <a:ext cx="3222231" cy="4734131"/>
          </a:xfrm>
          <a:prstGeom prst="pie">
            <a:avLst>
              <a:gd name="adj1" fmla="val 15624230"/>
              <a:gd name="adj2" fmla="val 1620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3491646" y="2514600"/>
            <a:ext cx="4890355" cy="2133599"/>
          </a:xfrm>
          <a:prstGeom prst="curvedDownArrow">
            <a:avLst>
              <a:gd name="adj1" fmla="val 9856"/>
              <a:gd name="adj2" fmla="val 50000"/>
              <a:gd name="adj3" fmla="val 38462"/>
            </a:avLst>
          </a:prstGeom>
          <a:solidFill>
            <a:srgbClr val="00FF00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3200400" y="4796204"/>
            <a:ext cx="4863243" cy="1937234"/>
          </a:xfrm>
          <a:prstGeom prst="curvedUpArrow">
            <a:avLst>
              <a:gd name="adj1" fmla="val 11895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3039209"/>
            <a:ext cx="2667000" cy="3513991"/>
          </a:xfrm>
          <a:prstGeom prst="wedgeRoundRectCallout">
            <a:avLst>
              <a:gd name="adj1" fmla="val 68399"/>
              <a:gd name="adj2" fmla="val -34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00FF00"/>
                  </a:glow>
                </a:effectLst>
              </a:rPr>
              <a:t>Día 1 </a:t>
            </a:r>
            <a:r>
              <a:rPr lang="es-ES_tradnl" sz="3200" dirty="0">
                <a:solidFill>
                  <a:schemeClr val="tx1"/>
                </a:solidFill>
              </a:rPr>
              <a:t>(hasta 6) </a:t>
            </a:r>
            <a:r>
              <a:rPr lang="es-ES_tradn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trabajó el Día 7!</a:t>
            </a:r>
          </a:p>
        </p:txBody>
      </p:sp>
    </p:spTree>
    <p:extLst>
      <p:ext uri="{BB962C8B-B14F-4D97-AF65-F5344CB8AC3E}">
        <p14:creationId xmlns:p14="http://schemas.microsoft.com/office/powerpoint/2010/main" val="9826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4469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7851648" cy="13335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_tradnl" sz="7200" dirty="0">
                <a:ln w="50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3500000" scaled="1"/>
                  <a:tileRect/>
                </a:gradFill>
                <a:latin typeface="Rockwell" pitchFamily="18" charset="0"/>
              </a:rPr>
              <a:t> ¿debemos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1371600"/>
            <a:ext cx="3352800" cy="5486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0" dirty="0">
                <a:ln w="50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avie" pitchFamily="8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s-CO" sz="5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r>
              <a:rPr lang="es-CO" sz="5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averiguar en cuales doctrinas falsas creemos hoy en día</a:t>
            </a:r>
          </a:p>
        </p:txBody>
      </p:sp>
    </p:spTree>
    <p:extLst>
      <p:ext uri="{BB962C8B-B14F-4D97-AF65-F5344CB8AC3E}">
        <p14:creationId xmlns:p14="http://schemas.microsoft.com/office/powerpoint/2010/main" val="368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264" y="6439106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40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49932" y="2514600"/>
            <a:ext cx="3880340" cy="3927229"/>
            <a:chOff x="3849932" y="2806209"/>
            <a:chExt cx="3880340" cy="3927229"/>
          </a:xfrm>
        </p:grpSpPr>
        <p:sp>
          <p:nvSpPr>
            <p:cNvPr id="5" name="Pie 4"/>
            <p:cNvSpPr/>
            <p:nvPr/>
          </p:nvSpPr>
          <p:spPr>
            <a:xfrm rot="5400000">
              <a:off x="3837844" y="2841010"/>
              <a:ext cx="3927229" cy="3857627"/>
            </a:xfrm>
            <a:prstGeom prst="pie">
              <a:avLst>
                <a:gd name="adj1" fmla="val 5400004"/>
                <a:gd name="adj2" fmla="val 16183832"/>
              </a:avLst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 rot="16200000">
              <a:off x="4034205" y="2867392"/>
              <a:ext cx="3513990" cy="3857626"/>
            </a:xfrm>
            <a:prstGeom prst="pie">
              <a:avLst>
                <a:gd name="adj1" fmla="val 5367691"/>
                <a:gd name="adj2" fmla="val 16200000"/>
              </a:avLst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rot="5400000">
              <a:off x="4223973" y="2841009"/>
              <a:ext cx="3109545" cy="3857627"/>
            </a:xfrm>
            <a:prstGeom prst="pie">
              <a:avLst>
                <a:gd name="adj1" fmla="val 15624230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6200" y="66470"/>
            <a:ext cx="8991600" cy="1550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CA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BE54B"/>
                </a:solidFill>
                <a:latin typeface="Arial Black" pitchFamily="34" charset="0"/>
              </a:rPr>
              <a:t>Los </a:t>
            </a:r>
            <a:r>
              <a:rPr lang="es-ES_tradnl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BE54B"/>
                </a:solidFill>
                <a:latin typeface="Arial Black" pitchFamily="34" charset="0"/>
              </a:rPr>
              <a:t>Días de la Creación de </a:t>
            </a:r>
            <a:r>
              <a:rPr lang="es-ES_tradnl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BE54B"/>
                </a:solidFill>
                <a:latin typeface="Arial Black" pitchFamily="34" charset="0"/>
              </a:rPr>
              <a:t>Yahuah -</a:t>
            </a:r>
            <a:r>
              <a:rPr lang="es-ES_tradnl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_tradnl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rgbClr val="66FFFF"/>
                  </a:glow>
                </a:effectLst>
                <a:latin typeface="Arial Black" pitchFamily="34" charset="0"/>
              </a:rPr>
              <a:t>amanecer al amanecer (las mezclas)  </a:t>
            </a:r>
          </a:p>
        </p:txBody>
      </p:sp>
      <p:sp>
        <p:nvSpPr>
          <p:cNvPr id="9" name="Pie 8"/>
          <p:cNvSpPr/>
          <p:nvPr/>
        </p:nvSpPr>
        <p:spPr>
          <a:xfrm rot="16742375">
            <a:off x="4180085" y="2145717"/>
            <a:ext cx="3222231" cy="4734131"/>
          </a:xfrm>
          <a:prstGeom prst="pie">
            <a:avLst>
              <a:gd name="adj1" fmla="val 15624230"/>
              <a:gd name="adj2" fmla="val 1620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491646" y="2258162"/>
            <a:ext cx="4890355" cy="2133599"/>
          </a:xfrm>
          <a:prstGeom prst="curvedDownArrow">
            <a:avLst>
              <a:gd name="adj1" fmla="val 9856"/>
              <a:gd name="adj2" fmla="val 50000"/>
              <a:gd name="adj3" fmla="val 38462"/>
            </a:avLst>
          </a:prstGeom>
          <a:solidFill>
            <a:srgbClr val="00FF00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flipH="1">
            <a:off x="3200400" y="4539766"/>
            <a:ext cx="4863243" cy="1937234"/>
          </a:xfrm>
          <a:prstGeom prst="curvedUpArrow">
            <a:avLst>
              <a:gd name="adj1" fmla="val 11895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2077793"/>
            <a:ext cx="2133600" cy="1137257"/>
          </a:xfrm>
          <a:prstGeom prst="wedgeRoundRectCallout">
            <a:avLst>
              <a:gd name="adj1" fmla="val 103893"/>
              <a:gd name="adj2" fmla="val 16145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60000">
                <a:schemeClr val="bg1">
                  <a:lumMod val="5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2800" dirty="0">
                <a:solidFill>
                  <a:srgbClr val="00FF00"/>
                </a:solidFill>
                <a:latin typeface="Comic Sans MS" pitchFamily="66" charset="0"/>
              </a:rPr>
              <a:t>amanecer</a:t>
            </a:r>
            <a:r>
              <a:rPr lang="en-CA" sz="54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685800" y="38862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>
                <a:solidFill>
                  <a:srgbClr val="66FFFF"/>
                </a:solidFill>
              </a:rPr>
              <a:t>al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5574456"/>
            <a:ext cx="2133600" cy="1137257"/>
          </a:xfrm>
          <a:prstGeom prst="wedgeRoundRectCallout">
            <a:avLst>
              <a:gd name="adj1" fmla="val 100047"/>
              <a:gd name="adj2" fmla="val -145725"/>
              <a:gd name="adj3" fmla="val 16667"/>
            </a:avLst>
          </a:prstGeom>
          <a:gradFill>
            <a:gsLst>
              <a:gs pos="36000">
                <a:schemeClr val="bg1">
                  <a:lumMod val="5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s-ES_tradnl" sz="2800" dirty="0">
                <a:solidFill>
                  <a:srgbClr val="00FF00"/>
                </a:solidFill>
                <a:latin typeface="Comic Sans MS" pitchFamily="66" charset="0"/>
              </a:rPr>
              <a:t>amanecer</a:t>
            </a:r>
          </a:p>
        </p:txBody>
      </p:sp>
      <p:sp>
        <p:nvSpPr>
          <p:cNvPr id="15" name="Oval 14"/>
          <p:cNvSpPr/>
          <p:nvPr/>
        </p:nvSpPr>
        <p:spPr>
          <a:xfrm>
            <a:off x="4984872" y="3651742"/>
            <a:ext cx="1587745" cy="1480038"/>
          </a:xfrm>
          <a:prstGeom prst="ellipse">
            <a:avLst/>
          </a:prstGeom>
          <a:solidFill>
            <a:srgbClr val="66FFFF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  <a:sym typeface="Wingdings" pitchFamily="2" charset="2"/>
              </a:rPr>
              <a:t></a:t>
            </a:r>
            <a:endParaRPr lang="en-CA" sz="96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1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300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38210" y="6349547"/>
            <a:ext cx="1066800" cy="329184"/>
          </a:xfrm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41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49932" y="2514600"/>
            <a:ext cx="3880340" cy="3927229"/>
            <a:chOff x="3849932" y="2806209"/>
            <a:chExt cx="3880340" cy="3927229"/>
          </a:xfrm>
        </p:grpSpPr>
        <p:sp>
          <p:nvSpPr>
            <p:cNvPr id="5" name="Pie 4"/>
            <p:cNvSpPr/>
            <p:nvPr/>
          </p:nvSpPr>
          <p:spPr>
            <a:xfrm rot="5400000">
              <a:off x="3837844" y="2841010"/>
              <a:ext cx="3927229" cy="3857627"/>
            </a:xfrm>
            <a:prstGeom prst="pie">
              <a:avLst>
                <a:gd name="adj1" fmla="val 5400004"/>
                <a:gd name="adj2" fmla="val 16183832"/>
              </a:avLst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6" name="Pie 5"/>
            <p:cNvSpPr/>
            <p:nvPr/>
          </p:nvSpPr>
          <p:spPr>
            <a:xfrm rot="16200000">
              <a:off x="4034205" y="2867392"/>
              <a:ext cx="3513990" cy="3857626"/>
            </a:xfrm>
            <a:prstGeom prst="pie">
              <a:avLst>
                <a:gd name="adj1" fmla="val 5367691"/>
                <a:gd name="adj2" fmla="val 16200000"/>
              </a:avLst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rot="5400000">
              <a:off x="4223973" y="2841009"/>
              <a:ext cx="3109545" cy="3857627"/>
            </a:xfrm>
            <a:prstGeom prst="pie">
              <a:avLst>
                <a:gd name="adj1" fmla="val 15624230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3850" y="228600"/>
            <a:ext cx="8458200" cy="17013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ES_tradnl" sz="40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Semana</a:t>
            </a:r>
            <a:r>
              <a:rPr lang="es-ES_tradnl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40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Santa</a:t>
            </a:r>
            <a:r>
              <a:rPr lang="es-ES_tradnl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s-ES_tradnl" sz="40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</a:t>
            </a:r>
            <a:r>
              <a:rPr lang="es-ES_tradnl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40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Yahusha</a:t>
            </a:r>
            <a:r>
              <a:rPr lang="es-ES_tradnl" sz="4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s-ES_tradn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- </a:t>
            </a:r>
            <a:r>
              <a:rPr lang="es-ES_tradn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amanecer</a:t>
            </a:r>
            <a:r>
              <a:rPr lang="es-ES_tradn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_tradn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al</a:t>
            </a:r>
            <a:r>
              <a:rPr lang="es-ES_tradnl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_tradnl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amanecer</a:t>
            </a:r>
          </a:p>
          <a:p>
            <a:pPr algn="ctr"/>
            <a:endParaRPr lang="en-CA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27000">
                  <a:srgbClr val="66FFFF"/>
                </a:glow>
              </a:effectLst>
              <a:latin typeface="Arial Black" pitchFamily="34" charset="0"/>
            </a:endParaRPr>
          </a:p>
        </p:txBody>
      </p:sp>
      <p:sp>
        <p:nvSpPr>
          <p:cNvPr id="9" name="Pie 8"/>
          <p:cNvSpPr/>
          <p:nvPr/>
        </p:nvSpPr>
        <p:spPr>
          <a:xfrm rot="16742375">
            <a:off x="4180085" y="2145717"/>
            <a:ext cx="3222231" cy="4734131"/>
          </a:xfrm>
          <a:prstGeom prst="pie">
            <a:avLst>
              <a:gd name="adj1" fmla="val 15624230"/>
              <a:gd name="adj2" fmla="val 1620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491646" y="2258162"/>
            <a:ext cx="4890355" cy="2133599"/>
          </a:xfrm>
          <a:prstGeom prst="curvedDownArrow">
            <a:avLst>
              <a:gd name="adj1" fmla="val 9856"/>
              <a:gd name="adj2" fmla="val 50000"/>
              <a:gd name="adj3" fmla="val 38462"/>
            </a:avLst>
          </a:prstGeom>
          <a:solidFill>
            <a:srgbClr val="00FF00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flipH="1">
            <a:off x="3200400" y="4539766"/>
            <a:ext cx="4863243" cy="1937234"/>
          </a:xfrm>
          <a:prstGeom prst="curvedUpArrow">
            <a:avLst>
              <a:gd name="adj1" fmla="val 11895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rgbClr val="FF006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2082342"/>
            <a:ext cx="2362200" cy="1132708"/>
          </a:xfrm>
          <a:prstGeom prst="wedgeRoundRectCallout">
            <a:avLst>
              <a:gd name="adj1" fmla="val 98693"/>
              <a:gd name="adj2" fmla="val 151820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60000">
                <a:schemeClr val="bg1">
                  <a:lumMod val="5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3200" b="1" dirty="0">
                <a:solidFill>
                  <a:srgbClr val="00FF00"/>
                </a:solidFill>
                <a:latin typeface="Comic Sans MS" pitchFamily="66" charset="0"/>
              </a:rPr>
              <a:t>amanecer</a:t>
            </a:r>
          </a:p>
          <a:p>
            <a:pPr algn="ctr"/>
            <a:r>
              <a:rPr lang="es-ES_tradnl" sz="3200" b="1" dirty="0" smtClean="0">
                <a:solidFill>
                  <a:srgbClr val="00FF00"/>
                </a:solidFill>
                <a:latin typeface="Comic Sans MS" pitchFamily="66" charset="0"/>
              </a:rPr>
              <a:t>Mezcla  </a:t>
            </a:r>
            <a:endParaRPr lang="es-ES_tradnl" sz="66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38862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>
                <a:solidFill>
                  <a:srgbClr val="66FFFF"/>
                </a:solidFill>
              </a:rPr>
              <a:t>al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5574456"/>
            <a:ext cx="2133600" cy="1137257"/>
          </a:xfrm>
          <a:prstGeom prst="wedgeRoundRectCallout">
            <a:avLst>
              <a:gd name="adj1" fmla="val 100047"/>
              <a:gd name="adj2" fmla="val -145725"/>
              <a:gd name="adj3" fmla="val 16667"/>
            </a:avLst>
          </a:prstGeom>
          <a:gradFill>
            <a:gsLst>
              <a:gs pos="36000">
                <a:schemeClr val="bg1">
                  <a:lumMod val="5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3200" b="1" dirty="0">
                <a:solidFill>
                  <a:srgbClr val="00FF00"/>
                </a:solidFill>
                <a:latin typeface="Comic Sans MS" pitchFamily="66" charset="0"/>
              </a:rPr>
              <a:t>amanecer </a:t>
            </a:r>
            <a:r>
              <a:rPr lang="es-ES_tradnl" sz="3200" b="1" dirty="0" smtClean="0">
                <a:solidFill>
                  <a:srgbClr val="00FF00"/>
                </a:solidFill>
                <a:latin typeface="Comic Sans MS" pitchFamily="66" charset="0"/>
              </a:rPr>
              <a:t>mezcla </a:t>
            </a:r>
            <a:endParaRPr lang="es-ES_tradnl" sz="32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84872" y="3651742"/>
            <a:ext cx="1587745" cy="1480038"/>
          </a:xfrm>
          <a:prstGeom prst="ellipse">
            <a:avLst/>
          </a:prstGeom>
          <a:solidFill>
            <a:srgbClr val="66FFFF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  <a:sym typeface="Wingdings" pitchFamily="2" charset="2"/>
              </a:rPr>
              <a:t></a:t>
            </a:r>
            <a:endParaRPr lang="en-CA" sz="96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5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42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246235" cy="5715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Ni un día puede comenzar con el  anochecer crepúsculo  &lt;ereb&gt; porque el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anochecer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contiene claridad  recibida de sol durante la luz del día. </a:t>
            </a:r>
          </a:p>
          <a:p>
            <a:pPr>
              <a:lnSpc>
                <a:spcPct val="120000"/>
              </a:lnSpc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s-ES_tradnl" sz="3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/>
            </a:r>
            <a:br>
              <a:rPr lang="es-ES_tradnl" sz="32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</a:br>
            <a:r>
              <a:rPr lang="es-ES_tradnl" sz="4400" b="1" u="sng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anochecer no puede empezar</a:t>
            </a:r>
            <a:r>
              <a:rPr lang="es-ES_tradnl" sz="4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_tradnl" sz="4400" b="1" u="sng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nuevo día</a:t>
            </a:r>
            <a:r>
              <a:rPr lang="es-ES_tradnl" sz="4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_tradnl" sz="4400" b="1" u="sng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hace falta</a:t>
            </a:r>
            <a:r>
              <a:rPr lang="es-ES_tradnl" sz="4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s-ES_tradnl" sz="4400" b="1" u="sng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sz="4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_tradnl" sz="4400" b="1" u="sng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rgbClr val="99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 para </a:t>
            </a:r>
            <a:r>
              <a:rPr lang="es-ES_tradnl" sz="4400" b="1" u="sng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rgbClr val="99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comenzarlo</a:t>
            </a:r>
            <a:r>
              <a:rPr lang="es-ES_tradnl" sz="4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rgbClr val="99FF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32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La LUZ  es el comienzo de todo.  ¿Ha notado Ud. que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no menciona el sol, ni el amanecer, ni la puesta de sol, ni el anochecer en el primer Día de la Creación ?  ¿Por qué?</a:t>
            </a:r>
          </a:p>
          <a:p>
            <a:pPr marL="0" indent="0">
              <a:buNone/>
            </a:pPr>
            <a:endParaRPr lang="es-ES_tradnl" sz="18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Porque la </a:t>
            </a:r>
            <a:r>
              <a:rPr lang="es-ES_tradnl" sz="32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Luz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del Sol no pudo empezar el “día” hasta que 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Yahuah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diera la orden.  Desde el comienzo, el “anochecer crepúsculo” siempre pertinencia a “La Temporada de Día” porque contenía la mezcla de “luz” con la “oscuridad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.”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6635" y="1524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latin typeface="Arial Rounded MT Bold" pitchFamily="34" charset="0"/>
              </a:rPr>
              <a:t>Conclusión de &lt;ereb</a:t>
            </a:r>
            <a:r>
              <a:rPr lang="en-US" cap="none" dirty="0">
                <a:latin typeface="Arial Rounded MT Bold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687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>
                <a:solidFill>
                  <a:schemeClr val="bg2"/>
                </a:solidFill>
              </a:rPr>
              <a:t>43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2" y="609600"/>
            <a:ext cx="8534398" cy="6172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</a:t>
            </a:r>
            <a:r>
              <a:rPr lang="es-ES_tradnl" sz="32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qué piensa Ud. que </a:t>
            </a:r>
            <a:r>
              <a:rPr lang="es-ES_tradnl" sz="36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Yahuah</a:t>
            </a:r>
            <a:r>
              <a:rPr lang="es-ES_tradnl" sz="32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no creó el primer Día de la Creación</a:t>
            </a:r>
            <a:br>
              <a:rPr lang="es-ES_tradnl" sz="32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_tradnl" sz="32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 la luz del sol?</a:t>
            </a:r>
          </a:p>
          <a:p>
            <a:pPr marL="0" indent="0">
              <a:buNone/>
            </a:pPr>
            <a:endParaRPr lang="es-ES_tradnl" sz="1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46888" lvl="1" indent="0" algn="ctr">
              <a:buNone/>
            </a:pP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Yahuah 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 que planificó así para detenernos a mirar el sol para exaltaciones y para regular nuestros días como hicieron Israel y Judá? </a:t>
            </a:r>
          </a:p>
          <a:p>
            <a:pPr marL="246888" lvl="1" indent="0" algn="ctr">
              <a:buNone/>
            </a:pPr>
            <a:r>
              <a:rPr lang="es-ES_tradnl" sz="3600" b="1" dirty="0">
                <a:ln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Su método preventivo)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3500" b="1" dirty="0">
              <a:ln>
                <a:solidFill>
                  <a:srgbClr val="002060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46888" lvl="1" indent="0" algn="ctr">
              <a:buNone/>
            </a:pP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 mirar la 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el comienzo de cada día – la primera 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claridad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270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rompe el día antes de que se pueda ver la claridad del sol encima del horizonte</a:t>
            </a:r>
            <a:r>
              <a:rPr lang="en-US" sz="35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-76200"/>
            <a:ext cx="9144000" cy="6705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cap="none" dirty="0">
                <a:latin typeface="Arial Rounded MT Bold" pitchFamily="34" charset="0"/>
              </a:rPr>
              <a:t>Conclusión de &lt;ereb</a:t>
            </a:r>
            <a:r>
              <a:rPr lang="en-US" cap="none" dirty="0">
                <a:latin typeface="Arial Rounded MT Bold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832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3200" b="1" dirty="0">
                <a:latin typeface="Rockwell" pitchFamily="18" charset="0"/>
              </a:rPr>
              <a:t>VOLVEMOS</a:t>
            </a:r>
            <a:r>
              <a:rPr lang="es-ES_tradnl" sz="3200" dirty="0">
                <a:latin typeface="Rockwell" pitchFamily="18" charset="0"/>
              </a:rPr>
              <a:t> </a:t>
            </a:r>
            <a:r>
              <a:rPr lang="es-ES_tradnl" sz="3200" b="1" dirty="0">
                <a:latin typeface="Rockwell" pitchFamily="18" charset="0"/>
              </a:rPr>
              <a:t>A LAS PREGUNTAS SOBRE EL ANOCHECER HEBREO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2895600"/>
          </a:xfr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>
              <a:lnSpc>
                <a:spcPct val="120000"/>
              </a:lnSpc>
              <a:buClr>
                <a:schemeClr val="bg1"/>
              </a:buClr>
              <a:buSzPct val="86000"/>
              <a:buFont typeface="+mj-lt"/>
              <a:buAutoNum type="arabicPeriod"/>
            </a:pPr>
            <a:r>
              <a:rPr lang="es-ES_tradnl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¿Hemos heredado una definición falsa como resultado de una doctrina falsa de la palabra hebrea ereb/anochecer o crepúsculo, como resultado de las tradiciones del hombre?</a:t>
            </a:r>
            <a:br>
              <a:rPr lang="es-ES_tradnl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s-ES_tradnl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14350" indent="-514350">
              <a:lnSpc>
                <a:spcPct val="120000"/>
              </a:lnSpc>
              <a:buClr>
                <a:schemeClr val="bg1"/>
              </a:buClr>
              <a:buSzPct val="86000"/>
              <a:buFont typeface="+mj-lt"/>
              <a:buAutoNum type="arabicPeriod"/>
            </a:pPr>
            <a: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¿Es el entendimiento correcto de como establecer los</a:t>
            </a:r>
            <a:b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Días Festivos de Yahuah según la Alianza esencial?</a:t>
            </a:r>
          </a:p>
          <a:p>
            <a:pPr marL="514350" indent="-514350">
              <a:lnSpc>
                <a:spcPct val="120000"/>
              </a:lnSpc>
              <a:buClr>
                <a:schemeClr val="bg1"/>
              </a:buClr>
              <a:buSzPct val="86000"/>
              <a:buFont typeface="+mj-lt"/>
              <a:buAutoNum type="arabicPeriod"/>
            </a:pPr>
            <a: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¿Es posible que un mejor entendimiento de ereb/anochecer</a:t>
            </a:r>
            <a:b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_tradnl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 cuando establecemos el comienzo el día, dé una vista más clara de las Fiestas y de la Novia de Yahusha?  </a:t>
            </a: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122" name="Picture 2" descr="C:\Users\Rae\Desktop\audience participation table png 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114800" cy="34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918537"/>
            <a:ext cx="35052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6000" b="1" spc="150" dirty="0">
                <a:ln w="11430"/>
                <a:solidFill>
                  <a:srgbClr val="66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dwardian Script ITC" pitchFamily="66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1315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19400" y="152400"/>
            <a:ext cx="6248400" cy="41910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Rounded MT Bold" pitchFamily="34" charset="0"/>
                <a:cs typeface="Aharoni" pitchFamily="2" charset="-79"/>
              </a:rPr>
              <a:t>CONSEQUENCIAS DE </a:t>
            </a:r>
            <a:br>
              <a:rPr lang="es-ES_tradnl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s-ES_tradnl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Rounded MT Bold" pitchFamily="34" charset="0"/>
                <a:cs typeface="Aharoni" pitchFamily="2" charset="-79"/>
              </a:rPr>
              <a:t>Las verdades de Yahuah:</a:t>
            </a:r>
            <a:br>
              <a:rPr lang="es-ES_tradnl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s-ES_tradnl" sz="28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ES_tradnl" sz="2800" dirty="0" smtClean="0">
                <a:latin typeface="Aharoni" pitchFamily="2" charset="-79"/>
                <a:cs typeface="Aharoni" pitchFamily="2" charset="-79"/>
              </a:rPr>
            </a:br>
            <a:r>
              <a:rPr lang="es-ES_tradnl" sz="2400" b="1" dirty="0" smtClean="0">
                <a:ln w="500">
                  <a:noFill/>
                </a:ln>
                <a:solidFill>
                  <a:srgbClr val="3BE54B"/>
                </a:solidFill>
                <a:latin typeface="Arial Rounded MT Bold" pitchFamily="34" charset="0"/>
                <a:cs typeface="Aharoni" pitchFamily="2" charset="-79"/>
              </a:rPr>
              <a:t>Primero:</a:t>
            </a:r>
            <a:r>
              <a:rPr lang="es-ES_tradnl" sz="2400" dirty="0" smtClean="0">
                <a:ln w="500">
                  <a:noFill/>
                </a:ln>
                <a:solidFill>
                  <a:srgbClr val="3BE54B"/>
                </a:solidFill>
                <a:latin typeface="Arial Rounded MT Bold" pitchFamily="34" charset="0"/>
                <a:cs typeface="Aharoni" pitchFamily="2" charset="-79"/>
              </a:rPr>
              <a:t>  </a:t>
            </a: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  <a:t>Se Burlan de ellas;</a:t>
            </a:r>
            <a:b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</a:b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  <a:t/>
            </a:r>
            <a:b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</a:br>
            <a:r>
              <a:rPr lang="es-ES_tradnl" sz="2400" b="1" dirty="0" smtClean="0">
                <a:ln w="500">
                  <a:noFill/>
                </a:ln>
                <a:solidFill>
                  <a:srgbClr val="3BE54B"/>
                </a:solidFill>
                <a:latin typeface="Arial Rounded MT Bold" pitchFamily="34" charset="0"/>
                <a:cs typeface="Aharoni" pitchFamily="2" charset="-79"/>
              </a:rPr>
              <a:t>Segundo:  </a:t>
            </a: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  <a:t>se oponen  de ellas y</a:t>
            </a:r>
            <a:b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</a:b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  <a:t/>
            </a:r>
            <a:b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</a:br>
            <a:r>
              <a:rPr lang="es-ES_tradnl" sz="2400" b="1" dirty="0" smtClean="0">
                <a:ln w="500">
                  <a:noFill/>
                </a:ln>
                <a:solidFill>
                  <a:srgbClr val="3BE54B"/>
                </a:solidFill>
                <a:latin typeface="Arial Rounded MT Bold" pitchFamily="34" charset="0"/>
                <a:cs typeface="Aharoni" pitchFamily="2" charset="-79"/>
              </a:rPr>
              <a:t>Tercero:  </a:t>
            </a: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  <a:cs typeface="Aharoni" pitchFamily="2" charset="-79"/>
              </a:rPr>
              <a:t>se aceptan  como evidentes.</a:t>
            </a:r>
            <a:r>
              <a:rPr lang="es-ES_tradnl" sz="2400" dirty="0" smtClean="0">
                <a:ln w="500">
                  <a:noFill/>
                </a:ln>
                <a:latin typeface="Arial Rounded MT Bold" pitchFamily="34" charset="0"/>
              </a:rPr>
              <a:t/>
            </a:r>
            <a:br>
              <a:rPr lang="es-ES_tradnl" sz="2400" dirty="0" smtClean="0">
                <a:ln w="500">
                  <a:noFill/>
                </a:ln>
                <a:latin typeface="Arial Rounded MT Bold" pitchFamily="34" charset="0"/>
              </a:rPr>
            </a:br>
            <a:r>
              <a:rPr lang="es-ES_tradnl" sz="2200" dirty="0" smtClean="0"/>
              <a:t/>
            </a:r>
            <a:br>
              <a:rPr lang="es-ES_tradnl" sz="2200" dirty="0" smtClean="0"/>
            </a:br>
            <a:r>
              <a:rPr lang="es-ES_tradnl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Arthur Schopenhauer – Filósofo</a:t>
            </a:r>
            <a:br>
              <a:rPr lang="es-ES_tradnl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</a:br>
            <a:endParaRPr lang="es-ES_tradnl" sz="2800" dirty="0">
              <a:solidFill>
                <a:schemeClr val="accent6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0889" y="6547276"/>
            <a:ext cx="588336" cy="228600"/>
          </a:xfrm>
        </p:spPr>
        <p:txBody>
          <a:bodyPr/>
          <a:lstStyle/>
          <a:p>
            <a:fld id="{F716C96D-555A-4066-BF29-32A5BE0CACF3}" type="slidenum">
              <a:rPr lang="en-US" b="1" smtClean="0"/>
              <a:t>45</a:t>
            </a:fld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1463219"/>
            <a:ext cx="278636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La </a:t>
            </a:r>
            <a:r>
              <a:rPr lang="es-ES_tradn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Alianza Divina </a:t>
            </a:r>
            <a:r>
              <a:rPr lang="es-ES_tradn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s-ES_tradn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s-ES_tradnl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de </a:t>
            </a:r>
            <a:r>
              <a:rPr lang="es-ES_tradn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Yahuah se encuentra entre las páginas de</a:t>
            </a:r>
            <a:r>
              <a:rPr lang="es-ES_tradnl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es-ES_tradnl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s-ES_tradnl" sz="2000" b="1" cap="none" spc="50" dirty="0">
                <a:ln w="11430"/>
                <a:solidFill>
                  <a:srgbClr val="0070C0"/>
                </a:solidFill>
                <a:effectLst/>
              </a:rPr>
              <a:t>Génesis </a:t>
            </a:r>
            <a:r>
              <a:rPr lang="es-ES_tradnl" sz="2000" b="1" cap="none" spc="50" dirty="0" smtClean="0">
                <a:ln w="11430"/>
                <a:solidFill>
                  <a:srgbClr val="0070C0"/>
                </a:solidFill>
                <a:effectLst/>
              </a:rPr>
              <a:t>1:1</a:t>
            </a:r>
            <a:r>
              <a:rPr lang="es-ES_tradnl" sz="2000" b="1" spc="50" dirty="0" smtClean="0">
                <a:ln w="11430"/>
                <a:solidFill>
                  <a:srgbClr val="0070C0"/>
                </a:solidFill>
                <a:effectLst/>
              </a:rPr>
              <a:t>a</a:t>
            </a:r>
            <a:r>
              <a:rPr lang="es-ES_tradnl" sz="2000" b="1" cap="none" spc="50" dirty="0" smtClean="0">
                <a:ln w="11430"/>
                <a:solidFill>
                  <a:srgbClr val="0070C0"/>
                </a:solidFill>
                <a:effectLst/>
              </a:rPr>
              <a:t> </a:t>
            </a:r>
            <a:r>
              <a:rPr lang="es-ES_tradnl" sz="2000" b="1" cap="none" spc="50" dirty="0">
                <a:ln w="11430"/>
                <a:solidFill>
                  <a:srgbClr val="0070C0"/>
                </a:solidFill>
                <a:effectLst/>
              </a:rPr>
              <a:t/>
            </a:r>
            <a:br>
              <a:rPr lang="es-ES_tradnl" sz="2000" b="1" cap="none" spc="50" dirty="0">
                <a:ln w="11430"/>
                <a:solidFill>
                  <a:srgbClr val="0070C0"/>
                </a:solidFill>
                <a:effectLst/>
              </a:rPr>
            </a:br>
            <a:r>
              <a:rPr lang="es-ES_tradnl" sz="2000" b="1" spc="50" dirty="0">
                <a:ln w="11430"/>
                <a:solidFill>
                  <a:srgbClr val="0070C0"/>
                </a:solidFill>
                <a:effectLst/>
              </a:rPr>
              <a:t>É</a:t>
            </a:r>
            <a:r>
              <a:rPr lang="es-ES_tradnl" sz="2000" b="1" cap="none" spc="50" dirty="0">
                <a:ln w="11430"/>
                <a:solidFill>
                  <a:srgbClr val="0070C0"/>
                </a:solidFill>
                <a:effectLst/>
              </a:rPr>
              <a:t>xodo 24:11 </a:t>
            </a:r>
            <a:r>
              <a:rPr lang="es-ES_tradnl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exactamente en donde se encuentra el eterno Libro de Alianza </a:t>
            </a:r>
            <a:br>
              <a:rPr lang="es-ES_tradnl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s-ES_tradnl" sz="2000" b="1" spc="50" dirty="0">
                <a:ln w="11430"/>
                <a:solidFill>
                  <a:srgbClr val="FF0066"/>
                </a:solidFill>
                <a:effectLst/>
              </a:rPr>
              <a:t>ratificado con sangre</a:t>
            </a:r>
            <a:r>
              <a:rPr lang="es-ES_tradnl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 de nuestro Gran Sacerdote Melquisedec Yahusha.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4480" y="6103203"/>
            <a:ext cx="6395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3"/>
              </a:rPr>
              <a:t>questions</a:t>
            </a:r>
            <a:r>
              <a:rPr lang="en-US" sz="2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3"/>
              </a:rPr>
              <a:t>@studythecalendar.com</a:t>
            </a:r>
            <a:endParaRPr lang="en-US" sz="2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8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306" y="4229532"/>
            <a:ext cx="1176041" cy="8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55477" y="4239918"/>
            <a:ext cx="535558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¿</a:t>
            </a:r>
            <a:r>
              <a:rPr lang="es-ES_tradn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Preguntas y Comentarios </a:t>
            </a:r>
            <a:br>
              <a:rPr lang="es-ES_tradn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</a:br>
            <a:r>
              <a:rPr lang="es-ES_tradn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para el “anochecer” de </a:t>
            </a:r>
            <a:r>
              <a:rPr lang="he-I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Mel</a:t>
            </a:r>
            <a:r>
              <a:rPr lang="en-US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quis</a:t>
            </a:r>
            <a:r>
              <a:rPr lang="he-I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ede</a:t>
            </a:r>
            <a:r>
              <a:rPr lang="en-US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c</a:t>
            </a:r>
            <a:r>
              <a:rPr lang="es-ES_tradn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 en el primer </a:t>
            </a:r>
          </a:p>
          <a:p>
            <a:pPr algn="ctr"/>
            <a:r>
              <a:rPr lang="es-ES_tradnl" sz="2800" b="1" dirty="0">
                <a:solidFill>
                  <a:srgbClr val="66FFFF"/>
                </a:solidFill>
                <a:effectLst>
                  <a:glow rad="254000">
                    <a:schemeClr val="accent6">
                      <a:lumMod val="20000"/>
                      <a:lumOff val="80000"/>
                      <a:alpha val="68000"/>
                    </a:schemeClr>
                  </a:glow>
                </a:effectLst>
                <a:latin typeface="Segoe Print" pitchFamily="2" charset="0"/>
              </a:rPr>
              <a:t>Día de la Creación?</a:t>
            </a:r>
          </a:p>
        </p:txBody>
      </p:sp>
    </p:spTree>
    <p:extLst>
      <p:ext uri="{BB962C8B-B14F-4D97-AF65-F5344CB8AC3E}">
        <p14:creationId xmlns:p14="http://schemas.microsoft.com/office/powerpoint/2010/main" val="16356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4800" dirty="0">
                <a:latin typeface="Rockwell" pitchFamily="18" charset="0"/>
              </a:rPr>
              <a:t>Preguntas</a:t>
            </a:r>
            <a:r>
              <a:rPr lang="en-US" sz="4800" dirty="0">
                <a:latin typeface="Rockwell" pitchFamily="18" charset="0"/>
              </a:rPr>
              <a:t> para </a:t>
            </a:r>
            <a:r>
              <a:rPr lang="es-ES_tradnl" sz="4800" dirty="0">
                <a:latin typeface="Rockwell" pitchFamily="18" charset="0"/>
              </a:rPr>
              <a:t>pensar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97680" cy="43555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ES_tradnl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la verdad sobre la palabra hebrea “ereb”- anochecer?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ES_tradnl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de las tradiciones sobre “ereb” es falsa? 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s-ES_tradnl" sz="2400" b="1" dirty="0">
                <a:ln w="1905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enseñanza es falsa sobre “ereb,” pero aparenta ser verdadero?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50471" y="6524268"/>
            <a:ext cx="588336" cy="333732"/>
          </a:xfrm>
          <a:ln>
            <a:noFill/>
          </a:ln>
        </p:spPr>
        <p:txBody>
          <a:bodyPr/>
          <a:lstStyle/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62400" y="3733800"/>
            <a:ext cx="5029200" cy="2206388"/>
          </a:xfrm>
          <a:prstGeom prst="roundRect">
            <a:avLst>
              <a:gd name="adj" fmla="val 11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T/>
          </a:sp3d>
        </p:spPr>
        <p:txBody>
          <a:bodyPr vert="horz" lIns="45720" tIns="0" rIns="45720" bIns="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s-ES_tradnl" sz="2400" dirty="0">
              <a:latin typeface="Rockwell" pitchFamily="18" charset="0"/>
            </a:endParaRPr>
          </a:p>
          <a:p>
            <a:pPr algn="ctr"/>
            <a:endParaRPr lang="es-ES_tradnl" sz="2400" dirty="0">
              <a:latin typeface="Rockwell" pitchFamily="18" charset="0"/>
            </a:endParaRPr>
          </a:p>
          <a:p>
            <a:pPr algn="ctr"/>
            <a:endParaRPr lang="es-ES_tradnl" sz="2400" dirty="0">
              <a:latin typeface="Rockwell" pitchFamily="18" charset="0"/>
            </a:endParaRPr>
          </a:p>
          <a:p>
            <a:pPr algn="ctr"/>
            <a:r>
              <a:rPr lang="es-ES_tradnl" sz="2400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Para contestar estas preguntas, ¿serÁ gÉnesis un BUEN lugar para empezar?</a:t>
            </a:r>
          </a:p>
          <a:p>
            <a:pPr algn="ctr"/>
            <a:endParaRPr lang="es-ES_tradnl" sz="2400" dirty="0">
              <a:latin typeface="Rockwell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648200"/>
            <a:ext cx="3581400" cy="1896035"/>
          </a:xfrm>
          <a:prstGeom prst="rect">
            <a:avLst/>
          </a:prstGeom>
          <a:scene3d>
            <a:camera prst="orthographicFront">
              <a:rot lat="1200000" lon="1800000" rev="1200000"/>
            </a:camera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447800"/>
            <a:ext cx="3368871" cy="1981200"/>
          </a:xfrm>
          <a:prstGeom prst="rect">
            <a:avLst/>
          </a:prstGeom>
          <a:scene3d>
            <a:camera prst="orthographicFront">
              <a:rot lat="1800000" lon="600000" rev="0"/>
            </a:camera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562601" y="2057400"/>
            <a:ext cx="1066800" cy="307777"/>
          </a:xfrm>
          <a:prstGeom prst="rect">
            <a:avLst/>
          </a:prstGeom>
          <a:noFill/>
          <a:scene3d>
            <a:camera prst="orthographicFront">
              <a:rot lat="60000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2211288"/>
            <a:ext cx="1295400" cy="307777"/>
          </a:xfrm>
          <a:prstGeom prst="rect">
            <a:avLst/>
          </a:prstGeom>
          <a:noFill/>
          <a:scene3d>
            <a:camera prst="orthographicFront">
              <a:rot lat="12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CO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25533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8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Rockwell" pitchFamily="18" charset="0"/>
              </a:rPr>
              <a:t>¿</a:t>
            </a:r>
            <a:r>
              <a:rPr lang="es-ES_tradnl" sz="3100" b="1" dirty="0">
                <a:solidFill>
                  <a:schemeClr val="bg1"/>
                </a:solidFill>
                <a:latin typeface="Rockwell" pitchFamily="18" charset="0"/>
              </a:rPr>
              <a:t>Qué creemos sobre la</a:t>
            </a:r>
            <a:r>
              <a:rPr lang="es-ES_tradnl" sz="3200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s-ES_tradnl" sz="3100" b="1" dirty="0">
                <a:solidFill>
                  <a:schemeClr val="bg1"/>
                </a:solidFill>
                <a:latin typeface="Rockwell" pitchFamily="18" charset="0"/>
              </a:rPr>
              <a:t>palabra </a:t>
            </a:r>
            <a:br>
              <a:rPr lang="es-ES_tradnl" sz="3100" b="1" dirty="0">
                <a:solidFill>
                  <a:schemeClr val="bg1"/>
                </a:solidFill>
                <a:latin typeface="Rockwell" pitchFamily="18" charset="0"/>
              </a:rPr>
            </a:br>
            <a:r>
              <a:rPr lang="es-ES_tradnl" sz="3100" b="1" dirty="0">
                <a:solidFill>
                  <a:schemeClr val="bg1"/>
                </a:solidFill>
                <a:latin typeface="Rockwell" pitchFamily="18" charset="0"/>
              </a:rPr>
              <a:t>ANOCHECER hebrea</a:t>
            </a:r>
            <a:r>
              <a:rPr lang="es-ES_tradnl" b="1" dirty="0">
                <a:solidFill>
                  <a:schemeClr val="bg1"/>
                </a:solidFill>
                <a:latin typeface="Rockwell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89810" cy="426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SzPct val="86000"/>
            </a:pPr>
            <a:r>
              <a:rPr lang="es-ES_tradnl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</a:t>
            </a:r>
            <a:r>
              <a:rPr lang="es-ES_tradnl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Hemos heredado una definición falsa como resultado de una doctrina falsa de la palabra hebrea ereb/anochecer (crepúsculo) como resultado de las tradiciones del hombre?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86000"/>
            </a:pPr>
            <a:r>
              <a:rPr lang="es-ES_tradnl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¿Es el entendimiento correcto de como establecer los Días Festivos de Yahuah según la Alianza esencial?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ct val="86000"/>
            </a:pPr>
            <a:r>
              <a:rPr lang="es-ES_tradnl" sz="1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¿Es posible que un mejor entendimiento de ereb/anochecer y   cuando comienza el día diera una vista más clara de los Días Festivos de la Novia de Yahusha?</a:t>
            </a:r>
          </a:p>
          <a:p>
            <a:endParaRPr lang="es-ES_tradnl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3264" y="6384182"/>
            <a:ext cx="588336" cy="228600"/>
          </a:xfrm>
        </p:spPr>
        <p:txBody>
          <a:bodyPr/>
          <a:lstStyle/>
          <a:p>
            <a:fld id="{F716C96D-555A-4066-BF29-32A5BE0CACF3}" type="slidenum">
              <a:rPr lang="es-ES_tradnl" smtClean="0">
                <a:solidFill>
                  <a:schemeClr val="accent6"/>
                </a:solidFill>
              </a:rPr>
              <a:pPr/>
              <a:t>6</a:t>
            </a:fld>
            <a:endParaRPr lang="es-ES_tradnl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5921000"/>
            <a:ext cx="3429000" cy="7736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  <a:latin typeface="Bernard MT Condensed" panose="02050806060905020404" pitchFamily="18" charset="0"/>
              </a:rPr>
              <a:t>DOCTRINA FALSA</a:t>
            </a:r>
          </a:p>
        </p:txBody>
      </p:sp>
    </p:spTree>
    <p:extLst>
      <p:ext uri="{BB962C8B-B14F-4D97-AF65-F5344CB8AC3E}">
        <p14:creationId xmlns:p14="http://schemas.microsoft.com/office/powerpoint/2010/main" val="12580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423080"/>
            <a:ext cx="3581400" cy="373363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_tradnl" sz="3600" dirty="0">
                <a:latin typeface="Algerian" pitchFamily="82" charset="0"/>
              </a:rPr>
              <a:t>¿Están listos Para un cambio de modelo en relación  </a:t>
            </a:r>
            <a:br>
              <a:rPr lang="es-ES_tradnl" sz="3600" dirty="0">
                <a:latin typeface="Algerian" pitchFamily="82" charset="0"/>
              </a:rPr>
            </a:br>
            <a:r>
              <a:rPr lang="es-ES_tradnl" sz="3600" dirty="0">
                <a:latin typeface="Algerian" pitchFamily="82" charset="0"/>
              </a:rPr>
              <a:t>AL anochecer?</a:t>
            </a:r>
            <a:endParaRPr lang="es-ES_tradnl" sz="3600" dirty="0">
              <a:ln w="500">
                <a:solidFill>
                  <a:srgbClr val="483BF3"/>
                </a:solidFill>
              </a:ln>
              <a:effectLst>
                <a:glow rad="101600">
                  <a:schemeClr val="bg1">
                    <a:lumMod val="85000"/>
                    <a:lumOff val="15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3428999" cy="3425825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0" y="4267200"/>
            <a:ext cx="3657600" cy="146108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 estudio de la definición verdadera de </a:t>
            </a:r>
            <a:b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</a:t>
            </a:r>
            <a:r>
              <a:rPr lang="es-ES_tradnl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anochecer</a:t>
            </a:r>
            <a: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 …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559313"/>
            <a:ext cx="609600" cy="270112"/>
          </a:xfrm>
        </p:spPr>
        <p:txBody>
          <a:bodyPr/>
          <a:lstStyle/>
          <a:p>
            <a:fld id="{F716C96D-555A-4066-BF29-32A5BE0CACF3}" type="slidenum">
              <a:rPr lang="es-ES_tradnl" smtClean="0">
                <a:solidFill>
                  <a:schemeClr val="tx1"/>
                </a:solidFill>
              </a:rPr>
              <a:t>7</a:t>
            </a:fld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ae\Desktop\Art to file to PS jpeg\Covenant of the Day &amp; 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0999" y="457199"/>
            <a:ext cx="4876800" cy="5551715"/>
          </a:xfrm>
          <a:prstGeom prst="rect">
            <a:avLst/>
          </a:prstGeom>
          <a:ln w="76200">
            <a:solidFill>
              <a:schemeClr val="tx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52400" y="6172200"/>
            <a:ext cx="8763000" cy="53340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 fontScale="3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73000"/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2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9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ES_tradnl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ES_tradnl" sz="9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… Según las definiciones hebreas </a:t>
            </a:r>
          </a:p>
        </p:txBody>
      </p:sp>
    </p:spTree>
    <p:extLst>
      <p:ext uri="{BB962C8B-B14F-4D97-AF65-F5344CB8AC3E}">
        <p14:creationId xmlns:p14="http://schemas.microsoft.com/office/powerpoint/2010/main" val="33337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9440" y="0"/>
            <a:ext cx="8884560" cy="716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  <a:sp3d extrusionH="57150">
              <a:bevelT h="25400" prst="softRound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_tradnl" sz="6000" dirty="0">
                <a:ln w="28575">
                  <a:solidFill>
                    <a:srgbClr val="0070C0"/>
                  </a:solidFill>
                </a:ln>
                <a:solidFill>
                  <a:srgbClr val="B7E4FF"/>
                </a:solidFill>
                <a:latin typeface="Rockwell" pitchFamily="18" charset="0"/>
              </a:rPr>
              <a:t>¿cuando es el anochecer</a:t>
            </a:r>
          </a:p>
          <a:p>
            <a:pPr algn="ctr"/>
            <a:r>
              <a:rPr lang="es-ES_tradnl" sz="6000" dirty="0">
                <a:ln w="28575">
                  <a:solidFill>
                    <a:srgbClr val="0070C0"/>
                  </a:solidFill>
                </a:ln>
                <a:solidFill>
                  <a:srgbClr val="B7E4FF"/>
                </a:solidFill>
                <a:latin typeface="Rockwell" pitchFamily="18" charset="0"/>
              </a:rPr>
              <a:t>hebreo</a:t>
            </a:r>
            <a:r>
              <a:rPr lang="es-ES_tradnl" sz="6000" dirty="0">
                <a:ln w="28575">
                  <a:solidFill>
                    <a:srgbClr val="0070C0"/>
                  </a:solidFill>
                </a:ln>
                <a:solidFill>
                  <a:schemeClr val="tx1">
                    <a:lumMod val="10000"/>
                    <a:lumOff val="90000"/>
                  </a:schemeClr>
                </a:solidFill>
                <a:latin typeface="Rockwell" pitchFamily="18" charset="0"/>
              </a:rPr>
              <a:t>?</a:t>
            </a:r>
            <a:r>
              <a:rPr lang="es-ES_tradnl" sz="6000" dirty="0">
                <a:ln w="28575"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Rockwell" pitchFamily="18" charset="0"/>
              </a:rPr>
              <a:t/>
            </a:r>
            <a:br>
              <a:rPr lang="es-ES_tradnl" sz="6000" dirty="0">
                <a:ln w="28575"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Rockwell" pitchFamily="18" charset="0"/>
              </a:rPr>
            </a:b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>Para entender la palabra 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3BE5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“ereb”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“anochecer/crepúsculo”  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>hay otros términos que se deberían entender también.  </a:t>
            </a:r>
          </a:p>
          <a:p>
            <a:pPr algn="ctr"/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>Lo siguiente será una examen breve </a:t>
            </a:r>
            <a:r>
              <a:rPr lang="es-ES_tradnl" sz="3600" cap="none" dirty="0" smtClean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/>
            </a:r>
            <a:br>
              <a:rPr lang="es-ES_tradnl" sz="3600" cap="none" dirty="0" smtClean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</a:br>
            <a:r>
              <a:rPr lang="es-ES_tradnl" sz="3600" cap="none" dirty="0" smtClean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>de </a:t>
            </a:r>
            <a:r>
              <a:rPr lang="es-ES_tradnl" sz="3600" cap="none" dirty="0">
                <a:ln w="12700">
                  <a:solidFill>
                    <a:srgbClr val="0070C0"/>
                  </a:solidFill>
                </a:ln>
                <a:solidFill>
                  <a:srgbClr val="B7E4FF"/>
                </a:solidFill>
                <a:latin typeface="Arial Rounded MT Bold" pitchFamily="34" charset="0"/>
              </a:rPr>
              <a:t>las cinco unidades dadas en el primer Día de la Creación.</a:t>
            </a:r>
            <a:endParaRPr lang="es-ES_tradnl" sz="3600" dirty="0">
              <a:ln w="28575">
                <a:solidFill>
                  <a:srgbClr val="0070C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Rockwell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33400"/>
            <a:ext cx="8610600" cy="5943600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Aft>
                <a:spcPts val="3000"/>
              </a:spcAft>
              <a:buNone/>
            </a:pP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 estado interesado Ud. en la hora actual cuando ocurre el anochecer hebreo, como se puede ver en calidad del ejemplo proporcionado en las Escrituras?</a:t>
            </a:r>
          </a:p>
          <a:p>
            <a:pPr marL="0" indent="0" algn="ctr">
              <a:spcAft>
                <a:spcPts val="3000"/>
              </a:spcAft>
              <a:buNone/>
            </a:pPr>
            <a:r>
              <a:rPr lang="es-ES_tradnl" sz="39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¿Ha consultado Ud. el idioma hebreo por las definiciones de la palabra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&lt;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ereb</a:t>
            </a:r>
            <a: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&gt;, </a:t>
            </a:r>
            <a:br>
              <a:rPr lang="es-ES_tradnl" sz="32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es-ES_tradnl" sz="3800" b="1" dirty="0">
                <a:ln>
                  <a:solidFill>
                    <a:srgbClr val="002060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que se traduce en español como</a:t>
            </a: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s-ES_tradnl" sz="3200" dirty="0">
                <a:solidFill>
                  <a:srgbClr val="CCECFF"/>
                </a:solidFill>
              </a:rPr>
              <a:t>				</a:t>
            </a:r>
          </a:p>
          <a:p>
            <a:pPr marL="0" indent="0" algn="ctr">
              <a:buFont typeface="Wingdings 2"/>
              <a:buNone/>
            </a:pPr>
            <a:r>
              <a:rPr lang="es-ES_tradnl" sz="3200" dirty="0">
                <a:solidFill>
                  <a:srgbClr val="CCECFF"/>
                </a:solidFill>
              </a:rPr>
              <a:t>		</a:t>
            </a:r>
            <a:r>
              <a:rPr lang="es-ES_tradnl" sz="3200" dirty="0"/>
              <a:t>			</a:t>
            </a:r>
            <a:r>
              <a:rPr lang="es-ES_tradnl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      </a:t>
            </a:r>
            <a:r>
              <a:rPr lang="es-ES_tradnl" sz="8600" b="1" dirty="0">
                <a:ln w="1905"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“anochecer”</a:t>
            </a:r>
            <a:r>
              <a:rPr lang="es-ES_tradnl" sz="8600" b="1" dirty="0">
                <a:ln w="1905">
                  <a:solidFill>
                    <a:schemeClr val="bg2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4770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70815929-99B7-6244-B851-8AAD73C81EC5}" vid="{98B8016B-5ADB-F448-83EA-A6A58FF795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21151</TotalTime>
  <Words>2087</Words>
  <Application>Microsoft Office PowerPoint</Application>
  <PresentationFormat>On-screen Show (4:3)</PresentationFormat>
  <Paragraphs>346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Clarity</vt:lpstr>
      <vt:lpstr>Theme1</vt:lpstr>
      <vt:lpstr>PowerPoint Presentation</vt:lpstr>
      <vt:lpstr>PowerPoint Presentation</vt:lpstr>
      <vt:lpstr>PowerPoint Presentation</vt:lpstr>
      <vt:lpstr>PowerPoint Presentation</vt:lpstr>
      <vt:lpstr>Preguntas para pensar</vt:lpstr>
      <vt:lpstr>¿Qué creemos sobre la palabra  ANOCHECER hebrea?</vt:lpstr>
      <vt:lpstr>¿Están listos Para un cambio de modelo en relación   AL anochecer?</vt:lpstr>
      <vt:lpstr>PowerPoint Presentation</vt:lpstr>
      <vt:lpstr>PowerPoint Presentation</vt:lpstr>
      <vt:lpstr>Comparación de letras hebreas</vt:lpstr>
      <vt:lpstr>“Unidades” del primer Día de la Creación</vt:lpstr>
      <vt:lpstr>La primera mención de &lt;ereb&gt; en Génesis</vt:lpstr>
      <vt:lpstr>PRIMERAS  “DOS”  UNIDADES  IDENTIFICADAS</vt:lpstr>
      <vt:lpstr>Génesis 1:4: La primera división de  &lt;luzH216&gt; y, tinieblasH2822&gt;</vt:lpstr>
      <vt:lpstr>&lt;Tinieblas-oscuridad&gt;  otras definiciones</vt:lpstr>
      <vt:lpstr>3ra UNIDAD TRAÍDA A LA LUZ</vt:lpstr>
      <vt:lpstr>GÉNESIS 1:5b:  4ta y 5ta UNIDADES</vt:lpstr>
      <vt:lpstr>“Unidades” continuadas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VOLVEMOS A LAS PREGUNTAS SOBRE EL ANOCHECER HEBREO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Rae</cp:lastModifiedBy>
  <cp:revision>1387</cp:revision>
  <cp:lastPrinted>2018-01-28T19:29:07Z</cp:lastPrinted>
  <dcterms:created xsi:type="dcterms:W3CDTF">2016-03-09T19:11:14Z</dcterms:created>
  <dcterms:modified xsi:type="dcterms:W3CDTF">2021-05-19T19:57:06Z</dcterms:modified>
</cp:coreProperties>
</file>